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1"/>
  </p:sldMasterIdLst>
  <p:notesMasterIdLst>
    <p:notesMasterId r:id="rId41"/>
  </p:notesMasterIdLst>
  <p:sldIdLst>
    <p:sldId id="256" r:id="rId2"/>
    <p:sldId id="258" r:id="rId3"/>
    <p:sldId id="257" r:id="rId4"/>
    <p:sldId id="260" r:id="rId5"/>
    <p:sldId id="294" r:id="rId6"/>
    <p:sldId id="261" r:id="rId7"/>
    <p:sldId id="295" r:id="rId8"/>
    <p:sldId id="296" r:id="rId9"/>
    <p:sldId id="262" r:id="rId10"/>
    <p:sldId id="263" r:id="rId11"/>
    <p:sldId id="264" r:id="rId12"/>
    <p:sldId id="265" r:id="rId13"/>
    <p:sldId id="266" r:id="rId14"/>
    <p:sldId id="259" r:id="rId15"/>
    <p:sldId id="267" r:id="rId16"/>
    <p:sldId id="268" r:id="rId17"/>
    <p:sldId id="269" r:id="rId18"/>
    <p:sldId id="270" r:id="rId19"/>
    <p:sldId id="275" r:id="rId20"/>
    <p:sldId id="277" r:id="rId21"/>
    <p:sldId id="271" r:id="rId22"/>
    <p:sldId id="272" r:id="rId23"/>
    <p:sldId id="273" r:id="rId24"/>
    <p:sldId id="274" r:id="rId25"/>
    <p:sldId id="276" r:id="rId26"/>
    <p:sldId id="278" r:id="rId27"/>
    <p:sldId id="280" r:id="rId28"/>
    <p:sldId id="281" r:id="rId29"/>
    <p:sldId id="282" r:id="rId30"/>
    <p:sldId id="283" r:id="rId31"/>
    <p:sldId id="279" r:id="rId32"/>
    <p:sldId id="284" r:id="rId33"/>
    <p:sldId id="285" r:id="rId34"/>
    <p:sldId id="288" r:id="rId35"/>
    <p:sldId id="286" r:id="rId36"/>
    <p:sldId id="289" r:id="rId37"/>
    <p:sldId id="290" r:id="rId38"/>
    <p:sldId id="291" r:id="rId39"/>
    <p:sldId id="292" r:id="rId4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4" d="100"/>
          <a:sy n="64" d="100"/>
        </p:scale>
        <p:origin x="-1470"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96C8AE14-54D5-48E1-B839-987C7CF36B93}" type="datetimeFigureOut">
              <a:rPr lang="en-GB"/>
              <a:pPr>
                <a:defRPr/>
              </a:pPr>
              <a:t>27/01/2014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E51B8CE7-772B-40DE-B50C-261B9E9186F3}" type="slidenum">
              <a:rPr lang="en-GB"/>
              <a:pPr>
                <a:defRPr/>
              </a:pPr>
              <a:t>‹#›</a:t>
            </a:fld>
            <a:endParaRPr lang="en-GB"/>
          </a:p>
        </p:txBody>
      </p:sp>
    </p:spTree>
    <p:extLst>
      <p:ext uri="{BB962C8B-B14F-4D97-AF65-F5344CB8AC3E}">
        <p14:creationId xmlns:p14="http://schemas.microsoft.com/office/powerpoint/2010/main" xmlns="" val="57980895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4506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8BB0CFA-FAC4-4190-8FBB-4C5C60353FF5}" type="slidenum">
              <a:rPr lang="en-GB" smtClean="0"/>
              <a:pPr/>
              <a:t>13</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dirty="0" smtClean="0"/>
              <a:t>Philip’s death 500 talents in debt, yearly mine income 1000 talents only covers 1/3 of the army</a:t>
            </a:r>
          </a:p>
          <a:p>
            <a:pPr eaLnBrk="1" hangingPunct="1"/>
            <a:r>
              <a:rPr lang="en-GB" dirty="0" smtClean="0"/>
              <a:t>Abolished direct taxation of Macedonians at accession</a:t>
            </a:r>
          </a:p>
          <a:p>
            <a:pPr eaLnBrk="1" hangingPunct="1"/>
            <a:endParaRPr lang="en-GB" dirty="0" smtClean="0"/>
          </a:p>
        </p:txBody>
      </p:sp>
      <p:sp>
        <p:nvSpPr>
          <p:cNvPr id="460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35DB52C-E4F2-47C1-BCE1-40D4A2687DDD}" type="slidenum">
              <a:rPr lang="en-GB" smtClean="0"/>
              <a:pPr/>
              <a:t>26</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C944BC0B-C0A6-4474-893E-3943A8538AC7}"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EA5DD3FD-E7D1-4014-8E44-C3B23DF4F4E9}" type="slidenum">
              <a:rPr lang="en-GB" smtClean="0"/>
              <a:pPr>
                <a:defRPr/>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874FB2D7-17D8-44DD-ADE2-45DBD8A12037}"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pPr>
              <a:defRPr/>
            </a:pPr>
            <a:endParaRPr lang="en-GB"/>
          </a:p>
        </p:txBody>
      </p:sp>
      <p:sp>
        <p:nvSpPr>
          <p:cNvPr id="10" name="Slide Number Placeholder 9"/>
          <p:cNvSpPr>
            <a:spLocks noGrp="1"/>
          </p:cNvSpPr>
          <p:nvPr>
            <p:ph type="sldNum" sz="quarter" idx="16"/>
          </p:nvPr>
        </p:nvSpPr>
        <p:spPr/>
        <p:txBody>
          <a:bodyPr rtlCol="0"/>
          <a:lstStyle/>
          <a:p>
            <a:pPr>
              <a:defRPr/>
            </a:pPr>
            <a:fld id="{7F5376AB-7385-463D-8BF2-E54B93448A7C}" type="slidenum">
              <a:rPr lang="en-GB" smtClean="0"/>
              <a:pPr>
                <a:defRPr/>
              </a:pPr>
              <a:t>‹#›</a:t>
            </a:fld>
            <a:endParaRPr lang="en-GB"/>
          </a:p>
        </p:txBody>
      </p:sp>
      <p:sp>
        <p:nvSpPr>
          <p:cNvPr id="12" name="Footer Placeholder 11"/>
          <p:cNvSpPr>
            <a:spLocks noGrp="1"/>
          </p:cNvSpPr>
          <p:nvPr>
            <p:ph type="ftr" sz="quarter" idx="17"/>
          </p:nvPr>
        </p:nvSpPr>
        <p:spPr/>
        <p:txBody>
          <a:bodyPr rtlCol="0"/>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pPr>
              <a:defRPr/>
            </a:pPr>
            <a:endParaRPr lang="en-GB"/>
          </a:p>
        </p:txBody>
      </p:sp>
      <p:sp>
        <p:nvSpPr>
          <p:cNvPr id="12" name="Slide Number Placeholder 11"/>
          <p:cNvSpPr>
            <a:spLocks noGrp="1"/>
          </p:cNvSpPr>
          <p:nvPr>
            <p:ph type="sldNum" sz="quarter" idx="16"/>
          </p:nvPr>
        </p:nvSpPr>
        <p:spPr/>
        <p:txBody>
          <a:bodyPr rtlCol="0"/>
          <a:lstStyle/>
          <a:p>
            <a:pPr>
              <a:defRPr/>
            </a:pPr>
            <a:fld id="{EC0474D2-ACB0-48B5-A046-CB2DE5CCE621}" type="slidenum">
              <a:rPr lang="en-GB" smtClean="0"/>
              <a:pPr>
                <a:defRPr/>
              </a:pPr>
              <a:t>‹#›</a:t>
            </a:fld>
            <a:endParaRPr lang="en-GB"/>
          </a:p>
        </p:txBody>
      </p:sp>
      <p:sp>
        <p:nvSpPr>
          <p:cNvPr id="14" name="Footer Placeholder 13"/>
          <p:cNvSpPr>
            <a:spLocks noGrp="1"/>
          </p:cNvSpPr>
          <p:nvPr>
            <p:ph type="ftr" sz="quarter" idx="17"/>
          </p:nvPr>
        </p:nvSpPr>
        <p:spPr/>
        <p:txBody>
          <a:bodyPr rtlCol="0"/>
          <a:lstStyle/>
          <a:p>
            <a:pPr>
              <a:defRPr/>
            </a:pPr>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EC82844D-8104-475F-B2E8-F2D7F63E702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1A945AFC-E13E-4BEB-8B30-3E5E68D99525}"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39998A84-F5DD-42C0-AACB-8A61C6628AFB}" type="slidenum">
              <a:rPr lang="en-GB" smtClean="0"/>
              <a:pPr>
                <a:defRPr/>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F53FB569-3072-4956-8C57-DC6E059EEE21}" type="slidenum">
              <a:rPr lang="en-GB" smtClean="0"/>
              <a:pPr>
                <a:defRPr/>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784C944-5D27-413A-B0A5-31F012D8D9A2}"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endParaRPr lang="en-GB"/>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40BAAC62-8E86-4E33-9B1E-5644FE375244}" type="slidenum">
              <a:rPr lang="en-GB" smtClean="0"/>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E38CC1CD-1DB0-45F1-A906-BA49571C6C78}"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sz="4000" dirty="0" smtClean="0"/>
              <a:t>Defenders, Conquers and Vanquished</a:t>
            </a:r>
          </a:p>
        </p:txBody>
      </p:sp>
      <p:sp>
        <p:nvSpPr>
          <p:cNvPr id="2051" name="Rectangle 3"/>
          <p:cNvSpPr>
            <a:spLocks noGrp="1" noChangeArrowheads="1"/>
          </p:cNvSpPr>
          <p:nvPr>
            <p:ph type="subTitle" idx="1"/>
          </p:nvPr>
        </p:nvSpPr>
        <p:spPr/>
        <p:txBody>
          <a:bodyPr/>
          <a:lstStyle/>
          <a:p>
            <a:pPr eaLnBrk="1" hangingPunct="1">
              <a:defRPr/>
            </a:pPr>
            <a:r>
              <a:rPr lang="en-GB" sz="2800" dirty="0" smtClean="0"/>
              <a:t>Lecture 2: Accession of Alexander </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Recap</a:t>
            </a:r>
          </a:p>
        </p:txBody>
      </p:sp>
      <p:sp>
        <p:nvSpPr>
          <p:cNvPr id="3" name="Content Placeholder 2"/>
          <p:cNvSpPr>
            <a:spLocks noGrp="1"/>
          </p:cNvSpPr>
          <p:nvPr>
            <p:ph sz="quarter" idx="1"/>
          </p:nvPr>
        </p:nvSpPr>
        <p:spPr>
          <a:xfrm>
            <a:off x="457200" y="1600200"/>
            <a:ext cx="4330700" cy="4525963"/>
          </a:xfrm>
        </p:spPr>
        <p:txBody>
          <a:bodyPr/>
          <a:lstStyle/>
          <a:p>
            <a:pPr eaLnBrk="1" hangingPunct="1">
              <a:defRPr/>
            </a:pPr>
            <a:r>
              <a:rPr lang="en-GB" dirty="0" smtClean="0"/>
              <a:t>Philip – assassinated</a:t>
            </a:r>
          </a:p>
          <a:p>
            <a:pPr eaLnBrk="1" hangingPunct="1">
              <a:defRPr/>
            </a:pPr>
            <a:r>
              <a:rPr lang="en-GB" dirty="0" smtClean="0"/>
              <a:t>Begin to eliminate the other possible claimants to the throne</a:t>
            </a:r>
          </a:p>
          <a:p>
            <a:pPr eaLnBrk="1" hangingPunct="1">
              <a:defRPr/>
            </a:pPr>
            <a:r>
              <a:rPr lang="en-GB" dirty="0" smtClean="0"/>
              <a:t>Alexander in control of Macedonian army</a:t>
            </a:r>
          </a:p>
          <a:p>
            <a:pPr eaLnBrk="1" hangingPunct="1">
              <a:defRPr/>
            </a:pPr>
            <a:endParaRPr lang="en-GB" dirty="0" smtClean="0"/>
          </a:p>
        </p:txBody>
      </p:sp>
      <p:pic>
        <p:nvPicPr>
          <p:cNvPr id="4100" name="Picture 5" descr="http://traumwerk.stanford.edu:3455/94/admin/image.html?imageid=104387"/>
          <p:cNvPicPr>
            <a:picLocks noChangeAspect="1" noChangeArrowheads="1"/>
          </p:cNvPicPr>
          <p:nvPr/>
        </p:nvPicPr>
        <p:blipFill>
          <a:blip r:embed="rId2" cstate="print"/>
          <a:srcRect/>
          <a:stretch>
            <a:fillRect/>
          </a:stretch>
        </p:blipFill>
        <p:spPr bwMode="auto">
          <a:xfrm>
            <a:off x="5219700" y="1228725"/>
            <a:ext cx="3686175" cy="56292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defRPr/>
            </a:pPr>
            <a:r>
              <a:rPr lang="en-US" dirty="0" smtClean="0"/>
              <a:t>Rebellion</a:t>
            </a:r>
          </a:p>
        </p:txBody>
      </p:sp>
      <p:sp>
        <p:nvSpPr>
          <p:cNvPr id="7171" name="Rectangle 3"/>
          <p:cNvSpPr>
            <a:spLocks noGrp="1" noChangeArrowheads="1"/>
          </p:cNvSpPr>
          <p:nvPr>
            <p:ph sz="quarter" idx="1"/>
          </p:nvPr>
        </p:nvSpPr>
        <p:spPr/>
        <p:txBody>
          <a:bodyPr/>
          <a:lstStyle/>
          <a:p>
            <a:pPr eaLnBrk="1" hangingPunct="1">
              <a:buFont typeface="Wingdings" pitchFamily="2" charset="2"/>
              <a:buNone/>
              <a:defRPr/>
            </a:pPr>
            <a:r>
              <a:rPr lang="en-US" dirty="0" smtClean="0"/>
              <a:t>Greece rebels?</a:t>
            </a:r>
          </a:p>
          <a:p>
            <a:pPr eaLnBrk="1" hangingPunct="1">
              <a:buFont typeface="Wingdings" pitchFamily="2" charset="2"/>
              <a:buNone/>
              <a:defRPr/>
            </a:pPr>
            <a:r>
              <a:rPr lang="en-US" dirty="0" smtClean="0"/>
              <a:t>Athens supports the various Macedonia factions against Alexander</a:t>
            </a:r>
          </a:p>
          <a:p>
            <a:pPr eaLnBrk="1" hangingPunct="1">
              <a:buFont typeface="Wingdings" pitchFamily="2" charset="2"/>
              <a:buNone/>
              <a:defRPr/>
            </a:pPr>
            <a:r>
              <a:rPr lang="en-US" dirty="0" smtClean="0"/>
              <a:t>Thebes as well</a:t>
            </a:r>
          </a:p>
          <a:p>
            <a:pPr eaLnBrk="1" hangingPunct="1">
              <a:buFont typeface="Wingdings" pitchFamily="2" charset="2"/>
              <a:buNone/>
              <a:defRPr/>
            </a:pPr>
            <a:r>
              <a:rPr lang="en-US" dirty="0" smtClean="0"/>
              <a:t>Thessaly kicks out Philip’s garrisons</a:t>
            </a:r>
          </a:p>
          <a:p>
            <a:pPr eaLnBrk="1" hangingPunct="1">
              <a:buFont typeface="Wingdings" pitchFamily="2" charset="2"/>
              <a:buNone/>
              <a:defRPr/>
            </a:pPr>
            <a:endParaRPr lang="en-US"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Concessions and Diplomacy or Audacity?</a:t>
            </a:r>
            <a:endParaRPr lang="en-GB" dirty="0"/>
          </a:p>
        </p:txBody>
      </p:sp>
      <p:sp>
        <p:nvSpPr>
          <p:cNvPr id="3" name="Content Placeholder 2"/>
          <p:cNvSpPr>
            <a:spLocks noGrp="1"/>
          </p:cNvSpPr>
          <p:nvPr>
            <p:ph sz="quarter" idx="1"/>
          </p:nvPr>
        </p:nvSpPr>
        <p:spPr/>
        <p:txBody>
          <a:bodyPr/>
          <a:lstStyle/>
          <a:p>
            <a:pPr>
              <a:defRPr/>
            </a:pPr>
            <a:r>
              <a:rPr lang="en-GB" dirty="0" smtClean="0"/>
              <a:t>Marches south from Pella into Thessaly</a:t>
            </a:r>
          </a:p>
          <a:p>
            <a:pPr>
              <a:defRPr/>
            </a:pPr>
            <a:r>
              <a:rPr lang="en-GB" dirty="0" err="1" smtClean="0"/>
              <a:t>Thessalians</a:t>
            </a:r>
            <a:r>
              <a:rPr lang="en-GB" dirty="0" smtClean="0"/>
              <a:t> ask him to halt</a:t>
            </a:r>
          </a:p>
          <a:p>
            <a:pPr>
              <a:defRPr/>
            </a:pPr>
            <a:r>
              <a:rPr lang="en-GB" dirty="0" smtClean="0"/>
              <a:t>Stops in the Vale of Tempe</a:t>
            </a:r>
          </a:p>
          <a:p>
            <a:pPr>
              <a:defRPr/>
            </a:pPr>
            <a:endParaRPr lang="en-GB"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Audacity</a:t>
            </a:r>
            <a:endParaRPr lang="en-GB" dirty="0"/>
          </a:p>
        </p:txBody>
      </p:sp>
      <p:sp>
        <p:nvSpPr>
          <p:cNvPr id="3" name="Content Placeholder 2"/>
          <p:cNvSpPr>
            <a:spLocks noGrp="1"/>
          </p:cNvSpPr>
          <p:nvPr>
            <p:ph sz="quarter" idx="1"/>
          </p:nvPr>
        </p:nvSpPr>
        <p:spPr/>
        <p:txBody>
          <a:bodyPr/>
          <a:lstStyle/>
          <a:p>
            <a:pPr>
              <a:defRPr/>
            </a:pPr>
            <a:r>
              <a:rPr lang="en-GB" dirty="0" smtClean="0"/>
              <a:t>Orders his engineers to cut steps up the seaward side of Mt Ossa. </a:t>
            </a:r>
          </a:p>
          <a:p>
            <a:pPr>
              <a:defRPr/>
            </a:pPr>
            <a:r>
              <a:rPr lang="en-GB" dirty="0" smtClean="0"/>
              <a:t>Uses these to cross the mountains without </a:t>
            </a:r>
            <a:r>
              <a:rPr lang="en-GB" dirty="0" err="1" smtClean="0"/>
              <a:t>Thessalian</a:t>
            </a:r>
            <a:r>
              <a:rPr lang="en-GB" dirty="0" smtClean="0"/>
              <a:t> knowledge</a:t>
            </a:r>
          </a:p>
          <a:p>
            <a:pPr>
              <a:defRPr/>
            </a:pPr>
            <a:r>
              <a:rPr lang="en-GB" dirty="0" smtClean="0"/>
              <a:t>Now has his army behind the </a:t>
            </a:r>
            <a:r>
              <a:rPr lang="en-GB" dirty="0" err="1" smtClean="0"/>
              <a:t>Thessalian</a:t>
            </a:r>
            <a:r>
              <a:rPr lang="en-GB" dirty="0" smtClean="0"/>
              <a:t> troops and into Greece</a:t>
            </a:r>
          </a:p>
          <a:p>
            <a:pPr>
              <a:defRPr/>
            </a:pP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Surrender of Thessaly</a:t>
            </a:r>
            <a:endParaRPr lang="en-GB" dirty="0"/>
          </a:p>
        </p:txBody>
      </p:sp>
      <p:sp>
        <p:nvSpPr>
          <p:cNvPr id="3" name="Content Placeholder 2"/>
          <p:cNvSpPr>
            <a:spLocks noGrp="1"/>
          </p:cNvSpPr>
          <p:nvPr>
            <p:ph sz="quarter" idx="1"/>
          </p:nvPr>
        </p:nvSpPr>
        <p:spPr/>
        <p:txBody>
          <a:bodyPr/>
          <a:lstStyle/>
          <a:p>
            <a:pPr>
              <a:defRPr/>
            </a:pPr>
            <a:r>
              <a:rPr lang="en-GB" dirty="0" smtClean="0"/>
              <a:t>Alexander having out flanked the </a:t>
            </a:r>
            <a:r>
              <a:rPr lang="en-GB" dirty="0" err="1" smtClean="0"/>
              <a:t>Thessalians</a:t>
            </a:r>
            <a:r>
              <a:rPr lang="en-GB" dirty="0" smtClean="0"/>
              <a:t> they surrender and name him Archon of the federation for life</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Surrender of Thessaly</a:t>
            </a:r>
            <a:endParaRPr lang="en-GB" dirty="0"/>
          </a:p>
        </p:txBody>
      </p:sp>
      <p:sp>
        <p:nvSpPr>
          <p:cNvPr id="3" name="Content Placeholder 2"/>
          <p:cNvSpPr>
            <a:spLocks noGrp="1"/>
          </p:cNvSpPr>
          <p:nvPr>
            <p:ph sz="quarter" idx="1"/>
          </p:nvPr>
        </p:nvSpPr>
        <p:spPr/>
        <p:txBody>
          <a:bodyPr/>
          <a:lstStyle/>
          <a:p>
            <a:pPr>
              <a:defRPr/>
            </a:pPr>
            <a:r>
              <a:rPr lang="en-GB" dirty="0" smtClean="0"/>
              <a:t>First he dealt with the </a:t>
            </a:r>
            <a:r>
              <a:rPr lang="en-GB" dirty="0" err="1" smtClean="0"/>
              <a:t>Thessalians</a:t>
            </a:r>
            <a:r>
              <a:rPr lang="en-GB" dirty="0" smtClean="0"/>
              <a:t>, reminding them of his ancient relationship to them through Heracles and raising their hopes by kindly words and by rich promises as well, and prevailed upon them by formal vote of the </a:t>
            </a:r>
            <a:r>
              <a:rPr lang="en-GB" dirty="0" err="1" smtClean="0"/>
              <a:t>Thessalian</a:t>
            </a:r>
            <a:r>
              <a:rPr lang="en-GB" dirty="0" smtClean="0"/>
              <a:t> League to recognize as his the leadership of Greece which he had inherited from his father. </a:t>
            </a:r>
          </a:p>
          <a:p>
            <a:pPr algn="r">
              <a:buNone/>
              <a:defRPr/>
            </a:pPr>
            <a:r>
              <a:rPr lang="en-GB" sz="2000" smtClean="0"/>
              <a:t>Diodorus 17.4</a:t>
            </a:r>
          </a:p>
          <a:p>
            <a:pPr>
              <a:defRPr/>
            </a:pPr>
            <a:endParaRPr lang="en-GB"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188913"/>
            <a:ext cx="8229600" cy="1139825"/>
          </a:xfrm>
        </p:spPr>
        <p:txBody>
          <a:bodyPr/>
          <a:lstStyle/>
          <a:p>
            <a:pPr>
              <a:defRPr/>
            </a:pPr>
            <a:r>
              <a:rPr lang="en-GB" dirty="0" smtClean="0"/>
              <a:t>Surrender of Thessaly</a:t>
            </a:r>
            <a:endParaRPr lang="en-GB" dirty="0"/>
          </a:p>
        </p:txBody>
      </p:sp>
      <p:sp>
        <p:nvSpPr>
          <p:cNvPr id="3" name="Content Placeholder 2"/>
          <p:cNvSpPr>
            <a:spLocks noGrp="1"/>
          </p:cNvSpPr>
          <p:nvPr>
            <p:ph sz="quarter" idx="1"/>
          </p:nvPr>
        </p:nvSpPr>
        <p:spPr>
          <a:xfrm>
            <a:off x="611560" y="1628800"/>
            <a:ext cx="8229600" cy="4525962"/>
          </a:xfrm>
        </p:spPr>
        <p:txBody>
          <a:bodyPr/>
          <a:lstStyle/>
          <a:p>
            <a:pPr marL="0" indent="361950">
              <a:buNone/>
              <a:defRPr/>
            </a:pPr>
            <a:r>
              <a:rPr lang="en-GB" dirty="0" smtClean="0"/>
              <a:t>Next he won over the neighbouring tribes similarly, and so marched down to </a:t>
            </a:r>
            <a:r>
              <a:rPr lang="en-GB" dirty="0" err="1" smtClean="0"/>
              <a:t>Pylae</a:t>
            </a:r>
            <a:r>
              <a:rPr lang="en-GB" dirty="0" smtClean="0"/>
              <a:t>, where he convened the assembly of the </a:t>
            </a:r>
            <a:r>
              <a:rPr lang="en-GB" dirty="0" err="1" smtClean="0"/>
              <a:t>Amphictyons</a:t>
            </a:r>
            <a:r>
              <a:rPr lang="en-GB" dirty="0" smtClean="0"/>
              <a:t> and had them pass a resolution granting him the leadership of the Greeks. He gave audience to the envoys of the </a:t>
            </a:r>
            <a:r>
              <a:rPr lang="en-GB" dirty="0" err="1" smtClean="0"/>
              <a:t>Ambraciots</a:t>
            </a:r>
            <a:r>
              <a:rPr lang="en-GB" dirty="0" smtClean="0"/>
              <a:t> and, addressing them in friendly fashion, convinced them that they had been only a little premature in grasping the independence that he was on the point of giving them voluntarily. </a:t>
            </a:r>
          </a:p>
          <a:p>
            <a:pPr algn="r">
              <a:buFont typeface="Wingdings" pitchFamily="2" charset="2"/>
              <a:buNone/>
              <a:defRPr/>
            </a:pPr>
            <a:r>
              <a:rPr lang="en-GB" sz="1600" dirty="0" err="1" smtClean="0"/>
              <a:t>Diodorus</a:t>
            </a:r>
            <a:r>
              <a:rPr lang="en-GB" sz="1600" dirty="0" smtClean="0"/>
              <a:t> 17.4</a:t>
            </a:r>
            <a:endParaRPr lang="en-GB" sz="16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err="1" smtClean="0"/>
              <a:t>Amphictyony</a:t>
            </a:r>
            <a:r>
              <a:rPr lang="en-GB" dirty="0" smtClean="0"/>
              <a:t>, Thebes, Athens</a:t>
            </a:r>
            <a:endParaRPr lang="en-GB" dirty="0"/>
          </a:p>
        </p:txBody>
      </p:sp>
      <p:sp>
        <p:nvSpPr>
          <p:cNvPr id="3" name="Content Placeholder 2"/>
          <p:cNvSpPr>
            <a:spLocks noGrp="1"/>
          </p:cNvSpPr>
          <p:nvPr>
            <p:ph sz="quarter" idx="1"/>
          </p:nvPr>
        </p:nvSpPr>
        <p:spPr/>
        <p:txBody>
          <a:bodyPr/>
          <a:lstStyle/>
          <a:p>
            <a:pPr>
              <a:defRPr/>
            </a:pPr>
            <a:r>
              <a:rPr lang="en-GB" dirty="0" smtClean="0"/>
              <a:t>Convenes </a:t>
            </a:r>
            <a:r>
              <a:rPr lang="en-GB" dirty="0" err="1" smtClean="0"/>
              <a:t>Amphictyony</a:t>
            </a:r>
            <a:r>
              <a:rPr lang="en-GB" dirty="0" smtClean="0"/>
              <a:t>, confirmed in his father’s position</a:t>
            </a:r>
          </a:p>
          <a:p>
            <a:pPr>
              <a:defRPr/>
            </a:pPr>
            <a:r>
              <a:rPr lang="en-GB" dirty="0" smtClean="0"/>
              <a:t>Appears outside the </a:t>
            </a:r>
            <a:r>
              <a:rPr lang="en-GB" dirty="0" err="1" smtClean="0"/>
              <a:t>Cadmeia</a:t>
            </a:r>
            <a:r>
              <a:rPr lang="en-GB" dirty="0" smtClean="0"/>
              <a:t> (Thebes)</a:t>
            </a:r>
          </a:p>
          <a:p>
            <a:pPr lvl="1">
              <a:defRPr/>
            </a:pPr>
            <a:r>
              <a:rPr lang="en-GB" dirty="0" smtClean="0"/>
              <a:t>Recognised as </a:t>
            </a:r>
            <a:r>
              <a:rPr lang="en-GB" i="1" dirty="0" err="1" smtClean="0"/>
              <a:t>hegemon</a:t>
            </a:r>
            <a:r>
              <a:rPr lang="en-GB" dirty="0" smtClean="0"/>
              <a:t> of the “League of Corinth”</a:t>
            </a:r>
          </a:p>
          <a:p>
            <a:pPr lvl="1">
              <a:defRPr/>
            </a:pPr>
            <a:r>
              <a:rPr lang="en-GB" dirty="0" smtClean="0"/>
              <a:t>Athens sends an envoy and accepts the same terms (Demosthenes included as an envoy, but turns away before meeting Alexander)</a:t>
            </a:r>
          </a:p>
          <a:p>
            <a:pPr>
              <a:defRPr/>
            </a:pP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err="1" smtClean="0"/>
              <a:t>Parmenio</a:t>
            </a:r>
            <a:endParaRPr lang="en-GB" dirty="0"/>
          </a:p>
        </p:txBody>
      </p:sp>
      <p:sp>
        <p:nvSpPr>
          <p:cNvPr id="3" name="Content Placeholder 2"/>
          <p:cNvSpPr>
            <a:spLocks noGrp="1"/>
          </p:cNvSpPr>
          <p:nvPr>
            <p:ph sz="quarter" idx="1"/>
          </p:nvPr>
        </p:nvSpPr>
        <p:spPr/>
        <p:txBody>
          <a:bodyPr/>
          <a:lstStyle/>
          <a:p>
            <a:pPr>
              <a:defRPr/>
            </a:pPr>
            <a:r>
              <a:rPr lang="en-GB" dirty="0" err="1" smtClean="0"/>
              <a:t>Attalus</a:t>
            </a:r>
            <a:r>
              <a:rPr lang="en-GB" dirty="0" smtClean="0"/>
              <a:t> – killed </a:t>
            </a:r>
          </a:p>
          <a:p>
            <a:pPr>
              <a:defRPr/>
            </a:pPr>
            <a:r>
              <a:rPr lang="en-GB" dirty="0" err="1" smtClean="0"/>
              <a:t>Parmenio</a:t>
            </a:r>
            <a:r>
              <a:rPr lang="en-GB" dirty="0" smtClean="0"/>
              <a:t> – agrees in the murder of </a:t>
            </a:r>
            <a:r>
              <a:rPr lang="en-GB" dirty="0" err="1" smtClean="0"/>
              <a:t>Attalus</a:t>
            </a:r>
            <a:r>
              <a:rPr lang="en-GB" dirty="0" smtClean="0"/>
              <a:t> (his son-in-law)</a:t>
            </a:r>
          </a:p>
          <a:p>
            <a:pPr lvl="1">
              <a:defRPr/>
            </a:pPr>
            <a:r>
              <a:rPr lang="en-GB" dirty="0" err="1" smtClean="0"/>
              <a:t>Parmenio</a:t>
            </a:r>
            <a:r>
              <a:rPr lang="en-GB" dirty="0" smtClean="0"/>
              <a:t> brings all low-land Macedonian leaders with him</a:t>
            </a:r>
          </a:p>
          <a:p>
            <a:pPr lvl="1">
              <a:defRPr/>
            </a:pPr>
            <a:r>
              <a:rPr lang="en-GB" dirty="0" smtClean="0"/>
              <a:t>Almost all of the high ranking officers that Alexander takes to Asia are related to </a:t>
            </a:r>
            <a:r>
              <a:rPr lang="en-GB" dirty="0" err="1" smtClean="0"/>
              <a:t>Parmenio</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“League of Corinth”</a:t>
            </a:r>
            <a:endParaRPr lang="en-GB" dirty="0"/>
          </a:p>
        </p:txBody>
      </p:sp>
      <p:sp>
        <p:nvSpPr>
          <p:cNvPr id="3" name="Content Placeholder 2"/>
          <p:cNvSpPr>
            <a:spLocks noGrp="1"/>
          </p:cNvSpPr>
          <p:nvPr>
            <p:ph sz="quarter" idx="1"/>
          </p:nvPr>
        </p:nvSpPr>
        <p:spPr/>
        <p:txBody>
          <a:bodyPr/>
          <a:lstStyle/>
          <a:p>
            <a:pPr>
              <a:defRPr/>
            </a:pPr>
            <a:r>
              <a:rPr lang="en-GB" dirty="0" smtClean="0"/>
              <a:t>Calls a meeting of the league</a:t>
            </a:r>
          </a:p>
          <a:p>
            <a:pPr>
              <a:defRPr/>
            </a:pPr>
            <a:r>
              <a:rPr lang="en-GB" dirty="0" smtClean="0"/>
              <a:t>Receives formal vote as </a:t>
            </a:r>
            <a:r>
              <a:rPr lang="en-GB" i="1" dirty="0" err="1" smtClean="0"/>
              <a:t>hegemon</a:t>
            </a:r>
            <a:endParaRPr lang="en-GB" dirty="0" smtClean="0"/>
          </a:p>
          <a:p>
            <a:pPr>
              <a:defRPr/>
            </a:pPr>
            <a:r>
              <a:rPr lang="en-GB" dirty="0" smtClean="0"/>
              <a:t>Only Sparta still holds out </a:t>
            </a:r>
          </a:p>
          <a:p>
            <a:pPr lvl="1">
              <a:defRPr/>
            </a:pPr>
            <a:r>
              <a:rPr lang="en-GB" dirty="0" smtClean="0"/>
              <a:t>pro-Macedonians put in charge of Achaea and Messenia (put in place right before the renewal of the treaty)</a:t>
            </a:r>
          </a:p>
          <a:p>
            <a:pPr>
              <a:defRPr/>
            </a:pPr>
            <a:r>
              <a:rPr lang="en-GB" dirty="0" smtClean="0"/>
              <a:t>Real plans for invasion of Asia, including military pay-scales, </a:t>
            </a:r>
            <a:r>
              <a:rPr lang="en-GB" dirty="0" smtClean="0"/>
              <a:t>etc. </a:t>
            </a:r>
            <a:endParaRPr lang="en-GB"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Alexander and the Philosophers</a:t>
            </a:r>
            <a:endParaRPr lang="en-GB" dirty="0"/>
          </a:p>
        </p:txBody>
      </p:sp>
      <p:sp>
        <p:nvSpPr>
          <p:cNvPr id="3" name="Content Placeholder 2"/>
          <p:cNvSpPr>
            <a:spLocks noGrp="1"/>
          </p:cNvSpPr>
          <p:nvPr>
            <p:ph sz="quarter" idx="1"/>
          </p:nvPr>
        </p:nvSpPr>
        <p:spPr>
          <a:xfrm>
            <a:off x="457200" y="1600200"/>
            <a:ext cx="8229600" cy="5068888"/>
          </a:xfrm>
        </p:spPr>
        <p:txBody>
          <a:bodyPr>
            <a:normAutofit fontScale="85000" lnSpcReduction="10000"/>
          </a:bodyPr>
          <a:lstStyle/>
          <a:p>
            <a:pPr indent="19050">
              <a:buFont typeface="Wingdings" pitchFamily="2" charset="2"/>
              <a:buNone/>
              <a:defRPr/>
            </a:pPr>
            <a:r>
              <a:rPr lang="en-GB" dirty="0" smtClean="0"/>
              <a:t>Alexander went in person to see him and found him basking at full length in the sun. When he saw so many people approaching him, Diogenes raised himself a little on his elbow and fixed his gaze upon Alexander. The king greeted him and inquired whether he could do anything for him. ‘Yes,’ replied the philosopher, ‘you can stand a little to one side out of my sun.’ Alexander is said to have been greatly impressed by this answer and full of admiration for the hauteur and independence of mind of a man who could look down on him with such condescension. So much so that he remarked to his followers, who were laughing and mocking the philosopher as they went away, ‘You may say what you like, but if I were not Alexander, I would be Diogenes.’</a:t>
            </a:r>
          </a:p>
          <a:p>
            <a:pPr algn="r">
              <a:defRPr/>
            </a:pPr>
            <a:r>
              <a:rPr lang="en-GB" dirty="0" smtClean="0"/>
              <a:t>Plutarch </a:t>
            </a:r>
            <a:r>
              <a:rPr lang="en-GB" i="1" dirty="0" smtClean="0"/>
              <a:t>Life of Alexander</a:t>
            </a:r>
            <a:r>
              <a:rPr lang="en-GB" dirty="0" smtClean="0"/>
              <a:t> 14</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Alexander at Delphi</a:t>
            </a:r>
            <a:endParaRPr lang="en-GB" dirty="0"/>
          </a:p>
        </p:txBody>
      </p:sp>
      <p:sp>
        <p:nvSpPr>
          <p:cNvPr id="3" name="Content Placeholder 2"/>
          <p:cNvSpPr>
            <a:spLocks noGrp="1"/>
          </p:cNvSpPr>
          <p:nvPr>
            <p:ph sz="quarter" idx="1"/>
          </p:nvPr>
        </p:nvSpPr>
        <p:spPr/>
        <p:txBody>
          <a:bodyPr>
            <a:normAutofit fontScale="92500" lnSpcReduction="20000"/>
          </a:bodyPr>
          <a:lstStyle/>
          <a:p>
            <a:pPr indent="19050">
              <a:buFont typeface="Wingdings" pitchFamily="2" charset="2"/>
              <a:buNone/>
              <a:defRPr/>
            </a:pPr>
            <a:r>
              <a:rPr lang="en-GB" dirty="0" smtClean="0"/>
              <a:t>It so happened that he arrived on one of those days which were called inauspicious, when it was forbidden for the oracles to deliver a reply. In spite of this he sent for the prophetess, and when she refused to officiate and explained that the law forbade her to do so, he went up himself and tried to drag her by force to the shrine. At last, as if overcome by his persistence, she exclaimed, </a:t>
            </a:r>
            <a:r>
              <a:rPr lang="en-GB" b="1" dirty="0" smtClean="0">
                <a:solidFill>
                  <a:srgbClr val="FF0000"/>
                </a:solidFill>
              </a:rPr>
              <a:t>‘You are invincible, my son!’ </a:t>
            </a:r>
            <a:r>
              <a:rPr lang="en-GB" dirty="0" smtClean="0"/>
              <a:t>and when Alexander heard this, he declared he wanted no other prophecy, but had obtained from her the oracle he was seeking.</a:t>
            </a:r>
          </a:p>
          <a:p>
            <a:pPr algn="r">
              <a:defRPr/>
            </a:pPr>
            <a:r>
              <a:rPr lang="en-GB" dirty="0" smtClean="0"/>
              <a:t>Plutarch, </a:t>
            </a:r>
            <a:r>
              <a:rPr lang="en-GB" i="1" dirty="0" smtClean="0"/>
              <a:t>Life of Alexander</a:t>
            </a:r>
            <a:r>
              <a:rPr lang="en-GB" dirty="0" smtClean="0"/>
              <a:t> 14</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dirty="0" smtClean="0"/>
              <a:t>Thracian and Illyrian </a:t>
            </a:r>
            <a:r>
              <a:rPr lang="en-GB" dirty="0" smtClean="0"/>
              <a:t>Campaign (335)</a:t>
            </a:r>
            <a:endParaRPr lang="en-GB" dirty="0" smtClean="0"/>
          </a:p>
        </p:txBody>
      </p:sp>
      <p:sp>
        <p:nvSpPr>
          <p:cNvPr id="3" name="Content Placeholder 2"/>
          <p:cNvSpPr>
            <a:spLocks noGrp="1"/>
          </p:cNvSpPr>
          <p:nvPr>
            <p:ph sz="quarter" idx="1"/>
          </p:nvPr>
        </p:nvSpPr>
        <p:spPr/>
        <p:txBody>
          <a:bodyPr/>
          <a:lstStyle/>
          <a:p>
            <a:pPr eaLnBrk="1" hangingPunct="1">
              <a:defRPr/>
            </a:pPr>
            <a:r>
              <a:rPr lang="en-GB" dirty="0" smtClean="0"/>
              <a:t>Antipater – left in Macedon</a:t>
            </a:r>
          </a:p>
          <a:p>
            <a:pPr eaLnBrk="1" hangingPunct="1">
              <a:defRPr/>
            </a:pPr>
            <a:r>
              <a:rPr lang="en-GB" dirty="0" smtClean="0"/>
              <a:t>Fleet – sail up the Danube from Byzantium</a:t>
            </a:r>
          </a:p>
          <a:p>
            <a:pPr eaLnBrk="1" hangingPunct="1">
              <a:defRPr/>
            </a:pPr>
            <a:r>
              <a:rPr lang="en-GB" dirty="0" smtClean="0"/>
              <a:t>Army overland from </a:t>
            </a:r>
            <a:r>
              <a:rPr lang="en-GB" dirty="0" err="1" smtClean="0"/>
              <a:t>Amphipolis</a:t>
            </a:r>
            <a:endParaRPr lang="en-GB" dirty="0" smtClean="0"/>
          </a:p>
          <a:p>
            <a:pPr eaLnBrk="1" hangingPunct="1">
              <a:defRPr/>
            </a:pPr>
            <a:endParaRPr lang="en-GB" dirty="0" smtClean="0"/>
          </a:p>
          <a:p>
            <a:pPr eaLnBrk="1" hangingPunct="1">
              <a:defRPr/>
            </a:pPr>
            <a:endParaRPr lang="en-GB"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Tactics</a:t>
            </a:r>
            <a:endParaRPr lang="en-GB" dirty="0"/>
          </a:p>
        </p:txBody>
      </p:sp>
      <p:sp>
        <p:nvSpPr>
          <p:cNvPr id="3" name="Content Placeholder 2"/>
          <p:cNvSpPr>
            <a:spLocks noGrp="1"/>
          </p:cNvSpPr>
          <p:nvPr>
            <p:ph sz="quarter" idx="1"/>
          </p:nvPr>
        </p:nvSpPr>
        <p:spPr/>
        <p:txBody>
          <a:bodyPr/>
          <a:lstStyle/>
          <a:p>
            <a:pPr>
              <a:defRPr/>
            </a:pPr>
            <a:r>
              <a:rPr lang="en-GB" dirty="0" smtClean="0"/>
              <a:t>Group of Thracians blocks a pass</a:t>
            </a:r>
          </a:p>
          <a:p>
            <a:pPr>
              <a:defRPr/>
            </a:pPr>
            <a:r>
              <a:rPr lang="en-GB" dirty="0" smtClean="0"/>
              <a:t>Large number of carts formed into a defensive palisade</a:t>
            </a:r>
          </a:p>
          <a:p>
            <a:pPr>
              <a:defRPr/>
            </a:pPr>
            <a:r>
              <a:rPr lang="en-GB" dirty="0" smtClean="0"/>
              <a:t>Carts also to be used to roll down the hill at the advancing army</a:t>
            </a:r>
          </a:p>
          <a:p>
            <a:pPr>
              <a:defRPr/>
            </a:pPr>
            <a:endParaRPr lang="en-GB"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Tactics</a:t>
            </a:r>
            <a:endParaRPr lang="en-GB" dirty="0"/>
          </a:p>
        </p:txBody>
      </p:sp>
      <p:sp>
        <p:nvSpPr>
          <p:cNvPr id="3" name="Content Placeholder 2"/>
          <p:cNvSpPr>
            <a:spLocks noGrp="1"/>
          </p:cNvSpPr>
          <p:nvPr>
            <p:ph sz="quarter" idx="1"/>
          </p:nvPr>
        </p:nvSpPr>
        <p:spPr/>
        <p:txBody>
          <a:bodyPr>
            <a:normAutofit fontScale="92500" lnSpcReduction="20000"/>
          </a:bodyPr>
          <a:lstStyle/>
          <a:p>
            <a:pPr marL="0" indent="0">
              <a:buFont typeface="Wingdings" pitchFamily="2" charset="2"/>
              <a:buNone/>
              <a:defRPr/>
            </a:pPr>
            <a:r>
              <a:rPr lang="en-GB" dirty="0" smtClean="0"/>
              <a:t>Alexander had now to consider how to cross the ridge with the least loss, for cross it he must, as there was no way round. His orders were those sections of the heavy infantry which had room enough were to break formation when the carts came tearing down the slope, and so let them through; any sections, on the other hand, which were caught in the narrow pass were to form in the closest possible order, such men as were able lying prone on the ground with shields locked together above their bodies, so as to give the heavy wagons, as they careered down the hill, a chance to bounce over the top of them without doing any harm.</a:t>
            </a:r>
          </a:p>
          <a:p>
            <a:pPr algn="r">
              <a:buFont typeface="Wingdings" pitchFamily="2" charset="2"/>
              <a:buNone/>
              <a:defRPr/>
            </a:pPr>
            <a:r>
              <a:rPr lang="en-GB" dirty="0" err="1" smtClean="0"/>
              <a:t>Arrian</a:t>
            </a:r>
            <a:r>
              <a:rPr lang="en-GB" dirty="0" smtClean="0"/>
              <a:t> </a:t>
            </a:r>
            <a:r>
              <a:rPr lang="en-GB" i="1" dirty="0" smtClean="0"/>
              <a:t>Anabasis</a:t>
            </a:r>
            <a:r>
              <a:rPr lang="en-GB" dirty="0" smtClean="0"/>
              <a:t> 1.1</a:t>
            </a:r>
            <a:endParaRPr lang="en-GB" dirty="0"/>
          </a:p>
        </p:txBody>
      </p:sp>
      <p:pic>
        <p:nvPicPr>
          <p:cNvPr id="5" name="Picture 2" descr="http://www.sweatblock.com/images/speedbump.jpg"/>
          <p:cNvPicPr>
            <a:picLocks noChangeAspect="1" noChangeArrowheads="1"/>
          </p:cNvPicPr>
          <p:nvPr/>
        </p:nvPicPr>
        <p:blipFill>
          <a:blip r:embed="rId2" cstate="print"/>
          <a:srcRect/>
          <a:stretch>
            <a:fillRect/>
          </a:stretch>
        </p:blipFill>
        <p:spPr bwMode="auto">
          <a:xfrm>
            <a:off x="3491880" y="188640"/>
            <a:ext cx="2261742" cy="969318"/>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Death of Alexander?</a:t>
            </a:r>
            <a:endParaRPr lang="en-GB" dirty="0"/>
          </a:p>
        </p:txBody>
      </p:sp>
      <p:sp>
        <p:nvSpPr>
          <p:cNvPr id="3" name="Content Placeholder 2"/>
          <p:cNvSpPr>
            <a:spLocks noGrp="1"/>
          </p:cNvSpPr>
          <p:nvPr>
            <p:ph sz="quarter" idx="1"/>
          </p:nvPr>
        </p:nvSpPr>
        <p:spPr/>
        <p:txBody>
          <a:bodyPr/>
          <a:lstStyle/>
          <a:p>
            <a:pPr>
              <a:defRPr/>
            </a:pPr>
            <a:r>
              <a:rPr lang="en-GB" dirty="0" smtClean="0"/>
              <a:t>Thebans hear that Alexander dies on campaign in Illyria</a:t>
            </a:r>
          </a:p>
          <a:p>
            <a:pPr>
              <a:defRPr/>
            </a:pPr>
            <a:r>
              <a:rPr lang="en-GB" dirty="0" smtClean="0"/>
              <a:t>Thebes revolts from Alexander</a:t>
            </a:r>
          </a:p>
          <a:p>
            <a:pPr>
              <a:defRPr/>
            </a:pP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half" idx="2"/>
          </p:nvPr>
        </p:nvSpPr>
        <p:spPr>
          <a:xfrm>
            <a:off x="1600200" y="5486400"/>
            <a:ext cx="7315200" cy="1371600"/>
          </a:xfrm>
        </p:spPr>
        <p:txBody>
          <a:bodyPr>
            <a:normAutofit lnSpcReduction="10000"/>
          </a:bodyPr>
          <a:lstStyle/>
          <a:p>
            <a:pPr indent="19050">
              <a:buFont typeface="Wingdings" pitchFamily="2" charset="2"/>
              <a:buNone/>
              <a:defRPr/>
            </a:pPr>
            <a:r>
              <a:rPr lang="en-GB" dirty="0" smtClean="0"/>
              <a:t>He therefore decided to act, and proceeding by way of </a:t>
            </a:r>
            <a:r>
              <a:rPr lang="en-GB" dirty="0" err="1" smtClean="0"/>
              <a:t>Eordaea</a:t>
            </a:r>
            <a:r>
              <a:rPr lang="en-GB" dirty="0" smtClean="0"/>
              <a:t> and </a:t>
            </a:r>
            <a:r>
              <a:rPr lang="en-GB" dirty="0" err="1" smtClean="0"/>
              <a:t>Elimiotis</a:t>
            </a:r>
            <a:r>
              <a:rPr lang="en-GB" dirty="0" smtClean="0"/>
              <a:t> and the mountain ranges of </a:t>
            </a:r>
            <a:r>
              <a:rPr lang="en-GB" dirty="0" err="1" smtClean="0"/>
              <a:t>Stymphaea</a:t>
            </a:r>
            <a:r>
              <a:rPr lang="en-GB" dirty="0" smtClean="0"/>
              <a:t> and </a:t>
            </a:r>
            <a:r>
              <a:rPr lang="en-GB" dirty="0" err="1" smtClean="0"/>
              <a:t>Paravaea</a:t>
            </a:r>
            <a:r>
              <a:rPr lang="en-GB" dirty="0" smtClean="0"/>
              <a:t>, arrived within seven days at </a:t>
            </a:r>
            <a:r>
              <a:rPr lang="en-GB" dirty="0" err="1" smtClean="0"/>
              <a:t>Pelinna</a:t>
            </a:r>
            <a:r>
              <a:rPr lang="en-GB" dirty="0" smtClean="0"/>
              <a:t> in Thessaly. Six days later he entered Boeotia, and the new that he had passed the Gates did not reach the Thebans until his whole force was at </a:t>
            </a:r>
            <a:r>
              <a:rPr lang="en-GB" dirty="0" err="1" smtClean="0"/>
              <a:t>Onchestus</a:t>
            </a:r>
            <a:r>
              <a:rPr lang="en-GB" dirty="0" smtClean="0"/>
              <a:t>. </a:t>
            </a:r>
            <a:endParaRPr lang="en-GB" dirty="0"/>
          </a:p>
        </p:txBody>
      </p:sp>
      <p:sp>
        <p:nvSpPr>
          <p:cNvPr id="7" name="Picture Placeholder 6"/>
          <p:cNvSpPr>
            <a:spLocks noGrp="1"/>
          </p:cNvSpPr>
          <p:nvPr>
            <p:ph type="pic" idx="1"/>
          </p:nvPr>
        </p:nvSpPr>
        <p:spPr/>
      </p:sp>
      <p:pic>
        <p:nvPicPr>
          <p:cNvPr id="21507" name="Picture 2"/>
          <p:cNvPicPr>
            <a:picLocks noChangeAspect="1" noChangeArrowheads="1"/>
          </p:cNvPicPr>
          <p:nvPr/>
        </p:nvPicPr>
        <p:blipFill>
          <a:blip r:embed="rId2" cstate="print"/>
          <a:srcRect l="27034" t="27721" r="18892" b="14320"/>
          <a:stretch>
            <a:fillRect/>
          </a:stretch>
        </p:blipFill>
        <p:spPr bwMode="auto">
          <a:xfrm>
            <a:off x="1547664" y="0"/>
            <a:ext cx="6840760" cy="458277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Speed	</a:t>
            </a:r>
            <a:endParaRPr lang="en-GB" dirty="0"/>
          </a:p>
        </p:txBody>
      </p:sp>
      <p:sp>
        <p:nvSpPr>
          <p:cNvPr id="3" name="Content Placeholder 2"/>
          <p:cNvSpPr>
            <a:spLocks noGrp="1"/>
          </p:cNvSpPr>
          <p:nvPr>
            <p:ph sz="quarter" idx="1"/>
          </p:nvPr>
        </p:nvSpPr>
        <p:spPr/>
        <p:txBody>
          <a:bodyPr/>
          <a:lstStyle/>
          <a:p>
            <a:pPr>
              <a:defRPr/>
            </a:pPr>
            <a:r>
              <a:rPr lang="en-GB" dirty="0" smtClean="0"/>
              <a:t>Covers nearly 250 miles</a:t>
            </a:r>
          </a:p>
          <a:p>
            <a:pPr>
              <a:defRPr/>
            </a:pPr>
            <a:r>
              <a:rPr lang="en-GB" dirty="0" smtClean="0"/>
              <a:t>Average of 18 miles a day</a:t>
            </a:r>
          </a:p>
          <a:p>
            <a:pPr>
              <a:defRPr/>
            </a:pPr>
            <a:r>
              <a:rPr lang="en-GB" dirty="0" smtClean="0"/>
              <a:t>This includes very difficult terrain</a:t>
            </a:r>
          </a:p>
          <a:p>
            <a:pPr>
              <a:defRPr/>
            </a:pPr>
            <a:endParaRPr lang="en-GB" dirty="0" smtClean="0"/>
          </a:p>
          <a:p>
            <a:pPr>
              <a:defRPr/>
            </a:pPr>
            <a:endParaRPr lang="en-GB" dirty="0" smtClean="0"/>
          </a:p>
          <a:p>
            <a:pPr>
              <a:defRPr/>
            </a:pPr>
            <a:endParaRPr lang="en-GB"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Surrender of Thebes?</a:t>
            </a:r>
            <a:endParaRPr lang="en-GB" dirty="0"/>
          </a:p>
        </p:txBody>
      </p:sp>
      <p:sp>
        <p:nvSpPr>
          <p:cNvPr id="3" name="Content Placeholder 2"/>
          <p:cNvSpPr>
            <a:spLocks noGrp="1"/>
          </p:cNvSpPr>
          <p:nvPr>
            <p:ph sz="quarter" idx="1"/>
          </p:nvPr>
        </p:nvSpPr>
        <p:spPr/>
        <p:txBody>
          <a:bodyPr>
            <a:normAutofit fontScale="85000" lnSpcReduction="20000"/>
          </a:bodyPr>
          <a:lstStyle/>
          <a:p>
            <a:pPr indent="19050">
              <a:buFont typeface="Wingdings" pitchFamily="2" charset="2"/>
              <a:buNone/>
              <a:defRPr/>
            </a:pPr>
            <a:r>
              <a:rPr lang="en-GB" dirty="0" smtClean="0"/>
              <a:t>He made his forces ready for battle, then announced through a herald that any of the Thebans who wished might come to him and enjoy the peace which was common to all the Greeks. In response, the Thebans with equal spirit proclaimed from a high tower that anyone who wished to join the Great King and Thebes in freeing the Greeks and destroying the tyrant of Greece should come over to them. This epithet stung Alexander. He flew into a towering rage and declared that he would pursue the Thebans with the extremity of punishment. Raging in his heart, he set to constructing siege engines and to preparing whatever else was necessary for the attack. </a:t>
            </a:r>
          </a:p>
          <a:p>
            <a:pPr algn="r">
              <a:buFont typeface="Wingdings" pitchFamily="2" charset="2"/>
              <a:buNone/>
              <a:defRPr/>
            </a:pPr>
            <a:r>
              <a:rPr lang="en-GB" dirty="0" err="1" smtClean="0"/>
              <a:t>Diodorus</a:t>
            </a:r>
            <a:r>
              <a:rPr lang="en-GB" dirty="0" smtClean="0"/>
              <a:t> 17.9.5-6</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Destruction of Thebes</a:t>
            </a:r>
            <a:endParaRPr lang="en-GB" dirty="0"/>
          </a:p>
        </p:txBody>
      </p:sp>
      <p:sp>
        <p:nvSpPr>
          <p:cNvPr id="3" name="Content Placeholder 2"/>
          <p:cNvSpPr>
            <a:spLocks noGrp="1"/>
          </p:cNvSpPr>
          <p:nvPr>
            <p:ph sz="quarter" idx="1"/>
          </p:nvPr>
        </p:nvSpPr>
        <p:spPr>
          <a:xfrm>
            <a:off x="457200" y="1600200"/>
            <a:ext cx="8229600" cy="4781550"/>
          </a:xfrm>
        </p:spPr>
        <p:txBody>
          <a:bodyPr>
            <a:normAutofit fontScale="85000" lnSpcReduction="10000"/>
          </a:bodyPr>
          <a:lstStyle/>
          <a:p>
            <a:pPr indent="19050">
              <a:buFont typeface="Wingdings" pitchFamily="2" charset="2"/>
              <a:buNone/>
              <a:defRPr/>
            </a:pPr>
            <a:r>
              <a:rPr lang="en-GB" dirty="0" smtClean="0"/>
              <a:t>Alexander’s principal object in permitting the sack of Thebes was to frighten the rest of the Greeks into submission by making a terrible example. But he also put forward the excuse that he was redressing the wrongs done to his allies, for the </a:t>
            </a:r>
            <a:r>
              <a:rPr lang="en-GB" dirty="0" err="1" smtClean="0"/>
              <a:t>Plataeans</a:t>
            </a:r>
            <a:r>
              <a:rPr lang="en-GB" dirty="0" smtClean="0"/>
              <a:t> and </a:t>
            </a:r>
            <a:r>
              <a:rPr lang="en-GB" dirty="0" err="1" smtClean="0"/>
              <a:t>Phocians</a:t>
            </a:r>
            <a:r>
              <a:rPr lang="en-GB" dirty="0" smtClean="0"/>
              <a:t> had both complained of the actions of the Thebans against them. As for the population of Thebes, he singled out the priests, a few citizens who had friendly connections with Macedonia, the descendants of the poet Pindar, and those who had opposed the revolt to be spared: all the rest were publicly sold into slavery to the number of twenty thousand. Those who were killed in the battle numbered more than six thousand. </a:t>
            </a:r>
          </a:p>
          <a:p>
            <a:pPr algn="r">
              <a:buFont typeface="Wingdings" pitchFamily="2" charset="2"/>
              <a:buNone/>
              <a:defRPr/>
            </a:pPr>
            <a:r>
              <a:rPr lang="en-GB" dirty="0" smtClean="0"/>
              <a:t>Plutarch, </a:t>
            </a:r>
            <a:r>
              <a:rPr lang="en-GB" i="1" dirty="0" smtClean="0"/>
              <a:t>Life of Alexander</a:t>
            </a:r>
            <a:r>
              <a:rPr lang="en-GB" dirty="0" smtClean="0"/>
              <a:t> 11</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Pan-</a:t>
            </a:r>
            <a:r>
              <a:rPr lang="en-GB" dirty="0" err="1" smtClean="0"/>
              <a:t>hellenism</a:t>
            </a:r>
            <a:r>
              <a:rPr lang="en-GB" dirty="0" smtClean="0"/>
              <a:t>?</a:t>
            </a:r>
            <a:endParaRPr lang="en-GB" dirty="0"/>
          </a:p>
        </p:txBody>
      </p:sp>
      <p:sp>
        <p:nvSpPr>
          <p:cNvPr id="3" name="Content Placeholder 2"/>
          <p:cNvSpPr>
            <a:spLocks noGrp="1"/>
          </p:cNvSpPr>
          <p:nvPr>
            <p:ph sz="quarter" idx="1"/>
          </p:nvPr>
        </p:nvSpPr>
        <p:spPr>
          <a:xfrm>
            <a:off x="457200" y="1412875"/>
            <a:ext cx="8229600" cy="4713288"/>
          </a:xfrm>
        </p:spPr>
        <p:txBody>
          <a:bodyPr>
            <a:normAutofit/>
          </a:bodyPr>
          <a:lstStyle/>
          <a:p>
            <a:pPr indent="19050">
              <a:buFont typeface="Wingdings" pitchFamily="2" charset="2"/>
              <a:buNone/>
              <a:defRPr/>
            </a:pPr>
            <a:r>
              <a:rPr lang="en-GB" dirty="0" smtClean="0"/>
              <a:t>With Thebes, on the contrary, it was a different matter: the lack of planning, the rapid movement of events which led to the revolt, the suddenness and ease with which the city fell, the slaughter, so appalling and so inevitable where men of kindred stock are paying off old scores, the complete enslavement of a city pre-eminent in Greece for power and military prestige, were, not unnaturally, all put down to the wrath of God.</a:t>
            </a:r>
          </a:p>
          <a:p>
            <a:pPr algn="r">
              <a:buFont typeface="Wingdings" pitchFamily="2" charset="2"/>
              <a:buNone/>
              <a:defRPr/>
            </a:pPr>
            <a:r>
              <a:rPr lang="en-GB" dirty="0" err="1" smtClean="0"/>
              <a:t>Arrian</a:t>
            </a:r>
            <a:r>
              <a:rPr lang="en-GB" dirty="0" smtClean="0"/>
              <a:t> </a:t>
            </a:r>
            <a:r>
              <a:rPr lang="en-GB" i="1" dirty="0" smtClean="0"/>
              <a:t>Anabasis</a:t>
            </a:r>
            <a:r>
              <a:rPr lang="en-GB" dirty="0" smtClean="0"/>
              <a:t> 1.9 </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Pan-</a:t>
            </a:r>
            <a:r>
              <a:rPr lang="en-GB" dirty="0" err="1" smtClean="0"/>
              <a:t>hellenism</a:t>
            </a:r>
            <a:r>
              <a:rPr lang="en-GB" dirty="0" smtClean="0"/>
              <a:t>?</a:t>
            </a:r>
            <a:endParaRPr lang="en-GB" dirty="0"/>
          </a:p>
        </p:txBody>
      </p:sp>
      <p:sp>
        <p:nvSpPr>
          <p:cNvPr id="3" name="Content Placeholder 2"/>
          <p:cNvSpPr>
            <a:spLocks noGrp="1"/>
          </p:cNvSpPr>
          <p:nvPr>
            <p:ph sz="quarter" idx="1"/>
          </p:nvPr>
        </p:nvSpPr>
        <p:spPr>
          <a:xfrm>
            <a:off x="467544" y="1556792"/>
            <a:ext cx="8229600" cy="4857750"/>
          </a:xfrm>
        </p:spPr>
        <p:txBody>
          <a:bodyPr>
            <a:normAutofit fontScale="92500" lnSpcReduction="20000"/>
          </a:bodyPr>
          <a:lstStyle/>
          <a:p>
            <a:pPr indent="19050">
              <a:buFont typeface="Wingdings" pitchFamily="2" charset="2"/>
              <a:buNone/>
              <a:defRPr/>
            </a:pPr>
            <a:r>
              <a:rPr lang="en-GB" dirty="0" smtClean="0"/>
              <a:t>People felt that Thebes, at long last, had been punished for her treachery – she had paid the penalty for her betrayal of Greece in the Persian war, her capture of Plataea during the truce, the merciless enslavement of its population, and the massacre, for which she alone was responsible, of men who had surrendered not to her, but to Sparta, and the devastation of a country-side in which the united armies of Greece had driven back the Persian invader, and, lastly for the murderous malignancy she showed towards Athens when she voted in favour of the suggestion, put forward by the </a:t>
            </a:r>
            <a:r>
              <a:rPr lang="en-GB" dirty="0" err="1" smtClean="0"/>
              <a:t>Lacedaemonian</a:t>
            </a:r>
            <a:r>
              <a:rPr lang="en-GB" dirty="0" smtClean="0"/>
              <a:t> confederacy, that the people of Athens should be sold into slavery.</a:t>
            </a:r>
          </a:p>
          <a:p>
            <a:pPr algn="r">
              <a:buFont typeface="Wingdings" pitchFamily="2" charset="2"/>
              <a:buNone/>
              <a:defRPr/>
            </a:pPr>
            <a:r>
              <a:rPr lang="en-GB" dirty="0" err="1" smtClean="0"/>
              <a:t>Arrian</a:t>
            </a:r>
            <a:r>
              <a:rPr lang="en-GB" dirty="0" smtClean="0"/>
              <a:t> </a:t>
            </a:r>
            <a:r>
              <a:rPr lang="en-GB" i="1" dirty="0" smtClean="0"/>
              <a:t>Anabasis</a:t>
            </a:r>
            <a:r>
              <a:rPr lang="en-GB" dirty="0" smtClean="0"/>
              <a:t> 1.9</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Results?</a:t>
            </a:r>
            <a:endParaRPr lang="en-GB" dirty="0"/>
          </a:p>
        </p:txBody>
      </p:sp>
      <p:sp>
        <p:nvSpPr>
          <p:cNvPr id="3" name="Content Placeholder 2"/>
          <p:cNvSpPr>
            <a:spLocks noGrp="1"/>
          </p:cNvSpPr>
          <p:nvPr>
            <p:ph sz="quarter" idx="1"/>
          </p:nvPr>
        </p:nvSpPr>
        <p:spPr/>
        <p:txBody>
          <a:bodyPr>
            <a:normAutofit lnSpcReduction="10000"/>
          </a:bodyPr>
          <a:lstStyle/>
          <a:p>
            <a:pPr>
              <a:defRPr/>
            </a:pPr>
            <a:r>
              <a:rPr lang="en-GB" dirty="0" smtClean="0"/>
              <a:t>Meeting of the league:</a:t>
            </a:r>
          </a:p>
          <a:p>
            <a:pPr lvl="1">
              <a:defRPr/>
            </a:pPr>
            <a:r>
              <a:rPr lang="en-GB" dirty="0" smtClean="0"/>
              <a:t>‘to raze the city, to sell the captives, to outlaw the Theban exiles from all Greece, and to allow no Greek to offer shelter to a Theban’  					   </a:t>
            </a:r>
            <a:r>
              <a:rPr lang="en-GB" dirty="0" err="1" smtClean="0"/>
              <a:t>Diodorus</a:t>
            </a:r>
            <a:r>
              <a:rPr lang="en-GB" dirty="0" smtClean="0"/>
              <a:t> 17.14.3</a:t>
            </a:r>
          </a:p>
          <a:p>
            <a:pPr>
              <a:defRPr/>
            </a:pPr>
            <a:r>
              <a:rPr lang="en-GB" dirty="0" smtClean="0"/>
              <a:t>Alexander demands ten Athenian generals and politicians (including Demosthenes) to be handed over to him. </a:t>
            </a:r>
          </a:p>
          <a:p>
            <a:pPr>
              <a:defRPr/>
            </a:pPr>
            <a:r>
              <a:rPr lang="en-GB" dirty="0" smtClean="0"/>
              <a:t>After a second Athenian embassy he lets most of them off. (Led by </a:t>
            </a:r>
            <a:r>
              <a:rPr lang="en-GB" dirty="0" err="1" smtClean="0"/>
              <a:t>Demandes</a:t>
            </a:r>
            <a:r>
              <a:rPr lang="en-GB" dirty="0" smtClean="0"/>
              <a:t>)</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Long-term</a:t>
            </a:r>
            <a:endParaRPr lang="en-GB" dirty="0"/>
          </a:p>
        </p:txBody>
      </p:sp>
      <p:sp>
        <p:nvSpPr>
          <p:cNvPr id="3" name="Content Placeholder 2"/>
          <p:cNvSpPr>
            <a:spLocks noGrp="1"/>
          </p:cNvSpPr>
          <p:nvPr>
            <p:ph sz="quarter" idx="1"/>
          </p:nvPr>
        </p:nvSpPr>
        <p:spPr/>
        <p:txBody>
          <a:bodyPr/>
          <a:lstStyle/>
          <a:p>
            <a:pPr>
              <a:defRPr/>
            </a:pPr>
            <a:r>
              <a:rPr lang="en-GB" dirty="0" smtClean="0"/>
              <a:t>Resentment of Alexander?</a:t>
            </a:r>
          </a:p>
          <a:p>
            <a:pPr>
              <a:defRPr/>
            </a:pPr>
            <a:r>
              <a:rPr lang="en-GB" dirty="0" smtClean="0"/>
              <a:t>What will this mean for his successors?</a:t>
            </a:r>
          </a:p>
          <a:p>
            <a:pPr>
              <a:defRPr/>
            </a:pP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Return to Pella</a:t>
            </a:r>
            <a:endParaRPr lang="en-GB" dirty="0"/>
          </a:p>
        </p:txBody>
      </p:sp>
      <p:sp>
        <p:nvSpPr>
          <p:cNvPr id="3" name="Content Placeholder 2"/>
          <p:cNvSpPr>
            <a:spLocks noGrp="1"/>
          </p:cNvSpPr>
          <p:nvPr>
            <p:ph sz="quarter" idx="1"/>
          </p:nvPr>
        </p:nvSpPr>
        <p:spPr/>
        <p:txBody>
          <a:bodyPr/>
          <a:lstStyle/>
          <a:p>
            <a:pPr>
              <a:defRPr/>
            </a:pPr>
            <a:r>
              <a:rPr lang="en-GB" dirty="0" smtClean="0"/>
              <a:t>Invasion of Persia:</a:t>
            </a:r>
          </a:p>
          <a:p>
            <a:pPr lvl="1">
              <a:defRPr/>
            </a:pPr>
            <a:r>
              <a:rPr lang="en-GB" dirty="0" smtClean="0"/>
              <a:t>Caution and slow going (Antipater and </a:t>
            </a:r>
            <a:r>
              <a:rPr lang="en-GB" dirty="0" err="1" smtClean="0"/>
              <a:t>Parmenio</a:t>
            </a:r>
            <a:r>
              <a:rPr lang="en-GB" dirty="0" smtClean="0"/>
              <a:t>)</a:t>
            </a:r>
          </a:p>
          <a:p>
            <a:pPr>
              <a:defRPr/>
            </a:pPr>
            <a:r>
              <a:rPr lang="en-GB" dirty="0" smtClean="0"/>
              <a:t>Marriage and a child?</a:t>
            </a:r>
          </a:p>
          <a:p>
            <a:pPr>
              <a:defRPr/>
            </a:pPr>
            <a:r>
              <a:rPr lang="en-GB" dirty="0" smtClean="0"/>
              <a:t>Debt? </a:t>
            </a:r>
          </a:p>
          <a:p>
            <a:pPr lvl="1">
              <a:defRPr/>
            </a:pPr>
            <a:r>
              <a:rPr lang="en-GB" dirty="0" smtClean="0"/>
              <a:t>Disband army or get money</a:t>
            </a:r>
          </a:p>
          <a:p>
            <a:pPr lvl="1">
              <a:defRPr/>
            </a:pPr>
            <a:r>
              <a:rPr lang="en-GB" dirty="0" smtClean="0"/>
              <a:t>Borrow money?</a:t>
            </a:r>
          </a:p>
          <a:p>
            <a:pPr lvl="2">
              <a:defRPr/>
            </a:pPr>
            <a:r>
              <a:rPr lang="en-GB" dirty="0" smtClean="0"/>
              <a:t>Athens?</a:t>
            </a:r>
          </a:p>
          <a:p>
            <a:pPr lvl="2">
              <a:defRPr/>
            </a:pPr>
            <a:r>
              <a:rPr lang="en-GB" dirty="0" smtClean="0"/>
              <a:t>Royal lands </a:t>
            </a:r>
            <a:r>
              <a:rPr lang="en-GB" dirty="0" smtClean="0">
                <a:sym typeface="Wingdings" pitchFamily="2" charset="2"/>
              </a:rPr>
              <a:t></a:t>
            </a:r>
            <a:r>
              <a:rPr lang="en-GB" dirty="0" smtClean="0"/>
              <a:t> barons?</a:t>
            </a:r>
          </a:p>
          <a:p>
            <a:pPr>
              <a:defRPr/>
            </a:pP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Macedonian Forces</a:t>
            </a:r>
            <a:endParaRPr lang="en-GB" dirty="0"/>
          </a:p>
        </p:txBody>
      </p:sp>
      <p:sp>
        <p:nvSpPr>
          <p:cNvPr id="3" name="Content Placeholder 2"/>
          <p:cNvSpPr>
            <a:spLocks noGrp="1"/>
          </p:cNvSpPr>
          <p:nvPr>
            <p:ph sz="quarter" idx="1"/>
          </p:nvPr>
        </p:nvSpPr>
        <p:spPr>
          <a:xfrm>
            <a:off x="467544" y="1556792"/>
            <a:ext cx="8229600" cy="5516562"/>
          </a:xfrm>
        </p:spPr>
        <p:txBody>
          <a:bodyPr/>
          <a:lstStyle/>
          <a:p>
            <a:pPr>
              <a:defRPr/>
            </a:pPr>
            <a:r>
              <a:rPr lang="en-GB" dirty="0" smtClean="0"/>
              <a:t>Advance force (in Asia)</a:t>
            </a:r>
          </a:p>
          <a:p>
            <a:pPr lvl="1">
              <a:defRPr/>
            </a:pPr>
            <a:r>
              <a:rPr lang="en-GB" dirty="0" smtClean="0"/>
              <a:t>10,000 foot and c. 1,000 cavalry</a:t>
            </a:r>
          </a:p>
          <a:p>
            <a:pPr>
              <a:defRPr/>
            </a:pPr>
            <a:r>
              <a:rPr lang="en-GB" dirty="0" smtClean="0"/>
              <a:t>Total Army in Macedon</a:t>
            </a:r>
          </a:p>
          <a:p>
            <a:pPr lvl="1">
              <a:defRPr/>
            </a:pPr>
            <a:r>
              <a:rPr lang="en-GB" dirty="0" smtClean="0"/>
              <a:t>30,000 infantry</a:t>
            </a:r>
          </a:p>
          <a:p>
            <a:pPr lvl="1">
              <a:defRPr/>
            </a:pPr>
            <a:r>
              <a:rPr lang="en-GB" dirty="0" smtClean="0"/>
              <a:t>3,300 cavalry</a:t>
            </a:r>
          </a:p>
          <a:p>
            <a:pPr lvl="1">
              <a:defRPr/>
            </a:pPr>
            <a:r>
              <a:rPr lang="en-GB" dirty="0" smtClean="0"/>
              <a:t>Home defence</a:t>
            </a:r>
          </a:p>
          <a:p>
            <a:pPr lvl="2">
              <a:defRPr/>
            </a:pPr>
            <a:r>
              <a:rPr lang="en-GB" dirty="0" smtClean="0"/>
              <a:t>No less than 12,000 infantry and 1,500 cavalry</a:t>
            </a:r>
          </a:p>
          <a:p>
            <a:pPr lvl="1">
              <a:defRPr/>
            </a:pPr>
            <a:r>
              <a:rPr lang="en-GB" dirty="0" smtClean="0"/>
              <a:t>Garrisons</a:t>
            </a:r>
          </a:p>
          <a:p>
            <a:pPr lvl="2">
              <a:defRPr/>
            </a:pPr>
            <a:r>
              <a:rPr lang="en-GB" dirty="0" smtClean="0"/>
              <a:t>5-6,000</a:t>
            </a:r>
          </a:p>
          <a:p>
            <a:pPr>
              <a:defRPr/>
            </a:pP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Alexander’s Invasion force</a:t>
            </a:r>
            <a:endParaRPr lang="en-GB" dirty="0"/>
          </a:p>
        </p:txBody>
      </p:sp>
      <p:sp>
        <p:nvSpPr>
          <p:cNvPr id="3" name="Content Placeholder 2"/>
          <p:cNvSpPr>
            <a:spLocks noGrp="1"/>
          </p:cNvSpPr>
          <p:nvPr>
            <p:ph sz="quarter" idx="1"/>
          </p:nvPr>
        </p:nvSpPr>
        <p:spPr>
          <a:xfrm>
            <a:off x="467544" y="1628800"/>
            <a:ext cx="8229600" cy="5111750"/>
          </a:xfrm>
        </p:spPr>
        <p:txBody>
          <a:bodyPr>
            <a:normAutofit fontScale="85000" lnSpcReduction="10000"/>
          </a:bodyPr>
          <a:lstStyle/>
          <a:p>
            <a:pPr indent="19050">
              <a:buFont typeface="Wingdings" pitchFamily="2" charset="2"/>
              <a:buNone/>
              <a:defRPr/>
            </a:pPr>
            <a:r>
              <a:rPr lang="en-GB" dirty="0" smtClean="0"/>
              <a:t>There were found to be, of infantry, </a:t>
            </a:r>
            <a:r>
              <a:rPr lang="en-GB" dirty="0" smtClean="0">
                <a:solidFill>
                  <a:srgbClr val="FF0000"/>
                </a:solidFill>
              </a:rPr>
              <a:t>twelve thousand Macedonians</a:t>
            </a:r>
            <a:r>
              <a:rPr lang="en-GB" dirty="0" smtClean="0"/>
              <a:t>, </a:t>
            </a:r>
            <a:r>
              <a:rPr lang="en-GB" dirty="0" smtClean="0">
                <a:solidFill>
                  <a:srgbClr val="FF0000"/>
                </a:solidFill>
              </a:rPr>
              <a:t>seven thousand allies</a:t>
            </a:r>
            <a:r>
              <a:rPr lang="en-GB" dirty="0" smtClean="0"/>
              <a:t>, and </a:t>
            </a:r>
            <a:r>
              <a:rPr lang="en-GB" dirty="0" smtClean="0">
                <a:solidFill>
                  <a:srgbClr val="FF0000"/>
                </a:solidFill>
              </a:rPr>
              <a:t>five thousand mercenaries</a:t>
            </a:r>
            <a:r>
              <a:rPr lang="en-GB" dirty="0" smtClean="0"/>
              <a:t>, all of whom were under the command of </a:t>
            </a:r>
            <a:r>
              <a:rPr lang="en-GB" dirty="0" err="1" smtClean="0"/>
              <a:t>Parmenio</a:t>
            </a:r>
            <a:r>
              <a:rPr lang="en-GB" dirty="0" smtClean="0"/>
              <a:t>. </a:t>
            </a:r>
            <a:r>
              <a:rPr lang="en-GB" dirty="0" err="1" smtClean="0">
                <a:solidFill>
                  <a:srgbClr val="0070C0"/>
                </a:solidFill>
              </a:rPr>
              <a:t>Odrysians</a:t>
            </a:r>
            <a:r>
              <a:rPr lang="en-GB" dirty="0" smtClean="0">
                <a:solidFill>
                  <a:srgbClr val="0070C0"/>
                </a:solidFill>
              </a:rPr>
              <a:t>, </a:t>
            </a:r>
            <a:r>
              <a:rPr lang="en-GB" dirty="0" err="1" smtClean="0">
                <a:solidFill>
                  <a:srgbClr val="0070C0"/>
                </a:solidFill>
              </a:rPr>
              <a:t>Triballians</a:t>
            </a:r>
            <a:r>
              <a:rPr lang="en-GB" dirty="0" smtClean="0"/>
              <a:t>, and </a:t>
            </a:r>
            <a:r>
              <a:rPr lang="en-GB" dirty="0" smtClean="0">
                <a:solidFill>
                  <a:srgbClr val="0070C0"/>
                </a:solidFill>
              </a:rPr>
              <a:t>Illyrians</a:t>
            </a:r>
            <a:r>
              <a:rPr lang="en-GB" dirty="0" smtClean="0"/>
              <a:t> accompanied him to the number of </a:t>
            </a:r>
            <a:r>
              <a:rPr lang="en-GB" dirty="0" smtClean="0">
                <a:solidFill>
                  <a:srgbClr val="0070C0"/>
                </a:solidFill>
              </a:rPr>
              <a:t>seven thousand</a:t>
            </a:r>
            <a:r>
              <a:rPr lang="en-GB" dirty="0" smtClean="0"/>
              <a:t>; and of </a:t>
            </a:r>
            <a:r>
              <a:rPr lang="en-GB" dirty="0" smtClean="0">
                <a:solidFill>
                  <a:srgbClr val="7030A0"/>
                </a:solidFill>
              </a:rPr>
              <a:t>archers and the so‑called </a:t>
            </a:r>
            <a:r>
              <a:rPr lang="en-GB" dirty="0" err="1" smtClean="0">
                <a:solidFill>
                  <a:srgbClr val="7030A0"/>
                </a:solidFill>
              </a:rPr>
              <a:t>Agrianians</a:t>
            </a:r>
            <a:r>
              <a:rPr lang="en-GB" dirty="0" smtClean="0">
                <a:solidFill>
                  <a:srgbClr val="7030A0"/>
                </a:solidFill>
              </a:rPr>
              <a:t> one thousand</a:t>
            </a:r>
            <a:r>
              <a:rPr lang="en-GB" dirty="0" smtClean="0"/>
              <a:t>, making up a total of </a:t>
            </a:r>
            <a:r>
              <a:rPr lang="en-GB" dirty="0" smtClean="0">
                <a:solidFill>
                  <a:srgbClr val="FF0000"/>
                </a:solidFill>
              </a:rPr>
              <a:t>thirty-two thousand foot soldiers</a:t>
            </a:r>
            <a:r>
              <a:rPr lang="en-GB" dirty="0" smtClean="0"/>
              <a:t>. Of cavalry there were </a:t>
            </a:r>
            <a:r>
              <a:rPr lang="en-GB" dirty="0" smtClean="0">
                <a:solidFill>
                  <a:srgbClr val="00B050"/>
                </a:solidFill>
              </a:rPr>
              <a:t>eighteen hundred Macedonians</a:t>
            </a:r>
            <a:r>
              <a:rPr lang="en-GB" dirty="0" smtClean="0"/>
              <a:t>, commanded by </a:t>
            </a:r>
            <a:r>
              <a:rPr lang="en-GB" dirty="0" err="1" smtClean="0"/>
              <a:t>Philotas</a:t>
            </a:r>
            <a:r>
              <a:rPr lang="en-GB" dirty="0" smtClean="0"/>
              <a:t> son of </a:t>
            </a:r>
            <a:r>
              <a:rPr lang="en-GB" dirty="0" err="1" smtClean="0"/>
              <a:t>Parmenio</a:t>
            </a:r>
            <a:r>
              <a:rPr lang="en-GB" dirty="0" smtClean="0"/>
              <a:t>; </a:t>
            </a:r>
            <a:r>
              <a:rPr lang="en-GB" dirty="0" smtClean="0">
                <a:solidFill>
                  <a:srgbClr val="00B050"/>
                </a:solidFill>
              </a:rPr>
              <a:t>eighteen hundred </a:t>
            </a:r>
            <a:r>
              <a:rPr lang="en-GB" dirty="0" err="1" smtClean="0">
                <a:solidFill>
                  <a:srgbClr val="00B050"/>
                </a:solidFill>
              </a:rPr>
              <a:t>Thessalians</a:t>
            </a:r>
            <a:r>
              <a:rPr lang="en-GB" dirty="0" smtClean="0"/>
              <a:t>, commanded by Callas son of </a:t>
            </a:r>
            <a:r>
              <a:rPr lang="en-GB" dirty="0" err="1" smtClean="0"/>
              <a:t>Harpalus</a:t>
            </a:r>
            <a:r>
              <a:rPr lang="en-GB" dirty="0" smtClean="0"/>
              <a:t>; </a:t>
            </a:r>
            <a:r>
              <a:rPr lang="en-GB" dirty="0" smtClean="0">
                <a:solidFill>
                  <a:srgbClr val="00B050"/>
                </a:solidFill>
              </a:rPr>
              <a:t>six hundred from the rest of Greece </a:t>
            </a:r>
            <a:r>
              <a:rPr lang="en-GB" dirty="0" smtClean="0"/>
              <a:t>under the command of </a:t>
            </a:r>
            <a:r>
              <a:rPr lang="en-GB" dirty="0" err="1" smtClean="0"/>
              <a:t>Erigyius</a:t>
            </a:r>
            <a:r>
              <a:rPr lang="en-GB" dirty="0" smtClean="0"/>
              <a:t>; and </a:t>
            </a:r>
            <a:r>
              <a:rPr lang="en-GB" dirty="0" smtClean="0">
                <a:solidFill>
                  <a:srgbClr val="00B050"/>
                </a:solidFill>
              </a:rPr>
              <a:t>nine hundred Thracian and </a:t>
            </a:r>
            <a:r>
              <a:rPr lang="en-GB" dirty="0" err="1" smtClean="0">
                <a:solidFill>
                  <a:srgbClr val="00B050"/>
                </a:solidFill>
              </a:rPr>
              <a:t>Paeonian</a:t>
            </a:r>
            <a:r>
              <a:rPr lang="en-GB" dirty="0" smtClean="0">
                <a:solidFill>
                  <a:srgbClr val="00B050"/>
                </a:solidFill>
              </a:rPr>
              <a:t> </a:t>
            </a:r>
            <a:r>
              <a:rPr lang="en-GB" dirty="0" smtClean="0"/>
              <a:t>scouts with </a:t>
            </a:r>
            <a:r>
              <a:rPr lang="en-GB" dirty="0" err="1" smtClean="0"/>
              <a:t>Cassander</a:t>
            </a:r>
            <a:r>
              <a:rPr lang="en-GB" dirty="0" smtClean="0"/>
              <a:t> in command, making a total of </a:t>
            </a:r>
            <a:r>
              <a:rPr lang="en-GB" dirty="0" smtClean="0">
                <a:solidFill>
                  <a:srgbClr val="00B050"/>
                </a:solidFill>
              </a:rPr>
              <a:t>forty-five hundred cavalry</a:t>
            </a:r>
            <a:r>
              <a:rPr lang="en-GB" dirty="0" smtClean="0"/>
              <a:t>. </a:t>
            </a:r>
          </a:p>
          <a:p>
            <a:pPr indent="19050" algn="r">
              <a:buFont typeface="Wingdings" pitchFamily="2" charset="2"/>
              <a:buNone/>
              <a:defRPr/>
            </a:pPr>
            <a:r>
              <a:rPr lang="en-GB" dirty="0" err="1" smtClean="0"/>
              <a:t>Diodorus</a:t>
            </a:r>
            <a:r>
              <a:rPr lang="en-GB" dirty="0" smtClean="0"/>
              <a:t> 17.17.3-5</a:t>
            </a:r>
          </a:p>
          <a:p>
            <a:pPr>
              <a:defRPr/>
            </a:pP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Infantry: 32,000</a:t>
            </a:r>
            <a:endParaRPr lang="en-GB" dirty="0"/>
          </a:p>
        </p:txBody>
      </p:sp>
      <p:sp>
        <p:nvSpPr>
          <p:cNvPr id="3" name="Content Placeholder 2"/>
          <p:cNvSpPr>
            <a:spLocks noGrp="1"/>
          </p:cNvSpPr>
          <p:nvPr>
            <p:ph sz="quarter" idx="1"/>
          </p:nvPr>
        </p:nvSpPr>
        <p:spPr/>
        <p:txBody>
          <a:bodyPr/>
          <a:lstStyle/>
          <a:p>
            <a:pPr>
              <a:defRPr/>
            </a:pPr>
            <a:r>
              <a:rPr lang="en-GB" dirty="0" err="1" smtClean="0"/>
              <a:t>Parmenio’s</a:t>
            </a:r>
            <a:r>
              <a:rPr lang="en-GB" dirty="0" smtClean="0"/>
              <a:t> Command</a:t>
            </a:r>
          </a:p>
          <a:p>
            <a:pPr lvl="1">
              <a:defRPr/>
            </a:pPr>
            <a:r>
              <a:rPr lang="en-GB" dirty="0" smtClean="0"/>
              <a:t>12,000 Macedonian infantry</a:t>
            </a:r>
          </a:p>
          <a:p>
            <a:pPr lvl="1">
              <a:defRPr/>
            </a:pPr>
            <a:r>
              <a:rPr lang="en-GB" dirty="0" smtClean="0"/>
              <a:t>7,000 Allies</a:t>
            </a:r>
          </a:p>
          <a:p>
            <a:pPr lvl="1">
              <a:defRPr/>
            </a:pPr>
            <a:r>
              <a:rPr lang="en-GB" dirty="0" smtClean="0"/>
              <a:t>5,000 mercenaries</a:t>
            </a:r>
          </a:p>
          <a:p>
            <a:pPr>
              <a:defRPr/>
            </a:pPr>
            <a:r>
              <a:rPr lang="en-GB" dirty="0" smtClean="0"/>
              <a:t>Thracians and Illyrians </a:t>
            </a:r>
          </a:p>
          <a:p>
            <a:pPr lvl="1">
              <a:defRPr/>
            </a:pPr>
            <a:r>
              <a:rPr lang="en-GB" dirty="0" smtClean="0"/>
              <a:t>7,000</a:t>
            </a:r>
          </a:p>
          <a:p>
            <a:pPr>
              <a:defRPr/>
            </a:pPr>
            <a:r>
              <a:rPr lang="en-GB" dirty="0" smtClean="0"/>
              <a:t>Archers and specialist infantry</a:t>
            </a:r>
          </a:p>
          <a:p>
            <a:pPr lvl="1">
              <a:defRPr/>
            </a:pPr>
            <a:r>
              <a:rPr lang="en-GB" dirty="0" smtClean="0"/>
              <a:t>1,000</a:t>
            </a:r>
          </a:p>
          <a:p>
            <a:pPr lvl="1">
              <a:defRPr/>
            </a:pPr>
            <a:endParaRPr lang="en-GB" dirty="0" smtClean="0"/>
          </a:p>
          <a:p>
            <a:pPr lvl="1">
              <a:defRPr/>
            </a:pPr>
            <a:endParaRPr lang="en-GB" dirty="0" smtClean="0"/>
          </a:p>
          <a:p>
            <a:pPr lvl="1">
              <a:defRPr/>
            </a:pPr>
            <a:endParaRPr lang="en-GB" dirty="0" smtClean="0"/>
          </a:p>
          <a:p>
            <a:pPr lvl="1">
              <a:defRPr/>
            </a:pPr>
            <a:endParaRPr lang="en-GB" dirty="0" smtClean="0"/>
          </a:p>
          <a:p>
            <a:pPr lvl="1">
              <a:defRPr/>
            </a:pPr>
            <a:endParaRPr lang="en-GB" dirty="0" smtClean="0"/>
          </a:p>
          <a:p>
            <a:pPr>
              <a:defRPr/>
            </a:pPr>
            <a:endParaRPr lang="en-GB" dirty="0"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Cavalry: 4,500</a:t>
            </a:r>
            <a:endParaRPr lang="en-GB" dirty="0"/>
          </a:p>
        </p:txBody>
      </p:sp>
      <p:sp>
        <p:nvSpPr>
          <p:cNvPr id="3" name="Content Placeholder 2"/>
          <p:cNvSpPr>
            <a:spLocks noGrp="1"/>
          </p:cNvSpPr>
          <p:nvPr>
            <p:ph sz="quarter" idx="1"/>
          </p:nvPr>
        </p:nvSpPr>
        <p:spPr/>
        <p:txBody>
          <a:bodyPr/>
          <a:lstStyle/>
          <a:p>
            <a:pPr>
              <a:defRPr/>
            </a:pPr>
            <a:r>
              <a:rPr lang="en-GB" dirty="0" err="1" smtClean="0"/>
              <a:t>Philotas</a:t>
            </a:r>
            <a:r>
              <a:rPr lang="en-GB" dirty="0" smtClean="0"/>
              <a:t>, son of </a:t>
            </a:r>
            <a:r>
              <a:rPr lang="en-GB" dirty="0" err="1" smtClean="0"/>
              <a:t>Parmenio</a:t>
            </a:r>
            <a:endParaRPr lang="en-GB" dirty="0" smtClean="0"/>
          </a:p>
          <a:p>
            <a:pPr lvl="1">
              <a:defRPr/>
            </a:pPr>
            <a:r>
              <a:rPr lang="en-GB" dirty="0" smtClean="0"/>
              <a:t>1,800 Macedonians</a:t>
            </a:r>
          </a:p>
          <a:p>
            <a:pPr>
              <a:defRPr/>
            </a:pPr>
            <a:r>
              <a:rPr lang="en-GB" dirty="0" smtClean="0"/>
              <a:t>Callas, son of </a:t>
            </a:r>
            <a:r>
              <a:rPr lang="en-GB" dirty="0" err="1" smtClean="0"/>
              <a:t>Harpalus</a:t>
            </a:r>
            <a:endParaRPr lang="en-GB" dirty="0" smtClean="0"/>
          </a:p>
          <a:p>
            <a:pPr lvl="1">
              <a:defRPr/>
            </a:pPr>
            <a:r>
              <a:rPr lang="en-GB" dirty="0" smtClean="0"/>
              <a:t>1,800 </a:t>
            </a:r>
            <a:r>
              <a:rPr lang="en-GB" dirty="0" err="1" smtClean="0"/>
              <a:t>Thessalians</a:t>
            </a:r>
            <a:endParaRPr lang="en-GB" dirty="0" smtClean="0"/>
          </a:p>
          <a:p>
            <a:pPr>
              <a:defRPr/>
            </a:pPr>
            <a:r>
              <a:rPr lang="en-GB" dirty="0" smtClean="0"/>
              <a:t>Greeks</a:t>
            </a:r>
          </a:p>
          <a:p>
            <a:pPr lvl="1">
              <a:defRPr/>
            </a:pPr>
            <a:r>
              <a:rPr lang="en-GB" dirty="0" smtClean="0"/>
              <a:t>600</a:t>
            </a:r>
          </a:p>
          <a:p>
            <a:pPr>
              <a:defRPr/>
            </a:pPr>
            <a:r>
              <a:rPr lang="en-GB" dirty="0" err="1" smtClean="0"/>
              <a:t>Cassander</a:t>
            </a:r>
            <a:endParaRPr lang="en-GB" dirty="0" smtClean="0"/>
          </a:p>
          <a:p>
            <a:pPr lvl="1">
              <a:defRPr/>
            </a:pPr>
            <a:r>
              <a:rPr lang="en-GB" dirty="0" smtClean="0"/>
              <a:t>900 Thracian and </a:t>
            </a:r>
            <a:r>
              <a:rPr lang="en-GB" dirty="0" err="1" smtClean="0"/>
              <a:t>Panonian</a:t>
            </a:r>
            <a:endParaRPr lang="en-GB" dirty="0" smtClean="0"/>
          </a:p>
          <a:p>
            <a:pPr>
              <a:defRPr/>
            </a:pPr>
            <a:endParaRPr lang="en-GB" dirty="0" smtClean="0"/>
          </a:p>
          <a:p>
            <a:pPr lvl="1">
              <a:defRPr/>
            </a:pPr>
            <a:endParaRPr lang="en-GB" dirty="0" smtClean="0"/>
          </a:p>
          <a:p>
            <a:pPr lvl="1">
              <a:defRPr/>
            </a:pPr>
            <a:endParaRPr lang="en-GB" dirty="0" smtClean="0"/>
          </a:p>
          <a:p>
            <a:pPr lvl="1">
              <a:defRPr/>
            </a:pPr>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Trojan War </a:t>
            </a:r>
            <a:r>
              <a:rPr lang="en-GB" dirty="0" err="1" smtClean="0"/>
              <a:t>Redux</a:t>
            </a:r>
            <a:endParaRPr lang="en-GB" dirty="0"/>
          </a:p>
        </p:txBody>
      </p:sp>
      <p:sp>
        <p:nvSpPr>
          <p:cNvPr id="3" name="Content Placeholder 2"/>
          <p:cNvSpPr>
            <a:spLocks noGrp="1"/>
          </p:cNvSpPr>
          <p:nvPr>
            <p:ph sz="quarter" idx="1"/>
          </p:nvPr>
        </p:nvSpPr>
        <p:spPr/>
        <p:txBody>
          <a:bodyPr/>
          <a:lstStyle/>
          <a:p>
            <a:pPr marL="271463" indent="0">
              <a:buFont typeface="Wingdings" pitchFamily="2" charset="2"/>
              <a:buNone/>
              <a:defRPr/>
            </a:pPr>
            <a:r>
              <a:rPr lang="en-GB" dirty="0" smtClean="0"/>
              <a:t>At </a:t>
            </a:r>
            <a:r>
              <a:rPr lang="en-GB" dirty="0" err="1" smtClean="0"/>
              <a:t>Elaeus</a:t>
            </a:r>
            <a:r>
              <a:rPr lang="en-GB" dirty="0" smtClean="0"/>
              <a:t> he offered sacrifice upon the tomb of </a:t>
            </a:r>
            <a:r>
              <a:rPr lang="en-GB" dirty="0" err="1" smtClean="0"/>
              <a:t>Protesilaus</a:t>
            </a:r>
            <a:r>
              <a:rPr lang="en-GB" dirty="0" smtClean="0"/>
              <a:t>, who was supposed to have been the first man of Agamemnon’s Army to set foot upon the soil of Asia when the Greeks sailed against Troy. His purpose in performing the ceremony was to ensure better luck for himself than </a:t>
            </a:r>
            <a:r>
              <a:rPr lang="en-GB" dirty="0" err="1" smtClean="0"/>
              <a:t>Protesilaus</a:t>
            </a:r>
            <a:r>
              <a:rPr lang="en-GB" dirty="0" smtClean="0"/>
              <a:t> had.</a:t>
            </a:r>
          </a:p>
          <a:p>
            <a:pPr marL="271463" indent="0" algn="r">
              <a:buFont typeface="Wingdings" pitchFamily="2" charset="2"/>
              <a:buNone/>
              <a:defRPr/>
            </a:pPr>
            <a:r>
              <a:rPr lang="en-GB" dirty="0" err="1" smtClean="0"/>
              <a:t>Arrian</a:t>
            </a:r>
            <a:r>
              <a:rPr lang="en-GB" dirty="0" smtClean="0"/>
              <a:t> </a:t>
            </a:r>
            <a:r>
              <a:rPr lang="en-GB" i="1" dirty="0" smtClean="0"/>
              <a:t>Anabasis </a:t>
            </a:r>
            <a:r>
              <a:rPr lang="en-GB" dirty="0" smtClean="0"/>
              <a:t>11</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990600"/>
          </a:xfrm>
        </p:spPr>
        <p:txBody>
          <a:bodyPr/>
          <a:lstStyle/>
          <a:p>
            <a:pPr>
              <a:defRPr/>
            </a:pPr>
            <a:r>
              <a:rPr lang="en-GB" dirty="0" smtClean="0"/>
              <a:t>Temporarily Like Achilles</a:t>
            </a:r>
            <a:endParaRPr lang="en-GB" dirty="0"/>
          </a:p>
        </p:txBody>
      </p:sp>
      <p:sp>
        <p:nvSpPr>
          <p:cNvPr id="3" name="Content Placeholder 2"/>
          <p:cNvSpPr>
            <a:spLocks noGrp="1"/>
          </p:cNvSpPr>
          <p:nvPr>
            <p:ph sz="quarter" idx="1"/>
          </p:nvPr>
        </p:nvSpPr>
        <p:spPr>
          <a:xfrm>
            <a:off x="539552" y="1484784"/>
            <a:ext cx="8229600" cy="5543550"/>
          </a:xfrm>
        </p:spPr>
        <p:txBody>
          <a:bodyPr/>
          <a:lstStyle/>
          <a:p>
            <a:pPr indent="19050">
              <a:buFont typeface="Wingdings" pitchFamily="2" charset="2"/>
              <a:buNone/>
              <a:defRPr/>
            </a:pPr>
            <a:r>
              <a:rPr lang="en-GB" dirty="0" smtClean="0"/>
              <a:t>Once arrived in Asia, he went up to Troy, sacrificed to Athena and poured librations to the heroes of the Greek army. He anointed with oil the column which marks the grave of Achilles, ran a race by it naked with his companions, as the custom is, and then crowned it with a wreath: he also remarked that Achilles was happy in having found a faithful friend while he lived and a great poet to sing of his deeds after his death. </a:t>
            </a:r>
          </a:p>
          <a:p>
            <a:pPr indent="19050" algn="r">
              <a:buFont typeface="Wingdings" pitchFamily="2" charset="2"/>
              <a:buNone/>
              <a:defRPr/>
            </a:pPr>
            <a:r>
              <a:rPr lang="en-GB" sz="2000" dirty="0" smtClean="0"/>
              <a:t>Plutarch, </a:t>
            </a:r>
            <a:r>
              <a:rPr lang="en-GB" sz="2000" i="1" dirty="0" smtClean="0"/>
              <a:t>Life of Alexander </a:t>
            </a:r>
            <a:r>
              <a:rPr lang="en-GB" sz="2000" dirty="0" smtClean="0"/>
              <a:t>15</a:t>
            </a:r>
            <a:endParaRPr lang="en-GB" sz="20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Spear won land</a:t>
            </a:r>
            <a:endParaRPr lang="en-GB" dirty="0"/>
          </a:p>
        </p:txBody>
      </p:sp>
      <p:sp>
        <p:nvSpPr>
          <p:cNvPr id="3" name="Content Placeholder 2"/>
          <p:cNvSpPr>
            <a:spLocks noGrp="1"/>
          </p:cNvSpPr>
          <p:nvPr>
            <p:ph sz="quarter" idx="1"/>
          </p:nvPr>
        </p:nvSpPr>
        <p:spPr>
          <a:xfrm>
            <a:off x="467544" y="1628800"/>
            <a:ext cx="8229600" cy="5040312"/>
          </a:xfrm>
        </p:spPr>
        <p:txBody>
          <a:bodyPr>
            <a:normAutofit lnSpcReduction="10000"/>
          </a:bodyPr>
          <a:lstStyle/>
          <a:p>
            <a:pPr indent="19050">
              <a:buFont typeface="Wingdings" pitchFamily="2" charset="2"/>
              <a:buNone/>
              <a:defRPr/>
            </a:pPr>
            <a:r>
              <a:rPr lang="en-GB" dirty="0" smtClean="0"/>
              <a:t>Alexander advanced with his army to the Hellespont and transported it from Europe to Asia. He personally sailed with sixty fighting ships to the </a:t>
            </a:r>
            <a:r>
              <a:rPr lang="en-GB" dirty="0" err="1" smtClean="0"/>
              <a:t>Troad</a:t>
            </a:r>
            <a:r>
              <a:rPr lang="en-GB" dirty="0" smtClean="0"/>
              <a:t>, where he flung his spear from the ship and fixed it in the ground, and then leapt ashore himself the first of the Macedonians, signifying that he received Asia from the gods as a spear-won prize. He visited the tombs of the heroes Achilles, Ajax, and the rest and honoured them with offerings and other appropriate marks of respect…</a:t>
            </a:r>
          </a:p>
          <a:p>
            <a:pPr indent="19050" algn="r">
              <a:buFont typeface="Wingdings" pitchFamily="2" charset="2"/>
              <a:buNone/>
              <a:defRPr/>
            </a:pPr>
            <a:r>
              <a:rPr lang="en-GB" dirty="0" err="1" smtClean="0"/>
              <a:t>Diodorus</a:t>
            </a:r>
            <a:r>
              <a:rPr lang="en-GB" dirty="0" smtClean="0"/>
              <a:t> 17.17.1-3</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Persian Response?</a:t>
            </a:r>
            <a:endParaRPr lang="en-GB" dirty="0"/>
          </a:p>
        </p:txBody>
      </p:sp>
      <p:sp>
        <p:nvSpPr>
          <p:cNvPr id="3" name="Content Placeholder 2"/>
          <p:cNvSpPr>
            <a:spLocks noGrp="1"/>
          </p:cNvSpPr>
          <p:nvPr>
            <p:ph sz="quarter" idx="1"/>
          </p:nvPr>
        </p:nvSpPr>
        <p:spPr>
          <a:xfrm>
            <a:off x="457200" y="1600200"/>
            <a:ext cx="8229600" cy="5257800"/>
          </a:xfrm>
        </p:spPr>
        <p:txBody>
          <a:bodyPr>
            <a:normAutofit fontScale="77500" lnSpcReduction="20000"/>
          </a:bodyPr>
          <a:lstStyle/>
          <a:p>
            <a:pPr indent="19050">
              <a:buFont typeface="Wingdings" pitchFamily="2" charset="2"/>
              <a:buNone/>
              <a:defRPr/>
            </a:pPr>
            <a:r>
              <a:rPr lang="en-GB" dirty="0" smtClean="0"/>
              <a:t>Meanwhile, the Persian satraps and generals had not acted in time to prevent the crossing of the Macedonians, but they mustered their forces and took counsel how to oppose Alexander. </a:t>
            </a:r>
            <a:r>
              <a:rPr lang="en-GB" dirty="0" err="1" smtClean="0"/>
              <a:t>Memnon</a:t>
            </a:r>
            <a:r>
              <a:rPr lang="en-GB" dirty="0" smtClean="0"/>
              <a:t>, the </a:t>
            </a:r>
            <a:r>
              <a:rPr lang="en-GB" dirty="0" err="1" smtClean="0"/>
              <a:t>Rhodian</a:t>
            </a:r>
            <a:r>
              <a:rPr lang="en-GB" dirty="0" smtClean="0"/>
              <a:t>, famed for his military competence, advocated a policy of not fighting a pitched battle, but of stripping the countryside and through the shortage of supplies preventing the Macedonians from advancing further, while at the same time they sent naval and land forces across to Macedonia and transferred the impact of war to Europe. This was the best counsel, as after-events made clear, but, for all that, </a:t>
            </a:r>
            <a:r>
              <a:rPr lang="en-GB" dirty="0" err="1" smtClean="0"/>
              <a:t>Memnon</a:t>
            </a:r>
            <a:r>
              <a:rPr lang="en-GB" dirty="0" smtClean="0"/>
              <a:t> failed to win over the other commanders, since his advice seemed beneath the dignity of the Persians. So they decided to fight it out, and summoning forces from every quarter and heavily outnumbering the Macedonians, they advanced in the direction of </a:t>
            </a:r>
            <a:r>
              <a:rPr lang="en-GB" dirty="0" err="1" smtClean="0"/>
              <a:t>Hellespontine</a:t>
            </a:r>
            <a:r>
              <a:rPr lang="en-GB" dirty="0" smtClean="0"/>
              <a:t> Phrygia. They pitched camp by the river </a:t>
            </a:r>
            <a:r>
              <a:rPr lang="en-GB" dirty="0" err="1" smtClean="0"/>
              <a:t>Granicus</a:t>
            </a:r>
            <a:r>
              <a:rPr lang="en-GB" dirty="0" smtClean="0"/>
              <a:t>, using the bed of the river as a line of defence.</a:t>
            </a:r>
          </a:p>
          <a:p>
            <a:pPr algn="r">
              <a:buFont typeface="Wingdings" pitchFamily="2" charset="2"/>
              <a:buNone/>
              <a:defRPr/>
            </a:pPr>
            <a:r>
              <a:rPr lang="en-GB" dirty="0" err="1" smtClean="0"/>
              <a:t>Diodorus</a:t>
            </a:r>
            <a:r>
              <a:rPr lang="en-GB" dirty="0" smtClean="0"/>
              <a:t>  17.18.2-4</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3"/>
          <p:cNvPicPr>
            <a:picLocks noChangeAspect="1" noChangeArrowheads="1"/>
          </p:cNvPicPr>
          <p:nvPr/>
        </p:nvPicPr>
        <p:blipFill>
          <a:blip r:embed="rId2" cstate="print"/>
          <a:srcRect l="28876" t="20680" r="29916" b="6241"/>
          <a:stretch>
            <a:fillRect/>
          </a:stretch>
        </p:blipFill>
        <p:spPr bwMode="auto">
          <a:xfrm>
            <a:off x="1692275" y="188913"/>
            <a:ext cx="5846763" cy="6480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4978400" cy="1139825"/>
          </a:xfrm>
        </p:spPr>
        <p:txBody>
          <a:bodyPr>
            <a:normAutofit fontScale="90000"/>
          </a:bodyPr>
          <a:lstStyle/>
          <a:p>
            <a:pPr>
              <a:defRPr/>
            </a:pPr>
            <a:r>
              <a:rPr lang="en-GB" dirty="0" smtClean="0"/>
              <a:t>Leading from the front</a:t>
            </a:r>
            <a:endParaRPr lang="en-GB" dirty="0"/>
          </a:p>
        </p:txBody>
      </p:sp>
      <p:sp>
        <p:nvSpPr>
          <p:cNvPr id="3" name="Content Placeholder 2"/>
          <p:cNvSpPr>
            <a:spLocks noGrp="1"/>
          </p:cNvSpPr>
          <p:nvPr>
            <p:ph sz="quarter" idx="1"/>
          </p:nvPr>
        </p:nvSpPr>
        <p:spPr>
          <a:xfrm>
            <a:off x="457200" y="2420938"/>
            <a:ext cx="8229600" cy="4032250"/>
          </a:xfrm>
        </p:spPr>
        <p:txBody>
          <a:bodyPr>
            <a:normAutofit fontScale="92500" lnSpcReduction="10000"/>
          </a:bodyPr>
          <a:lstStyle/>
          <a:p>
            <a:pPr indent="19050">
              <a:buFont typeface="Wingdings" pitchFamily="2" charset="2"/>
              <a:buNone/>
              <a:defRPr/>
            </a:pPr>
            <a:r>
              <a:rPr lang="en-GB" dirty="0" smtClean="0"/>
              <a:t>Many of them charged against Alexander himself, for he was easily recognizable by his shield and by the tall white plume which was fixed upon either side of his helmet. The joint of his breast-plate was pierced by a javelin, but the blade did not penetrated the flesh. </a:t>
            </a:r>
            <a:r>
              <a:rPr lang="en-GB" dirty="0" err="1" smtClean="0"/>
              <a:t>Rhoesaces</a:t>
            </a:r>
            <a:r>
              <a:rPr lang="en-GB" dirty="0" smtClean="0"/>
              <a:t> and </a:t>
            </a:r>
            <a:r>
              <a:rPr lang="en-GB" dirty="0" err="1" smtClean="0"/>
              <a:t>Spithridates</a:t>
            </a:r>
            <a:r>
              <a:rPr lang="en-GB" dirty="0" smtClean="0"/>
              <a:t>, two of the Persian commanders rode at him; he evaded the charge of the one and struck </a:t>
            </a:r>
            <a:r>
              <a:rPr lang="en-GB" dirty="0" err="1" smtClean="0"/>
              <a:t>Rhoesaces</a:t>
            </a:r>
            <a:r>
              <a:rPr lang="en-GB" dirty="0" smtClean="0"/>
              <a:t>, who wore a breast-plate with his spear, but the shaft of the weapon snapped, whereupon he fought with his sword. </a:t>
            </a:r>
          </a:p>
        </p:txBody>
      </p:sp>
      <p:sp>
        <p:nvSpPr>
          <p:cNvPr id="39940" name="TextBox 3"/>
          <p:cNvSpPr txBox="1">
            <a:spLocks noChangeArrowheads="1"/>
          </p:cNvSpPr>
          <p:nvPr/>
        </p:nvSpPr>
        <p:spPr bwMode="auto">
          <a:xfrm>
            <a:off x="4932363" y="6237288"/>
            <a:ext cx="3138487" cy="369887"/>
          </a:xfrm>
          <a:prstGeom prst="rect">
            <a:avLst/>
          </a:prstGeom>
          <a:noFill/>
          <a:ln w="9525">
            <a:noFill/>
            <a:miter lim="800000"/>
            <a:headEnd/>
            <a:tailEnd/>
          </a:ln>
        </p:spPr>
        <p:txBody>
          <a:bodyPr wrap="none">
            <a:spAutoFit/>
          </a:bodyPr>
          <a:lstStyle/>
          <a:p>
            <a:r>
              <a:rPr lang="en-GB"/>
              <a:t>Plutarch </a:t>
            </a:r>
            <a:r>
              <a:rPr lang="en-GB" i="1"/>
              <a:t>Life of Alexander </a:t>
            </a:r>
            <a:r>
              <a:rPr lang="en-GB"/>
              <a:t>16</a:t>
            </a:r>
          </a:p>
        </p:txBody>
      </p:sp>
      <p:pic>
        <p:nvPicPr>
          <p:cNvPr id="39941" name="Picture 2" descr="http://www.mitchellteachers.net/WorldHistory/AncientGreece/Images/AlexandertheGreatMoviePic.jpg"/>
          <p:cNvPicPr>
            <a:picLocks noChangeAspect="1" noChangeArrowheads="1"/>
          </p:cNvPicPr>
          <p:nvPr/>
        </p:nvPicPr>
        <p:blipFill>
          <a:blip r:embed="rId2" cstate="print"/>
          <a:srcRect l="10098"/>
          <a:stretch>
            <a:fillRect/>
          </a:stretch>
        </p:blipFill>
        <p:spPr bwMode="auto">
          <a:xfrm>
            <a:off x="5580063" y="0"/>
            <a:ext cx="3422650" cy="23764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Leading from the front</a:t>
            </a:r>
            <a:endParaRPr lang="en-GB" dirty="0"/>
          </a:p>
        </p:txBody>
      </p:sp>
      <p:sp>
        <p:nvSpPr>
          <p:cNvPr id="3" name="Content Placeholder 2"/>
          <p:cNvSpPr>
            <a:spLocks noGrp="1"/>
          </p:cNvSpPr>
          <p:nvPr>
            <p:ph sz="quarter" idx="1"/>
          </p:nvPr>
        </p:nvSpPr>
        <p:spPr/>
        <p:txBody>
          <a:bodyPr>
            <a:normAutofit fontScale="92500" lnSpcReduction="20000"/>
          </a:bodyPr>
          <a:lstStyle/>
          <a:p>
            <a:pPr indent="19050">
              <a:buFont typeface="Wingdings" pitchFamily="2" charset="2"/>
              <a:buNone/>
              <a:defRPr/>
            </a:pPr>
            <a:r>
              <a:rPr lang="en-GB" dirty="0" smtClean="0"/>
              <a:t>While he was engaged with </a:t>
            </a:r>
            <a:r>
              <a:rPr lang="en-GB" dirty="0" err="1" smtClean="0"/>
              <a:t>Rhoesaces</a:t>
            </a:r>
            <a:r>
              <a:rPr lang="en-GB" dirty="0" smtClean="0"/>
              <a:t>, </a:t>
            </a:r>
            <a:r>
              <a:rPr lang="en-GB" dirty="0" err="1" smtClean="0"/>
              <a:t>Spithridates</a:t>
            </a:r>
            <a:r>
              <a:rPr lang="en-GB" dirty="0" smtClean="0"/>
              <a:t> rode up on the other side, and rising in his stirrups brought down a barbarian battle-axe with all his strength upon Alexander’s head. The stroke split the crest of his helmet, sheared away one of his plumes, and all but cleft the head-piece, in fact the edge of the axe penetrated it and grazed the hair on the top of Alexander’s head. But just as </a:t>
            </a:r>
            <a:r>
              <a:rPr lang="en-GB" dirty="0" err="1" smtClean="0"/>
              <a:t>Spithridates</a:t>
            </a:r>
            <a:r>
              <a:rPr lang="en-GB" dirty="0" smtClean="0"/>
              <a:t> raised his arm for another blow, ‘Black’ </a:t>
            </a:r>
            <a:r>
              <a:rPr lang="en-GB" dirty="0" err="1" smtClean="0"/>
              <a:t>Cleitus</a:t>
            </a:r>
            <a:r>
              <a:rPr lang="en-GB" dirty="0" smtClean="0"/>
              <a:t>, as he was called, struck first and ran him through with a spear, and at the same moment </a:t>
            </a:r>
            <a:r>
              <a:rPr lang="en-GB" dirty="0" err="1" smtClean="0"/>
              <a:t>Rhoesaes</a:t>
            </a:r>
            <a:r>
              <a:rPr lang="en-GB" dirty="0" smtClean="0"/>
              <a:t> was cut down by Alexander’s sword. </a:t>
            </a:r>
          </a:p>
          <a:p>
            <a:pPr>
              <a:buFont typeface="Wingdings" pitchFamily="2" charset="2"/>
              <a:buNone/>
              <a:defRPr/>
            </a:pPr>
            <a:endParaRPr lang="en-GB" dirty="0"/>
          </a:p>
        </p:txBody>
      </p:sp>
      <p:sp>
        <p:nvSpPr>
          <p:cNvPr id="40964" name="TextBox 3"/>
          <p:cNvSpPr txBox="1">
            <a:spLocks noChangeArrowheads="1"/>
          </p:cNvSpPr>
          <p:nvPr/>
        </p:nvSpPr>
        <p:spPr bwMode="auto">
          <a:xfrm>
            <a:off x="4932363" y="5876925"/>
            <a:ext cx="3138487" cy="369888"/>
          </a:xfrm>
          <a:prstGeom prst="rect">
            <a:avLst/>
          </a:prstGeom>
          <a:noFill/>
          <a:ln w="9525">
            <a:noFill/>
            <a:miter lim="800000"/>
            <a:headEnd/>
            <a:tailEnd/>
          </a:ln>
        </p:spPr>
        <p:txBody>
          <a:bodyPr wrap="none">
            <a:spAutoFit/>
          </a:bodyPr>
          <a:lstStyle/>
          <a:p>
            <a:r>
              <a:rPr lang="en-GB"/>
              <a:t>Plutarch </a:t>
            </a:r>
            <a:r>
              <a:rPr lang="en-GB" i="1"/>
              <a:t>Life of Alexander </a:t>
            </a:r>
            <a:r>
              <a:rPr lang="en-GB"/>
              <a:t>16</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Propaganda</a:t>
            </a:r>
            <a:endParaRPr lang="en-GB" dirty="0"/>
          </a:p>
        </p:txBody>
      </p:sp>
      <p:sp>
        <p:nvSpPr>
          <p:cNvPr id="3" name="Content Placeholder 2"/>
          <p:cNvSpPr>
            <a:spLocks noGrp="1"/>
          </p:cNvSpPr>
          <p:nvPr>
            <p:ph sz="quarter" idx="1"/>
          </p:nvPr>
        </p:nvSpPr>
        <p:spPr/>
        <p:txBody>
          <a:bodyPr/>
          <a:lstStyle/>
          <a:p>
            <a:pPr indent="19050">
              <a:buFont typeface="Wingdings" pitchFamily="2" charset="2"/>
              <a:buNone/>
              <a:defRPr/>
            </a:pPr>
            <a:r>
              <a:rPr lang="en-GB" dirty="0" smtClean="0"/>
              <a:t>The Macedonian losses were small: about twenty-five of the Companion cavalry were killed during the first assault. Their statues in bronze now stand at </a:t>
            </a:r>
            <a:r>
              <a:rPr lang="en-GB" dirty="0" err="1" smtClean="0"/>
              <a:t>Dium</a:t>
            </a:r>
            <a:r>
              <a:rPr lang="en-GB" dirty="0" smtClean="0"/>
              <a:t>, executed, on Alexander’s instructions, by Lysippus, who had been chosen from a number of competitors to make statues of Alexander.</a:t>
            </a:r>
          </a:p>
          <a:p>
            <a:pPr indent="19050" algn="r">
              <a:buFont typeface="Wingdings" pitchFamily="2" charset="2"/>
              <a:buNone/>
              <a:defRPr/>
            </a:pPr>
            <a:r>
              <a:rPr lang="en-GB" dirty="0" err="1" smtClean="0"/>
              <a:t>Arrian</a:t>
            </a:r>
            <a:r>
              <a:rPr lang="en-GB" dirty="0" smtClean="0"/>
              <a:t> </a:t>
            </a:r>
            <a:r>
              <a:rPr lang="en-GB" i="1" dirty="0" smtClean="0"/>
              <a:t>Anabasis</a:t>
            </a:r>
            <a:r>
              <a:rPr lang="en-GB" dirty="0" smtClean="0"/>
              <a:t> 1.16.4</a:t>
            </a: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Further Reading</a:t>
            </a:r>
            <a:endParaRPr lang="en-GB" dirty="0"/>
          </a:p>
        </p:txBody>
      </p:sp>
      <p:sp>
        <p:nvSpPr>
          <p:cNvPr id="3" name="Content Placeholder 2"/>
          <p:cNvSpPr>
            <a:spLocks noGrp="1"/>
          </p:cNvSpPr>
          <p:nvPr>
            <p:ph sz="quarter" idx="1"/>
          </p:nvPr>
        </p:nvSpPr>
        <p:spPr/>
        <p:txBody>
          <a:bodyPr/>
          <a:lstStyle/>
          <a:p>
            <a:pPr>
              <a:defRPr/>
            </a:pPr>
            <a:r>
              <a:rPr lang="en-GB" dirty="0" smtClean="0"/>
              <a:t>Read </a:t>
            </a:r>
            <a:r>
              <a:rPr lang="en-GB" dirty="0" err="1" smtClean="0"/>
              <a:t>Arrian’s</a:t>
            </a:r>
            <a:r>
              <a:rPr lang="en-GB" dirty="0" smtClean="0"/>
              <a:t> </a:t>
            </a:r>
            <a:r>
              <a:rPr lang="en-GB" i="1" dirty="0" smtClean="0"/>
              <a:t>Anabasis</a:t>
            </a:r>
            <a:endParaRPr lang="en-GB" dirty="0" smtClean="0"/>
          </a:p>
          <a:p>
            <a:pPr>
              <a:defRPr/>
            </a:pPr>
            <a:endParaRPr lang="en-GB" i="1"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1647</TotalTime>
  <Words>2341</Words>
  <Application>Microsoft Office PowerPoint</Application>
  <PresentationFormat>On-screen Show (4:3)</PresentationFormat>
  <Paragraphs>162</Paragraphs>
  <Slides>39</Slides>
  <Notes>2</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Median</vt:lpstr>
      <vt:lpstr>Defenders, Conquers and Vanquished</vt:lpstr>
      <vt:lpstr>Recap</vt:lpstr>
      <vt:lpstr>Rebellion</vt:lpstr>
      <vt:lpstr>Concessions and Diplomacy or Audacity?</vt:lpstr>
      <vt:lpstr>Audacity</vt:lpstr>
      <vt:lpstr>Surrender of Thessaly</vt:lpstr>
      <vt:lpstr>Surrender of Thessaly</vt:lpstr>
      <vt:lpstr>Surrender of Thessaly</vt:lpstr>
      <vt:lpstr>Amphictyony, Thebes, Athens</vt:lpstr>
      <vt:lpstr>Parmenio</vt:lpstr>
      <vt:lpstr>“League of Corinth”</vt:lpstr>
      <vt:lpstr>Alexander and the Philosophers</vt:lpstr>
      <vt:lpstr>Alexander at Delphi</vt:lpstr>
      <vt:lpstr>Thracian and Illyrian Campaign (335)</vt:lpstr>
      <vt:lpstr>Tactics</vt:lpstr>
      <vt:lpstr>Tactics</vt:lpstr>
      <vt:lpstr>Death of Alexander?</vt:lpstr>
      <vt:lpstr>Slide 18</vt:lpstr>
      <vt:lpstr>Speed </vt:lpstr>
      <vt:lpstr>Surrender of Thebes?</vt:lpstr>
      <vt:lpstr>Destruction of Thebes</vt:lpstr>
      <vt:lpstr>Pan-hellenism?</vt:lpstr>
      <vt:lpstr>Pan-hellenism?</vt:lpstr>
      <vt:lpstr>Results?</vt:lpstr>
      <vt:lpstr>Long-term</vt:lpstr>
      <vt:lpstr>Return to Pella</vt:lpstr>
      <vt:lpstr>Macedonian Forces</vt:lpstr>
      <vt:lpstr>Alexander’s Invasion force</vt:lpstr>
      <vt:lpstr>Infantry: 32,000</vt:lpstr>
      <vt:lpstr>Cavalry: 4,500</vt:lpstr>
      <vt:lpstr>Trojan War Redux</vt:lpstr>
      <vt:lpstr>Temporarily Like Achilles</vt:lpstr>
      <vt:lpstr>Spear won land</vt:lpstr>
      <vt:lpstr>Persian Response?</vt:lpstr>
      <vt:lpstr>Slide 35</vt:lpstr>
      <vt:lpstr>Leading from the front</vt:lpstr>
      <vt:lpstr>Leading from the front</vt:lpstr>
      <vt:lpstr>Propaganda</vt:lpstr>
      <vt:lpstr>Further Reading</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Kyle</cp:lastModifiedBy>
  <cp:revision>132</cp:revision>
  <dcterms:created xsi:type="dcterms:W3CDTF">2011-01-10T15:50:58Z</dcterms:created>
  <dcterms:modified xsi:type="dcterms:W3CDTF">2014-01-27T22:20:26Z</dcterms:modified>
</cp:coreProperties>
</file>