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7" r:id="rId2"/>
    <p:sldId id="256" r:id="rId3"/>
    <p:sldId id="258" r:id="rId4"/>
  </p:sldIdLst>
  <p:sldSz cx="21674138"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5486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A1DA94-F370-4D18-B150-955EF17B7394}" v="1" dt="2021-07-26T19:40:19.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907" autoAdjust="0"/>
  </p:normalViewPr>
  <p:slideViewPr>
    <p:cSldViewPr snapToGrid="0">
      <p:cViewPr varScale="1">
        <p:scale>
          <a:sx n="36" d="100"/>
          <a:sy n="36" d="100"/>
        </p:scale>
        <p:origin x="784"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LA lazar" userId="7ff01646a4eb1370" providerId="LiveId" clId="{A6A1DA94-F370-4D18-B150-955EF17B7394}"/>
    <pc:docChg chg="undo custSel modSld">
      <pc:chgData name="MIRELA lazar" userId="7ff01646a4eb1370" providerId="LiveId" clId="{A6A1DA94-F370-4D18-B150-955EF17B7394}" dt="2021-07-26T19:40:24.020" v="123" actId="20577"/>
      <pc:docMkLst>
        <pc:docMk/>
      </pc:docMkLst>
      <pc:sldChg chg="modSp mod">
        <pc:chgData name="MIRELA lazar" userId="7ff01646a4eb1370" providerId="LiveId" clId="{A6A1DA94-F370-4D18-B150-955EF17B7394}" dt="2021-07-26T19:31:04.132" v="113" actId="14100"/>
        <pc:sldMkLst>
          <pc:docMk/>
          <pc:sldMk cId="3960443785" sldId="256"/>
        </pc:sldMkLst>
        <pc:spChg chg="mod">
          <ac:chgData name="MIRELA lazar" userId="7ff01646a4eb1370" providerId="LiveId" clId="{A6A1DA94-F370-4D18-B150-955EF17B7394}" dt="2021-07-26T19:23:21.666" v="106" actId="20577"/>
          <ac:spMkLst>
            <pc:docMk/>
            <pc:sldMk cId="3960443785" sldId="256"/>
            <ac:spMk id="11" creationId="{434E19CA-97CA-4784-84E9-10151DF469B4}"/>
          </ac:spMkLst>
        </pc:spChg>
        <pc:spChg chg="mod">
          <ac:chgData name="MIRELA lazar" userId="7ff01646a4eb1370" providerId="LiveId" clId="{A6A1DA94-F370-4D18-B150-955EF17B7394}" dt="2021-07-26T19:31:04.132" v="113" actId="14100"/>
          <ac:spMkLst>
            <pc:docMk/>
            <pc:sldMk cId="3960443785" sldId="256"/>
            <ac:spMk id="21" creationId="{15C2463F-45B8-4018-87F5-F04EF6F3C772}"/>
          </ac:spMkLst>
        </pc:spChg>
      </pc:sldChg>
      <pc:sldChg chg="addSp delSp modSp mod">
        <pc:chgData name="MIRELA lazar" userId="7ff01646a4eb1370" providerId="LiveId" clId="{A6A1DA94-F370-4D18-B150-955EF17B7394}" dt="2021-07-26T19:40:24.020" v="123" actId="20577"/>
        <pc:sldMkLst>
          <pc:docMk/>
          <pc:sldMk cId="1754219844" sldId="258"/>
        </pc:sldMkLst>
        <pc:spChg chg="add del">
          <ac:chgData name="MIRELA lazar" userId="7ff01646a4eb1370" providerId="LiveId" clId="{A6A1DA94-F370-4D18-B150-955EF17B7394}" dt="2021-07-26T14:29:37.130" v="1" actId="478"/>
          <ac:spMkLst>
            <pc:docMk/>
            <pc:sldMk cId="1754219844" sldId="258"/>
            <ac:spMk id="4" creationId="{B6FCB72D-C259-4B7F-A768-0BB223C57A1B}"/>
          </ac:spMkLst>
        </pc:spChg>
        <pc:spChg chg="add mod">
          <ac:chgData name="MIRELA lazar" userId="7ff01646a4eb1370" providerId="LiveId" clId="{A6A1DA94-F370-4D18-B150-955EF17B7394}" dt="2021-07-26T19:39:36.993" v="115" actId="2711"/>
          <ac:spMkLst>
            <pc:docMk/>
            <pc:sldMk cId="1754219844" sldId="258"/>
            <ac:spMk id="6" creationId="{3AFEB047-4F1C-4834-905D-591221A8291C}"/>
          </ac:spMkLst>
        </pc:spChg>
        <pc:spChg chg="mod">
          <ac:chgData name="MIRELA lazar" userId="7ff01646a4eb1370" providerId="LiveId" clId="{A6A1DA94-F370-4D18-B150-955EF17B7394}" dt="2021-07-26T19:40:24.020" v="123" actId="20577"/>
          <ac:spMkLst>
            <pc:docMk/>
            <pc:sldMk cId="1754219844" sldId="258"/>
            <ac:spMk id="7" creationId="{559CE3B9-4210-49CC-97D6-F10D14B843A3}"/>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500" b="0" i="0" baseline="0">
                <a:effectLst/>
              </a:rPr>
              <a:t>Proportion of UK with diabetes</a:t>
            </a:r>
            <a:endParaRPr lang="en-GB" sz="1500">
              <a:effectLs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tx2"/>
            </a:solidFill>
            <a:ln>
              <a:noFill/>
            </a:ln>
            <a:effectLst/>
          </c:spPr>
          <c:invertIfNegative val="0"/>
          <c:cat>
            <c:strRef>
              <c:f>Sheet1!$A$1:$A$4</c:f>
              <c:strCache>
                <c:ptCount val="4"/>
                <c:pt idx="0">
                  <c:v>England</c:v>
                </c:pt>
                <c:pt idx="1">
                  <c:v>Northern Ireland</c:v>
                </c:pt>
                <c:pt idx="2">
                  <c:v>Scotland</c:v>
                </c:pt>
                <c:pt idx="3">
                  <c:v>Wales</c:v>
                </c:pt>
              </c:strCache>
            </c:strRef>
          </c:cat>
          <c:val>
            <c:numRef>
              <c:f>Sheet1!$B$1:$B$4</c:f>
              <c:numCache>
                <c:formatCode>#,##0</c:formatCode>
                <c:ptCount val="4"/>
                <c:pt idx="0">
                  <c:v>3319266</c:v>
                </c:pt>
                <c:pt idx="1">
                  <c:v>99833</c:v>
                </c:pt>
                <c:pt idx="2">
                  <c:v>301523</c:v>
                </c:pt>
                <c:pt idx="3">
                  <c:v>198883</c:v>
                </c:pt>
              </c:numCache>
            </c:numRef>
          </c:val>
          <c:extLst>
            <c:ext xmlns:c16="http://schemas.microsoft.com/office/drawing/2014/chart" uri="{C3380CC4-5D6E-409C-BE32-E72D297353CC}">
              <c16:uniqueId val="{00000000-AF8F-42DB-8DF4-36108BFB93D4}"/>
            </c:ext>
          </c:extLst>
        </c:ser>
        <c:dLbls>
          <c:showLegendKey val="0"/>
          <c:showVal val="0"/>
          <c:showCatName val="0"/>
          <c:showSerName val="0"/>
          <c:showPercent val="0"/>
          <c:showBubbleSize val="0"/>
        </c:dLbls>
        <c:gapWidth val="219"/>
        <c:overlap val="-27"/>
        <c:axId val="1614412191"/>
        <c:axId val="1614421759"/>
      </c:barChart>
      <c:catAx>
        <c:axId val="16144121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4421759"/>
        <c:crosses val="autoZero"/>
        <c:auto val="1"/>
        <c:lblAlgn val="ctr"/>
        <c:lblOffset val="100"/>
        <c:noMultiLvlLbl val="0"/>
      </c:catAx>
      <c:valAx>
        <c:axId val="161442175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1441219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A93FD-25DB-48C3-84B1-68C9780567EA}" type="datetimeFigureOut">
              <a:rPr lang="en-GB" smtClean="0"/>
              <a:t>26/07/2021</a:t>
            </a:fld>
            <a:endParaRPr lang="en-GB"/>
          </a:p>
        </p:txBody>
      </p:sp>
      <p:sp>
        <p:nvSpPr>
          <p:cNvPr id="4" name="Slide Image Placeholder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9F3039-33FE-4963-B708-F11271B7F035}" type="slidenum">
              <a:rPr lang="en-GB" smtClean="0"/>
              <a:t>‹#›</a:t>
            </a:fld>
            <a:endParaRPr lang="en-GB"/>
          </a:p>
        </p:txBody>
      </p:sp>
    </p:spTree>
    <p:extLst>
      <p:ext uri="{BB962C8B-B14F-4D97-AF65-F5344CB8AC3E}">
        <p14:creationId xmlns:p14="http://schemas.microsoft.com/office/powerpoint/2010/main" val="1737234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49F3039-33FE-4963-B708-F11271B7F035}" type="slidenum">
              <a:rPr lang="en-GB" smtClean="0"/>
              <a:t>2</a:t>
            </a:fld>
            <a:endParaRPr lang="en-GB"/>
          </a:p>
        </p:txBody>
      </p:sp>
    </p:spTree>
    <p:extLst>
      <p:ext uri="{BB962C8B-B14F-4D97-AF65-F5344CB8AC3E}">
        <p14:creationId xmlns:p14="http://schemas.microsoft.com/office/powerpoint/2010/main" val="3166945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09267" y="1995312"/>
            <a:ext cx="16255604" cy="4244622"/>
          </a:xfrm>
        </p:spPr>
        <p:txBody>
          <a:bodyPr anchor="b"/>
          <a:lstStyle>
            <a:lvl1pPr algn="ctr">
              <a:defRPr sz="10666"/>
            </a:lvl1pPr>
          </a:lstStyle>
          <a:p>
            <a:r>
              <a:rPr lang="en-US"/>
              <a:t>Click to edit Master title style</a:t>
            </a:r>
            <a:endParaRPr lang="en-US" dirty="0"/>
          </a:p>
        </p:txBody>
      </p:sp>
      <p:sp>
        <p:nvSpPr>
          <p:cNvPr id="3" name="Subtitle 2"/>
          <p:cNvSpPr>
            <a:spLocks noGrp="1"/>
          </p:cNvSpPr>
          <p:nvPr>
            <p:ph type="subTitle" idx="1"/>
          </p:nvPr>
        </p:nvSpPr>
        <p:spPr>
          <a:xfrm>
            <a:off x="2709267" y="6403623"/>
            <a:ext cx="16255604" cy="2943577"/>
          </a:xfrm>
        </p:spPr>
        <p:txBody>
          <a:bodyPr/>
          <a:lstStyle>
            <a:lvl1pPr marL="0" indent="0" algn="ctr">
              <a:buNone/>
              <a:defRPr sz="4266"/>
            </a:lvl1pPr>
            <a:lvl2pPr marL="812764" indent="0" algn="ctr">
              <a:buNone/>
              <a:defRPr sz="3555"/>
            </a:lvl2pPr>
            <a:lvl3pPr marL="1625529" indent="0" algn="ctr">
              <a:buNone/>
              <a:defRPr sz="3200"/>
            </a:lvl3pPr>
            <a:lvl4pPr marL="2438293" indent="0" algn="ctr">
              <a:buNone/>
              <a:defRPr sz="2844"/>
            </a:lvl4pPr>
            <a:lvl5pPr marL="3251058" indent="0" algn="ctr">
              <a:buNone/>
              <a:defRPr sz="2844"/>
            </a:lvl5pPr>
            <a:lvl6pPr marL="4063822" indent="0" algn="ctr">
              <a:buNone/>
              <a:defRPr sz="2844"/>
            </a:lvl6pPr>
            <a:lvl7pPr marL="4876587" indent="0" algn="ctr">
              <a:buNone/>
              <a:defRPr sz="2844"/>
            </a:lvl7pPr>
            <a:lvl8pPr marL="5689351" indent="0" algn="ctr">
              <a:buNone/>
              <a:defRPr sz="2844"/>
            </a:lvl8pPr>
            <a:lvl9pPr marL="6502116" indent="0" algn="ctr">
              <a:buNone/>
              <a:defRPr sz="284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D701DE-3650-4348-88A1-71334D3F5EE2}" type="datetimeFigureOut">
              <a:rPr lang="en-GB" smtClean="0"/>
              <a:t>26/07/2021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1164156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D701DE-3650-4348-88A1-71334D3F5EE2}" type="datetimeFigureOut">
              <a:rPr lang="en-GB" smtClean="0"/>
              <a:t>26/07/2021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297221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8808" y="3039535"/>
            <a:ext cx="18693944" cy="5071532"/>
          </a:xfrm>
        </p:spPr>
        <p:txBody>
          <a:bodyPr anchor="b"/>
          <a:lstStyle>
            <a:lvl1pPr>
              <a:defRPr sz="10666"/>
            </a:lvl1pPr>
          </a:lstStyle>
          <a:p>
            <a:r>
              <a:rPr lang="en-US"/>
              <a:t>Click to edit Master title style</a:t>
            </a:r>
            <a:endParaRPr lang="en-US" dirty="0"/>
          </a:p>
        </p:txBody>
      </p:sp>
      <p:sp>
        <p:nvSpPr>
          <p:cNvPr id="3" name="Text Placeholder 2"/>
          <p:cNvSpPr>
            <a:spLocks noGrp="1"/>
          </p:cNvSpPr>
          <p:nvPr>
            <p:ph type="body" idx="1"/>
          </p:nvPr>
        </p:nvSpPr>
        <p:spPr>
          <a:xfrm>
            <a:off x="1478808" y="8159046"/>
            <a:ext cx="18693944" cy="2666999"/>
          </a:xfrm>
        </p:spPr>
        <p:txBody>
          <a:bodyPr/>
          <a:lstStyle>
            <a:lvl1pPr marL="0" indent="0">
              <a:buNone/>
              <a:defRPr sz="4266">
                <a:solidFill>
                  <a:schemeClr val="tx1">
                    <a:tint val="75000"/>
                  </a:schemeClr>
                </a:solidFill>
              </a:defRPr>
            </a:lvl1pPr>
            <a:lvl2pPr marL="812764" indent="0">
              <a:buNone/>
              <a:defRPr sz="3555">
                <a:solidFill>
                  <a:schemeClr val="tx1">
                    <a:tint val="75000"/>
                  </a:schemeClr>
                </a:solidFill>
              </a:defRPr>
            </a:lvl2pPr>
            <a:lvl3pPr marL="1625529" indent="0">
              <a:buNone/>
              <a:defRPr sz="3200">
                <a:solidFill>
                  <a:schemeClr val="tx1">
                    <a:tint val="75000"/>
                  </a:schemeClr>
                </a:solidFill>
              </a:defRPr>
            </a:lvl3pPr>
            <a:lvl4pPr marL="2438293" indent="0">
              <a:buNone/>
              <a:defRPr sz="2844">
                <a:solidFill>
                  <a:schemeClr val="tx1">
                    <a:tint val="75000"/>
                  </a:schemeClr>
                </a:solidFill>
              </a:defRPr>
            </a:lvl4pPr>
            <a:lvl5pPr marL="3251058" indent="0">
              <a:buNone/>
              <a:defRPr sz="2844">
                <a:solidFill>
                  <a:schemeClr val="tx1">
                    <a:tint val="75000"/>
                  </a:schemeClr>
                </a:solidFill>
              </a:defRPr>
            </a:lvl5pPr>
            <a:lvl6pPr marL="4063822" indent="0">
              <a:buNone/>
              <a:defRPr sz="2844">
                <a:solidFill>
                  <a:schemeClr val="tx1">
                    <a:tint val="75000"/>
                  </a:schemeClr>
                </a:solidFill>
              </a:defRPr>
            </a:lvl6pPr>
            <a:lvl7pPr marL="4876587" indent="0">
              <a:buNone/>
              <a:defRPr sz="2844">
                <a:solidFill>
                  <a:schemeClr val="tx1">
                    <a:tint val="75000"/>
                  </a:schemeClr>
                </a:solidFill>
              </a:defRPr>
            </a:lvl7pPr>
            <a:lvl8pPr marL="5689351" indent="0">
              <a:buNone/>
              <a:defRPr sz="2844">
                <a:solidFill>
                  <a:schemeClr val="tx1">
                    <a:tint val="75000"/>
                  </a:schemeClr>
                </a:solidFill>
              </a:defRPr>
            </a:lvl8pPr>
            <a:lvl9pPr marL="6502116" indent="0">
              <a:buNone/>
              <a:defRPr sz="284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D701DE-3650-4348-88A1-71334D3F5EE2}" type="datetimeFigureOut">
              <a:rPr lang="en-GB" smtClean="0"/>
              <a:t>26/07/2021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534725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90097" y="3245556"/>
            <a:ext cx="9211509"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72532" y="3245556"/>
            <a:ext cx="9211509"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D701DE-3650-4348-88A1-71334D3F5EE2}" type="datetimeFigureOut">
              <a:rPr lang="en-GB" smtClean="0"/>
              <a:t>26/07/2021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3771376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92920" y="649112"/>
            <a:ext cx="18693944"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92921" y="2988734"/>
            <a:ext cx="9169175" cy="1464732"/>
          </a:xfrm>
        </p:spPr>
        <p:txBody>
          <a:bodyPr anchor="b"/>
          <a:lstStyle>
            <a:lvl1pPr marL="0" indent="0">
              <a:buNone/>
              <a:defRPr sz="4266" b="1"/>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US"/>
              <a:t>Click to edit Master text styles</a:t>
            </a:r>
          </a:p>
        </p:txBody>
      </p:sp>
      <p:sp>
        <p:nvSpPr>
          <p:cNvPr id="4" name="Content Placeholder 3"/>
          <p:cNvSpPr>
            <a:spLocks noGrp="1"/>
          </p:cNvSpPr>
          <p:nvPr>
            <p:ph sz="half" idx="2"/>
          </p:nvPr>
        </p:nvSpPr>
        <p:spPr>
          <a:xfrm>
            <a:off x="1492921" y="4453467"/>
            <a:ext cx="916917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72532" y="2988734"/>
            <a:ext cx="9214332" cy="1464732"/>
          </a:xfrm>
        </p:spPr>
        <p:txBody>
          <a:bodyPr anchor="b"/>
          <a:lstStyle>
            <a:lvl1pPr marL="0" indent="0">
              <a:buNone/>
              <a:defRPr sz="4266" b="1"/>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US"/>
              <a:t>Click to edit Master text styles</a:t>
            </a:r>
          </a:p>
        </p:txBody>
      </p:sp>
      <p:sp>
        <p:nvSpPr>
          <p:cNvPr id="6" name="Content Placeholder 5"/>
          <p:cNvSpPr>
            <a:spLocks noGrp="1"/>
          </p:cNvSpPr>
          <p:nvPr>
            <p:ph sz="quarter" idx="4"/>
          </p:nvPr>
        </p:nvSpPr>
        <p:spPr>
          <a:xfrm>
            <a:off x="10972532" y="4453467"/>
            <a:ext cx="9214332"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D701DE-3650-4348-88A1-71334D3F5EE2}" type="datetimeFigureOut">
              <a:rPr lang="en-GB" smtClean="0"/>
              <a:t>26/07/2021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3812260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D701DE-3650-4348-88A1-71334D3F5EE2}" type="datetimeFigureOut">
              <a:rPr lang="en-GB" smtClean="0"/>
              <a:t>26/07/2021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1507698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D701DE-3650-4348-88A1-71334D3F5EE2}" type="datetimeFigureOut">
              <a:rPr lang="en-GB" smtClean="0"/>
              <a:t>26/07/2021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1510420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92921" y="812800"/>
            <a:ext cx="6990473" cy="2844800"/>
          </a:xfrm>
        </p:spPr>
        <p:txBody>
          <a:bodyPr anchor="b"/>
          <a:lstStyle>
            <a:lvl1pPr>
              <a:defRPr sz="5689"/>
            </a:lvl1pPr>
          </a:lstStyle>
          <a:p>
            <a:r>
              <a:rPr lang="en-US"/>
              <a:t>Click to edit Master title style</a:t>
            </a:r>
            <a:endParaRPr lang="en-US" dirty="0"/>
          </a:p>
        </p:txBody>
      </p:sp>
      <p:sp>
        <p:nvSpPr>
          <p:cNvPr id="3" name="Content Placeholder 2"/>
          <p:cNvSpPr>
            <a:spLocks noGrp="1"/>
          </p:cNvSpPr>
          <p:nvPr>
            <p:ph idx="1"/>
          </p:nvPr>
        </p:nvSpPr>
        <p:spPr>
          <a:xfrm>
            <a:off x="9214332" y="1755423"/>
            <a:ext cx="10972532" cy="8664222"/>
          </a:xfrm>
        </p:spPr>
        <p:txBody>
          <a:bodyPr/>
          <a:lstStyle>
            <a:lvl1pPr>
              <a:defRPr sz="5689"/>
            </a:lvl1pPr>
            <a:lvl2pPr>
              <a:defRPr sz="4978"/>
            </a:lvl2pPr>
            <a:lvl3pPr>
              <a:defRPr sz="4266"/>
            </a:lvl3pPr>
            <a:lvl4pPr>
              <a:defRPr sz="3555"/>
            </a:lvl4pPr>
            <a:lvl5pPr>
              <a:defRPr sz="3555"/>
            </a:lvl5pPr>
            <a:lvl6pPr>
              <a:defRPr sz="3555"/>
            </a:lvl6pPr>
            <a:lvl7pPr>
              <a:defRPr sz="3555"/>
            </a:lvl7pPr>
            <a:lvl8pPr>
              <a:defRPr sz="3555"/>
            </a:lvl8pPr>
            <a:lvl9pPr>
              <a:defRPr sz="35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92921" y="3657600"/>
            <a:ext cx="6990473" cy="6776156"/>
          </a:xfrm>
        </p:spPr>
        <p:txBody>
          <a:bodyPr/>
          <a:lstStyle>
            <a:lvl1pPr marL="0" indent="0">
              <a:buNone/>
              <a:defRPr sz="2844"/>
            </a:lvl1pPr>
            <a:lvl2pPr marL="812764" indent="0">
              <a:buNone/>
              <a:defRPr sz="2489"/>
            </a:lvl2pPr>
            <a:lvl3pPr marL="1625529" indent="0">
              <a:buNone/>
              <a:defRPr sz="2133"/>
            </a:lvl3pPr>
            <a:lvl4pPr marL="2438293" indent="0">
              <a:buNone/>
              <a:defRPr sz="1778"/>
            </a:lvl4pPr>
            <a:lvl5pPr marL="3251058" indent="0">
              <a:buNone/>
              <a:defRPr sz="1778"/>
            </a:lvl5pPr>
            <a:lvl6pPr marL="4063822" indent="0">
              <a:buNone/>
              <a:defRPr sz="1778"/>
            </a:lvl6pPr>
            <a:lvl7pPr marL="4876587" indent="0">
              <a:buNone/>
              <a:defRPr sz="1778"/>
            </a:lvl7pPr>
            <a:lvl8pPr marL="5689351" indent="0">
              <a:buNone/>
              <a:defRPr sz="1778"/>
            </a:lvl8pPr>
            <a:lvl9pPr marL="6502116" indent="0">
              <a:buNone/>
              <a:defRPr sz="1778"/>
            </a:lvl9pPr>
          </a:lstStyle>
          <a:p>
            <a:pPr lvl="0"/>
            <a:r>
              <a:rPr lang="en-US"/>
              <a:t>Click to edit Master text styles</a:t>
            </a:r>
          </a:p>
        </p:txBody>
      </p:sp>
      <p:sp>
        <p:nvSpPr>
          <p:cNvPr id="5" name="Date Placeholder 4"/>
          <p:cNvSpPr>
            <a:spLocks noGrp="1"/>
          </p:cNvSpPr>
          <p:nvPr>
            <p:ph type="dt" sz="half" idx="10"/>
          </p:nvPr>
        </p:nvSpPr>
        <p:spPr/>
        <p:txBody>
          <a:bodyPr/>
          <a:lstStyle/>
          <a:p>
            <a:fld id="{07D701DE-3650-4348-88A1-71334D3F5EE2}" type="datetimeFigureOut">
              <a:rPr lang="en-GB" smtClean="0"/>
              <a:t>26/07/2021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2233957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92921" y="812800"/>
            <a:ext cx="6990473" cy="2844800"/>
          </a:xfrm>
        </p:spPr>
        <p:txBody>
          <a:bodyPr anchor="b"/>
          <a:lstStyle>
            <a:lvl1pPr>
              <a:defRPr sz="5689"/>
            </a:lvl1pPr>
          </a:lstStyle>
          <a:p>
            <a:r>
              <a:rPr lang="en-US"/>
              <a:t>Click to edit Master title style</a:t>
            </a:r>
            <a:endParaRPr lang="en-US" dirty="0"/>
          </a:p>
        </p:txBody>
      </p:sp>
      <p:sp>
        <p:nvSpPr>
          <p:cNvPr id="3" name="Picture Placeholder 2"/>
          <p:cNvSpPr>
            <a:spLocks noGrp="1" noChangeAspect="1"/>
          </p:cNvSpPr>
          <p:nvPr>
            <p:ph type="pic" idx="1"/>
          </p:nvPr>
        </p:nvSpPr>
        <p:spPr>
          <a:xfrm>
            <a:off x="9214332" y="1755423"/>
            <a:ext cx="10972532" cy="8664222"/>
          </a:xfrm>
        </p:spPr>
        <p:txBody>
          <a:bodyPr anchor="t"/>
          <a:lstStyle>
            <a:lvl1pPr marL="0" indent="0">
              <a:buNone/>
              <a:defRPr sz="5689"/>
            </a:lvl1pPr>
            <a:lvl2pPr marL="812764" indent="0">
              <a:buNone/>
              <a:defRPr sz="4978"/>
            </a:lvl2pPr>
            <a:lvl3pPr marL="1625529" indent="0">
              <a:buNone/>
              <a:defRPr sz="4266"/>
            </a:lvl3pPr>
            <a:lvl4pPr marL="2438293" indent="0">
              <a:buNone/>
              <a:defRPr sz="3555"/>
            </a:lvl4pPr>
            <a:lvl5pPr marL="3251058" indent="0">
              <a:buNone/>
              <a:defRPr sz="3555"/>
            </a:lvl5pPr>
            <a:lvl6pPr marL="4063822" indent="0">
              <a:buNone/>
              <a:defRPr sz="3555"/>
            </a:lvl6pPr>
            <a:lvl7pPr marL="4876587" indent="0">
              <a:buNone/>
              <a:defRPr sz="3555"/>
            </a:lvl7pPr>
            <a:lvl8pPr marL="5689351" indent="0">
              <a:buNone/>
              <a:defRPr sz="3555"/>
            </a:lvl8pPr>
            <a:lvl9pPr marL="6502116" indent="0">
              <a:buNone/>
              <a:defRPr sz="3555"/>
            </a:lvl9pPr>
          </a:lstStyle>
          <a:p>
            <a:r>
              <a:rPr lang="en-US"/>
              <a:t>Click icon to add picture</a:t>
            </a:r>
            <a:endParaRPr lang="en-US" dirty="0"/>
          </a:p>
        </p:txBody>
      </p:sp>
      <p:sp>
        <p:nvSpPr>
          <p:cNvPr id="4" name="Text Placeholder 3"/>
          <p:cNvSpPr>
            <a:spLocks noGrp="1"/>
          </p:cNvSpPr>
          <p:nvPr>
            <p:ph type="body" sz="half" idx="2"/>
          </p:nvPr>
        </p:nvSpPr>
        <p:spPr>
          <a:xfrm>
            <a:off x="1492921" y="3657600"/>
            <a:ext cx="6990473" cy="6776156"/>
          </a:xfrm>
        </p:spPr>
        <p:txBody>
          <a:bodyPr/>
          <a:lstStyle>
            <a:lvl1pPr marL="0" indent="0">
              <a:buNone/>
              <a:defRPr sz="2844"/>
            </a:lvl1pPr>
            <a:lvl2pPr marL="812764" indent="0">
              <a:buNone/>
              <a:defRPr sz="2489"/>
            </a:lvl2pPr>
            <a:lvl3pPr marL="1625529" indent="0">
              <a:buNone/>
              <a:defRPr sz="2133"/>
            </a:lvl3pPr>
            <a:lvl4pPr marL="2438293" indent="0">
              <a:buNone/>
              <a:defRPr sz="1778"/>
            </a:lvl4pPr>
            <a:lvl5pPr marL="3251058" indent="0">
              <a:buNone/>
              <a:defRPr sz="1778"/>
            </a:lvl5pPr>
            <a:lvl6pPr marL="4063822" indent="0">
              <a:buNone/>
              <a:defRPr sz="1778"/>
            </a:lvl6pPr>
            <a:lvl7pPr marL="4876587" indent="0">
              <a:buNone/>
              <a:defRPr sz="1778"/>
            </a:lvl7pPr>
            <a:lvl8pPr marL="5689351" indent="0">
              <a:buNone/>
              <a:defRPr sz="1778"/>
            </a:lvl8pPr>
            <a:lvl9pPr marL="6502116" indent="0">
              <a:buNone/>
              <a:defRPr sz="1778"/>
            </a:lvl9pPr>
          </a:lstStyle>
          <a:p>
            <a:pPr lvl="0"/>
            <a:r>
              <a:rPr lang="en-US"/>
              <a:t>Click to edit Master text styles</a:t>
            </a:r>
          </a:p>
        </p:txBody>
      </p:sp>
      <p:sp>
        <p:nvSpPr>
          <p:cNvPr id="5" name="Date Placeholder 4"/>
          <p:cNvSpPr>
            <a:spLocks noGrp="1"/>
          </p:cNvSpPr>
          <p:nvPr>
            <p:ph type="dt" sz="half" idx="10"/>
          </p:nvPr>
        </p:nvSpPr>
        <p:spPr/>
        <p:txBody>
          <a:bodyPr/>
          <a:lstStyle/>
          <a:p>
            <a:fld id="{07D701DE-3650-4348-88A1-71334D3F5EE2}" type="datetimeFigureOut">
              <a:rPr lang="en-GB" smtClean="0"/>
              <a:t>26/07/2021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3582668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D701DE-3650-4348-88A1-71334D3F5EE2}" type="datetimeFigureOut">
              <a:rPr lang="en-GB" smtClean="0"/>
              <a:t>26/07/2021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259074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510555" y="649111"/>
            <a:ext cx="467348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90097" y="649111"/>
            <a:ext cx="13749531"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D701DE-3650-4348-88A1-71334D3F5EE2}" type="datetimeFigureOut">
              <a:rPr lang="en-GB" smtClean="0"/>
              <a:t>26/07/2021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23303-8EF2-49FF-A3E5-E03C37313ED0}" type="slidenum">
              <a:rPr lang="en-GB" smtClean="0"/>
              <a:t>‹#›</a:t>
            </a:fld>
            <a:endParaRPr lang="en-GB"/>
          </a:p>
        </p:txBody>
      </p:sp>
    </p:spTree>
    <p:extLst>
      <p:ext uri="{BB962C8B-B14F-4D97-AF65-F5344CB8AC3E}">
        <p14:creationId xmlns:p14="http://schemas.microsoft.com/office/powerpoint/2010/main" val="3680328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90097" y="649112"/>
            <a:ext cx="18693944"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90097" y="3245556"/>
            <a:ext cx="18693944"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90097" y="11300179"/>
            <a:ext cx="4876681" cy="649111"/>
          </a:xfrm>
          <a:prstGeom prst="rect">
            <a:avLst/>
          </a:prstGeom>
        </p:spPr>
        <p:txBody>
          <a:bodyPr vert="horz" lIns="91440" tIns="45720" rIns="91440" bIns="45720" rtlCol="0" anchor="ctr"/>
          <a:lstStyle>
            <a:lvl1pPr algn="l">
              <a:defRPr sz="2133">
                <a:solidFill>
                  <a:schemeClr val="tx1">
                    <a:tint val="75000"/>
                  </a:schemeClr>
                </a:solidFill>
              </a:defRPr>
            </a:lvl1pPr>
          </a:lstStyle>
          <a:p>
            <a:fld id="{07D701DE-3650-4348-88A1-71334D3F5EE2}" type="datetimeFigureOut">
              <a:rPr lang="en-GB" smtClean="0"/>
              <a:t>26/07/2021</a:t>
            </a:fld>
            <a:endParaRPr lang="en-GB"/>
          </a:p>
        </p:txBody>
      </p:sp>
      <p:sp>
        <p:nvSpPr>
          <p:cNvPr id="5" name="Footer Placeholder 4"/>
          <p:cNvSpPr>
            <a:spLocks noGrp="1"/>
          </p:cNvSpPr>
          <p:nvPr>
            <p:ph type="ftr" sz="quarter" idx="3"/>
          </p:nvPr>
        </p:nvSpPr>
        <p:spPr>
          <a:xfrm>
            <a:off x="7179558" y="11300179"/>
            <a:ext cx="7315022" cy="649111"/>
          </a:xfrm>
          <a:prstGeom prst="rect">
            <a:avLst/>
          </a:prstGeom>
        </p:spPr>
        <p:txBody>
          <a:bodyPr vert="horz" lIns="91440" tIns="45720" rIns="91440" bIns="45720" rtlCol="0" anchor="ctr"/>
          <a:lstStyle>
            <a:lvl1pPr algn="ctr">
              <a:defRPr sz="213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307360" y="11300179"/>
            <a:ext cx="4876681" cy="649111"/>
          </a:xfrm>
          <a:prstGeom prst="rect">
            <a:avLst/>
          </a:prstGeom>
        </p:spPr>
        <p:txBody>
          <a:bodyPr vert="horz" lIns="91440" tIns="45720" rIns="91440" bIns="45720" rtlCol="0" anchor="ctr"/>
          <a:lstStyle>
            <a:lvl1pPr algn="r">
              <a:defRPr sz="2133">
                <a:solidFill>
                  <a:schemeClr val="tx1">
                    <a:tint val="75000"/>
                  </a:schemeClr>
                </a:solidFill>
              </a:defRPr>
            </a:lvl1pPr>
          </a:lstStyle>
          <a:p>
            <a:fld id="{1AF23303-8EF2-49FF-A3E5-E03C37313ED0}" type="slidenum">
              <a:rPr lang="en-GB" smtClean="0"/>
              <a:t>‹#›</a:t>
            </a:fld>
            <a:endParaRPr lang="en-GB"/>
          </a:p>
        </p:txBody>
      </p:sp>
    </p:spTree>
    <p:extLst>
      <p:ext uri="{BB962C8B-B14F-4D97-AF65-F5344CB8AC3E}">
        <p14:creationId xmlns:p14="http://schemas.microsoft.com/office/powerpoint/2010/main" val="5211471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625529" rtl="0" eaLnBrk="1" latinLnBrk="0" hangingPunct="1">
        <a:lnSpc>
          <a:spcPct val="90000"/>
        </a:lnSpc>
        <a:spcBef>
          <a:spcPct val="0"/>
        </a:spcBef>
        <a:buNone/>
        <a:defRPr sz="7822" kern="1200">
          <a:solidFill>
            <a:schemeClr val="tx1"/>
          </a:solidFill>
          <a:latin typeface="+mj-lt"/>
          <a:ea typeface="+mj-ea"/>
          <a:cs typeface="+mj-cs"/>
        </a:defRPr>
      </a:lvl1pPr>
    </p:titleStyle>
    <p:bodyStyle>
      <a:lvl1pPr marL="406382" indent="-406382" algn="l" defTabSz="1625529" rtl="0" eaLnBrk="1" latinLnBrk="0" hangingPunct="1">
        <a:lnSpc>
          <a:spcPct val="90000"/>
        </a:lnSpc>
        <a:spcBef>
          <a:spcPts val="1778"/>
        </a:spcBef>
        <a:buFont typeface="Arial" panose="020B0604020202020204" pitchFamily="34" charset="0"/>
        <a:buChar char="•"/>
        <a:defRPr sz="4978" kern="1200">
          <a:solidFill>
            <a:schemeClr val="tx1"/>
          </a:solidFill>
          <a:latin typeface="+mn-lt"/>
          <a:ea typeface="+mn-ea"/>
          <a:cs typeface="+mn-cs"/>
        </a:defRPr>
      </a:lvl1pPr>
      <a:lvl2pPr marL="1219147" indent="-406382" algn="l" defTabSz="1625529" rtl="0" eaLnBrk="1" latinLnBrk="0" hangingPunct="1">
        <a:lnSpc>
          <a:spcPct val="90000"/>
        </a:lnSpc>
        <a:spcBef>
          <a:spcPts val="889"/>
        </a:spcBef>
        <a:buFont typeface="Arial" panose="020B0604020202020204" pitchFamily="34" charset="0"/>
        <a:buChar char="•"/>
        <a:defRPr sz="4266" kern="1200">
          <a:solidFill>
            <a:schemeClr val="tx1"/>
          </a:solidFill>
          <a:latin typeface="+mn-lt"/>
          <a:ea typeface="+mn-ea"/>
          <a:cs typeface="+mn-cs"/>
        </a:defRPr>
      </a:lvl2pPr>
      <a:lvl3pPr marL="2031911" indent="-406382" algn="l" defTabSz="1625529" rtl="0" eaLnBrk="1" latinLnBrk="0" hangingPunct="1">
        <a:lnSpc>
          <a:spcPct val="90000"/>
        </a:lnSpc>
        <a:spcBef>
          <a:spcPts val="889"/>
        </a:spcBef>
        <a:buFont typeface="Arial" panose="020B0604020202020204" pitchFamily="34" charset="0"/>
        <a:buChar char="•"/>
        <a:defRPr sz="3555" kern="1200">
          <a:solidFill>
            <a:schemeClr val="tx1"/>
          </a:solidFill>
          <a:latin typeface="+mn-lt"/>
          <a:ea typeface="+mn-ea"/>
          <a:cs typeface="+mn-cs"/>
        </a:defRPr>
      </a:lvl3pPr>
      <a:lvl4pPr marL="2844676"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4pPr>
      <a:lvl5pPr marL="3657440"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5pPr>
      <a:lvl6pPr marL="4470204"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6pPr>
      <a:lvl7pPr marL="5282969"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7pPr>
      <a:lvl8pPr marL="6095733"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8pPr>
      <a:lvl9pPr marL="6908498" indent="-406382" algn="l" defTabSz="162552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9pPr>
    </p:bodyStyle>
    <p:otherStyle>
      <a:defPPr>
        <a:defRPr lang="en-US"/>
      </a:defPPr>
      <a:lvl1pPr marL="0" algn="l" defTabSz="1625529" rtl="0" eaLnBrk="1" latinLnBrk="0" hangingPunct="1">
        <a:defRPr sz="3200" kern="1200">
          <a:solidFill>
            <a:schemeClr val="tx1"/>
          </a:solidFill>
          <a:latin typeface="+mn-lt"/>
          <a:ea typeface="+mn-ea"/>
          <a:cs typeface="+mn-cs"/>
        </a:defRPr>
      </a:lvl1pPr>
      <a:lvl2pPr marL="812764" algn="l" defTabSz="1625529" rtl="0" eaLnBrk="1" latinLnBrk="0" hangingPunct="1">
        <a:defRPr sz="3200" kern="1200">
          <a:solidFill>
            <a:schemeClr val="tx1"/>
          </a:solidFill>
          <a:latin typeface="+mn-lt"/>
          <a:ea typeface="+mn-ea"/>
          <a:cs typeface="+mn-cs"/>
        </a:defRPr>
      </a:lvl2pPr>
      <a:lvl3pPr marL="1625529" algn="l" defTabSz="1625529" rtl="0" eaLnBrk="1" latinLnBrk="0" hangingPunct="1">
        <a:defRPr sz="3200" kern="1200">
          <a:solidFill>
            <a:schemeClr val="tx1"/>
          </a:solidFill>
          <a:latin typeface="+mn-lt"/>
          <a:ea typeface="+mn-ea"/>
          <a:cs typeface="+mn-cs"/>
        </a:defRPr>
      </a:lvl3pPr>
      <a:lvl4pPr marL="2438293" algn="l" defTabSz="1625529" rtl="0" eaLnBrk="1" latinLnBrk="0" hangingPunct="1">
        <a:defRPr sz="3200" kern="1200">
          <a:solidFill>
            <a:schemeClr val="tx1"/>
          </a:solidFill>
          <a:latin typeface="+mn-lt"/>
          <a:ea typeface="+mn-ea"/>
          <a:cs typeface="+mn-cs"/>
        </a:defRPr>
      </a:lvl4pPr>
      <a:lvl5pPr marL="3251058" algn="l" defTabSz="1625529" rtl="0" eaLnBrk="1" latinLnBrk="0" hangingPunct="1">
        <a:defRPr sz="3200" kern="1200">
          <a:solidFill>
            <a:schemeClr val="tx1"/>
          </a:solidFill>
          <a:latin typeface="+mn-lt"/>
          <a:ea typeface="+mn-ea"/>
          <a:cs typeface="+mn-cs"/>
        </a:defRPr>
      </a:lvl5pPr>
      <a:lvl6pPr marL="4063822" algn="l" defTabSz="1625529" rtl="0" eaLnBrk="1" latinLnBrk="0" hangingPunct="1">
        <a:defRPr sz="3200" kern="1200">
          <a:solidFill>
            <a:schemeClr val="tx1"/>
          </a:solidFill>
          <a:latin typeface="+mn-lt"/>
          <a:ea typeface="+mn-ea"/>
          <a:cs typeface="+mn-cs"/>
        </a:defRPr>
      </a:lvl6pPr>
      <a:lvl7pPr marL="4876587" algn="l" defTabSz="1625529" rtl="0" eaLnBrk="1" latinLnBrk="0" hangingPunct="1">
        <a:defRPr sz="3200" kern="1200">
          <a:solidFill>
            <a:schemeClr val="tx1"/>
          </a:solidFill>
          <a:latin typeface="+mn-lt"/>
          <a:ea typeface="+mn-ea"/>
          <a:cs typeface="+mn-cs"/>
        </a:defRPr>
      </a:lvl7pPr>
      <a:lvl8pPr marL="5689351" algn="l" defTabSz="1625529" rtl="0" eaLnBrk="1" latinLnBrk="0" hangingPunct="1">
        <a:defRPr sz="3200" kern="1200">
          <a:solidFill>
            <a:schemeClr val="tx1"/>
          </a:solidFill>
          <a:latin typeface="+mn-lt"/>
          <a:ea typeface="+mn-ea"/>
          <a:cs typeface="+mn-cs"/>
        </a:defRPr>
      </a:lvl8pPr>
      <a:lvl9pPr marL="6502116" algn="l" defTabSz="1625529"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chart" Target="../charts/chart1.xml"/><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C29DB46-C9CA-451D-91FB-E3B0F7589367}"/>
              </a:ext>
            </a:extLst>
          </p:cNvPr>
          <p:cNvPicPr>
            <a:picLocks noChangeAspect="1"/>
          </p:cNvPicPr>
          <p:nvPr/>
        </p:nvPicPr>
        <p:blipFill rotWithShape="1">
          <a:blip r:embed="rId2"/>
          <a:srcRect t="6168"/>
          <a:stretch/>
        </p:blipFill>
        <p:spPr>
          <a:xfrm>
            <a:off x="5223271" y="0"/>
            <a:ext cx="11579326" cy="12192000"/>
          </a:xfrm>
          <a:prstGeom prst="rect">
            <a:avLst/>
          </a:prstGeom>
        </p:spPr>
      </p:pic>
    </p:spTree>
    <p:extLst>
      <p:ext uri="{BB962C8B-B14F-4D97-AF65-F5344CB8AC3E}">
        <p14:creationId xmlns:p14="http://schemas.microsoft.com/office/powerpoint/2010/main" val="2382044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Rounded Corners 30">
            <a:extLst>
              <a:ext uri="{FF2B5EF4-FFF2-40B4-BE49-F238E27FC236}">
                <a16:creationId xmlns:a16="http://schemas.microsoft.com/office/drawing/2014/main" id="{577C9EF6-8324-4B6D-B82B-4912FE6DA092}"/>
              </a:ext>
            </a:extLst>
          </p:cNvPr>
          <p:cNvSpPr/>
          <p:nvPr/>
        </p:nvSpPr>
        <p:spPr>
          <a:xfrm>
            <a:off x="6682128" y="113685"/>
            <a:ext cx="8459900" cy="1174258"/>
          </a:xfrm>
          <a:prstGeom prst="roundRect">
            <a:avLst/>
          </a:prstGeom>
          <a:solidFill>
            <a:srgbClr val="4472C4">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C91F3426-57F9-433B-8C27-ECB5F0105BC4}"/>
              </a:ext>
            </a:extLst>
          </p:cNvPr>
          <p:cNvSpPr/>
          <p:nvPr/>
        </p:nvSpPr>
        <p:spPr>
          <a:xfrm>
            <a:off x="8459968" y="5499127"/>
            <a:ext cx="2868432" cy="2013797"/>
          </a:xfrm>
          <a:prstGeom prst="rect">
            <a:avLst/>
          </a:prstGeom>
          <a:solidFill>
            <a:srgbClr val="4472C4">
              <a:alpha val="5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275DC9A1-AE83-49B4-ABD3-1CCF5BA328F2}"/>
              </a:ext>
            </a:extLst>
          </p:cNvPr>
          <p:cNvSpPr/>
          <p:nvPr/>
        </p:nvSpPr>
        <p:spPr>
          <a:xfrm>
            <a:off x="685798" y="5349190"/>
            <a:ext cx="3417435" cy="2078519"/>
          </a:xfrm>
          <a:prstGeom prst="rect">
            <a:avLst/>
          </a:prstGeom>
          <a:solidFill>
            <a:srgbClr val="4472C4">
              <a:alpha val="5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0FCA6D36-C603-4E70-9554-E53AAED7EF96}"/>
              </a:ext>
            </a:extLst>
          </p:cNvPr>
          <p:cNvSpPr/>
          <p:nvPr/>
        </p:nvSpPr>
        <p:spPr>
          <a:xfrm>
            <a:off x="1382233" y="10133671"/>
            <a:ext cx="2307265" cy="1615827"/>
          </a:xfrm>
          <a:prstGeom prst="rect">
            <a:avLst/>
          </a:prstGeom>
          <a:solidFill>
            <a:srgbClr val="4472C4">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E6E90FC3-3674-4096-8798-9E3DA9166EB9}"/>
              </a:ext>
            </a:extLst>
          </p:cNvPr>
          <p:cNvSpPr/>
          <p:nvPr/>
        </p:nvSpPr>
        <p:spPr>
          <a:xfrm>
            <a:off x="685799" y="8331876"/>
            <a:ext cx="10940143" cy="647815"/>
          </a:xfrm>
          <a:prstGeom prst="rect">
            <a:avLst/>
          </a:prstGeom>
          <a:solidFill>
            <a:srgbClr val="4472C4">
              <a:alpha val="4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778CE47-543F-4D33-AC4C-8D39DB49769A}"/>
              </a:ext>
            </a:extLst>
          </p:cNvPr>
          <p:cNvSpPr/>
          <p:nvPr/>
        </p:nvSpPr>
        <p:spPr>
          <a:xfrm>
            <a:off x="0" y="0"/>
            <a:ext cx="21674138" cy="1427880"/>
          </a:xfrm>
          <a:prstGeom prst="rect">
            <a:avLst/>
          </a:prstGeom>
          <a:solidFill>
            <a:srgbClr val="5486B4">
              <a:alpha val="3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schemeClr val="tx1"/>
                </a:solidFill>
                <a:latin typeface="Arial" panose="020B0604020202020204" pitchFamily="34" charset="0"/>
                <a:cs typeface="Arial" panose="020B0604020202020204" pitchFamily="34" charset="0"/>
              </a:rPr>
              <a:t>Diabetes – Type 1 and 2</a:t>
            </a:r>
          </a:p>
        </p:txBody>
      </p:sp>
      <p:sp>
        <p:nvSpPr>
          <p:cNvPr id="11" name="TextBox 10">
            <a:extLst>
              <a:ext uri="{FF2B5EF4-FFF2-40B4-BE49-F238E27FC236}">
                <a16:creationId xmlns:a16="http://schemas.microsoft.com/office/drawing/2014/main" id="{434E19CA-97CA-4784-84E9-10151DF469B4}"/>
              </a:ext>
            </a:extLst>
          </p:cNvPr>
          <p:cNvSpPr txBox="1"/>
          <p:nvPr/>
        </p:nvSpPr>
        <p:spPr>
          <a:xfrm>
            <a:off x="391886" y="1685936"/>
            <a:ext cx="21120576" cy="230832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 a non-diabetic system, the pancreas releases insulin when blood glucose concentration levels are abnormal. The liver then detects insulin in the bloodstream and releases or stores glucose to maintain homeostasis.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Diabetes occurs due to high glucose concentration. This happens as a result of either your pancreas not producing enough or any insulin or not being able to detect the correct level of insulin in the blood. More than 4.9 million people in the UK have diabetes.</a:t>
            </a:r>
          </a:p>
          <a:p>
            <a:endParaRPr lang="en-GB" dirty="0"/>
          </a:p>
          <a:p>
            <a:endParaRPr lang="en-GB" dirty="0"/>
          </a:p>
          <a:p>
            <a:r>
              <a:rPr lang="en-GB" dirty="0"/>
              <a:t>   </a:t>
            </a:r>
          </a:p>
        </p:txBody>
      </p:sp>
      <p:graphicFrame>
        <p:nvGraphicFramePr>
          <p:cNvPr id="13" name="Chart 12">
            <a:extLst>
              <a:ext uri="{FF2B5EF4-FFF2-40B4-BE49-F238E27FC236}">
                <a16:creationId xmlns:a16="http://schemas.microsoft.com/office/drawing/2014/main" id="{1E377E84-BBCA-4640-AEDF-065CD09AFBB2}"/>
              </a:ext>
            </a:extLst>
          </p:cNvPr>
          <p:cNvGraphicFramePr>
            <a:graphicFrameLocks/>
          </p:cNvGraphicFramePr>
          <p:nvPr>
            <p:extLst>
              <p:ext uri="{D42A27DB-BD31-4B8C-83A1-F6EECF244321}">
                <p14:modId xmlns:p14="http://schemas.microsoft.com/office/powerpoint/2010/main" val="2119019125"/>
              </p:ext>
            </p:extLst>
          </p:nvPr>
        </p:nvGraphicFramePr>
        <p:xfrm>
          <a:off x="15334047" y="3160296"/>
          <a:ext cx="6178415" cy="4281008"/>
        </p:xfrm>
        <a:graphic>
          <a:graphicData uri="http://schemas.openxmlformats.org/drawingml/2006/chart">
            <c:chart xmlns:c="http://schemas.openxmlformats.org/drawingml/2006/chart" xmlns:r="http://schemas.openxmlformats.org/officeDocument/2006/relationships" r:id="rId3"/>
          </a:graphicData>
        </a:graphic>
      </p:graphicFrame>
      <p:sp>
        <p:nvSpPr>
          <p:cNvPr id="14" name="Rectangle: Rounded Corners 13">
            <a:extLst>
              <a:ext uri="{FF2B5EF4-FFF2-40B4-BE49-F238E27FC236}">
                <a16:creationId xmlns:a16="http://schemas.microsoft.com/office/drawing/2014/main" id="{046D1F19-4181-46C7-A1F3-1B022F7FB17C}"/>
              </a:ext>
            </a:extLst>
          </p:cNvPr>
          <p:cNvSpPr/>
          <p:nvPr/>
        </p:nvSpPr>
        <p:spPr>
          <a:xfrm>
            <a:off x="391886" y="3445330"/>
            <a:ext cx="7070271" cy="4490356"/>
          </a:xfrm>
          <a:prstGeom prst="round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C1B77C6F-D27A-410C-B0FA-E89D95D8C627}"/>
              </a:ext>
            </a:extLst>
          </p:cNvPr>
          <p:cNvSpPr/>
          <p:nvPr/>
        </p:nvSpPr>
        <p:spPr>
          <a:xfrm>
            <a:off x="8071757" y="3445330"/>
            <a:ext cx="7070271" cy="4490356"/>
          </a:xfrm>
          <a:prstGeom prst="round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37D0D069-B9E4-42C1-AF37-51BBF4496E1A}"/>
              </a:ext>
            </a:extLst>
          </p:cNvPr>
          <p:cNvSpPr txBox="1"/>
          <p:nvPr/>
        </p:nvSpPr>
        <p:spPr>
          <a:xfrm>
            <a:off x="1100138" y="3567969"/>
            <a:ext cx="5581990" cy="553998"/>
          </a:xfrm>
          <a:prstGeom prst="rect">
            <a:avLst/>
          </a:prstGeom>
          <a:noFill/>
        </p:spPr>
        <p:txBody>
          <a:bodyPr wrap="square" rtlCol="0">
            <a:spAutoFit/>
          </a:bodyPr>
          <a:lstStyle/>
          <a:p>
            <a:r>
              <a:rPr lang="en-GB" sz="3000" dirty="0">
                <a:solidFill>
                  <a:schemeClr val="accent1">
                    <a:lumMod val="75000"/>
                  </a:schemeClr>
                </a:solidFill>
              </a:rPr>
              <a:t>Type 1 </a:t>
            </a:r>
          </a:p>
        </p:txBody>
      </p:sp>
      <p:sp>
        <p:nvSpPr>
          <p:cNvPr id="17" name="TextBox 16">
            <a:extLst>
              <a:ext uri="{FF2B5EF4-FFF2-40B4-BE49-F238E27FC236}">
                <a16:creationId xmlns:a16="http://schemas.microsoft.com/office/drawing/2014/main" id="{E519EFA3-DFC4-4EEA-9562-E079D95DCAA0}"/>
              </a:ext>
            </a:extLst>
          </p:cNvPr>
          <p:cNvSpPr txBox="1"/>
          <p:nvPr/>
        </p:nvSpPr>
        <p:spPr>
          <a:xfrm>
            <a:off x="9022046" y="3567969"/>
            <a:ext cx="4302919" cy="553998"/>
          </a:xfrm>
          <a:prstGeom prst="rect">
            <a:avLst/>
          </a:prstGeom>
          <a:noFill/>
        </p:spPr>
        <p:txBody>
          <a:bodyPr wrap="square" rtlCol="0">
            <a:spAutoFit/>
          </a:bodyPr>
          <a:lstStyle/>
          <a:p>
            <a:r>
              <a:rPr lang="en-GB" sz="3000" dirty="0">
                <a:solidFill>
                  <a:schemeClr val="accent1">
                    <a:lumMod val="75000"/>
                  </a:schemeClr>
                </a:solidFill>
              </a:rPr>
              <a:t>Type 2 </a:t>
            </a:r>
          </a:p>
        </p:txBody>
      </p:sp>
      <p:sp>
        <p:nvSpPr>
          <p:cNvPr id="19" name="Rectangle 18">
            <a:extLst>
              <a:ext uri="{FF2B5EF4-FFF2-40B4-BE49-F238E27FC236}">
                <a16:creationId xmlns:a16="http://schemas.microsoft.com/office/drawing/2014/main" id="{73354E1F-0D03-4488-BBD8-7C0AB935B297}"/>
              </a:ext>
            </a:extLst>
          </p:cNvPr>
          <p:cNvSpPr/>
          <p:nvPr/>
        </p:nvSpPr>
        <p:spPr>
          <a:xfrm>
            <a:off x="666749" y="8331877"/>
            <a:ext cx="10940143" cy="3537514"/>
          </a:xfrm>
          <a:prstGeom prst="rect">
            <a:avLst/>
          </a:prstGeom>
          <a:solidFill>
            <a:srgbClr val="4472C4">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6AE2F2FA-FB8B-495B-B6ED-90376494AEBA}"/>
              </a:ext>
            </a:extLst>
          </p:cNvPr>
          <p:cNvSpPr/>
          <p:nvPr/>
        </p:nvSpPr>
        <p:spPr>
          <a:xfrm>
            <a:off x="12393386" y="8331876"/>
            <a:ext cx="8915400" cy="3537515"/>
          </a:xfrm>
          <a:prstGeom prst="rect">
            <a:avLst/>
          </a:prstGeom>
          <a:solidFill>
            <a:srgbClr val="4472C4">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See the source image">
            <a:extLst>
              <a:ext uri="{FF2B5EF4-FFF2-40B4-BE49-F238E27FC236}">
                <a16:creationId xmlns:a16="http://schemas.microsoft.com/office/drawing/2014/main" id="{67DA0DA1-AAB0-436D-B08F-FA7522C923F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81" b="-3812"/>
          <a:stretch/>
        </p:blipFill>
        <p:spPr bwMode="auto">
          <a:xfrm>
            <a:off x="8573179" y="5619379"/>
            <a:ext cx="2600326" cy="1808331"/>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15C2463F-45B8-4018-87F5-F04EF6F3C772}"/>
              </a:ext>
            </a:extLst>
          </p:cNvPr>
          <p:cNvSpPr txBox="1"/>
          <p:nvPr/>
        </p:nvSpPr>
        <p:spPr>
          <a:xfrm>
            <a:off x="798059" y="4303996"/>
            <a:ext cx="6406924"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Type 1 diabetes isn’t affected by your lifestyle. People with this type have to regularly do a finger prick test to show their blood glucose concentration.</a:t>
            </a:r>
          </a:p>
        </p:txBody>
      </p:sp>
      <p:pic>
        <p:nvPicPr>
          <p:cNvPr id="1028" name="Picture 4" descr="See the source image">
            <a:extLst>
              <a:ext uri="{FF2B5EF4-FFF2-40B4-BE49-F238E27FC236}">
                <a16:creationId xmlns:a16="http://schemas.microsoft.com/office/drawing/2014/main" id="{736A6F9B-8FB4-46C9-BC0D-36F8933FDBB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854" t="2821" r="19646" b="10888"/>
          <a:stretch/>
        </p:blipFill>
        <p:spPr bwMode="auto">
          <a:xfrm>
            <a:off x="932329" y="5524966"/>
            <a:ext cx="2946407" cy="1709620"/>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60072E6E-EA36-46C8-A280-99D16EAD9CC8}"/>
              </a:ext>
            </a:extLst>
          </p:cNvPr>
          <p:cNvSpPr txBox="1"/>
          <p:nvPr/>
        </p:nvSpPr>
        <p:spPr>
          <a:xfrm>
            <a:off x="8560253" y="4321933"/>
            <a:ext cx="6285299"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People with this type cannot effectively identify the amount of insulin and this causes a risk of blood sugar levels rising to be higher than average. </a:t>
            </a:r>
          </a:p>
        </p:txBody>
      </p:sp>
      <p:pic>
        <p:nvPicPr>
          <p:cNvPr id="3" name="Picture 2">
            <a:extLst>
              <a:ext uri="{FF2B5EF4-FFF2-40B4-BE49-F238E27FC236}">
                <a16:creationId xmlns:a16="http://schemas.microsoft.com/office/drawing/2014/main" id="{57432092-B107-4268-B5DC-FE7ADA9D993B}"/>
              </a:ext>
            </a:extLst>
          </p:cNvPr>
          <p:cNvPicPr>
            <a:picLocks noChangeAspect="1"/>
          </p:cNvPicPr>
          <p:nvPr/>
        </p:nvPicPr>
        <p:blipFill>
          <a:blip r:embed="rId6"/>
          <a:stretch>
            <a:fillRect/>
          </a:stretch>
        </p:blipFill>
        <p:spPr>
          <a:xfrm>
            <a:off x="17523432" y="9265322"/>
            <a:ext cx="3483957" cy="2447054"/>
          </a:xfrm>
          <a:prstGeom prst="rect">
            <a:avLst/>
          </a:prstGeom>
        </p:spPr>
      </p:pic>
      <p:sp>
        <p:nvSpPr>
          <p:cNvPr id="5" name="TextBox 4">
            <a:extLst>
              <a:ext uri="{FF2B5EF4-FFF2-40B4-BE49-F238E27FC236}">
                <a16:creationId xmlns:a16="http://schemas.microsoft.com/office/drawing/2014/main" id="{74058FFD-4B50-4985-AB18-FA5CE4FCA399}"/>
              </a:ext>
            </a:extLst>
          </p:cNvPr>
          <p:cNvSpPr txBox="1"/>
          <p:nvPr/>
        </p:nvSpPr>
        <p:spPr>
          <a:xfrm>
            <a:off x="798059" y="8406117"/>
            <a:ext cx="701916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risk of diabetes for patient A:</a:t>
            </a:r>
          </a:p>
        </p:txBody>
      </p:sp>
      <p:sp>
        <p:nvSpPr>
          <p:cNvPr id="7" name="TextBox 6">
            <a:extLst>
              <a:ext uri="{FF2B5EF4-FFF2-40B4-BE49-F238E27FC236}">
                <a16:creationId xmlns:a16="http://schemas.microsoft.com/office/drawing/2014/main" id="{87B3F9F5-7C7C-4FA0-B942-CCC64433DD3C}"/>
              </a:ext>
            </a:extLst>
          </p:cNvPr>
          <p:cNvSpPr txBox="1"/>
          <p:nvPr/>
        </p:nvSpPr>
        <p:spPr>
          <a:xfrm>
            <a:off x="932329" y="9095016"/>
            <a:ext cx="4181931" cy="923330"/>
          </a:xfrm>
          <a:prstGeom prst="rect">
            <a:avLst/>
          </a:prstGeom>
          <a:noFill/>
        </p:spPr>
        <p:txBody>
          <a:bodyPr wrap="square" rtlCol="0">
            <a:spAutoFit/>
          </a:bodyPr>
          <a:lstStyle/>
          <a:p>
            <a:pPr marL="285750" indent="-285750">
              <a:buFont typeface="Arial" panose="020B0604020202020204" pitchFamily="34" charset="0"/>
              <a:buChar char="•"/>
            </a:pPr>
            <a:r>
              <a:rPr lang="en-GB" dirty="0"/>
              <a:t>She smokes 1-9 a day</a:t>
            </a:r>
          </a:p>
          <a:p>
            <a:pPr marL="285750" indent="-285750">
              <a:buFont typeface="Arial" panose="020B0604020202020204" pitchFamily="34" charset="0"/>
              <a:buChar char="•"/>
            </a:pPr>
            <a:r>
              <a:rPr lang="en-GB" dirty="0"/>
              <a:t>Has high blood pressure </a:t>
            </a:r>
          </a:p>
          <a:p>
            <a:pPr marL="285750" indent="-285750">
              <a:buFont typeface="Arial" panose="020B0604020202020204" pitchFamily="34" charset="0"/>
              <a:buChar char="•"/>
            </a:pPr>
            <a:r>
              <a:rPr lang="en-GB" dirty="0"/>
              <a:t>Trouble with high cholesterol</a:t>
            </a:r>
          </a:p>
        </p:txBody>
      </p:sp>
      <p:pic>
        <p:nvPicPr>
          <p:cNvPr id="9" name="Picture 4" descr="See the source image">
            <a:extLst>
              <a:ext uri="{FF2B5EF4-FFF2-40B4-BE49-F238E27FC236}">
                <a16:creationId xmlns:a16="http://schemas.microsoft.com/office/drawing/2014/main" id="{F0AC1EDA-271E-4B68-AFC2-F55092CEAF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10547" y="10244724"/>
            <a:ext cx="2061992" cy="139828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973FBA2-AD27-4454-9141-EECFE4A2B3EF}"/>
              </a:ext>
            </a:extLst>
          </p:cNvPr>
          <p:cNvSpPr txBox="1"/>
          <p:nvPr/>
        </p:nvSpPr>
        <p:spPr>
          <a:xfrm>
            <a:off x="4397286" y="10244724"/>
            <a:ext cx="4062682" cy="16158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Doesn’t exercise enough</a:t>
            </a:r>
          </a:p>
          <a:p>
            <a:pPr marL="285750" indent="-285750">
              <a:buFont typeface="Arial" panose="020B0604020202020204" pitchFamily="34" charset="0"/>
              <a:buChar char="•"/>
            </a:pPr>
            <a:r>
              <a:rPr lang="en-GB" dirty="0"/>
              <a:t>Eats frozen food 3-4 times a week</a:t>
            </a:r>
          </a:p>
          <a:p>
            <a:pPr marL="285750" indent="-285750">
              <a:buFont typeface="Arial" panose="020B0604020202020204" pitchFamily="34" charset="0"/>
              <a:buChar char="•"/>
            </a:pPr>
            <a:r>
              <a:rPr lang="en-GB" dirty="0"/>
              <a:t>Consumes higher than average amount of alcohol.</a:t>
            </a:r>
          </a:p>
          <a:p>
            <a:pPr marL="285750" indent="-285750">
              <a:buFont typeface="Arial" panose="020B0604020202020204" pitchFamily="34" charset="0"/>
              <a:buChar char="•"/>
            </a:pPr>
            <a:endParaRPr lang="en-GB" dirty="0"/>
          </a:p>
        </p:txBody>
      </p:sp>
      <p:sp>
        <p:nvSpPr>
          <p:cNvPr id="25" name="Rectangle 24">
            <a:extLst>
              <a:ext uri="{FF2B5EF4-FFF2-40B4-BE49-F238E27FC236}">
                <a16:creationId xmlns:a16="http://schemas.microsoft.com/office/drawing/2014/main" id="{132B8CB8-2B42-422E-A6AF-CA05A7D63DE2}"/>
              </a:ext>
            </a:extLst>
          </p:cNvPr>
          <p:cNvSpPr/>
          <p:nvPr/>
        </p:nvSpPr>
        <p:spPr>
          <a:xfrm>
            <a:off x="4603898" y="9095016"/>
            <a:ext cx="2078230" cy="1038655"/>
          </a:xfrm>
          <a:prstGeom prst="rect">
            <a:avLst/>
          </a:prstGeom>
          <a:solidFill>
            <a:srgbClr val="4472C4">
              <a:alpha val="5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30" name="Picture 6" descr="Image result for alcohol">
            <a:extLst>
              <a:ext uri="{FF2B5EF4-FFF2-40B4-BE49-F238E27FC236}">
                <a16:creationId xmlns:a16="http://schemas.microsoft.com/office/drawing/2014/main" id="{839FDFFC-A3DF-44E9-80AA-5F747025CEC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53468" y="9200719"/>
            <a:ext cx="1785555" cy="817626"/>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AEF3AF0C-E93C-4DAD-B5A1-C89B06B1431A}"/>
              </a:ext>
            </a:extLst>
          </p:cNvPr>
          <p:cNvSpPr txBox="1"/>
          <p:nvPr/>
        </p:nvSpPr>
        <p:spPr>
          <a:xfrm>
            <a:off x="4556258" y="5395434"/>
            <a:ext cx="2555741"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Symptoms: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Increased thirst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Fatigue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Abdominal pain</a:t>
            </a:r>
          </a:p>
          <a:p>
            <a:endParaRPr lang="en-GB" dirty="0"/>
          </a:p>
        </p:txBody>
      </p:sp>
      <p:sp>
        <p:nvSpPr>
          <p:cNvPr id="30" name="TextBox 29">
            <a:extLst>
              <a:ext uri="{FF2B5EF4-FFF2-40B4-BE49-F238E27FC236}">
                <a16:creationId xmlns:a16="http://schemas.microsoft.com/office/drawing/2014/main" id="{65E8070B-DC7A-4944-9F28-0751879503DD}"/>
              </a:ext>
            </a:extLst>
          </p:cNvPr>
          <p:cNvSpPr txBox="1"/>
          <p:nvPr/>
        </p:nvSpPr>
        <p:spPr>
          <a:xfrm>
            <a:off x="12016014" y="5511286"/>
            <a:ext cx="2438400"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Symptoms;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Increased Urinating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Blurred vision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Increased hunger</a:t>
            </a:r>
          </a:p>
        </p:txBody>
      </p:sp>
      <p:sp>
        <p:nvSpPr>
          <p:cNvPr id="36" name="Rectangle 35">
            <a:extLst>
              <a:ext uri="{FF2B5EF4-FFF2-40B4-BE49-F238E27FC236}">
                <a16:creationId xmlns:a16="http://schemas.microsoft.com/office/drawing/2014/main" id="{F8F3217A-CC17-415D-B14D-F406B1CA9A04}"/>
              </a:ext>
            </a:extLst>
          </p:cNvPr>
          <p:cNvSpPr/>
          <p:nvPr/>
        </p:nvSpPr>
        <p:spPr>
          <a:xfrm>
            <a:off x="12393386" y="8316720"/>
            <a:ext cx="8896348" cy="688420"/>
          </a:xfrm>
          <a:prstGeom prst="rect">
            <a:avLst/>
          </a:prstGeom>
          <a:solidFill>
            <a:srgbClr val="4472C4">
              <a:alpha val="4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a:extLst>
              <a:ext uri="{FF2B5EF4-FFF2-40B4-BE49-F238E27FC236}">
                <a16:creationId xmlns:a16="http://schemas.microsoft.com/office/drawing/2014/main" id="{3885F4A5-9D9E-4936-A739-FE9BDC47BD6B}"/>
              </a:ext>
            </a:extLst>
          </p:cNvPr>
          <p:cNvSpPr txBox="1"/>
          <p:nvPr/>
        </p:nvSpPr>
        <p:spPr>
          <a:xfrm>
            <a:off x="12517067" y="8406117"/>
            <a:ext cx="524992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Recommendation and healthy advice:</a:t>
            </a:r>
          </a:p>
        </p:txBody>
      </p:sp>
      <p:sp>
        <p:nvSpPr>
          <p:cNvPr id="34" name="TextBox 33">
            <a:extLst>
              <a:ext uri="{FF2B5EF4-FFF2-40B4-BE49-F238E27FC236}">
                <a16:creationId xmlns:a16="http://schemas.microsoft.com/office/drawing/2014/main" id="{AE9BAFFC-7697-408A-8C5A-DD51B6689A30}"/>
              </a:ext>
            </a:extLst>
          </p:cNvPr>
          <p:cNvSpPr txBox="1"/>
          <p:nvPr/>
        </p:nvSpPr>
        <p:spPr>
          <a:xfrm>
            <a:off x="12673263" y="9265322"/>
            <a:ext cx="4247407" cy="341632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Advice: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Healthy meal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Exercise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Consider getting help with smoking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Reduce alcohol intake</a:t>
            </a:r>
          </a:p>
          <a:p>
            <a:endParaRPr lang="en-GB" dirty="0"/>
          </a:p>
          <a:p>
            <a:endParaRPr lang="en-GB" dirty="0"/>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3960443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59CE3B9-4210-49CC-97D6-F10D14B843A3}"/>
              </a:ext>
            </a:extLst>
          </p:cNvPr>
          <p:cNvSpPr txBox="1"/>
          <p:nvPr/>
        </p:nvSpPr>
        <p:spPr>
          <a:xfrm>
            <a:off x="361507" y="641290"/>
            <a:ext cx="19755293" cy="3748783"/>
          </a:xfrm>
          <a:prstGeom prst="rect">
            <a:avLst/>
          </a:prstGeom>
          <a:noFill/>
        </p:spPr>
        <p:txBody>
          <a:bodyPr wrap="square" rtlCol="0">
            <a:spAutoFit/>
          </a:bodyPr>
          <a:lstStyle/>
          <a:p>
            <a:pPr>
              <a:lnSpc>
                <a:spcPct val="107000"/>
              </a:lnSpc>
              <a:spcAft>
                <a:spcPts val="800"/>
              </a:spcAft>
            </a:pPr>
            <a:r>
              <a:rPr lang="en-GB" sz="2400" b="1" dirty="0">
                <a:solidFill>
                  <a:srgbClr val="666666"/>
                </a:solidFill>
                <a:effectLst/>
                <a:latin typeface="Arial" panose="020B0604020202020204" pitchFamily="34" charset="0"/>
                <a:ea typeface="Calibri" panose="020F0502020204030204" pitchFamily="34" charset="0"/>
                <a:cs typeface="Arial" panose="020B0604020202020204" pitchFamily="34" charset="0"/>
              </a:rPr>
              <a:t> </a:t>
            </a:r>
            <a:r>
              <a:rPr lang="en-GB" sz="2400" dirty="0">
                <a:latin typeface="Arial" panose="020B0604020202020204" pitchFamily="34" charset="0"/>
                <a:ea typeface="Calibri" panose="020F0502020204030204" pitchFamily="34" charset="0"/>
                <a:cs typeface="Arial" panose="020B0604020202020204" pitchFamily="34" charset="0"/>
              </a:rPr>
              <a:t>Ann Fullick , Jo Locke &amp; Paul </a:t>
            </a:r>
            <a:r>
              <a:rPr lang="en-GB" sz="2400" dirty="0" err="1">
                <a:latin typeface="Arial" panose="020B0604020202020204" pitchFamily="34" charset="0"/>
                <a:ea typeface="Calibri" panose="020F0502020204030204" pitchFamily="34" charset="0"/>
                <a:cs typeface="Arial" panose="020B0604020202020204" pitchFamily="34" charset="0"/>
              </a:rPr>
              <a:t>Bircher</a:t>
            </a:r>
            <a:r>
              <a:rPr lang="en-GB" sz="2400" dirty="0">
                <a:latin typeface="Arial" panose="020B0604020202020204" pitchFamily="34" charset="0"/>
                <a:ea typeface="Calibri" panose="020F0502020204030204" pitchFamily="34" charset="0"/>
                <a:cs typeface="Arial" panose="020B0604020202020204" pitchFamily="34" charset="0"/>
              </a:rPr>
              <a:t> (eds.) April 2015</a:t>
            </a:r>
            <a:r>
              <a:rPr lang="en-GB" sz="2400" i="1" dirty="0">
                <a:latin typeface="Arial" panose="020B0604020202020204" pitchFamily="34" charset="0"/>
                <a:ea typeface="Open Sans" panose="020B0606030504020204" pitchFamily="34" charset="0"/>
                <a:cs typeface="Arial" panose="020B0604020202020204" pitchFamily="34" charset="0"/>
              </a:rPr>
              <a:t>,  A-Level Biology</a:t>
            </a:r>
            <a:r>
              <a:rPr lang="en-GB" sz="2400" dirty="0">
                <a:latin typeface="Arial" panose="020B0604020202020204" pitchFamily="34" charset="0"/>
                <a:ea typeface="Open Sans" panose="020B0606030504020204" pitchFamily="34" charset="0"/>
                <a:cs typeface="Arial" panose="020B0604020202020204" pitchFamily="34" charset="0"/>
              </a:rPr>
              <a:t>, pages</a:t>
            </a:r>
            <a:r>
              <a:rPr lang="en-GB" sz="2400" dirty="0">
                <a:latin typeface="Arial" panose="020B0604020202020204" pitchFamily="34" charset="0"/>
                <a:ea typeface="Calibri" panose="020F0502020204030204" pitchFamily="34" charset="0"/>
                <a:cs typeface="Arial" panose="020B0604020202020204" pitchFamily="34" charset="0"/>
              </a:rPr>
              <a:t> 400-404/&gt; (Accessed 25 July 2021)</a:t>
            </a:r>
          </a:p>
          <a:p>
            <a:pPr>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Centers</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for Disease Control and Prevention (2021). </a:t>
            </a:r>
            <a:r>
              <a:rPr lang="en-GB" sz="2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Diabetes Data and Statistics | CDC</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&lt;https://www.cdc.gov/diabetes/data/index.html&gt; [Accessed: 25 July 2021].</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666666"/>
                </a:solidFill>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Diabetes Self-Management. 2021. </a:t>
            </a:r>
            <a:r>
              <a:rPr lang="en-GB" sz="2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Metformin, the Liver, and Diabetes - Diabetes Self-Management</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&lt;https://www.diabetesselfmanagement.com/blog/diabetes-metformin-and-your-liver/&gt; (Accessed: 25 July 2021)</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AFEB047-4F1C-4834-905D-591221A8291C}"/>
              </a:ext>
            </a:extLst>
          </p:cNvPr>
          <p:cNvSpPr txBox="1"/>
          <p:nvPr/>
        </p:nvSpPr>
        <p:spPr>
          <a:xfrm>
            <a:off x="361507" y="4361347"/>
            <a:ext cx="10838328" cy="1569660"/>
          </a:xfrm>
          <a:prstGeom prst="rect">
            <a:avLst/>
          </a:prstGeom>
          <a:noFill/>
        </p:spPr>
        <p:txBody>
          <a:bodyPr wrap="square">
            <a:spAutoFit/>
          </a:bodyPr>
          <a:lstStyle/>
          <a:p>
            <a:r>
              <a:rPr lang="en-US" sz="2400" b="1" i="0" dirty="0">
                <a:solidFill>
                  <a:srgbClr val="666666"/>
                </a:solidFill>
                <a:effectLst/>
                <a:latin typeface="Arial" panose="020B0604020202020204" pitchFamily="34" charset="0"/>
                <a:cs typeface="Arial" panose="020B0604020202020204" pitchFamily="34" charset="0"/>
              </a:rPr>
              <a:t> </a:t>
            </a:r>
            <a:r>
              <a:rPr lang="en-US" sz="2400" b="0" i="0" dirty="0">
                <a:solidFill>
                  <a:srgbClr val="000000"/>
                </a:solidFill>
                <a:effectLst/>
                <a:latin typeface="Arial" panose="020B0604020202020204" pitchFamily="34" charset="0"/>
                <a:cs typeface="Arial" panose="020B0604020202020204" pitchFamily="34" charset="0"/>
              </a:rPr>
              <a:t>Joslin Diabetes Center. 2021. </a:t>
            </a:r>
            <a:r>
              <a:rPr lang="en-US" sz="2400" b="0" i="1" dirty="0">
                <a:solidFill>
                  <a:srgbClr val="000000"/>
                </a:solidFill>
                <a:effectLst/>
                <a:latin typeface="Arial" panose="020B0604020202020204" pitchFamily="34" charset="0"/>
                <a:cs typeface="Arial" panose="020B0604020202020204" pitchFamily="34" charset="0"/>
              </a:rPr>
              <a:t>The Difference Between Type 1 and Type 2</a:t>
            </a:r>
            <a:r>
              <a:rPr lang="en-US" sz="2400" b="0" i="0" dirty="0">
                <a:solidFill>
                  <a:srgbClr val="000000"/>
                </a:solidFill>
                <a:effectLst/>
                <a:latin typeface="Arial" panose="020B0604020202020204" pitchFamily="34" charset="0"/>
                <a:cs typeface="Arial" panose="020B0604020202020204" pitchFamily="34" charset="0"/>
              </a:rPr>
              <a:t>. [online] Available at: &lt;https://www.joslin.org/patient-care/diabetes-education/diabetes-learning-center/difference-between-type-1-and-type-2 </a:t>
            </a:r>
            <a:r>
              <a:rPr lang="en-US" sz="2400" dirty="0">
                <a:solidFill>
                  <a:srgbClr val="000000"/>
                </a:solidFill>
                <a:latin typeface="Arial" panose="020B0604020202020204" pitchFamily="34" charset="0"/>
                <a:cs typeface="Arial" panose="020B0604020202020204" pitchFamily="34" charset="0"/>
              </a:rPr>
              <a:t>( </a:t>
            </a:r>
            <a:r>
              <a:rPr lang="en-US" sz="2400" b="0" i="0" dirty="0">
                <a:solidFill>
                  <a:srgbClr val="000000"/>
                </a:solidFill>
                <a:effectLst/>
                <a:latin typeface="Arial" panose="020B0604020202020204" pitchFamily="34" charset="0"/>
                <a:cs typeface="Arial" panose="020B0604020202020204" pitchFamily="34" charset="0"/>
              </a:rPr>
              <a:t>Accessed 26 July 2021</a:t>
            </a:r>
            <a:r>
              <a:rPr lang="en-US" sz="2400" dirty="0">
                <a:solidFill>
                  <a:srgbClr val="000000"/>
                </a:solidFill>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2198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655</TotalTime>
  <Words>381</Words>
  <Application>Microsoft Office PowerPoint</Application>
  <PresentationFormat>Custom</PresentationFormat>
  <Paragraphs>63</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Open Sans</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MIRELA lazar</dc:creator>
  <cp:lastModifiedBy>MIRELA lazar</cp:lastModifiedBy>
  <cp:revision>4</cp:revision>
  <dcterms:created xsi:type="dcterms:W3CDTF">2021-07-22T15:52:19Z</dcterms:created>
  <dcterms:modified xsi:type="dcterms:W3CDTF">2021-07-26T19:40:45Z</dcterms:modified>
</cp:coreProperties>
</file>