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7" r:id="rId1"/>
  </p:sldMasterIdLst>
  <p:notesMasterIdLst>
    <p:notesMasterId r:id="rId23"/>
  </p:notesMasterIdLst>
  <p:handoutMasterIdLst>
    <p:handoutMasterId r:id="rId24"/>
  </p:handoutMasterIdLst>
  <p:sldIdLst>
    <p:sldId id="324" r:id="rId2"/>
    <p:sldId id="325" r:id="rId3"/>
    <p:sldId id="290" r:id="rId4"/>
    <p:sldId id="312" r:id="rId5"/>
    <p:sldId id="276" r:id="rId6"/>
    <p:sldId id="277" r:id="rId7"/>
    <p:sldId id="318" r:id="rId8"/>
    <p:sldId id="279" r:id="rId9"/>
    <p:sldId id="280" r:id="rId10"/>
    <p:sldId id="296" r:id="rId11"/>
    <p:sldId id="282" r:id="rId12"/>
    <p:sldId id="309" r:id="rId13"/>
    <p:sldId id="313" r:id="rId14"/>
    <p:sldId id="317" r:id="rId15"/>
    <p:sldId id="307" r:id="rId16"/>
    <p:sldId id="319" r:id="rId17"/>
    <p:sldId id="321" r:id="rId18"/>
    <p:sldId id="283" r:id="rId19"/>
    <p:sldId id="322" r:id="rId20"/>
    <p:sldId id="326" r:id="rId21"/>
    <p:sldId id="327" r:id="rId22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dministrator" initials="A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01" autoAdjust="0"/>
    <p:restoredTop sz="85676" autoAdjust="0"/>
  </p:normalViewPr>
  <p:slideViewPr>
    <p:cSldViewPr snapToGrid="0">
      <p:cViewPr>
        <p:scale>
          <a:sx n="34" d="100"/>
          <a:sy n="34" d="100"/>
        </p:scale>
        <p:origin x="45" y="7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5-09-29T07:50:05.440" idx="1">
    <p:pos x="6974" y="197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5-09-29T08:38:32.255" idx="2">
    <p:pos x="6902" y="447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538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63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Link to Piaget (two blue lines link to this!)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633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Dosbarthu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Proffil</a:t>
            </a:r>
            <a:r>
              <a:rPr lang="en-GB" baseline="0" dirty="0" smtClean="0"/>
              <a:t> (2 Ysgol </a:t>
            </a:r>
            <a:r>
              <a:rPr lang="en-GB" baseline="0" dirty="0" err="1" smtClean="0"/>
              <a:t>sgiliau</a:t>
            </a:r>
            <a:r>
              <a:rPr lang="en-GB" baseline="0" dirty="0" smtClean="0"/>
              <a:t>)</a:t>
            </a:r>
          </a:p>
          <a:p>
            <a:r>
              <a:rPr lang="en-GB" baseline="0" dirty="0" smtClean="0"/>
              <a:t>Pa </a:t>
            </a:r>
            <a:r>
              <a:rPr lang="en-GB" baseline="0" dirty="0" err="1" smtClean="0"/>
              <a:t>dystiolaeth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allant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ddarganfod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perthynas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sgiliu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fewn</a:t>
            </a:r>
            <a:r>
              <a:rPr lang="en-GB" baseline="0" dirty="0" smtClean="0"/>
              <a:t> y clip?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Bydd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</a:t>
            </a:r>
            <a:r>
              <a:rPr lang="en-GB" baseline="0" dirty="0" smtClean="0"/>
              <a:t> o help </a:t>
            </a:r>
            <a:r>
              <a:rPr lang="en-GB" baseline="0" dirty="0" err="1" smtClean="0"/>
              <a:t>gyda’r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camau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nesaf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904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166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625600" y="3886200"/>
            <a:ext cx="9144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625600" y="5124450"/>
            <a:ext cx="9144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8534400" y="6355080"/>
            <a:ext cx="3048000" cy="365760"/>
          </a:xfrm>
        </p:spPr>
        <p:txBody>
          <a:bodyPr/>
          <a:lstStyle>
            <a:lvl1pPr>
              <a:defRPr sz="1400"/>
            </a:lvl1pPr>
          </a:lstStyle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3864864" y="6355080"/>
            <a:ext cx="4632960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621536" y="6355080"/>
            <a:ext cx="1625600" cy="365760"/>
          </a:xfrm>
        </p:spPr>
        <p:txBody>
          <a:bodyPr/>
          <a:lstStyle/>
          <a:p>
            <a:fld id="{7BC41667-7291-42E8-B00B-345BA584089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206500" y="3648075"/>
            <a:ext cx="97536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1219200" y="5048250"/>
            <a:ext cx="97536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1206500" y="3648075"/>
            <a:ext cx="3048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1219200" y="5048250"/>
            <a:ext cx="3048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219200"/>
            <a:ext cx="10972800" cy="493776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2971800"/>
            <a:ext cx="9144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27200" y="4267200"/>
            <a:ext cx="90424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34400" y="6355080"/>
            <a:ext cx="3048000" cy="36576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864864" y="6355080"/>
            <a:ext cx="4632960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26464" y="6355080"/>
            <a:ext cx="2027936" cy="365760"/>
          </a:xfrm>
        </p:spPr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>
            <a:off x="1219200" y="2819400"/>
            <a:ext cx="97536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219200" y="2819400"/>
            <a:ext cx="3048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914400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219200"/>
            <a:ext cx="5388864" cy="493776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176264" y="1216152"/>
            <a:ext cx="5388864" cy="493776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85875"/>
            <a:ext cx="5386917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7601" y="1295400"/>
            <a:ext cx="5389033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133600"/>
            <a:ext cx="5384800" cy="40386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6197600" y="2133600"/>
            <a:ext cx="5384800" cy="40386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914400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590609" y="6447423"/>
            <a:ext cx="190849" cy="160419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590609" y="6447423"/>
            <a:ext cx="190849" cy="160419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32800" y="304800"/>
            <a:ext cx="33528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8432800" y="1219201"/>
            <a:ext cx="33528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19841-B96A-4DD9-B158-9961937F6A4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5220033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590609" y="6447423"/>
            <a:ext cx="190849" cy="160419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406400" y="304800"/>
            <a:ext cx="7620000" cy="57150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00856"/>
            <a:ext cx="109728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" y="1905000"/>
            <a:ext cx="109728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GB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219200"/>
            <a:ext cx="109728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590609" y="6447423"/>
            <a:ext cx="190849" cy="160419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09600" y="500856"/>
            <a:ext cx="24384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590609" y="6447423"/>
            <a:ext cx="190849" cy="160419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5814836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59984" y="19462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1559984" y="40798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F6644E51-D81A-4ED9-AB09-953E5DA569F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20751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3184" y="1946275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21EF597-BB65-4FEB-89DB-A816612D57C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5936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AFE34548-73A9-4EB2-B386-4263EF1D203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200382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7888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85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219200"/>
            <a:ext cx="109728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534400" y="6356350"/>
            <a:ext cx="3052064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864864" y="6356350"/>
            <a:ext cx="46736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6864" y="6356350"/>
            <a:ext cx="26416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609600" y="6353175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609600" y="1143000"/>
            <a:ext cx="109728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590609" y="6447423"/>
            <a:ext cx="190849" cy="160419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  <p:sldLayoutId id="2147483804" r:id="rId17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so_grid.html" TargetMode="External"/><Relationship Id="rId2" Type="http://schemas.openxmlformats.org/officeDocument/2006/relationships/hyperlink" Target="http://www.taw.org.uk/lic/itp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hyperlink" Target="https://www.youtube.com/watch?v=9idhIqTWb7w&amp;feature=youtu.be" TargetMode="Externa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tps/area_2_2.swf" TargetMode="External"/><Relationship Id="rId2" Type="http://schemas.openxmlformats.org/officeDocument/2006/relationships/hyperlink" Target="http://www.taw.org.uk/lic/itp/itps/ruler_1_2.swf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5.png"/><Relationship Id="rId4" Type="http://schemas.openxmlformats.org/officeDocument/2006/relationships/hyperlink" Target="http://www.taw.org.uk/lic/itp/itps/measuringCylinder_1_2.sw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tps/ruler_1_2.swf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trust.org.uk/cy-gb/what-we-do/programmes-and-campaigns/poridrwystori/" TargetMode="External"/><Relationship Id="rId7" Type="http://schemas.openxmlformats.org/officeDocument/2006/relationships/image" Target="../media/image28.png"/><Relationship Id="rId2" Type="http://schemas.openxmlformats.org/officeDocument/2006/relationships/hyperlink" Target="http://www.pinterest.co.uk/rachwallis/measures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resources.hwb.wales.gov.uk/VTC/cynnal/llythrennedd/Athrawon/canllawiau/llyfdaruch.htm#Llyfrau" TargetMode="External"/><Relationship Id="rId5" Type="http://schemas.openxmlformats.org/officeDocument/2006/relationships/hyperlink" Target="https://www.mathsthroughstories.org/recommendations.html" TargetMode="External"/><Relationship Id="rId4" Type="http://schemas.openxmlformats.org/officeDocument/2006/relationships/hyperlink" Target="https://hwb.gov.wales/search?query=money%20matters&amp;strict=true&amp;popupUri=/Resource/74f847b0-04b2-45e0-acc5-87cedc3ac46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TAR-</a:t>
            </a:r>
            <a:r>
              <a:rPr lang="en-US" sz="6000" dirty="0" err="1" smtClean="0">
                <a:solidFill>
                  <a:schemeClr val="bg1"/>
                </a:solidFill>
              </a:rPr>
              <a:t>Cynradd</a:t>
            </a:r>
            <a:endParaRPr lang="en-US" sz="6000" dirty="0" smtClean="0">
              <a:solidFill>
                <a:schemeClr val="bg1"/>
              </a:solidFill>
            </a:endParaRPr>
          </a:p>
          <a:p>
            <a:pPr algn="ctr"/>
            <a:r>
              <a:rPr lang="en-US" sz="3600" dirty="0" err="1" smtClean="0">
                <a:solidFill>
                  <a:schemeClr val="bg1"/>
                </a:solidFill>
              </a:rPr>
              <a:t>Dysgu</a:t>
            </a:r>
            <a:r>
              <a:rPr lang="en-US" sz="3600" dirty="0" smtClean="0">
                <a:solidFill>
                  <a:schemeClr val="bg1"/>
                </a:solidFill>
              </a:rPr>
              <a:t> ac </a:t>
            </a:r>
            <a:r>
              <a:rPr lang="en-US" sz="3600" dirty="0" err="1" smtClean="0">
                <a:solidFill>
                  <a:schemeClr val="bg1"/>
                </a:solidFill>
              </a:rPr>
              <a:t>Addysgu</a:t>
            </a:r>
            <a:r>
              <a:rPr lang="en-US" sz="3600" dirty="0" smtClean="0">
                <a:solidFill>
                  <a:schemeClr val="bg1"/>
                </a:solidFill>
              </a:rPr>
              <a:t> </a:t>
            </a:r>
            <a:r>
              <a:rPr lang="en-US" sz="3600" dirty="0" err="1" smtClean="0">
                <a:solidFill>
                  <a:schemeClr val="bg1"/>
                </a:solidFill>
              </a:rPr>
              <a:t>Mesurau</a:t>
            </a:r>
            <a:endParaRPr lang="en-US" sz="3600" dirty="0" smtClean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07-01-2019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581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9600" y="152400"/>
            <a:ext cx="10972800" cy="99060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cy-GB" sz="4000" smtClean="0">
                <a:latin typeface="Calibri"/>
                <a:cs typeface="Calibri"/>
              </a:rPr>
              <a:t>Amcanion y Sesiwn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20606" y="1919230"/>
            <a:ext cx="10882418" cy="3506563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6000"/>
              <a:buFont typeface="Wingdings 3"/>
              <a:buChar char="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ts val="500"/>
              </a:spcBef>
              <a:buClr>
                <a:schemeClr val="accent2"/>
              </a:buClr>
              <a:buSzPct val="76000"/>
              <a:buFont typeface="Wingdings 3"/>
              <a:buChar char=""/>
              <a:defRPr kumimoji="0" sz="23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500"/>
              </a:spcBef>
              <a:buClr>
                <a:schemeClr val="bg1">
                  <a:shade val="50000"/>
                </a:schemeClr>
              </a:buClr>
              <a:buSzPct val="76000"/>
              <a:buFont typeface="Wingdings 3"/>
              <a:buChar char="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400"/>
              </a:spcBef>
              <a:buClr>
                <a:schemeClr val="accent2">
                  <a:shade val="75000"/>
                </a:schemeClr>
              </a:buClr>
              <a:buSzPct val="70000"/>
              <a:buFont typeface="Wingdings"/>
              <a:buChar char="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00"/>
              </a:spcBef>
              <a:buClr>
                <a:schemeClr val="accent2"/>
              </a:buClr>
              <a:buSzPct val="70000"/>
              <a:buFont typeface="Wingdings"/>
              <a:buChar char="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ts val="300"/>
              </a:spcBef>
              <a:buClr>
                <a:srgbClr val="9FB8CD">
                  <a:shade val="75000"/>
                </a:srgbClr>
              </a:buClr>
              <a:buSzPct val="75000"/>
              <a:buFont typeface="Wingdings 3"/>
              <a:buChar char=""/>
              <a:defRPr kumimoji="0" lang="en-US" sz="16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rgbClr val="727CA3">
                  <a:shade val="75000"/>
                </a:srgbClr>
              </a:buClr>
              <a:buSzPct val="75000"/>
              <a:buFont typeface="Wingdings 3"/>
              <a:buChar char=""/>
              <a:defRPr kumimoji="0" lang="en-US" sz="14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82880" algn="l" rtl="0" eaLnBrk="1" latinLnBrk="0" hangingPunct="1">
              <a:spcBef>
                <a:spcPts val="300"/>
              </a:spcBef>
              <a:buClr>
                <a:prstClr val="white">
                  <a:shade val="50000"/>
                </a:prstClr>
              </a:buClr>
              <a:buSzPct val="75000"/>
              <a:buFont typeface="Wingdings 3"/>
              <a:buChar char=""/>
              <a:defRPr kumimoji="0" lang="en-US" sz="14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94560" indent="-182880" algn="l" rtl="0" eaLnBrk="1" latinLnBrk="0" hangingPunct="1">
              <a:spcBef>
                <a:spcPts val="300"/>
              </a:spcBef>
              <a:buClr>
                <a:srgbClr val="9FB8CD"/>
              </a:buClr>
              <a:buSzPct val="75000"/>
              <a:buFont typeface="Wingdings 3"/>
              <a:buChar char=""/>
              <a:defRPr kumimoji="0"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cy-GB" sz="4571" smtClean="0">
                <a:latin typeface="Calibri"/>
                <a:cs typeface="Calibri"/>
              </a:rPr>
              <a:t>Deall camau datblygu o ran dysgu ac addysgu mesurau</a:t>
            </a:r>
          </a:p>
          <a:p>
            <a:pPr marL="0" indent="0" defTabSz="914400">
              <a:buFont typeface="Wingdings 3"/>
              <a:buNone/>
            </a:pPr>
            <a:r>
              <a:rPr lang="cy-GB" sz="4571" smtClean="0">
                <a:latin typeface="Calibri"/>
                <a:cs typeface="Calibri"/>
              </a:rPr>
              <a:t>   </a:t>
            </a:r>
            <a:endParaRPr lang="cy-GB" sz="4571" i="1" smtClean="0">
              <a:latin typeface="Calibri"/>
              <a:cs typeface="Calibri"/>
            </a:endParaRPr>
          </a:p>
          <a:p>
            <a:pPr defTabSz="914400"/>
            <a:r>
              <a:rPr lang="cy-GB" sz="4571" smtClean="0">
                <a:latin typeface="Calibri"/>
                <a:cs typeface="Calibri"/>
              </a:rPr>
              <a:t>Deall camsyniadau cyffredin sy’n ymwneud â mesurau </a:t>
            </a:r>
          </a:p>
          <a:p>
            <a:pPr marL="0" indent="0" defTabSz="914400">
              <a:buFont typeface="Wingdings 3"/>
              <a:buNone/>
            </a:pPr>
            <a:r>
              <a:rPr lang="cy-GB" sz="4571" smtClean="0">
                <a:latin typeface="Calibri"/>
                <a:cs typeface="Calibri"/>
              </a:rPr>
              <a:t>     </a:t>
            </a:r>
          </a:p>
          <a:p>
            <a:pPr defTabSz="914400"/>
            <a:r>
              <a:rPr lang="cy-GB" sz="4571" smtClean="0">
                <a:latin typeface="Calibri"/>
                <a:cs typeface="Calibri"/>
              </a:rPr>
              <a:t>Nodi gweithgareddau ac adnoddau defnyddiol (gan gynnwys TGCh) ar gyfer addysgu mesurau</a:t>
            </a:r>
            <a:endParaRPr lang="cy-GB" sz="4571" i="1" smtClean="0">
              <a:latin typeface="Calibri"/>
              <a:cs typeface="Calibri"/>
            </a:endParaRPr>
          </a:p>
          <a:p>
            <a:pPr defTabSz="914400">
              <a:buFont typeface="Wingdings 3"/>
              <a:buNone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369368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12650" y="420137"/>
            <a:ext cx="10561173" cy="91101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i="1" dirty="0" smtClean="0">
                <a:latin typeface="Calibri"/>
                <a:cs typeface="Calibri"/>
              </a:rPr>
              <a:t>Tasg Gychwynnol…</a:t>
            </a:r>
          </a:p>
          <a:p>
            <a:pPr algn="ctr"/>
            <a:endParaRPr lang="cy-GB" i="1" dirty="0" smtClean="0">
              <a:latin typeface="Calibri"/>
              <a:cs typeface="Calibri"/>
            </a:endParaRPr>
          </a:p>
          <a:p>
            <a:pPr algn="ctr"/>
            <a:r>
              <a:rPr lang="cy-GB" sz="4400" i="1" dirty="0" smtClean="0">
                <a:latin typeface="Calibri"/>
                <a:cs typeface="Calibri"/>
              </a:rPr>
              <a:t>Pa mor fawr ydy’r bwrdd?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Defnyddiwch yr adnoddau sydd ar eich bwrdd i ddod o hyd i wahanol ffyrdd o gyfathrebu maint y bwrdd.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hyd (</a:t>
            </a:r>
            <a:r>
              <a:rPr lang="cy-GB" sz="2800" i="1" dirty="0" err="1" smtClean="0">
                <a:latin typeface="Calibri"/>
                <a:cs typeface="Calibri"/>
              </a:rPr>
              <a:t>length</a:t>
            </a:r>
            <a:r>
              <a:rPr lang="cy-GB" sz="2800" i="1" dirty="0" smtClean="0">
                <a:latin typeface="Calibri"/>
                <a:cs typeface="Calibri"/>
              </a:rPr>
              <a:t>)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uchder  (</a:t>
            </a:r>
            <a:r>
              <a:rPr lang="cy-GB" sz="2800" i="1" dirty="0" err="1" smtClean="0">
                <a:latin typeface="Calibri"/>
                <a:cs typeface="Calibri"/>
              </a:rPr>
              <a:t>height</a:t>
            </a:r>
            <a:r>
              <a:rPr lang="cy-GB" sz="2800" i="1" dirty="0" smtClean="0">
                <a:latin typeface="Calibri"/>
                <a:cs typeface="Calibri"/>
              </a:rPr>
              <a:t>)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dyfnder (</a:t>
            </a:r>
            <a:r>
              <a:rPr lang="cy-GB" sz="2800" i="1" dirty="0" err="1" smtClean="0">
                <a:latin typeface="Calibri"/>
                <a:cs typeface="Calibri"/>
              </a:rPr>
              <a:t>depth</a:t>
            </a:r>
            <a:r>
              <a:rPr lang="cy-GB" sz="2800" i="1" dirty="0" smtClean="0">
                <a:latin typeface="Calibri"/>
                <a:cs typeface="Calibri"/>
              </a:rPr>
              <a:t>)</a:t>
            </a:r>
          </a:p>
          <a:p>
            <a:pPr algn="ctr"/>
            <a:r>
              <a:rPr lang="cy-GB" sz="2800" i="1" dirty="0">
                <a:latin typeface="Calibri"/>
                <a:cs typeface="Calibri"/>
              </a:rPr>
              <a:t>c</a:t>
            </a:r>
            <a:r>
              <a:rPr lang="cy-GB" sz="2800" i="1" dirty="0" smtClean="0">
                <a:latin typeface="Calibri"/>
                <a:cs typeface="Calibri"/>
              </a:rPr>
              <a:t>yfaint (</a:t>
            </a:r>
            <a:r>
              <a:rPr lang="cy-GB" sz="2800" i="1" dirty="0" err="1" smtClean="0">
                <a:latin typeface="Calibri"/>
                <a:cs typeface="Calibri"/>
              </a:rPr>
              <a:t>volume</a:t>
            </a:r>
            <a:r>
              <a:rPr lang="cy-GB" sz="2800" i="1" dirty="0" smtClean="0">
                <a:latin typeface="Calibri"/>
                <a:cs typeface="Calibri"/>
              </a:rPr>
              <a:t>)</a:t>
            </a:r>
            <a:endParaRPr lang="cy-GB" sz="2800" i="1" dirty="0">
              <a:latin typeface="Calibri"/>
              <a:cs typeface="Calibri"/>
            </a:endParaRPr>
          </a:p>
          <a:p>
            <a:pPr algn="ctr"/>
            <a:r>
              <a:rPr lang="cy-GB" sz="2800" i="1" dirty="0">
                <a:latin typeface="Calibri"/>
                <a:cs typeface="Calibri"/>
              </a:rPr>
              <a:t>p</a:t>
            </a:r>
            <a:r>
              <a:rPr lang="cy-GB" sz="2800" i="1" dirty="0" smtClean="0">
                <a:latin typeface="Calibri"/>
                <a:cs typeface="Calibri"/>
              </a:rPr>
              <a:t>erimedr (</a:t>
            </a:r>
            <a:r>
              <a:rPr lang="cy-GB" sz="2800" i="1" dirty="0" err="1" smtClean="0">
                <a:latin typeface="Calibri"/>
                <a:cs typeface="Calibri"/>
              </a:rPr>
              <a:t>perimeter</a:t>
            </a:r>
            <a:r>
              <a:rPr lang="cy-GB" sz="2800" i="1" dirty="0" smtClean="0">
                <a:latin typeface="Calibri"/>
                <a:cs typeface="Calibri"/>
              </a:rPr>
              <a:t>)</a:t>
            </a:r>
          </a:p>
          <a:p>
            <a:pPr algn="ctr"/>
            <a:r>
              <a:rPr lang="cy-GB" sz="2800" i="1" dirty="0">
                <a:latin typeface="Calibri"/>
                <a:cs typeface="Calibri"/>
              </a:rPr>
              <a:t>a</a:t>
            </a:r>
            <a:r>
              <a:rPr lang="cy-GB" sz="2800" i="1" dirty="0" smtClean="0">
                <a:latin typeface="Calibri"/>
                <a:cs typeface="Calibri"/>
              </a:rPr>
              <a:t>rwynebedd (</a:t>
            </a:r>
            <a:r>
              <a:rPr lang="cy-GB" sz="2800" i="1" dirty="0" err="1" smtClean="0">
                <a:latin typeface="Calibri"/>
                <a:cs typeface="Calibri"/>
              </a:rPr>
              <a:t>area</a:t>
            </a:r>
            <a:r>
              <a:rPr lang="cy-GB" sz="2800" i="1" dirty="0" smtClean="0">
                <a:latin typeface="Calibri"/>
                <a:cs typeface="Calibri"/>
              </a:rPr>
              <a:t>) y bwrdd</a:t>
            </a:r>
          </a:p>
          <a:p>
            <a:pPr algn="ctr"/>
            <a:endParaRPr lang="cy-GB" sz="2800" i="1" dirty="0">
              <a:latin typeface="Calibri"/>
              <a:cs typeface="Calibri"/>
            </a:endParaRP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Pa sgiliau ymresymu ydych chi wedi eu defnyddio?</a:t>
            </a:r>
          </a:p>
          <a:p>
            <a:pPr algn="ctr"/>
            <a:endParaRPr lang="en-GB" sz="4400" i="1" dirty="0" smtClean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dirty="0" smtClean="0">
              <a:latin typeface="Comic Sans MS" pitchFamily="66" charset="0"/>
            </a:endParaRPr>
          </a:p>
          <a:p>
            <a:pPr algn="ctr"/>
            <a:endParaRPr lang="en-GB" sz="4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</p:txBody>
      </p:sp>
      <p:pic>
        <p:nvPicPr>
          <p:cNvPr id="102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60" y="474841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395" y="474840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Wallis\AppData\Local\Microsoft\Windows\Temporary Internet Files\Content.IE5\KBA7S9S3\MP900446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4873" y="4005357"/>
            <a:ext cx="1865325" cy="10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761" y="3897030"/>
            <a:ext cx="1586953" cy="119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50" y="2959491"/>
            <a:ext cx="2217298" cy="1310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69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2323278"/>
            <a:ext cx="10972800" cy="3833681"/>
          </a:xfrm>
        </p:spPr>
        <p:txBody>
          <a:bodyPr>
            <a:normAutofit/>
          </a:bodyPr>
          <a:lstStyle/>
          <a:p>
            <a:r>
              <a:rPr lang="en-US" dirty="0" err="1" smtClean="0"/>
              <a:t>Hyd</a:t>
            </a:r>
            <a:r>
              <a:rPr lang="en-US" dirty="0" smtClean="0"/>
              <a:t> a </a:t>
            </a:r>
            <a:r>
              <a:rPr lang="en-US" dirty="0" err="1" smtClean="0"/>
              <a:t>phellter</a:t>
            </a:r>
            <a:endParaRPr lang="en-US" dirty="0" smtClean="0"/>
          </a:p>
          <a:p>
            <a:r>
              <a:rPr lang="en-US" dirty="0" err="1" smtClean="0"/>
              <a:t>Arwynebedd</a:t>
            </a:r>
            <a:endParaRPr lang="en-US" dirty="0" smtClean="0"/>
          </a:p>
          <a:p>
            <a:r>
              <a:rPr lang="en-US" dirty="0" err="1" smtClean="0"/>
              <a:t>Mas</a:t>
            </a:r>
            <a:r>
              <a:rPr lang="en-US" dirty="0" smtClean="0"/>
              <a:t> (</a:t>
            </a:r>
            <a:r>
              <a:rPr lang="en-US" dirty="0" err="1" smtClean="0"/>
              <a:t>pwysau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Amser</a:t>
            </a:r>
            <a:endParaRPr lang="en-US" dirty="0" smtClean="0"/>
          </a:p>
          <a:p>
            <a:r>
              <a:rPr lang="en-US" dirty="0" err="1" smtClean="0"/>
              <a:t>Tymheredd</a:t>
            </a:r>
            <a:endParaRPr lang="en-US" dirty="0" smtClean="0"/>
          </a:p>
          <a:p>
            <a:r>
              <a:rPr lang="en-US" dirty="0" err="1" smtClean="0"/>
              <a:t>Onglau</a:t>
            </a:r>
            <a:endParaRPr lang="en-US" dirty="0" smtClean="0"/>
          </a:p>
          <a:p>
            <a:r>
              <a:rPr lang="en-GB" dirty="0" err="1" smtClean="0"/>
              <a:t>Cynhwysedd</a:t>
            </a:r>
            <a:r>
              <a:rPr lang="en-GB" dirty="0" smtClean="0"/>
              <a:t> (capacity)</a:t>
            </a:r>
            <a:endParaRPr lang="en-US" dirty="0" smtClean="0"/>
          </a:p>
          <a:p>
            <a:r>
              <a:rPr lang="en-US" dirty="0" err="1" smtClean="0"/>
              <a:t>Cyfaint</a:t>
            </a:r>
            <a:r>
              <a:rPr lang="en-US" dirty="0" smtClean="0"/>
              <a:t> (volume)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1740" y="1226575"/>
            <a:ext cx="10911100" cy="95410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800" dirty="0" smtClean="0"/>
              <a:t>Beth </a:t>
            </a:r>
            <a:r>
              <a:rPr lang="en-US" sz="2800" dirty="0" err="1" smtClean="0"/>
              <a:t>sy’n</a:t>
            </a:r>
            <a:r>
              <a:rPr lang="en-US" sz="2800" dirty="0" smtClean="0"/>
              <a:t> </a:t>
            </a:r>
            <a:r>
              <a:rPr lang="en-US" sz="2800" dirty="0" err="1" smtClean="0"/>
              <a:t>dod</a:t>
            </a:r>
            <a:r>
              <a:rPr lang="en-US" sz="2800" dirty="0" smtClean="0"/>
              <a:t> </a:t>
            </a:r>
            <a:r>
              <a:rPr lang="en-US" sz="2800" dirty="0" err="1" smtClean="0"/>
              <a:t>i’ch</a:t>
            </a:r>
            <a:r>
              <a:rPr lang="en-US" sz="2800" dirty="0" smtClean="0"/>
              <a:t> </a:t>
            </a:r>
            <a:r>
              <a:rPr lang="en-US" sz="2800" dirty="0" err="1" smtClean="0"/>
              <a:t>meddwl</a:t>
            </a:r>
            <a:r>
              <a:rPr lang="en-US" sz="2800" dirty="0" smtClean="0"/>
              <a:t> pan </a:t>
            </a:r>
            <a:r>
              <a:rPr lang="en-US" sz="2800" dirty="0" err="1" smtClean="0"/>
              <a:t>fyddwn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sôn</a:t>
            </a:r>
            <a:r>
              <a:rPr lang="en-US" sz="2800" dirty="0" smtClean="0"/>
              <a:t> am </a:t>
            </a:r>
            <a:r>
              <a:rPr lang="en-US" sz="2800" dirty="0" err="1" smtClean="0"/>
              <a:t>fesurau</a:t>
            </a:r>
            <a:r>
              <a:rPr lang="en-US" sz="2800" dirty="0" smtClean="0"/>
              <a:t>? </a:t>
            </a:r>
          </a:p>
          <a:p>
            <a:pPr>
              <a:buNone/>
            </a:pPr>
            <a:r>
              <a:rPr lang="en-US" sz="2800" dirty="0" smtClean="0"/>
              <a:t>Beth </a:t>
            </a:r>
            <a:r>
              <a:rPr lang="en-US" sz="2800" dirty="0" err="1" smtClean="0"/>
              <a:t>sydd</a:t>
            </a:r>
            <a:r>
              <a:rPr lang="en-US" sz="2800" dirty="0" smtClean="0"/>
              <a:t> </a:t>
            </a:r>
            <a:r>
              <a:rPr lang="en-US" sz="2800" dirty="0" err="1" smtClean="0"/>
              <a:t>angen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blant</a:t>
            </a:r>
            <a:r>
              <a:rPr lang="en-US" sz="2800" dirty="0" smtClean="0"/>
              <a:t> </a:t>
            </a:r>
            <a:r>
              <a:rPr lang="en-US" sz="2800" dirty="0" err="1" smtClean="0"/>
              <a:t>cynradd</a:t>
            </a:r>
            <a:r>
              <a:rPr lang="en-US" sz="2800" dirty="0" smtClean="0"/>
              <a:t> </a:t>
            </a:r>
            <a:r>
              <a:rPr lang="en-US" sz="2800" dirty="0" err="1" smtClean="0"/>
              <a:t>ddysgu</a:t>
            </a:r>
            <a:r>
              <a:rPr lang="en-US" sz="2800" dirty="0" smtClean="0"/>
              <a:t> </a:t>
            </a:r>
            <a:r>
              <a:rPr lang="en-US" sz="2800" dirty="0" err="1" smtClean="0"/>
              <a:t>mesur</a:t>
            </a:r>
            <a:r>
              <a:rPr lang="en-US" sz="2800" dirty="0" smtClean="0"/>
              <a:t>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4248" y="2472923"/>
            <a:ext cx="3050518" cy="203164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0323" y="3707090"/>
            <a:ext cx="2387600" cy="2387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4102" y="2888090"/>
            <a:ext cx="1524000" cy="203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19576" y="217378"/>
            <a:ext cx="11329648" cy="1211222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Camau addysgu a dysgu am fesurau</a:t>
            </a:r>
            <a:br>
              <a:rPr lang="cy-GB" sz="4000" dirty="0" smtClean="0">
                <a:latin typeface="Calibri"/>
                <a:cs typeface="Calibri"/>
              </a:rPr>
            </a:br>
            <a:endParaRPr lang="cy-GB" sz="3200" b="0" u="none" dirty="0">
              <a:latin typeface="Calibri"/>
              <a:cs typeface="Calibri"/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583715" y="1384987"/>
            <a:ext cx="9779208" cy="409852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CAM 1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Cyn mesur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CAM 2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Mesur gan ddefnyddio unedau ansafonol 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CAM 3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Mesur gan ddefnyddio unedau safonol</a:t>
            </a:r>
            <a:endParaRPr lang="cy-GB" sz="35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437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4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1390651" y="174642"/>
            <a:ext cx="10363200" cy="935038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CAM </a:t>
            </a:r>
            <a:r>
              <a:rPr lang="cy-GB" sz="4000" dirty="0">
                <a:latin typeface="Calibri"/>
                <a:cs typeface="Calibri"/>
              </a:rPr>
              <a:t>1 </a:t>
            </a:r>
            <a:r>
              <a:rPr lang="cy-GB" sz="4000" dirty="0" smtClean="0">
                <a:latin typeface="Calibri"/>
                <a:cs typeface="Calibri"/>
              </a:rPr>
              <a:t>Cyn mesur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189445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1283678" y="1249852"/>
            <a:ext cx="10369551" cy="865187"/>
          </a:xfrm>
        </p:spPr>
        <p:txBody>
          <a:bodyPr>
            <a:noAutofit/>
          </a:bodyPr>
          <a:lstStyle/>
          <a:p>
            <a:r>
              <a:rPr lang="cy-GB" sz="2500" dirty="0" smtClean="0">
                <a:latin typeface="Calibri"/>
                <a:cs typeface="Calibri"/>
              </a:rPr>
              <a:t>Defnyddio ansoddeiriau megis </a:t>
            </a:r>
            <a:r>
              <a:rPr lang="cy-GB" sz="2500" i="1" dirty="0" smtClean="0">
                <a:effectLst/>
                <a:latin typeface="Calibri"/>
                <a:cs typeface="Calibri"/>
              </a:rPr>
              <a:t>hir, byr, tal, trwm, </a:t>
            </a:r>
            <a:r>
              <a:rPr lang="cy-GB" sz="2500" i="1" dirty="0" smtClean="0">
                <a:latin typeface="Calibri"/>
                <a:cs typeface="Calibri"/>
              </a:rPr>
              <a:t>ysgafn..</a:t>
            </a:r>
            <a:r>
              <a:rPr lang="cy-GB" sz="2500" dirty="0" smtClean="0">
                <a:latin typeface="Calibri"/>
                <a:cs typeface="Calibri"/>
              </a:rPr>
              <a:t>. i ddisgrifio rhywbeth</a:t>
            </a:r>
            <a:endParaRPr lang="cy-GB" sz="2500" dirty="0">
              <a:latin typeface="Calibri"/>
              <a:cs typeface="Calibri"/>
            </a:endParaRPr>
          </a:p>
        </p:txBody>
      </p:sp>
      <p:sp>
        <p:nvSpPr>
          <p:cNvPr id="189447" name="Rectangle 7"/>
          <p:cNvSpPr>
            <a:spLocks noGrp="1" noChangeArrowheads="1"/>
          </p:cNvSpPr>
          <p:nvPr>
            <p:ph sz="quarter" idx="2"/>
          </p:nvPr>
        </p:nvSpPr>
        <p:spPr>
          <a:xfrm>
            <a:off x="1295401" y="2276475"/>
            <a:ext cx="7200900" cy="2447925"/>
          </a:xfrm>
        </p:spPr>
        <p:txBody>
          <a:bodyPr>
            <a:normAutofit/>
          </a:bodyPr>
          <a:lstStyle/>
          <a:p>
            <a:r>
              <a:rPr lang="cy-GB" sz="2500" b="1" dirty="0" smtClean="0">
                <a:latin typeface="Calibri"/>
                <a:cs typeface="Calibri"/>
              </a:rPr>
              <a:t>Cymharu dau beth neu dau faint yn uniongyrchol gan ddefnyddio ansoddeiriau cymharol.</a:t>
            </a:r>
            <a:r>
              <a:rPr lang="cy-GB" sz="2500" dirty="0" smtClean="0">
                <a:latin typeface="Calibri"/>
                <a:cs typeface="Calibri"/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y-GB" sz="2500" dirty="0" smtClean="0">
                <a:latin typeface="Calibri"/>
                <a:cs typeface="Calibri"/>
              </a:rPr>
              <a:t>	e.e. </a:t>
            </a:r>
            <a:r>
              <a:rPr lang="cy-GB" sz="2500" i="1" dirty="0" smtClean="0">
                <a:latin typeface="Calibri"/>
                <a:cs typeface="Calibri"/>
              </a:rPr>
              <a:t>... ‘</a:t>
            </a:r>
            <a:r>
              <a:rPr lang="cy-GB" sz="2500" i="1" dirty="0">
                <a:latin typeface="Calibri"/>
                <a:cs typeface="Calibri"/>
              </a:rPr>
              <a:t>Mae.......yn dalach na .....’</a:t>
            </a:r>
          </a:p>
          <a:p>
            <a:r>
              <a:rPr lang="cy-GB" sz="2500" b="1" dirty="0" smtClean="0">
                <a:latin typeface="Calibri"/>
                <a:cs typeface="Calibri"/>
              </a:rPr>
              <a:t>Rhoi tri pheth neu fwy yn </a:t>
            </a:r>
            <a:r>
              <a:rPr lang="cy-GB" sz="2500" b="1" dirty="0" smtClean="0">
                <a:latin typeface="Calibri"/>
                <a:ea typeface="Verdana"/>
                <a:cs typeface="Calibri"/>
              </a:rPr>
              <a:t>ôl eu trefn</a:t>
            </a:r>
            <a:r>
              <a:rPr lang="cy-GB" sz="2500" b="1" dirty="0" smtClean="0">
                <a:latin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cy-GB" sz="2500" b="1" dirty="0" smtClean="0">
                <a:latin typeface="Calibri"/>
                <a:cs typeface="Calibri"/>
              </a:rPr>
              <a:t> e.e. </a:t>
            </a:r>
            <a:r>
              <a:rPr lang="cy-GB" sz="2500" dirty="0" smtClean="0">
                <a:latin typeface="Calibri"/>
                <a:cs typeface="Calibri"/>
              </a:rPr>
              <a:t>O’r talaf i’r byrraf</a:t>
            </a:r>
            <a:r>
              <a:rPr lang="cy-GB" sz="2500" i="1" dirty="0" smtClean="0">
                <a:latin typeface="Calibri"/>
                <a:cs typeface="Calibri"/>
              </a:rPr>
              <a:t>.</a:t>
            </a:r>
            <a:endParaRPr lang="cy-GB" sz="2500" i="1" dirty="0">
              <a:latin typeface="Calibri"/>
              <a:cs typeface="Calibri"/>
            </a:endParaRPr>
          </a:p>
          <a:p>
            <a:endParaRPr lang="cy-GB" sz="2200" dirty="0">
              <a:latin typeface="Comic Sans MS" pitchFamily="66" charset="0"/>
            </a:endParaRPr>
          </a:p>
        </p:txBody>
      </p:sp>
      <p:sp>
        <p:nvSpPr>
          <p:cNvPr id="189448" name="Rectangle 8"/>
          <p:cNvSpPr>
            <a:spLocks noGrp="1" noChangeArrowheads="1"/>
          </p:cNvSpPr>
          <p:nvPr>
            <p:ph sz="quarter" idx="3"/>
          </p:nvPr>
        </p:nvSpPr>
        <p:spPr>
          <a:xfrm>
            <a:off x="1295401" y="5013325"/>
            <a:ext cx="10369551" cy="1295400"/>
          </a:xfrm>
        </p:spPr>
        <p:txBody>
          <a:bodyPr>
            <a:normAutofit/>
          </a:bodyPr>
          <a:lstStyle/>
          <a:p>
            <a:r>
              <a:rPr lang="cy-GB" sz="2500" b="1" dirty="0" smtClean="0">
                <a:latin typeface="Calibri"/>
                <a:cs typeface="Calibri"/>
              </a:rPr>
              <a:t>Cydweddu dau beth sydd, er enghraifft, yn gyfartal o ran uchder.</a:t>
            </a:r>
            <a:endParaRPr lang="cy-GB" sz="2500" dirty="0">
              <a:latin typeface="Calibri"/>
              <a:cs typeface="Calibri"/>
            </a:endParaRPr>
          </a:p>
          <a:p>
            <a:r>
              <a:rPr lang="cy-GB" sz="2500" dirty="0" smtClean="0">
                <a:latin typeface="Calibri"/>
                <a:cs typeface="Calibri"/>
              </a:rPr>
              <a:t>Datblygu a deall cadwraeth (conservation).</a:t>
            </a:r>
            <a:endParaRPr lang="cy-GB" sz="2500" b="1" dirty="0">
              <a:latin typeface="Calibri"/>
              <a:cs typeface="Calibri"/>
            </a:endParaRPr>
          </a:p>
          <a:p>
            <a:endParaRPr lang="cy-GB" sz="2200" b="1" dirty="0"/>
          </a:p>
        </p:txBody>
      </p:sp>
      <p:grpSp>
        <p:nvGrpSpPr>
          <p:cNvPr id="189449" name="Group 9"/>
          <p:cNvGrpSpPr>
            <a:grpSpLocks/>
          </p:cNvGrpSpPr>
          <p:nvPr/>
        </p:nvGrpSpPr>
        <p:grpSpPr bwMode="auto">
          <a:xfrm>
            <a:off x="7763662" y="2614357"/>
            <a:ext cx="3151716" cy="2305050"/>
            <a:chOff x="3288" y="981"/>
            <a:chExt cx="1761" cy="1633"/>
          </a:xfrm>
        </p:grpSpPr>
        <p:pic>
          <p:nvPicPr>
            <p:cNvPr id="189450" name="Picture 10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2" y="1842"/>
              <a:ext cx="627" cy="7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9451" name="Picture 11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88" y="981"/>
              <a:ext cx="940" cy="1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89452" name="Text Box 12"/>
          <p:cNvSpPr txBox="1">
            <a:spLocks noChangeArrowheads="1"/>
          </p:cNvSpPr>
          <p:nvPr/>
        </p:nvSpPr>
        <p:spPr bwMode="auto">
          <a:xfrm>
            <a:off x="9072033" y="3141663"/>
            <a:ext cx="115358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Twm</a:t>
            </a:r>
          </a:p>
        </p:txBody>
      </p:sp>
      <p:sp>
        <p:nvSpPr>
          <p:cNvPr id="189453" name="Text Box 13"/>
          <p:cNvSpPr txBox="1">
            <a:spLocks noChangeArrowheads="1"/>
          </p:cNvSpPr>
          <p:nvPr/>
        </p:nvSpPr>
        <p:spPr bwMode="auto">
          <a:xfrm>
            <a:off x="10517718" y="3741738"/>
            <a:ext cx="6832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y-GB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Tim</a:t>
            </a:r>
          </a:p>
        </p:txBody>
      </p:sp>
    </p:spTree>
    <p:extLst>
      <p:ext uri="{BB962C8B-B14F-4D97-AF65-F5344CB8AC3E}">
        <p14:creationId xmlns:p14="http://schemas.microsoft.com/office/powerpoint/2010/main" val="10935801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312983" y="961292"/>
            <a:ext cx="986712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 smtClean="0"/>
              <a:t>A allwch chi ragfynegi beth allai fod rhai o’r camsyniadau mesur? </a:t>
            </a:r>
          </a:p>
          <a:p>
            <a:r>
              <a:rPr lang="cy-GB" sz="2800" dirty="0" smtClean="0"/>
              <a:t>1) Cymharu hyd</a:t>
            </a:r>
          </a:p>
          <a:p>
            <a:endParaRPr lang="cy-GB" sz="2800" dirty="0" smtClean="0"/>
          </a:p>
          <a:p>
            <a:endParaRPr lang="cy-GB" sz="2800" dirty="0" smtClean="0"/>
          </a:p>
          <a:p>
            <a:endParaRPr lang="cy-GB" sz="2800" dirty="0"/>
          </a:p>
          <a:p>
            <a:endParaRPr lang="cy-GB" sz="2800" dirty="0" smtClean="0"/>
          </a:p>
          <a:p>
            <a:r>
              <a:rPr lang="cy-GB" sz="2800" dirty="0" smtClean="0"/>
              <a:t>2) Cymharu llinell syth a llinell gam</a:t>
            </a:r>
          </a:p>
          <a:p>
            <a:endParaRPr lang="cy-GB" sz="2800" dirty="0" smtClean="0"/>
          </a:p>
          <a:p>
            <a:endParaRPr lang="cy-GB" sz="2800" dirty="0" smtClean="0"/>
          </a:p>
          <a:p>
            <a:endParaRPr lang="en-GB" sz="2800" dirty="0" smtClean="0"/>
          </a:p>
          <a:p>
            <a:endParaRPr lang="en-GB" sz="2800" dirty="0"/>
          </a:p>
          <a:p>
            <a:r>
              <a:rPr lang="en-GB" sz="2400" dirty="0" smtClean="0"/>
              <a:t>Hanson (2005) </a:t>
            </a:r>
            <a:r>
              <a:rPr lang="en-GB" sz="2400" i="1" dirty="0" smtClean="0"/>
              <a:t>Children’s Errors in Mathematics</a:t>
            </a:r>
          </a:p>
        </p:txBody>
      </p:sp>
      <p:sp>
        <p:nvSpPr>
          <p:cNvPr id="8" name="Rectangle 7"/>
          <p:cNvSpPr/>
          <p:nvPr/>
        </p:nvSpPr>
        <p:spPr>
          <a:xfrm>
            <a:off x="6576053" y="2492896"/>
            <a:ext cx="3072341" cy="317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999990" y="1988840"/>
            <a:ext cx="309774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2859670" y="4196089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281955" y="4196089"/>
            <a:ext cx="391604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281955" y="4883838"/>
            <a:ext cx="395221" cy="8332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00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 xmlns:mv="urn:schemas-microsoft-com:mac:vml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2" name="Rectangle 4"/>
          <p:cNvSpPr>
            <a:spLocks noGrp="1" noChangeArrowheads="1"/>
          </p:cNvSpPr>
          <p:nvPr>
            <p:ph type="title"/>
          </p:nvPr>
        </p:nvSpPr>
        <p:spPr>
          <a:xfrm>
            <a:off x="585877" y="0"/>
            <a:ext cx="103632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latin typeface="Calibri"/>
                <a:cs typeface="Calibri"/>
              </a:rPr>
              <a:t>CAM 2 – </a:t>
            </a:r>
            <a:r>
              <a:rPr lang="cy-GB" sz="4000" dirty="0" smtClean="0">
                <a:latin typeface="Calibri"/>
                <a:cs typeface="Calibri"/>
              </a:rPr>
              <a:t>Mesur gan ddefnyddio unedau ansafonol 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1761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85877" y="1221766"/>
            <a:ext cx="6731488" cy="518528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2800" dirty="0" smtClean="0">
                <a:latin typeface="Calibri"/>
                <a:cs typeface="Calibri"/>
              </a:rPr>
              <a:t>Er enghraifft, mesur: </a:t>
            </a: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hyd bwrdd gan ddefnyddio set o bethau tebyg (e.e. prennau lolipop) wedi eu rhoi y naill ar 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ôl y llall mewn llinell. </a:t>
            </a:r>
            <a:endParaRPr lang="cy-GB" sz="2800" dirty="0" smtClean="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arwynebedd bwrdd gan gyfrif nifer y darnau sgwâr o bapur mae’n cymryd i’w orchuddio.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2800" dirty="0" smtClean="0">
                <a:latin typeface="Calibri"/>
                <a:cs typeface="Calibri"/>
              </a:rPr>
              <a:t>  </a:t>
            </a:r>
            <a:r>
              <a:rPr lang="en-US" sz="2800" dirty="0" smtClean="0">
                <a:latin typeface="Calibri"/>
                <a:cs typeface="Calibri"/>
                <a:hlinkClick r:id="rId2"/>
              </a:rPr>
              <a:t>http://www.taw.org.uk/lic/itp/</a:t>
            </a:r>
            <a:endParaRPr lang="en-US" sz="2800" dirty="0" smtClean="0">
              <a:latin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y-GB" sz="2800" dirty="0" smtClean="0">
                <a:latin typeface="Calibri"/>
                <a:cs typeface="Calibri"/>
              </a:rPr>
              <a:t> </a:t>
            </a:r>
            <a:r>
              <a:rPr lang="en-US" sz="2800" dirty="0" smtClean="0">
                <a:latin typeface="Calibri"/>
                <a:cs typeface="Calibri"/>
                <a:hlinkClick r:id="rId3"/>
              </a:rPr>
              <a:t>http://www.taw.org.uk/lic/itp/iso_grid.html</a:t>
            </a:r>
            <a:endParaRPr lang="cy-GB" sz="2800" dirty="0" smtClean="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perimedr cae drwy gyfrif camau</a:t>
            </a: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cynhwysedd bwced drwy gyfrif cwpanau</a:t>
            </a:r>
          </a:p>
        </p:txBody>
      </p:sp>
      <p:pic>
        <p:nvPicPr>
          <p:cNvPr id="176135" name="Picture 7" descr="FB4247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 l="12590" t="3444" r="8269" b="10579"/>
          <a:stretch>
            <a:fillRect/>
          </a:stretch>
        </p:blipFill>
        <p:spPr>
          <a:xfrm>
            <a:off x="7448577" y="1452651"/>
            <a:ext cx="4512501" cy="4524245"/>
          </a:xfrm>
          <a:noFill/>
          <a:ln/>
          <a:effectLst>
            <a:glow rad="101600">
              <a:srgbClr val="FFFF00">
                <a:alpha val="75000"/>
              </a:srgbClr>
            </a:glow>
            <a:softEdge rad="190500"/>
          </a:effectLst>
        </p:spPr>
      </p:pic>
    </p:spTree>
    <p:extLst>
      <p:ext uri="{BB962C8B-B14F-4D97-AF65-F5344CB8AC3E}">
        <p14:creationId xmlns:p14="http://schemas.microsoft.com/office/powerpoint/2010/main" val="3372461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77307" y="316523"/>
            <a:ext cx="11321616" cy="803275"/>
          </a:xfrm>
        </p:spPr>
        <p:txBody>
          <a:bodyPr/>
          <a:lstStyle/>
          <a:p>
            <a:r>
              <a:rPr lang="cy-GB" sz="3600" dirty="0" smtClean="0">
                <a:latin typeface="Calibri"/>
                <a:cs typeface="Calibri"/>
              </a:rPr>
              <a:t>MESUR – Y Broses</a:t>
            </a:r>
            <a:endParaRPr lang="cy-GB" sz="3600" dirty="0">
              <a:latin typeface="Calibri"/>
              <a:cs typeface="Calibri"/>
            </a:endParaRPr>
          </a:p>
        </p:txBody>
      </p:sp>
      <p:sp>
        <p:nvSpPr>
          <p:cNvPr id="13926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63903" y="1412876"/>
            <a:ext cx="11259281" cy="5184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Dewiswch uned</a:t>
            </a:r>
          </a:p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Cymharwch yr uned  gyda’r peth yr ydych am ei fesur yna defnyddiwch ef drosodd a throsodd – ailadrodd / iteru (iteration)</a:t>
            </a:r>
            <a:endParaRPr lang="cy-GB" sz="2700" b="1" dirty="0" smtClean="0">
              <a:latin typeface="Calibri"/>
              <a:cs typeface="Calibri"/>
            </a:endParaRPr>
          </a:p>
          <a:p>
            <a:pPr>
              <a:lnSpc>
                <a:spcPct val="80000"/>
              </a:lnSpc>
              <a:spcAft>
                <a:spcPts val="3600"/>
              </a:spcAft>
            </a:pPr>
            <a:r>
              <a:rPr lang="cy-GB" sz="2700" dirty="0" smtClean="0">
                <a:latin typeface="Calibri"/>
                <a:cs typeface="Calibri"/>
              </a:rPr>
              <a:t>Cyfrifwch faint o weithiau caiff yr uned ei hailadrodd / hiteru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700" dirty="0" smtClean="0">
                <a:latin typeface="Calibri"/>
                <a:cs typeface="Calibri"/>
              </a:rPr>
              <a:t>Mae mesur yn golygu cyfrif unedau.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700" dirty="0" smtClean="0">
                <a:latin typeface="Calibri"/>
                <a:cs typeface="Calibri"/>
              </a:rPr>
              <a:t>Ond mae’n wahanol i gyfrif, am fod  </a:t>
            </a:r>
          </a:p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y meintiau yr ydym yn eu mesur yn </a:t>
            </a:r>
            <a:r>
              <a:rPr lang="cy-GB" sz="2700" b="1" dirty="0" smtClean="0">
                <a:latin typeface="Calibri"/>
                <a:cs typeface="Calibri"/>
              </a:rPr>
              <a:t>ddi-dor</a:t>
            </a:r>
            <a:r>
              <a:rPr lang="cy-GB" sz="2700" dirty="0" smtClean="0">
                <a:latin typeface="Calibri"/>
                <a:cs typeface="Calibri"/>
              </a:rPr>
              <a:t>, </a:t>
            </a:r>
          </a:p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y mesur bob amser yn </a:t>
            </a:r>
            <a:r>
              <a:rPr lang="cy-GB" sz="2700" b="1" dirty="0" smtClean="0">
                <a:latin typeface="Calibri"/>
                <a:cs typeface="Calibri"/>
              </a:rPr>
              <a:t>frasamcan</a:t>
            </a:r>
            <a:endParaRPr lang="cy-GB" sz="2700" b="1" i="1" dirty="0" smtClean="0">
              <a:latin typeface="Calibri"/>
              <a:cs typeface="Calibri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y-GB" sz="2700" b="1" i="1" dirty="0" smtClean="0">
              <a:latin typeface="Calibri"/>
              <a:cs typeface="Calibri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700" dirty="0" smtClean="0">
                <a:latin typeface="Calibri"/>
                <a:cs typeface="Calibri"/>
              </a:rPr>
              <a:t>Mae’r gallu i amcangyfrif yn synhwyrol yn datblygu drwy brofiad a dylid annog plant i ddatblygu sgiliau amcangyfrif law yn llaw gyda sgiliau mesur. </a:t>
            </a:r>
          </a:p>
        </p:txBody>
      </p:sp>
    </p:spTree>
    <p:extLst>
      <p:ext uri="{BB962C8B-B14F-4D97-AF65-F5344CB8AC3E}">
        <p14:creationId xmlns:p14="http://schemas.microsoft.com/office/powerpoint/2010/main" val="318331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58907" y="1615748"/>
            <a:ext cx="110702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>
                <a:latin typeface="Comic Sans MS" pitchFamily="66" charset="0"/>
              </a:rPr>
              <a:t>Trafodwch y clip…</a:t>
            </a:r>
          </a:p>
          <a:p>
            <a:endParaRPr lang="cy-GB" sz="3200" dirty="0" smtClean="0">
              <a:latin typeface="Comic Sans MS" pitchFamily="66" charset="0"/>
            </a:endParaRPr>
          </a:p>
          <a:p>
            <a:r>
              <a:rPr lang="cy-GB" sz="2800" i="1" dirty="0" smtClean="0">
                <a:latin typeface="Comic Sans MS" pitchFamily="66" charset="0"/>
              </a:rPr>
              <a:t>Allwch chi nodi unrhyw broblemau addysgu sy’n ymwneud â’r hyn mae’r plant yn ei wneud?</a:t>
            </a:r>
          </a:p>
          <a:p>
            <a:endParaRPr lang="cy-GB" sz="2800" i="1" dirty="0" smtClean="0">
              <a:latin typeface="Comic Sans MS" pitchFamily="66" charset="0"/>
            </a:endParaRPr>
          </a:p>
          <a:p>
            <a:r>
              <a:rPr lang="cy-GB" sz="2800" i="1" dirty="0" smtClean="0">
                <a:latin typeface="Comic Sans MS" pitchFamily="66" charset="0"/>
              </a:rPr>
              <a:t>Sut mae’r hyn a welsoch chi </a:t>
            </a:r>
            <a:r>
              <a:rPr lang="cy-GB" sz="2800" i="1" dirty="0">
                <a:latin typeface="Comic Sans MS" pitchFamily="66" charset="0"/>
              </a:rPr>
              <a:t>yn ymwneud â’r </a:t>
            </a:r>
            <a:r>
              <a:rPr lang="cy-GB" sz="2800" i="1" dirty="0" smtClean="0">
                <a:latin typeface="Comic Sans MS" pitchFamily="66" charset="0"/>
              </a:rPr>
              <a:t>fframwaith rhifedd? </a:t>
            </a:r>
          </a:p>
          <a:p>
            <a:endParaRPr lang="cy-GB" sz="2800" i="1" dirty="0" smtClean="0">
              <a:latin typeface="Comic Sans MS" pitchFamily="66" charset="0"/>
            </a:endParaRPr>
          </a:p>
          <a:p>
            <a:r>
              <a:rPr lang="cy-GB" sz="2800" i="1" dirty="0" smtClean="0">
                <a:latin typeface="Comic Sans MS" pitchFamily="66" charset="0"/>
              </a:rPr>
              <a:t>Beth, efallai, fyddai eich ‘camau nesaf’ ar gyfer sicrhau dilyniant y plant hyn?  </a:t>
            </a:r>
            <a:endParaRPr lang="cy-GB" sz="28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508" y="1140897"/>
            <a:ext cx="2016224" cy="97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6993" y="524421"/>
            <a:ext cx="2870225" cy="202974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89121" y="725274"/>
            <a:ext cx="34821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hlinkClick r:id="rId5"/>
              </a:rPr>
              <a:t>https-//www.youtube.com/watc#7F</a:t>
            </a:r>
            <a:endParaRPr lang="en-US" dirty="0">
              <a:hlinkClick r:id="rId5"/>
            </a:endParaRPr>
          </a:p>
        </p:txBody>
      </p:sp>
    </p:spTree>
    <p:extLst>
      <p:ext uri="{BB962C8B-B14F-4D97-AF65-F5344CB8AC3E}">
        <p14:creationId xmlns:p14="http://schemas.microsoft.com/office/powerpoint/2010/main" val="265896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6173" y="187595"/>
            <a:ext cx="10790317" cy="966830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CAM 3 – Mesur unedau safonol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1846" y="1356448"/>
            <a:ext cx="8491988" cy="493600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None/>
            </a:pPr>
            <a:r>
              <a:rPr lang="cy-GB" sz="2800" dirty="0" smtClean="0">
                <a:latin typeface="Calibri"/>
                <a:cs typeface="Calibri"/>
              </a:rPr>
              <a:t>Er engraifft, </a:t>
            </a:r>
          </a:p>
          <a:p>
            <a:r>
              <a:rPr lang="cy-GB" sz="2800" dirty="0" smtClean="0">
                <a:latin typeface="Calibri"/>
                <a:cs typeface="Calibri"/>
              </a:rPr>
              <a:t>Cyfrif taldra plentyn mewn centimetrau, neu hyd y llwybr mewn metrau </a:t>
            </a:r>
            <a:r>
              <a:rPr lang="cy-GB" sz="2800" i="1" dirty="0" smtClean="0">
                <a:latin typeface="Calibri"/>
                <a:cs typeface="Calibri"/>
                <a:hlinkClick r:id="rId2"/>
              </a:rPr>
              <a:t>http://www.taw.org.uk/lic/itp/itps/ruler_1_2.swf</a:t>
            </a:r>
            <a:endParaRPr lang="cy-GB" sz="2800" i="1" dirty="0" smtClean="0">
              <a:latin typeface="Calibri"/>
              <a:cs typeface="Calibri"/>
            </a:endParaRPr>
          </a:p>
          <a:p>
            <a:r>
              <a:rPr lang="cy-GB" sz="2800" dirty="0" smtClean="0">
                <a:latin typeface="Calibri"/>
                <a:cs typeface="Calibri"/>
              </a:rPr>
              <a:t>Mesur perimedr y lle chwarae mewn metrau</a:t>
            </a:r>
            <a:endParaRPr lang="cy-GB" sz="2800" i="1" dirty="0" smtClean="0">
              <a:latin typeface="Calibri"/>
              <a:cs typeface="Calibri"/>
            </a:endParaRPr>
          </a:p>
          <a:p>
            <a:r>
              <a:rPr lang="cy-GB" sz="2800" dirty="0" smtClean="0">
                <a:latin typeface="Calibri"/>
                <a:cs typeface="Calibri"/>
              </a:rPr>
              <a:t>Mesur arwynebedd y gwely blodau mewn metrau sgwâr.</a:t>
            </a:r>
          </a:p>
          <a:p>
            <a:pPr marL="0" indent="0">
              <a:buNone/>
            </a:pPr>
            <a:r>
              <a:rPr lang="cy-GB" sz="2800" dirty="0" smtClean="0">
                <a:latin typeface="Calibri"/>
                <a:cs typeface="Calibri"/>
                <a:hlinkClick r:id="rId3"/>
              </a:rPr>
              <a:t>http://www.taw.org.uk/lic/itp/itps/area_2_2.swf</a:t>
            </a:r>
            <a:endParaRPr lang="cy-GB" sz="2800" dirty="0" smtClean="0">
              <a:latin typeface="Calibri"/>
              <a:cs typeface="Calibri"/>
            </a:endParaRPr>
          </a:p>
          <a:p>
            <a:pPr marL="0" indent="0"/>
            <a:r>
              <a:rPr lang="cy-GB" sz="2800" dirty="0" smtClean="0">
                <a:latin typeface="Calibri"/>
                <a:cs typeface="Calibri"/>
              </a:rPr>
              <a:t>mesur y cyfaint drwy rifo centimetrau ciwbig neu’r cynhwysedd drwy rifo mililitrau</a:t>
            </a:r>
          </a:p>
          <a:p>
            <a:pPr marL="0" indent="0">
              <a:buNone/>
            </a:pPr>
            <a:r>
              <a:rPr lang="cy-GB" sz="2800" dirty="0" smtClean="0">
                <a:latin typeface="Calibri"/>
                <a:cs typeface="Calibri"/>
                <a:hlinkClick r:id="rId4"/>
              </a:rPr>
              <a:t>http://www.taw.org.uk/lic/itp/itps/measuringCylinder_1_2.swf</a:t>
            </a:r>
            <a:endParaRPr lang="cy-GB" sz="2800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800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0107" y="17526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8844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740" y="313396"/>
            <a:ext cx="9426971" cy="1143000"/>
          </a:xfrm>
        </p:spPr>
        <p:txBody>
          <a:bodyPr/>
          <a:lstStyle/>
          <a:p>
            <a:pPr algn="l"/>
            <a:r>
              <a:rPr lang="cy-GB" dirty="0" smtClean="0"/>
              <a:t>Yr iaith a ddefnyddir wrth drafod mesurau</a:t>
            </a:r>
            <a:endParaRPr lang="cy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946" y="1532029"/>
            <a:ext cx="7389188" cy="4023635"/>
          </a:xfrm>
        </p:spPr>
        <p:txBody>
          <a:bodyPr>
            <a:noAutofit/>
          </a:bodyPr>
          <a:lstStyle/>
          <a:p>
            <a:pPr algn="l"/>
            <a:r>
              <a:rPr lang="cy-GB" sz="3000" b="1" dirty="0" smtClean="0"/>
              <a:t>Y gwahaniaeth rhwng cynhwysedd (</a:t>
            </a:r>
            <a:r>
              <a:rPr lang="cy-GB" sz="3000" b="1" dirty="0" err="1" smtClean="0"/>
              <a:t>capacity</a:t>
            </a:r>
            <a:r>
              <a:rPr lang="cy-GB" sz="3000" b="1" dirty="0" smtClean="0"/>
              <a:t>) a chyfaint (</a:t>
            </a:r>
            <a:r>
              <a:rPr lang="cy-GB" sz="3000" b="1" dirty="0" err="1" smtClean="0"/>
              <a:t>volume</a:t>
            </a:r>
            <a:r>
              <a:rPr lang="cy-GB" sz="3000" b="1" dirty="0" smtClean="0"/>
              <a:t>)</a:t>
            </a:r>
          </a:p>
          <a:p>
            <a:pPr algn="l"/>
            <a:r>
              <a:rPr lang="cy-GB" sz="3000" dirty="0" smtClean="0"/>
              <a:t>-Y cynhwysedd yw’r maint y gall rhywbeth gynnwys ac fel arfer, caiff ei fesur mewn litrau a mililitrau </a:t>
            </a:r>
          </a:p>
          <a:p>
            <a:pPr algn="l"/>
            <a:r>
              <a:rPr lang="cy-GB" sz="3000" dirty="0" smtClean="0"/>
              <a:t>Y cyfaint yw’r lle gwag sydd ei angen ar gyfer rhywbeth, ac yn gyffredinol caiff ei fesur mewn centimetrau ciwbig a metrau ciwbig (os yw’r pethau’n bethau rheolaidd)</a:t>
            </a:r>
            <a:endParaRPr lang="cy-GB" sz="3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355" y="1515181"/>
            <a:ext cx="3926832" cy="435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740" y="313396"/>
            <a:ext cx="9426971" cy="1143000"/>
          </a:xfrm>
        </p:spPr>
        <p:txBody>
          <a:bodyPr/>
          <a:lstStyle/>
          <a:p>
            <a:pPr algn="l"/>
            <a:r>
              <a:rPr lang="cy-GB" dirty="0" smtClean="0"/>
              <a:t>Yr iaith a ddefnyddir wrth drafod mesurau</a:t>
            </a:r>
            <a:endParaRPr lang="cy-GB" dirty="0"/>
          </a:p>
        </p:txBody>
      </p:sp>
      <p:sp>
        <p:nvSpPr>
          <p:cNvPr id="4" name="TextBox 3"/>
          <p:cNvSpPr txBox="1"/>
          <p:nvPr/>
        </p:nvSpPr>
        <p:spPr>
          <a:xfrm>
            <a:off x="4762782" y="1332621"/>
            <a:ext cx="7043143" cy="4832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 smtClean="0">
                <a:latin typeface="Calibri"/>
                <a:cs typeface="Calibri"/>
              </a:rPr>
              <a:t>Y gwahaniaeth gwyddonol rhwng pwysau a màs</a:t>
            </a:r>
          </a:p>
          <a:p>
            <a:pPr marL="285750" indent="-285750">
              <a:buFontTx/>
              <a:buChar char="-"/>
            </a:pPr>
            <a:r>
              <a:rPr lang="cy-GB" sz="2800" dirty="0" smtClean="0">
                <a:latin typeface="Calibri"/>
                <a:cs typeface="Calibri"/>
              </a:rPr>
              <a:t>Grym yw pwysau. Caiff ei fesur yn swyddogol gan ddefnyddio Newtonau. </a:t>
            </a:r>
          </a:p>
          <a:p>
            <a:pPr marL="285750" indent="-285750">
              <a:buFontTx/>
              <a:buChar char="-"/>
            </a:pPr>
            <a:r>
              <a:rPr lang="cy-GB" sz="2800" dirty="0" smtClean="0">
                <a:latin typeface="Calibri"/>
                <a:cs typeface="Calibri"/>
              </a:rPr>
              <a:t>Màs yw maint y sylwedd. Caiff ei fesur gan ddefnyddio g a kg </a:t>
            </a:r>
          </a:p>
          <a:p>
            <a:r>
              <a:rPr lang="cy-GB" sz="2800" dirty="0" smtClean="0">
                <a:latin typeface="Calibri"/>
                <a:cs typeface="Calibri"/>
              </a:rPr>
              <a:t>Yn aml, rydym yn defnyddio’r gair ‘pwysau’ pan ddylem ddefnyddio ‘màs’ ac rydym yn s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ôn am ‘bwyso’ pan rydym am fesur m</a:t>
            </a:r>
            <a:r>
              <a:rPr lang="cy-GB" sz="2800" dirty="0">
                <a:latin typeface="Calibri"/>
                <a:cs typeface="Calibri"/>
              </a:rPr>
              <a:t>à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s rhywbeth.</a:t>
            </a:r>
          </a:p>
          <a:p>
            <a:r>
              <a:rPr lang="cy-GB" sz="2800" dirty="0" smtClean="0">
                <a:latin typeface="Calibri"/>
                <a:ea typeface="Verdana"/>
                <a:cs typeface="Calibri"/>
              </a:rPr>
              <a:t>Yng Nghyfnod Allweddol 2, ceisiwch ddefnyddio’r gair ‘m</a:t>
            </a:r>
            <a:r>
              <a:rPr lang="cy-GB" sz="2800" dirty="0">
                <a:latin typeface="Calibri"/>
                <a:cs typeface="Calibri"/>
              </a:rPr>
              <a:t>à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s’ yn ogystal â ‘phwysau’.</a:t>
            </a:r>
            <a:endParaRPr lang="cy-GB" sz="2800" dirty="0">
              <a:latin typeface="Calibri"/>
              <a:cs typeface="Calibri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378" y="2122090"/>
            <a:ext cx="4446897" cy="2986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Goresgyn</a:t>
            </a:r>
            <a:r>
              <a:rPr lang="en-US" dirty="0" smtClean="0"/>
              <a:t> y </a:t>
            </a:r>
            <a:r>
              <a:rPr lang="en-US" dirty="0" err="1" smtClean="0"/>
              <a:t>broblem</a:t>
            </a:r>
            <a:r>
              <a:rPr lang="en-US" dirty="0" smtClean="0"/>
              <a:t> m</a:t>
            </a:r>
            <a:r>
              <a:rPr lang="cy-GB" dirty="0">
                <a:latin typeface="Calibri"/>
                <a:cs typeface="Calibri"/>
              </a:rPr>
              <a:t>à</a:t>
            </a:r>
            <a:r>
              <a:rPr lang="en-US" dirty="0" smtClean="0"/>
              <a:t>s / </a:t>
            </a:r>
            <a:r>
              <a:rPr lang="en-US" dirty="0" err="1" smtClean="0"/>
              <a:t>pwysau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26533" y="1659466"/>
            <a:ext cx="10972800" cy="4937760"/>
          </a:xfrm>
        </p:spPr>
        <p:txBody>
          <a:bodyPr/>
          <a:lstStyle/>
          <a:p>
            <a:pPr>
              <a:buNone/>
            </a:pPr>
            <a:r>
              <a:rPr lang="en-US" sz="3000" dirty="0" smtClean="0"/>
              <a:t>“My approach is to … use the language </a:t>
            </a:r>
            <a:r>
              <a:rPr lang="en-US" sz="3000" i="1" dirty="0" smtClean="0"/>
              <a:t>weighs the same as a mass of so many grams</a:t>
            </a:r>
            <a:r>
              <a:rPr lang="en-US" sz="3000" dirty="0" smtClean="0"/>
              <a:t>.  Then encourage children to say ‘the mass is so many grams’, </a:t>
            </a:r>
            <a:r>
              <a:rPr lang="en-US" sz="3000" b="1" dirty="0" smtClean="0"/>
              <a:t>whilst acknowledging that most people incorrectly say ‘the weight is so many grams’</a:t>
            </a:r>
            <a:r>
              <a:rPr lang="en-US" sz="3000" dirty="0" smtClean="0"/>
              <a:t>.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Allan </a:t>
            </a:r>
            <a:r>
              <a:rPr lang="en-US" dirty="0" err="1" smtClean="0"/>
              <a:t>o</a:t>
            </a:r>
            <a:r>
              <a:rPr lang="en-US" dirty="0" smtClean="0"/>
              <a:t>:</a:t>
            </a:r>
          </a:p>
          <a:p>
            <a:pPr>
              <a:buNone/>
            </a:pPr>
            <a:r>
              <a:rPr lang="en-US" dirty="0" err="1" smtClean="0"/>
              <a:t>Haylock</a:t>
            </a:r>
            <a:r>
              <a:rPr lang="en-US" dirty="0" smtClean="0"/>
              <a:t> &amp; Manning (2014) </a:t>
            </a:r>
          </a:p>
          <a:p>
            <a:pPr>
              <a:buNone/>
            </a:pPr>
            <a:r>
              <a:rPr lang="en-US" i="1" dirty="0" smtClean="0"/>
              <a:t>Mathematics Explained for Primary Teachers</a:t>
            </a:r>
            <a:endParaRPr lang="en-US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DBD0A9"/>
              </a:clrFrom>
              <a:clrTo>
                <a:srgbClr val="DBD0A9">
                  <a:alpha val="0"/>
                </a:srgbClr>
              </a:clrTo>
            </a:clrChange>
            <a:alphaModFix amt="87000"/>
            <a:lum bright="6000" contrast="-2000"/>
          </a:blip>
          <a:stretch>
            <a:fillRect/>
          </a:stretch>
        </p:blipFill>
        <p:spPr>
          <a:xfrm>
            <a:off x="7154533" y="3708399"/>
            <a:ext cx="3547333" cy="2829983"/>
          </a:xfrm>
          <a:prstGeom prst="rect">
            <a:avLst/>
          </a:prstGeom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296182"/>
            <a:ext cx="12192000" cy="1207394"/>
          </a:xfrm>
        </p:spPr>
        <p:txBody>
          <a:bodyPr>
            <a:normAutofit/>
          </a:bodyPr>
          <a:lstStyle/>
          <a:p>
            <a:r>
              <a:rPr lang="cy-GB" dirty="0" smtClean="0"/>
              <a:t>Rhai cymarebau hyd diddorol i’w hymchwilio gyda phlant…</a:t>
            </a:r>
            <a:endParaRPr lang="cy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289294" y="1352404"/>
            <a:ext cx="11144276" cy="4149068"/>
          </a:xfrm>
        </p:spPr>
        <p:txBody>
          <a:bodyPr>
            <a:normAutofit/>
          </a:bodyPr>
          <a:lstStyle/>
          <a:p>
            <a:pPr algn="l"/>
            <a:r>
              <a:rPr lang="cy-GB" sz="3000" dirty="0" smtClean="0"/>
              <a:t>Mae dyrnfedd (span) eich braich yn debyg iawn i’ch taldra.</a:t>
            </a:r>
          </a:p>
          <a:p>
            <a:pPr algn="l"/>
            <a:r>
              <a:rPr lang="cy-GB" sz="3000" dirty="0" smtClean="0"/>
              <a:t>Mesurwch led eich ysgwyddau gan ddefnyddio tamaid o gordyn, bydd hwn mwy neu lai ¼ eich taldra.</a:t>
            </a:r>
          </a:p>
          <a:p>
            <a:pPr algn="l"/>
            <a:r>
              <a:rPr lang="cy-GB" sz="3000" dirty="0" smtClean="0"/>
              <a:t>Mae eich taldra mwy neu lai chwe gwaith hyd eich troed…</a:t>
            </a:r>
          </a:p>
          <a:p>
            <a:pPr algn="l"/>
            <a:r>
              <a:rPr lang="cy-GB" sz="3000" dirty="0" smtClean="0"/>
              <a:t>Mae lled llaw mwy neu lai’r un hyd â hyd eich wyneb o foch i foch </a:t>
            </a:r>
          </a:p>
          <a:p>
            <a:pPr algn="l"/>
            <a:r>
              <a:rPr lang="cy-GB" sz="3000" dirty="0" smtClean="0"/>
              <a:t>Mae hyd eich troed mwy neu lai’r un peth a’r pellter rhwng eich </a:t>
            </a:r>
          </a:p>
          <a:p>
            <a:pPr algn="l"/>
            <a:r>
              <a:rPr lang="cy-GB" sz="3000" dirty="0" smtClean="0"/>
              <a:t>arddwrn a’ch  penelin</a:t>
            </a:r>
          </a:p>
          <a:p>
            <a:pPr algn="l"/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4170" y="4256274"/>
            <a:ext cx="1662694" cy="23195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7812" y="5318695"/>
            <a:ext cx="1970064" cy="147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0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58729" y="668603"/>
            <a:ext cx="106332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>
                <a:latin typeface="Comic Sans MS" pitchFamily="66" charset="0"/>
              </a:rPr>
              <a:t>Mae plant yn mesur gan ddefnyddio’r pren mesur fel hyn:</a:t>
            </a:r>
          </a:p>
          <a:p>
            <a:endParaRPr lang="cy-GB" sz="2400" dirty="0" smtClean="0">
              <a:latin typeface="Comic Sans MS" pitchFamily="66" charset="0"/>
            </a:endParaRPr>
          </a:p>
          <a:p>
            <a:endParaRPr lang="cy-GB" sz="2400" dirty="0" smtClean="0">
              <a:latin typeface="Comic Sans MS" pitchFamily="66" charset="0"/>
            </a:endParaRPr>
          </a:p>
          <a:p>
            <a:endParaRPr lang="cy-GB" sz="2400" dirty="0" smtClean="0">
              <a:latin typeface="Comic Sans MS" pitchFamily="66" charset="0"/>
            </a:endParaRPr>
          </a:p>
          <a:p>
            <a:endParaRPr lang="cy-GB" sz="2400" dirty="0" smtClean="0">
              <a:latin typeface="Comic Sans MS" pitchFamily="66" charset="0"/>
            </a:endParaRPr>
          </a:p>
          <a:p>
            <a:endParaRPr lang="cy-GB" sz="2400" dirty="0" smtClean="0">
              <a:latin typeface="Comic Sans MS" pitchFamily="66" charset="0"/>
            </a:endParaRPr>
          </a:p>
          <a:p>
            <a:endParaRPr lang="cy-GB" sz="2400" dirty="0" smtClean="0">
              <a:latin typeface="Comic Sans MS" pitchFamily="66" charset="0"/>
            </a:endParaRPr>
          </a:p>
          <a:p>
            <a:endParaRPr lang="cy-GB" sz="2400" dirty="0" smtClean="0">
              <a:latin typeface="Comic Sans MS" pitchFamily="66" charset="0"/>
            </a:endParaRPr>
          </a:p>
          <a:p>
            <a:r>
              <a:rPr lang="cy-GB" sz="2400" dirty="0" smtClean="0">
                <a:latin typeface="Comic Sans MS" pitchFamily="66" charset="0"/>
              </a:rPr>
              <a:t>Esboniwch pam maent wedi dod at y canlyniadau ‘anghywir’ cyffredin hyn:</a:t>
            </a:r>
          </a:p>
          <a:p>
            <a:r>
              <a:rPr lang="cy-GB" sz="2400" dirty="0" smtClean="0">
                <a:latin typeface="Comic Sans MS" pitchFamily="66" charset="0"/>
              </a:rPr>
              <a:t>a) 4.6 cm b) 4.3 cm c) 3.3 cm</a:t>
            </a:r>
          </a:p>
          <a:p>
            <a:endParaRPr lang="cy-GB" sz="2400" dirty="0" smtClean="0">
              <a:latin typeface="Comic Sans MS" pitchFamily="66" charset="0"/>
            </a:endParaRPr>
          </a:p>
          <a:p>
            <a:r>
              <a:rPr lang="cy-GB" sz="2400" dirty="0" smtClean="0">
                <a:latin typeface="Comic Sans MS" pitchFamily="66" charset="0"/>
              </a:rPr>
              <a:t>Askew ac Eastaway (2010) </a:t>
            </a:r>
            <a:r>
              <a:rPr lang="cy-GB" sz="2400" i="1" dirty="0" smtClean="0">
                <a:latin typeface="Comic Sans MS" pitchFamily="66" charset="0"/>
              </a:rPr>
              <a:t>Maths for Mums and Dads</a:t>
            </a:r>
            <a:endParaRPr lang="cy-GB" sz="2400" i="1" dirty="0">
              <a:latin typeface="Comic Sans MS" pitchFamily="66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962" y="1257266"/>
            <a:ext cx="8928992" cy="21842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6585" y="5514624"/>
            <a:ext cx="52095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hlinkClick r:id="rId3"/>
              </a:rPr>
              <a:t>http://</a:t>
            </a:r>
            <a:r>
              <a:rPr lang="en-GB" sz="2000" dirty="0" smtClean="0">
                <a:hlinkClick r:id="rId3"/>
              </a:rPr>
              <a:t>www.taw.org.uk/lic/itp/itps/ruler_1_2.swf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7766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7774320" y="1356447"/>
            <a:ext cx="3372787" cy="3108543"/>
          </a:xfrm>
          <a:prstGeom prst="rect">
            <a:avLst/>
          </a:prstGeom>
          <a:solidFill>
            <a:schemeClr val="bg2">
              <a:lumMod val="7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y-GB" sz="4400" i="1" dirty="0" smtClean="0"/>
              <a:t>Campau Saith Cawr</a:t>
            </a:r>
          </a:p>
          <a:p>
            <a:endParaRPr lang="cy-GB" sz="3600" dirty="0" smtClean="0"/>
          </a:p>
          <a:p>
            <a:r>
              <a:rPr lang="cy-GB" sz="3600" dirty="0" smtClean="0"/>
              <a:t>Pennod 2:  </a:t>
            </a:r>
          </a:p>
          <a:p>
            <a:r>
              <a:rPr lang="cy-GB" sz="3600" dirty="0" smtClean="0"/>
              <a:t>Cawr y Rhondda</a:t>
            </a:r>
            <a:endParaRPr lang="cy-GB" sz="3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527" y="443375"/>
            <a:ext cx="3797300" cy="54229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18" r="14132"/>
          <a:stretch>
            <a:fillRect/>
          </a:stretch>
        </p:blipFill>
        <p:spPr bwMode="auto">
          <a:xfrm>
            <a:off x="5368955" y="3372436"/>
            <a:ext cx="2193766" cy="328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51641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45391" y="298938"/>
            <a:ext cx="10018713" cy="812195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Datblygu meddwl…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44048" y="2449373"/>
            <a:ext cx="6747928" cy="147732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prstClr val="white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y-GB" sz="3000" dirty="0" smtClean="0">
                <a:latin typeface="Calibri"/>
                <a:cs typeface="Calibri"/>
              </a:rPr>
              <a:t>Sut y gallech ddefnyddio thema cewri i ddatblygu sgiliau mesur gyda gwahanol oedrannau </a:t>
            </a:r>
            <a:r>
              <a:rPr lang="cy-GB" sz="3000" dirty="0">
                <a:latin typeface="Calibri"/>
                <a:cs typeface="Calibri"/>
              </a:rPr>
              <a:t>o</a:t>
            </a:r>
            <a:r>
              <a:rPr lang="cy-GB" sz="3000" dirty="0" smtClean="0">
                <a:latin typeface="Calibri"/>
                <a:cs typeface="Calibri"/>
              </a:rPr>
              <a:t> blant?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373" y="1706574"/>
            <a:ext cx="2616283" cy="3356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4" descr="data:image/jpeg;base64,/9j/4AAQSkZJRgABAQAAAQABAAD/2wCEAAkGBxQREhQUExIVFRUUGBYVFhcVFRgYGBcXGBUXGBkUFxQYHCggGBonHBcWITEhJSkrLi4uFx8zODMsNygtLisBCgoKDg0OGhAQGiwfHhwsLCwsLCwsLCwsLCwsLCwsLCwsLCwsLCwsLCwsLCwsLCwsKywsLCwsLCwsLDcrKywsLP/AABEIAKwAoAMBEQACEQEDEQH/xAAbAAACAwEBAQAAAAAAAAAAAAAABgMEBQIBB//EAD8QAAEDAQYCBQoFAwMFAAAAAAEAAhEDBAUSITFBUWEGInOBsgcTMjNxcpGhwcIjQtHh8BRSsVNikhUWJGOC/8QAGgEAAgMBAQAAAAAAAAAAAAAAAAQCAwUBBv/EACwRAAICAQQBAwQCAgMBAAAAAAABAgMRBBIhMTIFIkETUXGBFGEGQjOhwRX/2gAMAwEAAhEDEQA/APuKAAoAUvKP6in2o8D05ovN/go1HifP2UiSABJK0bbI1x3y6QvGLbxE1aNx/wB7o5D9V5zUf5HWnitGnX6blZkSPuJkZPd8krD/ACOzd4rBa/TI44kQOugNY5ziZAJy0MKyX+QtySiuGVvQJRe7kzbspiq5oMgETl7JW9rtW6KHZDtiNNSsnsPLZTDKj2CYbGZ5iUen6qeoq3TRzU0qqWE+CNPRzgoyl+AJRlrsHhdAjrkD1GGGAR+yWP7L902MVC7FMADRY3qvqEtMlhZY5pNNG1+4r2sBtV7Bo2PmJV3p2qlqKd00VaipQs2pkcrQwUY5Z9C8nPqKnanwMWbrPNfgZo8RsShcCABAAgBS8o3qKfajwPTmi83+CjUeIs3HQhpfuch7Fh+v6yTmqY9Gj6dSl7n8mlVqhoLjoASe5ecrg5yUTTbxlsUWWq01yXte5o/K1mw2nmvX0+m6WurF3bMSWqunJuHSNF1ttGAsNnLiQWl2ICZymIWa9DRGzMbFhDX8mydeMHl33WwsDKuT/wC3FBjjAKZ1/qtmcV8x+5Xp9LDdmXDKwu9jbT5pohpDTrJ0OUlMaTXyjpHb8opv00Xcovou1P6VtQUj6ekSTBOxOgSMfUddZB2pcDH8WhS2rkqXvZRRc2NHAwOELV9K9Ts1MJRn5IU1WlVc0admu+g9sth2xgnXcLJt9W1VdmJLA3DR1Thk4s12U4wvIc/cB2ncu3et6hpSijsdBVnGSCvdzW1WCYY8O3iCBpKZp9asnW+OUVT0EFI2LLQaxsN01/eVgavVWamW6z4NGiqNS9hTtNzNe9zy8gujYECFpaP1iengoYyLX6RWSy2YUZuH9pI+Bheu09n1a1NfJjTi4yaPofk69RU7U+BiT1nmvwW0eI1pQuBAAgAQAp+UUfgU+1HgemtH5foov8TBukjzTe8fNeT9WTWrln5NrSNfSRJbaGNj2z6TS34iEhRPZNN/DLpxbi0YV3mvSIY2lMkYiZAEZSMtF6n1GNOqgrFLpGZQ51Sccdm/aHYWuI2BPwC8pXCMpYNR525XwYNxmpVrCtUAzYWgtBAhei1+nq0+l2x+WZ2nsd125rhElssJfausCGEN6wyzE5AhQ0eqjTo5YeX9id1M5XLD4LVWh5t9NtKiIJl74HVA56klJwtdsJOc8JfBdOuMZcdnl82N1V9KBkC7ERtIH6K30nWQ08pyl9ivWVOaWCW4qRbTILS3rEwRHeoerWxttjKL+CWkjKFbTMa6rKRaMZaQ4vdJIOhnU8FsXRpeh9uMpClf1P5HPRf6UsBZTkSMf2lZnockrpb1wxrXZ+nmP3L90sApMA2EJP1KtLUTSLtK261kxr5D/PmKj29VpGFxA3nJbfpFFFtPuXIhrLZQfB5SsDw3EQXT1p9u62K9XRU3Wn0JOuyeZYHvyeeoqdp9jFDWY3rH2O0+I1JQuBAAgAQAp+UT1FPtR4HpvR+b/BRqPERbNb3USSBiadW7+0H6Kj1T0pan3R4ZbptU4PDNKlf9E7uB4Fp+i8xb6XfB4xk1lrKmuyGv0logdQOedgGx8yrKfR73lPghPWVLoqG/nmmWupEvcHCWkYROQWhH0SxTU4NYQvP1BbWvkjsd5VKLAxtIO5l0fKE7rPSXqJqW7ooo1ca1t+5KLVaLS5rWsawh2IEEnSdZ9pVVPotdae59kp61t8IuV7Ja63VDqbWtPWc3iDMSTkqoen6eqTe7P/hJ6mySWERXhWtYmmabBjBAcCT7SNkV+kUt5U/0SnqrF2jh171qcB1AGABOIiY7kT9DUpboyBa/C5REy+XY3ONItxBo1kDDi5byuT9GnBYzkIa2MpZLtC+qbsngtPOCP2Sb0n03xx+BhWRmsdk11Wlvqw8OiXAjLImQM90vqKJTluROqxLgt2mxsqEFwMjhllwUNLrrtLmMAtohZyzi87U2jScTllDRxMZALmnrsuv3fclNxrg0bvk1aRZnA64/sYvW6iO1pf0Y1bzkbUuWAgAQAIAU/KJ6in2o8D03o/N/gov8T5+cloWQcungoWPk4PDD8SlXVOXky1Tgvg9ZlnAEcBOfHREozjHK+Qi4yljB1Zg55huo4D+cFTXH6mVJl1sdjSRvtstNhbTfL6r4BgCGTp/BwXI2/SltXJJ1ZjvfZavB7LLQMDrmQ3meKL78NtkKa22YjpodZ1oJH+m0a8gdjpmsjcpZWDTjHZ2cV7a+qA9jwGsM4D6QI4GM9UQxHoJx3GaKrnVM36nVxG/NMVXSjLLKLKotG++5IAd5xuGJkZ/BaV2uUYcidelcpYRkW3CHOaxpdwLuH92SzZaieoe3CSG1T9BdkFOwwNTKf/8AnRxnPIp/Neei6yrUALfOGCI5j2HYqhelpy9xb/N46KwscuDnuc8jTEZhaFWkrq6QpK2Unyz6N5P/AFNTtPsYqNb/AMi/BZT4jQky4EACABACr5QvUU+0Hgem9H5P8FNvQgPMZp+2e1ZKaob3g4qPhpPJVX2LY0i2ir3pvo8Y4DqzmB9FCy1bGl9iyur3J/2WKNrwNphstg4nRlJEQ2RtH+UjixddDT2fJcs16tbV84987uwticowmTEDiq1KEZZyclJ4wkZvSC8v6qoCww0CIPNV2S3BBbSnTBOWYAgSTr+yp2pF2/JVc8uJbJ4zz4R7FJRyccjjzbpBLgOM8Ry3Xcf9HIvPZuWK2Yx5sEkMGhIbJOpI4KuNUrXhlsbow5JLM6HnGPSyMKMo2USLFKN6LFaylokZt48PatrS61WcSMnUaR19EIC0P7E/gMK4+g+B66AepqdofA1Z2s8/0NVdDQlC0EACABACr5QfUU+0Hgem9H5P8FNvQgVxkU1rFmpnNG8XIql2ftgfAifqkIb3ZnHDNCzZCvD7RoWG6H1OsSGs4xrOuW+y5ZOujlvLKoystWEuC1abvoBuGMUbkwP+IWddq7Jf0hyrTRXfIrXwxrX5RnsBACKnlHLYpPgqMrR+bQZq3AubLWdVh5A98KDJJlIUZc4aRJHdP6qcTjKDa5Ah4P15rrRw3ujtZoc4lrZgaie9U2TlHoYrjH5NS8KjXiQ0NI4aHuVTnKfbLVWo8oistpLZBEg6hXaeubmmiq6cduGdwvSx8TDljPB0Au/BH4HjoF6mp2h8DFn6zz/Q1V0MyULQQAIAEAK3lA9RT7QeB6b0fk/wU29CG4LRnCMu+ReMsePDJbupsB6wkDQcTOcrN19s6a1s4XQ/pY/WsbnybbqjaoiSI4GI7l5+UnJ5+TVjDZ4i7arNU85gALuYnTWVbGClHJx2YYt3nX68Ag7Aj6HZMVxwhayWWVf6ed4k5nkrFLJXg2rktWJhafyxHszUGgObfkH7ZmV1AZTABxXWBoWJ3cTqVxxyySntGGz3VUImCRyH1TdOii3mRRbq30j3zUbLUhGEVhIRnKcuwCmV9HqPgPgeegfqanaHwMWfrPP9DVXQzJQtBAAgAQAsdPR+DT7QeByb0Xk/wU29CKQtLoVBojNL6ihXQaZfRc65Jr4BxOoMH4rBn6fZB+1ZRtR1lc17uyrbLywtgv62YlvpDLTmCqVVKL5WAnYn0K1ocalUugdYbcUwuBdvJ0wQY2QwOKT3U3HlKkkcO6tpxE56ru0Cew0w4jEYCMHGOV0XFRqNnHnwH1UkiDkOdkEUwxkZZBMVywUTWStabK3drc9ePcmIyKsC7bLJgJ0jZMxeStoqQpvoix36Cepf2h8DUhrPP9DNXQypQtBAAgAQAs9PBNGn2n2OTWj8v0U29COWrRFghB3BzWdha53AEqNk2onYxyxLficdJLlhyfLbNSK4wXKV3vAGxPyVLsRaoMjtFndTEHSJQpZCUcFKpvxViK2cMMLoFii8tIMDNczgEsm5Tv1wAhrRtIEEqTkc2jD0e6Q4XRUK7CfyQlE3a16NMlsFaMIZWROTwzJr23FPVGaYjHBW2VcSm+jjHboN6mp2n2NSGs8/0MVdDIlC0EACABACz079TT7QeBya0fl+im3oSXLQFkWqDWuGENJcq5PBJG83o219ODIJCVttzwXQieXV0VoWdvWhzz+Y/T4pKUUxuE8EZuTN2QIn5JGdDzwORuQvX7dUAy3LLbgoR3RZNtSQh25uFyci8oVksMrgzmpETeuSwYwZ/NoPql7Z4L64ZWRyqdHqbSxwGepG2nBVObZJRM2/LowPNRu2ojbipQs4wclDg6s7IaF6DTp7Fkx7PI7TBWetCGHwO/Qf1L+0+xqQ1fn+hiroY0qWggAQAIAXOm4miztB4HJnSeT/AAVW9CY5i0ExdIv3dXbTzgyd1XNNkkbtjvQH0ndxS1lPOSxS9pSvq+AHUmMiXkZ8Busu67a2aNNOUsnde9I1Iy5pX+S2XrTrIsdIb7cZAOUZqSscie1LoRrwdITMOhWZRbJyVuOCvPI4XNUw4e4JC3kfr6H+xw9uaqjIjOLzwZ1uP4jf9wcNF2L5OtewzRTXq4dIwZ+TOvNqRE6bTXG+A+Bx6FiKT/fPhaktX5/oYq6GFKlgIAEACAF/pkPwme+PC5M6Tyf4KrOhRcE8UHgCEB0GrjeQSZDVs1M1IxuNRrePVbloF5m//kaN7T8xWRfrXhUc4s4anZRVaRY5YZVdZy8hjc+JTFMHOWEim2aguTTd0ZY6MRMxsVrQ0kcZMuWoeSL/ALUYHYgSOWu3Fcs02I8Ha7vdyU6TDTJa5ZE44bTNWEuMjBYL6wDC4xsDsUq4c8F/DXJPStRrODwRDSQOeWylCPJGx+zgn82vUx6POyfuYYF04dBq4+gfQ3dER+E/3z4WpPVeYxX0bqWLAQAIAEAYXS4fhM98eFyY0vmyuzoVHNT2Rc8DEZA8qZAyq7ZqEMk6ouUhbtFt67nN1P8ACV52XMmzcj7VgpkZLqB8jPdNhaxgIzLhMrb0tSitxk6m1t4L4Yms4FjttAlcbOIzL3ufGMQ1CzdVR/sjS0t/+rFp5LWlrgO9ZuDQizRu1/XYRBAERwyKIYUiM8uIxwvQ1zUorBhTi1J5DCpEToBDfCB9DR0UH4b/AH/tak9R5jFfRtpcsBAAgAQBidKh+G33/tcmNL5sqt6FhzOScyLo6ZRJ2XNy+Q5+DHvO0knAzbUrL1d+/wBpoaeDhyZT7MIJ1j+bJHPwNubfJQfVgxsp7EwjaxyuPr0WkGdv25LY00s14Zl6le82KVjkTOascyprLLTaQYM8+5VSmTUSCvTkExtwQpe1nUvcj5jUfLyFkKOGzXc+EXLJTAOfyVconVYMd32jGQ3I/JOafUuv2voTuqU3kvli1VJNZRntYeADVL4Rx9DN0Y9W73vtak9R5DFfRsqgsBAAgAQBldIWSxvvfQq6h4kyFnRiNogq36hRtPL2tLKNMkuAnLPbilbrXjAxVXyI1S3yeqxxbnmThz4gbhZ6i5MebSRVZeDi0g0nQODh+isVXJFzKVK0Me7cE7H/ABKntwRyOnQ7que12QIB7xl9fkr6rMcFNsc8jQTHsV7kLpHTM9lTl5O4M2/r0NKk4tGcQOEniq5W44La4Z5PntlomZMk7lUNjRJXttKmc3SeDRJHtOgUVFsG8HVzXyGOk03wHZZSY9vFdsrbWDsXkcrHeVO0SWEgiJa4QRzhaOjk9u1iN8cMnNMp34Qs+hg6Mj8N3vfa1KajyGK+jYVBYCABAAgDLv8AMUwToDJ+BQpbVkhJZFOvfjGtBEnMjhGmeeuqoldknGBFbLMLS1rnCMBDmzrny+CocpF8UZNa6HsJLhJ9kEdxRGf9FjM2uAMtBurd32KXwzypdNNzMZOYGKBx4R3LqkzqGDohUxNLyNMgeKE8SIy5GKtag0EnQK2VqRSoZZ1Zre17A4DJH1lgHW8mV0hcHUnNJgkCB3hLb9zLoLDEBljfXxHEQxhwiPr8CropYyWNluzXeGjRRcgXJfoWc6AgKmUycVya91XU1tbzs5BgaAN3Emfp8UzprMFGoQxutDd4A5pxWrcKOPBr3COo73voFC15eSyHRpqsmCABAAgBc6cn/wAcZOJLxAHGDryVF81CPPyCWWIdWxFzQAcI3xkd0EfzJZz1UIlyTZcFB/VLqjZaIEDb4qr+d9gzgmq2h5zNXPjA+qj/ACpvo7uKdSkx2pk6/vkpfXmyDZ6KLBGcHmdVx3zOos+eIzDyCPh8FKF0s5YdmfeNrquINRwA06o+ZHFaFM428JEU8Mq2V9RrXwA5hOEgGOsSDPcpWOMFhk03Jl+3Wd9QsM4G4QGzJnLWeKTdyi+gkmmdWa7nMpljXNDSZJIOo4qL1i6wzhw2wuGr2nv+iP5KfwdydUqDgZLR/wDJld+tF/BKMji32lxIDHPyy00J3yTNSfZCycWVLVanOeA7E7ker8uCt5I4TR9A6AVnOoPxGcNQtGcwA1uU95VtcsohjAzqwAQAIAEALnTgkUWR/qDwuSWtXtX5OxPn14VGkgF4OHOAMzOw4LLhBjla47Of+pROJhJ4Yo+nBSdfPR1VRfbITaSWuMa8+OykoI5sgugpWuDm2SY/ZS2oJ1xwd1rRnOH0Sf58ijaiMYxwdU7YSQIiSNTshRSQShFdFi8GkNaQDhcQAeJJyCd004xK3XL4KNkx08TjiLJLSQ2cLwBsrLlCZOG6PYw3e/FQHnREklojrBuxjX5JGeE8IlKSZQqCPzZczB+CqRQzxrm8T3EfohpnDt72mAMQnfFsMyrNPW5S5IyawRVrI+owFgImMA0blrn3rWUUuBeKywrWXE3C8FzT6OLjrkFFx5JJtDt0AA8w+P79JOXUZlmoaf5LBoTAAgAQAIAWOn4/Ap9oPA9J6zxX5Oo+b2uqQ4AAjLXDO+kzukYxWAyRf1D8JOPIYcsEanUZqzaiJ7Tthc4AOnP+znGs+1DiiSlhl5jMM56mf2VWOScptk7F1leSaxUC8yHRHAZ/M5KLl9xmmGSze1RzhTii44XtdJgZA8pUq1yNKewr3Na6gDmih6TnP9I/mM6wpSON7uTy3UnMIxTn/unuUcCtqxyVSOSEijdkAzkrUwycPxDMbfUFWVSxIhPo0bHeQpNY3CSG48wcjLmuy9mH5p6L5K10cW63Oe1uQBDg6eJgjq8cpUZyxEORv8n4ig8f+w+BqjT0XLoaFeAIAEACAFjp66KNPtB4HJPWeK/ICNPNZqTI5PQVLk6elgA1XMSZ3BE58a/zuVkYgkdMrKTQYJGVy2A2Qf8AOe6g4ZLK20+DRtugLy8HYfzJcWRuaW3LPKF4YAGwddddVxpkK7lknrUceR14zuuJ4GJRUjMtNmLHRr7R9FYmI2VbeivUdPPvXSgjc/CW6dY6uOQyO6aoo+q85wRnLBCy2dVzhDcJjqvILubRGif/AITX+xW58HprgFmbZfvjJw+9lkoy0Wf9jv1B88m1fHQq5RFUjWfyMzXFT9P5yWRlkblIkCABAAgBY6fCaNPtPsclNX4o4xGFEJLBE8ezICSu4OxAUgAu4LSWnY2nPNdIsKdmBO/xQySLVlsjCYLRlmuPovpXJctVAODgSYAlQiMXL2lFtnBG6lgz18F+gzEATr3Ktrk049HFopzqTmpwRCzoqVbGAYl3xH6K9RQhNckrLC07u+X6IjFZINZJBYm6Sfl+im22+yO1EdWwN4u+X6Lkc/c7tQ3dDaAZSeBPp7+61N1rCO4wMCsAEA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7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6073" y="939484"/>
            <a:ext cx="2261799" cy="31559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62918" y="1326524"/>
            <a:ext cx="56924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 smtClean="0"/>
              <a:t>Mae Pennod 7 y llyfr hwn i gyd yn sôn am y ‘Cawr Maths’. </a:t>
            </a:r>
          </a:p>
          <a:p>
            <a:r>
              <a:rPr lang="cy-GB" sz="3600" dirty="0" smtClean="0"/>
              <a:t>Mae’r bennod hon ar gael ar Moodle.</a:t>
            </a:r>
            <a:endParaRPr lang="cy-GB" sz="36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1839" y="3197852"/>
            <a:ext cx="2343150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71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 txBox="1">
            <a:spLocks/>
          </p:cNvSpPr>
          <p:nvPr/>
        </p:nvSpPr>
        <p:spPr>
          <a:xfrm>
            <a:off x="1769626" y="471009"/>
            <a:ext cx="8824686" cy="127466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7" name="Content Placeholder 5"/>
          <p:cNvSpPr txBox="1">
            <a:spLocks/>
          </p:cNvSpPr>
          <p:nvPr/>
        </p:nvSpPr>
        <p:spPr>
          <a:xfrm>
            <a:off x="457199" y="1413165"/>
            <a:ext cx="10981113" cy="410406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57981" y="351885"/>
            <a:ext cx="10972800" cy="99060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cy-GB" sz="4000" dirty="0" smtClean="0">
                <a:latin typeface="Calibri"/>
                <a:cs typeface="Calibri"/>
              </a:rPr>
              <a:t>Defnyddio storïau i ddatblygu mathemateg a rhifedd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274019" y="1433631"/>
            <a:ext cx="8353788" cy="3964184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6000"/>
              <a:buFont typeface="Wingdings 3"/>
              <a:buChar char="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ts val="500"/>
              </a:spcBef>
              <a:buClr>
                <a:schemeClr val="accent2"/>
              </a:buClr>
              <a:buSzPct val="76000"/>
              <a:buFont typeface="Wingdings 3"/>
              <a:buChar char=""/>
              <a:defRPr kumimoji="0" sz="23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500"/>
              </a:spcBef>
              <a:buClr>
                <a:schemeClr val="bg1">
                  <a:shade val="50000"/>
                </a:schemeClr>
              </a:buClr>
              <a:buSzPct val="76000"/>
              <a:buFont typeface="Wingdings 3"/>
              <a:buChar char="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400"/>
              </a:spcBef>
              <a:buClr>
                <a:schemeClr val="accent2">
                  <a:shade val="75000"/>
                </a:schemeClr>
              </a:buClr>
              <a:buSzPct val="70000"/>
              <a:buFont typeface="Wingdings"/>
              <a:buChar char="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00"/>
              </a:spcBef>
              <a:buClr>
                <a:schemeClr val="accent2"/>
              </a:buClr>
              <a:buSzPct val="70000"/>
              <a:buFont typeface="Wingdings"/>
              <a:buChar char="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ts val="300"/>
              </a:spcBef>
              <a:buClr>
                <a:srgbClr val="9FB8CD">
                  <a:shade val="75000"/>
                </a:srgbClr>
              </a:buClr>
              <a:buSzPct val="75000"/>
              <a:buFont typeface="Wingdings 3"/>
              <a:buChar char=""/>
              <a:defRPr kumimoji="0" lang="en-US" sz="16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rgbClr val="727CA3">
                  <a:shade val="75000"/>
                </a:srgbClr>
              </a:buClr>
              <a:buSzPct val="75000"/>
              <a:buFont typeface="Wingdings 3"/>
              <a:buChar char=""/>
              <a:defRPr kumimoji="0" lang="en-US" sz="14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82880" algn="l" rtl="0" eaLnBrk="1" latinLnBrk="0" hangingPunct="1">
              <a:spcBef>
                <a:spcPts val="300"/>
              </a:spcBef>
              <a:buClr>
                <a:prstClr val="white">
                  <a:shade val="50000"/>
                </a:prstClr>
              </a:buClr>
              <a:buSzPct val="75000"/>
              <a:buFont typeface="Wingdings 3"/>
              <a:buChar char=""/>
              <a:defRPr kumimoji="0" lang="en-US" sz="14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94560" indent="-182880" algn="l" rtl="0" eaLnBrk="1" latinLnBrk="0" hangingPunct="1">
              <a:spcBef>
                <a:spcPts val="300"/>
              </a:spcBef>
              <a:buClr>
                <a:srgbClr val="9FB8CD"/>
              </a:buClr>
              <a:buSzPct val="75000"/>
              <a:buFont typeface="Wingdings 3"/>
              <a:buChar char=""/>
              <a:defRPr kumimoji="0"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cy-GB" sz="4571" dirty="0" smtClean="0">
                <a:latin typeface="Calibri"/>
                <a:cs typeface="Calibri"/>
              </a:rPr>
              <a:t>Gyda’r llyfr/stori sydd gennych byddwch yn barod i drafod:</a:t>
            </a:r>
          </a:p>
          <a:p>
            <a:pPr marL="914400" indent="-914400" defTabSz="914400">
              <a:buFont typeface="+mj-lt"/>
              <a:buAutoNum type="arabicPeriod"/>
            </a:pPr>
            <a:r>
              <a:rPr lang="cy-GB" sz="4571" dirty="0" smtClean="0">
                <a:latin typeface="Calibri"/>
                <a:cs typeface="Calibri"/>
              </a:rPr>
              <a:t>Amlinelliad y stori</a:t>
            </a:r>
          </a:p>
          <a:p>
            <a:pPr marL="914400" indent="-914400" defTabSz="914400">
              <a:buFont typeface="+mj-lt"/>
              <a:buAutoNum type="arabicPeriod"/>
            </a:pPr>
            <a:r>
              <a:rPr lang="cy-GB" sz="4571" dirty="0" smtClean="0">
                <a:latin typeface="Calibri"/>
                <a:cs typeface="Calibri"/>
              </a:rPr>
              <a:t>Pa gysyniad mathemategol allai gael ei ddatblygu</a:t>
            </a:r>
          </a:p>
          <a:p>
            <a:pPr marL="914400" indent="-914400" defTabSz="914400">
              <a:buFont typeface="+mj-lt"/>
              <a:buAutoNum type="arabicPeriod"/>
            </a:pPr>
            <a:r>
              <a:rPr lang="cy-GB" sz="4571" dirty="0" smtClean="0">
                <a:latin typeface="Calibri"/>
                <a:cs typeface="Calibri"/>
              </a:rPr>
              <a:t>Ystod oedran addas (fedrwch chi gysylltu gyda sgil gwricwlaidd)</a:t>
            </a:r>
          </a:p>
          <a:p>
            <a:pPr marL="914400" indent="-914400" defTabSz="914400">
              <a:buFont typeface="+mj-lt"/>
              <a:buAutoNum type="arabicPeriod"/>
            </a:pPr>
            <a:endParaRPr lang="cy-GB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08177">
            <a:off x="8866465" y="2101273"/>
            <a:ext cx="28575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431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57981" y="351885"/>
            <a:ext cx="10972800" cy="99060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cy-GB" sz="4000" dirty="0" smtClean="0">
                <a:latin typeface="Calibri"/>
                <a:cs typeface="Calibri"/>
              </a:rPr>
              <a:t>Adnoddau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786580" y="1190085"/>
            <a:ext cx="9155525" cy="4539506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6000"/>
              <a:buFont typeface="Wingdings 3"/>
              <a:buChar char="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ts val="500"/>
              </a:spcBef>
              <a:buClr>
                <a:schemeClr val="accent2"/>
              </a:buClr>
              <a:buSzPct val="76000"/>
              <a:buFont typeface="Wingdings 3"/>
              <a:buChar char=""/>
              <a:defRPr kumimoji="0" sz="23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500"/>
              </a:spcBef>
              <a:buClr>
                <a:schemeClr val="bg1">
                  <a:shade val="50000"/>
                </a:schemeClr>
              </a:buClr>
              <a:buSzPct val="76000"/>
              <a:buFont typeface="Wingdings 3"/>
              <a:buChar char="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400"/>
              </a:spcBef>
              <a:buClr>
                <a:schemeClr val="accent2">
                  <a:shade val="75000"/>
                </a:schemeClr>
              </a:buClr>
              <a:buSzPct val="70000"/>
              <a:buFont typeface="Wingdings"/>
              <a:buChar char="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00"/>
              </a:spcBef>
              <a:buClr>
                <a:schemeClr val="accent2"/>
              </a:buClr>
              <a:buSzPct val="70000"/>
              <a:buFont typeface="Wingdings"/>
              <a:buChar char="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ts val="300"/>
              </a:spcBef>
              <a:buClr>
                <a:srgbClr val="9FB8CD">
                  <a:shade val="75000"/>
                </a:srgbClr>
              </a:buClr>
              <a:buSzPct val="75000"/>
              <a:buFont typeface="Wingdings 3"/>
              <a:buChar char=""/>
              <a:defRPr kumimoji="0" lang="en-US" sz="16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rgbClr val="727CA3">
                  <a:shade val="75000"/>
                </a:srgbClr>
              </a:buClr>
              <a:buSzPct val="75000"/>
              <a:buFont typeface="Wingdings 3"/>
              <a:buChar char=""/>
              <a:defRPr kumimoji="0" lang="en-US" sz="14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680" indent="-182880" algn="l" rtl="0" eaLnBrk="1" latinLnBrk="0" hangingPunct="1">
              <a:spcBef>
                <a:spcPts val="300"/>
              </a:spcBef>
              <a:buClr>
                <a:prstClr val="white">
                  <a:shade val="50000"/>
                </a:prstClr>
              </a:buClr>
              <a:buSzPct val="75000"/>
              <a:buFont typeface="Wingdings 3"/>
              <a:buChar char=""/>
              <a:defRPr kumimoji="0" lang="en-US" sz="14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94560" indent="-182880" algn="l" rtl="0" eaLnBrk="1" latinLnBrk="0" hangingPunct="1">
              <a:spcBef>
                <a:spcPts val="300"/>
              </a:spcBef>
              <a:buClr>
                <a:srgbClr val="9FB8CD"/>
              </a:buClr>
              <a:buSzPct val="75000"/>
              <a:buFont typeface="Wingdings 3"/>
              <a:buChar char=""/>
              <a:defRPr kumimoji="0" lang="en-US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GB" dirty="0" smtClean="0"/>
              <a:t>Pinterest </a:t>
            </a:r>
            <a:r>
              <a:rPr lang="en-GB" dirty="0" smtClean="0">
                <a:hlinkClick r:id="rId2"/>
              </a:rPr>
              <a:t>www.pinterest.co.uk/rachwallis/measures</a:t>
            </a:r>
            <a:endParaRPr lang="en-GB" dirty="0" smtClean="0"/>
          </a:p>
          <a:p>
            <a:pPr defTabSz="914400"/>
            <a:endParaRPr lang="en-GB" dirty="0" smtClean="0"/>
          </a:p>
          <a:p>
            <a:pPr defTabSz="914400"/>
            <a:r>
              <a:rPr lang="en-GB" dirty="0" smtClean="0"/>
              <a:t>Teaching Mathematics through Story: an e-book in the library</a:t>
            </a:r>
          </a:p>
          <a:p>
            <a:pPr defTabSz="914400"/>
            <a:endParaRPr lang="en-GB" dirty="0" smtClean="0"/>
          </a:p>
          <a:p>
            <a:pPr defTabSz="914400"/>
            <a:r>
              <a:rPr lang="en-GB" dirty="0" smtClean="0"/>
              <a:t>Pori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 smtClean="0"/>
              <a:t>stori</a:t>
            </a:r>
            <a:r>
              <a:rPr lang="en-GB" dirty="0" smtClean="0"/>
              <a:t> (</a:t>
            </a:r>
            <a:r>
              <a:rPr lang="en-GB" dirty="0" err="1" smtClean="0"/>
              <a:t>Meithrin</a:t>
            </a:r>
            <a:r>
              <a:rPr lang="en-GB" dirty="0" smtClean="0"/>
              <a:t>/ </a:t>
            </a:r>
            <a:r>
              <a:rPr lang="en-GB" dirty="0" err="1" smtClean="0"/>
              <a:t>Derbyn</a:t>
            </a:r>
            <a:r>
              <a:rPr lang="en-GB" dirty="0" smtClean="0"/>
              <a:t>): 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://www.booktrust.org.uk/cy-gb/what-we-do/programmes-and-campaigns/poridrwystori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  <a:p>
            <a:pPr defTabSz="914400"/>
            <a:endParaRPr lang="en-GB" dirty="0"/>
          </a:p>
          <a:p>
            <a:pPr defTabSz="914400"/>
            <a:r>
              <a:rPr lang="en-GB" dirty="0" err="1" smtClean="0"/>
              <a:t>Cyfres</a:t>
            </a:r>
            <a:r>
              <a:rPr lang="en-GB" dirty="0" smtClean="0"/>
              <a:t> y </a:t>
            </a:r>
            <a:r>
              <a:rPr lang="en-GB" dirty="0" err="1" smtClean="0"/>
              <a:t>Geiniog</a:t>
            </a:r>
            <a:r>
              <a:rPr lang="en-GB" dirty="0" smtClean="0"/>
              <a:t> / Money Matters: </a:t>
            </a: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://hwb.gov.wales/search?query=money%20matters&amp;strict=true&amp;popupUri=%</a:t>
            </a:r>
            <a:r>
              <a:rPr lang="en-GB" dirty="0" smtClean="0">
                <a:hlinkClick r:id="rId4"/>
              </a:rPr>
              <a:t>2FResource%2F74f847b0-04b2-45e0-acc5-87cedc3ac46d</a:t>
            </a:r>
            <a:r>
              <a:rPr lang="en-GB" dirty="0" smtClean="0"/>
              <a:t> </a:t>
            </a:r>
            <a:endParaRPr lang="en-GB" dirty="0"/>
          </a:p>
          <a:p>
            <a:pPr marL="0" indent="0" defTabSz="914400">
              <a:buNone/>
            </a:pPr>
            <a:endParaRPr lang="en-GB" dirty="0" smtClean="0"/>
          </a:p>
          <a:p>
            <a:pPr defTabSz="914400"/>
            <a:r>
              <a:rPr lang="en-GB" dirty="0" smtClean="0">
                <a:hlinkClick r:id="rId5"/>
              </a:rPr>
              <a:t>https://www.mathsthroughstories.org/recommendations.html</a:t>
            </a:r>
            <a:endParaRPr lang="en-GB" dirty="0" smtClean="0"/>
          </a:p>
          <a:p>
            <a:pPr defTabSz="914400"/>
            <a:endParaRPr lang="en-GB" dirty="0"/>
          </a:p>
          <a:p>
            <a:pPr defTabSz="914400"/>
            <a:r>
              <a:rPr lang="en-GB" dirty="0"/>
              <a:t>HWB: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B.6 </a:t>
            </a:r>
            <a:r>
              <a:rPr lang="en-GB" dirty="0">
                <a:hlinkClick r:id="rId6"/>
              </a:rPr>
              <a:t>http://</a:t>
            </a:r>
            <a:r>
              <a:rPr lang="en-GB" dirty="0" smtClean="0">
                <a:hlinkClick r:id="rId6"/>
              </a:rPr>
              <a:t>resources.hwb.wales.gov.uk/VTC/cynnal/llythrennedd/Athrawon/canllawiau/llyfdaruch.htm#Llyfrau</a:t>
            </a:r>
            <a:r>
              <a:rPr lang="en-GB" dirty="0" smtClean="0"/>
              <a:t> </a:t>
            </a:r>
            <a:endParaRPr lang="en-GB" dirty="0"/>
          </a:p>
          <a:p>
            <a:pPr defTabSz="914400"/>
            <a:endParaRPr lang="en-GB" dirty="0" smtClean="0"/>
          </a:p>
          <a:p>
            <a:pPr defTabSz="914400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70704" y="1683763"/>
            <a:ext cx="1746750" cy="2471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3661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ＭＳ 明朝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Origin.thmx</Template>
  <TotalTime>1278</TotalTime>
  <Words>1094</Words>
  <Application>Microsoft Office PowerPoint</Application>
  <PresentationFormat>Widescreen</PresentationFormat>
  <Paragraphs>171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</vt:lpstr>
      <vt:lpstr>Bookman Old Style</vt:lpstr>
      <vt:lpstr>Calibri</vt:lpstr>
      <vt:lpstr>Comic Sans MS</vt:lpstr>
      <vt:lpstr>Gill Sans MT</vt:lpstr>
      <vt:lpstr>Verdana</vt:lpstr>
      <vt:lpstr>Wingdings</vt:lpstr>
      <vt:lpstr>Wingdings 3</vt:lpstr>
      <vt:lpstr>Origin</vt:lpstr>
      <vt:lpstr>PowerPoint Presentation</vt:lpstr>
      <vt:lpstr>PowerPoint Presentation</vt:lpstr>
      <vt:lpstr>PowerPoint Presentation</vt:lpstr>
      <vt:lpstr>Tasgu Syniadau…</vt:lpstr>
      <vt:lpstr>Camau addysgu a dysgu am fesurau </vt:lpstr>
      <vt:lpstr>CAM 1 Cyn mesur</vt:lpstr>
      <vt:lpstr>PowerPoint Presentation</vt:lpstr>
      <vt:lpstr>CAM 2 – Mesur gan ddefnyddio unedau ansafonol </vt:lpstr>
      <vt:lpstr>MESUR – Y Broses</vt:lpstr>
      <vt:lpstr>PowerPoint Presentation</vt:lpstr>
      <vt:lpstr>CAM 3 – Mesur unedau safonol</vt:lpstr>
      <vt:lpstr>Yr iaith a ddefnyddir wrth drafod mesurau</vt:lpstr>
      <vt:lpstr>Yr iaith a ddefnyddir wrth drafod mesurau</vt:lpstr>
      <vt:lpstr>Goresgyn y broblem màs / pwysau</vt:lpstr>
      <vt:lpstr>Rhai cymarebau hyd diddorol i’w hymchwilio gyda phlant…</vt:lpstr>
      <vt:lpstr>PowerPoint Presentation</vt:lpstr>
      <vt:lpstr>PowerPoint Presentation</vt:lpstr>
      <vt:lpstr>Datblygu meddwl…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Nerys Defis</cp:lastModifiedBy>
  <cp:revision>107</cp:revision>
  <dcterms:created xsi:type="dcterms:W3CDTF">2016-02-25T12:37:24Z</dcterms:created>
  <dcterms:modified xsi:type="dcterms:W3CDTF">2019-01-06T22:49:28Z</dcterms:modified>
</cp:coreProperties>
</file>