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654" autoAdjust="0"/>
  </p:normalViewPr>
  <p:slideViewPr>
    <p:cSldViewPr snapToGrid="0">
      <p:cViewPr varScale="1">
        <p:scale>
          <a:sx n="54" d="100"/>
          <a:sy n="54" d="100"/>
        </p:scale>
        <p:origin x="1142" y="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verage Ackerson (2437754)" userId="71cfeaf0-7464-46e5-8e7d-8419a082dfcf" providerId="ADAL" clId="{46AE93CB-1B0A-4BE1-99CD-3974180CFC58}"/>
    <pc:docChg chg="custSel modSld">
      <pc:chgData name="Saverage Ackerson (2437754)" userId="71cfeaf0-7464-46e5-8e7d-8419a082dfcf" providerId="ADAL" clId="{46AE93CB-1B0A-4BE1-99CD-3974180CFC58}" dt="2025-10-10T11:53:48.205" v="184" actId="20577"/>
      <pc:docMkLst>
        <pc:docMk/>
      </pc:docMkLst>
      <pc:sldChg chg="modSp mod">
        <pc:chgData name="Saverage Ackerson (2437754)" userId="71cfeaf0-7464-46e5-8e7d-8419a082dfcf" providerId="ADAL" clId="{46AE93CB-1B0A-4BE1-99CD-3974180CFC58}" dt="2025-10-10T11:52:21.131" v="75" actId="20577"/>
        <pc:sldMkLst>
          <pc:docMk/>
          <pc:sldMk cId="308200152" sldId="256"/>
        </pc:sldMkLst>
        <pc:spChg chg="mod">
          <ac:chgData name="Saverage Ackerson (2437754)" userId="71cfeaf0-7464-46e5-8e7d-8419a082dfcf" providerId="ADAL" clId="{46AE93CB-1B0A-4BE1-99CD-3974180CFC58}" dt="2025-10-10T11:52:21.131" v="75" actId="20577"/>
          <ac:spMkLst>
            <pc:docMk/>
            <pc:sldMk cId="308200152" sldId="256"/>
            <ac:spMk id="5" creationId="{823B8D29-2BDD-EB07-8C69-1F1428FCE0E2}"/>
          </ac:spMkLst>
        </pc:spChg>
      </pc:sldChg>
      <pc:sldChg chg="modNotesTx">
        <pc:chgData name="Saverage Ackerson (2437754)" userId="71cfeaf0-7464-46e5-8e7d-8419a082dfcf" providerId="ADAL" clId="{46AE93CB-1B0A-4BE1-99CD-3974180CFC58}" dt="2025-10-10T11:53:48.205" v="184" actId="20577"/>
        <pc:sldMkLst>
          <pc:docMk/>
          <pc:sldMk cId="1363155075"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ECFDA-12F8-4E28-B55E-FCF66163D958}" type="datetimeFigureOut">
              <a:rPr lang="en-US" smtClean="0"/>
              <a:t>10/10/2025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3C7C3E-FC21-429B-B43E-39BA605159DD}" type="slidenum">
              <a:rPr lang="en-US" smtClean="0"/>
              <a:t>‹#›</a:t>
            </a:fld>
            <a:endParaRPr lang="en-US"/>
          </a:p>
        </p:txBody>
      </p:sp>
    </p:spTree>
    <p:extLst>
      <p:ext uri="{BB962C8B-B14F-4D97-AF65-F5344CB8AC3E}">
        <p14:creationId xmlns:p14="http://schemas.microsoft.com/office/powerpoint/2010/main" val="3856378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3390/horticulturae8030234" TargetMode="External"/><Relationship Id="rId3" Type="http://schemas.openxmlformats.org/officeDocument/2006/relationships/hyperlink" Target="https://aiph.org/floraculture/news/how-the-floral-industry-is-embracing-a-digital-future/?utm" TargetMode="External"/><Relationship Id="rId7" Type="http://schemas.openxmlformats.org/officeDocument/2006/relationships/hyperlink" Target="https://doi.org/10.21273/horttech05612-25" TargetMode="External"/><Relationship Id="rId12" Type="http://schemas.openxmlformats.org/officeDocument/2006/relationships/hyperlink" Target="https://doi.org/10.3390/info16060454"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cognitivemarketresearch.com/flowers-market-report" TargetMode="External"/><Relationship Id="rId11" Type="http://schemas.openxmlformats.org/officeDocument/2006/relationships/hyperlink" Target="https://ijsem.org/article/8%20September%202024%20IJSEM.pdf" TargetMode="External"/><Relationship Id="rId5" Type="http://schemas.openxmlformats.org/officeDocument/2006/relationships/hyperlink" Target="https://doi.org/10.3390/horticulturae6040080" TargetMode="External"/><Relationship Id="rId10" Type="http://schemas.openxmlformats.org/officeDocument/2006/relationships/hyperlink" Target="https://doi.org/10.62223/amjr.2025.150104" TargetMode="External"/><Relationship Id="rId4" Type="http://schemas.openxmlformats.org/officeDocument/2006/relationships/hyperlink" Target="https://www.idhsustainabletrade.com/uploaded/2023/03/Building-Collaboration-in-the-UK-Floriculture-Sector-Report.pdf" TargetMode="External"/><Relationship Id="rId9" Type="http://schemas.openxmlformats.org/officeDocument/2006/relationships/hyperlink" Target="https://doi.org/10.1007/s10551-025-06094-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Good morning, everyone. My name is Saverage Ackerson and I will present Green Haven Florists. This presentation will describe the background and highlight the main challenges. It will also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analyse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the issues using the 5W2H model. I will critique the PESTEL framework and apply it to the florist’s case. I will then explain the cause-and-effect model and its importance. I will apply the cause-and-effect diagram to Green Haven’s problems. Finally, I will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summarise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the findings from the analysis. The presentation will show why adaptation is necessary for long-term survival. Academic references will support each part of the discussion.</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2</a:t>
            </a:fld>
            <a:endParaRPr lang="en-US"/>
          </a:p>
        </p:txBody>
      </p:sp>
    </p:spTree>
    <p:extLst>
      <p:ext uri="{BB962C8B-B14F-4D97-AF65-F5344CB8AC3E}">
        <p14:creationId xmlns:p14="http://schemas.microsoft.com/office/powerpoint/2010/main" val="554603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Green Haven Florists was established in Norwich in 2016. The shop built a reputation for eco-friendly packaging and sustainable practices. It provided floral services for everyday customers, weddings, and corporate events. The business was popular locally for its community involvement. However, sales have declined seriously during the past year. In-store sales dropped by thirty percent within twelve months. This decline has created financial stress for the owners. Weak digital presence is another serious problem. Competitors have grown stronger using modern digital strategies. The shop faces high costs and reduced competitiveness.</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One major issue is the outdated website and poor digital marketing. The florist does not engage customers through social media effectively. Competitors use Instagram and online platforms to attract young consumers. Online florists provide convenient delivery and subscription options. Rising import costs also harm the florist’s performance. Political and supply chain disruptions have made flowers more expensive. Eco-friendly packaging has also become costly. These pressures combine to reduce profit margins. The business risks long-term decline without strategic change.</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3</a:t>
            </a:fld>
            <a:endParaRPr lang="en-US"/>
          </a:p>
        </p:txBody>
      </p:sp>
    </p:spTree>
    <p:extLst>
      <p:ext uri="{BB962C8B-B14F-4D97-AF65-F5344CB8AC3E}">
        <p14:creationId xmlns:p14="http://schemas.microsoft.com/office/powerpoint/2010/main" val="4292582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main problem is a thirty percent decline in sales. This sales decline reduces revenue and weakens the business model. The florist also suffers from weak digital presence. Outdated marketing prevents effective customer engagement (Chen and Huang, 2020). Competition has become stronger from local boutiques and national chains. Local competitors use Instagram to attract younger buyers. National chains use discounts and scale to dominate. Rising costs add further pressure. Imports and packaging are more expensive (Gabellini and Scaramuzzi, 2022). Customers now prefer subscriptions and delivery services (Tseng et al., 2024).</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problem is both internal and external. Internal weaknesses include poor digital capability and reliance on traditional marketing. External pressures include competition, inflation, and supply chain disruptions. The decline is continuous and structural, not temporary. Consumer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behaviour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has shifted permanently towards convenience. Competitors are adapting faster than Green Haven. The florist cannot currently match their strategies. This gap reduces competitiveness further. Without recognition of the broad scope, solutions will remain ineffective.</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4</a:t>
            </a:fld>
            <a:endParaRPr lang="en-US"/>
          </a:p>
        </p:txBody>
      </p:sp>
    </p:spTree>
    <p:extLst>
      <p:ext uri="{BB962C8B-B14F-4D97-AF65-F5344CB8AC3E}">
        <p14:creationId xmlns:p14="http://schemas.microsoft.com/office/powerpoint/2010/main" val="960680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5W2H model structures understanding of the problem. The “What” is thirty percent decline in in-store sales. The “Where” is Norwich High Street, affected by falling foot traffic. The “When” is the past twelve months of decline. The “Who” includes owners, customers, and competitors. The “Why” is competition, digital weakness, and rising supply costs. The “How” is reliance on outdated marketing and weak delivery options. The “How much” refers to financial losses and reduced stability (Wei, 2025).</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Each part clarifies different aspects of the problem. The “What” highlights the clear sales decline. The “Where” shows local high street issues. The “When” demonstrates consistent decline rather than sudden change. The “Who” identifies key stakeholders. The “Why” explains structural weaknesses and competition. The “How” shows poor strategies reducing customer retention. The “How much”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emphasises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financial risks. The model gives a clear overview of the florist’s problems. It ensures all aspects of decline are addressed systematically.</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5</a:t>
            </a:fld>
            <a:endParaRPr lang="en-US"/>
          </a:p>
        </p:txBody>
      </p:sp>
    </p:spTree>
    <p:extLst>
      <p:ext uri="{BB962C8B-B14F-4D97-AF65-F5344CB8AC3E}">
        <p14:creationId xmlns:p14="http://schemas.microsoft.com/office/powerpoint/2010/main" val="3560065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PESTEL framework is used for external analysis. It considers political, economic, social, technological, environmental, and legal factors. This ensures that businesses evaluate all external influences. The framework helps highlight both threats and opportunities. One benefit is its structured overview for managers. It enables anticipation of risks and industry changes (Etheredge et al., 2025). It is flexible and adaptable to different industries. It is also easy to use in strategic discussions. However, there are some limitations.</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model identifies issues but does not provide solutions. It is descriptive rather than prescriptive. It is also static while business environments shift rapidly. This can make it outdated quickly. It may oversimplify complex situations. Some sudden disruptions cannot be captured easily. Despite weaknesses, the model is still very useful. It is important to understand the external environment systematically. It provides clarity about opportunities and risks (AIPH, 2022).</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6</a:t>
            </a:fld>
            <a:endParaRPr lang="en-US"/>
          </a:p>
        </p:txBody>
      </p:sp>
    </p:spTree>
    <p:extLst>
      <p:ext uri="{BB962C8B-B14F-4D97-AF65-F5344CB8AC3E}">
        <p14:creationId xmlns:p14="http://schemas.microsoft.com/office/powerpoint/2010/main" val="3794605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Applying PESTEL shows external pressures for Green Haven. Political factors include Brexit trade disruptions raising flower import costs. Economic factors include inflation increasing rent and packaging costs (Cognitive Market Research, 2023). Social factors include consumer demand for convenience and sustainability. Technological factors include outdated website and weak digital presence (Chen and Huang, 2020). Competitors use stronger online platforms. Environmental factors include pressure to use sustainable materials. This raises costs and limits flexibility (Gabellini and Scaramuzzi, 2022).</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Legal factors also increase costs. Eco-regulations and compliance requirements are strict (Bek et al., 2023). Altogether, these factors explain the florist’s weak competitiveness. The shop faces multiple pressures simultaneously. Customers, regulators, and competitors are reshaping the market. Without adaptation, survival will be difficult. This analysis proves the challenges are broad and interconnected. The florist must address these external issues strategically.</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7</a:t>
            </a:fld>
            <a:endParaRPr lang="en-US"/>
          </a:p>
        </p:txBody>
      </p:sp>
    </p:spTree>
    <p:extLst>
      <p:ext uri="{BB962C8B-B14F-4D97-AF65-F5344CB8AC3E}">
        <p14:creationId xmlns:p14="http://schemas.microsoft.com/office/powerpoint/2010/main" val="239617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cause-and-effect model is called the Ishikawa diagram. It identifies root causes of problems. The problem is placed at the head of the fishbone. Branches represent categories of causes. The benefit is structured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visualisation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of issues. It ensures no causes are ignored. Businesses use it to target real causes. This prevents focusing only on symptoms. It is flexible across industries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Jop</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Versteegt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et al., 2025). It also improves communication in teams. However, the model has weaknesses.</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It requires accurate data to remain effective. Without data, diagrams may be misleading. It can also oversimplify complex issues. Business problems often overlap across categories. The model is descriptive and not solution-focused. Despite these limits, it is still very valuable. It provides clarity and visibility for decision making. For Green Haven, it highlights specific causes of decline. This supports structured understanding before exploring solutions.</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8</a:t>
            </a:fld>
            <a:endParaRPr lang="en-US"/>
          </a:p>
        </p:txBody>
      </p:sp>
    </p:spTree>
    <p:extLst>
      <p:ext uri="{BB962C8B-B14F-4D97-AF65-F5344CB8AC3E}">
        <p14:creationId xmlns:p14="http://schemas.microsoft.com/office/powerpoint/2010/main" val="583968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Applying the cause-and-effect model shows key issues. The main problem is thirty percent decline in in-store sales. Competition is one category. Online retailers and local boutiques are stronger rivals (Ms. Shilpa Khade and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Awsarikar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2025). Technology is another category. The website is outdated and marketing is weak (Chen and Huang, 2020). Costs are also rising. Imports and eco-packaging are more expensive (Gabellini and Scaramuzzi, 2022). Customer needs are changing. They want subscriptions and delivery services (Tseng et al., 2024).</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External factors also matter. The Norwich high street has reduced foot traffic. Social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behaviour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shifts towards online convenience. These categories show that the problem is complex. It is not due to a single issue. The florist faces interconnected pressures from several directions. The diagram makes the relationships visible. It shows where the florist is weakest. It highlights urgent areas requiring change. It also supports managerial awareness of interconnected issues.</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9</a:t>
            </a:fld>
            <a:endParaRPr lang="en-US"/>
          </a:p>
        </p:txBody>
      </p:sp>
    </p:spTree>
    <p:extLst>
      <p:ext uri="{BB962C8B-B14F-4D97-AF65-F5344CB8AC3E}">
        <p14:creationId xmlns:p14="http://schemas.microsoft.com/office/powerpoint/2010/main" val="2808097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analysis produces several findings for Green Haven. The main issue is a thirty percent sales decline. This decline is linked to weak digital presence and growing competition. Online retailers offer more convenience and stronger services. Local boutiques attract customers through social media. National chains dominate through discounts and reach. Green Haven cannot currently compete effectively. Rising costs reduce profitability further. Eco-materials are expensive but necessary. Imported flowers are also costly. Customer needs are shifting permanently towards convenience.</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These findings prove that Green Haven must adapt quickly. Without digital improvement, survival is unlikely. Weakness in technology is the most urgent problem. Competitors already dominate online platforms (AIPH, 2022). Green Haven’s strategies are outdated and ineffective. The florist also faces pressures from regulation and inflation. These are external and must be managed strategically. The business requires urgent change. Without this, decline will continue. Findings confirm the seriousness of the problem.</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10</a:t>
            </a:fld>
            <a:endParaRPr lang="en-US"/>
          </a:p>
        </p:txBody>
      </p:sp>
    </p:spTree>
    <p:extLst>
      <p:ext uri="{BB962C8B-B14F-4D97-AF65-F5344CB8AC3E}">
        <p14:creationId xmlns:p14="http://schemas.microsoft.com/office/powerpoint/2010/main" val="3273627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In conclusion, this presentation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analysed</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Green Haven Florists. The 5W2H model described the problem and scope. The PESTEL framework was critiqued and applied. The cause-and-effect model was critiqued and applied. Findings highlighted sales decline as the main issue. Weak digital presence and high costs were key contributors. Competition and changing consumer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behaviour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worsened the decline. These combined pressures threaten profitability and sustainability. The frameworks provided structured analysis of problems. They showed internal weaknesses and external pressures clearly.</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The conclusion highlights the urgent need for adaptation. Green Haven must build digital strength and online strategies. Costs must be managed more carefully. Subscription services and delivery options are essential for customers. Strategic planning must address both internal and external challenges. Without this, long-term decline is unavoidable. The lessons are clear from this analysis. Businesses must adapt to environmental and competitive pressures. Structured frameworks provide clarity and guidance. Thank you for listening.</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11</a:t>
            </a:fld>
            <a:endParaRPr lang="en-US"/>
          </a:p>
        </p:txBody>
      </p:sp>
    </p:spTree>
    <p:extLst>
      <p:ext uri="{BB962C8B-B14F-4D97-AF65-F5344CB8AC3E}">
        <p14:creationId xmlns:p14="http://schemas.microsoft.com/office/powerpoint/2010/main" val="103805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AIPH.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How the floral industry is embracing a digital future • AIPH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Available at: </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https://aiph.org/floraculture/news/how-the-floral-industry-is-embracing-a-digital-future/?utm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14 Sep. 2025].</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Bek,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Dr.D</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Downey, C., Smith, S. and Timms,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Dr.J</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(2023).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Building Collaboration in the UK Floriculture Sector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Available at: </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https://www.idhsustainabletrade.com/uploaded/2023/03/Building-Collaboration-in-the-UK-Floriculture-Sector-Report.pdf</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Chen, L.-C. and Huang, L.-C. (2020). The Motivation, Strategies, and Barriers for Adopting Social Media Marketing in the Flower Retailing Business. </a:t>
            </a:r>
            <a:r>
              <a:rPr lang="en-US" sz="1800" i="1" dirty="0" err="1">
                <a:effectLst/>
                <a:latin typeface="Arial" panose="020B0604020202020204" pitchFamily="34" charset="0"/>
                <a:ea typeface="Times New Roman" panose="02020603050405020304" pitchFamily="18" charset="0"/>
                <a:cs typeface="Times New Roman" panose="02020603050405020304" pitchFamily="18" charset="0"/>
              </a:rPr>
              <a:t>Horticulturae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6(4), p.80.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://doi.org/10.3390/horticulturae6040080</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Cognitive Market Research (2023).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The global Flowers Market size will be USD 37142.5 million in 2024.</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Cognitive Market Research. Available at: </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https://www.cognitivemarketresearch.com/flowers-market-report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Creately.com. (2025).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5c Fishbone diagram to show cause-effect of possible problem from the system change [classic] | Creately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Available at: https://creately.com/diagram/example/i6stq4wb1/5c-fishbone-diagram-to-show-cause-effect-of-possible-problem-from-the-system-change-classic [Accessed 14 Sep. 2025].</a:t>
            </a:r>
          </a:p>
          <a:p>
            <a:pPr marL="0" marR="0" algn="just">
              <a:lnSpc>
                <a:spcPct val="150000"/>
              </a:lnSpc>
              <a:spcAft>
                <a:spcPts val="800"/>
              </a:spcAft>
              <a:buNone/>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Edrawmax</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(2023).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What is a PESTEL Analysis: Examples &amp; How-to - </a:t>
            </a:r>
            <a:r>
              <a:rPr lang="en-US" sz="1800" i="1" dirty="0" err="1">
                <a:effectLst/>
                <a:latin typeface="Arial" panose="020B0604020202020204" pitchFamily="34" charset="0"/>
                <a:ea typeface="Times New Roman" panose="02020603050405020304" pitchFamily="18" charset="0"/>
                <a:cs typeface="Times New Roman" panose="02020603050405020304" pitchFamily="18" charset="0"/>
              </a:rPr>
              <a:t>Edraw</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 Max Online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www.edrawmax.com. Available at: https://www.edrawmax.com/pestel-analysis/.</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Etheredge, C.L., DelPrince, J. and Waliczek, T.M. (2025). Demographic Analysis of the Perceptions of Environmentalism and the Use of Sustainable Floral Design Practices by Professional Florists. </a:t>
            </a:r>
            <a:r>
              <a:rPr lang="en-US" sz="1800" i="1" dirty="0" err="1">
                <a:effectLst/>
                <a:latin typeface="Arial" panose="020B0604020202020204" pitchFamily="34" charset="0"/>
                <a:ea typeface="Times New Roman" panose="02020603050405020304" pitchFamily="18" charset="0"/>
                <a:cs typeface="Times New Roman" panose="02020603050405020304" pitchFamily="18" charset="0"/>
              </a:rPr>
              <a:t>HortTechnology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35(3), pp.305–312.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7"/>
              </a:rPr>
              <a:t>://doi.org/10.21273/horttech05612-25</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Gabellini, S. and Scaramuzzi, S. (2022). Evolving Consumption Trends, Marketing Strategies, and Governance Settings in Ornamental Horticulture: A Grey Literature Review. </a:t>
            </a:r>
            <a:r>
              <a:rPr lang="en-US" sz="1800" i="1" dirty="0" err="1">
                <a:effectLst/>
                <a:latin typeface="Arial" panose="020B0604020202020204" pitchFamily="34" charset="0"/>
                <a:ea typeface="Times New Roman" panose="02020603050405020304" pitchFamily="18" charset="0"/>
                <a:cs typeface="Times New Roman" panose="02020603050405020304" pitchFamily="18" charset="0"/>
              </a:rPr>
              <a:t>Horticulturae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8(3), p.234.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://doi.org/10.3390/horticulturae8030234</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Jop</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Versteegt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Marius van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Dijke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and Kaptein, M. (2025). The Status of Normative Ethical Decision-Making Models: The Development and Application of an Analytical Framework.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Journal of Business Ethics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9"/>
              </a:rPr>
              <a:t>://doi.org/10.1007/s10551-025-06094-7</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Ms. Shilpa Khade and Dr. Dhananjay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Awsarikar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(2025). A Study of Cross-Industry Collaborations in Floricultural Marketing: Models, Benefits, and Strategic Implications.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Allana management journal of research.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15(01), pp.038–052.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0"/>
              </a:rPr>
              <a:t>://doi.org/10.62223/amjr.2025.150104</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buNone/>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Tseng, K.-S., Lee, K.-W. and Wang, Y.-C. (2024). Analysis of Consumer Behavior in Online Flower Shops: Study on Involvement and Influencing Factors.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International Journal of Science, Engineering and Management (IJSEM)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11, pp.2456–1304. Available at: </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https://ijsem.org/article/8%20September%202024%20IJSEM.pdf</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pPr marL="0" marR="0" algn="just">
              <a:lnSpc>
                <a:spcPct val="150000"/>
              </a:lnSpc>
              <a:spcAft>
                <a:spcPts val="8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Wei, Y.-M. (2025). A Hybrid Multi-Criteria Decision-Making Framework for the Strategic Evaluation of Business Development Models.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Information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16(6), p.454.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doi:</a:t>
            </a:r>
            <a:r>
              <a:rPr lang="en-US" sz="1800" u="sng"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2"/>
              </a:rPr>
              <a:t>https</a:t>
            </a:r>
            <a:r>
              <a:rPr lang="en-US" sz="18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2"/>
              </a:rPr>
              <a:t>://doi.org/10.3390/info16060454</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7A3C7C3E-FC21-429B-B43E-39BA605159DD}" type="slidenum">
              <a:rPr lang="en-US" smtClean="0"/>
              <a:t>12</a:t>
            </a:fld>
            <a:endParaRPr lang="en-US"/>
          </a:p>
        </p:txBody>
      </p:sp>
    </p:spTree>
    <p:extLst>
      <p:ext uri="{BB962C8B-B14F-4D97-AF65-F5344CB8AC3E}">
        <p14:creationId xmlns:p14="http://schemas.microsoft.com/office/powerpoint/2010/main" val="3481093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305C-41DD-5188-9ED7-7976F734A6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302A45-9C61-0066-A263-275F71E85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782FB09-A9BE-860E-6CF3-3D584D904937}"/>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A19AE618-805D-97B4-EF22-5CB51999AD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D00201-2D65-312B-E98C-E831223203CA}"/>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3561080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E099C-211A-139F-7116-E06FCD1C0E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1835D60-E6E6-7812-F4D9-4029431C8A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92609-6CE5-6432-AA45-B5506D369E69}"/>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2C195A18-6FAF-53DD-EB90-DFE9E0CC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DB1FC4-ED2C-0E5D-C821-6243A4C84CDB}"/>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57123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8166-ACAC-9796-2576-541C26C740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B709AF9-4A6B-12FC-BF29-0C1E97493E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A9B0CF-5F6E-4E29-068A-F9BA99F7834C}"/>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7D9B5AE4-29FD-759D-E9BE-33F26235B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B5FEE7-D200-F582-1D59-49A7FFA0B3DC}"/>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4093056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D6430-AC02-CB74-C1A2-1EA4CF1B27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BFFF8A-35FF-E7A2-B28F-3EB65A5E69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9411096-F119-0E86-A6FF-20FA7479F0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B5859FC-B7ED-2131-9B4D-685FA975FBCB}"/>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6" name="Footer Placeholder 5">
            <a:extLst>
              <a:ext uri="{FF2B5EF4-FFF2-40B4-BE49-F238E27FC236}">
                <a16:creationId xmlns:a16="http://schemas.microsoft.com/office/drawing/2014/main" id="{8902C501-C9F2-CAEC-5E55-9F8E554755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1DF147-9A47-E598-2796-4C1E67B22B70}"/>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326040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17D8-7F0A-A940-E5A7-95A40D059B6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09BE2F-554B-7C1E-10AC-8A256A1C1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41A56-6D5C-A56A-314E-17027C0F7B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D7BCA74-7D7C-DACC-1C0D-4BA54096CB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7F22DA-38C6-66DE-6D3C-FD058E500B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C13884-9509-B159-A2A0-878ACF6DECEF}"/>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8" name="Footer Placeholder 7">
            <a:extLst>
              <a:ext uri="{FF2B5EF4-FFF2-40B4-BE49-F238E27FC236}">
                <a16:creationId xmlns:a16="http://schemas.microsoft.com/office/drawing/2014/main" id="{C967F339-5C50-63EF-61AE-49AC635046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888C1A3-73CD-52BD-5D32-BB4CBF11FC45}"/>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4080999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7542C-C653-2EF3-E922-ABC9A3AE73E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20462E5-5D67-36E2-6C29-D95DA9B28E03}"/>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4" name="Footer Placeholder 3">
            <a:extLst>
              <a:ext uri="{FF2B5EF4-FFF2-40B4-BE49-F238E27FC236}">
                <a16:creationId xmlns:a16="http://schemas.microsoft.com/office/drawing/2014/main" id="{F583FE4F-964C-6B49-E582-0CFEE11DFC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6B2D3FC-08EB-F311-5B6F-715491FC9025}"/>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3117943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494C2D-5C9D-21B1-60DE-EF90A767692A}"/>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3" name="Footer Placeholder 2">
            <a:extLst>
              <a:ext uri="{FF2B5EF4-FFF2-40B4-BE49-F238E27FC236}">
                <a16:creationId xmlns:a16="http://schemas.microsoft.com/office/drawing/2014/main" id="{308F52BC-6161-F143-2CC1-436AF5C56B1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14F03F1-3E5F-3CF1-6A12-B5AD91194840}"/>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282684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63291-6BFD-315B-3CC2-3C974576A8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758FF21-BA9E-EB48-3EC4-A03A1EBD70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A44BAE-5E40-466C-24F7-90CFF9671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269F7-F5C5-5C60-9D0C-9EFA56D53751}"/>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6" name="Footer Placeholder 5">
            <a:extLst>
              <a:ext uri="{FF2B5EF4-FFF2-40B4-BE49-F238E27FC236}">
                <a16:creationId xmlns:a16="http://schemas.microsoft.com/office/drawing/2014/main" id="{35A5208A-C186-AC91-C0D7-D26239FEC9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86A855-766B-5BE3-2EE8-EC167C220399}"/>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327915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A201D-A95F-B4F0-CEA6-C29C2C931F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68E3DDF-679F-3856-6A58-1982F8F143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247A15F-2FA5-061B-DCFE-A33238F019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85AF57-6470-FF9C-1339-0F4F21C454E2}"/>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6" name="Footer Placeholder 5">
            <a:extLst>
              <a:ext uri="{FF2B5EF4-FFF2-40B4-BE49-F238E27FC236}">
                <a16:creationId xmlns:a16="http://schemas.microsoft.com/office/drawing/2014/main" id="{CF2CCDB1-C04C-E983-B330-04B629CE81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9D4465-B392-EC4B-25A5-542714D1567E}"/>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348793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38831-4030-F232-8C02-329B9DC913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44CA7DE-9899-43AC-586E-BDE938A1C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B76E41-F110-D1AA-BD2A-D795882891C1}"/>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AEEC075D-4C46-450F-6592-CDCBB59A3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5B4504-0208-C241-BE8E-6E8795EF1932}"/>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1412913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99B226-C235-43A8-48BB-E0E04BC3E03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0D9038A-6A81-DE79-6223-119B1D3B6C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BDDE47-752C-1ADE-0405-1E9FF5E86681}"/>
              </a:ext>
            </a:extLst>
          </p:cNvPr>
          <p:cNvSpPr>
            <a:spLocks noGrp="1"/>
          </p:cNvSpPr>
          <p:nvPr>
            <p:ph type="dt" sz="half" idx="10"/>
          </p:nvPr>
        </p:nvSpPr>
        <p:spPr/>
        <p:txBody>
          <a:body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D8DD589D-8D01-CD9E-A08A-6EB86A08C4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5507C6-8D18-04C6-2EFD-C97076EA79C5}"/>
              </a:ext>
            </a:extLst>
          </p:cNvPr>
          <p:cNvSpPr>
            <a:spLocks noGrp="1"/>
          </p:cNvSpPr>
          <p:nvPr>
            <p:ph type="sldNum" sz="quarter" idx="12"/>
          </p:nvPr>
        </p:nvSpPr>
        <p:spPr/>
        <p:txBody>
          <a:bodyPr/>
          <a:lstStyle/>
          <a:p>
            <a:fld id="{A1CF525E-25A2-4454-A7D1-4465106A5068}" type="slidenum">
              <a:rPr lang="en-US" smtClean="0"/>
              <a:t>‹#›</a:t>
            </a:fld>
            <a:endParaRPr lang="en-US"/>
          </a:p>
        </p:txBody>
      </p:sp>
    </p:spTree>
    <p:extLst>
      <p:ext uri="{BB962C8B-B14F-4D97-AF65-F5344CB8AC3E}">
        <p14:creationId xmlns:p14="http://schemas.microsoft.com/office/powerpoint/2010/main" val="2431317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4B2707-7758-9EFC-1C95-12A4CAD3E5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CCB752-2A25-C91C-896E-A07F3BE1C9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8BE7C-F5B0-F2BF-7D6C-99EE65B24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A30474A-46E9-483B-983A-4C3E0A3158E2}" type="datetimeFigureOut">
              <a:rPr lang="en-US" smtClean="0"/>
              <a:t>10/10/2025</a:t>
            </a:fld>
            <a:endParaRPr lang="en-US"/>
          </a:p>
        </p:txBody>
      </p:sp>
      <p:sp>
        <p:nvSpPr>
          <p:cNvPr id="5" name="Footer Placeholder 4">
            <a:extLst>
              <a:ext uri="{FF2B5EF4-FFF2-40B4-BE49-F238E27FC236}">
                <a16:creationId xmlns:a16="http://schemas.microsoft.com/office/drawing/2014/main" id="{96CB9687-8582-12DA-820B-3503F0B040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4A9E285-9C4C-87F8-2B0F-CE98E3C74A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CF525E-25A2-4454-A7D1-4465106A5068}" type="slidenum">
              <a:rPr lang="en-US" smtClean="0"/>
              <a:t>‹#›</a:t>
            </a:fld>
            <a:endParaRPr lang="en-US"/>
          </a:p>
        </p:txBody>
      </p:sp>
    </p:spTree>
    <p:extLst>
      <p:ext uri="{BB962C8B-B14F-4D97-AF65-F5344CB8AC3E}">
        <p14:creationId xmlns:p14="http://schemas.microsoft.com/office/powerpoint/2010/main" val="1919714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90/horticulturae8030234" TargetMode="External"/><Relationship Id="rId13" Type="http://schemas.openxmlformats.org/officeDocument/2006/relationships/image" Target="../media/image11.jpeg"/><Relationship Id="rId3" Type="http://schemas.openxmlformats.org/officeDocument/2006/relationships/hyperlink" Target="https://aiph.org/floraculture/news/how-the-floral-industry-is-embracing-a-digital-future/?utm" TargetMode="External"/><Relationship Id="rId7" Type="http://schemas.openxmlformats.org/officeDocument/2006/relationships/hyperlink" Target="https://doi.org/10.21273/horttech05612-25" TargetMode="External"/><Relationship Id="rId12" Type="http://schemas.openxmlformats.org/officeDocument/2006/relationships/hyperlink" Target="https://doi.org/10.3390/info1606045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cognitivemarketresearch.com/flowers-market-report" TargetMode="External"/><Relationship Id="rId11" Type="http://schemas.openxmlformats.org/officeDocument/2006/relationships/hyperlink" Target="https://ijsem.org/article/8%20September%202024%20IJSEM.pdf" TargetMode="External"/><Relationship Id="rId5" Type="http://schemas.openxmlformats.org/officeDocument/2006/relationships/hyperlink" Target="https://doi.org/10.3390/horticulturae6040080" TargetMode="External"/><Relationship Id="rId10" Type="http://schemas.openxmlformats.org/officeDocument/2006/relationships/hyperlink" Target="https://doi.org/10.62223/amjr.2025.150104" TargetMode="External"/><Relationship Id="rId4" Type="http://schemas.openxmlformats.org/officeDocument/2006/relationships/hyperlink" Target="https://www.idhsustainabletrade.com/uploaded/2023/03/Building-Collaboration-in-the-UK-Floriculture-Sector-Report.pdf" TargetMode="External"/><Relationship Id="rId9" Type="http://schemas.openxmlformats.org/officeDocument/2006/relationships/hyperlink" Target="https://doi.org/10.1007/s10551-025-0609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Problem Solving And Decision Making Programme in Surat | ID: 20026637255">
            <a:extLst>
              <a:ext uri="{FF2B5EF4-FFF2-40B4-BE49-F238E27FC236}">
                <a16:creationId xmlns:a16="http://schemas.microsoft.com/office/drawing/2014/main" id="{C3F98304-E71F-8F52-FD9C-C52E90E2E8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091" r="20426"/>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686497-0F43-70CB-05D9-461BB937EF70}"/>
              </a:ext>
            </a:extLst>
          </p:cNvPr>
          <p:cNvSpPr>
            <a:spLocks noGrp="1"/>
          </p:cNvSpPr>
          <p:nvPr>
            <p:ph type="ctrTitle"/>
          </p:nvPr>
        </p:nvSpPr>
        <p:spPr>
          <a:xfrm>
            <a:off x="477981" y="1122363"/>
            <a:ext cx="4023360" cy="3204134"/>
          </a:xfrm>
        </p:spPr>
        <p:txBody>
          <a:bodyPr anchor="b">
            <a:normAutofit/>
          </a:bodyPr>
          <a:lstStyle/>
          <a:p>
            <a:pPr algn="l"/>
            <a:br>
              <a:rPr lang="en-US" sz="3700" b="1"/>
            </a:br>
            <a:r>
              <a:rPr lang="en-US" sz="3700" b="1"/>
              <a:t>Green Haven Florists: Problem Solving and Decision Making</a:t>
            </a:r>
            <a:br>
              <a:rPr lang="en-US" sz="3700"/>
            </a:br>
            <a:endParaRPr lang="en-US" sz="3700"/>
          </a:p>
        </p:txBody>
      </p:sp>
      <p:sp>
        <p:nvSpPr>
          <p:cNvPr id="5" name="Rectangle 2">
            <a:extLst>
              <a:ext uri="{FF2B5EF4-FFF2-40B4-BE49-F238E27FC236}">
                <a16:creationId xmlns:a16="http://schemas.microsoft.com/office/drawing/2014/main" id="{823B8D29-2BDD-EB07-8C69-1F1428FCE0E2}"/>
              </a:ext>
            </a:extLst>
          </p:cNvPr>
          <p:cNvSpPr>
            <a:spLocks noGrp="1" noChangeArrowheads="1"/>
          </p:cNvSpPr>
          <p:nvPr>
            <p:ph type="subTitle" idx="1"/>
          </p:nvPr>
        </p:nvSpPr>
        <p:spPr bwMode="auto">
          <a:xfrm>
            <a:off x="477980" y="4872922"/>
            <a:ext cx="4023359" cy="12081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lvl="0" algn="l" eaLnBrk="0" fontAlgn="base" hangingPunct="0">
              <a:spcBef>
                <a:spcPct val="0"/>
              </a:spcBef>
              <a:spcAft>
                <a:spcPts val="600"/>
              </a:spcAft>
            </a:pPr>
            <a:r>
              <a:rPr kumimoji="0" lang="en-US" altLang="en-US" sz="1200" b="0" i="0" u="none" strike="noStrike" cap="none" normalizeH="0" baseline="0" dirty="0">
                <a:ln>
                  <a:noFill/>
                </a:ln>
                <a:effectLst/>
              </a:rPr>
              <a:t>Student Name: </a:t>
            </a:r>
            <a:r>
              <a:rPr lang="en-US" altLang="en-US" sz="1200" dirty="0"/>
              <a:t> SAVERAGE ACKERSON</a:t>
            </a:r>
            <a:endParaRPr kumimoji="0" lang="en-US" altLang="en-US" sz="1200" b="0" i="0" u="none" strike="noStrike" cap="none" normalizeH="0" baseline="0" dirty="0">
              <a:ln>
                <a:noFill/>
              </a:ln>
              <a:effectLst/>
            </a:endParaRPr>
          </a:p>
          <a:p>
            <a:pPr lvl="0" algn="l" eaLnBrk="0" fontAlgn="base" hangingPunct="0">
              <a:spcBef>
                <a:spcPct val="0"/>
              </a:spcBef>
              <a:spcAft>
                <a:spcPts val="600"/>
              </a:spcAft>
            </a:pPr>
            <a:r>
              <a:rPr kumimoji="0" lang="en-US" altLang="en-US" sz="1200" b="0" i="0" u="none" strike="noStrike" cap="none" normalizeH="0" baseline="0" dirty="0">
                <a:ln>
                  <a:noFill/>
                </a:ln>
                <a:effectLst/>
              </a:rPr>
              <a:t>Student ID: </a:t>
            </a:r>
            <a:r>
              <a:rPr lang="en-US" altLang="en-US" sz="1200" dirty="0"/>
              <a:t>2437754</a:t>
            </a:r>
            <a:endParaRPr kumimoji="0" lang="en-US" altLang="en-US" sz="1200" b="0" i="0" u="none" strike="noStrike" cap="none" normalizeH="0" baseline="0" dirty="0">
              <a:ln>
                <a:noFill/>
              </a:ln>
              <a:effectLst/>
            </a:endParaRPr>
          </a:p>
          <a:p>
            <a:pPr marL="0" marR="0" lvl="0" indent="0" algn="l" defTabSz="914400" rtl="0" eaLnBrk="0" fontAlgn="base" latinLnBrk="0" hangingPunct="0">
              <a:spcBef>
                <a:spcPct val="0"/>
              </a:spcBef>
              <a:spcAft>
                <a:spcPts val="600"/>
              </a:spcAft>
              <a:buClrTx/>
              <a:buSzTx/>
              <a:tabLst/>
            </a:pPr>
            <a:r>
              <a:rPr kumimoji="0" lang="en-US" altLang="en-US" sz="1200" b="0" i="0" u="none" strike="noStrike" cap="none" normalizeH="0" baseline="0" dirty="0">
                <a:ln>
                  <a:noFill/>
                </a:ln>
                <a:effectLst/>
              </a:rPr>
              <a:t>Module Code: LCLM4004</a:t>
            </a:r>
          </a:p>
          <a:p>
            <a:pPr marL="0" marR="0" lvl="0" indent="0" algn="l" defTabSz="914400" rtl="0" eaLnBrk="0" fontAlgn="base" latinLnBrk="0" hangingPunct="0">
              <a:spcBef>
                <a:spcPct val="0"/>
              </a:spcBef>
              <a:spcAft>
                <a:spcPts val="600"/>
              </a:spcAft>
              <a:buClrTx/>
              <a:buSzTx/>
              <a:tabLst/>
            </a:pPr>
            <a:r>
              <a:rPr kumimoji="0" lang="en-US" altLang="en-US" sz="1200" b="0" i="0" u="none" strike="noStrike" cap="none" normalizeH="0" baseline="0" dirty="0">
                <a:ln>
                  <a:noFill/>
                </a:ln>
                <a:effectLst/>
              </a:rPr>
              <a:t>Lecturer name: ABDULLA SADIQ</a:t>
            </a:r>
          </a:p>
          <a:p>
            <a:pPr marL="0" marR="0" lvl="0" indent="0" algn="l" defTabSz="914400" rtl="0" eaLnBrk="0" fontAlgn="base" latinLnBrk="0" hangingPunct="0">
              <a:spcBef>
                <a:spcPct val="0"/>
              </a:spcBef>
              <a:spcAft>
                <a:spcPts val="600"/>
              </a:spcAft>
              <a:buClrTx/>
              <a:buSzTx/>
              <a:tabLst/>
            </a:pPr>
            <a:r>
              <a:rPr kumimoji="0" lang="en-US" altLang="en-US" sz="1200" b="0" i="0" u="none" strike="noStrike" cap="none" normalizeH="0" baseline="0" dirty="0">
                <a:ln>
                  <a:noFill/>
                </a:ln>
                <a:effectLst/>
              </a:rPr>
              <a:t>Module Name: Problem Solving and Decision Making</a:t>
            </a:r>
          </a:p>
        </p:txBody>
      </p:sp>
      <p:sp>
        <p:nvSpPr>
          <p:cNvPr id="7181" name="Rectangle 718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3" name="Rectangle 718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00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E25B1-1E11-A051-AE6F-1004FC316650}"/>
              </a:ext>
            </a:extLst>
          </p:cNvPr>
          <p:cNvSpPr>
            <a:spLocks noGrp="1"/>
          </p:cNvSpPr>
          <p:nvPr>
            <p:ph type="title"/>
          </p:nvPr>
        </p:nvSpPr>
        <p:spPr>
          <a:xfrm>
            <a:off x="5297762" y="329184"/>
            <a:ext cx="6251110" cy="1783080"/>
          </a:xfrm>
        </p:spPr>
        <p:txBody>
          <a:bodyPr anchor="b">
            <a:normAutofit/>
          </a:bodyPr>
          <a:lstStyle/>
          <a:p>
            <a:r>
              <a:rPr lang="en-US" sz="5400"/>
              <a:t>Overview</a:t>
            </a:r>
          </a:p>
        </p:txBody>
      </p:sp>
      <p:pic>
        <p:nvPicPr>
          <p:cNvPr id="4098" name="Picture 2" descr="Generated image">
            <a:extLst>
              <a:ext uri="{FF2B5EF4-FFF2-40B4-BE49-F238E27FC236}">
                <a16:creationId xmlns:a16="http://schemas.microsoft.com/office/drawing/2014/main" id="{7E104AB6-76DD-8D8D-8A9C-64C603F93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709"/>
          <a:stretch>
            <a:fillRect/>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10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CF0906-2574-E9AC-D244-67AF1AC54D2A}"/>
              </a:ext>
            </a:extLst>
          </p:cNvPr>
          <p:cNvSpPr>
            <a:spLocks noGrp="1"/>
          </p:cNvSpPr>
          <p:nvPr>
            <p:ph idx="1"/>
          </p:nvPr>
        </p:nvSpPr>
        <p:spPr>
          <a:xfrm>
            <a:off x="5297762" y="2706624"/>
            <a:ext cx="6251110" cy="3483864"/>
          </a:xfrm>
        </p:spPr>
        <p:txBody>
          <a:bodyPr>
            <a:normAutofit/>
          </a:bodyPr>
          <a:lstStyle/>
          <a:p>
            <a:pPr>
              <a:buNone/>
            </a:pPr>
            <a:r>
              <a:rPr lang="en-US" sz="2200"/>
              <a:t>Introduce Green Haven Florists and their challenge</a:t>
            </a:r>
          </a:p>
          <a:p>
            <a:pPr>
              <a:buNone/>
            </a:pPr>
            <a:r>
              <a:rPr lang="en-US" sz="2200"/>
              <a:t>Topics covered:</a:t>
            </a:r>
          </a:p>
          <a:p>
            <a:pPr marL="742950" lvl="1" indent="-285750">
              <a:buFont typeface="Arial" panose="020B0604020202020204" pitchFamily="34" charset="0"/>
              <a:buChar char="•"/>
            </a:pPr>
            <a:r>
              <a:rPr lang="en-US" sz="2200"/>
              <a:t>Case overview of Green Haven Florists.</a:t>
            </a:r>
          </a:p>
          <a:p>
            <a:pPr marL="742950" lvl="1" indent="-285750">
              <a:buFont typeface="Arial" panose="020B0604020202020204" pitchFamily="34" charset="0"/>
              <a:buChar char="•"/>
            </a:pPr>
            <a:r>
              <a:rPr lang="en-US" sz="2200"/>
              <a:t>5W2H analysis of problems.</a:t>
            </a:r>
          </a:p>
          <a:p>
            <a:pPr marL="742950" lvl="1" indent="-285750">
              <a:buFont typeface="Arial" panose="020B0604020202020204" pitchFamily="34" charset="0"/>
              <a:buChar char="•"/>
            </a:pPr>
            <a:r>
              <a:rPr lang="en-US" sz="2200"/>
              <a:t>PESTEL critique and application.</a:t>
            </a:r>
          </a:p>
          <a:p>
            <a:pPr marL="742950" lvl="1" indent="-285750">
              <a:buFont typeface="Arial" panose="020B0604020202020204" pitchFamily="34" charset="0"/>
              <a:buChar char="•"/>
            </a:pPr>
            <a:r>
              <a:rPr lang="en-US" sz="2200"/>
              <a:t>Cause-and-effect critique and application.</a:t>
            </a:r>
          </a:p>
          <a:p>
            <a:pPr marL="742950" lvl="1" indent="-285750">
              <a:buFont typeface="Arial" panose="020B0604020202020204" pitchFamily="34" charset="0"/>
              <a:buChar char="•"/>
            </a:pPr>
            <a:r>
              <a:rPr lang="en-US" sz="2200"/>
              <a:t>Key findings and summary.</a:t>
            </a:r>
          </a:p>
          <a:p>
            <a:endParaRPr lang="en-US" sz="2200"/>
          </a:p>
        </p:txBody>
      </p:sp>
    </p:spTree>
    <p:extLst>
      <p:ext uri="{BB962C8B-B14F-4D97-AF65-F5344CB8AC3E}">
        <p14:creationId xmlns:p14="http://schemas.microsoft.com/office/powerpoint/2010/main" val="136315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4" name="Rectangle 4113">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C1B3BE-6AA5-96B2-A889-F6C687AD0571}"/>
              </a:ext>
            </a:extLst>
          </p:cNvPr>
          <p:cNvSpPr>
            <a:spLocks noGrp="1"/>
          </p:cNvSpPr>
          <p:nvPr>
            <p:ph type="title"/>
          </p:nvPr>
        </p:nvSpPr>
        <p:spPr>
          <a:xfrm>
            <a:off x="838198" y="978408"/>
            <a:ext cx="4607052" cy="1106424"/>
          </a:xfrm>
        </p:spPr>
        <p:txBody>
          <a:bodyPr>
            <a:normAutofit/>
          </a:bodyPr>
          <a:lstStyle/>
          <a:p>
            <a:r>
              <a:rPr lang="en-US" sz="2900"/>
              <a:t>Case Background</a:t>
            </a:r>
          </a:p>
        </p:txBody>
      </p:sp>
      <p:sp>
        <p:nvSpPr>
          <p:cNvPr id="4116" name="Rectangle 4115">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76467B0-6DF3-EF23-11CD-65773A2BD2D6}"/>
              </a:ext>
            </a:extLst>
          </p:cNvPr>
          <p:cNvSpPr>
            <a:spLocks noGrp="1"/>
          </p:cNvSpPr>
          <p:nvPr>
            <p:ph idx="1"/>
          </p:nvPr>
        </p:nvSpPr>
        <p:spPr>
          <a:xfrm>
            <a:off x="841246" y="2368296"/>
            <a:ext cx="4607052" cy="3502152"/>
          </a:xfrm>
        </p:spPr>
        <p:txBody>
          <a:bodyPr>
            <a:normAutofit/>
          </a:bodyPr>
          <a:lstStyle/>
          <a:p>
            <a:pPr>
              <a:buFont typeface="Arial" panose="020B0604020202020204" pitchFamily="34" charset="0"/>
              <a:buChar char="•"/>
            </a:pPr>
            <a:r>
              <a:rPr lang="en-US" sz="1800"/>
              <a:t>Green Haven Florists established 2016, Norwich.</a:t>
            </a:r>
          </a:p>
          <a:p>
            <a:pPr>
              <a:buFont typeface="Arial" panose="020B0604020202020204" pitchFamily="34" charset="0"/>
              <a:buChar char="•"/>
            </a:pPr>
            <a:r>
              <a:rPr lang="en-US" sz="1800"/>
              <a:t>Known for bespoke floral designs, eco-friendly packaging, community ties.</a:t>
            </a:r>
          </a:p>
          <a:p>
            <a:pPr>
              <a:buFont typeface="Arial" panose="020B0604020202020204" pitchFamily="34" charset="0"/>
              <a:buChar char="•"/>
            </a:pPr>
            <a:r>
              <a:rPr lang="en-US" sz="1800"/>
              <a:t>Recently facing decline: 30% drop in in-store sales.</a:t>
            </a:r>
          </a:p>
          <a:p>
            <a:pPr>
              <a:buFont typeface="Arial" panose="020B0604020202020204" pitchFamily="34" charset="0"/>
              <a:buChar char="•"/>
            </a:pPr>
            <a:r>
              <a:rPr lang="en-US" sz="1800"/>
              <a:t>Struggles: rising costs, digital weakness, competition from online retailers.</a:t>
            </a:r>
          </a:p>
          <a:p>
            <a:endParaRPr lang="en-US" sz="1800"/>
          </a:p>
        </p:txBody>
      </p:sp>
      <p:pic>
        <p:nvPicPr>
          <p:cNvPr id="1026" name="Picture 2" descr="Bespoke Floral Design | East Olivia | Floral Creative Agency">
            <a:extLst>
              <a:ext uri="{FF2B5EF4-FFF2-40B4-BE49-F238E27FC236}">
                <a16:creationId xmlns:a16="http://schemas.microsoft.com/office/drawing/2014/main" id="{8620080D-369E-DD3C-F738-098EA11031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024" r="3" b="23827"/>
          <a:stretch>
            <a:fillRect/>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uxury bespoke wedding flower design – Gardenia of London">
            <a:extLst>
              <a:ext uri="{FF2B5EF4-FFF2-40B4-BE49-F238E27FC236}">
                <a16:creationId xmlns:a16="http://schemas.microsoft.com/office/drawing/2014/main" id="{0AC51BE6-59A5-AB1C-5BB0-2AFC00EC6D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982" r="3" b="8485"/>
          <a:stretch>
            <a:fillRect/>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640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80E42-8FA5-5163-5CF5-1DB19C3FD4CA}"/>
              </a:ext>
            </a:extLst>
          </p:cNvPr>
          <p:cNvSpPr>
            <a:spLocks noGrp="1"/>
          </p:cNvSpPr>
          <p:nvPr>
            <p:ph type="title"/>
          </p:nvPr>
        </p:nvSpPr>
        <p:spPr>
          <a:xfrm>
            <a:off x="411480" y="991443"/>
            <a:ext cx="4443154" cy="1087819"/>
          </a:xfrm>
        </p:spPr>
        <p:txBody>
          <a:bodyPr anchor="b">
            <a:normAutofit/>
          </a:bodyPr>
          <a:lstStyle/>
          <a:p>
            <a:r>
              <a:rPr lang="en-US" sz="3400"/>
              <a:t>Nature and Scope of the Problem</a:t>
            </a:r>
          </a:p>
        </p:txBody>
      </p:sp>
      <p:sp>
        <p:nvSpPr>
          <p:cNvPr id="1034" name="Rectangle 1033">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6" name="Rectangle 1035">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E18183C-C40D-6B54-1353-78AA1885F2DE}"/>
              </a:ext>
            </a:extLst>
          </p:cNvPr>
          <p:cNvSpPr>
            <a:spLocks noGrp="1"/>
          </p:cNvSpPr>
          <p:nvPr>
            <p:ph idx="1"/>
          </p:nvPr>
        </p:nvSpPr>
        <p:spPr>
          <a:xfrm>
            <a:off x="411480" y="2684095"/>
            <a:ext cx="4443154" cy="3492868"/>
          </a:xfrm>
        </p:spPr>
        <p:txBody>
          <a:bodyPr>
            <a:normAutofit/>
          </a:bodyPr>
          <a:lstStyle/>
          <a:p>
            <a:pPr>
              <a:buFont typeface="Arial" panose="020B0604020202020204" pitchFamily="34" charset="0"/>
              <a:buChar char="•"/>
            </a:pPr>
            <a:r>
              <a:rPr lang="en-US" sz="1500"/>
              <a:t>Declining in-store sales (30% fall)</a:t>
            </a:r>
          </a:p>
          <a:p>
            <a:pPr>
              <a:buFont typeface="Arial" panose="020B0604020202020204" pitchFamily="34" charset="0"/>
              <a:buChar char="•"/>
            </a:pPr>
            <a:r>
              <a:rPr lang="en-US" sz="1500"/>
              <a:t>Limited digital presence; outdated website and weak marketing (Chen and Huang, 2020)</a:t>
            </a:r>
          </a:p>
          <a:p>
            <a:pPr>
              <a:buFont typeface="Arial" panose="020B0604020202020204" pitchFamily="34" charset="0"/>
              <a:buChar char="•"/>
            </a:pPr>
            <a:r>
              <a:rPr lang="en-US" sz="1500"/>
              <a:t>Rising costs for imported flowers due to supply chain issues (Gabellini and Scaramuzzi, 2022)</a:t>
            </a:r>
          </a:p>
          <a:p>
            <a:pPr>
              <a:buFont typeface="Arial" panose="020B0604020202020204" pitchFamily="34" charset="0"/>
              <a:buChar char="•"/>
            </a:pPr>
            <a:r>
              <a:rPr lang="en-US" sz="1500"/>
              <a:t>Local competition: boutique florist with Instagram focus</a:t>
            </a:r>
          </a:p>
          <a:p>
            <a:pPr>
              <a:buFont typeface="Arial" panose="020B0604020202020204" pitchFamily="34" charset="0"/>
              <a:buChar char="•"/>
            </a:pPr>
            <a:r>
              <a:rPr lang="en-US" sz="1500"/>
              <a:t>National chain competing through aggressive pricing</a:t>
            </a:r>
          </a:p>
          <a:p>
            <a:pPr>
              <a:buFont typeface="Arial" panose="020B0604020202020204" pitchFamily="34" charset="0"/>
              <a:buChar char="•"/>
            </a:pPr>
            <a:r>
              <a:rPr lang="en-US" sz="1500"/>
              <a:t>Customers demand flexible delivery and subscriptions (Tseng et al., 2024)</a:t>
            </a:r>
          </a:p>
          <a:p>
            <a:endParaRPr lang="en-US" sz="1500"/>
          </a:p>
        </p:txBody>
      </p:sp>
      <p:pic>
        <p:nvPicPr>
          <p:cNvPr id="1027" name="Picture 3" descr="Declining Retail Sales Illustrations - Free Download in SVG, PNG">
            <a:extLst>
              <a:ext uri="{FF2B5EF4-FFF2-40B4-BE49-F238E27FC236}">
                <a16:creationId xmlns:a16="http://schemas.microsoft.com/office/drawing/2014/main" id="{63023330-6965-F46D-C09C-2FF59BF68C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96067" y="625683"/>
            <a:ext cx="6219922" cy="5551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028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F77D2-C650-CB7B-3DBF-3B49E52E5E12}"/>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5W2H Analysis</a:t>
            </a:r>
          </a:p>
        </p:txBody>
      </p:sp>
      <p:sp>
        <p:nvSpPr>
          <p:cNvPr id="7" name="TextBox 6">
            <a:extLst>
              <a:ext uri="{FF2B5EF4-FFF2-40B4-BE49-F238E27FC236}">
                <a16:creationId xmlns:a16="http://schemas.microsoft.com/office/drawing/2014/main" id="{CF061698-2541-1412-D62E-AA0523B5BBAA}"/>
              </a:ext>
            </a:extLst>
          </p:cNvPr>
          <p:cNvSpPr txBox="1"/>
          <p:nvPr/>
        </p:nvSpPr>
        <p:spPr>
          <a:xfrm>
            <a:off x="320040" y="5753018"/>
            <a:ext cx="10909643" cy="687406"/>
          </a:xfrm>
          <a:prstGeom prst="rect">
            <a:avLst/>
          </a:prstGeom>
        </p:spPr>
        <p:txBody>
          <a:bodyPr vert="horz" lIns="91440" tIns="45720" rIns="91440" bIns="45720" rtlCol="0" anchor="ctr">
            <a:normAutofit/>
          </a:bodyPr>
          <a:lstStyle/>
          <a:p>
            <a:pPr algn="ctr">
              <a:lnSpc>
                <a:spcPct val="90000"/>
              </a:lnSpc>
              <a:spcBef>
                <a:spcPts val="1000"/>
              </a:spcBef>
            </a:pPr>
            <a:r>
              <a:rPr lang="en-US" sz="2400" kern="1200" dirty="0">
                <a:solidFill>
                  <a:schemeClr val="tx1"/>
                </a:solidFill>
                <a:latin typeface="+mn-lt"/>
                <a:ea typeface="+mn-ea"/>
                <a:cs typeface="+mn-cs"/>
              </a:rPr>
              <a:t>(Citation: Tseng et al., 2024)</a:t>
            </a:r>
          </a:p>
        </p:txBody>
      </p:sp>
      <p:sp>
        <p:nvSpPr>
          <p:cNvPr id="14"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4F24854F-2D3D-D20A-1835-094E1E635B1B}"/>
              </a:ext>
            </a:extLst>
          </p:cNvPr>
          <p:cNvGraphicFramePr>
            <a:graphicFrameLocks noGrp="1"/>
          </p:cNvGraphicFramePr>
          <p:nvPr>
            <p:ph idx="1"/>
            <p:extLst>
              <p:ext uri="{D42A27DB-BD31-4B8C-83A1-F6EECF244321}">
                <p14:modId xmlns:p14="http://schemas.microsoft.com/office/powerpoint/2010/main" val="1654418460"/>
              </p:ext>
            </p:extLst>
          </p:nvPr>
        </p:nvGraphicFramePr>
        <p:xfrm>
          <a:off x="320040" y="2141877"/>
          <a:ext cx="11548873" cy="3479936"/>
        </p:xfrm>
        <a:graphic>
          <a:graphicData uri="http://schemas.openxmlformats.org/drawingml/2006/table">
            <a:tbl>
              <a:tblPr>
                <a:tableStyleId>{8EC20E35-A176-4012-BC5E-935CFFF8708E}</a:tableStyleId>
              </a:tblPr>
              <a:tblGrid>
                <a:gridCol w="3467529">
                  <a:extLst>
                    <a:ext uri="{9D8B030D-6E8A-4147-A177-3AD203B41FA5}">
                      <a16:colId xmlns:a16="http://schemas.microsoft.com/office/drawing/2014/main" val="1728527309"/>
                    </a:ext>
                  </a:extLst>
                </a:gridCol>
                <a:gridCol w="8081344">
                  <a:extLst>
                    <a:ext uri="{9D8B030D-6E8A-4147-A177-3AD203B41FA5}">
                      <a16:colId xmlns:a16="http://schemas.microsoft.com/office/drawing/2014/main" val="832996985"/>
                    </a:ext>
                  </a:extLst>
                </a:gridCol>
              </a:tblGrid>
              <a:tr h="434992">
                <a:tc>
                  <a:txBody>
                    <a:bodyPr/>
                    <a:lstStyle/>
                    <a:p>
                      <a:r>
                        <a:rPr lang="en-US" sz="1900" b="1"/>
                        <a:t>Element</a:t>
                      </a:r>
                      <a:endParaRPr lang="en-US" sz="1900"/>
                    </a:p>
                  </a:txBody>
                  <a:tcPr marL="98862" marR="98862" marT="49431" marB="49431" anchor="ctr"/>
                </a:tc>
                <a:tc>
                  <a:txBody>
                    <a:bodyPr/>
                    <a:lstStyle/>
                    <a:p>
                      <a:r>
                        <a:rPr lang="en-US" sz="1900" b="1" dirty="0"/>
                        <a:t>Details</a:t>
                      </a:r>
                      <a:endParaRPr lang="en-US" sz="1900" dirty="0"/>
                    </a:p>
                  </a:txBody>
                  <a:tcPr marL="98862" marR="98862" marT="49431" marB="49431" anchor="ctr"/>
                </a:tc>
                <a:extLst>
                  <a:ext uri="{0D108BD9-81ED-4DB2-BD59-A6C34878D82A}">
                    <a16:rowId xmlns:a16="http://schemas.microsoft.com/office/drawing/2014/main" val="3560651906"/>
                  </a:ext>
                </a:extLst>
              </a:tr>
              <a:tr h="434992">
                <a:tc>
                  <a:txBody>
                    <a:bodyPr/>
                    <a:lstStyle/>
                    <a:p>
                      <a:r>
                        <a:rPr lang="en-US" sz="1900"/>
                        <a:t>What</a:t>
                      </a:r>
                    </a:p>
                  </a:txBody>
                  <a:tcPr marL="98862" marR="98862" marT="49431" marB="49431" anchor="ctr"/>
                </a:tc>
                <a:tc>
                  <a:txBody>
                    <a:bodyPr/>
                    <a:lstStyle/>
                    <a:p>
                      <a:r>
                        <a:rPr lang="en-US" sz="1900"/>
                        <a:t>Decline in in-store sales and profitability</a:t>
                      </a:r>
                    </a:p>
                  </a:txBody>
                  <a:tcPr marL="98862" marR="98862" marT="49431" marB="49431" anchor="ctr"/>
                </a:tc>
                <a:extLst>
                  <a:ext uri="{0D108BD9-81ED-4DB2-BD59-A6C34878D82A}">
                    <a16:rowId xmlns:a16="http://schemas.microsoft.com/office/drawing/2014/main" val="2168472587"/>
                  </a:ext>
                </a:extLst>
              </a:tr>
              <a:tr h="434992">
                <a:tc>
                  <a:txBody>
                    <a:bodyPr/>
                    <a:lstStyle/>
                    <a:p>
                      <a:r>
                        <a:rPr lang="en-US" sz="1900"/>
                        <a:t>Why</a:t>
                      </a:r>
                    </a:p>
                  </a:txBody>
                  <a:tcPr marL="98862" marR="98862" marT="49431" marB="49431" anchor="ctr"/>
                </a:tc>
                <a:tc>
                  <a:txBody>
                    <a:bodyPr/>
                    <a:lstStyle/>
                    <a:p>
                      <a:r>
                        <a:rPr lang="en-US" sz="1900"/>
                        <a:t>Shift to online shopping, rising costs, strong competition</a:t>
                      </a:r>
                    </a:p>
                  </a:txBody>
                  <a:tcPr marL="98862" marR="98862" marT="49431" marB="49431" anchor="ctr"/>
                </a:tc>
                <a:extLst>
                  <a:ext uri="{0D108BD9-81ED-4DB2-BD59-A6C34878D82A}">
                    <a16:rowId xmlns:a16="http://schemas.microsoft.com/office/drawing/2014/main" val="3190234020"/>
                  </a:ext>
                </a:extLst>
              </a:tr>
              <a:tr h="434992">
                <a:tc>
                  <a:txBody>
                    <a:bodyPr/>
                    <a:lstStyle/>
                    <a:p>
                      <a:r>
                        <a:rPr lang="en-US" sz="1900"/>
                        <a:t>When</a:t>
                      </a:r>
                    </a:p>
                  </a:txBody>
                  <a:tcPr marL="98862" marR="98862" marT="49431" marB="49431" anchor="ctr"/>
                </a:tc>
                <a:tc>
                  <a:txBody>
                    <a:bodyPr/>
                    <a:lstStyle/>
                    <a:p>
                      <a:r>
                        <a:rPr lang="en-US" sz="1900"/>
                        <a:t>Past 12 months</a:t>
                      </a:r>
                    </a:p>
                  </a:txBody>
                  <a:tcPr marL="98862" marR="98862" marT="49431" marB="49431" anchor="ctr"/>
                </a:tc>
                <a:extLst>
                  <a:ext uri="{0D108BD9-81ED-4DB2-BD59-A6C34878D82A}">
                    <a16:rowId xmlns:a16="http://schemas.microsoft.com/office/drawing/2014/main" val="4096614270"/>
                  </a:ext>
                </a:extLst>
              </a:tr>
              <a:tr h="434992">
                <a:tc>
                  <a:txBody>
                    <a:bodyPr/>
                    <a:lstStyle/>
                    <a:p>
                      <a:r>
                        <a:rPr lang="en-US" sz="1900"/>
                        <a:t>Where</a:t>
                      </a:r>
                    </a:p>
                  </a:txBody>
                  <a:tcPr marL="98862" marR="98862" marT="49431" marB="49431" anchor="ctr"/>
                </a:tc>
                <a:tc>
                  <a:txBody>
                    <a:bodyPr/>
                    <a:lstStyle/>
                    <a:p>
                      <a:r>
                        <a:rPr lang="en-US" sz="1900"/>
                        <a:t>Norwich High Street</a:t>
                      </a:r>
                    </a:p>
                  </a:txBody>
                  <a:tcPr marL="98862" marR="98862" marT="49431" marB="49431" anchor="ctr"/>
                </a:tc>
                <a:extLst>
                  <a:ext uri="{0D108BD9-81ED-4DB2-BD59-A6C34878D82A}">
                    <a16:rowId xmlns:a16="http://schemas.microsoft.com/office/drawing/2014/main" val="1816984265"/>
                  </a:ext>
                </a:extLst>
              </a:tr>
              <a:tr h="434992">
                <a:tc>
                  <a:txBody>
                    <a:bodyPr/>
                    <a:lstStyle/>
                    <a:p>
                      <a:r>
                        <a:rPr lang="en-US" sz="1900"/>
                        <a:t>Who</a:t>
                      </a:r>
                    </a:p>
                  </a:txBody>
                  <a:tcPr marL="98862" marR="98862" marT="49431" marB="49431" anchor="ctr"/>
                </a:tc>
                <a:tc>
                  <a:txBody>
                    <a:bodyPr/>
                    <a:lstStyle/>
                    <a:p>
                      <a:r>
                        <a:rPr lang="en-US" sz="1900"/>
                        <a:t>Owners Liam and Priya, staff, customers</a:t>
                      </a:r>
                    </a:p>
                  </a:txBody>
                  <a:tcPr marL="98862" marR="98862" marT="49431" marB="49431" anchor="ctr"/>
                </a:tc>
                <a:extLst>
                  <a:ext uri="{0D108BD9-81ED-4DB2-BD59-A6C34878D82A}">
                    <a16:rowId xmlns:a16="http://schemas.microsoft.com/office/drawing/2014/main" val="2984343148"/>
                  </a:ext>
                </a:extLst>
              </a:tr>
              <a:tr h="434992">
                <a:tc>
                  <a:txBody>
                    <a:bodyPr/>
                    <a:lstStyle/>
                    <a:p>
                      <a:r>
                        <a:rPr lang="en-US" sz="1900"/>
                        <a:t>How</a:t>
                      </a:r>
                    </a:p>
                  </a:txBody>
                  <a:tcPr marL="98862" marR="98862" marT="49431" marB="49431" anchor="ctr"/>
                </a:tc>
                <a:tc>
                  <a:txBody>
                    <a:bodyPr/>
                    <a:lstStyle/>
                    <a:p>
                      <a:r>
                        <a:rPr lang="en-US" sz="1900"/>
                        <a:t>Poor website, limited digital marketing, expensive sustainable materials</a:t>
                      </a:r>
                    </a:p>
                  </a:txBody>
                  <a:tcPr marL="98862" marR="98862" marT="49431" marB="49431" anchor="ctr"/>
                </a:tc>
                <a:extLst>
                  <a:ext uri="{0D108BD9-81ED-4DB2-BD59-A6C34878D82A}">
                    <a16:rowId xmlns:a16="http://schemas.microsoft.com/office/drawing/2014/main" val="3704247684"/>
                  </a:ext>
                </a:extLst>
              </a:tr>
              <a:tr h="434992">
                <a:tc>
                  <a:txBody>
                    <a:bodyPr/>
                    <a:lstStyle/>
                    <a:p>
                      <a:r>
                        <a:rPr lang="en-US" sz="1900"/>
                        <a:t>How Much</a:t>
                      </a:r>
                    </a:p>
                  </a:txBody>
                  <a:tcPr marL="98862" marR="98862" marT="49431" marB="49431" anchor="ctr"/>
                </a:tc>
                <a:tc>
                  <a:txBody>
                    <a:bodyPr/>
                    <a:lstStyle/>
                    <a:p>
                      <a:r>
                        <a:rPr lang="en-US" sz="1900" dirty="0"/>
                        <a:t>30% sales decline, high costs</a:t>
                      </a:r>
                    </a:p>
                  </a:txBody>
                  <a:tcPr marL="98862" marR="98862" marT="49431" marB="49431" anchor="ctr"/>
                </a:tc>
                <a:extLst>
                  <a:ext uri="{0D108BD9-81ED-4DB2-BD59-A6C34878D82A}">
                    <a16:rowId xmlns:a16="http://schemas.microsoft.com/office/drawing/2014/main" val="759444837"/>
                  </a:ext>
                </a:extLst>
              </a:tr>
            </a:tbl>
          </a:graphicData>
        </a:graphic>
      </p:graphicFrame>
    </p:spTree>
    <p:extLst>
      <p:ext uri="{BB962C8B-B14F-4D97-AF65-F5344CB8AC3E}">
        <p14:creationId xmlns:p14="http://schemas.microsoft.com/office/powerpoint/2010/main" val="788028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164D7-FB77-4DD1-5D0C-2DA067D7B3CF}"/>
              </a:ext>
            </a:extLst>
          </p:cNvPr>
          <p:cNvSpPr>
            <a:spLocks noGrp="1"/>
          </p:cNvSpPr>
          <p:nvPr>
            <p:ph type="title"/>
          </p:nvPr>
        </p:nvSpPr>
        <p:spPr>
          <a:xfrm>
            <a:off x="1179576" y="396930"/>
            <a:ext cx="9829800" cy="1325880"/>
          </a:xfrm>
        </p:spPr>
        <p:txBody>
          <a:bodyPr anchor="b">
            <a:normAutofit/>
          </a:bodyPr>
          <a:lstStyle/>
          <a:p>
            <a:pPr algn="ctr"/>
            <a:r>
              <a:rPr lang="en-US" sz="3600" dirty="0">
                <a:solidFill>
                  <a:schemeClr val="tx2"/>
                </a:solidFill>
              </a:rPr>
              <a:t>PESTEL Framework – Critique</a:t>
            </a:r>
          </a:p>
        </p:txBody>
      </p:sp>
      <p:grpSp>
        <p:nvGrpSpPr>
          <p:cNvPr id="5131" name="Group 5130">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5132" name="Freeform: Shape 5131">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Freeform: Shape 5132">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4" name="Freeform: Shape 5133">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Freeform: Shape 5134">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What is A PESTEL Analysis with Examples | EdrawMax Online">
            <a:extLst>
              <a:ext uri="{FF2B5EF4-FFF2-40B4-BE49-F238E27FC236}">
                <a16:creationId xmlns:a16="http://schemas.microsoft.com/office/drawing/2014/main" id="{62E397AE-CF01-77AD-D900-3E17150FD3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671" y="2043713"/>
            <a:ext cx="4954693" cy="31338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D10415-2A38-36FD-E3EE-D7E309693AFE}"/>
              </a:ext>
            </a:extLst>
          </p:cNvPr>
          <p:cNvSpPr>
            <a:spLocks noGrp="1"/>
          </p:cNvSpPr>
          <p:nvPr>
            <p:ph idx="1"/>
          </p:nvPr>
        </p:nvSpPr>
        <p:spPr>
          <a:xfrm>
            <a:off x="6354871" y="2139159"/>
            <a:ext cx="5029200" cy="3227626"/>
          </a:xfrm>
        </p:spPr>
        <p:txBody>
          <a:bodyPr anchor="ctr">
            <a:normAutofit/>
          </a:bodyPr>
          <a:lstStyle/>
          <a:p>
            <a:pPr>
              <a:buFont typeface="Arial" panose="020B0604020202020204" pitchFamily="34" charset="0"/>
              <a:buChar char="•"/>
            </a:pPr>
            <a:r>
              <a:rPr lang="en-US" sz="1300" b="1" dirty="0">
                <a:solidFill>
                  <a:schemeClr val="tx2"/>
                </a:solidFill>
              </a:rPr>
              <a:t>Political:</a:t>
            </a:r>
            <a:r>
              <a:rPr lang="en-US" sz="1300" dirty="0">
                <a:solidFill>
                  <a:schemeClr val="tx2"/>
                </a:solidFill>
              </a:rPr>
              <a:t> Trade policies affect imported flower costs</a:t>
            </a:r>
          </a:p>
          <a:p>
            <a:pPr>
              <a:buFont typeface="Arial" panose="020B0604020202020204" pitchFamily="34" charset="0"/>
              <a:buChar char="•"/>
            </a:pPr>
            <a:r>
              <a:rPr lang="en-US" sz="1300" b="1" dirty="0">
                <a:solidFill>
                  <a:schemeClr val="tx2"/>
                </a:solidFill>
              </a:rPr>
              <a:t>Economic:</a:t>
            </a:r>
            <a:r>
              <a:rPr lang="en-US" sz="1300" dirty="0">
                <a:solidFill>
                  <a:schemeClr val="tx2"/>
                </a:solidFill>
              </a:rPr>
              <a:t> Inflation increases flower and packaging costs</a:t>
            </a:r>
          </a:p>
          <a:p>
            <a:pPr>
              <a:buFont typeface="Arial" panose="020B0604020202020204" pitchFamily="34" charset="0"/>
              <a:buChar char="•"/>
            </a:pPr>
            <a:r>
              <a:rPr lang="en-US" sz="1300" b="1" dirty="0">
                <a:solidFill>
                  <a:schemeClr val="tx2"/>
                </a:solidFill>
              </a:rPr>
              <a:t>Social:</a:t>
            </a:r>
            <a:r>
              <a:rPr lang="en-US" sz="1300" dirty="0">
                <a:solidFill>
                  <a:schemeClr val="tx2"/>
                </a:solidFill>
              </a:rPr>
              <a:t> Rising eco-consciousness among consumers (Etheredge et al., 2025)</a:t>
            </a:r>
          </a:p>
          <a:p>
            <a:pPr>
              <a:buFont typeface="Arial" panose="020B0604020202020204" pitchFamily="34" charset="0"/>
              <a:buChar char="•"/>
            </a:pPr>
            <a:r>
              <a:rPr lang="en-US" sz="1300" b="1" dirty="0">
                <a:solidFill>
                  <a:schemeClr val="tx2"/>
                </a:solidFill>
              </a:rPr>
              <a:t>Technological:</a:t>
            </a:r>
            <a:r>
              <a:rPr lang="en-US" sz="1300" dirty="0">
                <a:solidFill>
                  <a:schemeClr val="tx2"/>
                </a:solidFill>
              </a:rPr>
              <a:t> Digital marketing crucial for survival (AIPH, 2022)</a:t>
            </a:r>
          </a:p>
          <a:p>
            <a:pPr>
              <a:buFont typeface="Arial" panose="020B0604020202020204" pitchFamily="34" charset="0"/>
              <a:buChar char="•"/>
            </a:pPr>
            <a:r>
              <a:rPr lang="en-US" sz="1300" b="1" dirty="0">
                <a:solidFill>
                  <a:schemeClr val="tx2"/>
                </a:solidFill>
              </a:rPr>
              <a:t>Environmental:</a:t>
            </a:r>
            <a:r>
              <a:rPr lang="en-US" sz="1300" dirty="0">
                <a:solidFill>
                  <a:schemeClr val="tx2"/>
                </a:solidFill>
              </a:rPr>
              <a:t> Sustainable practices becoming more expensive</a:t>
            </a:r>
          </a:p>
          <a:p>
            <a:pPr>
              <a:buFont typeface="Arial" panose="020B0604020202020204" pitchFamily="34" charset="0"/>
              <a:buChar char="•"/>
            </a:pPr>
            <a:r>
              <a:rPr lang="en-US" sz="1300" b="1" dirty="0">
                <a:solidFill>
                  <a:schemeClr val="tx2"/>
                </a:solidFill>
              </a:rPr>
              <a:t>Legal:</a:t>
            </a:r>
            <a:r>
              <a:rPr lang="en-US" sz="1300" dirty="0">
                <a:solidFill>
                  <a:schemeClr val="tx2"/>
                </a:solidFill>
              </a:rPr>
              <a:t> Regulations on eco-packaging standards (Bek et al., 2023)</a:t>
            </a:r>
          </a:p>
          <a:p>
            <a:pPr lvl="1"/>
            <a:r>
              <a:rPr lang="en-US" sz="1300" b="1" dirty="0">
                <a:solidFill>
                  <a:schemeClr val="tx2"/>
                </a:solidFill>
              </a:rPr>
              <a:t>Benefits:</a:t>
            </a:r>
            <a:r>
              <a:rPr lang="en-US" sz="1300" dirty="0">
                <a:solidFill>
                  <a:schemeClr val="tx2"/>
                </a:solidFill>
              </a:rPr>
              <a:t> Provides structured view of external environment</a:t>
            </a:r>
          </a:p>
          <a:p>
            <a:pPr lvl="1"/>
            <a:r>
              <a:rPr lang="en-US" sz="1300" b="1" dirty="0">
                <a:solidFill>
                  <a:schemeClr val="tx2"/>
                </a:solidFill>
              </a:rPr>
              <a:t>Limitations:</a:t>
            </a:r>
            <a:r>
              <a:rPr lang="en-US" sz="1300" dirty="0">
                <a:solidFill>
                  <a:schemeClr val="tx2"/>
                </a:solidFill>
              </a:rPr>
              <a:t> Static, may overlook sudden market changes</a:t>
            </a:r>
          </a:p>
          <a:p>
            <a:endParaRPr lang="en-US" sz="1300" dirty="0">
              <a:solidFill>
                <a:schemeClr val="tx2"/>
              </a:solidFill>
            </a:endParaRPr>
          </a:p>
        </p:txBody>
      </p:sp>
      <p:grpSp>
        <p:nvGrpSpPr>
          <p:cNvPr id="5137" name="Group 5136">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5138" name="Freeform: Shape 5137">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Freeform: Shape 5138">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Freeform: Shape 5139">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141" name="Freeform: Shape 5140">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3">
            <a:extLst>
              <a:ext uri="{FF2B5EF4-FFF2-40B4-BE49-F238E27FC236}">
                <a16:creationId xmlns:a16="http://schemas.microsoft.com/office/drawing/2014/main" id="{26CC1AF9-A79C-809E-42FC-AD4351DAC943}"/>
              </a:ext>
            </a:extLst>
          </p:cNvPr>
          <p:cNvSpPr>
            <a:spLocks noChangeArrowheads="1"/>
          </p:cNvSpPr>
          <p:nvPr/>
        </p:nvSpPr>
        <p:spPr bwMode="auto">
          <a:xfrm>
            <a:off x="1741351" y="5366785"/>
            <a:ext cx="287717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Edrawmax</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4462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FEFEF"/>
            </a:solidFill>
          </a:ln>
          <a:effectLst>
            <a:outerShdw blurRad="889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D24149-EF03-7E88-25C4-4DBC207BD9B7}"/>
              </a:ext>
            </a:extLst>
          </p:cNvPr>
          <p:cNvSpPr>
            <a:spLocks noGrp="1"/>
          </p:cNvSpPr>
          <p:nvPr>
            <p:ph type="title"/>
          </p:nvPr>
        </p:nvSpPr>
        <p:spPr>
          <a:xfrm>
            <a:off x="838200" y="253397"/>
            <a:ext cx="10515600" cy="1273233"/>
          </a:xfrm>
        </p:spPr>
        <p:txBody>
          <a:bodyPr>
            <a:normAutofit/>
          </a:bodyPr>
          <a:lstStyle/>
          <a:p>
            <a:r>
              <a:rPr lang="en-US" sz="4000" dirty="0"/>
              <a:t>PESTEL Application</a:t>
            </a:r>
          </a:p>
        </p:txBody>
      </p:sp>
      <p:sp>
        <p:nvSpPr>
          <p:cNvPr id="24" name="Rectangle 2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6D1C27D1-B362-CDE7-2E26-1E1E13845A4F}"/>
              </a:ext>
            </a:extLst>
          </p:cNvPr>
          <p:cNvGraphicFramePr>
            <a:graphicFrameLocks noGrp="1"/>
          </p:cNvGraphicFramePr>
          <p:nvPr>
            <p:ph idx="1"/>
            <p:extLst>
              <p:ext uri="{D42A27DB-BD31-4B8C-83A1-F6EECF244321}">
                <p14:modId xmlns:p14="http://schemas.microsoft.com/office/powerpoint/2010/main" val="434179420"/>
              </p:ext>
            </p:extLst>
          </p:nvPr>
        </p:nvGraphicFramePr>
        <p:xfrm>
          <a:off x="838200" y="2244015"/>
          <a:ext cx="10515604" cy="3941480"/>
        </p:xfrm>
        <a:graphic>
          <a:graphicData uri="http://schemas.openxmlformats.org/drawingml/2006/table">
            <a:tbl>
              <a:tblPr>
                <a:tableStyleId>{775DCB02-9BB8-47FD-8907-85C794F793BA}</a:tableStyleId>
              </a:tblPr>
              <a:tblGrid>
                <a:gridCol w="1525876">
                  <a:extLst>
                    <a:ext uri="{9D8B030D-6E8A-4147-A177-3AD203B41FA5}">
                      <a16:colId xmlns:a16="http://schemas.microsoft.com/office/drawing/2014/main" val="3846247113"/>
                    </a:ext>
                  </a:extLst>
                </a:gridCol>
                <a:gridCol w="1687982">
                  <a:extLst>
                    <a:ext uri="{9D8B030D-6E8A-4147-A177-3AD203B41FA5}">
                      <a16:colId xmlns:a16="http://schemas.microsoft.com/office/drawing/2014/main" val="2985978852"/>
                    </a:ext>
                  </a:extLst>
                </a:gridCol>
                <a:gridCol w="1639517">
                  <a:extLst>
                    <a:ext uri="{9D8B030D-6E8A-4147-A177-3AD203B41FA5}">
                      <a16:colId xmlns:a16="http://schemas.microsoft.com/office/drawing/2014/main" val="908019539"/>
                    </a:ext>
                  </a:extLst>
                </a:gridCol>
                <a:gridCol w="1980439">
                  <a:extLst>
                    <a:ext uri="{9D8B030D-6E8A-4147-A177-3AD203B41FA5}">
                      <a16:colId xmlns:a16="http://schemas.microsoft.com/office/drawing/2014/main" val="4161257107"/>
                    </a:ext>
                  </a:extLst>
                </a:gridCol>
                <a:gridCol w="1778226">
                  <a:extLst>
                    <a:ext uri="{9D8B030D-6E8A-4147-A177-3AD203B41FA5}">
                      <a16:colId xmlns:a16="http://schemas.microsoft.com/office/drawing/2014/main" val="3916356495"/>
                    </a:ext>
                  </a:extLst>
                </a:gridCol>
                <a:gridCol w="1903564">
                  <a:extLst>
                    <a:ext uri="{9D8B030D-6E8A-4147-A177-3AD203B41FA5}">
                      <a16:colId xmlns:a16="http://schemas.microsoft.com/office/drawing/2014/main" val="1355557866"/>
                    </a:ext>
                  </a:extLst>
                </a:gridCol>
              </a:tblGrid>
              <a:tr h="677439">
                <a:tc>
                  <a:txBody>
                    <a:bodyPr/>
                    <a:lstStyle/>
                    <a:p>
                      <a:r>
                        <a:rPr lang="en-US" sz="1800" b="1"/>
                        <a:t>Political Factors</a:t>
                      </a:r>
                      <a:endParaRPr lang="en-US" sz="1800"/>
                    </a:p>
                  </a:txBody>
                  <a:tcPr marL="93461" marR="93461" marT="46730" marB="46730" anchor="ctr"/>
                </a:tc>
                <a:tc>
                  <a:txBody>
                    <a:bodyPr/>
                    <a:lstStyle/>
                    <a:p>
                      <a:r>
                        <a:rPr lang="en-US" sz="1800" b="1"/>
                        <a:t>Economic Factors</a:t>
                      </a:r>
                      <a:endParaRPr lang="en-US" sz="1800"/>
                    </a:p>
                  </a:txBody>
                  <a:tcPr marL="93461" marR="93461" marT="46730" marB="46730" anchor="ctr"/>
                </a:tc>
                <a:tc>
                  <a:txBody>
                    <a:bodyPr/>
                    <a:lstStyle/>
                    <a:p>
                      <a:r>
                        <a:rPr lang="en-US" sz="1800" b="1"/>
                        <a:t>Social Factors</a:t>
                      </a:r>
                      <a:endParaRPr lang="en-US" sz="1800"/>
                    </a:p>
                  </a:txBody>
                  <a:tcPr marL="93461" marR="93461" marT="46730" marB="46730" anchor="ctr"/>
                </a:tc>
                <a:tc>
                  <a:txBody>
                    <a:bodyPr/>
                    <a:lstStyle/>
                    <a:p>
                      <a:r>
                        <a:rPr lang="en-US" sz="1800" b="1"/>
                        <a:t>Technological Factors</a:t>
                      </a:r>
                      <a:endParaRPr lang="en-US" sz="1800"/>
                    </a:p>
                  </a:txBody>
                  <a:tcPr marL="93461" marR="93461" marT="46730" marB="46730" anchor="ctr"/>
                </a:tc>
                <a:tc>
                  <a:txBody>
                    <a:bodyPr/>
                    <a:lstStyle/>
                    <a:p>
                      <a:r>
                        <a:rPr lang="en-US" sz="1800" b="1"/>
                        <a:t>Legal Factors</a:t>
                      </a:r>
                      <a:endParaRPr lang="en-US" sz="1800"/>
                    </a:p>
                  </a:txBody>
                  <a:tcPr marL="93461" marR="93461" marT="46730" marB="46730" anchor="ctr"/>
                </a:tc>
                <a:tc>
                  <a:txBody>
                    <a:bodyPr/>
                    <a:lstStyle/>
                    <a:p>
                      <a:r>
                        <a:rPr lang="en-US" sz="1800" b="1"/>
                        <a:t>Environmental Factors</a:t>
                      </a:r>
                      <a:endParaRPr lang="en-US" sz="1800"/>
                    </a:p>
                  </a:txBody>
                  <a:tcPr marL="93461" marR="93461" marT="46730" marB="46730" anchor="ctr"/>
                </a:tc>
                <a:extLst>
                  <a:ext uri="{0D108BD9-81ED-4DB2-BD59-A6C34878D82A}">
                    <a16:rowId xmlns:a16="http://schemas.microsoft.com/office/drawing/2014/main" val="1267467736"/>
                  </a:ext>
                </a:extLst>
              </a:tr>
              <a:tr h="1768389">
                <a:tc>
                  <a:txBody>
                    <a:bodyPr/>
                    <a:lstStyle/>
                    <a:p>
                      <a:r>
                        <a:rPr lang="en-US" sz="1800"/>
                        <a:t>Brexit impacts flower imports and trade agreements</a:t>
                      </a:r>
                    </a:p>
                  </a:txBody>
                  <a:tcPr marL="93461" marR="93461" marT="46730" marB="46730" anchor="ctr"/>
                </a:tc>
                <a:tc>
                  <a:txBody>
                    <a:bodyPr/>
                    <a:lstStyle/>
                    <a:p>
                      <a:r>
                        <a:rPr lang="en-US" sz="1800"/>
                        <a:t>Inflation increases costs of flowers and eco-materials</a:t>
                      </a:r>
                    </a:p>
                  </a:txBody>
                  <a:tcPr marL="93461" marR="93461" marT="46730" marB="46730" anchor="ctr"/>
                </a:tc>
                <a:tc>
                  <a:txBody>
                    <a:bodyPr/>
                    <a:lstStyle/>
                    <a:p>
                      <a:r>
                        <a:rPr lang="en-US" sz="1800"/>
                        <a:t>Shift towards online shopping and convenience</a:t>
                      </a:r>
                    </a:p>
                  </a:txBody>
                  <a:tcPr marL="93461" marR="93461" marT="46730" marB="46730" anchor="ctr"/>
                </a:tc>
                <a:tc>
                  <a:txBody>
                    <a:bodyPr/>
                    <a:lstStyle/>
                    <a:p>
                      <a:r>
                        <a:rPr lang="en-US" sz="1800"/>
                        <a:t>Rising importance of e-commerce platforms and digital marketing</a:t>
                      </a:r>
                    </a:p>
                  </a:txBody>
                  <a:tcPr marL="93461" marR="93461" marT="46730" marB="46730" anchor="ctr"/>
                </a:tc>
                <a:tc>
                  <a:txBody>
                    <a:bodyPr/>
                    <a:lstStyle/>
                    <a:p>
                      <a:r>
                        <a:rPr lang="en-US" sz="1800"/>
                        <a:t>UK consumer protection laws influence return policies</a:t>
                      </a:r>
                    </a:p>
                  </a:txBody>
                  <a:tcPr marL="93461" marR="93461" marT="46730" marB="46730" anchor="ctr"/>
                </a:tc>
                <a:tc>
                  <a:txBody>
                    <a:bodyPr/>
                    <a:lstStyle/>
                    <a:p>
                      <a:r>
                        <a:rPr lang="en-US" sz="1800"/>
                        <a:t>Pressure to adopt eco-friendly packaging solutions</a:t>
                      </a:r>
                    </a:p>
                  </a:txBody>
                  <a:tcPr marL="93461" marR="93461" marT="46730" marB="46730" anchor="ctr"/>
                </a:tc>
                <a:extLst>
                  <a:ext uri="{0D108BD9-81ED-4DB2-BD59-A6C34878D82A}">
                    <a16:rowId xmlns:a16="http://schemas.microsoft.com/office/drawing/2014/main" val="1724911036"/>
                  </a:ext>
                </a:extLst>
              </a:tr>
              <a:tr h="1495652">
                <a:tc>
                  <a:txBody>
                    <a:bodyPr/>
                    <a:lstStyle/>
                    <a:p>
                      <a:r>
                        <a:rPr lang="en-US" sz="1800"/>
                        <a:t>Local council policies affect high street businesses</a:t>
                      </a:r>
                    </a:p>
                  </a:txBody>
                  <a:tcPr marL="93461" marR="93461" marT="46730" marB="46730" anchor="ctr"/>
                </a:tc>
                <a:tc>
                  <a:txBody>
                    <a:bodyPr/>
                    <a:lstStyle/>
                    <a:p>
                      <a:r>
                        <a:rPr lang="en-US" sz="1800"/>
                        <a:t>Consumer spending reduced due to economic uncertainty</a:t>
                      </a:r>
                    </a:p>
                  </a:txBody>
                  <a:tcPr marL="93461" marR="93461" marT="46730" marB="46730" anchor="ctr"/>
                </a:tc>
                <a:tc>
                  <a:txBody>
                    <a:bodyPr/>
                    <a:lstStyle/>
                    <a:p>
                      <a:r>
                        <a:rPr lang="en-US" sz="1800"/>
                        <a:t>Growing consumer demand for sustainable packaging</a:t>
                      </a:r>
                    </a:p>
                  </a:txBody>
                  <a:tcPr marL="93461" marR="93461" marT="46730" marB="46730" anchor="ctr"/>
                </a:tc>
                <a:tc>
                  <a:txBody>
                    <a:bodyPr/>
                    <a:lstStyle/>
                    <a:p>
                      <a:r>
                        <a:rPr lang="en-US" sz="1800"/>
                        <a:t>Outdated website limits competitiveness and customer engagement</a:t>
                      </a:r>
                    </a:p>
                  </a:txBody>
                  <a:tcPr marL="93461" marR="93461" marT="46730" marB="46730" anchor="ctr"/>
                </a:tc>
                <a:tc>
                  <a:txBody>
                    <a:bodyPr/>
                    <a:lstStyle/>
                    <a:p>
                      <a:r>
                        <a:rPr lang="en-US" sz="1800"/>
                        <a:t>Environmental regulations increase compliance costs</a:t>
                      </a:r>
                    </a:p>
                  </a:txBody>
                  <a:tcPr marL="93461" marR="93461" marT="46730" marB="46730" anchor="ctr"/>
                </a:tc>
                <a:tc>
                  <a:txBody>
                    <a:bodyPr/>
                    <a:lstStyle/>
                    <a:p>
                      <a:r>
                        <a:rPr lang="en-US" sz="1800" dirty="0"/>
                        <a:t>Climate change disrupts global flower supply chains</a:t>
                      </a:r>
                    </a:p>
                  </a:txBody>
                  <a:tcPr marL="93461" marR="93461" marT="46730" marB="46730" anchor="ctr"/>
                </a:tc>
                <a:extLst>
                  <a:ext uri="{0D108BD9-81ED-4DB2-BD59-A6C34878D82A}">
                    <a16:rowId xmlns:a16="http://schemas.microsoft.com/office/drawing/2014/main" val="3107902516"/>
                  </a:ext>
                </a:extLst>
              </a:tr>
            </a:tbl>
          </a:graphicData>
        </a:graphic>
      </p:graphicFrame>
      <p:sp>
        <p:nvSpPr>
          <p:cNvPr id="8" name="TextBox 7">
            <a:extLst>
              <a:ext uri="{FF2B5EF4-FFF2-40B4-BE49-F238E27FC236}">
                <a16:creationId xmlns:a16="http://schemas.microsoft.com/office/drawing/2014/main" id="{136DFEF1-E314-0E60-8A87-FA1DC3DF2683}"/>
              </a:ext>
            </a:extLst>
          </p:cNvPr>
          <p:cNvSpPr txBox="1"/>
          <p:nvPr/>
        </p:nvSpPr>
        <p:spPr>
          <a:xfrm>
            <a:off x="2997315" y="6235271"/>
            <a:ext cx="6194322" cy="369332"/>
          </a:xfrm>
          <a:prstGeom prst="rect">
            <a:avLst/>
          </a:prstGeom>
          <a:noFill/>
        </p:spPr>
        <p:txBody>
          <a:bodyPr wrap="square">
            <a:spAutoFit/>
          </a:bodyPr>
          <a:lstStyle/>
          <a:p>
            <a:pPr algn="ctr"/>
            <a:r>
              <a:rPr lang="en-US" dirty="0"/>
              <a:t>(Cognitive Market Research, 2023)</a:t>
            </a:r>
          </a:p>
        </p:txBody>
      </p:sp>
    </p:spTree>
    <p:extLst>
      <p:ext uri="{BB962C8B-B14F-4D97-AF65-F5344CB8AC3E}">
        <p14:creationId xmlns:p14="http://schemas.microsoft.com/office/powerpoint/2010/main" val="3260662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0D095-3D82-538A-5425-E0491577ABE4}"/>
              </a:ext>
            </a:extLst>
          </p:cNvPr>
          <p:cNvSpPr>
            <a:spLocks noGrp="1"/>
          </p:cNvSpPr>
          <p:nvPr>
            <p:ph type="title"/>
          </p:nvPr>
        </p:nvSpPr>
        <p:spPr>
          <a:xfrm>
            <a:off x="630936" y="640080"/>
            <a:ext cx="4818888" cy="1481328"/>
          </a:xfrm>
        </p:spPr>
        <p:txBody>
          <a:bodyPr anchor="b">
            <a:normAutofit/>
          </a:bodyPr>
          <a:lstStyle/>
          <a:p>
            <a:r>
              <a:rPr lang="en-US" sz="5000"/>
              <a:t>Cause-and-Effect Model – Critique</a:t>
            </a:r>
          </a:p>
        </p:txBody>
      </p:sp>
      <p:sp>
        <p:nvSpPr>
          <p:cNvPr id="308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09130-82AE-CACF-FE1F-A020820E3DEF}"/>
              </a:ext>
            </a:extLst>
          </p:cNvPr>
          <p:cNvSpPr>
            <a:spLocks noGrp="1"/>
          </p:cNvSpPr>
          <p:nvPr>
            <p:ph idx="1"/>
          </p:nvPr>
        </p:nvSpPr>
        <p:spPr>
          <a:xfrm>
            <a:off x="630936" y="2660904"/>
            <a:ext cx="4818888" cy="3547872"/>
          </a:xfrm>
        </p:spPr>
        <p:txBody>
          <a:bodyPr anchor="t">
            <a:normAutofit/>
          </a:bodyPr>
          <a:lstStyle/>
          <a:p>
            <a:pPr>
              <a:buFont typeface="Arial" panose="020B0604020202020204" pitchFamily="34" charset="0"/>
              <a:buChar char="•"/>
            </a:pPr>
            <a:r>
              <a:rPr lang="en-US" sz="1700" dirty="0"/>
              <a:t>Tool also known as Ishikawa or Fishbone diagram</a:t>
            </a:r>
          </a:p>
          <a:p>
            <a:pPr>
              <a:buFont typeface="Arial" panose="020B0604020202020204" pitchFamily="34" charset="0"/>
              <a:buChar char="•"/>
            </a:pPr>
            <a:r>
              <a:rPr lang="en-US" sz="1700" dirty="0"/>
              <a:t>Used to identify and </a:t>
            </a:r>
            <a:r>
              <a:rPr lang="en-US" sz="1700" dirty="0" err="1"/>
              <a:t>visualise</a:t>
            </a:r>
            <a:r>
              <a:rPr lang="en-US" sz="1700" dirty="0"/>
              <a:t> </a:t>
            </a:r>
            <a:r>
              <a:rPr lang="en-US" sz="1700" b="1" dirty="0"/>
              <a:t>root causes</a:t>
            </a:r>
            <a:endParaRPr lang="en-US" sz="1700" dirty="0"/>
          </a:p>
          <a:p>
            <a:pPr>
              <a:buFont typeface="Arial" panose="020B0604020202020204" pitchFamily="34" charset="0"/>
              <a:buChar char="•"/>
            </a:pPr>
            <a:r>
              <a:rPr lang="en-US" sz="1700" dirty="0" err="1"/>
              <a:t>Organises</a:t>
            </a:r>
            <a:r>
              <a:rPr lang="en-US" sz="1700" dirty="0"/>
              <a:t> problems under categories (e.g., People, Process, Technology)</a:t>
            </a:r>
          </a:p>
          <a:p>
            <a:pPr>
              <a:buFont typeface="Arial" panose="020B0604020202020204" pitchFamily="34" charset="0"/>
              <a:buChar char="•"/>
            </a:pPr>
            <a:r>
              <a:rPr lang="en-US" sz="1700" dirty="0"/>
              <a:t>Helps businesses target specific causes rather than symptoms (</a:t>
            </a:r>
            <a:r>
              <a:rPr lang="en-US" sz="1700" dirty="0" err="1"/>
              <a:t>Jop</a:t>
            </a:r>
            <a:r>
              <a:rPr lang="en-US" sz="1700" dirty="0"/>
              <a:t> </a:t>
            </a:r>
            <a:r>
              <a:rPr lang="en-US" sz="1700" dirty="0" err="1"/>
              <a:t>Versteegt</a:t>
            </a:r>
            <a:r>
              <a:rPr lang="en-US" sz="1700" dirty="0"/>
              <a:t> et al., 2025)</a:t>
            </a:r>
          </a:p>
          <a:p>
            <a:pPr lvl="1"/>
            <a:r>
              <a:rPr lang="en-US" sz="1800" b="1" dirty="0"/>
              <a:t>Benefits:</a:t>
            </a:r>
            <a:r>
              <a:rPr lang="en-US" sz="1800" dirty="0"/>
              <a:t> Clear, structured, adaptable</a:t>
            </a:r>
          </a:p>
          <a:p>
            <a:pPr lvl="1"/>
            <a:r>
              <a:rPr lang="en-US" sz="1800" b="1" dirty="0"/>
              <a:t>Limitations:</a:t>
            </a:r>
            <a:r>
              <a:rPr lang="en-US" sz="1800" dirty="0"/>
              <a:t> Requires accurate data; may oversimplify complex issues</a:t>
            </a:r>
          </a:p>
          <a:p>
            <a:endParaRPr lang="en-US" sz="1700" dirty="0"/>
          </a:p>
        </p:txBody>
      </p:sp>
      <p:pic>
        <p:nvPicPr>
          <p:cNvPr id="3076" name="Picture 4" descr="5c Fishbone diagram to show cause-effect of possible problem from the  system change [classic] | Creately">
            <a:extLst>
              <a:ext uri="{FF2B5EF4-FFF2-40B4-BE49-F238E27FC236}">
                <a16:creationId xmlns:a16="http://schemas.microsoft.com/office/drawing/2014/main" id="{1940D8C9-28F1-04DE-4477-6FE13A43E8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1162" y="2821677"/>
            <a:ext cx="5186452" cy="19914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B7B4CEBC-A4CA-C676-62C0-60AD46A1F1A9}"/>
              </a:ext>
            </a:extLst>
          </p:cNvPr>
          <p:cNvSpPr>
            <a:spLocks noChangeArrowheads="1"/>
          </p:cNvSpPr>
          <p:nvPr/>
        </p:nvSpPr>
        <p:spPr bwMode="auto">
          <a:xfrm>
            <a:off x="7279111" y="5166382"/>
            <a:ext cx="289727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(Creately.com, 2025)</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416280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39EAB-DA40-BB2F-6C52-AD63CEB84A02}"/>
              </a:ext>
            </a:extLst>
          </p:cNvPr>
          <p:cNvSpPr>
            <a:spLocks noGrp="1"/>
          </p:cNvSpPr>
          <p:nvPr>
            <p:ph type="title"/>
          </p:nvPr>
        </p:nvSpPr>
        <p:spPr>
          <a:xfrm>
            <a:off x="1179576" y="628379"/>
            <a:ext cx="9829800" cy="1325880"/>
          </a:xfrm>
        </p:spPr>
        <p:txBody>
          <a:bodyPr anchor="b">
            <a:normAutofit/>
          </a:bodyPr>
          <a:lstStyle/>
          <a:p>
            <a:pPr algn="ctr"/>
            <a:r>
              <a:rPr lang="en-US" sz="3600" dirty="0">
                <a:solidFill>
                  <a:schemeClr val="tx2"/>
                </a:solidFill>
              </a:rPr>
              <a:t>Cause-and-Effect Application</a:t>
            </a:r>
          </a:p>
        </p:txBody>
      </p:sp>
      <p:grpSp>
        <p:nvGrpSpPr>
          <p:cNvPr id="4107" name="Group 4106">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4108" name="Freeform: Shape 4107">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0" name="Freeform: Shape 4109">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Freeform: Shape 4110">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801B9E4-8FA4-BB31-F296-413F7A190203}"/>
              </a:ext>
            </a:extLst>
          </p:cNvPr>
          <p:cNvSpPr>
            <a:spLocks noGrp="1"/>
          </p:cNvSpPr>
          <p:nvPr>
            <p:ph idx="1"/>
          </p:nvPr>
        </p:nvSpPr>
        <p:spPr>
          <a:xfrm>
            <a:off x="804672" y="2827419"/>
            <a:ext cx="5126896" cy="3227626"/>
          </a:xfrm>
        </p:spPr>
        <p:txBody>
          <a:bodyPr anchor="ctr">
            <a:normAutofit/>
          </a:bodyPr>
          <a:lstStyle/>
          <a:p>
            <a:pPr>
              <a:buNone/>
            </a:pPr>
            <a:r>
              <a:rPr lang="en-US" sz="1500" b="1">
                <a:solidFill>
                  <a:schemeClr val="tx2"/>
                </a:solidFill>
              </a:rPr>
              <a:t>Categories and Causes:</a:t>
            </a:r>
            <a:endParaRPr lang="en-US" sz="1500">
              <a:solidFill>
                <a:schemeClr val="tx2"/>
              </a:solidFill>
            </a:endParaRPr>
          </a:p>
          <a:p>
            <a:pPr>
              <a:buFont typeface="Arial" panose="020B0604020202020204" pitchFamily="34" charset="0"/>
              <a:buChar char="•"/>
            </a:pPr>
            <a:r>
              <a:rPr lang="en-US" sz="1500" b="1">
                <a:solidFill>
                  <a:schemeClr val="tx2"/>
                </a:solidFill>
              </a:rPr>
              <a:t>Competition:</a:t>
            </a:r>
            <a:r>
              <a:rPr lang="en-US" sz="1500">
                <a:solidFill>
                  <a:schemeClr val="tx2"/>
                </a:solidFill>
              </a:rPr>
              <a:t> Online retailers and local boutique shops (Ms. Shilpa Khade and Awsarikar, 2025)</a:t>
            </a:r>
          </a:p>
          <a:p>
            <a:pPr>
              <a:buFont typeface="Arial" panose="020B0604020202020204" pitchFamily="34" charset="0"/>
              <a:buChar char="•"/>
            </a:pPr>
            <a:r>
              <a:rPr lang="en-US" sz="1500" b="1">
                <a:solidFill>
                  <a:schemeClr val="tx2"/>
                </a:solidFill>
              </a:rPr>
              <a:t>Technology:</a:t>
            </a:r>
            <a:r>
              <a:rPr lang="en-US" sz="1500">
                <a:solidFill>
                  <a:schemeClr val="tx2"/>
                </a:solidFill>
              </a:rPr>
              <a:t> Weak digital marketing and outdated website (Chen and Huang, 2020)</a:t>
            </a:r>
          </a:p>
          <a:p>
            <a:pPr>
              <a:buFont typeface="Arial" panose="020B0604020202020204" pitchFamily="34" charset="0"/>
              <a:buChar char="•"/>
            </a:pPr>
            <a:r>
              <a:rPr lang="en-US" sz="1500" b="1">
                <a:solidFill>
                  <a:schemeClr val="tx2"/>
                </a:solidFill>
              </a:rPr>
              <a:t>Costs:</a:t>
            </a:r>
            <a:r>
              <a:rPr lang="en-US" sz="1500">
                <a:solidFill>
                  <a:schemeClr val="tx2"/>
                </a:solidFill>
              </a:rPr>
              <a:t> Rising prices for imports and eco-materials (Gabellini and Scaramuzzi, 2022)</a:t>
            </a:r>
          </a:p>
          <a:p>
            <a:pPr>
              <a:buFont typeface="Arial" panose="020B0604020202020204" pitchFamily="34" charset="0"/>
              <a:buChar char="•"/>
            </a:pPr>
            <a:r>
              <a:rPr lang="en-US" sz="1500" b="1">
                <a:solidFill>
                  <a:schemeClr val="tx2"/>
                </a:solidFill>
              </a:rPr>
              <a:t>Customer Needs:</a:t>
            </a:r>
            <a:r>
              <a:rPr lang="en-US" sz="1500">
                <a:solidFill>
                  <a:schemeClr val="tx2"/>
                </a:solidFill>
              </a:rPr>
              <a:t> Demand for flexible delivery and subscriptions (Tseng et al., 2024)</a:t>
            </a:r>
          </a:p>
          <a:p>
            <a:pPr>
              <a:buFont typeface="Arial" panose="020B0604020202020204" pitchFamily="34" charset="0"/>
              <a:buChar char="•"/>
            </a:pPr>
            <a:r>
              <a:rPr lang="en-US" sz="1500" b="1">
                <a:solidFill>
                  <a:schemeClr val="tx2"/>
                </a:solidFill>
              </a:rPr>
              <a:t>External Factors:</a:t>
            </a:r>
            <a:r>
              <a:rPr lang="en-US" sz="1500">
                <a:solidFill>
                  <a:schemeClr val="tx2"/>
                </a:solidFill>
              </a:rPr>
              <a:t> High street decline and changing consumer behaviour (Gabellini and Scaramuzzi, 2022)</a:t>
            </a:r>
          </a:p>
          <a:p>
            <a:endParaRPr lang="en-US" sz="1500">
              <a:solidFill>
                <a:schemeClr val="tx2"/>
              </a:solidFill>
            </a:endParaRPr>
          </a:p>
        </p:txBody>
      </p:sp>
      <p:grpSp>
        <p:nvGrpSpPr>
          <p:cNvPr id="4113" name="Group 4112">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4114" name="Freeform: Shape 4113">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Freeform: Shape 4114">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Freeform: Shape 4115">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17" name="Freeform: Shape 4116">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98" name="Picture 2">
            <a:extLst>
              <a:ext uri="{FF2B5EF4-FFF2-40B4-BE49-F238E27FC236}">
                <a16:creationId xmlns:a16="http://schemas.microsoft.com/office/drawing/2014/main" id="{17D2A9BD-F785-57BD-6737-CFE2229816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96737" y="2837712"/>
            <a:ext cx="4819974"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315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Read and Respond to Weak Digital Signals">
            <a:extLst>
              <a:ext uri="{FF2B5EF4-FFF2-40B4-BE49-F238E27FC236}">
                <a16:creationId xmlns:a16="http://schemas.microsoft.com/office/drawing/2014/main" id="{DA4CEFEE-3B2C-89B1-DB11-8849EE7EF6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95" r="33425" b="5701"/>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7155B8-DCE0-6569-9C46-D26B03147B74}"/>
              </a:ext>
            </a:extLst>
          </p:cNvPr>
          <p:cNvSpPr>
            <a:spLocks noGrp="1"/>
          </p:cNvSpPr>
          <p:nvPr>
            <p:ph type="title"/>
          </p:nvPr>
        </p:nvSpPr>
        <p:spPr>
          <a:xfrm>
            <a:off x="371094" y="1161288"/>
            <a:ext cx="3438144" cy="1124712"/>
          </a:xfrm>
        </p:spPr>
        <p:txBody>
          <a:bodyPr anchor="b">
            <a:normAutofit/>
          </a:bodyPr>
          <a:lstStyle/>
          <a:p>
            <a:r>
              <a:rPr lang="en-US" sz="2800"/>
              <a:t>Key Findings</a:t>
            </a:r>
          </a:p>
        </p:txBody>
      </p:sp>
      <p:sp>
        <p:nvSpPr>
          <p:cNvPr id="2059" name="Rectangle 20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1" name="Rectangle 20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7E8320-BCB3-1F1E-7E4F-D873966E1BBB}"/>
              </a:ext>
            </a:extLst>
          </p:cNvPr>
          <p:cNvSpPr>
            <a:spLocks noGrp="1"/>
          </p:cNvSpPr>
          <p:nvPr>
            <p:ph idx="1"/>
          </p:nvPr>
        </p:nvSpPr>
        <p:spPr>
          <a:xfrm>
            <a:off x="371094" y="2718054"/>
            <a:ext cx="3438906" cy="3207258"/>
          </a:xfrm>
        </p:spPr>
        <p:txBody>
          <a:bodyPr anchor="t">
            <a:normAutofit/>
          </a:bodyPr>
          <a:lstStyle/>
          <a:p>
            <a:pPr>
              <a:buFont typeface="Arial" panose="020B0604020202020204" pitchFamily="34" charset="0"/>
              <a:buChar char="•"/>
            </a:pPr>
            <a:r>
              <a:rPr lang="en-US" sz="1400"/>
              <a:t>Green Haven faces serious </a:t>
            </a:r>
            <a:r>
              <a:rPr lang="en-US" sz="1400" b="1"/>
              <a:t>sales decline</a:t>
            </a:r>
            <a:r>
              <a:rPr lang="en-US" sz="1400"/>
              <a:t> due to market shifts</a:t>
            </a:r>
          </a:p>
          <a:p>
            <a:pPr>
              <a:buFont typeface="Arial" panose="020B0604020202020204" pitchFamily="34" charset="0"/>
              <a:buChar char="•"/>
            </a:pPr>
            <a:r>
              <a:rPr lang="en-US" sz="1400" b="1"/>
              <a:t>Digital weakness</a:t>
            </a:r>
            <a:r>
              <a:rPr lang="en-US" sz="1400"/>
              <a:t> and poor online strategy worsen the problem (AIPH, 2022)</a:t>
            </a:r>
          </a:p>
          <a:p>
            <a:pPr>
              <a:buFont typeface="Arial" panose="020B0604020202020204" pitchFamily="34" charset="0"/>
              <a:buChar char="•"/>
            </a:pPr>
            <a:r>
              <a:rPr lang="en-US" sz="1400" b="1"/>
              <a:t>Competition</a:t>
            </a:r>
            <a:r>
              <a:rPr lang="en-US" sz="1400"/>
              <a:t> from online giants and local boutiques increases pressure</a:t>
            </a:r>
          </a:p>
          <a:p>
            <a:pPr>
              <a:buFont typeface="Arial" panose="020B0604020202020204" pitchFamily="34" charset="0"/>
              <a:buChar char="•"/>
            </a:pPr>
            <a:r>
              <a:rPr lang="en-US" sz="1400"/>
              <a:t>Rising </a:t>
            </a:r>
            <a:r>
              <a:rPr lang="en-US" sz="1400" b="1"/>
              <a:t>operational and sustainability costs</a:t>
            </a:r>
            <a:r>
              <a:rPr lang="en-US" sz="1400"/>
              <a:t> reduce profitability</a:t>
            </a:r>
          </a:p>
          <a:p>
            <a:pPr>
              <a:buFont typeface="Arial" panose="020B0604020202020204" pitchFamily="34" charset="0"/>
              <a:buChar char="•"/>
            </a:pPr>
            <a:r>
              <a:rPr lang="en-US" sz="1400"/>
              <a:t>Business must urgently </a:t>
            </a:r>
            <a:r>
              <a:rPr lang="en-US" sz="1400" b="1"/>
              <a:t>adapt its strategy</a:t>
            </a:r>
            <a:r>
              <a:rPr lang="en-US" sz="1400"/>
              <a:t> for long-term survival</a:t>
            </a:r>
          </a:p>
          <a:p>
            <a:endParaRPr lang="en-US" sz="1400"/>
          </a:p>
        </p:txBody>
      </p:sp>
    </p:spTree>
    <p:extLst>
      <p:ext uri="{BB962C8B-B14F-4D97-AF65-F5344CB8AC3E}">
        <p14:creationId xmlns:p14="http://schemas.microsoft.com/office/powerpoint/2010/main" val="1560446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4897-7F8D-20A1-A9DC-B1F50A97F605}"/>
              </a:ext>
            </a:extLst>
          </p:cNvPr>
          <p:cNvSpPr>
            <a:spLocks noGrp="1"/>
          </p:cNvSpPr>
          <p:nvPr>
            <p:ph type="title"/>
          </p:nvPr>
        </p:nvSpPr>
        <p:spPr>
          <a:xfrm>
            <a:off x="481013" y="3752849"/>
            <a:ext cx="3290887" cy="2452687"/>
          </a:xfrm>
        </p:spPr>
        <p:txBody>
          <a:bodyPr anchor="ctr">
            <a:normAutofit/>
          </a:bodyPr>
          <a:lstStyle/>
          <a:p>
            <a:r>
              <a:rPr lang="en-US" sz="3600"/>
              <a:t>Conclusion</a:t>
            </a:r>
          </a:p>
        </p:txBody>
      </p:sp>
      <p:pic>
        <p:nvPicPr>
          <p:cNvPr id="8194" name="Picture 2" descr="Conclusion and Call to Action - fundsforNGOs - Grants and Resources for  Sustainability">
            <a:extLst>
              <a:ext uri="{FF2B5EF4-FFF2-40B4-BE49-F238E27FC236}">
                <a16:creationId xmlns:a16="http://schemas.microsoft.com/office/drawing/2014/main" id="{BCAE0432-9556-6B66-A6FF-97EB17034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14" b="53691"/>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930D88-C692-B45A-0A12-F728E71F7CAD}"/>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US" sz="1500"/>
              <a:t>Green Haven Florists is facing </a:t>
            </a:r>
            <a:r>
              <a:rPr lang="en-US" sz="1500" b="1"/>
              <a:t>serious decline in sales and profitability</a:t>
            </a:r>
            <a:r>
              <a:rPr lang="en-US" sz="1500"/>
              <a:t>.</a:t>
            </a:r>
          </a:p>
          <a:p>
            <a:pPr>
              <a:buFont typeface="Arial" panose="020B0604020202020204" pitchFamily="34" charset="0"/>
              <a:buChar char="•"/>
            </a:pPr>
            <a:r>
              <a:rPr lang="en-US" sz="1500"/>
              <a:t>The </a:t>
            </a:r>
            <a:r>
              <a:rPr lang="en-US" sz="1500" b="1"/>
              <a:t>5W2H model</a:t>
            </a:r>
            <a:r>
              <a:rPr lang="en-US" sz="1500"/>
              <a:t> highlighted the scope and impact of the problem.</a:t>
            </a:r>
          </a:p>
          <a:p>
            <a:pPr>
              <a:buFont typeface="Arial" panose="020B0604020202020204" pitchFamily="34" charset="0"/>
              <a:buChar char="•"/>
            </a:pPr>
            <a:r>
              <a:rPr lang="en-US" sz="1500"/>
              <a:t>The </a:t>
            </a:r>
            <a:r>
              <a:rPr lang="en-US" sz="1500" b="1"/>
              <a:t>PESTEL analysis</a:t>
            </a:r>
            <a:r>
              <a:rPr lang="en-US" sz="1500"/>
              <a:t> showed external pressures from economic, social, and technological factors.</a:t>
            </a:r>
          </a:p>
          <a:p>
            <a:pPr>
              <a:buFont typeface="Arial" panose="020B0604020202020204" pitchFamily="34" charset="0"/>
              <a:buChar char="•"/>
            </a:pPr>
            <a:r>
              <a:rPr lang="en-US" sz="1500"/>
              <a:t>The </a:t>
            </a:r>
            <a:r>
              <a:rPr lang="en-US" sz="1500" b="1"/>
              <a:t>Cause-and-Effect model</a:t>
            </a:r>
            <a:r>
              <a:rPr lang="en-US" sz="1500"/>
              <a:t> identified competition, digital weakness, and rising costs as root causes.</a:t>
            </a:r>
          </a:p>
          <a:p>
            <a:pPr>
              <a:buFont typeface="Arial" panose="020B0604020202020204" pitchFamily="34" charset="0"/>
              <a:buChar char="•"/>
            </a:pPr>
            <a:r>
              <a:rPr lang="en-US" sz="1500"/>
              <a:t>Urgent action is needed to </a:t>
            </a:r>
            <a:r>
              <a:rPr lang="en-US" sz="1500" b="1"/>
              <a:t>adapt the business strategy</a:t>
            </a:r>
            <a:r>
              <a:rPr lang="en-US" sz="1500"/>
              <a:t> and secure long-term sustainability.</a:t>
            </a:r>
          </a:p>
          <a:p>
            <a:endParaRPr lang="en-US" sz="1500"/>
          </a:p>
        </p:txBody>
      </p:sp>
    </p:spTree>
    <p:extLst>
      <p:ext uri="{BB962C8B-B14F-4D97-AF65-F5344CB8AC3E}">
        <p14:creationId xmlns:p14="http://schemas.microsoft.com/office/powerpoint/2010/main" val="77658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708F4-4F4E-9D6B-C9DB-CE18393D6058}"/>
              </a:ext>
            </a:extLst>
          </p:cNvPr>
          <p:cNvSpPr>
            <a:spLocks noGrp="1"/>
          </p:cNvSpPr>
          <p:nvPr>
            <p:ph type="title"/>
          </p:nvPr>
        </p:nvSpPr>
        <p:spPr>
          <a:xfrm>
            <a:off x="572493" y="238539"/>
            <a:ext cx="11018520" cy="1434415"/>
          </a:xfrm>
        </p:spPr>
        <p:txBody>
          <a:bodyPr anchor="b">
            <a:normAutofit/>
          </a:bodyPr>
          <a:lstStyle/>
          <a:p>
            <a:r>
              <a:rPr lang="en-US" sz="5400"/>
              <a:t>References</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4A1C21-6313-887A-B474-1E845ABB3FAA}"/>
              </a:ext>
            </a:extLst>
          </p:cNvPr>
          <p:cNvSpPr>
            <a:spLocks noGrp="1"/>
          </p:cNvSpPr>
          <p:nvPr>
            <p:ph idx="1"/>
          </p:nvPr>
        </p:nvSpPr>
        <p:spPr>
          <a:xfrm>
            <a:off x="572493" y="2071316"/>
            <a:ext cx="6713552" cy="4795274"/>
          </a:xfrm>
        </p:spPr>
        <p:txBody>
          <a:bodyPr anchor="t">
            <a:normAutofit/>
          </a:bodyPr>
          <a:lstStyle/>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AIPH. (2022).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How the floral industry is embracing a digital future • AIPH</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https://aiph.org/floraculture/news/how-the-floral-industry-is-embracing-a-digital-future/?utm</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14 Sep. 2025].</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Bek,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Dr.D</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Downey, C., Smith, S. and Timms,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Dr.J</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(2023).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Building Collaboration in the UK Floriculture Sector</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https://www.idhsustainabletrade.com/uploaded/2023/03/Building-Collaboration-in-the-UK-Floriculture-Sector-Report.pdf</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Chen, L.-C. and Huang, L.-C. (2020). The Motivation, Strategies, and Barriers for Adopting Social Media Marketing in the Flower Retailing Business. </a:t>
            </a:r>
            <a:r>
              <a:rPr lang="en-US" sz="900" i="1" kern="0" dirty="0" err="1">
                <a:effectLst/>
                <a:latin typeface="Times New Roman" panose="02020603050405020304" pitchFamily="18" charset="0"/>
                <a:ea typeface="Times New Roman" panose="02020603050405020304" pitchFamily="18" charset="0"/>
                <a:cs typeface="Times New Roman" panose="02020603050405020304" pitchFamily="18" charset="0"/>
              </a:rPr>
              <a:t>Horticulturae</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6(4), p.80.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://doi.org/10.3390/horticulturae6040080</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Cognitive Market Research (2023).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The global Flowers Market size will be USD 37142.5 million in 2024.</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Cognitive Market Research. Available at: </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https://www.cognitivemarketresearch.com/flowers-market-report</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Creately.com. (2025).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5c Fishbone diagram to show cause-effect of possible problem from the system change [classic] | Creately</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https://creately.com/diagram/example/i6stq4wb1/5c-fishbone-diagram-to-show-cause-effect-of-possible-problem-from-the-system-change-classic [Accessed 14 Sep. 2025].</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Edrawmax</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(2023).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What is a PESTEL Analysis: Examples &amp; How-to - </a:t>
            </a:r>
            <a:r>
              <a:rPr lang="en-US" sz="900" i="1" kern="0" dirty="0" err="1">
                <a:effectLst/>
                <a:latin typeface="Times New Roman" panose="02020603050405020304" pitchFamily="18" charset="0"/>
                <a:ea typeface="Times New Roman" panose="02020603050405020304" pitchFamily="18" charset="0"/>
                <a:cs typeface="Times New Roman" panose="02020603050405020304" pitchFamily="18" charset="0"/>
              </a:rPr>
              <a:t>Edraw</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 Max Online</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www.edrawmax.com. Available at: https://www.edrawmax.com/pestel-analysis/.</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Etheredge, C.L., DelPrince, J. and Waliczek, T.M. (2025). Demographic Analysis of the Perceptions of Environmentalism and the Use of Sustainable Floral Design Practices by Professional Florists. </a:t>
            </a:r>
            <a:r>
              <a:rPr lang="en-US" sz="900" i="1" kern="0" dirty="0" err="1">
                <a:effectLst/>
                <a:latin typeface="Times New Roman" panose="02020603050405020304" pitchFamily="18" charset="0"/>
                <a:ea typeface="Times New Roman" panose="02020603050405020304" pitchFamily="18" charset="0"/>
                <a:cs typeface="Times New Roman" panose="02020603050405020304" pitchFamily="18" charset="0"/>
              </a:rPr>
              <a:t>HortTechnology</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35(3), pp.305–312.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://doi.org/10.21273/horttech05612-25</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Gabellini, S. and Scaramuzzi, S. (2022). Evolving Consumption Trends, Marketing Strategies, and Governance Settings in Ornamental Horticulture: A Grey Literature Review. </a:t>
            </a:r>
            <a:r>
              <a:rPr lang="en-US" sz="900" i="1" kern="0" dirty="0" err="1">
                <a:effectLst/>
                <a:latin typeface="Times New Roman" panose="02020603050405020304" pitchFamily="18" charset="0"/>
                <a:ea typeface="Times New Roman" panose="02020603050405020304" pitchFamily="18" charset="0"/>
                <a:cs typeface="Times New Roman" panose="02020603050405020304" pitchFamily="18" charset="0"/>
              </a:rPr>
              <a:t>Horticulturae</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8(3), p.234.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://doi.org/10.3390/horticulturae8030234</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Jop</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Versteegt</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Marius van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Dijke</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and Kaptein, M. (2025). The Status of Normative Ethical Decision-Making Models: The Development and Application of an Analytical Framework.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Business Ethics</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9"/>
              </a:rPr>
              <a:t>://doi.org/10.1007/s10551-025-06094-7</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Ms. Shilpa Khade and Dr. Dhananjay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Awsarikar</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(2025). A Study of Cross-Industry Collaborations in Floricultural Marketing: Models, Benefits, and Strategic Implications.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Allana management journal of research.</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15(01), pp.038–052.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10"/>
              </a:rPr>
              <a:t>://doi.org/10.62223/amjr.2025.150104</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Tseng, K.-S., Lee, K.-W. and Wang, Y.-C. (2024). Analysis of Consumer Behavior in Online Flower Shops: Study on Involvement and Influencing Factors.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Science, Engineering and Management (IJSEM)</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11, pp.2456–1304. Available at: </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https://ijsem.org/article/8%20September%202024%20IJSEM.pdf</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indent="0">
              <a:spcBef>
                <a:spcPts val="0"/>
              </a:spcBef>
              <a:spcAft>
                <a:spcPts val="600"/>
              </a:spcAft>
              <a:buNone/>
            </a:pP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Wei, Y.-M. (2025). A Hybrid Multi-Criteria Decision-Making Framework for the Strategic Evaluation of Business Development Models. </a:t>
            </a:r>
            <a:r>
              <a:rPr lang="en-US" sz="900" i="1" kern="0" dirty="0">
                <a:effectLst/>
                <a:latin typeface="Times New Roman" panose="02020603050405020304" pitchFamily="18" charset="0"/>
                <a:ea typeface="Times New Roman" panose="02020603050405020304" pitchFamily="18" charset="0"/>
                <a:cs typeface="Times New Roman" panose="02020603050405020304" pitchFamily="18" charset="0"/>
              </a:rPr>
              <a:t>Information</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 [online] 16(6), p.454. </a:t>
            </a:r>
            <a:r>
              <a:rPr lang="en-US" sz="9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u="none" strike="noStrike" kern="0" dirty="0" err="1">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a:t>
            </a:r>
            <a:r>
              <a:rPr lang="en-US" sz="900" u="none"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12"/>
              </a:rPr>
              <a:t>://doi.org/10.3390/info16060454</a:t>
            </a:r>
            <a:r>
              <a:rPr lang="en-US" sz="9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9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6146" name="Picture 2" descr="8 tips for navigating references for a job - SEEK">
            <a:extLst>
              <a:ext uri="{FF2B5EF4-FFF2-40B4-BE49-F238E27FC236}">
                <a16:creationId xmlns:a16="http://schemas.microsoft.com/office/drawing/2014/main" id="{35BABF2D-083E-0E51-0AA8-85445CC1995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l="31006" r="19449"/>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5513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1318</TotalTime>
  <Words>3706</Words>
  <Application>Microsoft Office PowerPoint</Application>
  <PresentationFormat>Widescreen</PresentationFormat>
  <Paragraphs>156</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 Green Haven Florists: Problem Solving and Decision Making </vt:lpstr>
      <vt:lpstr>Overview</vt:lpstr>
      <vt:lpstr>Case Background</vt:lpstr>
      <vt:lpstr>Nature and Scope of the Problem</vt:lpstr>
      <vt:lpstr>5W2H Analysis</vt:lpstr>
      <vt:lpstr>PESTEL Framework – Critique</vt:lpstr>
      <vt:lpstr>PESTEL Application</vt:lpstr>
      <vt:lpstr>Cause-and-Effect Model – Critique</vt:lpstr>
      <vt:lpstr>Cause-and-Effect Application</vt:lpstr>
      <vt:lpstr>Key Findings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SAVERAGE ACKERSON</dc:creator>
  <cp:lastModifiedBy>Saverage Ackerson (2437754)</cp:lastModifiedBy>
  <cp:revision>2</cp:revision>
  <dcterms:created xsi:type="dcterms:W3CDTF">2025-09-14T07:01:53Z</dcterms:created>
  <dcterms:modified xsi:type="dcterms:W3CDTF">2025-10-11T09:09:44Z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2025-09-14T07:29:36Z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ee1d085d-eadc-4a5e-80bf-e4a935df5bf5</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