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21"/>
    <p:restoredTop sz="59505" autoAdjust="0"/>
  </p:normalViewPr>
  <p:slideViewPr>
    <p:cSldViewPr snapToGrid="0">
      <p:cViewPr varScale="1">
        <p:scale>
          <a:sx n="85" d="100"/>
          <a:sy n="85" d="100"/>
        </p:scale>
        <p:origin x="1184"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9cc06042d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9cc06042d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US" sz="1100" b="0" i="0" u="none" strike="noStrike" cap="none" dirty="0">
                <a:solidFill>
                  <a:srgbClr val="FF0000"/>
                </a:solidFill>
                <a:effectLst/>
                <a:latin typeface="Arial"/>
                <a:ea typeface="Arial"/>
                <a:cs typeface="Arial"/>
                <a:sym typeface="Arial"/>
              </a:rPr>
              <a:t>Medical technologies play a vital role in providing comfortable and extraordinary treatment to UK citizens. According to the National Health Service, the UK government has invested a huge amount in the faster growth of digital medical technologies. Due to the COVID-19 pandemic, modern technology has developed further to deliver more comfortable services to patients. The Hugo robotic-assisted surgery (RAS) system is a modern technological innovation that was launched in 2023 at Guy's and St Thomas' Technological Trust. The robotic system has covered over 1500 surgery cases in one year (Guysandstthomas.nhs.uk, 2025). The presentation aims to discuss the functions, service criteria, community, and patient benefits from Hugo RAS in </a:t>
            </a:r>
            <a:endParaRPr dirty="0">
              <a:solidFill>
                <a:srgbClr val="FF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9cc06042db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9cc06042db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Hugo RAS system is a multi-quadrant modular platform that leads surgeons to select the best treatment approach for complex services. It also provides wrist convenience for surgeons, which allowed them to perform any tiny surgery from a distance but with effectiveness. Surgeons can also track procedures from a distance with a special camera and modern technological components. The doctors can experience extreme levels of precision that ease operation, provide efficient procedures and ensure accurate treatment. They have total control over the system and allow the arms to be deployed during surgery (Tehrani, Shepherd and Challacombe, 2024). It also enables the surgeon with extreme communication convenience and ensures seamless execution. The surgeons are managing high technological instruments with advanced </a:t>
            </a:r>
            <a:r>
              <a:rPr lang="en-US" sz="1100" b="0" i="0" u="none" strike="noStrike" cap="none" dirty="0" err="1">
                <a:solidFill>
                  <a:srgbClr val="000000"/>
                </a:solidFill>
                <a:effectLst/>
                <a:latin typeface="Arial"/>
                <a:ea typeface="Arial"/>
                <a:cs typeface="Arial"/>
                <a:sym typeface="Arial"/>
              </a:rPr>
              <a:t>visualisation</a:t>
            </a:r>
            <a:r>
              <a:rPr lang="en-US" sz="1100" b="0" i="0" u="none" strike="noStrike" cap="none" dirty="0">
                <a:solidFill>
                  <a:srgbClr val="000000"/>
                </a:solidFill>
                <a:effectLst/>
                <a:latin typeface="Arial"/>
                <a:ea typeface="Arial"/>
                <a:cs typeface="Arial"/>
                <a:sym typeface="Arial"/>
              </a:rPr>
              <a:t> approaches inside the patient's body. The experienced surgeon can balance hand movements with the appropriate surgical approaches. The technology operates based on the surgeon’s direction.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9cc06042db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9cc06042db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Guy's and St Thomas' Institute has been offering a training period called 'open surgeon' that is helpful for guiding nurses, surgeons and other medical experts to regulate Hugo RAS appropriately. Medical professionals are gaining knowledge of the system and learning to control all features by a special technique called 'learning curve’ (Lash, 2024). The above technological institute has made a partnership for operating Hugo RAS with </a:t>
            </a:r>
            <a:r>
              <a:rPr lang="en-US" sz="1100" b="0" i="0" u="none" strike="noStrike" cap="none" dirty="0" err="1">
                <a:solidFill>
                  <a:srgbClr val="000000"/>
                </a:solidFill>
                <a:effectLst/>
                <a:latin typeface="Arial"/>
                <a:ea typeface="Arial"/>
                <a:cs typeface="Arial"/>
                <a:sym typeface="Arial"/>
              </a:rPr>
              <a:t>Proximie</a:t>
            </a:r>
            <a:r>
              <a:rPr lang="en-US" sz="1100" b="0" i="0" u="none" strike="noStrike" cap="none" dirty="0">
                <a:solidFill>
                  <a:srgbClr val="000000"/>
                </a:solidFill>
                <a:effectLst/>
                <a:latin typeface="Arial"/>
                <a:ea typeface="Arial"/>
                <a:cs typeface="Arial"/>
                <a:sym typeface="Arial"/>
              </a:rPr>
              <a:t> to promote surgical training. Versatile surgical paradigms are beneficial for promoting flexibility across the medical system, enable continuous monitoring during live surgeries and incredible artificial intelligence capabilities (Lobe, 2024). Though the Hugo RAS system can have disadvantages and may introduce bias, it can also affect the human body negatively. According to the report of current cases, other medical </a:t>
            </a:r>
            <a:r>
              <a:rPr lang="en-US" sz="1100" b="0" i="0" u="none" strike="noStrike" cap="none" dirty="0" err="1">
                <a:solidFill>
                  <a:srgbClr val="000000"/>
                </a:solidFill>
                <a:effectLst/>
                <a:latin typeface="Arial"/>
                <a:ea typeface="Arial"/>
                <a:cs typeface="Arial"/>
                <a:sym typeface="Arial"/>
              </a:rPr>
              <a:t>centres</a:t>
            </a:r>
            <a:r>
              <a:rPr lang="en-US" sz="1100" b="0" i="0" u="none" strike="noStrike" cap="none" dirty="0">
                <a:solidFill>
                  <a:srgbClr val="000000"/>
                </a:solidFill>
                <a:effectLst/>
                <a:latin typeface="Arial"/>
                <a:ea typeface="Arial"/>
                <a:cs typeface="Arial"/>
                <a:sym typeface="Arial"/>
              </a:rPr>
              <a:t> have claimed that the robotic system is providing limited operating criteria. However, the system is more advanced than the previous robotic surgery tool, Da Vinci, which allows limited human contribution during surgery (Intuitive.com, 2025). The criteria made the treatment process riskier and led to bias.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9cc06042db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9cc06042db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Hugo RAS system has brought a lot of technological advancements that have advanced surgical approaches beyond traditional methods. The Hugo RAS is providing 3D </a:t>
            </a:r>
            <a:r>
              <a:rPr lang="en-US" sz="1100" b="0" i="0" u="none" strike="noStrike" cap="none" dirty="0" err="1">
                <a:solidFill>
                  <a:srgbClr val="000000"/>
                </a:solidFill>
                <a:effectLst/>
                <a:latin typeface="Arial"/>
                <a:ea typeface="Arial"/>
                <a:cs typeface="Arial"/>
                <a:sym typeface="Arial"/>
              </a:rPr>
              <a:t>visualisation</a:t>
            </a:r>
            <a:r>
              <a:rPr lang="en-US" sz="1100" b="0" i="0" u="none" strike="noStrike" cap="none" dirty="0">
                <a:solidFill>
                  <a:srgbClr val="000000"/>
                </a:solidFill>
                <a:effectLst/>
                <a:latin typeface="Arial"/>
                <a:ea typeface="Arial"/>
                <a:cs typeface="Arial"/>
                <a:sym typeface="Arial"/>
              </a:rPr>
              <a:t> approaches to observe the human body constantly, whereas the traditional way does not support any </a:t>
            </a:r>
            <a:r>
              <a:rPr lang="en-US" sz="1100" b="0" i="0" u="none" strike="noStrike" cap="none" dirty="0" err="1">
                <a:solidFill>
                  <a:srgbClr val="000000"/>
                </a:solidFill>
                <a:effectLst/>
                <a:latin typeface="Arial"/>
                <a:ea typeface="Arial"/>
                <a:cs typeface="Arial"/>
                <a:sym typeface="Arial"/>
              </a:rPr>
              <a:t>visualisation</a:t>
            </a:r>
            <a:r>
              <a:rPr lang="en-US" sz="1100" b="0" i="0" u="none" strike="noStrike" cap="none" dirty="0">
                <a:solidFill>
                  <a:srgbClr val="000000"/>
                </a:solidFill>
                <a:effectLst/>
                <a:latin typeface="Arial"/>
                <a:ea typeface="Arial"/>
                <a:cs typeface="Arial"/>
                <a:sym typeface="Arial"/>
              </a:rPr>
              <a:t> function. Sometimes, a 2D camera system has been offered inside the operating theatre, which is not enough to lead to a successful surgery. At the time of traditional surgery, doctors need to make a large incision in the human body (</a:t>
            </a:r>
            <a:r>
              <a:rPr lang="en-US" sz="1100" b="0" i="0" u="none" strike="noStrike" cap="none" dirty="0" err="1">
                <a:solidFill>
                  <a:srgbClr val="000000"/>
                </a:solidFill>
                <a:effectLst/>
                <a:latin typeface="Arial"/>
                <a:ea typeface="Arial"/>
                <a:cs typeface="Arial"/>
                <a:sym typeface="Arial"/>
              </a:rPr>
              <a:t>Alletti</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et al., </a:t>
            </a:r>
            <a:r>
              <a:rPr lang="en-US" sz="1100" b="0" i="0" u="none" strike="noStrike" cap="none" dirty="0">
                <a:solidFill>
                  <a:srgbClr val="000000"/>
                </a:solidFill>
                <a:effectLst/>
                <a:latin typeface="Arial"/>
                <a:ea typeface="Arial"/>
                <a:cs typeface="Arial"/>
                <a:sym typeface="Arial"/>
              </a:rPr>
              <a:t>2022). On the other hand, the Hugo RAS system leads to a minimal incision in the human body. In addition, the traditional surgery approaches have led to huge chances of getting infected after surgery, whereas Hugo robotics leads to instant recovery criteria after surgery which reduces the risk of post-operative infections. After any surgery, the patient was also affected by psychological frustration. Staying at a distance from the close ones (family and friends) made them feel lonelier in the hospital. The advancement of Hugo robotics has also reduced the length of hospital stays and allowed patients to enjoy spontaneous living. According to the patient who already took Hugo RAS service, they recovered within 2 to 3 days after surgery.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9cc06042db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9cc06042db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Traditional surgery also requires a high level of precision to deal with the human body in the operating theatre. The Hugo RAS is </a:t>
            </a:r>
            <a:r>
              <a:rPr lang="en-US" sz="1100" b="0" i="0" u="none" strike="noStrike" cap="none" dirty="0" err="1">
                <a:solidFill>
                  <a:srgbClr val="000000"/>
                </a:solidFill>
                <a:effectLst/>
                <a:latin typeface="Arial"/>
                <a:ea typeface="Arial"/>
                <a:cs typeface="Arial"/>
                <a:sym typeface="Arial"/>
              </a:rPr>
              <a:t>favourable</a:t>
            </a:r>
            <a:r>
              <a:rPr lang="en-US" sz="1100" b="0" i="0" u="none" strike="noStrike" cap="none" dirty="0">
                <a:solidFill>
                  <a:srgbClr val="000000"/>
                </a:solidFill>
                <a:effectLst/>
                <a:latin typeface="Arial"/>
                <a:ea typeface="Arial"/>
                <a:cs typeface="Arial"/>
                <a:sym typeface="Arial"/>
              </a:rPr>
              <a:t> for ensuring successful surgery with modern advancements. It allows it to connect with the human body in the traditional way, also allows the controller to operate the micro part of the human body during surgery (</a:t>
            </a:r>
            <a:r>
              <a:rPr lang="en-US" sz="1100" b="0" i="0" u="none" strike="noStrike" cap="none" dirty="0" err="1">
                <a:solidFill>
                  <a:srgbClr val="000000"/>
                </a:solidFill>
                <a:effectLst/>
                <a:latin typeface="Arial"/>
                <a:ea typeface="Arial"/>
                <a:cs typeface="Arial"/>
                <a:sym typeface="Arial"/>
              </a:rPr>
              <a:t>Alletti</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et al., </a:t>
            </a:r>
            <a:r>
              <a:rPr lang="en-US" sz="1100" b="0" i="0" u="none" strike="noStrike" cap="none" dirty="0">
                <a:solidFill>
                  <a:srgbClr val="000000"/>
                </a:solidFill>
                <a:effectLst/>
                <a:latin typeface="Arial"/>
                <a:ea typeface="Arial"/>
                <a:cs typeface="Arial"/>
                <a:sym typeface="Arial"/>
              </a:rPr>
              <a:t>2022). The 3D </a:t>
            </a:r>
            <a:r>
              <a:rPr lang="en-US" sz="1100" b="0" i="0" u="none" strike="noStrike" cap="none" dirty="0" err="1">
                <a:solidFill>
                  <a:srgbClr val="000000"/>
                </a:solidFill>
                <a:effectLst/>
                <a:latin typeface="Arial"/>
                <a:ea typeface="Arial"/>
                <a:cs typeface="Arial"/>
                <a:sym typeface="Arial"/>
              </a:rPr>
              <a:t>visualisation</a:t>
            </a:r>
            <a:r>
              <a:rPr lang="en-US" sz="1100" b="0" i="0" u="none" strike="noStrike" cap="none" dirty="0">
                <a:solidFill>
                  <a:srgbClr val="000000"/>
                </a:solidFill>
                <a:effectLst/>
                <a:latin typeface="Arial"/>
                <a:ea typeface="Arial"/>
                <a:cs typeface="Arial"/>
                <a:sym typeface="Arial"/>
              </a:rPr>
              <a:t> approach is helpful for understanding the complexity of the human body and improving patient outcomes.</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9cc06042db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9cc06042db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Guy's and St Thomas' technological institute is the first institute that performed the world’s first mouth surgery using Hugo RAS. The robotic system is helpful for operating in tiny places in the human body. The first patient for Hugo RAS was a 70-year-old professor. The patient was also a surgeon and performed a lot of traditional surgeries and had firsthand experience of post-operative pain (Prata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2023). According to the professor, patients with Hugo RAS experience less pain compared to traditional surgery. It also </a:t>
            </a:r>
            <a:r>
              <a:rPr lang="en-US" sz="1100" b="0" i="0" u="none" strike="noStrike" cap="none" dirty="0" err="1">
                <a:solidFill>
                  <a:srgbClr val="000000"/>
                </a:solidFill>
                <a:effectLst/>
                <a:latin typeface="Arial"/>
                <a:ea typeface="Arial"/>
                <a:cs typeface="Arial"/>
                <a:sym typeface="Arial"/>
              </a:rPr>
              <a:t>minimises</a:t>
            </a:r>
            <a:r>
              <a:rPr lang="en-US" sz="1100" b="0" i="0" u="none" strike="noStrike" cap="none" dirty="0">
                <a:solidFill>
                  <a:srgbClr val="000000"/>
                </a:solidFill>
                <a:effectLst/>
                <a:latin typeface="Arial"/>
                <a:ea typeface="Arial"/>
                <a:cs typeface="Arial"/>
                <a:sym typeface="Arial"/>
              </a:rPr>
              <a:t> the fear of surgery in case of cancer operations and other medical surgeries.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9cc06042db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9cc06042db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Hugo RAS is </a:t>
            </a:r>
            <a:r>
              <a:rPr lang="en-US" sz="1100" b="0" i="0" u="none" strike="noStrike" cap="none" dirty="0" err="1">
                <a:solidFill>
                  <a:srgbClr val="000000"/>
                </a:solidFill>
                <a:effectLst/>
                <a:latin typeface="Arial"/>
                <a:ea typeface="Arial"/>
                <a:cs typeface="Arial"/>
                <a:sym typeface="Arial"/>
              </a:rPr>
              <a:t>favourable</a:t>
            </a:r>
            <a:r>
              <a:rPr lang="en-US" sz="1100" b="0" i="0" u="none" strike="noStrike" cap="none" dirty="0">
                <a:solidFill>
                  <a:srgbClr val="000000"/>
                </a:solidFill>
                <a:effectLst/>
                <a:latin typeface="Arial"/>
                <a:ea typeface="Arial"/>
                <a:cs typeface="Arial"/>
                <a:sym typeface="Arial"/>
              </a:rPr>
              <a:t> for patients who have surgical trauma. The 3D view and technological advancement covered the surgery smoothly, with communication with the patient during the operation. Reducing the length of hospital stays is helpful to </a:t>
            </a:r>
            <a:r>
              <a:rPr lang="en-US" sz="1100" b="0" i="0" u="none" strike="noStrike" cap="none" dirty="0" err="1">
                <a:solidFill>
                  <a:srgbClr val="000000"/>
                </a:solidFill>
                <a:effectLst/>
                <a:latin typeface="Arial"/>
                <a:ea typeface="Arial"/>
                <a:cs typeface="Arial"/>
                <a:sym typeface="Arial"/>
              </a:rPr>
              <a:t>minimise</a:t>
            </a:r>
            <a:r>
              <a:rPr lang="en-US" sz="1100" b="0" i="0" u="none" strike="noStrike" cap="none" dirty="0">
                <a:solidFill>
                  <a:srgbClr val="000000"/>
                </a:solidFill>
                <a:effectLst/>
                <a:latin typeface="Arial"/>
                <a:ea typeface="Arial"/>
                <a:cs typeface="Arial"/>
                <a:sym typeface="Arial"/>
              </a:rPr>
              <a:t> the charges of medical institutions. Although the Hugo RAS incurs higher costs than any traditional surgery. However, it is cost-effective in comparison to the previous automated surgery tool, Da Vinci. The Da Vinci system costs approximately £1956.26 per procedure, which is less than the cost for Hugo RAS (</a:t>
            </a:r>
            <a:r>
              <a:rPr lang="en-US" sz="1100" b="0" i="0" u="none" strike="noStrike" cap="none" dirty="0" err="1">
                <a:solidFill>
                  <a:srgbClr val="000000"/>
                </a:solidFill>
                <a:effectLst/>
                <a:latin typeface="Arial"/>
                <a:ea typeface="Arial"/>
                <a:cs typeface="Arial"/>
                <a:sym typeface="Arial"/>
              </a:rPr>
              <a:t>Sighinolfi</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2024). Mostly, it is more advantageous for the elderly who are unable to visit the hospital at any time.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0"/>
              </a:spcAft>
              <a:buNone/>
            </a:pPr>
            <a:endParaRPr dirty="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9cc06042db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9cc06042db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UK technology has been developing through the involvement of </a:t>
            </a:r>
            <a:r>
              <a:rPr lang="en-US" sz="1100" b="0" i="0" u="none" strike="noStrike" cap="none" dirty="0" err="1">
                <a:solidFill>
                  <a:srgbClr val="000000"/>
                </a:solidFill>
                <a:effectLst/>
                <a:latin typeface="Arial"/>
                <a:ea typeface="Arial"/>
                <a:cs typeface="Arial"/>
                <a:sym typeface="Arial"/>
              </a:rPr>
              <a:t>digitalisation</a:t>
            </a:r>
            <a:r>
              <a:rPr lang="en-US" sz="1100" b="0" i="0" u="none" strike="noStrike" cap="none" dirty="0">
                <a:solidFill>
                  <a:srgbClr val="000000"/>
                </a:solidFill>
                <a:effectLst/>
                <a:latin typeface="Arial"/>
                <a:ea typeface="Arial"/>
                <a:cs typeface="Arial"/>
                <a:sym typeface="Arial"/>
              </a:rPr>
              <a:t> in the healthcare sector. The technological sector is innovating modern advancements by providing comfortable healthcare services to patients and creating new employment opportunities in the medical technology sector. The technological department of the UK is expected to reach £16.08 billion by FY2025. In the current year, £14.67 billion has been projected by modern technology and advancement (Statista.com, 2025). The expected annual growth rate can be increased by 5.43% and provide a market volume of £20.94 billion by 2030.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9cc06042db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9cc06042db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15000"/>
              </a:lnSpc>
              <a:spcBef>
                <a:spcPts val="1200"/>
              </a:spcBef>
              <a:spcAft>
                <a:spcPts val="120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medical professionals are getting more advanced through the involvement of Hugo RAS (Wang </a:t>
            </a:r>
            <a:r>
              <a:rPr lang="en-US" sz="1100" b="0" i="1" u="none" strike="noStrike" cap="none" dirty="0">
                <a:solidFill>
                  <a:srgbClr val="000000"/>
                </a:solidFill>
                <a:effectLst/>
                <a:latin typeface="Arial"/>
                <a:ea typeface="Arial"/>
                <a:cs typeface="Arial"/>
                <a:sym typeface="Arial"/>
              </a:rPr>
              <a:t>et al., </a:t>
            </a:r>
            <a:r>
              <a:rPr lang="en-US" sz="1100" b="0" i="0" u="none" strike="noStrike" cap="none" dirty="0">
                <a:solidFill>
                  <a:srgbClr val="000000"/>
                </a:solidFill>
                <a:effectLst/>
                <a:latin typeface="Arial"/>
                <a:ea typeface="Arial"/>
                <a:cs typeface="Arial"/>
                <a:sym typeface="Arial"/>
              </a:rPr>
              <a:t>2022). It is increasing the skills, efficiency, knowledge and technological information among the surgeons, nurses and healthcare professionals. The system is also effective in promoting sustainability and continuous innovation in modern technology. The surgeons are allowed to complete the surgery from a distance, which highlights a sustainable and safe surgery. The doctors and nurses are able to understand the critical situation of the patient's health. The patients are recovering from surgery quickly, which is reducing the burden on nurses and other medical workers who provide post-operative services to the patients. The medical workers may redirect their efforts to other areas that are advantageous for the growth of the medical sector. </a:t>
            </a:r>
            <a:endParaRPr lang="en-IN" sz="1100" b="0"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9cc06042db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9cc06042db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Hugo RAS has brought an evolution in the surgical sector over the last 10 years. It has provided diverse convenience to the patient, such as less pain, less blood loss, fewer hospital stays and faster recovery. The skill and eligibility of medical workers are increasing after the launch of Hugo robotics in the UK health sector. The service is cost-effective, which allows patients to receive extraordinary treatment. </a:t>
            </a:r>
            <a:r>
              <a:rPr lang="en-US" sz="1100" b="1" i="0" u="none" strike="noStrike" cap="none" dirty="0">
                <a:solidFill>
                  <a:srgbClr val="000000"/>
                </a:solidFill>
                <a:effectLst/>
                <a:latin typeface="Arial"/>
                <a:ea typeface="Arial"/>
                <a:cs typeface="Arial"/>
                <a:sym typeface="Arial"/>
              </a:rPr>
              <a:t> </a:t>
            </a:r>
            <a:endParaRPr lang="en-IN" sz="1100" b="1" i="0" u="none" strike="noStrike" cap="none" dirty="0">
              <a:solidFill>
                <a:srgbClr val="000000"/>
              </a:solidFill>
              <a:effectLst/>
              <a:latin typeface="Arial"/>
              <a:ea typeface="Arial"/>
              <a:cs typeface="Arial"/>
              <a:sym typeface="Arial"/>
            </a:endParaRPr>
          </a:p>
          <a:p>
            <a:pPr marL="0" lvl="0" indent="0" algn="l" rtl="0">
              <a:lnSpc>
                <a:spcPct val="115000"/>
              </a:lnSpc>
              <a:spcBef>
                <a:spcPts val="1200"/>
              </a:spcBef>
              <a:spcAft>
                <a:spcPts val="1200"/>
              </a:spcAft>
              <a:buNone/>
            </a:pPr>
            <a:endParaRPr dirty="0">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9cc06042db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9cc06042db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endParaRPr>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9cc06042db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9cc06042db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9cc06042db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9cc06042db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endParaRPr>
              <a:solidFill>
                <a:schemeClr val="dk1"/>
              </a:solidFill>
            </a:endParaRPr>
          </a:p>
          <a:p>
            <a:pPr marL="0" lvl="0" indent="0" algn="l" rtl="0">
              <a:lnSpc>
                <a:spcPct val="115000"/>
              </a:lnSpc>
              <a:spcBef>
                <a:spcPts val="1200"/>
              </a:spcBef>
              <a:spcAft>
                <a:spcPts val="1200"/>
              </a:spcAft>
              <a:buNone/>
            </a:pPr>
            <a:endParaRPr>
              <a:solidFill>
                <a:schemeClr val="dk1"/>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58B93-07A9-27A7-40DC-AD95464C08DF}"/>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F09799C-64EA-10E7-9D2C-DF5E383F232E}"/>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DB9185-DA4F-684E-B09C-D876A5645FD7}"/>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0DCD1F29-690B-7447-1D5B-AB66D8056A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7EF13-60B2-470A-F5DE-C800181795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8421902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8144-B0C1-81B5-A66D-0BC12DF59E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08AF3C-E74B-9DC5-A481-EE50E4CAC7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36FFF-CDD6-F64A-0B50-F70AE7C53FCD}"/>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70E89D2C-4471-C4FC-8633-FC1E7CB2A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A02AAE-A822-B8A4-D683-7226222F799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788717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0B786-0A56-FE0D-9450-E6BB619900B1}"/>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6BBCFF-B71F-7E38-3EAA-A40E665C2A98}"/>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C78885-C452-812C-7C8B-C739C9FF6DED}"/>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1CB8FCE4-8C8A-1F21-5A2A-568F19012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3C6D1-13ED-5505-70AA-E4A3D45D86E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630833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A8895-37ED-B827-D335-BA5D571AC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AF9941-AC7B-FDF9-B1AB-16828ACA0FA1}"/>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C428B6-8F9A-3873-7FA2-009D0B7EE2BF}"/>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81F157-6B4B-BD78-5B9B-A04FC00F43F1}"/>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6" name="Footer Placeholder 5">
            <a:extLst>
              <a:ext uri="{FF2B5EF4-FFF2-40B4-BE49-F238E27FC236}">
                <a16:creationId xmlns:a16="http://schemas.microsoft.com/office/drawing/2014/main" id="{F6B46E52-EEB8-9C48-EFA6-13E8251F35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0C2819-E45A-FCD6-8BF7-D441DF1FEA3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2952608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D1A25-2F19-865C-3063-31E2255CF1DD}"/>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936398-2FB5-3CB0-24F6-E80BC64DB4FF}"/>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AD15EC3-C8CB-7BB2-23C4-02512BF70946}"/>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071746-9185-BF9D-FFCF-78E480E8F619}"/>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23A1580-9AEB-84A3-7F24-083EE8A2B191}"/>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7DBD08-E4D1-9A69-4573-F2D343E44316}"/>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8" name="Footer Placeholder 7">
            <a:extLst>
              <a:ext uri="{FF2B5EF4-FFF2-40B4-BE49-F238E27FC236}">
                <a16:creationId xmlns:a16="http://schemas.microsoft.com/office/drawing/2014/main" id="{FA8A2578-9A93-35B8-0D35-4FD772D10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0071E1-ED26-1575-F5CA-4F8B3C1386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5917792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0C67E-8184-9858-2450-63093C233E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91ADDB-0EAD-9D33-7C32-5F57F86710B9}"/>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4" name="Footer Placeholder 3">
            <a:extLst>
              <a:ext uri="{FF2B5EF4-FFF2-40B4-BE49-F238E27FC236}">
                <a16:creationId xmlns:a16="http://schemas.microsoft.com/office/drawing/2014/main" id="{B29139F3-3861-DB67-088F-32280825EE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83BA71-85B6-6396-564B-3B37E3ADE56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9835362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8FEAD7-2B1C-2264-5AB9-F5D30770DE02}"/>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3" name="Footer Placeholder 2">
            <a:extLst>
              <a:ext uri="{FF2B5EF4-FFF2-40B4-BE49-F238E27FC236}">
                <a16:creationId xmlns:a16="http://schemas.microsoft.com/office/drawing/2014/main" id="{76A66EF9-05DD-8200-9B59-BBD15F31E0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16712F-2BD5-018D-ECA8-74DF2F04227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5618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F819-E0DE-8002-669E-6DE5FE93D8AA}"/>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A4F0AC-9BAD-846B-EBB6-3F5BEA263051}"/>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A261C7-AE16-CCCC-3A03-FACA8778619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26F20CF-5126-19AE-91C6-F849D2E47096}"/>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6" name="Footer Placeholder 5">
            <a:extLst>
              <a:ext uri="{FF2B5EF4-FFF2-40B4-BE49-F238E27FC236}">
                <a16:creationId xmlns:a16="http://schemas.microsoft.com/office/drawing/2014/main" id="{53FBF94D-F9B5-3B61-E0BA-239EFD566D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49E45E-C0F4-4738-F700-7C0D1DE05DC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8259298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B9C17-176D-0BA2-9B27-1F3ADECF9948}"/>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682989-4387-78CB-0068-9E074DE921B7}"/>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58D8C35-7BE9-556C-2DA3-4F5F6B6D8920}"/>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10E6649-026F-69F1-D086-976688C87D1C}"/>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6" name="Footer Placeholder 5">
            <a:extLst>
              <a:ext uri="{FF2B5EF4-FFF2-40B4-BE49-F238E27FC236}">
                <a16:creationId xmlns:a16="http://schemas.microsoft.com/office/drawing/2014/main" id="{FEE9723D-0734-3313-0641-494EA0DEE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3F2A1-3DDE-6FE7-C414-17F65761138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4672690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F92C8-CAFE-7323-7D29-E0B6D18979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3E09C5-E762-E5E3-3437-A9DB0392FC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BCB58E-9D8C-B70B-09EB-AA5FDC6D2FEA}"/>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EDC2C619-E9F7-E73B-391E-F9F146CFC8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1FB693-8F0A-F0C2-4750-3F5DC468F8A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6638090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EA2AC7-2E7C-6C8C-707D-5DA992A04841}"/>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A13F5E-9DEF-6218-DD9B-0AED555BEAD7}"/>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ABB9E8-B242-9CB1-D27E-41A44815DE14}"/>
              </a:ext>
            </a:extLst>
          </p:cNvPr>
          <p:cNvSpPr>
            <a:spLocks noGrp="1"/>
          </p:cNvSpPr>
          <p:nvPr>
            <p:ph type="dt" sz="half" idx="10"/>
          </p:nvPr>
        </p:nvSpPr>
        <p:spPr/>
        <p:txBody>
          <a:body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A08EEB03-B38C-84BD-0FCE-47A29A322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CDBE2-0585-68BF-1545-B1EF0BAB927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2221813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391304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7F2B38-B1FE-6AFC-1972-229A6D9D5B8B}"/>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E8CA7-BDDD-312A-B6CE-7D00B29AE11F}"/>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DF86A0-6FD5-D1CE-3F05-977B6CABC545}"/>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E48BC6E8-2BD2-4DE0-8A11-9A79E4D3F176}" type="datetimeFigureOut">
              <a:rPr lang="en-GB" smtClean="0"/>
              <a:t>27/10/2025</a:t>
            </a:fld>
            <a:endParaRPr lang="en-GB"/>
          </a:p>
        </p:txBody>
      </p:sp>
      <p:sp>
        <p:nvSpPr>
          <p:cNvPr id="5" name="Footer Placeholder 4">
            <a:extLst>
              <a:ext uri="{FF2B5EF4-FFF2-40B4-BE49-F238E27FC236}">
                <a16:creationId xmlns:a16="http://schemas.microsoft.com/office/drawing/2014/main" id="{DE708A5C-CFC2-30AD-D603-D12A5590233A}"/>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A25373-911C-6F95-5E94-381EE3323128}"/>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623001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482600" y="1588956"/>
            <a:ext cx="4233173" cy="3264839"/>
          </a:xfrm>
          <a:prstGeom prst="rect">
            <a:avLst/>
          </a:prstGeom>
        </p:spPr>
        <p:txBody>
          <a:bodyPr spcFirstLastPara="1" lIns="91425" tIns="91425" rIns="91425" bIns="91425" anchorCtr="0">
            <a:normAutofit fontScale="90000"/>
          </a:bodyPr>
          <a:lstStyle/>
          <a:p>
            <a:pPr marL="0" lvl="0" indent="0" rtl="0">
              <a:lnSpc>
                <a:spcPct val="150000"/>
              </a:lnSpc>
              <a:spcBef>
                <a:spcPts val="0"/>
              </a:spcBef>
              <a:spcAft>
                <a:spcPts val="0"/>
              </a:spcAft>
              <a:buSzPts val="990"/>
              <a:buNone/>
            </a:pPr>
            <a:r>
              <a:rPr lang="en-US" sz="2300" b="1" dirty="0">
                <a:latin typeface="Times New Roman"/>
                <a:ea typeface="Times New Roman"/>
                <a:cs typeface="Times New Roman"/>
                <a:sym typeface="Times New Roman"/>
              </a:rPr>
              <a:t>Module: Digital Transformation in the Health and Care Professions</a:t>
            </a:r>
          </a:p>
          <a:p>
            <a:pPr>
              <a:lnSpc>
                <a:spcPct val="150000"/>
              </a:lnSpc>
            </a:pPr>
            <a:r>
              <a:rPr lang="en-US" sz="2300" b="1" dirty="0">
                <a:latin typeface="Times New Roman"/>
                <a:ea typeface="Times New Roman"/>
                <a:cs typeface="Times New Roman"/>
                <a:sym typeface="Times New Roman"/>
              </a:rPr>
              <a:t>Module code: BMHP6026</a:t>
            </a:r>
            <a:br>
              <a:rPr lang="en-US" sz="2300" b="1" dirty="0">
                <a:latin typeface="Times New Roman"/>
                <a:ea typeface="Times New Roman"/>
                <a:cs typeface="Times New Roman"/>
                <a:sym typeface="Times New Roman"/>
              </a:rPr>
            </a:br>
            <a:r>
              <a:rPr lang="en-US" sz="2000" b="1" dirty="0">
                <a:latin typeface="Open Sans" panose="020B0606030504020204" pitchFamily="34" charset="0"/>
                <a:ea typeface="Open Sans" panose="020B0606030504020204" pitchFamily="34" charset="0"/>
                <a:cs typeface="Open Sans" panose="020B0606030504020204" pitchFamily="34" charset="0"/>
              </a:rPr>
              <a:t>Student Name : Rafaela </a:t>
            </a:r>
            <a:r>
              <a:rPr lang="en-US" sz="2000" b="1" dirty="0" err="1">
                <a:latin typeface="Open Sans" panose="020B0606030504020204" pitchFamily="34" charset="0"/>
                <a:ea typeface="Open Sans" panose="020B0606030504020204" pitchFamily="34" charset="0"/>
                <a:cs typeface="Open Sans" panose="020B0606030504020204" pitchFamily="34" charset="0"/>
              </a:rPr>
              <a:t>Marolicaru</a:t>
            </a:r>
            <a:br>
              <a:rPr lang="en-US" sz="2000" b="1" dirty="0">
                <a:latin typeface="Open Sans" panose="020B0606030504020204" pitchFamily="34" charset="0"/>
                <a:ea typeface="Open Sans" panose="020B0606030504020204" pitchFamily="34" charset="0"/>
                <a:cs typeface="Open Sans" panose="020B0606030504020204" pitchFamily="34" charset="0"/>
              </a:rPr>
            </a:br>
            <a:r>
              <a:rPr lang="en-US" sz="2000" b="1" dirty="0">
                <a:latin typeface="Open Sans" panose="020B0606030504020204" pitchFamily="34" charset="0"/>
                <a:ea typeface="Open Sans" panose="020B0606030504020204" pitchFamily="34" charset="0"/>
                <a:cs typeface="Open Sans" panose="020B0606030504020204" pitchFamily="34" charset="0"/>
              </a:rPr>
              <a:t>Student ID: 2224703</a:t>
            </a:r>
            <a:br>
              <a:rPr lang="en-US" sz="2400" b="1" dirty="0">
                <a:latin typeface="Open Sans" panose="020B0606030504020204" pitchFamily="34" charset="0"/>
                <a:ea typeface="Open Sans" panose="020B0606030504020204" pitchFamily="34" charset="0"/>
                <a:cs typeface="Open Sans" panose="020B0606030504020204" pitchFamily="34" charset="0"/>
              </a:rPr>
            </a:br>
            <a:endParaRPr lang="en-US" sz="2300" b="1" dirty="0">
              <a:latin typeface="Times New Roman"/>
              <a:ea typeface="Times New Roman"/>
              <a:cs typeface="Times New Roman"/>
              <a:sym typeface="Times New Roman"/>
            </a:endParaRPr>
          </a:p>
        </p:txBody>
      </p:sp>
      <p:pic>
        <p:nvPicPr>
          <p:cNvPr id="55" name="Google Shape;55;p13"/>
          <p:cNvPicPr preferRelativeResize="0"/>
          <p:nvPr/>
        </p:nvPicPr>
        <p:blipFill>
          <a:blip r:embed="rId3" cstate="email">
            <a:extLst>
              <a:ext uri="{28A0092B-C50C-407E-A947-70E740481C1C}">
                <a14:useLocalDpi xmlns:a14="http://schemas.microsoft.com/office/drawing/2010/main"/>
              </a:ext>
            </a:extLst>
          </a:blip>
          <a:srcRect/>
          <a:stretch>
            <a:fillRect/>
          </a:stretch>
        </p:blipFill>
        <p:spPr>
          <a:xfrm>
            <a:off x="4671911" y="10"/>
            <a:ext cx="4472089" cy="51434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4"/>
                                        </p:tgtEl>
                                        <p:attrNameLst>
                                          <p:attrName>style.visibility</p:attrName>
                                        </p:attrNameLst>
                                      </p:cBhvr>
                                      <p:to>
                                        <p:strVal val="visible"/>
                                      </p:to>
                                    </p:set>
                                    <p:animEffect transition="in" filter="fade">
                                      <p:cBhvr>
                                        <p:cTn id="7" dur="4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9"/>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Google Shape;60;p14"/>
          <p:cNvSpPr txBox="1">
            <a:spLocks noGrp="1"/>
          </p:cNvSpPr>
          <p:nvPr>
            <p:ph type="title"/>
          </p:nvPr>
        </p:nvSpPr>
        <p:spPr>
          <a:xfrm>
            <a:off x="480060" y="244026"/>
            <a:ext cx="3276451" cy="1467631"/>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4100" b="1">
                <a:sym typeface="Times New Roman"/>
              </a:rPr>
              <a:t>Introduction</a:t>
            </a:r>
          </a:p>
        </p:txBody>
      </p:sp>
      <p:sp>
        <p:nvSpPr>
          <p:cNvPr id="6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Google Shape;61;p14"/>
          <p:cNvSpPr txBox="1">
            <a:spLocks noGrp="1"/>
          </p:cNvSpPr>
          <p:nvPr>
            <p:ph type="body" idx="1"/>
          </p:nvPr>
        </p:nvSpPr>
        <p:spPr>
          <a:xfrm>
            <a:off x="480060" y="2154674"/>
            <a:ext cx="3182691" cy="2490501"/>
          </a:xfrm>
          <a:prstGeom prst="rect">
            <a:avLst/>
          </a:prstGeom>
        </p:spPr>
        <p:txBody>
          <a:bodyPr spcFirstLastPara="1" vert="horz" lIns="91440" tIns="45720" rIns="91440" bIns="45720" rtlCol="0" anchorCtr="0">
            <a:normAutofit/>
          </a:bodyPr>
          <a:lstStyle/>
          <a:p>
            <a:pPr marL="0" lvl="0" indent="0" defTabSz="914400">
              <a:spcBef>
                <a:spcPts val="0"/>
              </a:spcBef>
              <a:spcAft>
                <a:spcPts val="0"/>
              </a:spcAft>
              <a:buClr>
                <a:schemeClr val="dk1"/>
              </a:buClr>
              <a:buSzPts val="1100"/>
              <a:buNone/>
            </a:pPr>
            <a:r>
              <a:rPr lang="en-US" sz="1600" dirty="0">
                <a:sym typeface="Times New Roman"/>
              </a:rPr>
              <a:t>●       £21 million investment for Artificial Intelligence (Post.parliament.uk, 2025)</a:t>
            </a:r>
          </a:p>
          <a:p>
            <a:pPr marL="0" lvl="0" indent="0" defTabSz="914400">
              <a:spcBef>
                <a:spcPts val="0"/>
              </a:spcBef>
              <a:spcAft>
                <a:spcPts val="0"/>
              </a:spcAft>
              <a:buClr>
                <a:schemeClr val="dk1"/>
              </a:buClr>
              <a:buSzPts val="1100"/>
              <a:buNone/>
            </a:pPr>
            <a:r>
              <a:rPr lang="en-US" sz="1600" dirty="0">
                <a:sym typeface="Times New Roman"/>
              </a:rPr>
              <a:t>●       Covering 64 trusts for modern healthcare service (Post.parliament.uk, 2025).</a:t>
            </a:r>
          </a:p>
          <a:p>
            <a:pPr marL="0" lvl="0" indent="0" defTabSz="914400">
              <a:spcBef>
                <a:spcPts val="0"/>
              </a:spcBef>
              <a:spcAft>
                <a:spcPts val="0"/>
              </a:spcAft>
              <a:buClr>
                <a:schemeClr val="dk1"/>
              </a:buClr>
              <a:buSzPts val="1100"/>
              <a:buNone/>
            </a:pPr>
            <a:r>
              <a:rPr lang="en-US" sz="1600" dirty="0">
                <a:sym typeface="Times New Roman"/>
              </a:rPr>
              <a:t>●       Launched Hugo Robotics for comfortable surgery in 2023 (Guysandstthomas.nhs.uk, 2025).</a:t>
            </a:r>
          </a:p>
          <a:p>
            <a:pPr marL="0" lvl="0" indent="-228600" defTabSz="914400">
              <a:spcBef>
                <a:spcPts val="0"/>
              </a:spcBef>
              <a:spcAft>
                <a:spcPts val="1200"/>
              </a:spcAft>
              <a:buFont typeface="Arial" panose="020B0604020202020204" pitchFamily="34" charset="0"/>
              <a:buChar char="•"/>
            </a:pPr>
            <a:endParaRPr lang="en-US" sz="1600" dirty="0"/>
          </a:p>
        </p:txBody>
      </p:sp>
      <p:pic>
        <p:nvPicPr>
          <p:cNvPr id="62" name="Google Shape;62;p14"/>
          <p:cNvPicPr preferRelativeResize="0"/>
          <p:nvPr/>
        </p:nvPicPr>
        <p:blipFill>
          <a:blip r:embed="rId3" cstate="email">
            <a:extLst>
              <a:ext uri="{28A0092B-C50C-407E-A947-70E740481C1C}">
                <a14:useLocalDpi xmlns:a14="http://schemas.microsoft.com/office/drawing/2010/main"/>
              </a:ext>
            </a:extLst>
          </a:blip>
          <a:srcRect b="-1"/>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2701800" cy="1010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Technological workforce</a:t>
            </a:r>
            <a:endParaRPr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148200" y="1766025"/>
            <a:ext cx="2865300" cy="2829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a:solidFill>
                  <a:schemeClr val="dk1"/>
                </a:solidFill>
                <a:latin typeface="Times New Roman"/>
                <a:ea typeface="Times New Roman"/>
                <a:cs typeface="Times New Roman"/>
                <a:sym typeface="Times New Roman"/>
              </a:rPr>
              <a:t>●	Modular multi-quadrant technological platform.</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Equips robotics wrist convenience.</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Cover tiny complex surgery (Medtronic.com, 2025).</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sz="1500">
              <a:solidFill>
                <a:schemeClr val="dk1"/>
              </a:solidFill>
              <a:latin typeface="Times New Roman"/>
              <a:ea typeface="Times New Roman"/>
              <a:cs typeface="Times New Roman"/>
              <a:sym typeface="Times New Roman"/>
            </a:endParaRPr>
          </a:p>
        </p:txBody>
      </p:sp>
      <p:pic>
        <p:nvPicPr>
          <p:cNvPr id="69" name="Google Shape;69;p15"/>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3231375" y="147650"/>
            <a:ext cx="5768349" cy="48482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26835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Technological workforce (contd.)</a:t>
            </a:r>
            <a:endParaRPr b="1">
              <a:latin typeface="Times New Roman"/>
              <a:ea typeface="Times New Roman"/>
              <a:cs typeface="Times New Roman"/>
              <a:sym typeface="Times New Roman"/>
            </a:endParaRPr>
          </a:p>
        </p:txBody>
      </p:sp>
      <p:sp>
        <p:nvSpPr>
          <p:cNvPr id="75" name="Google Shape;75;p16"/>
          <p:cNvSpPr txBox="1">
            <a:spLocks noGrp="1"/>
          </p:cNvSpPr>
          <p:nvPr>
            <p:ph type="body" idx="1"/>
          </p:nvPr>
        </p:nvSpPr>
        <p:spPr>
          <a:xfrm>
            <a:off x="311700" y="2164575"/>
            <a:ext cx="2756100" cy="278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dirty="0">
                <a:solidFill>
                  <a:schemeClr val="dk1"/>
                </a:solidFill>
                <a:latin typeface="Times New Roman"/>
                <a:ea typeface="Times New Roman"/>
                <a:cs typeface="Times New Roman"/>
                <a:sym typeface="Times New Roman"/>
              </a:rPr>
              <a:t>●	3D visualisation (Medtronic.com, 2025).</a:t>
            </a:r>
            <a:endParaRPr sz="15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dirty="0">
                <a:solidFill>
                  <a:schemeClr val="dk1"/>
                </a:solidFill>
                <a:latin typeface="Times New Roman"/>
                <a:ea typeface="Times New Roman"/>
                <a:cs typeface="Times New Roman"/>
                <a:sym typeface="Times New Roman"/>
              </a:rPr>
              <a:t>●	Auto control and a better communication approach.</a:t>
            </a:r>
            <a:endParaRPr sz="15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dirty="0">
                <a:solidFill>
                  <a:schemeClr val="dk1"/>
                </a:solidFill>
                <a:latin typeface="Times New Roman"/>
                <a:ea typeface="Times New Roman"/>
                <a:cs typeface="Times New Roman"/>
                <a:sym typeface="Times New Roman"/>
              </a:rPr>
              <a:t>●	Lead technological biases and affect the human body. </a:t>
            </a:r>
            <a:endParaRPr sz="15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sz="1500" dirty="0">
              <a:solidFill>
                <a:schemeClr val="dk1"/>
              </a:solidFill>
              <a:latin typeface="Times New Roman"/>
              <a:ea typeface="Times New Roman"/>
              <a:cs typeface="Times New Roman"/>
              <a:sym typeface="Times New Roman"/>
            </a:endParaRPr>
          </a:p>
        </p:txBody>
      </p:sp>
      <p:pic>
        <p:nvPicPr>
          <p:cNvPr id="76" name="Google Shape;76;p16"/>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3207550" y="175225"/>
            <a:ext cx="5827374" cy="47704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0"/>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Google Shape;81;p17"/>
          <p:cNvSpPr txBox="1">
            <a:spLocks noGrp="1"/>
          </p:cNvSpPr>
          <p:nvPr>
            <p:ph type="title"/>
          </p:nvPr>
        </p:nvSpPr>
        <p:spPr>
          <a:xfrm>
            <a:off x="3973321" y="246888"/>
            <a:ext cx="4688333" cy="1337310"/>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4100" b="1">
                <a:sym typeface="Times New Roman"/>
              </a:rPr>
              <a:t>Service delivery</a:t>
            </a:r>
          </a:p>
        </p:txBody>
      </p:sp>
      <p:pic>
        <p:nvPicPr>
          <p:cNvPr id="83" name="Google Shape;83;p17"/>
          <p:cNvPicPr preferRelativeResize="0"/>
          <p:nvPr/>
        </p:nvPicPr>
        <p:blipFill>
          <a:blip r:embed="rId3" cstate="email">
            <a:extLst>
              <a:ext uri="{28A0092B-C50C-407E-A947-70E740481C1C}">
                <a14:useLocalDpi xmlns:a14="http://schemas.microsoft.com/office/drawing/2010/main"/>
              </a:ext>
            </a:extLst>
          </a:blip>
          <a:srcRect/>
          <a:stretch>
            <a:fillRect/>
          </a:stretch>
        </p:blipFill>
        <p:spPr>
          <a:xfrm>
            <a:off x="20" y="10"/>
            <a:ext cx="3492988" cy="51434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p:spPr>
      </p:pic>
      <p:sp>
        <p:nvSpPr>
          <p:cNvPr id="9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1781210"/>
            <a:ext cx="3182692" cy="13716"/>
          </a:xfrm>
          <a:custGeom>
            <a:avLst/>
            <a:gdLst>
              <a:gd name="connsiteX0" fmla="*/ 0 w 3182692"/>
              <a:gd name="connsiteY0" fmla="*/ 0 h 13716"/>
              <a:gd name="connsiteX1" fmla="*/ 636538 w 3182692"/>
              <a:gd name="connsiteY1" fmla="*/ 0 h 13716"/>
              <a:gd name="connsiteX2" fmla="*/ 1273077 w 3182692"/>
              <a:gd name="connsiteY2" fmla="*/ 0 h 13716"/>
              <a:gd name="connsiteX3" fmla="*/ 1909615 w 3182692"/>
              <a:gd name="connsiteY3" fmla="*/ 0 h 13716"/>
              <a:gd name="connsiteX4" fmla="*/ 2482500 w 3182692"/>
              <a:gd name="connsiteY4" fmla="*/ 0 h 13716"/>
              <a:gd name="connsiteX5" fmla="*/ 3182692 w 3182692"/>
              <a:gd name="connsiteY5" fmla="*/ 0 h 13716"/>
              <a:gd name="connsiteX6" fmla="*/ 3182692 w 3182692"/>
              <a:gd name="connsiteY6" fmla="*/ 13716 h 13716"/>
              <a:gd name="connsiteX7" fmla="*/ 2609807 w 3182692"/>
              <a:gd name="connsiteY7" fmla="*/ 13716 h 13716"/>
              <a:gd name="connsiteX8" fmla="*/ 2068750 w 3182692"/>
              <a:gd name="connsiteY8" fmla="*/ 13716 h 13716"/>
              <a:gd name="connsiteX9" fmla="*/ 1432211 w 3182692"/>
              <a:gd name="connsiteY9" fmla="*/ 13716 h 13716"/>
              <a:gd name="connsiteX10" fmla="*/ 859327 w 3182692"/>
              <a:gd name="connsiteY10" fmla="*/ 13716 h 13716"/>
              <a:gd name="connsiteX11" fmla="*/ 0 w 3182692"/>
              <a:gd name="connsiteY11" fmla="*/ 13716 h 13716"/>
              <a:gd name="connsiteX12" fmla="*/ 0 w 3182692"/>
              <a:gd name="connsiteY12"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3716"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2906" y="4075"/>
                  <a:pt x="3183008" y="9784"/>
                  <a:pt x="3182692" y="13716"/>
                </a:cubicBezTo>
                <a:cubicBezTo>
                  <a:pt x="2947402" y="17868"/>
                  <a:pt x="2876226" y="22619"/>
                  <a:pt x="2609807" y="13716"/>
                </a:cubicBezTo>
                <a:cubicBezTo>
                  <a:pt x="2343389" y="4813"/>
                  <a:pt x="2326689" y="21007"/>
                  <a:pt x="2068750" y="13716"/>
                </a:cubicBezTo>
                <a:cubicBezTo>
                  <a:pt x="1810811" y="6425"/>
                  <a:pt x="1713836" y="43647"/>
                  <a:pt x="1432211" y="13716"/>
                </a:cubicBezTo>
                <a:cubicBezTo>
                  <a:pt x="1150586" y="-16215"/>
                  <a:pt x="982765" y="-825"/>
                  <a:pt x="859327" y="13716"/>
                </a:cubicBezTo>
                <a:cubicBezTo>
                  <a:pt x="735889" y="28257"/>
                  <a:pt x="254183" y="30659"/>
                  <a:pt x="0" y="13716"/>
                </a:cubicBezTo>
                <a:cubicBezTo>
                  <a:pt x="-535" y="8247"/>
                  <a:pt x="-201" y="2959"/>
                  <a:pt x="0" y="0"/>
                </a:cubicBezTo>
                <a:close/>
              </a:path>
              <a:path w="3182692" h="13716"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2126" y="5320"/>
                  <a:pt x="3182368" y="9001"/>
                  <a:pt x="3182692" y="13716"/>
                </a:cubicBezTo>
                <a:cubicBezTo>
                  <a:pt x="3026065" y="-15421"/>
                  <a:pt x="2775006" y="18495"/>
                  <a:pt x="2546154" y="13716"/>
                </a:cubicBezTo>
                <a:cubicBezTo>
                  <a:pt x="2317302" y="8937"/>
                  <a:pt x="2168173" y="-13085"/>
                  <a:pt x="1845961" y="13716"/>
                </a:cubicBezTo>
                <a:cubicBezTo>
                  <a:pt x="1523749" y="40517"/>
                  <a:pt x="1450078" y="-5416"/>
                  <a:pt x="1304904" y="13716"/>
                </a:cubicBezTo>
                <a:cubicBezTo>
                  <a:pt x="1159730" y="32848"/>
                  <a:pt x="942635" y="-14593"/>
                  <a:pt x="604711" y="13716"/>
                </a:cubicBezTo>
                <a:cubicBezTo>
                  <a:pt x="266787" y="42025"/>
                  <a:pt x="141927" y="-12967"/>
                  <a:pt x="0" y="13716"/>
                </a:cubicBezTo>
                <a:cubicBezTo>
                  <a:pt x="58" y="7834"/>
                  <a:pt x="453" y="583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Google Shape;82;p17"/>
          <p:cNvSpPr txBox="1">
            <a:spLocks noGrp="1"/>
          </p:cNvSpPr>
          <p:nvPr>
            <p:ph type="body" idx="1"/>
          </p:nvPr>
        </p:nvSpPr>
        <p:spPr>
          <a:xfrm>
            <a:off x="3973321" y="2029968"/>
            <a:ext cx="4688333" cy="2612898"/>
          </a:xfrm>
          <a:prstGeom prst="rect">
            <a:avLst/>
          </a:prstGeom>
        </p:spPr>
        <p:txBody>
          <a:bodyPr spcFirstLastPara="1" vert="horz" lIns="91440" tIns="45720" rIns="91440" bIns="45720" rtlCol="0" anchorCtr="0">
            <a:normAutofit/>
          </a:bodyPr>
          <a:lstStyle/>
          <a:p>
            <a:pPr marL="0" lvl="0" indent="-228600" defTabSz="914400">
              <a:spcBef>
                <a:spcPts val="0"/>
              </a:spcBef>
              <a:spcAft>
                <a:spcPts val="0"/>
              </a:spcAft>
              <a:buFont typeface="Arial" panose="020B0604020202020204" pitchFamily="34" charset="0"/>
              <a:buChar char="•"/>
            </a:pPr>
            <a:r>
              <a:rPr lang="en-US" sz="1700" dirty="0">
                <a:sym typeface="Times New Roman"/>
              </a:rPr>
              <a:t>Minimum chances of getting infected. </a:t>
            </a:r>
          </a:p>
          <a:p>
            <a:pPr marL="0" lvl="0" indent="-228600" defTabSz="914400">
              <a:spcBef>
                <a:spcPts val="1200"/>
              </a:spcBef>
              <a:spcAft>
                <a:spcPts val="0"/>
              </a:spcAft>
              <a:buFont typeface="Arial" panose="020B0604020202020204" pitchFamily="34" charset="0"/>
              <a:buChar char="•"/>
            </a:pPr>
            <a:r>
              <a:rPr lang="en-US" sz="1700" dirty="0">
                <a:sym typeface="Times New Roman"/>
              </a:rPr>
              <a:t>High equipment cost compared to traditional surgery. </a:t>
            </a:r>
          </a:p>
          <a:p>
            <a:pPr marL="0" lvl="0" indent="-228600" defTabSz="914400">
              <a:spcBef>
                <a:spcPts val="1200"/>
              </a:spcBef>
              <a:spcAft>
                <a:spcPts val="0"/>
              </a:spcAft>
              <a:buFont typeface="Arial" panose="020B0604020202020204" pitchFamily="34" charset="0"/>
              <a:buChar char="•"/>
            </a:pPr>
            <a:r>
              <a:rPr lang="en-US" sz="1700" dirty="0">
                <a:sym typeface="Times New Roman"/>
              </a:rPr>
              <a:t>Reduce hospital stays (</a:t>
            </a:r>
            <a:r>
              <a:rPr lang="en-US" sz="1700" dirty="0" err="1">
                <a:sym typeface="Times New Roman"/>
              </a:rPr>
              <a:t>Balestrazzi</a:t>
            </a:r>
            <a:r>
              <a:rPr lang="en-US" sz="1700" dirty="0">
                <a:sym typeface="Times New Roman"/>
              </a:rPr>
              <a:t> et al., 2024).</a:t>
            </a:r>
          </a:p>
          <a:p>
            <a:pPr marL="0" lvl="0" indent="-228600" defTabSz="914400">
              <a:spcBef>
                <a:spcPts val="1200"/>
              </a:spcBef>
              <a:spcAft>
                <a:spcPts val="1200"/>
              </a:spcAft>
              <a:buFont typeface="Arial" panose="020B0604020202020204" pitchFamily="34" charset="0"/>
              <a:buChar char="•"/>
            </a:pPr>
            <a:endParaRPr lang="en-US" sz="1700" dirty="0">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2919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Service delivery (contd.)</a:t>
            </a:r>
            <a:endParaRPr b="1">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311700" y="1619200"/>
            <a:ext cx="2919600" cy="332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a:solidFill>
                  <a:schemeClr val="dk1"/>
                </a:solidFill>
                <a:latin typeface="Times New Roman"/>
                <a:ea typeface="Times New Roman"/>
                <a:cs typeface="Times New Roman"/>
                <a:sym typeface="Times New Roman"/>
              </a:rPr>
              <a:t>●	Precise incision compared to traditional surgery (Ou </a:t>
            </a:r>
            <a:r>
              <a:rPr lang="en-GB" sz="1500" i="1">
                <a:solidFill>
                  <a:schemeClr val="dk1"/>
                </a:solidFill>
                <a:latin typeface="Times New Roman"/>
                <a:ea typeface="Times New Roman"/>
                <a:cs typeface="Times New Roman"/>
                <a:sym typeface="Times New Roman"/>
              </a:rPr>
              <a:t>et al., </a:t>
            </a:r>
            <a:r>
              <a:rPr lang="en-GB" sz="1500">
                <a:solidFill>
                  <a:schemeClr val="dk1"/>
                </a:solidFill>
                <a:latin typeface="Times New Roman"/>
                <a:ea typeface="Times New Roman"/>
                <a:cs typeface="Times New Roman"/>
                <a:sym typeface="Times New Roman"/>
              </a:rPr>
              <a:t>2024).</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Convenience of tremor filtration and wrist instrument.</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Leads successful surgery by reducing post-operative pain. </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sz="1500">
              <a:solidFill>
                <a:schemeClr val="dk1"/>
              </a:solidFill>
              <a:latin typeface="Times New Roman"/>
              <a:ea typeface="Times New Roman"/>
              <a:cs typeface="Times New Roman"/>
              <a:sym typeface="Times New Roman"/>
            </a:endParaRPr>
          </a:p>
        </p:txBody>
      </p:sp>
      <p:pic>
        <p:nvPicPr>
          <p:cNvPr id="90" name="Google Shape;90;p18"/>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3431450" y="219425"/>
            <a:ext cx="5560150" cy="4726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4"/>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7" name="Google Shape;97;p19"/>
          <p:cNvPicPr preferRelativeResize="0"/>
          <p:nvPr/>
        </p:nvPicPr>
        <p:blipFill>
          <a:blip r:embed="rId3" cstate="email">
            <a:extLst>
              <a:ext uri="{28A0092B-C50C-407E-A947-70E740481C1C}">
                <a14:useLocalDpi xmlns:a14="http://schemas.microsoft.com/office/drawing/2010/main"/>
              </a:ext>
            </a:extLst>
          </a:blip>
          <a:srcRect/>
          <a:stretch>
            <a:fillRect/>
          </a:stretch>
        </p:blipFill>
        <p:spPr>
          <a:xfrm>
            <a:off x="1891767" y="10"/>
            <a:ext cx="7252231" cy="5143490"/>
          </a:xfrm>
          <a:prstGeom prst="rect">
            <a:avLst/>
          </a:prstGeom>
          <a:noFill/>
        </p:spPr>
      </p:pic>
      <p:sp>
        <p:nvSpPr>
          <p:cNvPr id="104" name="Rectangle 10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Google Shape;95;p19"/>
          <p:cNvSpPr txBox="1">
            <a:spLocks noGrp="1"/>
          </p:cNvSpPr>
          <p:nvPr>
            <p:ph type="title"/>
          </p:nvPr>
        </p:nvSpPr>
        <p:spPr>
          <a:xfrm>
            <a:off x="628650" y="273843"/>
            <a:ext cx="2866641" cy="1424934"/>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000" b="1">
                <a:sym typeface="Times New Roman"/>
              </a:rPr>
              <a:t>Patient benefits</a:t>
            </a:r>
          </a:p>
        </p:txBody>
      </p:sp>
      <p:sp>
        <p:nvSpPr>
          <p:cNvPr id="96" name="Google Shape;96;p19"/>
          <p:cNvSpPr txBox="1">
            <a:spLocks noGrp="1"/>
          </p:cNvSpPr>
          <p:nvPr>
            <p:ph type="body" idx="1"/>
          </p:nvPr>
        </p:nvSpPr>
        <p:spPr>
          <a:xfrm>
            <a:off x="628650" y="1825650"/>
            <a:ext cx="2866641" cy="2807072"/>
          </a:xfrm>
          <a:prstGeom prst="rect">
            <a:avLst/>
          </a:prstGeom>
        </p:spPr>
        <p:txBody>
          <a:bodyPr spcFirstLastPara="1" vert="horz" lIns="91440" tIns="45720" rIns="91440" bIns="45720" rtlCol="0" anchorCtr="0">
            <a:normAutofit/>
          </a:bodyPr>
          <a:lstStyle/>
          <a:p>
            <a:pPr marL="0" lvl="0" indent="-228600" defTabSz="914400">
              <a:spcBef>
                <a:spcPts val="0"/>
              </a:spcBef>
              <a:spcAft>
                <a:spcPts val="0"/>
              </a:spcAft>
              <a:buFont typeface="Arial" panose="020B0604020202020204" pitchFamily="34" charset="0"/>
              <a:buChar char="•"/>
            </a:pPr>
            <a:r>
              <a:rPr lang="en-US" sz="1500" dirty="0">
                <a:sym typeface="Times New Roman"/>
              </a:rPr>
              <a:t>Less pain during and after surgery.</a:t>
            </a:r>
          </a:p>
          <a:p>
            <a:pPr marL="0" lvl="0" indent="-228600" defTabSz="914400">
              <a:spcBef>
                <a:spcPts val="1200"/>
              </a:spcBef>
              <a:spcAft>
                <a:spcPts val="0"/>
              </a:spcAft>
              <a:buFont typeface="Arial" panose="020B0604020202020204" pitchFamily="34" charset="0"/>
              <a:buChar char="•"/>
            </a:pPr>
            <a:r>
              <a:rPr lang="en-US" sz="1500" dirty="0">
                <a:sym typeface="Times New Roman"/>
              </a:rPr>
              <a:t>Received mouth surgery convenience with Hugo RAS.</a:t>
            </a:r>
          </a:p>
          <a:p>
            <a:pPr marL="0" lvl="0" indent="-228600" defTabSz="914400">
              <a:spcBef>
                <a:spcPts val="1200"/>
              </a:spcBef>
              <a:spcAft>
                <a:spcPts val="0"/>
              </a:spcAft>
              <a:buFont typeface="Arial" panose="020B0604020202020204" pitchFamily="34" charset="0"/>
              <a:buChar char="•"/>
            </a:pPr>
            <a:r>
              <a:rPr lang="en-US" sz="1500" dirty="0">
                <a:sym typeface="Times New Roman"/>
              </a:rPr>
              <a:t>Reduce fear of surgery (Digitalhealth.net, 2025).</a:t>
            </a:r>
          </a:p>
          <a:p>
            <a:pPr marL="0" lvl="0" indent="-228600" defTabSz="914400">
              <a:spcBef>
                <a:spcPts val="1200"/>
              </a:spcBef>
              <a:spcAft>
                <a:spcPts val="1200"/>
              </a:spcAft>
              <a:buFont typeface="Arial" panose="020B0604020202020204" pitchFamily="34" charset="0"/>
              <a:buChar char="•"/>
            </a:pPr>
            <a:endParaRPr lang="en-US" sz="1500" dirty="0">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1"/>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Google Shape;102;p20"/>
          <p:cNvSpPr txBox="1">
            <a:spLocks noGrp="1"/>
          </p:cNvSpPr>
          <p:nvPr>
            <p:ph type="title"/>
          </p:nvPr>
        </p:nvSpPr>
        <p:spPr>
          <a:xfrm>
            <a:off x="480060" y="244026"/>
            <a:ext cx="3276451" cy="1467631"/>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3500" b="1">
                <a:sym typeface="Times New Roman"/>
              </a:rPr>
              <a:t>Patient benefits (contd.)</a:t>
            </a:r>
          </a:p>
        </p:txBody>
      </p:sp>
      <p:sp>
        <p:nvSpPr>
          <p:cNvPr id="1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1940245"/>
            <a:ext cx="2606040" cy="13716"/>
          </a:xfrm>
          <a:custGeom>
            <a:avLst/>
            <a:gdLst>
              <a:gd name="connsiteX0" fmla="*/ 0 w 2606040"/>
              <a:gd name="connsiteY0" fmla="*/ 0 h 13716"/>
              <a:gd name="connsiteX1" fmla="*/ 625450 w 2606040"/>
              <a:gd name="connsiteY1" fmla="*/ 0 h 13716"/>
              <a:gd name="connsiteX2" fmla="*/ 1224839 w 2606040"/>
              <a:gd name="connsiteY2" fmla="*/ 0 h 13716"/>
              <a:gd name="connsiteX3" fmla="*/ 1824228 w 2606040"/>
              <a:gd name="connsiteY3" fmla="*/ 0 h 13716"/>
              <a:gd name="connsiteX4" fmla="*/ 2606040 w 2606040"/>
              <a:gd name="connsiteY4" fmla="*/ 0 h 13716"/>
              <a:gd name="connsiteX5" fmla="*/ 2606040 w 2606040"/>
              <a:gd name="connsiteY5" fmla="*/ 13716 h 13716"/>
              <a:gd name="connsiteX6" fmla="*/ 1902409 w 2606040"/>
              <a:gd name="connsiteY6" fmla="*/ 13716 h 13716"/>
              <a:gd name="connsiteX7" fmla="*/ 1276960 w 2606040"/>
              <a:gd name="connsiteY7" fmla="*/ 13716 h 13716"/>
              <a:gd name="connsiteX8" fmla="*/ 677570 w 2606040"/>
              <a:gd name="connsiteY8" fmla="*/ 13716 h 13716"/>
              <a:gd name="connsiteX9" fmla="*/ 0 w 2606040"/>
              <a:gd name="connsiteY9" fmla="*/ 13716 h 13716"/>
              <a:gd name="connsiteX10" fmla="*/ 0 w 2606040"/>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3716"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690" y="5728"/>
                  <a:pt x="2605650" y="7624"/>
                  <a:pt x="2606040" y="13716"/>
                </a:cubicBezTo>
                <a:cubicBezTo>
                  <a:pt x="2256758" y="26838"/>
                  <a:pt x="2173673" y="-17450"/>
                  <a:pt x="1902409" y="13716"/>
                </a:cubicBezTo>
                <a:cubicBezTo>
                  <a:pt x="1631145" y="44882"/>
                  <a:pt x="1461378" y="894"/>
                  <a:pt x="1276960" y="13716"/>
                </a:cubicBezTo>
                <a:cubicBezTo>
                  <a:pt x="1092542" y="26538"/>
                  <a:pt x="890442" y="8641"/>
                  <a:pt x="677570" y="13716"/>
                </a:cubicBezTo>
                <a:cubicBezTo>
                  <a:pt x="464698" y="18792"/>
                  <a:pt x="187648" y="31265"/>
                  <a:pt x="0" y="13716"/>
                </a:cubicBezTo>
                <a:cubicBezTo>
                  <a:pt x="-302" y="10335"/>
                  <a:pt x="417" y="4724"/>
                  <a:pt x="0" y="0"/>
                </a:cubicBezTo>
                <a:close/>
              </a:path>
              <a:path w="2606040" h="13716"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6569" y="5071"/>
                  <a:pt x="2606315" y="7437"/>
                  <a:pt x="2606040" y="13716"/>
                </a:cubicBezTo>
                <a:cubicBezTo>
                  <a:pt x="2393024" y="-2332"/>
                  <a:pt x="2191161" y="34687"/>
                  <a:pt x="1980590" y="13716"/>
                </a:cubicBezTo>
                <a:cubicBezTo>
                  <a:pt x="1770019" y="-7255"/>
                  <a:pt x="1476440" y="31542"/>
                  <a:pt x="1276960" y="13716"/>
                </a:cubicBezTo>
                <a:cubicBezTo>
                  <a:pt x="1077480" y="-4110"/>
                  <a:pt x="880988" y="37553"/>
                  <a:pt x="651510" y="13716"/>
                </a:cubicBezTo>
                <a:cubicBezTo>
                  <a:pt x="422032" y="-10121"/>
                  <a:pt x="130744" y="-6519"/>
                  <a:pt x="0" y="13716"/>
                </a:cubicBezTo>
                <a:cubicBezTo>
                  <a:pt x="198" y="8947"/>
                  <a:pt x="304" y="52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Google Shape;103;p20"/>
          <p:cNvSpPr txBox="1">
            <a:spLocks noGrp="1"/>
          </p:cNvSpPr>
          <p:nvPr>
            <p:ph type="body" idx="1"/>
          </p:nvPr>
        </p:nvSpPr>
        <p:spPr>
          <a:xfrm>
            <a:off x="480060" y="2154674"/>
            <a:ext cx="3182691" cy="2490501"/>
          </a:xfrm>
          <a:prstGeom prst="rect">
            <a:avLst/>
          </a:prstGeom>
        </p:spPr>
        <p:txBody>
          <a:bodyPr spcFirstLastPara="1" vert="horz" lIns="91440" tIns="45720" rIns="91440" bIns="45720" rtlCol="0" anchorCtr="0">
            <a:normAutofit/>
          </a:bodyPr>
          <a:lstStyle/>
          <a:p>
            <a:pPr marL="0" lvl="0" indent="-228600" defTabSz="914400">
              <a:spcBef>
                <a:spcPts val="0"/>
              </a:spcBef>
              <a:spcAft>
                <a:spcPts val="0"/>
              </a:spcAft>
              <a:buFont typeface="Arial" panose="020B0604020202020204" pitchFamily="34" charset="0"/>
              <a:buChar char="•"/>
            </a:pPr>
            <a:r>
              <a:rPr lang="en-US" sz="1700" dirty="0">
                <a:sym typeface="Times New Roman"/>
              </a:rPr>
              <a:t>The new robotic system charges £1737.40 per surgery (</a:t>
            </a:r>
            <a:r>
              <a:rPr lang="en-US" sz="1700" dirty="0" err="1">
                <a:sym typeface="Times New Roman"/>
              </a:rPr>
              <a:t>Sighinolfi</a:t>
            </a:r>
            <a:r>
              <a:rPr lang="en-US" sz="1700" dirty="0">
                <a:sym typeface="Times New Roman"/>
              </a:rPr>
              <a:t> et al., 2024).</a:t>
            </a:r>
          </a:p>
          <a:p>
            <a:pPr marL="0" lvl="0" indent="-228600" defTabSz="914400">
              <a:spcBef>
                <a:spcPts val="1200"/>
              </a:spcBef>
              <a:spcAft>
                <a:spcPts val="0"/>
              </a:spcAft>
              <a:buFont typeface="Arial" panose="020B0604020202020204" pitchFamily="34" charset="0"/>
              <a:buChar char="•"/>
            </a:pPr>
            <a:r>
              <a:rPr lang="en-US" sz="1700" dirty="0">
                <a:sym typeface="Times New Roman"/>
              </a:rPr>
              <a:t>Less blood loss and fewer complications.</a:t>
            </a:r>
          </a:p>
          <a:p>
            <a:pPr marL="0" lvl="0" indent="-228600" defTabSz="914400">
              <a:spcBef>
                <a:spcPts val="1200"/>
              </a:spcBef>
              <a:spcAft>
                <a:spcPts val="0"/>
              </a:spcAft>
              <a:buFont typeface="Arial" panose="020B0604020202020204" pitchFamily="34" charset="0"/>
              <a:buChar char="•"/>
            </a:pPr>
            <a:r>
              <a:rPr lang="en-US" sz="1700" dirty="0">
                <a:sym typeface="Times New Roman"/>
              </a:rPr>
              <a:t>Reduce surgery trauma (Watson et al., 2025). </a:t>
            </a:r>
          </a:p>
          <a:p>
            <a:pPr marL="0" lvl="0" indent="-228600" defTabSz="914400">
              <a:spcBef>
                <a:spcPts val="1200"/>
              </a:spcBef>
              <a:spcAft>
                <a:spcPts val="1200"/>
              </a:spcAft>
              <a:buFont typeface="Arial" panose="020B0604020202020204" pitchFamily="34" charset="0"/>
              <a:buChar char="•"/>
            </a:pPr>
            <a:endParaRPr lang="en-US" sz="1700" dirty="0">
              <a:sym typeface="Times New Roman"/>
            </a:endParaRPr>
          </a:p>
        </p:txBody>
      </p:sp>
      <p:pic>
        <p:nvPicPr>
          <p:cNvPr id="104" name="Google Shape;104;p20"/>
          <p:cNvPicPr preferRelativeResize="0"/>
          <p:nvPr/>
        </p:nvPicPr>
        <p:blipFill>
          <a:blip r:embed="rId3" cstate="email">
            <a:extLst>
              <a:ext uri="{28A0092B-C50C-407E-A947-70E740481C1C}">
                <a14:useLocalDpi xmlns:a14="http://schemas.microsoft.com/office/drawing/2010/main"/>
              </a:ext>
            </a:extLst>
          </a:blip>
          <a:srcRect/>
          <a:stretch>
            <a:fillRect/>
          </a:stretch>
        </p:blipFill>
        <p:spPr>
          <a:xfrm>
            <a:off x="3983776" y="10"/>
            <a:ext cx="5159081" cy="51434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445025"/>
            <a:ext cx="2501700" cy="1356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Community benefits</a:t>
            </a:r>
            <a:endParaRPr b="1">
              <a:latin typeface="Times New Roman"/>
              <a:ea typeface="Times New Roman"/>
              <a:cs typeface="Times New Roman"/>
              <a:sym typeface="Times New Roman"/>
            </a:endParaRPr>
          </a:p>
        </p:txBody>
      </p:sp>
      <p:sp>
        <p:nvSpPr>
          <p:cNvPr id="110" name="Google Shape;110;p21"/>
          <p:cNvSpPr txBox="1">
            <a:spLocks noGrp="1"/>
          </p:cNvSpPr>
          <p:nvPr>
            <p:ph type="body" idx="1"/>
          </p:nvPr>
        </p:nvSpPr>
        <p:spPr>
          <a:xfrm>
            <a:off x="311700" y="2073675"/>
            <a:ext cx="2574300" cy="2871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a:solidFill>
                  <a:schemeClr val="dk1"/>
                </a:solidFill>
                <a:latin typeface="Times New Roman"/>
                <a:ea typeface="Times New Roman"/>
                <a:cs typeface="Times New Roman"/>
                <a:sym typeface="Times New Roman"/>
              </a:rPr>
              <a:t>●	Increased revenue of the technology-based healthcare sector.</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Employment generation in the UK</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r>
              <a:rPr lang="en-GB" sz="1500">
                <a:solidFill>
                  <a:schemeClr val="dk1"/>
                </a:solidFill>
                <a:latin typeface="Times New Roman"/>
                <a:ea typeface="Times New Roman"/>
                <a:cs typeface="Times New Roman"/>
                <a:sym typeface="Times New Roman"/>
              </a:rPr>
              <a:t>●	Expanded access to advanced surgery </a:t>
            </a:r>
            <a:endParaRPr sz="150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3171825" y="172264"/>
            <a:ext cx="5801600" cy="479897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445025"/>
            <a:ext cx="2374200" cy="1555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Community benefits (contd.)</a:t>
            </a:r>
            <a:endParaRPr b="1">
              <a:latin typeface="Times New Roman"/>
              <a:ea typeface="Times New Roman"/>
              <a:cs typeface="Times New Roman"/>
              <a:sym typeface="Times New Roman"/>
            </a:endParaRPr>
          </a:p>
        </p:txBody>
      </p:sp>
      <p:sp>
        <p:nvSpPr>
          <p:cNvPr id="117" name="Google Shape;117;p22"/>
          <p:cNvSpPr txBox="1">
            <a:spLocks noGrp="1"/>
          </p:cNvSpPr>
          <p:nvPr>
            <p:ph type="body" idx="1"/>
          </p:nvPr>
        </p:nvSpPr>
        <p:spPr>
          <a:xfrm>
            <a:off x="311700" y="2164575"/>
            <a:ext cx="2519700" cy="2781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a:solidFill>
                  <a:schemeClr val="dk1"/>
                </a:solidFill>
                <a:latin typeface="Times New Roman"/>
                <a:ea typeface="Times New Roman"/>
                <a:cs typeface="Times New Roman"/>
                <a:sym typeface="Times New Roman"/>
              </a:rPr>
              <a:t>●	Better surgical education for the surgeons.</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Innovation and sustainability in surgery.</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r>
              <a:rPr lang="en-GB" sz="1500">
                <a:solidFill>
                  <a:schemeClr val="dk1"/>
                </a:solidFill>
                <a:latin typeface="Times New Roman"/>
                <a:ea typeface="Times New Roman"/>
                <a:cs typeface="Times New Roman"/>
                <a:sym typeface="Times New Roman"/>
              </a:rPr>
              <a:t>●	Better understanding of the medical conditions or patient reports.</a:t>
            </a:r>
            <a:endParaRPr sz="1500">
              <a:solidFill>
                <a:schemeClr val="dk1"/>
              </a:solidFill>
              <a:latin typeface="Times New Roman"/>
              <a:ea typeface="Times New Roman"/>
              <a:cs typeface="Times New Roman"/>
              <a:sym typeface="Times New Roman"/>
            </a:endParaRPr>
          </a:p>
        </p:txBody>
      </p:sp>
      <p:pic>
        <p:nvPicPr>
          <p:cNvPr id="118" name="Google Shape;118;p22"/>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3021775" y="188475"/>
            <a:ext cx="5987999" cy="47572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124" name="Google Shape;124;p23"/>
          <p:cNvSpPr txBox="1">
            <a:spLocks noGrp="1"/>
          </p:cNvSpPr>
          <p:nvPr>
            <p:ph type="body" idx="1"/>
          </p:nvPr>
        </p:nvSpPr>
        <p:spPr>
          <a:xfrm>
            <a:off x="311700" y="1419225"/>
            <a:ext cx="2737800" cy="3526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500">
                <a:solidFill>
                  <a:schemeClr val="dk1"/>
                </a:solidFill>
                <a:latin typeface="Times New Roman"/>
                <a:ea typeface="Times New Roman"/>
                <a:cs typeface="Times New Roman"/>
                <a:sym typeface="Times New Roman"/>
              </a:rPr>
              <a:t>●	Safe and painless surgery.</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500">
                <a:solidFill>
                  <a:schemeClr val="dk1"/>
                </a:solidFill>
                <a:latin typeface="Times New Roman"/>
                <a:ea typeface="Times New Roman"/>
                <a:cs typeface="Times New Roman"/>
                <a:sym typeface="Times New Roman"/>
              </a:rPr>
              <a:t>●	Advanced treatment convenience. </a:t>
            </a:r>
            <a:endParaRPr sz="15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r>
              <a:rPr lang="en-GB" sz="1500">
                <a:solidFill>
                  <a:schemeClr val="dk1"/>
                </a:solidFill>
                <a:latin typeface="Times New Roman"/>
                <a:ea typeface="Times New Roman"/>
                <a:cs typeface="Times New Roman"/>
                <a:sym typeface="Times New Roman"/>
              </a:rPr>
              <a:t>●	Economic contribution in the technological sector. </a:t>
            </a:r>
            <a:endParaRPr sz="1500">
              <a:solidFill>
                <a:schemeClr val="dk1"/>
              </a:solidFill>
              <a:latin typeface="Times New Roman"/>
              <a:ea typeface="Times New Roman"/>
              <a:cs typeface="Times New Roman"/>
              <a:sym typeface="Times New Roman"/>
            </a:endParaRPr>
          </a:p>
        </p:txBody>
      </p:sp>
      <p:pic>
        <p:nvPicPr>
          <p:cNvPr id="125" name="Google Shape;125;p23"/>
          <p:cNvPicPr preferRelativeResize="0"/>
          <p:nvPr/>
        </p:nvPicPr>
        <p:blipFill>
          <a:blip r:embed="rId3">
            <a:alphaModFix/>
          </a:blip>
          <a:stretch>
            <a:fillRect/>
          </a:stretch>
        </p:blipFill>
        <p:spPr>
          <a:xfrm>
            <a:off x="3378812" y="152125"/>
            <a:ext cx="5630963" cy="4793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9"/>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Google Shape;130;p24"/>
          <p:cNvSpPr txBox="1">
            <a:spLocks noGrp="1"/>
          </p:cNvSpPr>
          <p:nvPr>
            <p:ph type="title"/>
          </p:nvPr>
        </p:nvSpPr>
        <p:spPr>
          <a:xfrm>
            <a:off x="630936" y="411480"/>
            <a:ext cx="2700645" cy="4073652"/>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4100" b="1" kern="1200" dirty="0">
                <a:solidFill>
                  <a:schemeClr val="tx1"/>
                </a:solidFill>
                <a:latin typeface="Times New Roman" panose="02020603050405020304" pitchFamily="18" charset="0"/>
                <a:cs typeface="Times New Roman" panose="02020603050405020304" pitchFamily="18" charset="0"/>
                <a:sym typeface="Times New Roman"/>
              </a:rPr>
              <a:t>Reference List</a:t>
            </a:r>
          </a:p>
        </p:txBody>
      </p:sp>
      <p:sp>
        <p:nvSpPr>
          <p:cNvPr id="1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7987" y="2444036"/>
            <a:ext cx="3360420" cy="13716"/>
          </a:xfrm>
          <a:custGeom>
            <a:avLst/>
            <a:gdLst>
              <a:gd name="connsiteX0" fmla="*/ 0 w 3360420"/>
              <a:gd name="connsiteY0" fmla="*/ 0 h 13716"/>
              <a:gd name="connsiteX1" fmla="*/ 638480 w 3360420"/>
              <a:gd name="connsiteY1" fmla="*/ 0 h 13716"/>
              <a:gd name="connsiteX2" fmla="*/ 1310564 w 3360420"/>
              <a:gd name="connsiteY2" fmla="*/ 0 h 13716"/>
              <a:gd name="connsiteX3" fmla="*/ 2016252 w 3360420"/>
              <a:gd name="connsiteY3" fmla="*/ 0 h 13716"/>
              <a:gd name="connsiteX4" fmla="*/ 2721940 w 3360420"/>
              <a:gd name="connsiteY4" fmla="*/ 0 h 13716"/>
              <a:gd name="connsiteX5" fmla="*/ 3360420 w 3360420"/>
              <a:gd name="connsiteY5" fmla="*/ 0 h 13716"/>
              <a:gd name="connsiteX6" fmla="*/ 3360420 w 3360420"/>
              <a:gd name="connsiteY6" fmla="*/ 13716 h 13716"/>
              <a:gd name="connsiteX7" fmla="*/ 2621128 w 3360420"/>
              <a:gd name="connsiteY7" fmla="*/ 13716 h 13716"/>
              <a:gd name="connsiteX8" fmla="*/ 1881835 w 3360420"/>
              <a:gd name="connsiteY8" fmla="*/ 13716 h 13716"/>
              <a:gd name="connsiteX9" fmla="*/ 1209751 w 3360420"/>
              <a:gd name="connsiteY9" fmla="*/ 13716 h 13716"/>
              <a:gd name="connsiteX10" fmla="*/ 0 w 3360420"/>
              <a:gd name="connsiteY10" fmla="*/ 13716 h 13716"/>
              <a:gd name="connsiteX11" fmla="*/ 0 w 3360420"/>
              <a:gd name="connsiteY11"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0420" h="13716" fill="none" extrusionOk="0">
                <a:moveTo>
                  <a:pt x="0" y="0"/>
                </a:moveTo>
                <a:cubicBezTo>
                  <a:pt x="173390" y="25775"/>
                  <a:pt x="488191" y="-28129"/>
                  <a:pt x="638480" y="0"/>
                </a:cubicBezTo>
                <a:cubicBezTo>
                  <a:pt x="788769" y="28129"/>
                  <a:pt x="1174965" y="-28957"/>
                  <a:pt x="1310564" y="0"/>
                </a:cubicBezTo>
                <a:cubicBezTo>
                  <a:pt x="1446163" y="28957"/>
                  <a:pt x="1725466" y="-34787"/>
                  <a:pt x="2016252" y="0"/>
                </a:cubicBezTo>
                <a:cubicBezTo>
                  <a:pt x="2307038" y="34787"/>
                  <a:pt x="2437945" y="-15142"/>
                  <a:pt x="2721940" y="0"/>
                </a:cubicBezTo>
                <a:cubicBezTo>
                  <a:pt x="3005935" y="15142"/>
                  <a:pt x="3141795" y="-10480"/>
                  <a:pt x="3360420" y="0"/>
                </a:cubicBezTo>
                <a:cubicBezTo>
                  <a:pt x="3359940" y="2989"/>
                  <a:pt x="3359779" y="10166"/>
                  <a:pt x="3360420" y="13716"/>
                </a:cubicBezTo>
                <a:cubicBezTo>
                  <a:pt x="3047302" y="-18841"/>
                  <a:pt x="2960325" y="10240"/>
                  <a:pt x="2621128" y="13716"/>
                </a:cubicBezTo>
                <a:cubicBezTo>
                  <a:pt x="2281931" y="17192"/>
                  <a:pt x="2176842" y="26844"/>
                  <a:pt x="1881835" y="13716"/>
                </a:cubicBezTo>
                <a:cubicBezTo>
                  <a:pt x="1586828" y="588"/>
                  <a:pt x="1449984" y="-8996"/>
                  <a:pt x="1209751" y="13716"/>
                </a:cubicBezTo>
                <a:cubicBezTo>
                  <a:pt x="969518" y="36428"/>
                  <a:pt x="318488" y="55902"/>
                  <a:pt x="0" y="13716"/>
                </a:cubicBezTo>
                <a:cubicBezTo>
                  <a:pt x="182" y="9317"/>
                  <a:pt x="482" y="5285"/>
                  <a:pt x="0" y="0"/>
                </a:cubicBezTo>
                <a:close/>
              </a:path>
              <a:path w="3360420" h="13716" stroke="0" extrusionOk="0">
                <a:moveTo>
                  <a:pt x="0" y="0"/>
                </a:moveTo>
                <a:cubicBezTo>
                  <a:pt x="152211" y="-10113"/>
                  <a:pt x="493092" y="-25529"/>
                  <a:pt x="638480" y="0"/>
                </a:cubicBezTo>
                <a:cubicBezTo>
                  <a:pt x="783868" y="25529"/>
                  <a:pt x="1051824" y="-19092"/>
                  <a:pt x="1209751" y="0"/>
                </a:cubicBezTo>
                <a:cubicBezTo>
                  <a:pt x="1367678" y="19092"/>
                  <a:pt x="1729599" y="16071"/>
                  <a:pt x="1949044" y="0"/>
                </a:cubicBezTo>
                <a:cubicBezTo>
                  <a:pt x="2168489" y="-16071"/>
                  <a:pt x="2323758" y="-4710"/>
                  <a:pt x="2587523" y="0"/>
                </a:cubicBezTo>
                <a:cubicBezTo>
                  <a:pt x="2851288" y="4710"/>
                  <a:pt x="3195571" y="-8175"/>
                  <a:pt x="3360420" y="0"/>
                </a:cubicBezTo>
                <a:cubicBezTo>
                  <a:pt x="3359928" y="2764"/>
                  <a:pt x="3360118" y="8747"/>
                  <a:pt x="3360420" y="13716"/>
                </a:cubicBezTo>
                <a:cubicBezTo>
                  <a:pt x="3025528" y="-15604"/>
                  <a:pt x="2845368" y="35037"/>
                  <a:pt x="2688336" y="13716"/>
                </a:cubicBezTo>
                <a:cubicBezTo>
                  <a:pt x="2531304" y="-7605"/>
                  <a:pt x="2279760" y="-9642"/>
                  <a:pt x="1949044" y="13716"/>
                </a:cubicBezTo>
                <a:cubicBezTo>
                  <a:pt x="1618328" y="37074"/>
                  <a:pt x="1624903" y="7505"/>
                  <a:pt x="1377772" y="13716"/>
                </a:cubicBezTo>
                <a:cubicBezTo>
                  <a:pt x="1130641" y="19927"/>
                  <a:pt x="973925" y="-19083"/>
                  <a:pt x="705688" y="13716"/>
                </a:cubicBezTo>
                <a:cubicBezTo>
                  <a:pt x="437451" y="46515"/>
                  <a:pt x="236989" y="-13738"/>
                  <a:pt x="0" y="13716"/>
                </a:cubicBezTo>
                <a:cubicBezTo>
                  <a:pt x="614" y="9981"/>
                  <a:pt x="600" y="5402"/>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Google Shape;131;p24"/>
          <p:cNvSpPr txBox="1">
            <a:spLocks noGrp="1"/>
          </p:cNvSpPr>
          <p:nvPr>
            <p:ph type="body" idx="1"/>
          </p:nvPr>
        </p:nvSpPr>
        <p:spPr>
          <a:xfrm>
            <a:off x="3844813" y="411480"/>
            <a:ext cx="4668251" cy="4606506"/>
          </a:xfrm>
          <a:prstGeom prst="rect">
            <a:avLst/>
          </a:prstGeom>
        </p:spPr>
        <p:txBody>
          <a:bodyPr spcFirstLastPara="1" vert="horz" lIns="91440" tIns="45720" rIns="91440" bIns="45720" rtlCol="0" anchor="ctr" anchorCtr="0">
            <a:normAutofit/>
          </a:bodyPr>
          <a:lstStyle/>
          <a:p>
            <a:pPr marL="0" lvl="0" indent="-228600" defTabSz="914400">
              <a:spcBef>
                <a:spcPts val="0"/>
              </a:spcBef>
              <a:spcAft>
                <a:spcPts val="0"/>
              </a:spcAft>
              <a:buFont typeface="Arial" panose="020B0604020202020204" pitchFamily="34" charset="0"/>
              <a:buChar char="•"/>
            </a:pPr>
            <a:r>
              <a:rPr lang="en-US" sz="400" dirty="0" err="1">
                <a:sym typeface="Times New Roman"/>
              </a:rPr>
              <a:t>Alletti</a:t>
            </a:r>
            <a:r>
              <a:rPr lang="en-US" sz="400" dirty="0">
                <a:sym typeface="Times New Roman"/>
              </a:rPr>
              <a:t>, S.G., </a:t>
            </a:r>
            <a:r>
              <a:rPr lang="en-US" sz="400" dirty="0" err="1">
                <a:sym typeface="Times New Roman"/>
              </a:rPr>
              <a:t>Chiantera</a:t>
            </a:r>
            <a:r>
              <a:rPr lang="en-US" sz="400" dirty="0">
                <a:sym typeface="Times New Roman"/>
              </a:rPr>
              <a:t>, V., Arcuri, G., Gioè, A., Oliva, R., Monterossi, G., Fanfani, F., </a:t>
            </a:r>
            <a:r>
              <a:rPr lang="en-US" sz="400" dirty="0" err="1">
                <a:sym typeface="Times New Roman"/>
              </a:rPr>
              <a:t>Fagotti</a:t>
            </a:r>
            <a:r>
              <a:rPr lang="en-US" sz="400" dirty="0">
                <a:sym typeface="Times New Roman"/>
              </a:rPr>
              <a:t>, A. and </a:t>
            </a:r>
            <a:r>
              <a:rPr lang="en-US" sz="400" dirty="0" err="1">
                <a:sym typeface="Times New Roman"/>
              </a:rPr>
              <a:t>Scambia</a:t>
            </a:r>
            <a:r>
              <a:rPr lang="en-US" sz="400" dirty="0">
                <a:sym typeface="Times New Roman"/>
              </a:rPr>
              <a:t>, G. (2022) ‘Introducing the new surgical robot HUGO™ RAS: system description and docking settings for gynecological surgery’, Frontiers in oncology, 12, p.898060 Available at: https://doi.org/10.3389/fonc.2022.898060</a:t>
            </a:r>
          </a:p>
          <a:p>
            <a:pPr marL="0" lvl="0" indent="-228600" defTabSz="914400">
              <a:spcBef>
                <a:spcPts val="1200"/>
              </a:spcBef>
              <a:spcAft>
                <a:spcPts val="0"/>
              </a:spcAft>
              <a:buFont typeface="Arial" panose="020B0604020202020204" pitchFamily="34" charset="0"/>
              <a:buChar char="•"/>
            </a:pPr>
            <a:r>
              <a:rPr lang="en-US" sz="400" dirty="0" err="1">
                <a:sym typeface="Times New Roman"/>
              </a:rPr>
              <a:t>Balestrazzi</a:t>
            </a:r>
            <a:r>
              <a:rPr lang="en-US" sz="400" dirty="0">
                <a:sym typeface="Times New Roman"/>
              </a:rPr>
              <a:t>, E., Paciotti, M., Piro, A., </a:t>
            </a:r>
            <a:r>
              <a:rPr lang="en-US" sz="400" dirty="0" err="1">
                <a:sym typeface="Times New Roman"/>
              </a:rPr>
              <a:t>Piramide</a:t>
            </a:r>
            <a:r>
              <a:rPr lang="en-US" sz="400" dirty="0">
                <a:sym typeface="Times New Roman"/>
              </a:rPr>
              <a:t>, F., </a:t>
            </a:r>
            <a:r>
              <a:rPr lang="en-US" sz="400" dirty="0" err="1">
                <a:sym typeface="Times New Roman"/>
              </a:rPr>
              <a:t>Bravi</a:t>
            </a:r>
            <a:r>
              <a:rPr lang="en-US" sz="400" dirty="0">
                <a:sym typeface="Times New Roman"/>
              </a:rPr>
              <a:t>, C.A., </a:t>
            </a:r>
            <a:r>
              <a:rPr lang="en-US" sz="400" dirty="0" err="1">
                <a:sym typeface="Times New Roman"/>
              </a:rPr>
              <a:t>Peraire</a:t>
            </a:r>
            <a:r>
              <a:rPr lang="en-US" sz="400" dirty="0">
                <a:sym typeface="Times New Roman"/>
              </a:rPr>
              <a:t> Lores, M., </a:t>
            </a:r>
            <a:r>
              <a:rPr lang="en-US" sz="400" dirty="0" err="1">
                <a:sym typeface="Times New Roman"/>
              </a:rPr>
              <a:t>Mottaran</a:t>
            </a:r>
            <a:r>
              <a:rPr lang="en-US" sz="400" dirty="0">
                <a:sym typeface="Times New Roman"/>
              </a:rPr>
              <a:t>, A., </a:t>
            </a:r>
            <a:r>
              <a:rPr lang="en-US" sz="400" dirty="0" err="1">
                <a:sym typeface="Times New Roman"/>
              </a:rPr>
              <a:t>Sorce</a:t>
            </a:r>
            <a:r>
              <a:rPr lang="en-US" sz="400" dirty="0">
                <a:sym typeface="Times New Roman"/>
              </a:rPr>
              <a:t>, G., </a:t>
            </a:r>
            <a:r>
              <a:rPr lang="en-US" sz="400" dirty="0" err="1">
                <a:sym typeface="Times New Roman"/>
              </a:rPr>
              <a:t>Ticonosco</a:t>
            </a:r>
            <a:r>
              <a:rPr lang="en-US" sz="400" dirty="0">
                <a:sym typeface="Times New Roman"/>
              </a:rPr>
              <a:t>, M., Frego, N. and </a:t>
            </a:r>
            <a:r>
              <a:rPr lang="en-US" sz="400" dirty="0" err="1">
                <a:sym typeface="Times New Roman"/>
              </a:rPr>
              <a:t>Rebuffo</a:t>
            </a:r>
            <a:r>
              <a:rPr lang="en-US" sz="400" dirty="0">
                <a:sym typeface="Times New Roman"/>
              </a:rPr>
              <a:t>, S. (2024) ‘Comparative analysis of robot-assisted simple prostatectomy: the HUGO™ RAS system versus the DaVinci® Xi system’, Prostate Cancer and Prostatic Diseases, 27(1), pp.122-128. Available at: https://doi.org/10.1038/s41391-023-00726-7</a:t>
            </a:r>
          </a:p>
          <a:p>
            <a:pPr marL="0" lvl="0" indent="-228600" defTabSz="914400">
              <a:spcBef>
                <a:spcPts val="1200"/>
              </a:spcBef>
              <a:spcAft>
                <a:spcPts val="0"/>
              </a:spcAft>
              <a:buFont typeface="Arial" panose="020B0604020202020204" pitchFamily="34" charset="0"/>
              <a:buChar char="•"/>
            </a:pPr>
            <a:r>
              <a:rPr lang="en-US" sz="400" dirty="0">
                <a:sym typeface="Times New Roman"/>
              </a:rPr>
              <a:t>Digitalhealth.net (2025) Guy’s and St Thomas’ pioneer Hugo robot surgical system. Available at: https://www.digitalhealth.net/2023/06/guys-and-st-thomas-pioneer-hugo-robot-surgical-system/ (Accessed: 14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Guysandstthomas.nhs.UK (2025) New surgical robot makes UK debut at Guy’s and St Thomas’. Available at: https://www.guysandstthomas.nhs.uk/news/new-surgical-robot-makes-uk-debut-guys-and-st-thomas (Accessed: 22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Intuitive.com (2025) Da Vinci Instruments. Available at: https://www.intuitive.com/en-gb/products-and-services/da-vinci/instruments (Accessed: 20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Lash, S. (2024) Improving Surgical Skills and Outcomes.</a:t>
            </a:r>
          </a:p>
          <a:p>
            <a:pPr marL="0" lvl="0" indent="-228600" defTabSz="914400">
              <a:spcBef>
                <a:spcPts val="1200"/>
              </a:spcBef>
              <a:spcAft>
                <a:spcPts val="0"/>
              </a:spcAft>
              <a:buFont typeface="Arial" panose="020B0604020202020204" pitchFamily="34" charset="0"/>
              <a:buChar char="•"/>
            </a:pPr>
            <a:r>
              <a:rPr lang="en-US" sz="400" dirty="0">
                <a:sym typeface="Times New Roman"/>
              </a:rPr>
              <a:t>Lobe, T.E. (2024) Pediatric laparoscopy. CRC Press.</a:t>
            </a:r>
          </a:p>
          <a:p>
            <a:pPr marL="0" lvl="0" indent="-228600" defTabSz="914400">
              <a:spcBef>
                <a:spcPts val="1200"/>
              </a:spcBef>
              <a:spcAft>
                <a:spcPts val="0"/>
              </a:spcAft>
              <a:buFont typeface="Arial" panose="020B0604020202020204" pitchFamily="34" charset="0"/>
              <a:buChar char="•"/>
            </a:pPr>
            <a:r>
              <a:rPr lang="en-US" sz="400" dirty="0">
                <a:sym typeface="Times New Roman"/>
              </a:rPr>
              <a:t>Medtronic.com (2025) Hugo™ robotic-assisted surgery (RAS) system. Available at: https://www.medtronic.com/covidien/en-gb/robotic-assisted-surgery/hugo-ras-system.html (Accessed: 12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Ou, H.C., Marian, L., Li, C.C., Juan, Y.S., Tung, M.C., Shih, H.J., Chang, C.P., Chen, J.T., Yang, C.H. and Ou, Y.C. (2024) ‘Robot-assisted radical prostatectomy by the Hugo robotic-assisted surgery (RAS) system and the da </a:t>
            </a:r>
            <a:r>
              <a:rPr lang="en-US" sz="400" dirty="0" err="1">
                <a:sym typeface="Times New Roman"/>
              </a:rPr>
              <a:t>vinci</a:t>
            </a:r>
            <a:r>
              <a:rPr lang="en-US" sz="400" dirty="0">
                <a:sym typeface="Times New Roman"/>
              </a:rPr>
              <a:t> system: a comparison between the two platforms’, Cancers, 16(6), p.1207. Available at: https://doi.org/10.3390/cancers16061207</a:t>
            </a:r>
          </a:p>
          <a:p>
            <a:pPr marL="0" lvl="0" indent="-228600" defTabSz="914400">
              <a:spcBef>
                <a:spcPts val="1200"/>
              </a:spcBef>
              <a:spcAft>
                <a:spcPts val="0"/>
              </a:spcAft>
              <a:buFont typeface="Arial" panose="020B0604020202020204" pitchFamily="34" charset="0"/>
              <a:buChar char="•"/>
            </a:pPr>
            <a:r>
              <a:rPr lang="en-US" sz="400" dirty="0">
                <a:sym typeface="Times New Roman"/>
              </a:rPr>
              <a:t>Post.parliament.uk (2025) Healthcare technologies. Available at: https://post.parliament.uk/healthcare-technologies/ (Accessed: 21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Prata, F., Ragusa, A., Tempesta, C., Iannuzzi, A., Tedesco, F., Cacciatore, L., Raso, G., Civitella, A., Tuzzolo, P., </a:t>
            </a:r>
            <a:r>
              <a:rPr lang="en-US" sz="400" dirty="0" err="1">
                <a:sym typeface="Times New Roman"/>
              </a:rPr>
              <a:t>Callè</a:t>
            </a:r>
            <a:r>
              <a:rPr lang="en-US" sz="400" dirty="0">
                <a:sym typeface="Times New Roman"/>
              </a:rPr>
              <a:t>, P. and Pira, M. (2023) ‘State of the art in robotic surgery with Hugo RAS system: feasibility, safety and clinical applications’, Journal of </a:t>
            </a:r>
            <a:r>
              <a:rPr lang="en-US" sz="400" dirty="0" err="1">
                <a:sym typeface="Times New Roman"/>
              </a:rPr>
              <a:t>personalised</a:t>
            </a:r>
            <a:r>
              <a:rPr lang="en-US" sz="400" dirty="0">
                <a:sym typeface="Times New Roman"/>
              </a:rPr>
              <a:t> medicine, 13(8), p.1233. Available at: https://doi.org/10.3390/jpm13081233</a:t>
            </a:r>
          </a:p>
          <a:p>
            <a:pPr marL="0" lvl="0" indent="-228600" defTabSz="914400">
              <a:spcBef>
                <a:spcPts val="1200"/>
              </a:spcBef>
              <a:spcAft>
                <a:spcPts val="0"/>
              </a:spcAft>
              <a:buFont typeface="Arial" panose="020B0604020202020204" pitchFamily="34" charset="0"/>
              <a:buChar char="•"/>
            </a:pPr>
            <a:r>
              <a:rPr lang="en-US" sz="400" dirty="0" err="1">
                <a:sym typeface="Times New Roman"/>
              </a:rPr>
              <a:t>Sighinolfi</a:t>
            </a:r>
            <a:r>
              <a:rPr lang="en-US" sz="400" dirty="0">
                <a:sym typeface="Times New Roman"/>
              </a:rPr>
              <a:t>, M.C., Messina, L.A., Stocco, M., </a:t>
            </a:r>
            <a:r>
              <a:rPr lang="en-US" sz="400" dirty="0" err="1">
                <a:sym typeface="Times New Roman"/>
              </a:rPr>
              <a:t>Moscovas</a:t>
            </a:r>
            <a:r>
              <a:rPr lang="en-US" sz="400" dirty="0">
                <a:sym typeface="Times New Roman"/>
              </a:rPr>
              <a:t>, M.C., Pelliccia, P., Palma, A., Rossini, M., Gallo, A., Ramondo, A., Pozzi, E. and </a:t>
            </a:r>
            <a:r>
              <a:rPr lang="en-US" sz="400" dirty="0" err="1">
                <a:sym typeface="Times New Roman"/>
              </a:rPr>
              <a:t>Assumma</a:t>
            </a:r>
            <a:r>
              <a:rPr lang="en-US" sz="400" dirty="0">
                <a:sym typeface="Times New Roman"/>
              </a:rPr>
              <a:t>, S. (2024) ‘Cost analysis of new robotic competitors: a comparison of direct costs for initial hospital stay between Da Vinci and Hugo RAS for radical prostatectomy’, Journal of Robotic Surgery, 18(1), p.251. Available at: https://doi.org/10.1007/s11701-024-01930-w</a:t>
            </a:r>
          </a:p>
          <a:p>
            <a:pPr marL="0" lvl="0" indent="-228600" defTabSz="914400">
              <a:spcBef>
                <a:spcPts val="1200"/>
              </a:spcBef>
              <a:spcAft>
                <a:spcPts val="0"/>
              </a:spcAft>
              <a:buFont typeface="Arial" panose="020B0604020202020204" pitchFamily="34" charset="0"/>
              <a:buChar char="•"/>
            </a:pPr>
            <a:r>
              <a:rPr lang="en-US" sz="400" dirty="0">
                <a:sym typeface="Times New Roman"/>
              </a:rPr>
              <a:t>Statista.com (2025) Medical Technology - United Kingdom. Available at: https://www.statista.com/outlook/hmo/medical-technology/united-kingdom (Accessed: 17 October 2025).</a:t>
            </a:r>
          </a:p>
          <a:p>
            <a:pPr marL="0" lvl="0" indent="-228600" defTabSz="914400">
              <a:spcBef>
                <a:spcPts val="1200"/>
              </a:spcBef>
              <a:spcAft>
                <a:spcPts val="0"/>
              </a:spcAft>
              <a:buFont typeface="Arial" panose="020B0604020202020204" pitchFamily="34" charset="0"/>
              <a:buChar char="•"/>
            </a:pPr>
            <a:r>
              <a:rPr lang="en-US" sz="400" dirty="0">
                <a:sym typeface="Times New Roman"/>
              </a:rPr>
              <a:t>Tehrani, M.S., Shepherd, A. and Challacombe, B. (2024) ‘Medtronic’s Hugo™ robotic surgery system for robot-assisted radical prostatectomy: a systematic review of current worldwide experiences’, Journal of Robotic Surgery, 18(1), p.352. Available at: https://doi.org/10.1007/s11701-024-02113-3</a:t>
            </a:r>
          </a:p>
          <a:p>
            <a:pPr marL="0" lvl="0" indent="-228600" defTabSz="914400">
              <a:spcBef>
                <a:spcPts val="1200"/>
              </a:spcBef>
              <a:spcAft>
                <a:spcPts val="0"/>
              </a:spcAft>
              <a:buFont typeface="Arial" panose="020B0604020202020204" pitchFamily="34" charset="0"/>
              <a:buChar char="•"/>
            </a:pPr>
            <a:r>
              <a:rPr lang="en-US" sz="400" dirty="0">
                <a:sym typeface="Times New Roman"/>
              </a:rPr>
              <a:t>Wang, H., English, M., Chakma, S., </a:t>
            </a:r>
            <a:r>
              <a:rPr lang="en-US" sz="400" dirty="0" err="1">
                <a:sym typeface="Times New Roman"/>
              </a:rPr>
              <a:t>Namedre</a:t>
            </a:r>
            <a:r>
              <a:rPr lang="en-US" sz="400" dirty="0">
                <a:sym typeface="Times New Roman"/>
              </a:rPr>
              <a:t>, M., Hill, E. and Nagraj, S. (2022) ‘The roles of physician associates and advanced nurse practitioners in the National Health Service in the UK: a scoping review and narrative synthesis’, Human resources for health, 20(1), p.69. Available at: https://doi.org/10.1186/s12960-022-00766-5</a:t>
            </a:r>
          </a:p>
          <a:p>
            <a:pPr marL="0" lvl="0" indent="-228600" defTabSz="914400">
              <a:spcBef>
                <a:spcPts val="1200"/>
              </a:spcBef>
              <a:spcAft>
                <a:spcPts val="0"/>
              </a:spcAft>
              <a:buFont typeface="Arial" panose="020B0604020202020204" pitchFamily="34" charset="0"/>
              <a:buChar char="•"/>
            </a:pPr>
            <a:r>
              <a:rPr lang="en-US" sz="400" dirty="0">
                <a:sym typeface="Times New Roman"/>
              </a:rPr>
              <a:t>Watson, J.B., Quintero-Peña, C., Moise, A.C., Lumsden, A.B. and Corr, S.J. (2025) ‘From Data to Decision: A Comprehensive Review of Real-Time Analytics and Smart Technologies in the Surgical Suite’, Methodist DeBakey Cardiovascular Journal, 21(5), p.5. Available at: https://doi.org/10.14797/mdcvj.1658</a:t>
            </a:r>
          </a:p>
          <a:p>
            <a:pPr marL="0" lvl="0" indent="-228600" defTabSz="914400">
              <a:spcBef>
                <a:spcPts val="1200"/>
              </a:spcBef>
              <a:spcAft>
                <a:spcPts val="1200"/>
              </a:spcAft>
              <a:buFont typeface="Arial" panose="020B0604020202020204" pitchFamily="34" charset="0"/>
              <a:buChar char="•"/>
            </a:pPr>
            <a:endParaRPr lang="en-US" sz="400" dirty="0">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5"/>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Google Shape;136;p25"/>
          <p:cNvSpPr txBox="1">
            <a:spLocks noGrp="1"/>
          </p:cNvSpPr>
          <p:nvPr>
            <p:ph type="title"/>
          </p:nvPr>
        </p:nvSpPr>
        <p:spPr>
          <a:xfrm>
            <a:off x="1647825" y="551462"/>
            <a:ext cx="3733800" cy="2373784"/>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buSzPts val="990"/>
            </a:pPr>
            <a:r>
              <a:rPr lang="en-US" sz="3900" b="1" kern="1200" dirty="0">
                <a:solidFill>
                  <a:schemeClr val="tx1"/>
                </a:solidFill>
                <a:latin typeface="Times New Roman" panose="02020603050405020304" pitchFamily="18" charset="0"/>
                <a:cs typeface="Times New Roman" panose="02020603050405020304" pitchFamily="18" charset="0"/>
                <a:sym typeface="Times New Roman"/>
              </a:rPr>
              <a:t>Thank You!</a:t>
            </a:r>
          </a:p>
        </p:txBody>
      </p:sp>
      <p:pic>
        <p:nvPicPr>
          <p:cNvPr id="140" name="Graphic 139" descr="Handshake">
            <a:extLst>
              <a:ext uri="{FF2B5EF4-FFF2-40B4-BE49-F238E27FC236}">
                <a16:creationId xmlns:a16="http://schemas.microsoft.com/office/drawing/2014/main" id="{8E4C8786-5B9E-04DD-88E8-5D546E377E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161" y="2082464"/>
            <a:ext cx="966788" cy="966788"/>
          </a:xfrm>
          <a:prstGeom prst="rect">
            <a:avLst/>
          </a:prstGeom>
        </p:spPr>
      </p:pic>
      <p:pic>
        <p:nvPicPr>
          <p:cNvPr id="142" name="Graphic 141" descr="Handshake">
            <a:extLst>
              <a:ext uri="{FF2B5EF4-FFF2-40B4-BE49-F238E27FC236}">
                <a16:creationId xmlns:a16="http://schemas.microsoft.com/office/drawing/2014/main" id="{B3DF0BE4-F51D-4D52-AA5D-A052183F43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55861" y="537305"/>
            <a:ext cx="4058507" cy="405850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40"/>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DCD9C319-51C4-4B3F-AEB3-47BB3616F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Google Shape;141;p26"/>
          <p:cNvSpPr txBox="1">
            <a:spLocks noGrp="1"/>
          </p:cNvSpPr>
          <p:nvPr>
            <p:ph type="title"/>
          </p:nvPr>
        </p:nvSpPr>
        <p:spPr>
          <a:xfrm>
            <a:off x="5723949" y="273843"/>
            <a:ext cx="2964054" cy="4147740"/>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900" b="1" dirty="0">
                <a:latin typeface="Times New Roman" panose="02020603050405020304" pitchFamily="18" charset="0"/>
                <a:cs typeface="Times New Roman" panose="02020603050405020304" pitchFamily="18" charset="0"/>
                <a:sym typeface="Times New Roman"/>
              </a:rPr>
              <a:t>Q&amp;A</a:t>
            </a:r>
          </a:p>
        </p:txBody>
      </p:sp>
      <p:pic>
        <p:nvPicPr>
          <p:cNvPr id="143" name="Picture 142" descr="Magnifying glass and question mark">
            <a:extLst>
              <a:ext uri="{FF2B5EF4-FFF2-40B4-BE49-F238E27FC236}">
                <a16:creationId xmlns:a16="http://schemas.microsoft.com/office/drawing/2014/main" id="{23E64B1B-5BE6-0118-54B2-C1D26F2CFEB6}"/>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0" y="10"/>
            <a:ext cx="5391424" cy="51434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TotalTime>
  <Words>2670</Words>
  <Application>Microsoft Macintosh PowerPoint</Application>
  <PresentationFormat>On-screen Show (16:9)</PresentationFormat>
  <Paragraphs>71</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Open Sans</vt:lpstr>
      <vt:lpstr>Times New Roman</vt:lpstr>
      <vt:lpstr>Office Theme</vt:lpstr>
      <vt:lpstr>Module: Digital Transformation in the Health and Care Professions Module code: BMHP6026 Student Name : Rafaela Marolicaru Student ID: 2224703 </vt:lpstr>
      <vt:lpstr>Introduction</vt:lpstr>
      <vt:lpstr>Technological workforce</vt:lpstr>
      <vt:lpstr>Technological workforce (contd.)</vt:lpstr>
      <vt:lpstr>Service delivery</vt:lpstr>
      <vt:lpstr>Service delivery (contd.)</vt:lpstr>
      <vt:lpstr>Patient benefits</vt:lpstr>
      <vt:lpstr>Patient benefits (contd.)</vt:lpstr>
      <vt:lpstr>Community benefits</vt:lpstr>
      <vt:lpstr>Community benefits (contd.)</vt:lpstr>
      <vt:lpstr>Conclusion</vt:lpstr>
      <vt:lpstr>Reference List</vt:lpstr>
      <vt:lpstr>Thank You!</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Author</cp:lastModifiedBy>
  <cp:revision>5</cp:revision>
  <dcterms:modified xsi:type="dcterms:W3CDTF">2025-10-27T19:05:45Z</dcterms:modified>
</cp:coreProperties>
</file>