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4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6" r:id="rId9"/>
    <p:sldId id="267" r:id="rId10"/>
    <p:sldId id="264" r:id="rId11"/>
    <p:sldId id="265" r:id="rId12"/>
    <p:sldId id="25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5E20AF18-0619-44F2-92E6-36893C59D201}">
          <p14:sldIdLst>
            <p14:sldId id="256"/>
            <p14:sldId id="257"/>
            <p14:sldId id="258"/>
            <p14:sldId id="260"/>
            <p14:sldId id="261"/>
            <p14:sldId id="262"/>
            <p14:sldId id="263"/>
            <p14:sldId id="266"/>
            <p14:sldId id="267"/>
            <p14:sldId id="264"/>
            <p14:sldId id="265"/>
            <p14:sldId id="25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84" d="100"/>
          <a:sy n="84" d="100"/>
        </p:scale>
        <p:origin x="8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FA83C223-70E9-4087-8FE5-4F71AA88E8F1}" type="datetimeFigureOut">
              <a:rPr lang="en-US" smtClean="0"/>
              <a:t>2/17/2019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9144" y="4882896"/>
            <a:ext cx="4050792" cy="1197864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67EEF63-8FE8-4F44-9086-A22065957F1A}" type="slidenum">
              <a:rPr lang="en-US" smtClean="0"/>
              <a:t>‹#›</a:t>
            </a:fld>
            <a:endParaRPr lang="en-US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49244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3C223-70E9-4087-8FE5-4F71AA88E8F1}" type="datetimeFigureOut">
              <a:rPr lang="en-US" smtClean="0"/>
              <a:t>2/17/2019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EEF63-8FE8-4F44-9086-A22065957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6897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3C223-70E9-4087-8FE5-4F71AA88E8F1}" type="datetimeFigureOut">
              <a:rPr lang="en-US" smtClean="0"/>
              <a:t>2/17/2019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EEF63-8FE8-4F44-9086-A22065957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573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3C223-70E9-4087-8FE5-4F71AA88E8F1}" type="datetimeFigureOut">
              <a:rPr lang="en-US" smtClean="0"/>
              <a:t>2/17/2019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EEF63-8FE8-4F44-9086-A22065957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9804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3C223-70E9-4087-8FE5-4F71AA88E8F1}" type="datetimeFigureOut">
              <a:rPr lang="en-US" smtClean="0"/>
              <a:t>2/17/2019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EEF63-8FE8-4F44-9086-A22065957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446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3C223-70E9-4087-8FE5-4F71AA88E8F1}" type="datetimeFigureOut">
              <a:rPr lang="en-US" smtClean="0"/>
              <a:t>2/17/2019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EEF63-8FE8-4F44-9086-A22065957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559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3C223-70E9-4087-8FE5-4F71AA88E8F1}" type="datetimeFigureOut">
              <a:rPr lang="en-US" smtClean="0"/>
              <a:t>2/17/2019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EEF63-8FE8-4F44-9086-A22065957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258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3C223-70E9-4087-8FE5-4F71AA88E8F1}" type="datetimeFigureOut">
              <a:rPr lang="en-US" smtClean="0"/>
              <a:t>2/17/2019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EEF63-8FE8-4F44-9086-A22065957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303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3C223-70E9-4087-8FE5-4F71AA88E8F1}" type="datetimeFigureOut">
              <a:rPr lang="en-US" smtClean="0"/>
              <a:t>2/17/2019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EEF63-8FE8-4F44-9086-A22065957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104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3C223-70E9-4087-8FE5-4F71AA88E8F1}" type="datetimeFigureOut">
              <a:rPr lang="en-US" smtClean="0"/>
              <a:t>2/17/2019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EEF63-8FE8-4F44-9086-A22065957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700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3C223-70E9-4087-8FE5-4F71AA88E8F1}" type="datetimeFigureOut">
              <a:rPr lang="en-US" smtClean="0"/>
              <a:t>2/17/2019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EEF63-8FE8-4F44-9086-A22065957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60853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3C223-70E9-4087-8FE5-4F71AA88E8F1}" type="datetimeFigureOut">
              <a:rPr lang="en-US" smtClean="0"/>
              <a:t>2/17/2019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EEF63-8FE8-4F44-9086-A22065957F1A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976448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3C223-70E9-4087-8FE5-4F71AA88E8F1}" type="datetimeFigureOut">
              <a:rPr lang="en-US" smtClean="0"/>
              <a:t>2/17/2019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EEF63-8FE8-4F44-9086-A22065957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1456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3C223-70E9-4087-8FE5-4F71AA88E8F1}" type="datetimeFigureOut">
              <a:rPr lang="en-US" smtClean="0"/>
              <a:t>2/17/2019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EEF63-8FE8-4F44-9086-A22065957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2368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3C223-70E9-4087-8FE5-4F71AA88E8F1}" type="datetimeFigureOut">
              <a:rPr lang="en-US" smtClean="0"/>
              <a:t>2/17/2019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EEF63-8FE8-4F44-9086-A22065957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5656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3C223-70E9-4087-8FE5-4F71AA88E8F1}" type="datetimeFigureOut">
              <a:rPr lang="en-US" smtClean="0"/>
              <a:t>2/17/2019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EEF63-8FE8-4F44-9086-A22065957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06006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3C223-70E9-4087-8FE5-4F71AA88E8F1}" type="datetimeFigureOut">
              <a:rPr lang="en-US" smtClean="0"/>
              <a:t>2/17/2019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EEF63-8FE8-4F44-9086-A22065957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967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7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FA83C223-70E9-4087-8FE5-4F71AA88E8F1}" type="datetimeFigureOut">
              <a:rPr lang="en-US" smtClean="0"/>
              <a:t>2/17/2019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967EEF63-8FE8-4F44-9086-A22065957F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110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40" r:id="rId6"/>
    <p:sldLayoutId id="2147483841" r:id="rId7"/>
    <p:sldLayoutId id="2147483842" r:id="rId8"/>
    <p:sldLayoutId id="2147483843" r:id="rId9"/>
    <p:sldLayoutId id="2147483844" r:id="rId10"/>
    <p:sldLayoutId id="2147483845" r:id="rId11"/>
    <p:sldLayoutId id="2147483846" r:id="rId12"/>
    <p:sldLayoutId id="2147483847" r:id="rId13"/>
    <p:sldLayoutId id="2147483848" r:id="rId14"/>
    <p:sldLayoutId id="2147483849" r:id="rId15"/>
    <p:sldLayoutId id="2147483850" r:id="rId16"/>
    <p:sldLayoutId id="2147483851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12C40-4751-4394-992E-579BC681EC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21420000">
            <a:off x="562263" y="655592"/>
            <a:ext cx="5428489" cy="3278684"/>
          </a:xfrm>
        </p:spPr>
        <p:txBody>
          <a:bodyPr>
            <a:normAutofit/>
          </a:bodyPr>
          <a:lstStyle/>
          <a:p>
            <a:r>
              <a:rPr lang="en-US" sz="7400" dirty="0"/>
              <a:t>Assessment for Learning (AFL)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D405E6-2B11-4D6A-9643-A2BA088160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21420000">
            <a:off x="666685" y="3933534"/>
            <a:ext cx="5424749" cy="621792"/>
          </a:xfrm>
        </p:spPr>
        <p:txBody>
          <a:bodyPr>
            <a:normAutofit fontScale="55000" lnSpcReduction="20000"/>
          </a:bodyPr>
          <a:lstStyle/>
          <a:p>
            <a:r>
              <a:rPr lang="en-US" dirty="0"/>
              <a:t>Peer assessment and self assessment in Key Stage 2 pupils</a:t>
            </a:r>
          </a:p>
        </p:txBody>
      </p:sp>
      <p:pic>
        <p:nvPicPr>
          <p:cNvPr id="9" name="Graphic 6" descr="Pencil">
            <a:extLst>
              <a:ext uri="{FF2B5EF4-FFF2-40B4-BE49-F238E27FC236}">
                <a16:creationId xmlns:a16="http://schemas.microsoft.com/office/drawing/2014/main" id="{C56A4362-EC15-4505-8BC7-F3F9A6EC78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21420000">
            <a:off x="6635077" y="373505"/>
            <a:ext cx="3813745" cy="3813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354241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A830C-7AC1-4EFA-9286-26A3CCC31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469" y="685800"/>
            <a:ext cx="5987214" cy="115196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Background of AFL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1D6D7C-06C9-40EA-9EE8-DE5C55AD3E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548" y="824518"/>
            <a:ext cx="3729852" cy="4073872"/>
          </a:xfrm>
          <a:prstGeom prst="rect">
            <a:avLst/>
          </a:prstGeom>
          <a:effectLst>
            <a:glow rad="546100">
              <a:schemeClr val="bg2">
                <a:lumMod val="20000"/>
                <a:lumOff val="80000"/>
                <a:alpha val="37000"/>
              </a:schemeClr>
            </a:glow>
            <a:softEdge rad="762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D8C8A28-2D09-4BFF-870A-2D28303252D3}"/>
              </a:ext>
            </a:extLst>
          </p:cNvPr>
          <p:cNvSpPr txBox="1"/>
          <p:nvPr/>
        </p:nvSpPr>
        <p:spPr>
          <a:xfrm>
            <a:off x="4955352" y="2013361"/>
            <a:ext cx="6651205" cy="24599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marL="28575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  <a:r>
              <a:rPr lang="en-US" dirty="0" err="1"/>
              <a:t>Wiliam</a:t>
            </a:r>
            <a:r>
              <a:rPr lang="en-US" dirty="0"/>
              <a:t> (2011, p.10) states,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</a:pPr>
            <a:r>
              <a:rPr lang="en-US" dirty="0"/>
              <a:t> 	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</a:pPr>
            <a:r>
              <a:rPr lang="en-US" dirty="0"/>
              <a:t>	Assessment for learning is any assessment for which the first priority in 	its design and practice is to serve the purpose of promoting student’s 	learning. 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</a:pPr>
            <a:endParaRPr lang="en-US" dirty="0"/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</a:pPr>
            <a:r>
              <a:rPr lang="en-US" dirty="0"/>
              <a:t>The approach can improve a students performance in school because it generates feedback  and involvement in the learning process. 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</a:pPr>
            <a:r>
              <a:rPr lang="en-US" cap="all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276072260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60028-6AC2-4AE1-9451-E9F67FC31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6398496" cy="115196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800" dirty="0"/>
              <a:t>Benefits of peer-assessment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78D6329-D594-4FA8-9406-DA045C2B864B}"/>
              </a:ext>
            </a:extLst>
          </p:cNvPr>
          <p:cNvSpPr txBox="1"/>
          <p:nvPr/>
        </p:nvSpPr>
        <p:spPr>
          <a:xfrm>
            <a:off x="685800" y="2063397"/>
            <a:ext cx="6397157" cy="32374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000" dirty="0"/>
              <a:t>Peer-assessment improves learning through responsibility, a feeling of ownership, reflection and enthusiasm of their own learning (</a:t>
            </a:r>
            <a:r>
              <a:rPr lang="en-US" sz="2000" dirty="0" err="1"/>
              <a:t>Karami</a:t>
            </a:r>
            <a:r>
              <a:rPr lang="en-US" sz="2000" dirty="0"/>
              <a:t> and Rezaei, 2015). 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000" dirty="0"/>
              <a:t>he main role of peer-assessment is to develop deeper skills that can provide lifelong skills at an early age. 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cap="all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8A2894-8AC3-488A-9877-36FAC24355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3841" y="306412"/>
            <a:ext cx="3165041" cy="2373781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AC71D54-E15E-42B2-81E6-D3905DC9E3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68124" y="3034964"/>
            <a:ext cx="3836475" cy="2158017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524074300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83BEB-D4C8-42C3-A122-4C0A8975F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6398496" cy="1151965"/>
          </a:xfrm>
        </p:spPr>
        <p:txBody>
          <a:bodyPr>
            <a:normAutofit/>
          </a:bodyPr>
          <a:lstStyle/>
          <a:p>
            <a:r>
              <a:rPr lang="en-US" sz="3800" dirty="0"/>
              <a:t>Benefits of self-assessment </a:t>
            </a:r>
          </a:p>
        </p:txBody>
      </p:sp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B82A5315-4912-4E92-AA0D-1A4EFEDCDC0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396" r="12654" b="-3"/>
          <a:stretch/>
        </p:blipFill>
        <p:spPr>
          <a:xfrm>
            <a:off x="8128316" y="306412"/>
            <a:ext cx="2716090" cy="2373781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A2B087F-908D-48EE-AB69-8F4CC7B9535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561" r="18227" b="-2"/>
          <a:stretch/>
        </p:blipFill>
        <p:spPr>
          <a:xfrm>
            <a:off x="8128300" y="2927082"/>
            <a:ext cx="2716122" cy="2373782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95E0ED-18EF-4709-AAB3-932C9E6145E9}"/>
              </a:ext>
            </a:extLst>
          </p:cNvPr>
          <p:cNvSpPr txBox="1"/>
          <p:nvPr/>
        </p:nvSpPr>
        <p:spPr>
          <a:xfrm>
            <a:off x="541774" y="2443915"/>
            <a:ext cx="668654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Self-assessment promotes independence and responsibility.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It allows pupils to track their progress and encourage them to develop their learning further. As Spiller (2012) states  self- assessment tasks help children understand why they are doing a task and how is helps their learning. </a:t>
            </a:r>
          </a:p>
        </p:txBody>
      </p:sp>
    </p:spTree>
    <p:extLst>
      <p:ext uri="{BB962C8B-B14F-4D97-AF65-F5344CB8AC3E}">
        <p14:creationId xmlns:p14="http://schemas.microsoft.com/office/powerpoint/2010/main" val="1904503122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BE429581-38DA-4E72-9FDC-2D5B129D0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6" name="Freeform 11">
            <a:extLst>
              <a:ext uri="{FF2B5EF4-FFF2-40B4-BE49-F238E27FC236}">
                <a16:creationId xmlns:a16="http://schemas.microsoft.com/office/drawing/2014/main" id="{E01D99C4-DC08-4210-AE90-C5D677997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Freeform 13">
            <a:extLst>
              <a:ext uri="{FF2B5EF4-FFF2-40B4-BE49-F238E27FC236}">
                <a16:creationId xmlns:a16="http://schemas.microsoft.com/office/drawing/2014/main" id="{FADD9B38-D726-4123-AF4B-3E4EED053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A939311E-3B1A-41B5-B055-DE6733AA9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Freeform 14">
            <a:extLst>
              <a:ext uri="{FF2B5EF4-FFF2-40B4-BE49-F238E27FC236}">
                <a16:creationId xmlns:a16="http://schemas.microsoft.com/office/drawing/2014/main" id="{071D3C30-42EA-4D34-9DB7-275B1CEAE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4" name="5-Point Star 24">
            <a:extLst>
              <a:ext uri="{FF2B5EF4-FFF2-40B4-BE49-F238E27FC236}">
                <a16:creationId xmlns:a16="http://schemas.microsoft.com/office/drawing/2014/main" id="{16B6E77E-152D-4E54-BE05-34C163DD3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C8D86BB-157B-4B5A-B354-8EC6EF9E4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316292" y="334573"/>
            <a:ext cx="10393145" cy="2520901"/>
          </a:xfrm>
          <a:prstGeom prst="rect">
            <a:avLst/>
          </a:prstGeom>
          <a:solidFill>
            <a:schemeClr val="bg1"/>
          </a:solidFill>
          <a:ln w="952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 6">
            <a:extLst>
              <a:ext uri="{FF2B5EF4-FFF2-40B4-BE49-F238E27FC236}">
                <a16:creationId xmlns:a16="http://schemas.microsoft.com/office/drawing/2014/main" id="{F042E7AF-572E-4DEF-A102-1141368CA6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8841" y="2698990"/>
            <a:ext cx="11338098" cy="3612111"/>
          </a:xfrm>
          <a:custGeom>
            <a:avLst/>
            <a:gdLst>
              <a:gd name="connsiteX0" fmla="*/ 0 w 11329257"/>
              <a:gd name="connsiteY0" fmla="*/ 1672253 h 3112578"/>
              <a:gd name="connsiteX1" fmla="*/ 11201741 w 11329257"/>
              <a:gd name="connsiteY1" fmla="*/ 0 h 3112578"/>
              <a:gd name="connsiteX2" fmla="*/ 11329257 w 11329257"/>
              <a:gd name="connsiteY2" fmla="*/ 2508571 h 3112578"/>
              <a:gd name="connsiteX3" fmla="*/ 0 w 11329257"/>
              <a:gd name="connsiteY3" fmla="*/ 3112578 h 3112578"/>
              <a:gd name="connsiteX4" fmla="*/ 0 w 11329257"/>
              <a:gd name="connsiteY4" fmla="*/ 1672253 h 3112578"/>
              <a:gd name="connsiteX0" fmla="*/ 8467 w 11329257"/>
              <a:gd name="connsiteY0" fmla="*/ 994919 h 3112578"/>
              <a:gd name="connsiteX1" fmla="*/ 11201741 w 11329257"/>
              <a:gd name="connsiteY1" fmla="*/ 0 h 3112578"/>
              <a:gd name="connsiteX2" fmla="*/ 11329257 w 11329257"/>
              <a:gd name="connsiteY2" fmla="*/ 2508571 h 3112578"/>
              <a:gd name="connsiteX3" fmla="*/ 0 w 11329257"/>
              <a:gd name="connsiteY3" fmla="*/ 3112578 h 3112578"/>
              <a:gd name="connsiteX4" fmla="*/ 8467 w 11329257"/>
              <a:gd name="connsiteY4" fmla="*/ 994919 h 3112578"/>
              <a:gd name="connsiteX0" fmla="*/ 814 w 11330070"/>
              <a:gd name="connsiteY0" fmla="*/ 732453 h 3112578"/>
              <a:gd name="connsiteX1" fmla="*/ 11202554 w 11330070"/>
              <a:gd name="connsiteY1" fmla="*/ 0 h 3112578"/>
              <a:gd name="connsiteX2" fmla="*/ 11330070 w 11330070"/>
              <a:gd name="connsiteY2" fmla="*/ 2508571 h 3112578"/>
              <a:gd name="connsiteX3" fmla="*/ 813 w 11330070"/>
              <a:gd name="connsiteY3" fmla="*/ 3112578 h 3112578"/>
              <a:gd name="connsiteX4" fmla="*/ 814 w 11330070"/>
              <a:gd name="connsiteY4" fmla="*/ 732453 h 3112578"/>
              <a:gd name="connsiteX0" fmla="*/ 375 w 11338098"/>
              <a:gd name="connsiteY0" fmla="*/ 622387 h 3112578"/>
              <a:gd name="connsiteX1" fmla="*/ 11210582 w 11338098"/>
              <a:gd name="connsiteY1" fmla="*/ 0 h 3112578"/>
              <a:gd name="connsiteX2" fmla="*/ 11338098 w 11338098"/>
              <a:gd name="connsiteY2" fmla="*/ 2508571 h 3112578"/>
              <a:gd name="connsiteX3" fmla="*/ 8841 w 11338098"/>
              <a:gd name="connsiteY3" fmla="*/ 3112578 h 3112578"/>
              <a:gd name="connsiteX4" fmla="*/ 375 w 11338098"/>
              <a:gd name="connsiteY4" fmla="*/ 622387 h 3112578"/>
              <a:gd name="connsiteX0" fmla="*/ 375 w 11338098"/>
              <a:gd name="connsiteY0" fmla="*/ 1020320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1020320 h 3510511"/>
              <a:gd name="connsiteX0" fmla="*/ 375 w 11338098"/>
              <a:gd name="connsiteY0" fmla="*/ 664720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664720 h 3510511"/>
              <a:gd name="connsiteX0" fmla="*/ 375 w 11338098"/>
              <a:gd name="connsiteY0" fmla="*/ 605454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605454 h 3510511"/>
              <a:gd name="connsiteX0" fmla="*/ 375 w 11338098"/>
              <a:gd name="connsiteY0" fmla="*/ 707054 h 3612111"/>
              <a:gd name="connsiteX1" fmla="*/ 11176715 w 11338098"/>
              <a:gd name="connsiteY1" fmla="*/ 0 h 3612111"/>
              <a:gd name="connsiteX2" fmla="*/ 11338098 w 11338098"/>
              <a:gd name="connsiteY2" fmla="*/ 3008104 h 3612111"/>
              <a:gd name="connsiteX3" fmla="*/ 8841 w 11338098"/>
              <a:gd name="connsiteY3" fmla="*/ 3612111 h 3612111"/>
              <a:gd name="connsiteX4" fmla="*/ 375 w 11338098"/>
              <a:gd name="connsiteY4" fmla="*/ 707054 h 3612111"/>
              <a:gd name="connsiteX0" fmla="*/ 375 w 11338098"/>
              <a:gd name="connsiteY0" fmla="*/ 571588 h 3612111"/>
              <a:gd name="connsiteX1" fmla="*/ 11176715 w 11338098"/>
              <a:gd name="connsiteY1" fmla="*/ 0 h 3612111"/>
              <a:gd name="connsiteX2" fmla="*/ 11338098 w 11338098"/>
              <a:gd name="connsiteY2" fmla="*/ 3008104 h 3612111"/>
              <a:gd name="connsiteX3" fmla="*/ 8841 w 11338098"/>
              <a:gd name="connsiteY3" fmla="*/ 3612111 h 3612111"/>
              <a:gd name="connsiteX4" fmla="*/ 375 w 11338098"/>
              <a:gd name="connsiteY4" fmla="*/ 571588 h 36121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38098" h="3612111">
                <a:moveTo>
                  <a:pt x="375" y="571588"/>
                </a:moveTo>
                <a:lnTo>
                  <a:pt x="11176715" y="0"/>
                </a:lnTo>
                <a:lnTo>
                  <a:pt x="11338098" y="3008104"/>
                </a:lnTo>
                <a:lnTo>
                  <a:pt x="8841" y="3612111"/>
                </a:lnTo>
                <a:cubicBezTo>
                  <a:pt x="11663" y="2906225"/>
                  <a:pt x="-2447" y="1277474"/>
                  <a:pt x="375" y="571588"/>
                </a:cubicBez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4F43A8-BF7E-4A69-A309-60C4BB313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510575" y="3233195"/>
            <a:ext cx="10178799" cy="13469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400">
                <a:solidFill>
                  <a:schemeClr val="bg1"/>
                </a:solidFill>
              </a:rPr>
              <a:t>Tools to support the introduction of the strategy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0C7E297-A47F-4344-8DBB-81B01C0EED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43020000">
            <a:off x="384325" y="834431"/>
            <a:ext cx="3337560" cy="187737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5DB6770-9392-4773-AD1D-CAAEB35BA1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420000">
            <a:off x="3843272" y="679967"/>
            <a:ext cx="3337560" cy="18189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5588782-C75D-4E45-97F4-7651CB345BF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0710"/>
          <a:stretch/>
        </p:blipFill>
        <p:spPr>
          <a:xfrm rot="21420000">
            <a:off x="7303498" y="366159"/>
            <a:ext cx="3337560" cy="2083265"/>
          </a:xfrm>
          <a:prstGeom prst="rect">
            <a:avLst/>
          </a:prstGeom>
        </p:spPr>
      </p:pic>
      <p:sp>
        <p:nvSpPr>
          <p:cNvPr id="30" name="5-Point Star 18">
            <a:extLst>
              <a:ext uri="{FF2B5EF4-FFF2-40B4-BE49-F238E27FC236}">
                <a16:creationId xmlns:a16="http://schemas.microsoft.com/office/drawing/2014/main" id="{22B13FF5-B237-4F5B-95CA-B9680344E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07236055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48BB7-BFEA-4068-B323-E7854289E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6397155" cy="1151965"/>
          </a:xfrm>
        </p:spPr>
        <p:txBody>
          <a:bodyPr>
            <a:normAutofit/>
          </a:bodyPr>
          <a:lstStyle/>
          <a:p>
            <a:r>
              <a:rPr lang="en-US" sz="3800" dirty="0"/>
              <a:t>Assessment using traffic lights </a:t>
            </a:r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BB6BF907-2E81-48A8-8E2B-80362FEB4F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" r="40932"/>
          <a:stretch/>
        </p:blipFill>
        <p:spPr>
          <a:xfrm>
            <a:off x="8333011" y="451343"/>
            <a:ext cx="2306701" cy="4850253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803581C-7B72-4544-94A8-1C2A05EBFEAA}"/>
              </a:ext>
            </a:extLst>
          </p:cNvPr>
          <p:cNvSpPr txBox="1"/>
          <p:nvPr/>
        </p:nvSpPr>
        <p:spPr>
          <a:xfrm>
            <a:off x="1019331" y="2563318"/>
            <a:ext cx="689547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children can use traffic lights to show their feelings at certain points of the lesson.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children are encourages to highlight if there are any difficulties during class so there is no feeling of failure (Clarke, 2009).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992575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431B5-9B29-4D5A-AE15-E1D4D4D27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78089" y="685800"/>
            <a:ext cx="5404593" cy="1151965"/>
          </a:xfrm>
        </p:spPr>
        <p:txBody>
          <a:bodyPr>
            <a:normAutofit/>
          </a:bodyPr>
          <a:lstStyle/>
          <a:p>
            <a:r>
              <a:rPr lang="en-US" sz="3800" dirty="0"/>
              <a:t>Feedback sandwich</a:t>
            </a:r>
          </a:p>
        </p:txBody>
      </p:sp>
      <p:sp>
        <p:nvSpPr>
          <p:cNvPr id="25" name="Rectangle 27">
            <a:extLst>
              <a:ext uri="{FF2B5EF4-FFF2-40B4-BE49-F238E27FC236}">
                <a16:creationId xmlns:a16="http://schemas.microsoft.com/office/drawing/2014/main" id="{BDA8B158-B798-4D56-A429-C74EF1985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241" y="457200"/>
            <a:ext cx="4709320" cy="4686138"/>
          </a:xfrm>
          <a:prstGeom prst="rect">
            <a:avLst/>
          </a:prstGeom>
          <a:solidFill>
            <a:schemeClr val="bg1"/>
          </a:solidFill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253480D-F31A-4ADF-BC0B-DF0D39E33E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890" y="986709"/>
            <a:ext cx="4204022" cy="362712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CE4154-D024-4BF9-8009-2FF3E08BD24A}"/>
              </a:ext>
            </a:extLst>
          </p:cNvPr>
          <p:cNvSpPr txBox="1"/>
          <p:nvPr/>
        </p:nvSpPr>
        <p:spPr>
          <a:xfrm>
            <a:off x="6096001" y="2296160"/>
            <a:ext cx="51612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idea is to have criticism of a child ‘s work sandwiched between positive feed back on the task that is being carried out  so it is received easier (Dohrenwend, 2002).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criticism has to be delivered constructively to be effective. </a:t>
            </a:r>
          </a:p>
        </p:txBody>
      </p:sp>
    </p:spTree>
    <p:extLst>
      <p:ext uri="{BB962C8B-B14F-4D97-AF65-F5344CB8AC3E}">
        <p14:creationId xmlns:p14="http://schemas.microsoft.com/office/powerpoint/2010/main" val="113831301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790AE85-081F-461B-938C-3A1091A26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8" name="Rectangle 11">
            <a:extLst>
              <a:ext uri="{FF2B5EF4-FFF2-40B4-BE49-F238E27FC236}">
                <a16:creationId xmlns:a16="http://schemas.microsoft.com/office/drawing/2014/main" id="{71BD935F-2F8A-437C-802F-CDCFDBB3C2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A75F68-6778-46D8-8C1C-05F58E0EF41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875" r="-1" b="5627"/>
          <a:stretch/>
        </p:blipFill>
        <p:spPr>
          <a:xfrm>
            <a:off x="6327849" y="234347"/>
            <a:ext cx="5146360" cy="5903415"/>
          </a:xfrm>
          <a:prstGeom prst="rect">
            <a:avLst/>
          </a:prstGeom>
          <a:ln>
            <a:noFill/>
          </a:ln>
        </p:spPr>
      </p:pic>
      <p:sp>
        <p:nvSpPr>
          <p:cNvPr id="19" name="Freeform 9">
            <a:extLst>
              <a:ext uri="{FF2B5EF4-FFF2-40B4-BE49-F238E27FC236}">
                <a16:creationId xmlns:a16="http://schemas.microsoft.com/office/drawing/2014/main" id="{5D26788D-8769-4C28-9B6E-C7708EFEA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0" name="Rectangle 15">
            <a:extLst>
              <a:ext uri="{FF2B5EF4-FFF2-40B4-BE49-F238E27FC236}">
                <a16:creationId xmlns:a16="http://schemas.microsoft.com/office/drawing/2014/main" id="{F7FBEC54-A17F-4B13-B5D4-C681A6BCE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33E522-CEB9-4222-B2D3-043EE5D257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8" y="478084"/>
            <a:ext cx="4957275" cy="11468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800" u="sng" dirty="0">
                <a:solidFill>
                  <a:schemeClr val="bg1"/>
                </a:solidFill>
              </a:rPr>
              <a:t>KWL in the classroom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28CC3B-60F9-403D-9227-A86C888763FE}"/>
              </a:ext>
            </a:extLst>
          </p:cNvPr>
          <p:cNvSpPr txBox="1"/>
          <p:nvPr/>
        </p:nvSpPr>
        <p:spPr>
          <a:xfrm>
            <a:off x="444106" y="2587377"/>
            <a:ext cx="4957273" cy="34461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cap="all" dirty="0">
                <a:solidFill>
                  <a:schemeClr val="bg1"/>
                </a:solidFill>
              </a:rPr>
              <a:t>KWL charts can help to engage children in a new topic looking at their knowledge before the topic starts, what they would like to know and what they learned at the end (Facing History and Ourselves, 2019). 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cap="all" dirty="0">
              <a:solidFill>
                <a:schemeClr val="bg1"/>
              </a:solidFill>
            </a:endParaRP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cap="all" dirty="0">
                <a:solidFill>
                  <a:schemeClr val="bg1"/>
                </a:solidFill>
              </a:rPr>
              <a:t>As Johnson (2011) states the learning objectives can  be aligned with what children already know about a topic. 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cap="all" dirty="0">
              <a:solidFill>
                <a:schemeClr val="bg1"/>
              </a:solidFill>
            </a:endParaRP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cap="all" dirty="0">
              <a:solidFill>
                <a:schemeClr val="bg1"/>
              </a:solidFill>
            </a:endParaRP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cap="al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7128670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CF455F0-5D23-4AEA-8274-C63404A3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2134" y="1"/>
            <a:ext cx="11721533" cy="3980622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26D93B-68BD-491D-A5F1-3EE5A91B74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134" y="653724"/>
            <a:ext cx="3825100" cy="27752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8AB5481-EE17-4B95-945F-95EC34AA422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1428"/>
          <a:stretch/>
        </p:blipFill>
        <p:spPr>
          <a:xfrm>
            <a:off x="3837236" y="1006718"/>
            <a:ext cx="3825100" cy="23231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E422F3F-8434-44DF-B3D7-220C88D5F6F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0049" y="982136"/>
            <a:ext cx="3146425" cy="22457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A9EF457-7C88-490A-826C-417680CC8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2134" y="4109680"/>
            <a:ext cx="11730000" cy="2299058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41842-81CD-4EB3-A61A-E805CA935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4267829"/>
            <a:ext cx="3373149" cy="16080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>
                <a:solidFill>
                  <a:schemeClr val="bg1"/>
                </a:solidFill>
              </a:rPr>
              <a:t>Using success books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819035-DA9A-4D9C-992F-79BDEFAF9290}"/>
              </a:ext>
            </a:extLst>
          </p:cNvPr>
          <p:cNvSpPr txBox="1"/>
          <p:nvPr/>
        </p:nvSpPr>
        <p:spPr>
          <a:xfrm>
            <a:off x="4634682" y="4267829"/>
            <a:ext cx="6635805" cy="16080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500" cap="all">
                <a:solidFill>
                  <a:schemeClr val="bg1"/>
                </a:solidFill>
              </a:rPr>
              <a:t>Creating success criteria  to make sure they understand the aims and objectives of a task.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sz="1500" cap="all">
              <a:solidFill>
                <a:schemeClr val="bg1"/>
              </a:solidFill>
            </a:endParaRP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500" cap="all">
                <a:solidFill>
                  <a:schemeClr val="bg1"/>
                </a:solidFill>
              </a:rPr>
              <a:t>The success criteria the students create can be modified and compared with their peers success books. </a:t>
            </a:r>
          </a:p>
        </p:txBody>
      </p:sp>
    </p:spTree>
    <p:extLst>
      <p:ext uri="{BB962C8B-B14F-4D97-AF65-F5344CB8AC3E}">
        <p14:creationId xmlns:p14="http://schemas.microsoft.com/office/powerpoint/2010/main" val="2883419827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85A41CB1-4D34-4601-82C4-56ADB69EF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75ACF3B-EA9E-4DF8-8D89-D9D4CC8DE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>
            <a:alphaModFix amt="4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11" b="4872"/>
          <a:stretch/>
        </p:blipFill>
        <p:spPr>
          <a:xfrm>
            <a:off x="20" y="10"/>
            <a:ext cx="11734780" cy="6408728"/>
          </a:xfrm>
          <a:prstGeom prst="rect">
            <a:avLst/>
          </a:prstGeom>
          <a:ln>
            <a:noFill/>
          </a:ln>
        </p:spPr>
      </p:pic>
      <p:sp>
        <p:nvSpPr>
          <p:cNvPr id="16" name="Freeform 9">
            <a:extLst>
              <a:ext uri="{FF2B5EF4-FFF2-40B4-BE49-F238E27FC236}">
                <a16:creationId xmlns:a16="http://schemas.microsoft.com/office/drawing/2014/main" id="{BE7982D5-07E4-4EAA-B535-30A4C876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5" y="0"/>
            <a:ext cx="11763766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AFF4E3-BF57-47F7-A6FB-8FCA740FA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The impact of AFL on teachers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85800" y="2063396"/>
            <a:ext cx="10394707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dirty="0"/>
              <a:t>The key stage 2 teachers have to give the children opportunities to look at and  discuss their work throughout the lesson. 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dirty="0"/>
              <a:t>They have to make sure that children have time to self- assess or peer-assess ,this can take away time from other parts of the lesson but it is needed to receive constructive feedback. 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cap="all" dirty="0"/>
          </a:p>
          <a:p>
            <a:pPr algn="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</a:pPr>
            <a:r>
              <a:rPr lang="en-US" cap="all" dirty="0"/>
              <a:t>(</a:t>
            </a:r>
            <a:r>
              <a:rPr lang="en-US" dirty="0"/>
              <a:t>Gipps et al, </a:t>
            </a:r>
            <a:r>
              <a:rPr lang="en-US" cap="all" dirty="0"/>
              <a:t>2005). 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97DF485-634B-4E24-B3A0-2B9184ED2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5"/>
            <a:ext cx="11731752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10760408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A18B0-2FE3-4151-A169-FA1120CFCF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9812" y="685800"/>
            <a:ext cx="3072869" cy="115196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/>
              <a:t>The challenges of AFL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02291D6-46F3-49BE-B424-E2C74A2BA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240" y="457200"/>
            <a:ext cx="7045932" cy="4686138"/>
          </a:xfrm>
          <a:prstGeom prst="rect">
            <a:avLst/>
          </a:prstGeom>
          <a:solidFill>
            <a:schemeClr val="bg1"/>
          </a:solidFill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6432" y="685800"/>
            <a:ext cx="6557897" cy="4065896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  <p:sp>
        <p:nvSpPr>
          <p:cNvPr id="5" name="TextBox 4"/>
          <p:cNvSpPr txBox="1"/>
          <p:nvPr/>
        </p:nvSpPr>
        <p:spPr>
          <a:xfrm>
            <a:off x="8006592" y="2071048"/>
            <a:ext cx="3076090" cy="28379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300" cap="all" dirty="0"/>
              <a:t>Culture- National curriculum assessments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sz="1300" cap="all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300" cap="all" dirty="0"/>
              <a:t>Timing – fitting  AFL into the classroom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sz="1300" cap="all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300" cap="all" dirty="0"/>
              <a:t>Confusion with assessment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sz="1300" cap="all" dirty="0"/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300" cap="all" dirty="0"/>
              <a:t>Is AFL beneficial to learners and teachers?</a:t>
            </a:r>
          </a:p>
        </p:txBody>
      </p:sp>
    </p:spTree>
    <p:extLst>
      <p:ext uri="{BB962C8B-B14F-4D97-AF65-F5344CB8AC3E}">
        <p14:creationId xmlns:p14="http://schemas.microsoft.com/office/powerpoint/2010/main" val="2353460705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C3F1E-189D-4828-9045-8A0689132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008" y="29134"/>
            <a:ext cx="10396882" cy="1151965"/>
          </a:xfrm>
        </p:spPr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4CBA60-3016-4CD2-81A7-52A8C3DEBEB1}"/>
              </a:ext>
            </a:extLst>
          </p:cNvPr>
          <p:cNvSpPr txBox="1"/>
          <p:nvPr/>
        </p:nvSpPr>
        <p:spPr>
          <a:xfrm>
            <a:off x="476249" y="981074"/>
            <a:ext cx="10820399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badi Extra Light" panose="020B0604020202020204" pitchFamily="34" charset="0"/>
              </a:rPr>
              <a:t>Clarke, S. (2009) </a:t>
            </a:r>
            <a:r>
              <a:rPr lang="en-US" sz="1400" i="1" dirty="0">
                <a:latin typeface="Abadi Extra Light" panose="020B0604020202020204" pitchFamily="34" charset="0"/>
              </a:rPr>
              <a:t>The Different Forms of Peer Assessment</a:t>
            </a:r>
            <a:r>
              <a:rPr lang="en-US" sz="1400" dirty="0">
                <a:latin typeface="Abadi Extra Light" panose="020B0604020202020204" pitchFamily="34" charset="0"/>
              </a:rPr>
              <a:t>. </a:t>
            </a:r>
            <a:r>
              <a:rPr lang="en-US" sz="1400" u="sng" dirty="0">
                <a:latin typeface="Abadi Extra Light" panose="020B0604020202020204" pitchFamily="34" charset="0"/>
              </a:rPr>
              <a:t>https://www.shirleyclarke-education.org/research/other-research-2009/ </a:t>
            </a:r>
            <a:r>
              <a:rPr lang="en-US" sz="1400" dirty="0">
                <a:latin typeface="Abadi Extra Light" panose="020B0604020202020204" pitchFamily="34" charset="0"/>
              </a:rPr>
              <a:t>(Accessed: 14th February 2019). </a:t>
            </a:r>
          </a:p>
          <a:p>
            <a:endParaRPr lang="en-US" sz="1400" dirty="0">
              <a:latin typeface="Abadi Extra Light" panose="020B0604020202020204" pitchFamily="34" charset="0"/>
            </a:endParaRPr>
          </a:p>
          <a:p>
            <a:r>
              <a:rPr lang="en-US" sz="1400" dirty="0">
                <a:latin typeface="Abadi Extra Light" panose="020B0604020202020204" pitchFamily="34" charset="0"/>
              </a:rPr>
              <a:t>Dohrenwend, A. (2002) ‘Serving up the feedback sandwich’, </a:t>
            </a:r>
            <a:r>
              <a:rPr lang="en-US" sz="1400" i="1" dirty="0">
                <a:latin typeface="Abadi Extra Light" panose="020B0604020202020204" pitchFamily="34" charset="0"/>
              </a:rPr>
              <a:t>Family Practice Management</a:t>
            </a:r>
            <a:r>
              <a:rPr lang="en-US" sz="1400" dirty="0">
                <a:latin typeface="Abadi Extra Light" panose="020B0604020202020204" pitchFamily="34" charset="0"/>
              </a:rPr>
              <a:t>, 9, pp. 43–46.</a:t>
            </a:r>
          </a:p>
          <a:p>
            <a:endParaRPr lang="en-US" sz="1400" dirty="0">
              <a:latin typeface="Abadi Extra Light" panose="020B0604020202020204" pitchFamily="34" charset="0"/>
            </a:endParaRPr>
          </a:p>
          <a:p>
            <a:r>
              <a:rPr lang="en-US" sz="1400" dirty="0">
                <a:latin typeface="Abadi Extra Light" panose="020B0604020202020204" pitchFamily="34" charset="0"/>
              </a:rPr>
              <a:t>Facing History and Ourselves (2019) </a:t>
            </a:r>
            <a:r>
              <a:rPr lang="en-US" sz="1400" i="1" dirty="0">
                <a:latin typeface="Abadi Extra Light" panose="020B0604020202020204" pitchFamily="34" charset="0"/>
              </a:rPr>
              <a:t>K-W-L Charts</a:t>
            </a:r>
            <a:r>
              <a:rPr lang="en-US" sz="1400" u="sng" dirty="0">
                <a:latin typeface="Abadi Extra Light" panose="020B0604020202020204" pitchFamily="34" charset="0"/>
              </a:rPr>
              <a:t>. https://www.facinghistory.org/resource-library/teaching-strategies/k-w-l-charts</a:t>
            </a:r>
            <a:r>
              <a:rPr lang="en-US" sz="1400" dirty="0">
                <a:latin typeface="Abadi Extra Light" panose="020B0604020202020204" pitchFamily="34" charset="0"/>
              </a:rPr>
              <a:t> (Accessed: 17th February 2019). </a:t>
            </a:r>
          </a:p>
          <a:p>
            <a:endParaRPr lang="en-US" sz="1400" dirty="0">
              <a:latin typeface="Abadi Extra Light" panose="020B0604020202020204" pitchFamily="34" charset="0"/>
            </a:endParaRPr>
          </a:p>
          <a:p>
            <a:r>
              <a:rPr lang="en-US" sz="1400" dirty="0">
                <a:latin typeface="Abadi Extra Light" panose="020B0604020202020204" pitchFamily="34" charset="0"/>
              </a:rPr>
              <a:t>Gipps, C., McCallum, B., Hargreaves, E., &amp; Pickering, A. (2005) ‘From TA to assessment for learning: The impact of assessment policy on teachers’ assessment practice’, </a:t>
            </a:r>
            <a:r>
              <a:rPr lang="en-US" sz="1400" i="1" dirty="0">
                <a:latin typeface="Abadi Extra Light" panose="020B0604020202020204" pitchFamily="34" charset="0"/>
              </a:rPr>
              <a:t>British Educational Research Association Annual Conference</a:t>
            </a:r>
            <a:r>
              <a:rPr lang="en-US" sz="1400" dirty="0">
                <a:latin typeface="Abadi Extra Light" panose="020B0604020202020204" pitchFamily="34" charset="0"/>
              </a:rPr>
              <a:t>, University of </a:t>
            </a:r>
            <a:r>
              <a:rPr lang="en-US" sz="1400" dirty="0" err="1">
                <a:latin typeface="Abadi Extra Light" panose="020B0604020202020204" pitchFamily="34" charset="0"/>
              </a:rPr>
              <a:t>Glamorgan</a:t>
            </a:r>
            <a:r>
              <a:rPr lang="en-US" sz="1400" dirty="0">
                <a:latin typeface="Abadi Extra Light" panose="020B0604020202020204" pitchFamily="34" charset="0"/>
              </a:rPr>
              <a:t>: </a:t>
            </a:r>
            <a:r>
              <a:rPr lang="en-US" sz="1400" dirty="0" err="1">
                <a:latin typeface="Abadi Extra Light" panose="020B0604020202020204" pitchFamily="34" charset="0"/>
              </a:rPr>
              <a:t>Pontypridd</a:t>
            </a:r>
            <a:r>
              <a:rPr lang="en-US" sz="1400" dirty="0">
                <a:latin typeface="Abadi Extra Light" panose="020B0604020202020204" pitchFamily="34" charset="0"/>
              </a:rPr>
              <a:t>.</a:t>
            </a:r>
          </a:p>
          <a:p>
            <a:endParaRPr lang="en-US" sz="1400" dirty="0">
              <a:latin typeface="Abadi Extra Light" panose="020B0604020202020204" pitchFamily="34" charset="0"/>
            </a:endParaRPr>
          </a:p>
          <a:p>
            <a:r>
              <a:rPr lang="en-US" sz="1400" dirty="0">
                <a:latin typeface="Abadi Extra Light" panose="020B0604020202020204" pitchFamily="34" charset="0"/>
              </a:rPr>
              <a:t>Johnson, B. (2011) </a:t>
            </a:r>
            <a:r>
              <a:rPr lang="en-US" sz="1400" i="1" dirty="0">
                <a:latin typeface="Abadi Extra Light" panose="020B0604020202020204" pitchFamily="34" charset="0"/>
              </a:rPr>
              <a:t>Pretesting Students and the KWL Strategy</a:t>
            </a:r>
            <a:r>
              <a:rPr lang="en-US" sz="1400" dirty="0">
                <a:latin typeface="Abadi Extra Light" panose="020B0604020202020204" pitchFamily="34" charset="0"/>
              </a:rPr>
              <a:t>. </a:t>
            </a:r>
            <a:r>
              <a:rPr lang="en-US" sz="1400" u="sng" dirty="0">
                <a:latin typeface="Abadi Extra Light" panose="020B0604020202020204" pitchFamily="34" charset="0"/>
              </a:rPr>
              <a:t>https://www.edutopia.org/blog/pretesting-students-kwl-ben-johnson</a:t>
            </a:r>
            <a:r>
              <a:rPr lang="en-US" sz="1400" dirty="0">
                <a:latin typeface="Abadi Extra Light" panose="020B0604020202020204" pitchFamily="34" charset="0"/>
              </a:rPr>
              <a:t> (Accessed: 17th February 2019). </a:t>
            </a:r>
          </a:p>
          <a:p>
            <a:endParaRPr lang="en-US" sz="1400" dirty="0">
              <a:latin typeface="Abadi Extra Light" panose="020B0604020202020204" pitchFamily="34" charset="0"/>
            </a:endParaRPr>
          </a:p>
          <a:p>
            <a:r>
              <a:rPr lang="en-US" sz="1400" dirty="0" err="1">
                <a:latin typeface="Abadi Extra Light" panose="020B0604020202020204" pitchFamily="34" charset="0"/>
              </a:rPr>
              <a:t>Karami</a:t>
            </a:r>
            <a:r>
              <a:rPr lang="en-US" sz="1400" dirty="0">
                <a:latin typeface="Abadi Extra Light" panose="020B0604020202020204" pitchFamily="34" charset="0"/>
              </a:rPr>
              <a:t>, A., &amp; Rezaei, A. (2015) ‘An overview of peer-assessment: The benefits and importance’, </a:t>
            </a:r>
            <a:r>
              <a:rPr lang="en-US" sz="1400" i="1" dirty="0">
                <a:latin typeface="Abadi Extra Light" panose="020B0604020202020204" pitchFamily="34" charset="0"/>
              </a:rPr>
              <a:t>Journal for the Study of English Linguistics,</a:t>
            </a:r>
            <a:r>
              <a:rPr lang="en-US" sz="1400" dirty="0">
                <a:latin typeface="Abadi Extra Light" panose="020B0604020202020204" pitchFamily="34" charset="0"/>
              </a:rPr>
              <a:t> 3 (1), pp. 93-100. </a:t>
            </a:r>
          </a:p>
          <a:p>
            <a:endParaRPr lang="en-US" sz="1400" dirty="0">
              <a:latin typeface="Abadi Extra Light" panose="020B0604020202020204" pitchFamily="34" charset="0"/>
            </a:endParaRPr>
          </a:p>
          <a:p>
            <a:r>
              <a:rPr lang="en-US" sz="1400" dirty="0">
                <a:latin typeface="Abadi Extra Light" panose="020B0604020202020204" pitchFamily="34" charset="0"/>
              </a:rPr>
              <a:t>Spiller, D., (2012) </a:t>
            </a:r>
            <a:r>
              <a:rPr lang="en-US" sz="1400" i="1" dirty="0">
                <a:latin typeface="Abadi Extra Light" panose="020B0604020202020204" pitchFamily="34" charset="0"/>
              </a:rPr>
              <a:t>Assessment matters: Self-assessment and peer assessment</a:t>
            </a:r>
            <a:r>
              <a:rPr lang="en-US" sz="1400" dirty="0">
                <a:latin typeface="Abadi Extra Light" panose="020B0604020202020204" pitchFamily="34" charset="0"/>
              </a:rPr>
              <a:t>.  The University of Waikato. Available at: </a:t>
            </a:r>
            <a:r>
              <a:rPr lang="en-US" sz="1400" u="sng" dirty="0">
                <a:latin typeface="Abadi Extra Light" panose="020B0604020202020204" pitchFamily="34" charset="0"/>
              </a:rPr>
              <a:t>https://kennslumidstod.hi.is/wp-content/uploads/2016/03/assessment-matters-self-assessment-and-peer-assessment.pdf</a:t>
            </a:r>
            <a:r>
              <a:rPr lang="en-US" sz="1400" dirty="0">
                <a:latin typeface="Abadi Extra Light" panose="020B0604020202020204" pitchFamily="34" charset="0"/>
              </a:rPr>
              <a:t>  (Accessed: 14th February 2019). </a:t>
            </a:r>
          </a:p>
          <a:p>
            <a:endParaRPr lang="en-US" sz="1400" dirty="0">
              <a:latin typeface="Abadi Extra Light" panose="020B0604020202020204" pitchFamily="34" charset="0"/>
            </a:endParaRPr>
          </a:p>
          <a:p>
            <a:r>
              <a:rPr lang="en-US" sz="1400" dirty="0" err="1">
                <a:latin typeface="Abadi Extra Light" panose="020B0604020202020204" pitchFamily="34" charset="0"/>
              </a:rPr>
              <a:t>Wiliam</a:t>
            </a:r>
            <a:r>
              <a:rPr lang="en-US" sz="1400" dirty="0">
                <a:latin typeface="Abadi Extra Light" panose="020B0604020202020204" pitchFamily="34" charset="0"/>
              </a:rPr>
              <a:t> D. (2011) ‘What is assessment for learning?’ </a:t>
            </a:r>
            <a:r>
              <a:rPr lang="en-US" sz="1400" i="1" dirty="0">
                <a:latin typeface="Abadi Extra Light" panose="020B0604020202020204" pitchFamily="34" charset="0"/>
              </a:rPr>
              <a:t>Studies in Educational Evaluation, </a:t>
            </a:r>
            <a:r>
              <a:rPr lang="en-US" sz="1400" dirty="0">
                <a:latin typeface="Abadi Extra Light" panose="020B0604020202020204" pitchFamily="34" charset="0"/>
              </a:rPr>
              <a:t>37(1), pp. 3-14.</a:t>
            </a:r>
          </a:p>
        </p:txBody>
      </p:sp>
    </p:spTree>
    <p:extLst>
      <p:ext uri="{BB962C8B-B14F-4D97-AF65-F5344CB8AC3E}">
        <p14:creationId xmlns:p14="http://schemas.microsoft.com/office/powerpoint/2010/main" val="1228106402"/>
      </p:ext>
    </p:extLst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EE8011"/>
      </a:accent1>
      <a:accent2>
        <a:srgbClr val="CEC079"/>
      </a:accent2>
      <a:accent3>
        <a:srgbClr val="93A569"/>
      </a:accent3>
      <a:accent4>
        <a:srgbClr val="69A58B"/>
      </a:accent4>
      <a:accent5>
        <a:srgbClr val="6DAABD"/>
      </a:accent5>
      <a:accent6>
        <a:srgbClr val="B24A4B"/>
      </a:accent6>
      <a:hlink>
        <a:srgbClr val="EE8E11"/>
      </a:hlink>
      <a:folHlink>
        <a:srgbClr val="BFAE7F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686B1E04-F35C-4AB5-985D-0C358CA110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712</Words>
  <Application>Microsoft Office PowerPoint</Application>
  <PresentationFormat>Widescreen</PresentationFormat>
  <Paragraphs>65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Abadi Extra Light</vt:lpstr>
      <vt:lpstr>Arial</vt:lpstr>
      <vt:lpstr>Impact</vt:lpstr>
      <vt:lpstr>Main Event</vt:lpstr>
      <vt:lpstr>Assessment for Learning (AFL) </vt:lpstr>
      <vt:lpstr>Background of AFL</vt:lpstr>
      <vt:lpstr>Benefits of peer-assessment </vt:lpstr>
      <vt:lpstr>Benefits of self-assessment </vt:lpstr>
      <vt:lpstr>Tools to support the introduction of the strategy </vt:lpstr>
      <vt:lpstr>Assessment using traffic lights </vt:lpstr>
      <vt:lpstr>Feedback sandwich</vt:lpstr>
      <vt:lpstr>KWL in the classroom</vt:lpstr>
      <vt:lpstr>Using success books</vt:lpstr>
      <vt:lpstr>The impact of AFL on teachers</vt:lpstr>
      <vt:lpstr>The challenges of AFL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for Learning (AFL) </dc:title>
  <dc:creator>Katharine Williams</dc:creator>
  <cp:lastModifiedBy>Katharine Williams</cp:lastModifiedBy>
  <cp:revision>2</cp:revision>
  <dcterms:created xsi:type="dcterms:W3CDTF">2019-02-17T21:32:17Z</dcterms:created>
  <dcterms:modified xsi:type="dcterms:W3CDTF">2019-02-17T21:38:50Z</dcterms:modified>
</cp:coreProperties>
</file>