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7"/>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59"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C53AC2-839F-4294-BC1B-1866F501F785}" v="97" dt="2026-10-15T10:52:06.3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mmah begum" userId="8f49458a6fa25cbe" providerId="Windows Live" clId="Web-{ABC53AC2-839F-4294-BC1B-1866F501F785}"/>
    <pc:docChg chg="modSld">
      <pc:chgData name="shammah begum" userId="8f49458a6fa25cbe" providerId="Windows Live" clId="Web-{ABC53AC2-839F-4294-BC1B-1866F501F785}" dt="2026-10-15T10:52:06.349" v="98" actId="20577"/>
      <pc:docMkLst>
        <pc:docMk/>
      </pc:docMkLst>
      <pc:sldChg chg="modSp">
        <pc:chgData name="shammah begum" userId="8f49458a6fa25cbe" providerId="Windows Live" clId="Web-{ABC53AC2-839F-4294-BC1B-1866F501F785}" dt="2026-10-15T10:52:06.349" v="98" actId="20577"/>
        <pc:sldMkLst>
          <pc:docMk/>
          <pc:sldMk cId="109857222" sldId="256"/>
        </pc:sldMkLst>
        <pc:spChg chg="mod">
          <ac:chgData name="shammah begum" userId="8f49458a6fa25cbe" providerId="Windows Live" clId="Web-{ABC53AC2-839F-4294-BC1B-1866F501F785}" dt="2026-10-15T10:52:06.349" v="98" actId="20577"/>
          <ac:spMkLst>
            <pc:docMk/>
            <pc:sldMk cId="109857222" sldId="256"/>
            <ac:spMk id="2" creationId="{00000000-0000-0000-0000-000000000000}"/>
          </ac:spMkLst>
        </pc:spChg>
        <pc:spChg chg="mod">
          <ac:chgData name="shammah begum" userId="8f49458a6fa25cbe" providerId="Windows Live" clId="Web-{ABC53AC2-839F-4294-BC1B-1866F501F785}" dt="2026-10-15T10:49:01.954" v="39" actId="20577"/>
          <ac:spMkLst>
            <pc:docMk/>
            <pc:sldMk cId="109857222" sldId="256"/>
            <ac:spMk id="3" creationId="{00000000-0000-0000-0000-000000000000}"/>
          </ac:spMkLst>
        </pc:spChg>
      </pc:sldChg>
      <pc:sldChg chg="modNotes">
        <pc:chgData name="shammah begum" userId="8f49458a6fa25cbe" providerId="Windows Live" clId="Web-{ABC53AC2-839F-4294-BC1B-1866F501F785}" dt="2026-10-15T10:11:45.501" v="1"/>
        <pc:sldMkLst>
          <pc:docMk/>
          <pc:sldMk cId="518816569" sldId="262"/>
        </pc:sldMkLst>
      </pc:sld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425E88-2E9B-4EE7-BED4-1600D26DE9BF}" type="doc">
      <dgm:prSet loTypeId="urn:microsoft.com/office/officeart/2005/8/layout/process5" loCatId="process" qsTypeId="urn:microsoft.com/office/officeart/2005/8/quickstyle/simple4" qsCatId="simple" csTypeId="urn:microsoft.com/office/officeart/2005/8/colors/accent3_2" csCatId="accent3"/>
      <dgm:spPr/>
      <dgm:t>
        <a:bodyPr/>
        <a:lstStyle/>
        <a:p>
          <a:endParaRPr lang="en-US"/>
        </a:p>
      </dgm:t>
    </dgm:pt>
    <dgm:pt modelId="{D09C8254-858D-4998-BCD8-34C23F370B21}">
      <dgm:prSet/>
      <dgm:spPr/>
      <dgm:t>
        <a:bodyPr/>
        <a:lstStyle/>
        <a:p>
          <a:r>
            <a:rPr lang="en-GB"/>
            <a:t>According to WHO's definition health is a state of complete well-being and does not only include physical well-being but also mental and social well-being instead of absence of disease (</a:t>
          </a:r>
          <a:r>
            <a:rPr lang="en-GB" err="1"/>
            <a:t>Schramme</a:t>
          </a:r>
          <a:r>
            <a:rPr lang="en-GB"/>
            <a:t> 2023). </a:t>
          </a:r>
          <a:endParaRPr lang="en-US"/>
        </a:p>
      </dgm:t>
    </dgm:pt>
    <dgm:pt modelId="{28E20695-796C-4671-B628-138B5722E787}" type="parTrans" cxnId="{F7F21D8E-7A59-46C0-A614-1038BC911D14}">
      <dgm:prSet/>
      <dgm:spPr/>
      <dgm:t>
        <a:bodyPr/>
        <a:lstStyle/>
        <a:p>
          <a:endParaRPr lang="en-US"/>
        </a:p>
      </dgm:t>
    </dgm:pt>
    <dgm:pt modelId="{3BF0067B-0CD8-4138-B50C-FB135F6885D2}" type="sibTrans" cxnId="{F7F21D8E-7A59-46C0-A614-1038BC911D14}">
      <dgm:prSet/>
      <dgm:spPr/>
      <dgm:t>
        <a:bodyPr/>
        <a:lstStyle/>
        <a:p>
          <a:endParaRPr lang="en-US"/>
        </a:p>
      </dgm:t>
    </dgm:pt>
    <dgm:pt modelId="{D09B86FB-6BD3-4AA8-8CF1-D2FD654CD4E3}">
      <dgm:prSet/>
      <dgm:spPr/>
      <dgm:t>
        <a:bodyPr/>
        <a:lstStyle/>
        <a:p>
          <a:r>
            <a:rPr lang="en-GB" dirty="0"/>
            <a:t>According to WHO health is also considered as human rights (</a:t>
          </a:r>
          <a:r>
            <a:rPr lang="en-GB" dirty="0" err="1"/>
            <a:t>Schramme</a:t>
          </a:r>
          <a:r>
            <a:rPr lang="en-GB" dirty="0"/>
            <a:t> 2023). </a:t>
          </a:r>
          <a:endParaRPr lang="en-US" dirty="0"/>
        </a:p>
      </dgm:t>
    </dgm:pt>
    <dgm:pt modelId="{822019D1-0FE3-4375-B451-6FB0F143390D}" type="parTrans" cxnId="{D0665930-BE42-4091-87DF-6A41FB021BAF}">
      <dgm:prSet/>
      <dgm:spPr/>
      <dgm:t>
        <a:bodyPr/>
        <a:lstStyle/>
        <a:p>
          <a:endParaRPr lang="en-US"/>
        </a:p>
      </dgm:t>
    </dgm:pt>
    <dgm:pt modelId="{C1FF5CB9-9922-495F-8827-5C4F2B4F4588}" type="sibTrans" cxnId="{D0665930-BE42-4091-87DF-6A41FB021BAF}">
      <dgm:prSet/>
      <dgm:spPr/>
      <dgm:t>
        <a:bodyPr/>
        <a:lstStyle/>
        <a:p>
          <a:endParaRPr lang="en-US"/>
        </a:p>
      </dgm:t>
    </dgm:pt>
    <dgm:pt modelId="{7EEE7084-F0C7-4A2F-98B8-927A040AB1B1}">
      <dgm:prSet/>
      <dgm:spPr/>
      <dgm:t>
        <a:bodyPr/>
        <a:lstStyle/>
        <a:p>
          <a:r>
            <a:rPr lang="en-GB"/>
            <a:t>Subjective well-being refers to an individual's personal evaluation of their own health and happiness in life. </a:t>
          </a:r>
          <a:endParaRPr lang="en-US"/>
        </a:p>
      </dgm:t>
    </dgm:pt>
    <dgm:pt modelId="{648CE335-42F8-4516-890B-DB4D6F4757D6}" type="parTrans" cxnId="{B8FE1A5E-B9AF-4698-AAE7-806E762344BC}">
      <dgm:prSet/>
      <dgm:spPr/>
      <dgm:t>
        <a:bodyPr/>
        <a:lstStyle/>
        <a:p>
          <a:endParaRPr lang="en-US"/>
        </a:p>
      </dgm:t>
    </dgm:pt>
    <dgm:pt modelId="{DB87C398-3CE2-4117-896E-DEB013C6E14D}" type="sibTrans" cxnId="{B8FE1A5E-B9AF-4698-AAE7-806E762344BC}">
      <dgm:prSet/>
      <dgm:spPr/>
      <dgm:t>
        <a:bodyPr/>
        <a:lstStyle/>
        <a:p>
          <a:endParaRPr lang="en-US"/>
        </a:p>
      </dgm:t>
    </dgm:pt>
    <dgm:pt modelId="{290E7BE9-206B-48E0-99D9-CA2B77E4095A}">
      <dgm:prSet/>
      <dgm:spPr/>
      <dgm:t>
        <a:bodyPr/>
        <a:lstStyle/>
        <a:p>
          <a:r>
            <a:rPr lang="en-GB"/>
            <a:t>Objective well-being refers to external, observable conditions which required for human survival and fulfilment using various social indicators. </a:t>
          </a:r>
          <a:endParaRPr lang="en-US"/>
        </a:p>
      </dgm:t>
    </dgm:pt>
    <dgm:pt modelId="{1D7F2ED3-3D7B-4983-A4CD-607EB64458D7}" type="parTrans" cxnId="{A15D78CA-20FB-42F3-8093-81B9B41CABDA}">
      <dgm:prSet/>
      <dgm:spPr/>
      <dgm:t>
        <a:bodyPr/>
        <a:lstStyle/>
        <a:p>
          <a:endParaRPr lang="en-US"/>
        </a:p>
      </dgm:t>
    </dgm:pt>
    <dgm:pt modelId="{6E238CD8-2C03-4306-B88A-D75A2B6B86BE}" type="sibTrans" cxnId="{A15D78CA-20FB-42F3-8093-81B9B41CABDA}">
      <dgm:prSet/>
      <dgm:spPr/>
      <dgm:t>
        <a:bodyPr/>
        <a:lstStyle/>
        <a:p>
          <a:endParaRPr lang="en-US"/>
        </a:p>
      </dgm:t>
    </dgm:pt>
    <dgm:pt modelId="{C36D3F10-4D9B-46ED-9488-FBDAED398A40}" type="pres">
      <dgm:prSet presAssocID="{BE425E88-2E9B-4EE7-BED4-1600D26DE9BF}" presName="diagram" presStyleCnt="0">
        <dgm:presLayoutVars>
          <dgm:dir/>
          <dgm:resizeHandles val="exact"/>
        </dgm:presLayoutVars>
      </dgm:prSet>
      <dgm:spPr/>
    </dgm:pt>
    <dgm:pt modelId="{4B3D873A-826B-495C-82F4-72FB42BE08AF}" type="pres">
      <dgm:prSet presAssocID="{D09C8254-858D-4998-BCD8-34C23F370B21}" presName="node" presStyleLbl="node1" presStyleIdx="0" presStyleCnt="4">
        <dgm:presLayoutVars>
          <dgm:bulletEnabled val="1"/>
        </dgm:presLayoutVars>
      </dgm:prSet>
      <dgm:spPr/>
    </dgm:pt>
    <dgm:pt modelId="{582DE6B4-73C1-4916-91E8-21753EB7C123}" type="pres">
      <dgm:prSet presAssocID="{3BF0067B-0CD8-4138-B50C-FB135F6885D2}" presName="sibTrans" presStyleLbl="sibTrans2D1" presStyleIdx="0" presStyleCnt="3"/>
      <dgm:spPr/>
    </dgm:pt>
    <dgm:pt modelId="{F064F1D5-CFF7-4B86-846B-D8A28F826965}" type="pres">
      <dgm:prSet presAssocID="{3BF0067B-0CD8-4138-B50C-FB135F6885D2}" presName="connectorText" presStyleLbl="sibTrans2D1" presStyleIdx="0" presStyleCnt="3"/>
      <dgm:spPr/>
    </dgm:pt>
    <dgm:pt modelId="{554723DC-CD8A-434B-A3A3-4997EB08BA69}" type="pres">
      <dgm:prSet presAssocID="{D09B86FB-6BD3-4AA8-8CF1-D2FD654CD4E3}" presName="node" presStyleLbl="node1" presStyleIdx="1" presStyleCnt="4">
        <dgm:presLayoutVars>
          <dgm:bulletEnabled val="1"/>
        </dgm:presLayoutVars>
      </dgm:prSet>
      <dgm:spPr/>
    </dgm:pt>
    <dgm:pt modelId="{FC5A01C1-D52C-475B-8BC5-C54FFD058047}" type="pres">
      <dgm:prSet presAssocID="{C1FF5CB9-9922-495F-8827-5C4F2B4F4588}" presName="sibTrans" presStyleLbl="sibTrans2D1" presStyleIdx="1" presStyleCnt="3"/>
      <dgm:spPr/>
    </dgm:pt>
    <dgm:pt modelId="{D78EDEC8-113F-48D0-A055-06ED979546FB}" type="pres">
      <dgm:prSet presAssocID="{C1FF5CB9-9922-495F-8827-5C4F2B4F4588}" presName="connectorText" presStyleLbl="sibTrans2D1" presStyleIdx="1" presStyleCnt="3"/>
      <dgm:spPr/>
    </dgm:pt>
    <dgm:pt modelId="{2780EECE-CECD-47D8-A783-D069EF164415}" type="pres">
      <dgm:prSet presAssocID="{7EEE7084-F0C7-4A2F-98B8-927A040AB1B1}" presName="node" presStyleLbl="node1" presStyleIdx="2" presStyleCnt="4">
        <dgm:presLayoutVars>
          <dgm:bulletEnabled val="1"/>
        </dgm:presLayoutVars>
      </dgm:prSet>
      <dgm:spPr/>
    </dgm:pt>
    <dgm:pt modelId="{00E52C88-4FC3-4C2D-A766-56D5A41C04E5}" type="pres">
      <dgm:prSet presAssocID="{DB87C398-3CE2-4117-896E-DEB013C6E14D}" presName="sibTrans" presStyleLbl="sibTrans2D1" presStyleIdx="2" presStyleCnt="3"/>
      <dgm:spPr/>
    </dgm:pt>
    <dgm:pt modelId="{4DB441CC-8B7E-4408-A0E3-ACE26B05C355}" type="pres">
      <dgm:prSet presAssocID="{DB87C398-3CE2-4117-896E-DEB013C6E14D}" presName="connectorText" presStyleLbl="sibTrans2D1" presStyleIdx="2" presStyleCnt="3"/>
      <dgm:spPr/>
    </dgm:pt>
    <dgm:pt modelId="{2167AB41-C466-47B1-94EB-2FCA8C345485}" type="pres">
      <dgm:prSet presAssocID="{290E7BE9-206B-48E0-99D9-CA2B77E4095A}" presName="node" presStyleLbl="node1" presStyleIdx="3" presStyleCnt="4">
        <dgm:presLayoutVars>
          <dgm:bulletEnabled val="1"/>
        </dgm:presLayoutVars>
      </dgm:prSet>
      <dgm:spPr/>
    </dgm:pt>
  </dgm:ptLst>
  <dgm:cxnLst>
    <dgm:cxn modelId="{A53C8609-E4F2-4F9C-AC80-675F6D1E35E6}" type="presOf" srcId="{D09C8254-858D-4998-BCD8-34C23F370B21}" destId="{4B3D873A-826B-495C-82F4-72FB42BE08AF}" srcOrd="0" destOrd="0" presId="urn:microsoft.com/office/officeart/2005/8/layout/process5"/>
    <dgm:cxn modelId="{F348E20C-058C-4EF6-8B37-40C3937A7444}" type="presOf" srcId="{DB87C398-3CE2-4117-896E-DEB013C6E14D}" destId="{4DB441CC-8B7E-4408-A0E3-ACE26B05C355}" srcOrd="1" destOrd="0" presId="urn:microsoft.com/office/officeart/2005/8/layout/process5"/>
    <dgm:cxn modelId="{F4D28B1E-108A-4995-BEF3-7029CF799A3D}" type="presOf" srcId="{C1FF5CB9-9922-495F-8827-5C4F2B4F4588}" destId="{D78EDEC8-113F-48D0-A055-06ED979546FB}" srcOrd="1" destOrd="0" presId="urn:microsoft.com/office/officeart/2005/8/layout/process5"/>
    <dgm:cxn modelId="{D0665930-BE42-4091-87DF-6A41FB021BAF}" srcId="{BE425E88-2E9B-4EE7-BED4-1600D26DE9BF}" destId="{D09B86FB-6BD3-4AA8-8CF1-D2FD654CD4E3}" srcOrd="1" destOrd="0" parTransId="{822019D1-0FE3-4375-B451-6FB0F143390D}" sibTransId="{C1FF5CB9-9922-495F-8827-5C4F2B4F4588}"/>
    <dgm:cxn modelId="{73E0F35B-8362-4A18-81D7-4158B6BE32A5}" type="presOf" srcId="{D09B86FB-6BD3-4AA8-8CF1-D2FD654CD4E3}" destId="{554723DC-CD8A-434B-A3A3-4997EB08BA69}" srcOrd="0" destOrd="0" presId="urn:microsoft.com/office/officeart/2005/8/layout/process5"/>
    <dgm:cxn modelId="{B8FE1A5E-B9AF-4698-AAE7-806E762344BC}" srcId="{BE425E88-2E9B-4EE7-BED4-1600D26DE9BF}" destId="{7EEE7084-F0C7-4A2F-98B8-927A040AB1B1}" srcOrd="2" destOrd="0" parTransId="{648CE335-42F8-4516-890B-DB4D6F4757D6}" sibTransId="{DB87C398-3CE2-4117-896E-DEB013C6E14D}"/>
    <dgm:cxn modelId="{A9E80473-FEBF-424B-BB3A-4BAADE875826}" type="presOf" srcId="{290E7BE9-206B-48E0-99D9-CA2B77E4095A}" destId="{2167AB41-C466-47B1-94EB-2FCA8C345485}" srcOrd="0" destOrd="0" presId="urn:microsoft.com/office/officeart/2005/8/layout/process5"/>
    <dgm:cxn modelId="{8268D754-2F74-4758-816B-ABF087242D5D}" type="presOf" srcId="{DB87C398-3CE2-4117-896E-DEB013C6E14D}" destId="{00E52C88-4FC3-4C2D-A766-56D5A41C04E5}" srcOrd="0" destOrd="0" presId="urn:microsoft.com/office/officeart/2005/8/layout/process5"/>
    <dgm:cxn modelId="{1B4BCB7A-16D3-4B2A-A0E2-A963F60F04D5}" type="presOf" srcId="{3BF0067B-0CD8-4138-B50C-FB135F6885D2}" destId="{F064F1D5-CFF7-4B86-846B-D8A28F826965}" srcOrd="1" destOrd="0" presId="urn:microsoft.com/office/officeart/2005/8/layout/process5"/>
    <dgm:cxn modelId="{F7F21D8E-7A59-46C0-A614-1038BC911D14}" srcId="{BE425E88-2E9B-4EE7-BED4-1600D26DE9BF}" destId="{D09C8254-858D-4998-BCD8-34C23F370B21}" srcOrd="0" destOrd="0" parTransId="{28E20695-796C-4671-B628-138B5722E787}" sibTransId="{3BF0067B-0CD8-4138-B50C-FB135F6885D2}"/>
    <dgm:cxn modelId="{CE70F69F-B7F0-41A9-96D2-59CE4A912939}" type="presOf" srcId="{BE425E88-2E9B-4EE7-BED4-1600D26DE9BF}" destId="{C36D3F10-4D9B-46ED-9488-FBDAED398A40}" srcOrd="0" destOrd="0" presId="urn:microsoft.com/office/officeart/2005/8/layout/process5"/>
    <dgm:cxn modelId="{A15D78CA-20FB-42F3-8093-81B9B41CABDA}" srcId="{BE425E88-2E9B-4EE7-BED4-1600D26DE9BF}" destId="{290E7BE9-206B-48E0-99D9-CA2B77E4095A}" srcOrd="3" destOrd="0" parTransId="{1D7F2ED3-3D7B-4983-A4CD-607EB64458D7}" sibTransId="{6E238CD8-2C03-4306-B88A-D75A2B6B86BE}"/>
    <dgm:cxn modelId="{10E1A9CB-E838-46EC-ACBD-E50D98FF7073}" type="presOf" srcId="{3BF0067B-0CD8-4138-B50C-FB135F6885D2}" destId="{582DE6B4-73C1-4916-91E8-21753EB7C123}" srcOrd="0" destOrd="0" presId="urn:microsoft.com/office/officeart/2005/8/layout/process5"/>
    <dgm:cxn modelId="{A2C5F0FC-BAF0-4DD1-B876-4DFF5CAC10E1}" type="presOf" srcId="{C1FF5CB9-9922-495F-8827-5C4F2B4F4588}" destId="{FC5A01C1-D52C-475B-8BC5-C54FFD058047}" srcOrd="0" destOrd="0" presId="urn:microsoft.com/office/officeart/2005/8/layout/process5"/>
    <dgm:cxn modelId="{DEBE25FD-D8EE-49FB-B863-B61D18EAA617}" type="presOf" srcId="{7EEE7084-F0C7-4A2F-98B8-927A040AB1B1}" destId="{2780EECE-CECD-47D8-A783-D069EF164415}" srcOrd="0" destOrd="0" presId="urn:microsoft.com/office/officeart/2005/8/layout/process5"/>
    <dgm:cxn modelId="{78F0C6AC-136C-4CA2-B6BB-9F46F3BA6D3F}" type="presParOf" srcId="{C36D3F10-4D9B-46ED-9488-FBDAED398A40}" destId="{4B3D873A-826B-495C-82F4-72FB42BE08AF}" srcOrd="0" destOrd="0" presId="urn:microsoft.com/office/officeart/2005/8/layout/process5"/>
    <dgm:cxn modelId="{28CE6277-73C1-45C7-8B9C-422B68E493A1}" type="presParOf" srcId="{C36D3F10-4D9B-46ED-9488-FBDAED398A40}" destId="{582DE6B4-73C1-4916-91E8-21753EB7C123}" srcOrd="1" destOrd="0" presId="urn:microsoft.com/office/officeart/2005/8/layout/process5"/>
    <dgm:cxn modelId="{9E9920D2-E2E7-4E14-83C1-E23B0218B84B}" type="presParOf" srcId="{582DE6B4-73C1-4916-91E8-21753EB7C123}" destId="{F064F1D5-CFF7-4B86-846B-D8A28F826965}" srcOrd="0" destOrd="0" presId="urn:microsoft.com/office/officeart/2005/8/layout/process5"/>
    <dgm:cxn modelId="{81654F42-E0F7-4CD7-9029-AD314395389F}" type="presParOf" srcId="{C36D3F10-4D9B-46ED-9488-FBDAED398A40}" destId="{554723DC-CD8A-434B-A3A3-4997EB08BA69}" srcOrd="2" destOrd="0" presId="urn:microsoft.com/office/officeart/2005/8/layout/process5"/>
    <dgm:cxn modelId="{D3C12096-2738-44A0-8731-C86E5AF8B570}" type="presParOf" srcId="{C36D3F10-4D9B-46ED-9488-FBDAED398A40}" destId="{FC5A01C1-D52C-475B-8BC5-C54FFD058047}" srcOrd="3" destOrd="0" presId="urn:microsoft.com/office/officeart/2005/8/layout/process5"/>
    <dgm:cxn modelId="{2E897AE0-8224-4C68-999B-5F4A8533A139}" type="presParOf" srcId="{FC5A01C1-D52C-475B-8BC5-C54FFD058047}" destId="{D78EDEC8-113F-48D0-A055-06ED979546FB}" srcOrd="0" destOrd="0" presId="urn:microsoft.com/office/officeart/2005/8/layout/process5"/>
    <dgm:cxn modelId="{B7875DE3-7211-482E-9791-6F7B787470DB}" type="presParOf" srcId="{C36D3F10-4D9B-46ED-9488-FBDAED398A40}" destId="{2780EECE-CECD-47D8-A783-D069EF164415}" srcOrd="4" destOrd="0" presId="urn:microsoft.com/office/officeart/2005/8/layout/process5"/>
    <dgm:cxn modelId="{03D18DF4-7DC8-4005-AD1C-A36B15913F3D}" type="presParOf" srcId="{C36D3F10-4D9B-46ED-9488-FBDAED398A40}" destId="{00E52C88-4FC3-4C2D-A766-56D5A41C04E5}" srcOrd="5" destOrd="0" presId="urn:microsoft.com/office/officeart/2005/8/layout/process5"/>
    <dgm:cxn modelId="{5BE8F9F5-0E07-452A-BE1E-13F5FA01F7AD}" type="presParOf" srcId="{00E52C88-4FC3-4C2D-A766-56D5A41C04E5}" destId="{4DB441CC-8B7E-4408-A0E3-ACE26B05C355}" srcOrd="0" destOrd="0" presId="urn:microsoft.com/office/officeart/2005/8/layout/process5"/>
    <dgm:cxn modelId="{0BEAF872-D692-4EC8-A030-B24A2B2A61D1}" type="presParOf" srcId="{C36D3F10-4D9B-46ED-9488-FBDAED398A40}" destId="{2167AB41-C466-47B1-94EB-2FCA8C345485}"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7A2767-DB47-46EF-BBFE-5CC4F4C4E92B}"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6B8911ED-2674-4FFF-97E3-A5B064DEC004}">
      <dgm:prSet/>
      <dgm:spPr/>
      <dgm:t>
        <a:bodyPr/>
        <a:lstStyle/>
        <a:p>
          <a:r>
            <a:rPr lang="en-GB"/>
            <a:t>UN defines health and well-being from a holistic lenses that through adopting 17 sustainable development (SDG) goals it aims at ensuring healthy lives. </a:t>
          </a:r>
          <a:endParaRPr lang="en-US"/>
        </a:p>
      </dgm:t>
    </dgm:pt>
    <dgm:pt modelId="{9FFA396D-1096-469D-B07D-EC943B10013F}" type="parTrans" cxnId="{31FD9DC9-E28D-4405-95D5-5D08C74524BF}">
      <dgm:prSet/>
      <dgm:spPr/>
      <dgm:t>
        <a:bodyPr/>
        <a:lstStyle/>
        <a:p>
          <a:endParaRPr lang="en-US"/>
        </a:p>
      </dgm:t>
    </dgm:pt>
    <dgm:pt modelId="{2B936BCD-8EE3-46E2-9829-C26AF2553C63}" type="sibTrans" cxnId="{31FD9DC9-E28D-4405-95D5-5D08C74524BF}">
      <dgm:prSet/>
      <dgm:spPr/>
      <dgm:t>
        <a:bodyPr/>
        <a:lstStyle/>
        <a:p>
          <a:endParaRPr lang="en-US"/>
        </a:p>
      </dgm:t>
    </dgm:pt>
    <dgm:pt modelId="{556941FE-BEAE-48CB-897D-74D8719D62E4}">
      <dgm:prSet/>
      <dgm:spPr/>
      <dgm:t>
        <a:bodyPr/>
        <a:lstStyle/>
        <a:p>
          <a:r>
            <a:rPr lang="en-GB"/>
            <a:t>UN also acknowledges the influences of social and economic parameters while defining health and well-being. </a:t>
          </a:r>
          <a:endParaRPr lang="en-US"/>
        </a:p>
      </dgm:t>
    </dgm:pt>
    <dgm:pt modelId="{5CAACC4E-C8E2-4C9B-85F8-7A637B17772C}" type="parTrans" cxnId="{E28D72A3-FD50-4B2D-B976-403653216546}">
      <dgm:prSet/>
      <dgm:spPr/>
      <dgm:t>
        <a:bodyPr/>
        <a:lstStyle/>
        <a:p>
          <a:endParaRPr lang="en-US"/>
        </a:p>
      </dgm:t>
    </dgm:pt>
    <dgm:pt modelId="{DDDFCABA-54A1-47B4-8EBB-B7387FA62037}" type="sibTrans" cxnId="{E28D72A3-FD50-4B2D-B976-403653216546}">
      <dgm:prSet/>
      <dgm:spPr/>
      <dgm:t>
        <a:bodyPr/>
        <a:lstStyle/>
        <a:p>
          <a:endParaRPr lang="en-US"/>
        </a:p>
      </dgm:t>
    </dgm:pt>
    <dgm:pt modelId="{1BA1905D-780C-429E-9F78-E30C30B15E39}">
      <dgm:prSet/>
      <dgm:spPr/>
      <dgm:t>
        <a:bodyPr/>
        <a:lstStyle/>
        <a:p>
          <a:r>
            <a:rPr lang="en-GB"/>
            <a:t>UN considers health and well-being is not always influenced by individual factors but equity, equality, access to healthcare, income level shapes (UN 2026)</a:t>
          </a:r>
          <a:endParaRPr lang="en-US"/>
        </a:p>
      </dgm:t>
    </dgm:pt>
    <dgm:pt modelId="{06B363F4-82B1-44DA-AE64-322290904E62}" type="parTrans" cxnId="{42D7447D-E65E-4DC9-96E1-D3DCE26EEF81}">
      <dgm:prSet/>
      <dgm:spPr/>
      <dgm:t>
        <a:bodyPr/>
        <a:lstStyle/>
        <a:p>
          <a:endParaRPr lang="en-US"/>
        </a:p>
      </dgm:t>
    </dgm:pt>
    <dgm:pt modelId="{07044359-D2EF-4E0C-A364-7F4574A4B644}" type="sibTrans" cxnId="{42D7447D-E65E-4DC9-96E1-D3DCE26EEF81}">
      <dgm:prSet/>
      <dgm:spPr/>
      <dgm:t>
        <a:bodyPr/>
        <a:lstStyle/>
        <a:p>
          <a:endParaRPr lang="en-US"/>
        </a:p>
      </dgm:t>
    </dgm:pt>
    <dgm:pt modelId="{51EDAEBC-8F00-41FA-8A1B-8A765E7275E5}">
      <dgm:prSet/>
      <dgm:spPr/>
      <dgm:t>
        <a:bodyPr/>
        <a:lstStyle/>
        <a:p>
          <a:r>
            <a:rPr lang="en-GB"/>
            <a:t>It also follows WHO's approach of considering health as human rights. </a:t>
          </a:r>
          <a:endParaRPr lang="en-US"/>
        </a:p>
      </dgm:t>
    </dgm:pt>
    <dgm:pt modelId="{0E805310-0044-4E34-A759-EBFD28D30AD7}" type="parTrans" cxnId="{A36C68BA-DB95-49FE-BC9F-242027354D31}">
      <dgm:prSet/>
      <dgm:spPr/>
      <dgm:t>
        <a:bodyPr/>
        <a:lstStyle/>
        <a:p>
          <a:endParaRPr lang="en-US"/>
        </a:p>
      </dgm:t>
    </dgm:pt>
    <dgm:pt modelId="{51B8BB33-81D6-497A-85C6-2DC611B7B7FF}" type="sibTrans" cxnId="{A36C68BA-DB95-49FE-BC9F-242027354D31}">
      <dgm:prSet/>
      <dgm:spPr/>
      <dgm:t>
        <a:bodyPr/>
        <a:lstStyle/>
        <a:p>
          <a:endParaRPr lang="en-US"/>
        </a:p>
      </dgm:t>
    </dgm:pt>
    <dgm:pt modelId="{1376A8F3-E389-4117-8202-D918344861AC}" type="pres">
      <dgm:prSet presAssocID="{5C7A2767-DB47-46EF-BBFE-5CC4F4C4E92B}" presName="outerComposite" presStyleCnt="0">
        <dgm:presLayoutVars>
          <dgm:chMax val="5"/>
          <dgm:dir/>
          <dgm:resizeHandles val="exact"/>
        </dgm:presLayoutVars>
      </dgm:prSet>
      <dgm:spPr/>
    </dgm:pt>
    <dgm:pt modelId="{5B62F431-D37F-4DE4-916E-ACC9C0E7AAA9}" type="pres">
      <dgm:prSet presAssocID="{5C7A2767-DB47-46EF-BBFE-5CC4F4C4E92B}" presName="dummyMaxCanvas" presStyleCnt="0">
        <dgm:presLayoutVars/>
      </dgm:prSet>
      <dgm:spPr/>
    </dgm:pt>
    <dgm:pt modelId="{63640E40-1E9F-42D6-BC08-85908B0B3D67}" type="pres">
      <dgm:prSet presAssocID="{5C7A2767-DB47-46EF-BBFE-5CC4F4C4E92B}" presName="FourNodes_1" presStyleLbl="node1" presStyleIdx="0" presStyleCnt="4">
        <dgm:presLayoutVars>
          <dgm:bulletEnabled val="1"/>
        </dgm:presLayoutVars>
      </dgm:prSet>
      <dgm:spPr/>
    </dgm:pt>
    <dgm:pt modelId="{CDD45878-BAF3-4B60-8E4F-0CAD20B3FD75}" type="pres">
      <dgm:prSet presAssocID="{5C7A2767-DB47-46EF-BBFE-5CC4F4C4E92B}" presName="FourNodes_2" presStyleLbl="node1" presStyleIdx="1" presStyleCnt="4">
        <dgm:presLayoutVars>
          <dgm:bulletEnabled val="1"/>
        </dgm:presLayoutVars>
      </dgm:prSet>
      <dgm:spPr/>
    </dgm:pt>
    <dgm:pt modelId="{A933E502-D057-4426-863C-4FCBCD62AC2D}" type="pres">
      <dgm:prSet presAssocID="{5C7A2767-DB47-46EF-BBFE-5CC4F4C4E92B}" presName="FourNodes_3" presStyleLbl="node1" presStyleIdx="2" presStyleCnt="4">
        <dgm:presLayoutVars>
          <dgm:bulletEnabled val="1"/>
        </dgm:presLayoutVars>
      </dgm:prSet>
      <dgm:spPr/>
    </dgm:pt>
    <dgm:pt modelId="{81DB14A9-882E-4B36-AD9E-7F65E6A0EB97}" type="pres">
      <dgm:prSet presAssocID="{5C7A2767-DB47-46EF-BBFE-5CC4F4C4E92B}" presName="FourNodes_4" presStyleLbl="node1" presStyleIdx="3" presStyleCnt="4">
        <dgm:presLayoutVars>
          <dgm:bulletEnabled val="1"/>
        </dgm:presLayoutVars>
      </dgm:prSet>
      <dgm:spPr/>
    </dgm:pt>
    <dgm:pt modelId="{2D656AE8-3234-468D-BE7F-9269D568DE10}" type="pres">
      <dgm:prSet presAssocID="{5C7A2767-DB47-46EF-BBFE-5CC4F4C4E92B}" presName="FourConn_1-2" presStyleLbl="fgAccFollowNode1" presStyleIdx="0" presStyleCnt="3">
        <dgm:presLayoutVars>
          <dgm:bulletEnabled val="1"/>
        </dgm:presLayoutVars>
      </dgm:prSet>
      <dgm:spPr/>
    </dgm:pt>
    <dgm:pt modelId="{65D04413-5D11-4816-81D6-2D1FAAECB74A}" type="pres">
      <dgm:prSet presAssocID="{5C7A2767-DB47-46EF-BBFE-5CC4F4C4E92B}" presName="FourConn_2-3" presStyleLbl="fgAccFollowNode1" presStyleIdx="1" presStyleCnt="3">
        <dgm:presLayoutVars>
          <dgm:bulletEnabled val="1"/>
        </dgm:presLayoutVars>
      </dgm:prSet>
      <dgm:spPr/>
    </dgm:pt>
    <dgm:pt modelId="{767BC3D6-6F61-4CBE-911A-5FABFAF9A7D7}" type="pres">
      <dgm:prSet presAssocID="{5C7A2767-DB47-46EF-BBFE-5CC4F4C4E92B}" presName="FourConn_3-4" presStyleLbl="fgAccFollowNode1" presStyleIdx="2" presStyleCnt="3">
        <dgm:presLayoutVars>
          <dgm:bulletEnabled val="1"/>
        </dgm:presLayoutVars>
      </dgm:prSet>
      <dgm:spPr/>
    </dgm:pt>
    <dgm:pt modelId="{013F9D5F-2157-401A-B24D-3E56356C9A75}" type="pres">
      <dgm:prSet presAssocID="{5C7A2767-DB47-46EF-BBFE-5CC4F4C4E92B}" presName="FourNodes_1_text" presStyleLbl="node1" presStyleIdx="3" presStyleCnt="4">
        <dgm:presLayoutVars>
          <dgm:bulletEnabled val="1"/>
        </dgm:presLayoutVars>
      </dgm:prSet>
      <dgm:spPr/>
    </dgm:pt>
    <dgm:pt modelId="{611CEEFC-5E35-4710-8EEB-B22C05574DB0}" type="pres">
      <dgm:prSet presAssocID="{5C7A2767-DB47-46EF-BBFE-5CC4F4C4E92B}" presName="FourNodes_2_text" presStyleLbl="node1" presStyleIdx="3" presStyleCnt="4">
        <dgm:presLayoutVars>
          <dgm:bulletEnabled val="1"/>
        </dgm:presLayoutVars>
      </dgm:prSet>
      <dgm:spPr/>
    </dgm:pt>
    <dgm:pt modelId="{9991B919-E1E2-44F1-A5A4-09AAFA6C199E}" type="pres">
      <dgm:prSet presAssocID="{5C7A2767-DB47-46EF-BBFE-5CC4F4C4E92B}" presName="FourNodes_3_text" presStyleLbl="node1" presStyleIdx="3" presStyleCnt="4">
        <dgm:presLayoutVars>
          <dgm:bulletEnabled val="1"/>
        </dgm:presLayoutVars>
      </dgm:prSet>
      <dgm:spPr/>
    </dgm:pt>
    <dgm:pt modelId="{0B916471-BA62-4C2B-A35F-5B7FFC0EBBD8}" type="pres">
      <dgm:prSet presAssocID="{5C7A2767-DB47-46EF-BBFE-5CC4F4C4E92B}" presName="FourNodes_4_text" presStyleLbl="node1" presStyleIdx="3" presStyleCnt="4">
        <dgm:presLayoutVars>
          <dgm:bulletEnabled val="1"/>
        </dgm:presLayoutVars>
      </dgm:prSet>
      <dgm:spPr/>
    </dgm:pt>
  </dgm:ptLst>
  <dgm:cxnLst>
    <dgm:cxn modelId="{E56CDE25-8311-4632-A40E-0D70C7EEEB7C}" type="presOf" srcId="{51EDAEBC-8F00-41FA-8A1B-8A765E7275E5}" destId="{81DB14A9-882E-4B36-AD9E-7F65E6A0EB97}" srcOrd="0" destOrd="0" presId="urn:microsoft.com/office/officeart/2005/8/layout/vProcess5"/>
    <dgm:cxn modelId="{BA9F993B-364D-457A-B210-95E53AF58F26}" type="presOf" srcId="{1BA1905D-780C-429E-9F78-E30C30B15E39}" destId="{A933E502-D057-4426-863C-4FCBCD62AC2D}" srcOrd="0" destOrd="0" presId="urn:microsoft.com/office/officeart/2005/8/layout/vProcess5"/>
    <dgm:cxn modelId="{918E4771-B282-4782-B1B4-DF6C807AF52F}" type="presOf" srcId="{6B8911ED-2674-4FFF-97E3-A5B064DEC004}" destId="{63640E40-1E9F-42D6-BC08-85908B0B3D67}" srcOrd="0" destOrd="0" presId="urn:microsoft.com/office/officeart/2005/8/layout/vProcess5"/>
    <dgm:cxn modelId="{6045DB57-1451-48A4-8721-812B2E1F207C}" type="presOf" srcId="{556941FE-BEAE-48CB-897D-74D8719D62E4}" destId="{611CEEFC-5E35-4710-8EEB-B22C05574DB0}" srcOrd="1" destOrd="0" presId="urn:microsoft.com/office/officeart/2005/8/layout/vProcess5"/>
    <dgm:cxn modelId="{42D7447D-E65E-4DC9-96E1-D3DCE26EEF81}" srcId="{5C7A2767-DB47-46EF-BBFE-5CC4F4C4E92B}" destId="{1BA1905D-780C-429E-9F78-E30C30B15E39}" srcOrd="2" destOrd="0" parTransId="{06B363F4-82B1-44DA-AE64-322290904E62}" sibTransId="{07044359-D2EF-4E0C-A364-7F4574A4B644}"/>
    <dgm:cxn modelId="{B814E191-7321-4A01-8F63-B407BF7DAC61}" type="presOf" srcId="{5C7A2767-DB47-46EF-BBFE-5CC4F4C4E92B}" destId="{1376A8F3-E389-4117-8202-D918344861AC}" srcOrd="0" destOrd="0" presId="urn:microsoft.com/office/officeart/2005/8/layout/vProcess5"/>
    <dgm:cxn modelId="{C04C56A1-5B73-498D-9451-EC2A74AAE335}" type="presOf" srcId="{07044359-D2EF-4E0C-A364-7F4574A4B644}" destId="{767BC3D6-6F61-4CBE-911A-5FABFAF9A7D7}" srcOrd="0" destOrd="0" presId="urn:microsoft.com/office/officeart/2005/8/layout/vProcess5"/>
    <dgm:cxn modelId="{E28D72A3-FD50-4B2D-B976-403653216546}" srcId="{5C7A2767-DB47-46EF-BBFE-5CC4F4C4E92B}" destId="{556941FE-BEAE-48CB-897D-74D8719D62E4}" srcOrd="1" destOrd="0" parTransId="{5CAACC4E-C8E2-4C9B-85F8-7A637B17772C}" sibTransId="{DDDFCABA-54A1-47B4-8EBB-B7387FA62037}"/>
    <dgm:cxn modelId="{58C99FAE-559C-4308-B15B-2DC5CDE6E7DE}" type="presOf" srcId="{6B8911ED-2674-4FFF-97E3-A5B064DEC004}" destId="{013F9D5F-2157-401A-B24D-3E56356C9A75}" srcOrd="1" destOrd="0" presId="urn:microsoft.com/office/officeart/2005/8/layout/vProcess5"/>
    <dgm:cxn modelId="{7FDAFAB3-2434-4AE2-B620-3F04C3D75B58}" type="presOf" srcId="{1BA1905D-780C-429E-9F78-E30C30B15E39}" destId="{9991B919-E1E2-44F1-A5A4-09AAFA6C199E}" srcOrd="1" destOrd="0" presId="urn:microsoft.com/office/officeart/2005/8/layout/vProcess5"/>
    <dgm:cxn modelId="{A36C68BA-DB95-49FE-BC9F-242027354D31}" srcId="{5C7A2767-DB47-46EF-BBFE-5CC4F4C4E92B}" destId="{51EDAEBC-8F00-41FA-8A1B-8A765E7275E5}" srcOrd="3" destOrd="0" parTransId="{0E805310-0044-4E34-A759-EBFD28D30AD7}" sibTransId="{51B8BB33-81D6-497A-85C6-2DC611B7B7FF}"/>
    <dgm:cxn modelId="{31FD9DC9-E28D-4405-95D5-5D08C74524BF}" srcId="{5C7A2767-DB47-46EF-BBFE-5CC4F4C4E92B}" destId="{6B8911ED-2674-4FFF-97E3-A5B064DEC004}" srcOrd="0" destOrd="0" parTransId="{9FFA396D-1096-469D-B07D-EC943B10013F}" sibTransId="{2B936BCD-8EE3-46E2-9829-C26AF2553C63}"/>
    <dgm:cxn modelId="{05EBF9E5-338E-4BA8-A9B3-16335B2B79FB}" type="presOf" srcId="{51EDAEBC-8F00-41FA-8A1B-8A765E7275E5}" destId="{0B916471-BA62-4C2B-A35F-5B7FFC0EBBD8}" srcOrd="1" destOrd="0" presId="urn:microsoft.com/office/officeart/2005/8/layout/vProcess5"/>
    <dgm:cxn modelId="{F6C4DAF2-9FD0-4A6B-8380-5A98FFBBDF50}" type="presOf" srcId="{2B936BCD-8EE3-46E2-9829-C26AF2553C63}" destId="{2D656AE8-3234-468D-BE7F-9269D568DE10}" srcOrd="0" destOrd="0" presId="urn:microsoft.com/office/officeart/2005/8/layout/vProcess5"/>
    <dgm:cxn modelId="{4FDD4EF8-205C-4139-8691-65962434B322}" type="presOf" srcId="{556941FE-BEAE-48CB-897D-74D8719D62E4}" destId="{CDD45878-BAF3-4B60-8E4F-0CAD20B3FD75}" srcOrd="0" destOrd="0" presId="urn:microsoft.com/office/officeart/2005/8/layout/vProcess5"/>
    <dgm:cxn modelId="{6FBDEAFC-D250-45B8-A02A-7DE7D468242D}" type="presOf" srcId="{DDDFCABA-54A1-47B4-8EBB-B7387FA62037}" destId="{65D04413-5D11-4816-81D6-2D1FAAECB74A}" srcOrd="0" destOrd="0" presId="urn:microsoft.com/office/officeart/2005/8/layout/vProcess5"/>
    <dgm:cxn modelId="{58A28AD6-4B50-46C4-B694-31CD331F9FAA}" type="presParOf" srcId="{1376A8F3-E389-4117-8202-D918344861AC}" destId="{5B62F431-D37F-4DE4-916E-ACC9C0E7AAA9}" srcOrd="0" destOrd="0" presId="urn:microsoft.com/office/officeart/2005/8/layout/vProcess5"/>
    <dgm:cxn modelId="{55A2CB81-C7AE-4892-B261-0B08EAAF9B69}" type="presParOf" srcId="{1376A8F3-E389-4117-8202-D918344861AC}" destId="{63640E40-1E9F-42D6-BC08-85908B0B3D67}" srcOrd="1" destOrd="0" presId="urn:microsoft.com/office/officeart/2005/8/layout/vProcess5"/>
    <dgm:cxn modelId="{05E04858-6EC1-4BAE-8940-0D43EB5506C5}" type="presParOf" srcId="{1376A8F3-E389-4117-8202-D918344861AC}" destId="{CDD45878-BAF3-4B60-8E4F-0CAD20B3FD75}" srcOrd="2" destOrd="0" presId="urn:microsoft.com/office/officeart/2005/8/layout/vProcess5"/>
    <dgm:cxn modelId="{87F8B67A-9A72-4F9C-B8D9-DF5A3CECAB5A}" type="presParOf" srcId="{1376A8F3-E389-4117-8202-D918344861AC}" destId="{A933E502-D057-4426-863C-4FCBCD62AC2D}" srcOrd="3" destOrd="0" presId="urn:microsoft.com/office/officeart/2005/8/layout/vProcess5"/>
    <dgm:cxn modelId="{4136B4DE-E45F-415D-9F40-AD04E97E3665}" type="presParOf" srcId="{1376A8F3-E389-4117-8202-D918344861AC}" destId="{81DB14A9-882E-4B36-AD9E-7F65E6A0EB97}" srcOrd="4" destOrd="0" presId="urn:microsoft.com/office/officeart/2005/8/layout/vProcess5"/>
    <dgm:cxn modelId="{EECCE77A-59E3-4B63-A28A-107F2BFD13B3}" type="presParOf" srcId="{1376A8F3-E389-4117-8202-D918344861AC}" destId="{2D656AE8-3234-468D-BE7F-9269D568DE10}" srcOrd="5" destOrd="0" presId="urn:microsoft.com/office/officeart/2005/8/layout/vProcess5"/>
    <dgm:cxn modelId="{67CB3929-4A41-42DE-9C20-14D6D06B8336}" type="presParOf" srcId="{1376A8F3-E389-4117-8202-D918344861AC}" destId="{65D04413-5D11-4816-81D6-2D1FAAECB74A}" srcOrd="6" destOrd="0" presId="urn:microsoft.com/office/officeart/2005/8/layout/vProcess5"/>
    <dgm:cxn modelId="{81CBF61D-D19C-4E2E-B29B-0A0C847FA8A2}" type="presParOf" srcId="{1376A8F3-E389-4117-8202-D918344861AC}" destId="{767BC3D6-6F61-4CBE-911A-5FABFAF9A7D7}" srcOrd="7" destOrd="0" presId="urn:microsoft.com/office/officeart/2005/8/layout/vProcess5"/>
    <dgm:cxn modelId="{EDBED547-56CB-4C4C-962A-1769B6A08A6A}" type="presParOf" srcId="{1376A8F3-E389-4117-8202-D918344861AC}" destId="{013F9D5F-2157-401A-B24D-3E56356C9A75}" srcOrd="8" destOrd="0" presId="urn:microsoft.com/office/officeart/2005/8/layout/vProcess5"/>
    <dgm:cxn modelId="{30E007C6-972A-41C6-9DA8-6D4AE69BC0B3}" type="presParOf" srcId="{1376A8F3-E389-4117-8202-D918344861AC}" destId="{611CEEFC-5E35-4710-8EEB-B22C05574DB0}" srcOrd="9" destOrd="0" presId="urn:microsoft.com/office/officeart/2005/8/layout/vProcess5"/>
    <dgm:cxn modelId="{40E87C42-512B-4CB5-BAA9-F0E971CA0B6B}" type="presParOf" srcId="{1376A8F3-E389-4117-8202-D918344861AC}" destId="{9991B919-E1E2-44F1-A5A4-09AAFA6C199E}" srcOrd="10" destOrd="0" presId="urn:microsoft.com/office/officeart/2005/8/layout/vProcess5"/>
    <dgm:cxn modelId="{5426770E-ABC2-443E-A0A1-D2BAEAA205DA}" type="presParOf" srcId="{1376A8F3-E389-4117-8202-D918344861AC}" destId="{0B916471-BA62-4C2B-A35F-5B7FFC0EBBD8}"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3343F4-0BC6-4EBC-89E5-3D1D32C356C8}" type="doc">
      <dgm:prSet loTypeId="urn:microsoft.com/office/officeart/2005/8/layout/chart3" loCatId="cycle" qsTypeId="urn:microsoft.com/office/officeart/2005/8/quickstyle/simple1" qsCatId="simple" csTypeId="urn:microsoft.com/office/officeart/2005/8/colors/accent1_2" csCatId="accent1"/>
      <dgm:spPr/>
      <dgm:t>
        <a:bodyPr/>
        <a:lstStyle/>
        <a:p>
          <a:endParaRPr lang="en-US"/>
        </a:p>
      </dgm:t>
    </dgm:pt>
    <dgm:pt modelId="{437F7339-4FFE-4E34-B338-23DD57CBD5CA}">
      <dgm:prSet/>
      <dgm:spPr/>
      <dgm:t>
        <a:bodyPr/>
        <a:lstStyle/>
        <a:p>
          <a:r>
            <a:rPr lang="en-GB"/>
            <a:t>WHO’s Health in All Policies framework aims at getting the government to think about health and equality issues outside the health sector.</a:t>
          </a:r>
          <a:endParaRPr lang="en-US"/>
        </a:p>
      </dgm:t>
    </dgm:pt>
    <dgm:pt modelId="{53BCA4D2-597B-4E3C-956D-631D4B5E05A4}" type="parTrans" cxnId="{B2FB79EA-9243-43FA-AC66-B8AA04F6C227}">
      <dgm:prSet/>
      <dgm:spPr/>
      <dgm:t>
        <a:bodyPr/>
        <a:lstStyle/>
        <a:p>
          <a:endParaRPr lang="en-US"/>
        </a:p>
      </dgm:t>
    </dgm:pt>
    <dgm:pt modelId="{B617FA1A-A702-4B70-9753-1ED753B08E09}" type="sibTrans" cxnId="{B2FB79EA-9243-43FA-AC66-B8AA04F6C227}">
      <dgm:prSet/>
      <dgm:spPr/>
      <dgm:t>
        <a:bodyPr/>
        <a:lstStyle/>
        <a:p>
          <a:endParaRPr lang="en-US"/>
        </a:p>
      </dgm:t>
    </dgm:pt>
    <dgm:pt modelId="{3F787E7F-AD9A-4F94-BD15-E5776FB5F4B6}">
      <dgm:prSet/>
      <dgm:spPr/>
      <dgm:t>
        <a:bodyPr/>
        <a:lstStyle/>
        <a:p>
          <a:r>
            <a:rPr lang="en-GB"/>
            <a:t>The NHS Long Term Plan focused on prevention and increased funding for diabetes prevention, along with digital access to these services.</a:t>
          </a:r>
          <a:endParaRPr lang="en-US"/>
        </a:p>
      </dgm:t>
    </dgm:pt>
    <dgm:pt modelId="{FBE80057-3AA3-4F4F-8940-69DE4333000F}" type="parTrans" cxnId="{481B15B5-9D2B-4A27-BB28-F660837E1B15}">
      <dgm:prSet/>
      <dgm:spPr/>
      <dgm:t>
        <a:bodyPr/>
        <a:lstStyle/>
        <a:p>
          <a:endParaRPr lang="en-US"/>
        </a:p>
      </dgm:t>
    </dgm:pt>
    <dgm:pt modelId="{FB8B7BC3-F813-427D-81F0-83FD828C38AE}" type="sibTrans" cxnId="{481B15B5-9D2B-4A27-BB28-F660837E1B15}">
      <dgm:prSet/>
      <dgm:spPr/>
      <dgm:t>
        <a:bodyPr/>
        <a:lstStyle/>
        <a:p>
          <a:endParaRPr lang="en-US"/>
        </a:p>
      </dgm:t>
    </dgm:pt>
    <dgm:pt modelId="{5BFDD171-5D2F-433A-8BDB-71E5B407C718}">
      <dgm:prSet/>
      <dgm:spPr/>
      <dgm:t>
        <a:bodyPr/>
        <a:lstStyle/>
        <a:p>
          <a:r>
            <a:rPr lang="en-GB"/>
            <a:t>The Equality Act 2010 protects from discrimination and helps make reasonable adjustments for disabled service users.</a:t>
          </a:r>
          <a:endParaRPr lang="en-US"/>
        </a:p>
      </dgm:t>
    </dgm:pt>
    <dgm:pt modelId="{0AA7B377-1750-4403-96AE-46E40DFB9DB5}" type="parTrans" cxnId="{81EA065D-6823-473A-8374-E2F8EE31CC16}">
      <dgm:prSet/>
      <dgm:spPr/>
      <dgm:t>
        <a:bodyPr/>
        <a:lstStyle/>
        <a:p>
          <a:endParaRPr lang="en-US"/>
        </a:p>
      </dgm:t>
    </dgm:pt>
    <dgm:pt modelId="{C0B867EC-EBC3-4D31-8B02-A1FEC545636A}" type="sibTrans" cxnId="{81EA065D-6823-473A-8374-E2F8EE31CC16}">
      <dgm:prSet/>
      <dgm:spPr/>
      <dgm:t>
        <a:bodyPr/>
        <a:lstStyle/>
        <a:p>
          <a:endParaRPr lang="en-US"/>
        </a:p>
      </dgm:t>
    </dgm:pt>
    <dgm:pt modelId="{992CE617-D5F1-4277-8A82-D68100A684D1}">
      <dgm:prSet/>
      <dgm:spPr/>
      <dgm:t>
        <a:bodyPr/>
        <a:lstStyle/>
        <a:p>
          <a:r>
            <a:rPr lang="en-GB"/>
            <a:t>Commissioning standards, provider training, informed consent, confidentiality, and outcome measurement are the key aspects of proper governance.</a:t>
          </a:r>
          <a:endParaRPr lang="en-US"/>
        </a:p>
      </dgm:t>
    </dgm:pt>
    <dgm:pt modelId="{BBC398F8-402A-487F-84D7-C5A77014EB2E}" type="parTrans" cxnId="{7F232FF4-5544-4573-A247-53372869851D}">
      <dgm:prSet/>
      <dgm:spPr/>
      <dgm:t>
        <a:bodyPr/>
        <a:lstStyle/>
        <a:p>
          <a:endParaRPr lang="en-US"/>
        </a:p>
      </dgm:t>
    </dgm:pt>
    <dgm:pt modelId="{5A232523-2A52-4B95-BE3A-33056A2187CE}" type="sibTrans" cxnId="{7F232FF4-5544-4573-A247-53372869851D}">
      <dgm:prSet/>
      <dgm:spPr/>
      <dgm:t>
        <a:bodyPr/>
        <a:lstStyle/>
        <a:p>
          <a:endParaRPr lang="en-US"/>
        </a:p>
      </dgm:t>
    </dgm:pt>
    <dgm:pt modelId="{D1E9A58B-F3B4-4304-B105-1D8BC6274949}" type="pres">
      <dgm:prSet presAssocID="{D13343F4-0BC6-4EBC-89E5-3D1D32C356C8}" presName="compositeShape" presStyleCnt="0">
        <dgm:presLayoutVars>
          <dgm:chMax val="7"/>
          <dgm:dir/>
          <dgm:resizeHandles val="exact"/>
        </dgm:presLayoutVars>
      </dgm:prSet>
      <dgm:spPr/>
    </dgm:pt>
    <dgm:pt modelId="{6D4CFE10-A8CD-41B9-ADBE-6CC90E202F63}" type="pres">
      <dgm:prSet presAssocID="{D13343F4-0BC6-4EBC-89E5-3D1D32C356C8}" presName="wedge1" presStyleLbl="node1" presStyleIdx="0" presStyleCnt="4"/>
      <dgm:spPr/>
    </dgm:pt>
    <dgm:pt modelId="{4083A21C-695E-47C8-A289-CDEA53FC71BA}" type="pres">
      <dgm:prSet presAssocID="{D13343F4-0BC6-4EBC-89E5-3D1D32C356C8}" presName="wedge1Tx" presStyleLbl="node1" presStyleIdx="0" presStyleCnt="4">
        <dgm:presLayoutVars>
          <dgm:chMax val="0"/>
          <dgm:chPref val="0"/>
          <dgm:bulletEnabled val="1"/>
        </dgm:presLayoutVars>
      </dgm:prSet>
      <dgm:spPr/>
    </dgm:pt>
    <dgm:pt modelId="{970A705E-9D5D-484E-A33D-62637F5B1B46}" type="pres">
      <dgm:prSet presAssocID="{D13343F4-0BC6-4EBC-89E5-3D1D32C356C8}" presName="wedge2" presStyleLbl="node1" presStyleIdx="1" presStyleCnt="4"/>
      <dgm:spPr/>
    </dgm:pt>
    <dgm:pt modelId="{DDD619FF-5D9B-4668-BA7E-44BDCEE5B8BE}" type="pres">
      <dgm:prSet presAssocID="{D13343F4-0BC6-4EBC-89E5-3D1D32C356C8}" presName="wedge2Tx" presStyleLbl="node1" presStyleIdx="1" presStyleCnt="4">
        <dgm:presLayoutVars>
          <dgm:chMax val="0"/>
          <dgm:chPref val="0"/>
          <dgm:bulletEnabled val="1"/>
        </dgm:presLayoutVars>
      </dgm:prSet>
      <dgm:spPr/>
    </dgm:pt>
    <dgm:pt modelId="{0764CBBF-0C74-47F6-9520-89726123B975}" type="pres">
      <dgm:prSet presAssocID="{D13343F4-0BC6-4EBC-89E5-3D1D32C356C8}" presName="wedge3" presStyleLbl="node1" presStyleIdx="2" presStyleCnt="4"/>
      <dgm:spPr/>
    </dgm:pt>
    <dgm:pt modelId="{0689315A-8C81-4061-A28F-0241DB30E0E0}" type="pres">
      <dgm:prSet presAssocID="{D13343F4-0BC6-4EBC-89E5-3D1D32C356C8}" presName="wedge3Tx" presStyleLbl="node1" presStyleIdx="2" presStyleCnt="4">
        <dgm:presLayoutVars>
          <dgm:chMax val="0"/>
          <dgm:chPref val="0"/>
          <dgm:bulletEnabled val="1"/>
        </dgm:presLayoutVars>
      </dgm:prSet>
      <dgm:spPr/>
    </dgm:pt>
    <dgm:pt modelId="{32C01B4E-5A4B-40E9-8B38-31064AB8556F}" type="pres">
      <dgm:prSet presAssocID="{D13343F4-0BC6-4EBC-89E5-3D1D32C356C8}" presName="wedge4" presStyleLbl="node1" presStyleIdx="3" presStyleCnt="4"/>
      <dgm:spPr/>
    </dgm:pt>
    <dgm:pt modelId="{255ED1E7-2EA0-4F66-AE71-EC29C587E1E1}" type="pres">
      <dgm:prSet presAssocID="{D13343F4-0BC6-4EBC-89E5-3D1D32C356C8}" presName="wedge4Tx" presStyleLbl="node1" presStyleIdx="3" presStyleCnt="4">
        <dgm:presLayoutVars>
          <dgm:chMax val="0"/>
          <dgm:chPref val="0"/>
          <dgm:bulletEnabled val="1"/>
        </dgm:presLayoutVars>
      </dgm:prSet>
      <dgm:spPr/>
    </dgm:pt>
  </dgm:ptLst>
  <dgm:cxnLst>
    <dgm:cxn modelId="{89697316-D87B-4A3F-95EB-BD7ACB3A328B}" type="presOf" srcId="{992CE617-D5F1-4277-8A82-D68100A684D1}" destId="{255ED1E7-2EA0-4F66-AE71-EC29C587E1E1}" srcOrd="1" destOrd="0" presId="urn:microsoft.com/office/officeart/2005/8/layout/chart3"/>
    <dgm:cxn modelId="{6003392C-71F3-41C8-90B4-965EC4C51E3D}" type="presOf" srcId="{3F787E7F-AD9A-4F94-BD15-E5776FB5F4B6}" destId="{970A705E-9D5D-484E-A33D-62637F5B1B46}" srcOrd="0" destOrd="0" presId="urn:microsoft.com/office/officeart/2005/8/layout/chart3"/>
    <dgm:cxn modelId="{81EA065D-6823-473A-8374-E2F8EE31CC16}" srcId="{D13343F4-0BC6-4EBC-89E5-3D1D32C356C8}" destId="{5BFDD171-5D2F-433A-8BDB-71E5B407C718}" srcOrd="2" destOrd="0" parTransId="{0AA7B377-1750-4403-96AE-46E40DFB9DB5}" sibTransId="{C0B867EC-EBC3-4D31-8B02-A1FEC545636A}"/>
    <dgm:cxn modelId="{E25D2D51-C301-47E9-A5B1-299E8B48A762}" type="presOf" srcId="{437F7339-4FFE-4E34-B338-23DD57CBD5CA}" destId="{6D4CFE10-A8CD-41B9-ADBE-6CC90E202F63}" srcOrd="0" destOrd="0" presId="urn:microsoft.com/office/officeart/2005/8/layout/chart3"/>
    <dgm:cxn modelId="{EFACE084-B1DA-4D82-9263-ED3688F8E325}" type="presOf" srcId="{437F7339-4FFE-4E34-B338-23DD57CBD5CA}" destId="{4083A21C-695E-47C8-A289-CDEA53FC71BA}" srcOrd="1" destOrd="0" presId="urn:microsoft.com/office/officeart/2005/8/layout/chart3"/>
    <dgm:cxn modelId="{70A70787-7204-4C4F-9243-EC8FE1648E4C}" type="presOf" srcId="{3F787E7F-AD9A-4F94-BD15-E5776FB5F4B6}" destId="{DDD619FF-5D9B-4668-BA7E-44BDCEE5B8BE}" srcOrd="1" destOrd="0" presId="urn:microsoft.com/office/officeart/2005/8/layout/chart3"/>
    <dgm:cxn modelId="{9A8ED4A2-2100-4E4B-A334-F6B4C5D05661}" type="presOf" srcId="{992CE617-D5F1-4277-8A82-D68100A684D1}" destId="{32C01B4E-5A4B-40E9-8B38-31064AB8556F}" srcOrd="0" destOrd="0" presId="urn:microsoft.com/office/officeart/2005/8/layout/chart3"/>
    <dgm:cxn modelId="{A8765FAB-05A9-47EB-A744-C2E1753F92F3}" type="presOf" srcId="{D13343F4-0BC6-4EBC-89E5-3D1D32C356C8}" destId="{D1E9A58B-F3B4-4304-B105-1D8BC6274949}" srcOrd="0" destOrd="0" presId="urn:microsoft.com/office/officeart/2005/8/layout/chart3"/>
    <dgm:cxn modelId="{B47BDAAC-BCBF-4E9A-B834-7BBEAC218AF9}" type="presOf" srcId="{5BFDD171-5D2F-433A-8BDB-71E5B407C718}" destId="{0764CBBF-0C74-47F6-9520-89726123B975}" srcOrd="0" destOrd="0" presId="urn:microsoft.com/office/officeart/2005/8/layout/chart3"/>
    <dgm:cxn modelId="{481B15B5-9D2B-4A27-BB28-F660837E1B15}" srcId="{D13343F4-0BC6-4EBC-89E5-3D1D32C356C8}" destId="{3F787E7F-AD9A-4F94-BD15-E5776FB5F4B6}" srcOrd="1" destOrd="0" parTransId="{FBE80057-3AA3-4F4F-8940-69DE4333000F}" sibTransId="{FB8B7BC3-F813-427D-81F0-83FD828C38AE}"/>
    <dgm:cxn modelId="{F76439E2-774F-4B0E-A4F0-28B00A4A46F8}" type="presOf" srcId="{5BFDD171-5D2F-433A-8BDB-71E5B407C718}" destId="{0689315A-8C81-4061-A28F-0241DB30E0E0}" srcOrd="1" destOrd="0" presId="urn:microsoft.com/office/officeart/2005/8/layout/chart3"/>
    <dgm:cxn modelId="{B2FB79EA-9243-43FA-AC66-B8AA04F6C227}" srcId="{D13343F4-0BC6-4EBC-89E5-3D1D32C356C8}" destId="{437F7339-4FFE-4E34-B338-23DD57CBD5CA}" srcOrd="0" destOrd="0" parTransId="{53BCA4D2-597B-4E3C-956D-631D4B5E05A4}" sibTransId="{B617FA1A-A702-4B70-9753-1ED753B08E09}"/>
    <dgm:cxn modelId="{7F232FF4-5544-4573-A247-53372869851D}" srcId="{D13343F4-0BC6-4EBC-89E5-3D1D32C356C8}" destId="{992CE617-D5F1-4277-8A82-D68100A684D1}" srcOrd="3" destOrd="0" parTransId="{BBC398F8-402A-487F-84D7-C5A77014EB2E}" sibTransId="{5A232523-2A52-4B95-BE3A-33056A2187CE}"/>
    <dgm:cxn modelId="{BB2F6D6C-D1FC-437A-8114-6EE4A1900031}" type="presParOf" srcId="{D1E9A58B-F3B4-4304-B105-1D8BC6274949}" destId="{6D4CFE10-A8CD-41B9-ADBE-6CC90E202F63}" srcOrd="0" destOrd="0" presId="urn:microsoft.com/office/officeart/2005/8/layout/chart3"/>
    <dgm:cxn modelId="{C045D2B9-5AFC-49F5-A05B-55CA55111FA3}" type="presParOf" srcId="{D1E9A58B-F3B4-4304-B105-1D8BC6274949}" destId="{4083A21C-695E-47C8-A289-CDEA53FC71BA}" srcOrd="1" destOrd="0" presId="urn:microsoft.com/office/officeart/2005/8/layout/chart3"/>
    <dgm:cxn modelId="{0E5A57F0-D6D0-43EC-92EB-EFC0C8850BD0}" type="presParOf" srcId="{D1E9A58B-F3B4-4304-B105-1D8BC6274949}" destId="{970A705E-9D5D-484E-A33D-62637F5B1B46}" srcOrd="2" destOrd="0" presId="urn:microsoft.com/office/officeart/2005/8/layout/chart3"/>
    <dgm:cxn modelId="{66D6095E-5E09-4C6D-8C8F-84444A6A2D55}" type="presParOf" srcId="{D1E9A58B-F3B4-4304-B105-1D8BC6274949}" destId="{DDD619FF-5D9B-4668-BA7E-44BDCEE5B8BE}" srcOrd="3" destOrd="0" presId="urn:microsoft.com/office/officeart/2005/8/layout/chart3"/>
    <dgm:cxn modelId="{1C1B4272-AA17-4C32-9DE9-BE0EBB0975F5}" type="presParOf" srcId="{D1E9A58B-F3B4-4304-B105-1D8BC6274949}" destId="{0764CBBF-0C74-47F6-9520-89726123B975}" srcOrd="4" destOrd="0" presId="urn:microsoft.com/office/officeart/2005/8/layout/chart3"/>
    <dgm:cxn modelId="{629BBA24-5DA4-438A-B444-85C84F145C57}" type="presParOf" srcId="{D1E9A58B-F3B4-4304-B105-1D8BC6274949}" destId="{0689315A-8C81-4061-A28F-0241DB30E0E0}" srcOrd="5" destOrd="0" presId="urn:microsoft.com/office/officeart/2005/8/layout/chart3"/>
    <dgm:cxn modelId="{5D8144A5-99AA-4E5A-9544-2CECE8916323}" type="presParOf" srcId="{D1E9A58B-F3B4-4304-B105-1D8BC6274949}" destId="{32C01B4E-5A4B-40E9-8B38-31064AB8556F}" srcOrd="6" destOrd="0" presId="urn:microsoft.com/office/officeart/2005/8/layout/chart3"/>
    <dgm:cxn modelId="{31651C37-1F54-453C-AB27-1BEC98042B6C}" type="presParOf" srcId="{D1E9A58B-F3B4-4304-B105-1D8BC6274949}" destId="{255ED1E7-2EA0-4F66-AE71-EC29C587E1E1}"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8DF1A7-14D2-49B2-81DC-529F85D59BE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1B0B4923-10FB-4919-AFF1-40D19A7A5975}">
      <dgm:prSet/>
      <dgm:spPr/>
      <dgm:t>
        <a:bodyPr/>
        <a:lstStyle/>
        <a:p>
          <a:pPr>
            <a:lnSpc>
              <a:spcPct val="100000"/>
            </a:lnSpc>
          </a:pPr>
          <a:r>
            <a:rPr lang="en-GB"/>
            <a:t>Perceived susceptibility: Recognizing individuals who are at risk by means of blood test, NHS Health Check and referrals from clinical practitioners.</a:t>
          </a:r>
          <a:endParaRPr lang="en-US"/>
        </a:p>
      </dgm:t>
    </dgm:pt>
    <dgm:pt modelId="{6543D8C9-EEAC-40D5-B6FB-417D7E22E780}" type="parTrans" cxnId="{CA4C1396-56BE-426E-A694-5B1A3BDE9DA8}">
      <dgm:prSet/>
      <dgm:spPr/>
      <dgm:t>
        <a:bodyPr/>
        <a:lstStyle/>
        <a:p>
          <a:endParaRPr lang="en-US"/>
        </a:p>
      </dgm:t>
    </dgm:pt>
    <dgm:pt modelId="{A1F00B85-232B-41AA-B1E9-0A6CC4AB3ADC}" type="sibTrans" cxnId="{CA4C1396-56BE-426E-A694-5B1A3BDE9DA8}">
      <dgm:prSet/>
      <dgm:spPr/>
      <dgm:t>
        <a:bodyPr/>
        <a:lstStyle/>
        <a:p>
          <a:endParaRPr lang="en-US"/>
        </a:p>
      </dgm:t>
    </dgm:pt>
    <dgm:pt modelId="{042AF364-E4C4-4942-AC16-1F8B1BDDF2CC}">
      <dgm:prSet/>
      <dgm:spPr/>
      <dgm:t>
        <a:bodyPr/>
        <a:lstStyle/>
        <a:p>
          <a:pPr>
            <a:lnSpc>
              <a:spcPct val="100000"/>
            </a:lnSpc>
          </a:pPr>
          <a:r>
            <a:rPr lang="en-GB"/>
            <a:t>Perceived severity: Highlighting the possible consequences of type 2 diabetes to foster preventative behaviors among individuals.</a:t>
          </a:r>
          <a:endParaRPr lang="en-US"/>
        </a:p>
      </dgm:t>
    </dgm:pt>
    <dgm:pt modelId="{4FBB528D-F836-49F5-949B-CD398A8147A2}" type="parTrans" cxnId="{03FF515E-A24E-4449-B7C6-371D37D7D92C}">
      <dgm:prSet/>
      <dgm:spPr/>
      <dgm:t>
        <a:bodyPr/>
        <a:lstStyle/>
        <a:p>
          <a:endParaRPr lang="en-US"/>
        </a:p>
      </dgm:t>
    </dgm:pt>
    <dgm:pt modelId="{8AA42BE2-6F17-4AE7-8B59-65263E08EE57}" type="sibTrans" cxnId="{03FF515E-A24E-4449-B7C6-371D37D7D92C}">
      <dgm:prSet/>
      <dgm:spPr/>
      <dgm:t>
        <a:bodyPr/>
        <a:lstStyle/>
        <a:p>
          <a:endParaRPr lang="en-US"/>
        </a:p>
      </dgm:t>
    </dgm:pt>
    <dgm:pt modelId="{1AF738DC-0D42-4A11-A1EA-3CCE9D2EA75A}">
      <dgm:prSet/>
      <dgm:spPr/>
      <dgm:t>
        <a:bodyPr/>
        <a:lstStyle/>
        <a:p>
          <a:pPr>
            <a:lnSpc>
              <a:spcPct val="100000"/>
            </a:lnSpc>
          </a:pPr>
          <a:r>
            <a:rPr lang="en-GB"/>
            <a:t>Perceived benefits and barriers: Advocating healthy diet, exercise and weight loss while overcoming any perceived barriers to participation.</a:t>
          </a:r>
          <a:endParaRPr lang="en-US"/>
        </a:p>
      </dgm:t>
    </dgm:pt>
    <dgm:pt modelId="{23524639-2388-410C-AAA9-0E9373074114}" type="parTrans" cxnId="{01DB1ED2-345C-4F35-A49F-3623B40369D3}">
      <dgm:prSet/>
      <dgm:spPr/>
      <dgm:t>
        <a:bodyPr/>
        <a:lstStyle/>
        <a:p>
          <a:endParaRPr lang="en-US"/>
        </a:p>
      </dgm:t>
    </dgm:pt>
    <dgm:pt modelId="{637759D1-AB82-463D-B898-CBE6C5DCB715}" type="sibTrans" cxnId="{01DB1ED2-345C-4F35-A49F-3623B40369D3}">
      <dgm:prSet/>
      <dgm:spPr/>
      <dgm:t>
        <a:bodyPr/>
        <a:lstStyle/>
        <a:p>
          <a:endParaRPr lang="en-US"/>
        </a:p>
      </dgm:t>
    </dgm:pt>
    <dgm:pt modelId="{D96B0933-8916-4C0E-98FB-FC8923CBCE36}">
      <dgm:prSet/>
      <dgm:spPr/>
      <dgm:t>
        <a:bodyPr/>
        <a:lstStyle/>
        <a:p>
          <a:pPr>
            <a:lnSpc>
              <a:spcPct val="100000"/>
            </a:lnSpc>
          </a:pPr>
          <a:r>
            <a:rPr lang="en-GB"/>
            <a:t>Cues to action and self-efficacy: Offering advice, coaching and setting of goals.</a:t>
          </a:r>
          <a:endParaRPr lang="en-US"/>
        </a:p>
      </dgm:t>
    </dgm:pt>
    <dgm:pt modelId="{A2C538EF-D63B-4AC9-AF57-3ADC055E244C}" type="parTrans" cxnId="{AA3541CA-825D-402C-8F25-71E994C6AD3D}">
      <dgm:prSet/>
      <dgm:spPr/>
      <dgm:t>
        <a:bodyPr/>
        <a:lstStyle/>
        <a:p>
          <a:endParaRPr lang="en-US"/>
        </a:p>
      </dgm:t>
    </dgm:pt>
    <dgm:pt modelId="{F848762C-0A3D-49C3-8DFB-13CB2E65DFBF}" type="sibTrans" cxnId="{AA3541CA-825D-402C-8F25-71E994C6AD3D}">
      <dgm:prSet/>
      <dgm:spPr/>
      <dgm:t>
        <a:bodyPr/>
        <a:lstStyle/>
        <a:p>
          <a:endParaRPr lang="en-US"/>
        </a:p>
      </dgm:t>
    </dgm:pt>
    <dgm:pt modelId="{AB3707FC-268F-4966-9613-29ECBE9A5080}" type="pres">
      <dgm:prSet presAssocID="{1D8DF1A7-14D2-49B2-81DC-529F85D59BE0}" presName="root" presStyleCnt="0">
        <dgm:presLayoutVars>
          <dgm:dir/>
          <dgm:resizeHandles val="exact"/>
        </dgm:presLayoutVars>
      </dgm:prSet>
      <dgm:spPr/>
    </dgm:pt>
    <dgm:pt modelId="{C48769EF-F88C-43EF-9FB7-A842B3E0E6C5}" type="pres">
      <dgm:prSet presAssocID="{1B0B4923-10FB-4919-AFF1-40D19A7A5975}" presName="compNode" presStyleCnt="0"/>
      <dgm:spPr/>
    </dgm:pt>
    <dgm:pt modelId="{39EC0CF2-59F7-48AE-8C5D-4F9E9663BC74}" type="pres">
      <dgm:prSet presAssocID="{1B0B4923-10FB-4919-AFF1-40D19A7A5975}"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Kidneys"/>
        </a:ext>
      </dgm:extLst>
    </dgm:pt>
    <dgm:pt modelId="{3591462D-A576-4C53-9E99-ADAFB44CB333}" type="pres">
      <dgm:prSet presAssocID="{1B0B4923-10FB-4919-AFF1-40D19A7A5975}" presName="spaceRect" presStyleCnt="0"/>
      <dgm:spPr/>
    </dgm:pt>
    <dgm:pt modelId="{DAD34E0B-2E59-43C5-A7F6-5A337068706A}" type="pres">
      <dgm:prSet presAssocID="{1B0B4923-10FB-4919-AFF1-40D19A7A5975}" presName="textRect" presStyleLbl="revTx" presStyleIdx="0" presStyleCnt="4">
        <dgm:presLayoutVars>
          <dgm:chMax val="1"/>
          <dgm:chPref val="1"/>
        </dgm:presLayoutVars>
      </dgm:prSet>
      <dgm:spPr/>
    </dgm:pt>
    <dgm:pt modelId="{83277E6C-7FB1-457B-BB4C-5EECCEE2F881}" type="pres">
      <dgm:prSet presAssocID="{A1F00B85-232B-41AA-B1E9-0A6CC4AB3ADC}" presName="sibTrans" presStyleCnt="0"/>
      <dgm:spPr/>
    </dgm:pt>
    <dgm:pt modelId="{1558CB7C-55BF-40BD-A5B2-543C69C58567}" type="pres">
      <dgm:prSet presAssocID="{042AF364-E4C4-4942-AC16-1F8B1BDDF2CC}" presName="compNode" presStyleCnt="0"/>
      <dgm:spPr/>
    </dgm:pt>
    <dgm:pt modelId="{6CDF2AF2-2FB8-40B5-836F-0C17FEAE76E5}" type="pres">
      <dgm:prSet presAssocID="{042AF364-E4C4-4942-AC16-1F8B1BDDF2CC}"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Needle"/>
        </a:ext>
      </dgm:extLst>
    </dgm:pt>
    <dgm:pt modelId="{0CC46060-EC28-4BFB-AC3B-B5C28902113A}" type="pres">
      <dgm:prSet presAssocID="{042AF364-E4C4-4942-AC16-1F8B1BDDF2CC}" presName="spaceRect" presStyleCnt="0"/>
      <dgm:spPr/>
    </dgm:pt>
    <dgm:pt modelId="{92397C7A-6A65-4D70-BDD1-BD31B42C09D5}" type="pres">
      <dgm:prSet presAssocID="{042AF364-E4C4-4942-AC16-1F8B1BDDF2CC}" presName="textRect" presStyleLbl="revTx" presStyleIdx="1" presStyleCnt="4">
        <dgm:presLayoutVars>
          <dgm:chMax val="1"/>
          <dgm:chPref val="1"/>
        </dgm:presLayoutVars>
      </dgm:prSet>
      <dgm:spPr/>
    </dgm:pt>
    <dgm:pt modelId="{A9C49565-C586-4B07-A4DE-7D8C9CDDB07B}" type="pres">
      <dgm:prSet presAssocID="{8AA42BE2-6F17-4AE7-8B59-65263E08EE57}" presName="sibTrans" presStyleCnt="0"/>
      <dgm:spPr/>
    </dgm:pt>
    <dgm:pt modelId="{B3735A9A-4D02-4EDC-9A0E-1404BDB90195}" type="pres">
      <dgm:prSet presAssocID="{1AF738DC-0D42-4A11-A1EA-3CCE9D2EA75A}" presName="compNode" presStyleCnt="0"/>
      <dgm:spPr/>
    </dgm:pt>
    <dgm:pt modelId="{60722B70-67E3-4FCC-A4F9-0405140F7BEE}" type="pres">
      <dgm:prSet presAssocID="{1AF738DC-0D42-4A11-A1EA-3CCE9D2EA75A}"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Dumbbell"/>
        </a:ext>
      </dgm:extLst>
    </dgm:pt>
    <dgm:pt modelId="{5687E247-F61B-42C7-9CD1-36D6ED4D65D7}" type="pres">
      <dgm:prSet presAssocID="{1AF738DC-0D42-4A11-A1EA-3CCE9D2EA75A}" presName="spaceRect" presStyleCnt="0"/>
      <dgm:spPr/>
    </dgm:pt>
    <dgm:pt modelId="{B6814091-9CF1-4C23-892F-0A1F10F83B8B}" type="pres">
      <dgm:prSet presAssocID="{1AF738DC-0D42-4A11-A1EA-3CCE9D2EA75A}" presName="textRect" presStyleLbl="revTx" presStyleIdx="2" presStyleCnt="4">
        <dgm:presLayoutVars>
          <dgm:chMax val="1"/>
          <dgm:chPref val="1"/>
        </dgm:presLayoutVars>
      </dgm:prSet>
      <dgm:spPr/>
    </dgm:pt>
    <dgm:pt modelId="{7618723E-8C47-4A67-84C6-7D1983C688CD}" type="pres">
      <dgm:prSet presAssocID="{637759D1-AB82-463D-B898-CBE6C5DCB715}" presName="sibTrans" presStyleCnt="0"/>
      <dgm:spPr/>
    </dgm:pt>
    <dgm:pt modelId="{CC882EC7-7F2B-410C-8DB3-E2393FBAD7DE}" type="pres">
      <dgm:prSet presAssocID="{D96B0933-8916-4C0E-98FB-FC8923CBCE36}" presName="compNode" presStyleCnt="0"/>
      <dgm:spPr/>
    </dgm:pt>
    <dgm:pt modelId="{68B38463-18BB-46D7-BF0D-858F985F5AC5}" type="pres">
      <dgm:prSet presAssocID="{D96B0933-8916-4C0E-98FB-FC8923CBCE3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pper board"/>
        </a:ext>
      </dgm:extLst>
    </dgm:pt>
    <dgm:pt modelId="{F1CE8A74-12B6-43D8-9F29-9B0056EBC9EF}" type="pres">
      <dgm:prSet presAssocID="{D96B0933-8916-4C0E-98FB-FC8923CBCE36}" presName="spaceRect" presStyleCnt="0"/>
      <dgm:spPr/>
    </dgm:pt>
    <dgm:pt modelId="{8DFBD290-E39C-4F08-B018-2BF9EE242016}" type="pres">
      <dgm:prSet presAssocID="{D96B0933-8916-4C0E-98FB-FC8923CBCE36}" presName="textRect" presStyleLbl="revTx" presStyleIdx="3" presStyleCnt="4">
        <dgm:presLayoutVars>
          <dgm:chMax val="1"/>
          <dgm:chPref val="1"/>
        </dgm:presLayoutVars>
      </dgm:prSet>
      <dgm:spPr/>
    </dgm:pt>
  </dgm:ptLst>
  <dgm:cxnLst>
    <dgm:cxn modelId="{03FF515E-A24E-4449-B7C6-371D37D7D92C}" srcId="{1D8DF1A7-14D2-49B2-81DC-529F85D59BE0}" destId="{042AF364-E4C4-4942-AC16-1F8B1BDDF2CC}" srcOrd="1" destOrd="0" parTransId="{4FBB528D-F836-49F5-949B-CD398A8147A2}" sibTransId="{8AA42BE2-6F17-4AE7-8B59-65263E08EE57}"/>
    <dgm:cxn modelId="{5AC6E073-3CA1-4504-A9EA-A220E93A3924}" type="presOf" srcId="{042AF364-E4C4-4942-AC16-1F8B1BDDF2CC}" destId="{92397C7A-6A65-4D70-BDD1-BD31B42C09D5}" srcOrd="0" destOrd="0" presId="urn:microsoft.com/office/officeart/2018/2/layout/IconLabelList"/>
    <dgm:cxn modelId="{CA4C1396-56BE-426E-A694-5B1A3BDE9DA8}" srcId="{1D8DF1A7-14D2-49B2-81DC-529F85D59BE0}" destId="{1B0B4923-10FB-4919-AFF1-40D19A7A5975}" srcOrd="0" destOrd="0" parTransId="{6543D8C9-EEAC-40D5-B6FB-417D7E22E780}" sibTransId="{A1F00B85-232B-41AA-B1E9-0A6CC4AB3ADC}"/>
    <dgm:cxn modelId="{5C042696-AA7C-45A4-9883-3B5B689748ED}" type="presOf" srcId="{D96B0933-8916-4C0E-98FB-FC8923CBCE36}" destId="{8DFBD290-E39C-4F08-B018-2BF9EE242016}" srcOrd="0" destOrd="0" presId="urn:microsoft.com/office/officeart/2018/2/layout/IconLabelList"/>
    <dgm:cxn modelId="{AA3541CA-825D-402C-8F25-71E994C6AD3D}" srcId="{1D8DF1A7-14D2-49B2-81DC-529F85D59BE0}" destId="{D96B0933-8916-4C0E-98FB-FC8923CBCE36}" srcOrd="3" destOrd="0" parTransId="{A2C538EF-D63B-4AC9-AF57-3ADC055E244C}" sibTransId="{F848762C-0A3D-49C3-8DFB-13CB2E65DFBF}"/>
    <dgm:cxn modelId="{6A5341CE-AFA9-4431-BC81-AC05BD76F079}" type="presOf" srcId="{1B0B4923-10FB-4919-AFF1-40D19A7A5975}" destId="{DAD34E0B-2E59-43C5-A7F6-5A337068706A}" srcOrd="0" destOrd="0" presId="urn:microsoft.com/office/officeart/2018/2/layout/IconLabelList"/>
    <dgm:cxn modelId="{01DB1ED2-345C-4F35-A49F-3623B40369D3}" srcId="{1D8DF1A7-14D2-49B2-81DC-529F85D59BE0}" destId="{1AF738DC-0D42-4A11-A1EA-3CCE9D2EA75A}" srcOrd="2" destOrd="0" parTransId="{23524639-2388-410C-AAA9-0E9373074114}" sibTransId="{637759D1-AB82-463D-B898-CBE6C5DCB715}"/>
    <dgm:cxn modelId="{51BC42D9-3781-40A8-907D-ED00EFC4B3E9}" type="presOf" srcId="{1AF738DC-0D42-4A11-A1EA-3CCE9D2EA75A}" destId="{B6814091-9CF1-4C23-892F-0A1F10F83B8B}" srcOrd="0" destOrd="0" presId="urn:microsoft.com/office/officeart/2018/2/layout/IconLabelList"/>
    <dgm:cxn modelId="{8A4EA3FB-1B76-4618-99C7-570A41486073}" type="presOf" srcId="{1D8DF1A7-14D2-49B2-81DC-529F85D59BE0}" destId="{AB3707FC-268F-4966-9613-29ECBE9A5080}" srcOrd="0" destOrd="0" presId="urn:microsoft.com/office/officeart/2018/2/layout/IconLabelList"/>
    <dgm:cxn modelId="{3F0C5709-C42E-43C7-9CDC-AAF0E4147A25}" type="presParOf" srcId="{AB3707FC-268F-4966-9613-29ECBE9A5080}" destId="{C48769EF-F88C-43EF-9FB7-A842B3E0E6C5}" srcOrd="0" destOrd="0" presId="urn:microsoft.com/office/officeart/2018/2/layout/IconLabelList"/>
    <dgm:cxn modelId="{982A59FB-663A-4D6E-BAAD-7B503E259EA4}" type="presParOf" srcId="{C48769EF-F88C-43EF-9FB7-A842B3E0E6C5}" destId="{39EC0CF2-59F7-48AE-8C5D-4F9E9663BC74}" srcOrd="0" destOrd="0" presId="urn:microsoft.com/office/officeart/2018/2/layout/IconLabelList"/>
    <dgm:cxn modelId="{5CDD0E3E-3094-4B78-A23E-A98862059C40}" type="presParOf" srcId="{C48769EF-F88C-43EF-9FB7-A842B3E0E6C5}" destId="{3591462D-A576-4C53-9E99-ADAFB44CB333}" srcOrd="1" destOrd="0" presId="urn:microsoft.com/office/officeart/2018/2/layout/IconLabelList"/>
    <dgm:cxn modelId="{B7BFBFE3-FEF7-4D2F-8437-D61C297C50E8}" type="presParOf" srcId="{C48769EF-F88C-43EF-9FB7-A842B3E0E6C5}" destId="{DAD34E0B-2E59-43C5-A7F6-5A337068706A}" srcOrd="2" destOrd="0" presId="urn:microsoft.com/office/officeart/2018/2/layout/IconLabelList"/>
    <dgm:cxn modelId="{2D1F3266-17BF-4A12-B4B3-CF5B7A817399}" type="presParOf" srcId="{AB3707FC-268F-4966-9613-29ECBE9A5080}" destId="{83277E6C-7FB1-457B-BB4C-5EECCEE2F881}" srcOrd="1" destOrd="0" presId="urn:microsoft.com/office/officeart/2018/2/layout/IconLabelList"/>
    <dgm:cxn modelId="{64F7EF5C-0FCD-436B-8E50-8326265F8224}" type="presParOf" srcId="{AB3707FC-268F-4966-9613-29ECBE9A5080}" destId="{1558CB7C-55BF-40BD-A5B2-543C69C58567}" srcOrd="2" destOrd="0" presId="urn:microsoft.com/office/officeart/2018/2/layout/IconLabelList"/>
    <dgm:cxn modelId="{CCB7D188-9022-4D83-816A-CCB434E74E9C}" type="presParOf" srcId="{1558CB7C-55BF-40BD-A5B2-543C69C58567}" destId="{6CDF2AF2-2FB8-40B5-836F-0C17FEAE76E5}" srcOrd="0" destOrd="0" presId="urn:microsoft.com/office/officeart/2018/2/layout/IconLabelList"/>
    <dgm:cxn modelId="{56AE5399-679A-4F88-A1AE-4EAD0667F984}" type="presParOf" srcId="{1558CB7C-55BF-40BD-A5B2-543C69C58567}" destId="{0CC46060-EC28-4BFB-AC3B-B5C28902113A}" srcOrd="1" destOrd="0" presId="urn:microsoft.com/office/officeart/2018/2/layout/IconLabelList"/>
    <dgm:cxn modelId="{2DD437FC-C610-46C8-A4C7-4EEC1C8F1505}" type="presParOf" srcId="{1558CB7C-55BF-40BD-A5B2-543C69C58567}" destId="{92397C7A-6A65-4D70-BDD1-BD31B42C09D5}" srcOrd="2" destOrd="0" presId="urn:microsoft.com/office/officeart/2018/2/layout/IconLabelList"/>
    <dgm:cxn modelId="{505017BB-51F6-41B7-9A0C-9A70ECF09A31}" type="presParOf" srcId="{AB3707FC-268F-4966-9613-29ECBE9A5080}" destId="{A9C49565-C586-4B07-A4DE-7D8C9CDDB07B}" srcOrd="3" destOrd="0" presId="urn:microsoft.com/office/officeart/2018/2/layout/IconLabelList"/>
    <dgm:cxn modelId="{AFA86B58-C626-4C1E-BDFD-BA82BE30BC4C}" type="presParOf" srcId="{AB3707FC-268F-4966-9613-29ECBE9A5080}" destId="{B3735A9A-4D02-4EDC-9A0E-1404BDB90195}" srcOrd="4" destOrd="0" presId="urn:microsoft.com/office/officeart/2018/2/layout/IconLabelList"/>
    <dgm:cxn modelId="{B5762C02-0C93-47ED-8B06-4B09A3BE0E1D}" type="presParOf" srcId="{B3735A9A-4D02-4EDC-9A0E-1404BDB90195}" destId="{60722B70-67E3-4FCC-A4F9-0405140F7BEE}" srcOrd="0" destOrd="0" presId="urn:microsoft.com/office/officeart/2018/2/layout/IconLabelList"/>
    <dgm:cxn modelId="{BF1F8E05-0F0E-41C8-AB68-2DFC2031EA1F}" type="presParOf" srcId="{B3735A9A-4D02-4EDC-9A0E-1404BDB90195}" destId="{5687E247-F61B-42C7-9CD1-36D6ED4D65D7}" srcOrd="1" destOrd="0" presId="urn:microsoft.com/office/officeart/2018/2/layout/IconLabelList"/>
    <dgm:cxn modelId="{E49C9D2D-43B1-4CF9-93B1-2912BAE2FCA6}" type="presParOf" srcId="{B3735A9A-4D02-4EDC-9A0E-1404BDB90195}" destId="{B6814091-9CF1-4C23-892F-0A1F10F83B8B}" srcOrd="2" destOrd="0" presId="urn:microsoft.com/office/officeart/2018/2/layout/IconLabelList"/>
    <dgm:cxn modelId="{69262A8A-BA33-4FA5-BE2B-B416416B79C8}" type="presParOf" srcId="{AB3707FC-268F-4966-9613-29ECBE9A5080}" destId="{7618723E-8C47-4A67-84C6-7D1983C688CD}" srcOrd="5" destOrd="0" presId="urn:microsoft.com/office/officeart/2018/2/layout/IconLabelList"/>
    <dgm:cxn modelId="{315FD5FD-E8F9-4A37-95D4-DC1BC346E66F}" type="presParOf" srcId="{AB3707FC-268F-4966-9613-29ECBE9A5080}" destId="{CC882EC7-7F2B-410C-8DB3-E2393FBAD7DE}" srcOrd="6" destOrd="0" presId="urn:microsoft.com/office/officeart/2018/2/layout/IconLabelList"/>
    <dgm:cxn modelId="{365CA090-D998-475B-A887-29B3AFD9A5EE}" type="presParOf" srcId="{CC882EC7-7F2B-410C-8DB3-E2393FBAD7DE}" destId="{68B38463-18BB-46D7-BF0D-858F985F5AC5}" srcOrd="0" destOrd="0" presId="urn:microsoft.com/office/officeart/2018/2/layout/IconLabelList"/>
    <dgm:cxn modelId="{55913B17-EAE0-4000-B479-FFAAB0442A9D}" type="presParOf" srcId="{CC882EC7-7F2B-410C-8DB3-E2393FBAD7DE}" destId="{F1CE8A74-12B6-43D8-9F29-9B0056EBC9EF}" srcOrd="1" destOrd="0" presId="urn:microsoft.com/office/officeart/2018/2/layout/IconLabelList"/>
    <dgm:cxn modelId="{67B36560-25D5-4B6C-AE86-6F909657E0AC}" type="presParOf" srcId="{CC882EC7-7F2B-410C-8DB3-E2393FBAD7DE}" destId="{8DFBD290-E39C-4F08-B018-2BF9EE24201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65C2B4-96E2-40AD-A56E-8D81948F49CD}"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02D175D3-E617-4E4B-8F7D-86F2CEFFAB9A}">
      <dgm:prSet/>
      <dgm:spPr/>
      <dgm:t>
        <a:bodyPr/>
        <a:lstStyle/>
        <a:p>
          <a:pPr algn="l">
            <a:lnSpc>
              <a:spcPct val="90000"/>
            </a:lnSpc>
          </a:pPr>
          <a:r>
            <a:rPr lang="en-GB" sz="2100">
              <a:solidFill>
                <a:srgbClr val="FFFFFF"/>
              </a:solidFill>
              <a:latin typeface="Times New Roman"/>
              <a:ea typeface="+mn-ea"/>
              <a:cs typeface="Times New Roman"/>
            </a:rPr>
            <a:t>According to NHS England, the risk of type 2 diabetes can be reduced to 37% for individuals who have completed the program.</a:t>
          </a:r>
          <a:endParaRPr lang="en-US" sz="2100">
            <a:solidFill>
              <a:srgbClr val="FFFFFF"/>
            </a:solidFill>
            <a:latin typeface="Times New Roman"/>
            <a:ea typeface="+mn-ea"/>
            <a:cs typeface="Times New Roman"/>
          </a:endParaRPr>
        </a:p>
      </dgm:t>
    </dgm:pt>
    <dgm:pt modelId="{37E2444B-4E77-4D6E-AE2E-B2A2794E8DF9}" type="parTrans" cxnId="{0C71E459-0683-431C-A58A-21C5AE046F7E}">
      <dgm:prSet/>
      <dgm:spPr/>
      <dgm:t>
        <a:bodyPr/>
        <a:lstStyle/>
        <a:p>
          <a:endParaRPr lang="en-US"/>
        </a:p>
      </dgm:t>
    </dgm:pt>
    <dgm:pt modelId="{BB070A8E-EA9C-4B69-85DA-0315829FA4C8}" type="sibTrans" cxnId="{0C71E459-0683-431C-A58A-21C5AE046F7E}">
      <dgm:prSet/>
      <dgm:spPr/>
      <dgm:t>
        <a:bodyPr/>
        <a:lstStyle/>
        <a:p>
          <a:endParaRPr lang="en-US"/>
        </a:p>
      </dgm:t>
    </dgm:pt>
    <dgm:pt modelId="{D369B26D-4304-42F2-B22B-938867C714F3}">
      <dgm:prSet/>
      <dgm:spPr/>
      <dgm:t>
        <a:bodyPr/>
        <a:lstStyle/>
        <a:p>
          <a:pPr algn="l" rtl="0">
            <a:lnSpc>
              <a:spcPct val="90000"/>
            </a:lnSpc>
          </a:pPr>
          <a:r>
            <a:rPr lang="en-GB" sz="2100">
              <a:solidFill>
                <a:srgbClr val="FFFFFF"/>
              </a:solidFill>
              <a:latin typeface="Times New Roman"/>
              <a:ea typeface="+mn-ea"/>
              <a:cs typeface="Times New Roman"/>
            </a:rPr>
            <a:t>A review found that on average, participants lost 3.3 kg after completing the program (NHS England 2025).</a:t>
          </a:r>
          <a:endParaRPr lang="en-US" sz="2100">
            <a:solidFill>
              <a:srgbClr val="FFFFFF"/>
            </a:solidFill>
            <a:latin typeface="Times New Roman"/>
            <a:ea typeface="+mn-ea"/>
            <a:cs typeface="Times New Roman"/>
          </a:endParaRPr>
        </a:p>
      </dgm:t>
    </dgm:pt>
    <dgm:pt modelId="{961F266A-D50B-4FC1-BEED-243CF155B590}" type="parTrans" cxnId="{99E44CE3-D144-4F84-BFA9-FF0A57A05CDA}">
      <dgm:prSet/>
      <dgm:spPr/>
      <dgm:t>
        <a:bodyPr/>
        <a:lstStyle/>
        <a:p>
          <a:endParaRPr lang="en-US"/>
        </a:p>
      </dgm:t>
    </dgm:pt>
    <dgm:pt modelId="{DBC888F5-A66C-4A7A-918A-9D69F76DF74C}" type="sibTrans" cxnId="{99E44CE3-D144-4F84-BFA9-FF0A57A05CDA}">
      <dgm:prSet/>
      <dgm:spPr/>
      <dgm:t>
        <a:bodyPr/>
        <a:lstStyle/>
        <a:p>
          <a:endParaRPr lang="en-US"/>
        </a:p>
      </dgm:t>
    </dgm:pt>
    <dgm:pt modelId="{96BD01B5-4826-4C81-A159-88192FB3AF17}">
      <dgm:prSet/>
      <dgm:spPr/>
      <dgm:t>
        <a:bodyPr/>
        <a:lstStyle/>
        <a:p>
          <a:pPr algn="l" rtl="0">
            <a:lnSpc>
              <a:spcPct val="90000"/>
            </a:lnSpc>
          </a:pPr>
          <a:r>
            <a:rPr lang="en-GB" sz="2100">
              <a:solidFill>
                <a:srgbClr val="FFFFFF"/>
              </a:solidFill>
              <a:latin typeface="Times New Roman"/>
              <a:ea typeface="+mn-ea"/>
              <a:cs typeface="Times New Roman"/>
            </a:rPr>
            <a:t>Convenience, health coaching, and monitoring were some of the factors identified from qualitative interviews that helped in digital participation (Ross et al. 2023).</a:t>
          </a:r>
          <a:endParaRPr lang="en-US" sz="2100">
            <a:solidFill>
              <a:srgbClr val="FFFFFF"/>
            </a:solidFill>
            <a:latin typeface="Times New Roman"/>
            <a:ea typeface="+mn-ea"/>
            <a:cs typeface="Times New Roman"/>
          </a:endParaRPr>
        </a:p>
      </dgm:t>
    </dgm:pt>
    <dgm:pt modelId="{AA17EA22-3967-4E2E-B06A-14BDD0A02424}" type="parTrans" cxnId="{F754D2E8-8B73-494D-AD3C-A38185D805CE}">
      <dgm:prSet/>
      <dgm:spPr/>
      <dgm:t>
        <a:bodyPr/>
        <a:lstStyle/>
        <a:p>
          <a:endParaRPr lang="en-US"/>
        </a:p>
      </dgm:t>
    </dgm:pt>
    <dgm:pt modelId="{0B8485A9-7A11-4EE7-9BE3-25D7262482EB}" type="sibTrans" cxnId="{F754D2E8-8B73-494D-AD3C-A38185D805CE}">
      <dgm:prSet/>
      <dgm:spPr/>
      <dgm:t>
        <a:bodyPr/>
        <a:lstStyle/>
        <a:p>
          <a:endParaRPr lang="en-US"/>
        </a:p>
      </dgm:t>
    </dgm:pt>
    <dgm:pt modelId="{79875548-C867-4F9C-A598-FE716BA3DC74}">
      <dgm:prSet/>
      <dgm:spPr/>
      <dgm:t>
        <a:bodyPr/>
        <a:lstStyle/>
        <a:p>
          <a:pPr algn="l">
            <a:lnSpc>
              <a:spcPct val="90000"/>
            </a:lnSpc>
          </a:pPr>
          <a:r>
            <a:rPr lang="en-GB" sz="2100">
              <a:solidFill>
                <a:srgbClr val="FFFFFF"/>
              </a:solidFill>
              <a:latin typeface="Times New Roman"/>
              <a:ea typeface="+mn-ea"/>
              <a:cs typeface="Times New Roman"/>
            </a:rPr>
            <a:t>Some of the difficulties faced included referral problems, language barriers, lack of culture adaptation, and unequal completion.</a:t>
          </a:r>
          <a:endParaRPr lang="en-US" sz="2100">
            <a:solidFill>
              <a:srgbClr val="FFFFFF"/>
            </a:solidFill>
            <a:latin typeface="Times New Roman"/>
            <a:ea typeface="+mn-ea"/>
            <a:cs typeface="Times New Roman"/>
          </a:endParaRPr>
        </a:p>
      </dgm:t>
    </dgm:pt>
    <dgm:pt modelId="{02734E00-B710-450D-9034-264571A58B38}" type="parTrans" cxnId="{9A3FC4EC-224D-446B-A289-F953C9C0682D}">
      <dgm:prSet/>
      <dgm:spPr/>
      <dgm:t>
        <a:bodyPr/>
        <a:lstStyle/>
        <a:p>
          <a:endParaRPr lang="en-US"/>
        </a:p>
      </dgm:t>
    </dgm:pt>
    <dgm:pt modelId="{63CD219C-30EA-48A9-A671-4908D80614F7}" type="sibTrans" cxnId="{9A3FC4EC-224D-446B-A289-F953C9C0682D}">
      <dgm:prSet/>
      <dgm:spPr/>
      <dgm:t>
        <a:bodyPr/>
        <a:lstStyle/>
        <a:p>
          <a:endParaRPr lang="en-US"/>
        </a:p>
      </dgm:t>
    </dgm:pt>
    <dgm:pt modelId="{AAC05B01-ADEE-4948-B08A-0867FD7647AE}" type="pres">
      <dgm:prSet presAssocID="{FF65C2B4-96E2-40AD-A56E-8D81948F49CD}" presName="linear" presStyleCnt="0">
        <dgm:presLayoutVars>
          <dgm:animLvl val="lvl"/>
          <dgm:resizeHandles val="exact"/>
        </dgm:presLayoutVars>
      </dgm:prSet>
      <dgm:spPr/>
    </dgm:pt>
    <dgm:pt modelId="{40A4D32F-0673-4EA6-AB7D-E432BF3BAEEB}" type="pres">
      <dgm:prSet presAssocID="{02D175D3-E617-4E4B-8F7D-86F2CEFFAB9A}" presName="parentText" presStyleLbl="node1" presStyleIdx="0" presStyleCnt="4">
        <dgm:presLayoutVars>
          <dgm:chMax val="0"/>
          <dgm:bulletEnabled val="1"/>
        </dgm:presLayoutVars>
      </dgm:prSet>
      <dgm:spPr/>
    </dgm:pt>
    <dgm:pt modelId="{B3C45938-5CBE-449A-9743-F6BF4A5539D0}" type="pres">
      <dgm:prSet presAssocID="{BB070A8E-EA9C-4B69-85DA-0315829FA4C8}" presName="spacer" presStyleCnt="0"/>
      <dgm:spPr/>
    </dgm:pt>
    <dgm:pt modelId="{F0034591-33DF-4BFA-986E-AFB040B69495}" type="pres">
      <dgm:prSet presAssocID="{D369B26D-4304-42F2-B22B-938867C714F3}" presName="parentText" presStyleLbl="node1" presStyleIdx="1" presStyleCnt="4">
        <dgm:presLayoutVars>
          <dgm:chMax val="0"/>
          <dgm:bulletEnabled val="1"/>
        </dgm:presLayoutVars>
      </dgm:prSet>
      <dgm:spPr/>
    </dgm:pt>
    <dgm:pt modelId="{2A83415F-12B3-442D-95AC-D05B908A869F}" type="pres">
      <dgm:prSet presAssocID="{DBC888F5-A66C-4A7A-918A-9D69F76DF74C}" presName="spacer" presStyleCnt="0"/>
      <dgm:spPr/>
    </dgm:pt>
    <dgm:pt modelId="{3660039A-15FB-4ACD-9D32-8887970C0F65}" type="pres">
      <dgm:prSet presAssocID="{96BD01B5-4826-4C81-A159-88192FB3AF17}" presName="parentText" presStyleLbl="node1" presStyleIdx="2" presStyleCnt="4">
        <dgm:presLayoutVars>
          <dgm:chMax val="0"/>
          <dgm:bulletEnabled val="1"/>
        </dgm:presLayoutVars>
      </dgm:prSet>
      <dgm:spPr/>
    </dgm:pt>
    <dgm:pt modelId="{463C027F-122A-43FC-8AFE-F7B3DCCCAE22}" type="pres">
      <dgm:prSet presAssocID="{0B8485A9-7A11-4EE7-9BE3-25D7262482EB}" presName="spacer" presStyleCnt="0"/>
      <dgm:spPr/>
    </dgm:pt>
    <dgm:pt modelId="{9BB9E0DB-F3CB-4675-A217-C4B726CEAD47}" type="pres">
      <dgm:prSet presAssocID="{79875548-C867-4F9C-A598-FE716BA3DC74}" presName="parentText" presStyleLbl="node1" presStyleIdx="3" presStyleCnt="4">
        <dgm:presLayoutVars>
          <dgm:chMax val="0"/>
          <dgm:bulletEnabled val="1"/>
        </dgm:presLayoutVars>
      </dgm:prSet>
      <dgm:spPr/>
    </dgm:pt>
  </dgm:ptLst>
  <dgm:cxnLst>
    <dgm:cxn modelId="{200EFA37-CC9F-46D6-829C-037C7C026E3A}" type="presOf" srcId="{FF65C2B4-96E2-40AD-A56E-8D81948F49CD}" destId="{AAC05B01-ADEE-4948-B08A-0867FD7647AE}" srcOrd="0" destOrd="0" presId="urn:microsoft.com/office/officeart/2005/8/layout/vList2"/>
    <dgm:cxn modelId="{259D2655-CE24-4A6B-BF1F-A14D5F6167A2}" type="presOf" srcId="{D369B26D-4304-42F2-B22B-938867C714F3}" destId="{F0034591-33DF-4BFA-986E-AFB040B69495}" srcOrd="0" destOrd="0" presId="urn:microsoft.com/office/officeart/2005/8/layout/vList2"/>
    <dgm:cxn modelId="{F46D0558-51BE-4C74-9DFE-36C7EC8209B4}" type="presOf" srcId="{79875548-C867-4F9C-A598-FE716BA3DC74}" destId="{9BB9E0DB-F3CB-4675-A217-C4B726CEAD47}" srcOrd="0" destOrd="0" presId="urn:microsoft.com/office/officeart/2005/8/layout/vList2"/>
    <dgm:cxn modelId="{0C71E459-0683-431C-A58A-21C5AE046F7E}" srcId="{FF65C2B4-96E2-40AD-A56E-8D81948F49CD}" destId="{02D175D3-E617-4E4B-8F7D-86F2CEFFAB9A}" srcOrd="0" destOrd="0" parTransId="{37E2444B-4E77-4D6E-AE2E-B2A2794E8DF9}" sibTransId="{BB070A8E-EA9C-4B69-85DA-0315829FA4C8}"/>
    <dgm:cxn modelId="{4AB0D59E-B0FA-4771-B27D-0D62FCE97EA8}" type="presOf" srcId="{96BD01B5-4826-4C81-A159-88192FB3AF17}" destId="{3660039A-15FB-4ACD-9D32-8887970C0F65}" srcOrd="0" destOrd="0" presId="urn:microsoft.com/office/officeart/2005/8/layout/vList2"/>
    <dgm:cxn modelId="{FB1693E1-C56C-4DE6-999F-C1CD42FC1C8A}" type="presOf" srcId="{02D175D3-E617-4E4B-8F7D-86F2CEFFAB9A}" destId="{40A4D32F-0673-4EA6-AB7D-E432BF3BAEEB}" srcOrd="0" destOrd="0" presId="urn:microsoft.com/office/officeart/2005/8/layout/vList2"/>
    <dgm:cxn modelId="{99E44CE3-D144-4F84-BFA9-FF0A57A05CDA}" srcId="{FF65C2B4-96E2-40AD-A56E-8D81948F49CD}" destId="{D369B26D-4304-42F2-B22B-938867C714F3}" srcOrd="1" destOrd="0" parTransId="{961F266A-D50B-4FC1-BEED-243CF155B590}" sibTransId="{DBC888F5-A66C-4A7A-918A-9D69F76DF74C}"/>
    <dgm:cxn modelId="{F754D2E8-8B73-494D-AD3C-A38185D805CE}" srcId="{FF65C2B4-96E2-40AD-A56E-8D81948F49CD}" destId="{96BD01B5-4826-4C81-A159-88192FB3AF17}" srcOrd="2" destOrd="0" parTransId="{AA17EA22-3967-4E2E-B06A-14BDD0A02424}" sibTransId="{0B8485A9-7A11-4EE7-9BE3-25D7262482EB}"/>
    <dgm:cxn modelId="{9A3FC4EC-224D-446B-A289-F953C9C0682D}" srcId="{FF65C2B4-96E2-40AD-A56E-8D81948F49CD}" destId="{79875548-C867-4F9C-A598-FE716BA3DC74}" srcOrd="3" destOrd="0" parTransId="{02734E00-B710-450D-9034-264571A58B38}" sibTransId="{63CD219C-30EA-48A9-A671-4908D80614F7}"/>
    <dgm:cxn modelId="{7CA7A882-1594-47CF-916E-FBB07D797AB7}" type="presParOf" srcId="{AAC05B01-ADEE-4948-B08A-0867FD7647AE}" destId="{40A4D32F-0673-4EA6-AB7D-E432BF3BAEEB}" srcOrd="0" destOrd="0" presId="urn:microsoft.com/office/officeart/2005/8/layout/vList2"/>
    <dgm:cxn modelId="{0BE3F0A5-7FD0-4893-8F09-64ACDC856895}" type="presParOf" srcId="{AAC05B01-ADEE-4948-B08A-0867FD7647AE}" destId="{B3C45938-5CBE-449A-9743-F6BF4A5539D0}" srcOrd="1" destOrd="0" presId="urn:microsoft.com/office/officeart/2005/8/layout/vList2"/>
    <dgm:cxn modelId="{BAACBA3E-1B9B-4752-B292-BAAC28DAC75A}" type="presParOf" srcId="{AAC05B01-ADEE-4948-B08A-0867FD7647AE}" destId="{F0034591-33DF-4BFA-986E-AFB040B69495}" srcOrd="2" destOrd="0" presId="urn:microsoft.com/office/officeart/2005/8/layout/vList2"/>
    <dgm:cxn modelId="{9784C88B-6688-43AF-8204-811220663C8B}" type="presParOf" srcId="{AAC05B01-ADEE-4948-B08A-0867FD7647AE}" destId="{2A83415F-12B3-442D-95AC-D05B908A869F}" srcOrd="3" destOrd="0" presId="urn:microsoft.com/office/officeart/2005/8/layout/vList2"/>
    <dgm:cxn modelId="{3D5BE184-8B27-437B-BF5C-EF4AF67FC53A}" type="presParOf" srcId="{AAC05B01-ADEE-4948-B08A-0867FD7647AE}" destId="{3660039A-15FB-4ACD-9D32-8887970C0F65}" srcOrd="4" destOrd="0" presId="urn:microsoft.com/office/officeart/2005/8/layout/vList2"/>
    <dgm:cxn modelId="{954DCAD6-0EC1-47FA-8DBA-F9BC3786F13F}" type="presParOf" srcId="{AAC05B01-ADEE-4948-B08A-0867FD7647AE}" destId="{463C027F-122A-43FC-8AFE-F7B3DCCCAE22}" srcOrd="5" destOrd="0" presId="urn:microsoft.com/office/officeart/2005/8/layout/vList2"/>
    <dgm:cxn modelId="{32C8E87E-DBB6-4767-A128-BE2050BFB2DD}" type="presParOf" srcId="{AAC05B01-ADEE-4948-B08A-0867FD7647AE}" destId="{9BB9E0DB-F3CB-4675-A217-C4B726CEAD47}"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23037F0-B604-46B5-8E86-862418BD8188}"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DC03D27E-3D48-4BB6-AF94-ED57F9D6BDF6}">
      <dgm:prSet/>
      <dgm:spPr/>
      <dgm:t>
        <a:bodyPr/>
        <a:lstStyle/>
        <a:p>
          <a:r>
            <a:rPr lang="en-GB">
              <a:latin typeface="Times New Roman"/>
              <a:cs typeface="Times New Roman"/>
            </a:rPr>
            <a:t>Providing interpretive services, translated materials and cultural examples developed in collaboration with the community and participants.</a:t>
          </a:r>
          <a:endParaRPr lang="en-US">
            <a:latin typeface="Times New Roman"/>
            <a:cs typeface="Times New Roman"/>
          </a:endParaRPr>
        </a:p>
      </dgm:t>
    </dgm:pt>
    <dgm:pt modelId="{7F601B86-FC0F-4A89-91D5-FD5B3AADB81B}" type="parTrans" cxnId="{33F13816-D747-4952-BF75-295B18C55FA9}">
      <dgm:prSet/>
      <dgm:spPr/>
      <dgm:t>
        <a:bodyPr/>
        <a:lstStyle/>
        <a:p>
          <a:endParaRPr lang="en-US"/>
        </a:p>
      </dgm:t>
    </dgm:pt>
    <dgm:pt modelId="{1A6759B8-B223-4362-B5B4-F1D3AFE5D1FC}" type="sibTrans" cxnId="{33F13816-D747-4952-BF75-295B18C55FA9}">
      <dgm:prSet phldrT="1" phldr="0"/>
      <dgm:spPr/>
      <dgm:t>
        <a:bodyPr/>
        <a:lstStyle/>
        <a:p>
          <a:r>
            <a:rPr lang="en-US"/>
            <a:t>1</a:t>
          </a:r>
        </a:p>
      </dgm:t>
    </dgm:pt>
    <dgm:pt modelId="{B3E0F72A-1FE1-459E-ACA5-916377E6FCBC}">
      <dgm:prSet/>
      <dgm:spPr/>
      <dgm:t>
        <a:bodyPr/>
        <a:lstStyle/>
        <a:p>
          <a:r>
            <a:rPr lang="en-GB">
              <a:latin typeface="Times New Roman"/>
              <a:cs typeface="Times New Roman"/>
            </a:rPr>
            <a:t>Ensuring that suitable community facilities, flexible appointment times, transport services and childcare facilities are provided where possible.</a:t>
          </a:r>
          <a:endParaRPr lang="en-US">
            <a:latin typeface="Times New Roman"/>
            <a:cs typeface="Times New Roman"/>
          </a:endParaRPr>
        </a:p>
      </dgm:t>
    </dgm:pt>
    <dgm:pt modelId="{BFF4AFC7-D61A-40E8-860A-77D8765A7336}" type="parTrans" cxnId="{E6927A8E-9700-4105-8B0C-359A912DC322}">
      <dgm:prSet/>
      <dgm:spPr/>
      <dgm:t>
        <a:bodyPr/>
        <a:lstStyle/>
        <a:p>
          <a:endParaRPr lang="en-US"/>
        </a:p>
      </dgm:t>
    </dgm:pt>
    <dgm:pt modelId="{D283B6EA-985D-499B-AEAA-3BF984239130}" type="sibTrans" cxnId="{E6927A8E-9700-4105-8B0C-359A912DC322}">
      <dgm:prSet phldrT="2" phldr="0"/>
      <dgm:spPr/>
      <dgm:t>
        <a:bodyPr/>
        <a:lstStyle/>
        <a:p>
          <a:r>
            <a:rPr lang="en-US"/>
            <a:t>2</a:t>
          </a:r>
        </a:p>
      </dgm:t>
    </dgm:pt>
    <dgm:pt modelId="{88C750A4-F382-4DE1-8F2E-2142FE14C7C1}">
      <dgm:prSet/>
      <dgm:spPr/>
      <dgm:t>
        <a:bodyPr/>
        <a:lstStyle/>
        <a:p>
          <a:r>
            <a:rPr lang="en-GB">
              <a:latin typeface="Times New Roman"/>
              <a:cs typeface="Times New Roman"/>
            </a:rPr>
            <a:t>Providing telephone and face-to-face options to those who are excluded from digital participation or access problems.</a:t>
          </a:r>
          <a:endParaRPr lang="en-US">
            <a:latin typeface="Times New Roman"/>
            <a:cs typeface="Times New Roman"/>
          </a:endParaRPr>
        </a:p>
      </dgm:t>
    </dgm:pt>
    <dgm:pt modelId="{043C51CE-C202-475D-8364-61D3F4590A45}" type="parTrans" cxnId="{0CDD6E78-F98B-494C-8D87-332825B09245}">
      <dgm:prSet/>
      <dgm:spPr/>
      <dgm:t>
        <a:bodyPr/>
        <a:lstStyle/>
        <a:p>
          <a:endParaRPr lang="en-US"/>
        </a:p>
      </dgm:t>
    </dgm:pt>
    <dgm:pt modelId="{A23B0C82-3E57-4406-B5A8-44FB0552A0FE}" type="sibTrans" cxnId="{0CDD6E78-F98B-494C-8D87-332825B09245}">
      <dgm:prSet phldrT="3" phldr="0"/>
      <dgm:spPr/>
      <dgm:t>
        <a:bodyPr/>
        <a:lstStyle/>
        <a:p>
          <a:r>
            <a:rPr lang="en-US"/>
            <a:t>3</a:t>
          </a:r>
        </a:p>
      </dgm:t>
    </dgm:pt>
    <dgm:pt modelId="{6731F5A0-ED77-4A38-AEEF-813F8EB5C3E1}">
      <dgm:prSet/>
      <dgm:spPr/>
      <dgm:t>
        <a:bodyPr/>
        <a:lstStyle/>
        <a:p>
          <a:pPr rtl="0"/>
          <a:r>
            <a:rPr lang="en-GB">
              <a:latin typeface="Times New Roman"/>
              <a:cs typeface="Times New Roman"/>
            </a:rPr>
            <a:t>Track referral, attendance and outcomes by ethnicity, deprivation, disability, age and method of delivery (NHS England, 2025b).</a:t>
          </a:r>
          <a:endParaRPr lang="en-US">
            <a:latin typeface="Times New Roman"/>
            <a:cs typeface="Times New Roman"/>
          </a:endParaRPr>
        </a:p>
      </dgm:t>
    </dgm:pt>
    <dgm:pt modelId="{A172C82B-562A-4681-ADF5-5C51ED340411}" type="parTrans" cxnId="{DF1BE2A8-08A9-4B4E-BCA1-885941010FDE}">
      <dgm:prSet/>
      <dgm:spPr/>
      <dgm:t>
        <a:bodyPr/>
        <a:lstStyle/>
        <a:p>
          <a:endParaRPr lang="en-US"/>
        </a:p>
      </dgm:t>
    </dgm:pt>
    <dgm:pt modelId="{2FA37EBD-0C37-41D7-BF62-0ADD2D586CB4}" type="sibTrans" cxnId="{DF1BE2A8-08A9-4B4E-BCA1-885941010FDE}">
      <dgm:prSet phldrT="4" phldr="0"/>
      <dgm:spPr/>
      <dgm:t>
        <a:bodyPr/>
        <a:lstStyle/>
        <a:p>
          <a:r>
            <a:rPr lang="en-US"/>
            <a:t>4</a:t>
          </a:r>
        </a:p>
      </dgm:t>
    </dgm:pt>
    <dgm:pt modelId="{6F8563EC-6CC1-4F20-A59D-8A0B92291B40}" type="pres">
      <dgm:prSet presAssocID="{D23037F0-B604-46B5-8E86-862418BD8188}" presName="Name0" presStyleCnt="0">
        <dgm:presLayoutVars>
          <dgm:animLvl val="lvl"/>
          <dgm:resizeHandles val="exact"/>
        </dgm:presLayoutVars>
      </dgm:prSet>
      <dgm:spPr/>
    </dgm:pt>
    <dgm:pt modelId="{AFAD2EE0-5F72-4B16-BEFB-92A7EC29788B}" type="pres">
      <dgm:prSet presAssocID="{DC03D27E-3D48-4BB6-AF94-ED57F9D6BDF6}" presName="compositeNode" presStyleCnt="0">
        <dgm:presLayoutVars>
          <dgm:bulletEnabled val="1"/>
        </dgm:presLayoutVars>
      </dgm:prSet>
      <dgm:spPr/>
    </dgm:pt>
    <dgm:pt modelId="{B8B9AAB1-FD3A-4783-9B79-D5E286FE494B}" type="pres">
      <dgm:prSet presAssocID="{DC03D27E-3D48-4BB6-AF94-ED57F9D6BDF6}" presName="bgRect" presStyleLbl="bgAccFollowNode1" presStyleIdx="0" presStyleCnt="4"/>
      <dgm:spPr/>
    </dgm:pt>
    <dgm:pt modelId="{6F4D9895-B191-4CAF-BF9D-F94E927EE050}" type="pres">
      <dgm:prSet presAssocID="{1A6759B8-B223-4362-B5B4-F1D3AFE5D1FC}" presName="sibTransNodeCircle" presStyleLbl="alignNode1" presStyleIdx="0" presStyleCnt="8">
        <dgm:presLayoutVars>
          <dgm:chMax val="0"/>
          <dgm:bulletEnabled/>
        </dgm:presLayoutVars>
      </dgm:prSet>
      <dgm:spPr/>
    </dgm:pt>
    <dgm:pt modelId="{20359969-4AF8-437C-A05A-5E2C95E2B1E3}" type="pres">
      <dgm:prSet presAssocID="{DC03D27E-3D48-4BB6-AF94-ED57F9D6BDF6}" presName="bottomLine" presStyleLbl="alignNode1" presStyleIdx="1" presStyleCnt="8">
        <dgm:presLayoutVars/>
      </dgm:prSet>
      <dgm:spPr/>
    </dgm:pt>
    <dgm:pt modelId="{8186D558-FF3E-4036-B5E3-7FAE3E6A9ABD}" type="pres">
      <dgm:prSet presAssocID="{DC03D27E-3D48-4BB6-AF94-ED57F9D6BDF6}" presName="nodeText" presStyleLbl="bgAccFollowNode1" presStyleIdx="0" presStyleCnt="4">
        <dgm:presLayoutVars>
          <dgm:bulletEnabled val="1"/>
        </dgm:presLayoutVars>
      </dgm:prSet>
      <dgm:spPr/>
    </dgm:pt>
    <dgm:pt modelId="{56E4E5CC-79C1-4C87-9B9D-B7EDCB1304DE}" type="pres">
      <dgm:prSet presAssocID="{1A6759B8-B223-4362-B5B4-F1D3AFE5D1FC}" presName="sibTrans" presStyleCnt="0"/>
      <dgm:spPr/>
    </dgm:pt>
    <dgm:pt modelId="{151E6CEF-DBA0-49E5-B09A-B6F73EB589B0}" type="pres">
      <dgm:prSet presAssocID="{B3E0F72A-1FE1-459E-ACA5-916377E6FCBC}" presName="compositeNode" presStyleCnt="0">
        <dgm:presLayoutVars>
          <dgm:bulletEnabled val="1"/>
        </dgm:presLayoutVars>
      </dgm:prSet>
      <dgm:spPr/>
    </dgm:pt>
    <dgm:pt modelId="{95713D3B-D27B-46F4-9F38-77A06D3BF16C}" type="pres">
      <dgm:prSet presAssocID="{B3E0F72A-1FE1-459E-ACA5-916377E6FCBC}" presName="bgRect" presStyleLbl="bgAccFollowNode1" presStyleIdx="1" presStyleCnt="4"/>
      <dgm:spPr/>
    </dgm:pt>
    <dgm:pt modelId="{D30D2E68-3D17-4F6A-ADA2-8B49B56F9B49}" type="pres">
      <dgm:prSet presAssocID="{D283B6EA-985D-499B-AEAA-3BF984239130}" presName="sibTransNodeCircle" presStyleLbl="alignNode1" presStyleIdx="2" presStyleCnt="8">
        <dgm:presLayoutVars>
          <dgm:chMax val="0"/>
          <dgm:bulletEnabled/>
        </dgm:presLayoutVars>
      </dgm:prSet>
      <dgm:spPr/>
    </dgm:pt>
    <dgm:pt modelId="{A27884FA-3E73-45D9-A66C-A97FFFF98DE7}" type="pres">
      <dgm:prSet presAssocID="{B3E0F72A-1FE1-459E-ACA5-916377E6FCBC}" presName="bottomLine" presStyleLbl="alignNode1" presStyleIdx="3" presStyleCnt="8">
        <dgm:presLayoutVars/>
      </dgm:prSet>
      <dgm:spPr/>
    </dgm:pt>
    <dgm:pt modelId="{3E221BA0-B48F-4DA2-A709-45C95A5A84E7}" type="pres">
      <dgm:prSet presAssocID="{B3E0F72A-1FE1-459E-ACA5-916377E6FCBC}" presName="nodeText" presStyleLbl="bgAccFollowNode1" presStyleIdx="1" presStyleCnt="4">
        <dgm:presLayoutVars>
          <dgm:bulletEnabled val="1"/>
        </dgm:presLayoutVars>
      </dgm:prSet>
      <dgm:spPr/>
    </dgm:pt>
    <dgm:pt modelId="{BED1311C-B84C-4D48-98A5-A366B44A4A7F}" type="pres">
      <dgm:prSet presAssocID="{D283B6EA-985D-499B-AEAA-3BF984239130}" presName="sibTrans" presStyleCnt="0"/>
      <dgm:spPr/>
    </dgm:pt>
    <dgm:pt modelId="{5E1645AF-B38D-4F39-B0B3-16E07CA8A047}" type="pres">
      <dgm:prSet presAssocID="{88C750A4-F382-4DE1-8F2E-2142FE14C7C1}" presName="compositeNode" presStyleCnt="0">
        <dgm:presLayoutVars>
          <dgm:bulletEnabled val="1"/>
        </dgm:presLayoutVars>
      </dgm:prSet>
      <dgm:spPr/>
    </dgm:pt>
    <dgm:pt modelId="{79A53F89-3792-4201-AB2F-35520E80A706}" type="pres">
      <dgm:prSet presAssocID="{88C750A4-F382-4DE1-8F2E-2142FE14C7C1}" presName="bgRect" presStyleLbl="bgAccFollowNode1" presStyleIdx="2" presStyleCnt="4"/>
      <dgm:spPr/>
    </dgm:pt>
    <dgm:pt modelId="{5E0A90AB-B870-4968-89F8-25B94A8803BE}" type="pres">
      <dgm:prSet presAssocID="{A23B0C82-3E57-4406-B5A8-44FB0552A0FE}" presName="sibTransNodeCircle" presStyleLbl="alignNode1" presStyleIdx="4" presStyleCnt="8">
        <dgm:presLayoutVars>
          <dgm:chMax val="0"/>
          <dgm:bulletEnabled/>
        </dgm:presLayoutVars>
      </dgm:prSet>
      <dgm:spPr/>
    </dgm:pt>
    <dgm:pt modelId="{1F65B3D6-7D06-48C0-AF16-0578F2EED4D7}" type="pres">
      <dgm:prSet presAssocID="{88C750A4-F382-4DE1-8F2E-2142FE14C7C1}" presName="bottomLine" presStyleLbl="alignNode1" presStyleIdx="5" presStyleCnt="8">
        <dgm:presLayoutVars/>
      </dgm:prSet>
      <dgm:spPr/>
    </dgm:pt>
    <dgm:pt modelId="{55798C22-4557-435C-B1E0-BD6C2068F7B9}" type="pres">
      <dgm:prSet presAssocID="{88C750A4-F382-4DE1-8F2E-2142FE14C7C1}" presName="nodeText" presStyleLbl="bgAccFollowNode1" presStyleIdx="2" presStyleCnt="4">
        <dgm:presLayoutVars>
          <dgm:bulletEnabled val="1"/>
        </dgm:presLayoutVars>
      </dgm:prSet>
      <dgm:spPr/>
    </dgm:pt>
    <dgm:pt modelId="{8B4CD8D4-44BA-468D-AB72-4AEF05F7A00D}" type="pres">
      <dgm:prSet presAssocID="{A23B0C82-3E57-4406-B5A8-44FB0552A0FE}" presName="sibTrans" presStyleCnt="0"/>
      <dgm:spPr/>
    </dgm:pt>
    <dgm:pt modelId="{9E5AD979-DB07-48CE-B413-4F670229CB17}" type="pres">
      <dgm:prSet presAssocID="{6731F5A0-ED77-4A38-AEEF-813F8EB5C3E1}" presName="compositeNode" presStyleCnt="0">
        <dgm:presLayoutVars>
          <dgm:bulletEnabled val="1"/>
        </dgm:presLayoutVars>
      </dgm:prSet>
      <dgm:spPr/>
    </dgm:pt>
    <dgm:pt modelId="{69C4724A-83AC-4595-81C9-8381ED12BE52}" type="pres">
      <dgm:prSet presAssocID="{6731F5A0-ED77-4A38-AEEF-813F8EB5C3E1}" presName="bgRect" presStyleLbl="bgAccFollowNode1" presStyleIdx="3" presStyleCnt="4"/>
      <dgm:spPr/>
    </dgm:pt>
    <dgm:pt modelId="{2658F698-A6B5-4579-9BFC-1BE493BF9A03}" type="pres">
      <dgm:prSet presAssocID="{2FA37EBD-0C37-41D7-BF62-0ADD2D586CB4}" presName="sibTransNodeCircle" presStyleLbl="alignNode1" presStyleIdx="6" presStyleCnt="8">
        <dgm:presLayoutVars>
          <dgm:chMax val="0"/>
          <dgm:bulletEnabled/>
        </dgm:presLayoutVars>
      </dgm:prSet>
      <dgm:spPr/>
    </dgm:pt>
    <dgm:pt modelId="{B437E5EC-5AE6-4C83-9478-3EA375724A9B}" type="pres">
      <dgm:prSet presAssocID="{6731F5A0-ED77-4A38-AEEF-813F8EB5C3E1}" presName="bottomLine" presStyleLbl="alignNode1" presStyleIdx="7" presStyleCnt="8">
        <dgm:presLayoutVars/>
      </dgm:prSet>
      <dgm:spPr/>
    </dgm:pt>
    <dgm:pt modelId="{2FC737EF-2C62-4BD0-A7BD-3DD037D779B0}" type="pres">
      <dgm:prSet presAssocID="{6731F5A0-ED77-4A38-AEEF-813F8EB5C3E1}" presName="nodeText" presStyleLbl="bgAccFollowNode1" presStyleIdx="3" presStyleCnt="4">
        <dgm:presLayoutVars>
          <dgm:bulletEnabled val="1"/>
        </dgm:presLayoutVars>
      </dgm:prSet>
      <dgm:spPr/>
    </dgm:pt>
  </dgm:ptLst>
  <dgm:cxnLst>
    <dgm:cxn modelId="{31264B0C-19C9-4965-856F-4333F249D1BD}" type="presOf" srcId="{A23B0C82-3E57-4406-B5A8-44FB0552A0FE}" destId="{5E0A90AB-B870-4968-89F8-25B94A8803BE}" srcOrd="0" destOrd="0" presId="urn:microsoft.com/office/officeart/2016/7/layout/BasicLinearProcessNumbered"/>
    <dgm:cxn modelId="{33F13816-D747-4952-BF75-295B18C55FA9}" srcId="{D23037F0-B604-46B5-8E86-862418BD8188}" destId="{DC03D27E-3D48-4BB6-AF94-ED57F9D6BDF6}" srcOrd="0" destOrd="0" parTransId="{7F601B86-FC0F-4A89-91D5-FD5B3AADB81B}" sibTransId="{1A6759B8-B223-4362-B5B4-F1D3AFE5D1FC}"/>
    <dgm:cxn modelId="{2C416818-AEEB-40B3-B3FB-F1585D7B6503}" type="presOf" srcId="{2FA37EBD-0C37-41D7-BF62-0ADD2D586CB4}" destId="{2658F698-A6B5-4579-9BFC-1BE493BF9A03}" srcOrd="0" destOrd="0" presId="urn:microsoft.com/office/officeart/2016/7/layout/BasicLinearProcessNumbered"/>
    <dgm:cxn modelId="{F19D1A68-648C-419D-AB28-62A3F30EF825}" type="presOf" srcId="{6731F5A0-ED77-4A38-AEEF-813F8EB5C3E1}" destId="{2FC737EF-2C62-4BD0-A7BD-3DD037D779B0}" srcOrd="1" destOrd="0" presId="urn:microsoft.com/office/officeart/2016/7/layout/BasicLinearProcessNumbered"/>
    <dgm:cxn modelId="{F0CB104E-DA3E-4CA8-B469-25E82C794CB3}" type="presOf" srcId="{88C750A4-F382-4DE1-8F2E-2142FE14C7C1}" destId="{79A53F89-3792-4201-AB2F-35520E80A706}" srcOrd="0" destOrd="0" presId="urn:microsoft.com/office/officeart/2016/7/layout/BasicLinearProcessNumbered"/>
    <dgm:cxn modelId="{69597377-B7A9-4B85-B1AD-E104EEED5CE6}" type="presOf" srcId="{D283B6EA-985D-499B-AEAA-3BF984239130}" destId="{D30D2E68-3D17-4F6A-ADA2-8B49B56F9B49}" srcOrd="0" destOrd="0" presId="urn:microsoft.com/office/officeart/2016/7/layout/BasicLinearProcessNumbered"/>
    <dgm:cxn modelId="{0CDD6E78-F98B-494C-8D87-332825B09245}" srcId="{D23037F0-B604-46B5-8E86-862418BD8188}" destId="{88C750A4-F382-4DE1-8F2E-2142FE14C7C1}" srcOrd="2" destOrd="0" parTransId="{043C51CE-C202-475D-8364-61D3F4590A45}" sibTransId="{A23B0C82-3E57-4406-B5A8-44FB0552A0FE}"/>
    <dgm:cxn modelId="{E6927A8E-9700-4105-8B0C-359A912DC322}" srcId="{D23037F0-B604-46B5-8E86-862418BD8188}" destId="{B3E0F72A-1FE1-459E-ACA5-916377E6FCBC}" srcOrd="1" destOrd="0" parTransId="{BFF4AFC7-D61A-40E8-860A-77D8765A7336}" sibTransId="{D283B6EA-985D-499B-AEAA-3BF984239130}"/>
    <dgm:cxn modelId="{3C26DB90-F4EE-4001-8DD9-90489A2406F1}" type="presOf" srcId="{88C750A4-F382-4DE1-8F2E-2142FE14C7C1}" destId="{55798C22-4557-435C-B1E0-BD6C2068F7B9}" srcOrd="1" destOrd="0" presId="urn:microsoft.com/office/officeart/2016/7/layout/BasicLinearProcessNumbered"/>
    <dgm:cxn modelId="{16D46D96-C686-4EDD-837E-39855B175647}" type="presOf" srcId="{DC03D27E-3D48-4BB6-AF94-ED57F9D6BDF6}" destId="{8186D558-FF3E-4036-B5E3-7FAE3E6A9ABD}" srcOrd="1" destOrd="0" presId="urn:microsoft.com/office/officeart/2016/7/layout/BasicLinearProcessNumbered"/>
    <dgm:cxn modelId="{67D406A5-E9FC-48DD-A9D6-A1FC952593A8}" type="presOf" srcId="{B3E0F72A-1FE1-459E-ACA5-916377E6FCBC}" destId="{95713D3B-D27B-46F4-9F38-77A06D3BF16C}" srcOrd="0" destOrd="0" presId="urn:microsoft.com/office/officeart/2016/7/layout/BasicLinearProcessNumbered"/>
    <dgm:cxn modelId="{DF1BE2A8-08A9-4B4E-BCA1-885941010FDE}" srcId="{D23037F0-B604-46B5-8E86-862418BD8188}" destId="{6731F5A0-ED77-4A38-AEEF-813F8EB5C3E1}" srcOrd="3" destOrd="0" parTransId="{A172C82B-562A-4681-ADF5-5C51ED340411}" sibTransId="{2FA37EBD-0C37-41D7-BF62-0ADD2D586CB4}"/>
    <dgm:cxn modelId="{C89A82DA-C478-4143-B632-88638BDD2EEC}" type="presOf" srcId="{1A6759B8-B223-4362-B5B4-F1D3AFE5D1FC}" destId="{6F4D9895-B191-4CAF-BF9D-F94E927EE050}" srcOrd="0" destOrd="0" presId="urn:microsoft.com/office/officeart/2016/7/layout/BasicLinearProcessNumbered"/>
    <dgm:cxn modelId="{EDC625DC-CFBC-4D7D-8B9B-478A5F5332D6}" type="presOf" srcId="{B3E0F72A-1FE1-459E-ACA5-916377E6FCBC}" destId="{3E221BA0-B48F-4DA2-A709-45C95A5A84E7}" srcOrd="1" destOrd="0" presId="urn:microsoft.com/office/officeart/2016/7/layout/BasicLinearProcessNumbered"/>
    <dgm:cxn modelId="{340CF5DD-7BF6-44D2-AEFB-B0732EF3C151}" type="presOf" srcId="{DC03D27E-3D48-4BB6-AF94-ED57F9D6BDF6}" destId="{B8B9AAB1-FD3A-4783-9B79-D5E286FE494B}" srcOrd="0" destOrd="0" presId="urn:microsoft.com/office/officeart/2016/7/layout/BasicLinearProcessNumbered"/>
    <dgm:cxn modelId="{91ADC8DF-4C5F-43E3-A210-571E045152F4}" type="presOf" srcId="{D23037F0-B604-46B5-8E86-862418BD8188}" destId="{6F8563EC-6CC1-4F20-A59D-8A0B92291B40}" srcOrd="0" destOrd="0" presId="urn:microsoft.com/office/officeart/2016/7/layout/BasicLinearProcessNumbered"/>
    <dgm:cxn modelId="{32488EE5-F615-4618-9588-F146AB67C6E5}" type="presOf" srcId="{6731F5A0-ED77-4A38-AEEF-813F8EB5C3E1}" destId="{69C4724A-83AC-4595-81C9-8381ED12BE52}" srcOrd="0" destOrd="0" presId="urn:microsoft.com/office/officeart/2016/7/layout/BasicLinearProcessNumbered"/>
    <dgm:cxn modelId="{7ED49603-85D6-46F8-8DFB-7C3329F6B5AF}" type="presParOf" srcId="{6F8563EC-6CC1-4F20-A59D-8A0B92291B40}" destId="{AFAD2EE0-5F72-4B16-BEFB-92A7EC29788B}" srcOrd="0" destOrd="0" presId="urn:microsoft.com/office/officeart/2016/7/layout/BasicLinearProcessNumbered"/>
    <dgm:cxn modelId="{C71315CF-AA50-4551-B48B-76EB31E42FD0}" type="presParOf" srcId="{AFAD2EE0-5F72-4B16-BEFB-92A7EC29788B}" destId="{B8B9AAB1-FD3A-4783-9B79-D5E286FE494B}" srcOrd="0" destOrd="0" presId="urn:microsoft.com/office/officeart/2016/7/layout/BasicLinearProcessNumbered"/>
    <dgm:cxn modelId="{F121CC5F-9195-46F7-B388-65CAE96F1A3C}" type="presParOf" srcId="{AFAD2EE0-5F72-4B16-BEFB-92A7EC29788B}" destId="{6F4D9895-B191-4CAF-BF9D-F94E927EE050}" srcOrd="1" destOrd="0" presId="urn:microsoft.com/office/officeart/2016/7/layout/BasicLinearProcessNumbered"/>
    <dgm:cxn modelId="{F04CBF32-580D-4430-9606-9F0A6CEF3D1E}" type="presParOf" srcId="{AFAD2EE0-5F72-4B16-BEFB-92A7EC29788B}" destId="{20359969-4AF8-437C-A05A-5E2C95E2B1E3}" srcOrd="2" destOrd="0" presId="urn:microsoft.com/office/officeart/2016/7/layout/BasicLinearProcessNumbered"/>
    <dgm:cxn modelId="{A5F4FD18-A4E3-468E-A464-5ED559D7B725}" type="presParOf" srcId="{AFAD2EE0-5F72-4B16-BEFB-92A7EC29788B}" destId="{8186D558-FF3E-4036-B5E3-7FAE3E6A9ABD}" srcOrd="3" destOrd="0" presId="urn:microsoft.com/office/officeart/2016/7/layout/BasicLinearProcessNumbered"/>
    <dgm:cxn modelId="{FBDAC19A-0F8A-4686-8FB2-DB9E29D60B84}" type="presParOf" srcId="{6F8563EC-6CC1-4F20-A59D-8A0B92291B40}" destId="{56E4E5CC-79C1-4C87-9B9D-B7EDCB1304DE}" srcOrd="1" destOrd="0" presId="urn:microsoft.com/office/officeart/2016/7/layout/BasicLinearProcessNumbered"/>
    <dgm:cxn modelId="{71815024-8034-470B-BEE8-C950A0B1C4BD}" type="presParOf" srcId="{6F8563EC-6CC1-4F20-A59D-8A0B92291B40}" destId="{151E6CEF-DBA0-49E5-B09A-B6F73EB589B0}" srcOrd="2" destOrd="0" presId="urn:microsoft.com/office/officeart/2016/7/layout/BasicLinearProcessNumbered"/>
    <dgm:cxn modelId="{9D6CF6AC-659D-4318-A305-6FDCFB783884}" type="presParOf" srcId="{151E6CEF-DBA0-49E5-B09A-B6F73EB589B0}" destId="{95713D3B-D27B-46F4-9F38-77A06D3BF16C}" srcOrd="0" destOrd="0" presId="urn:microsoft.com/office/officeart/2016/7/layout/BasicLinearProcessNumbered"/>
    <dgm:cxn modelId="{326257E6-3B0F-4DA0-98F5-6B05E8F1252D}" type="presParOf" srcId="{151E6CEF-DBA0-49E5-B09A-B6F73EB589B0}" destId="{D30D2E68-3D17-4F6A-ADA2-8B49B56F9B49}" srcOrd="1" destOrd="0" presId="urn:microsoft.com/office/officeart/2016/7/layout/BasicLinearProcessNumbered"/>
    <dgm:cxn modelId="{DECD861A-B315-4579-A46A-F2F6768086D9}" type="presParOf" srcId="{151E6CEF-DBA0-49E5-B09A-B6F73EB589B0}" destId="{A27884FA-3E73-45D9-A66C-A97FFFF98DE7}" srcOrd="2" destOrd="0" presId="urn:microsoft.com/office/officeart/2016/7/layout/BasicLinearProcessNumbered"/>
    <dgm:cxn modelId="{5DB617AE-B320-47E9-B8E3-B343500B9C82}" type="presParOf" srcId="{151E6CEF-DBA0-49E5-B09A-B6F73EB589B0}" destId="{3E221BA0-B48F-4DA2-A709-45C95A5A84E7}" srcOrd="3" destOrd="0" presId="urn:microsoft.com/office/officeart/2016/7/layout/BasicLinearProcessNumbered"/>
    <dgm:cxn modelId="{B97EA2CB-B512-4E67-82B0-841ADA9ABABD}" type="presParOf" srcId="{6F8563EC-6CC1-4F20-A59D-8A0B92291B40}" destId="{BED1311C-B84C-4D48-98A5-A366B44A4A7F}" srcOrd="3" destOrd="0" presId="urn:microsoft.com/office/officeart/2016/7/layout/BasicLinearProcessNumbered"/>
    <dgm:cxn modelId="{9876A353-58BE-452E-8ED5-80705235A75D}" type="presParOf" srcId="{6F8563EC-6CC1-4F20-A59D-8A0B92291B40}" destId="{5E1645AF-B38D-4F39-B0B3-16E07CA8A047}" srcOrd="4" destOrd="0" presId="urn:microsoft.com/office/officeart/2016/7/layout/BasicLinearProcessNumbered"/>
    <dgm:cxn modelId="{0FC6E673-5D28-4387-A1BD-2B6FAEAB84D3}" type="presParOf" srcId="{5E1645AF-B38D-4F39-B0B3-16E07CA8A047}" destId="{79A53F89-3792-4201-AB2F-35520E80A706}" srcOrd="0" destOrd="0" presId="urn:microsoft.com/office/officeart/2016/7/layout/BasicLinearProcessNumbered"/>
    <dgm:cxn modelId="{7315F67C-763E-466E-9AB2-40FB0583023E}" type="presParOf" srcId="{5E1645AF-B38D-4F39-B0B3-16E07CA8A047}" destId="{5E0A90AB-B870-4968-89F8-25B94A8803BE}" srcOrd="1" destOrd="0" presId="urn:microsoft.com/office/officeart/2016/7/layout/BasicLinearProcessNumbered"/>
    <dgm:cxn modelId="{28F1A1C1-8F00-4256-9354-7A17ED818D03}" type="presParOf" srcId="{5E1645AF-B38D-4F39-B0B3-16E07CA8A047}" destId="{1F65B3D6-7D06-48C0-AF16-0578F2EED4D7}" srcOrd="2" destOrd="0" presId="urn:microsoft.com/office/officeart/2016/7/layout/BasicLinearProcessNumbered"/>
    <dgm:cxn modelId="{2AB8370E-42A0-4311-B961-CC698AE6A3F9}" type="presParOf" srcId="{5E1645AF-B38D-4F39-B0B3-16E07CA8A047}" destId="{55798C22-4557-435C-B1E0-BD6C2068F7B9}" srcOrd="3" destOrd="0" presId="urn:microsoft.com/office/officeart/2016/7/layout/BasicLinearProcessNumbered"/>
    <dgm:cxn modelId="{CAE01299-905A-4D5B-80D8-9D21E476CCF5}" type="presParOf" srcId="{6F8563EC-6CC1-4F20-A59D-8A0B92291B40}" destId="{8B4CD8D4-44BA-468D-AB72-4AEF05F7A00D}" srcOrd="5" destOrd="0" presId="urn:microsoft.com/office/officeart/2016/7/layout/BasicLinearProcessNumbered"/>
    <dgm:cxn modelId="{07219A62-BA92-47F0-AE2D-5034A4A2C8C7}" type="presParOf" srcId="{6F8563EC-6CC1-4F20-A59D-8A0B92291B40}" destId="{9E5AD979-DB07-48CE-B413-4F670229CB17}" srcOrd="6" destOrd="0" presId="urn:microsoft.com/office/officeart/2016/7/layout/BasicLinearProcessNumbered"/>
    <dgm:cxn modelId="{959AA5E6-A732-4316-B987-FDCFA64EBE73}" type="presParOf" srcId="{9E5AD979-DB07-48CE-B413-4F670229CB17}" destId="{69C4724A-83AC-4595-81C9-8381ED12BE52}" srcOrd="0" destOrd="0" presId="urn:microsoft.com/office/officeart/2016/7/layout/BasicLinearProcessNumbered"/>
    <dgm:cxn modelId="{77F12B0C-029F-4DA8-BFD6-9D57D5755186}" type="presParOf" srcId="{9E5AD979-DB07-48CE-B413-4F670229CB17}" destId="{2658F698-A6B5-4579-9BFC-1BE493BF9A03}" srcOrd="1" destOrd="0" presId="urn:microsoft.com/office/officeart/2016/7/layout/BasicLinearProcessNumbered"/>
    <dgm:cxn modelId="{ADA3D6C4-D5CD-492E-B1A3-1044DA9BBB63}" type="presParOf" srcId="{9E5AD979-DB07-48CE-B413-4F670229CB17}" destId="{B437E5EC-5AE6-4C83-9478-3EA375724A9B}" srcOrd="2" destOrd="0" presId="urn:microsoft.com/office/officeart/2016/7/layout/BasicLinearProcessNumbered"/>
    <dgm:cxn modelId="{A40F2D6D-3475-4824-B3B7-04C88686A9C5}" type="presParOf" srcId="{9E5AD979-DB07-48CE-B413-4F670229CB17}" destId="{2FC737EF-2C62-4BD0-A7BD-3DD037D779B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F12FE15-633E-4A15-BEA1-A7DB284D3B9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5D6A587-B177-4B54-B92B-36D08CC9BE94}">
      <dgm:prSet/>
      <dgm:spPr/>
      <dgm:t>
        <a:bodyPr/>
        <a:lstStyle/>
        <a:p>
          <a:r>
            <a:rPr lang="en-GB">
              <a:latin typeface="Times New Roman"/>
              <a:cs typeface="Times New Roman"/>
            </a:rPr>
            <a:t>Health, wellbeing and sustainability require prevention strategies addressing biological, psychological, social and environmental influences.</a:t>
          </a:r>
          <a:endParaRPr lang="en-US">
            <a:latin typeface="Times New Roman"/>
            <a:cs typeface="Times New Roman"/>
          </a:endParaRPr>
        </a:p>
      </dgm:t>
    </dgm:pt>
    <dgm:pt modelId="{44EEA0D0-88C9-45DD-B1FD-11A47B8A810C}" type="parTrans" cxnId="{BB5AF7BA-C182-40C2-9656-41550CAF40BC}">
      <dgm:prSet/>
      <dgm:spPr/>
      <dgm:t>
        <a:bodyPr/>
        <a:lstStyle/>
        <a:p>
          <a:endParaRPr lang="en-US"/>
        </a:p>
      </dgm:t>
    </dgm:pt>
    <dgm:pt modelId="{AA4CE5E5-EEC9-4441-BA20-46638837B72B}" type="sibTrans" cxnId="{BB5AF7BA-C182-40C2-9656-41550CAF40BC}">
      <dgm:prSet/>
      <dgm:spPr/>
      <dgm:t>
        <a:bodyPr/>
        <a:lstStyle/>
        <a:p>
          <a:endParaRPr lang="en-US"/>
        </a:p>
      </dgm:t>
    </dgm:pt>
    <dgm:pt modelId="{E9C107AB-9E9E-423D-BAF0-EA3F88C592A5}">
      <dgm:prSet/>
      <dgm:spPr/>
      <dgm:t>
        <a:bodyPr/>
        <a:lstStyle/>
        <a:p>
          <a:r>
            <a:rPr lang="en-GB">
              <a:latin typeface="Times New Roman"/>
              <a:cs typeface="Times New Roman"/>
            </a:rPr>
            <a:t>Healthier You supports SDG 3 through structured lifestyle interventions designed to prevent or delay type 2 diabetes.</a:t>
          </a:r>
          <a:endParaRPr lang="en-US">
            <a:latin typeface="Times New Roman"/>
            <a:cs typeface="Times New Roman"/>
          </a:endParaRPr>
        </a:p>
      </dgm:t>
    </dgm:pt>
    <dgm:pt modelId="{6CE30FC4-555B-436D-8704-D657CE7E4A7C}" type="parTrans" cxnId="{27A3E650-2735-4068-B9A0-47B37D660931}">
      <dgm:prSet/>
      <dgm:spPr/>
      <dgm:t>
        <a:bodyPr/>
        <a:lstStyle/>
        <a:p>
          <a:endParaRPr lang="en-US"/>
        </a:p>
      </dgm:t>
    </dgm:pt>
    <dgm:pt modelId="{8A29EE9E-445D-4878-93C4-C3DCDB55A839}" type="sibTrans" cxnId="{27A3E650-2735-4068-B9A0-47B37D660931}">
      <dgm:prSet/>
      <dgm:spPr/>
      <dgm:t>
        <a:bodyPr/>
        <a:lstStyle/>
        <a:p>
          <a:endParaRPr lang="en-US"/>
        </a:p>
      </dgm:t>
    </dgm:pt>
    <dgm:pt modelId="{37CF8B21-D562-4BBF-89E5-3A7DC9A6F46B}">
      <dgm:prSet/>
      <dgm:spPr/>
      <dgm:t>
        <a:bodyPr/>
        <a:lstStyle/>
        <a:p>
          <a:r>
            <a:rPr lang="en-GB">
              <a:latin typeface="Times New Roman"/>
              <a:cs typeface="Times New Roman"/>
            </a:rPr>
            <a:t>Evidence indicates promising outcomes, but participation and completion inequalities limit the programme’s equitable reach.</a:t>
          </a:r>
          <a:endParaRPr lang="en-US">
            <a:latin typeface="Times New Roman"/>
            <a:cs typeface="Times New Roman"/>
          </a:endParaRPr>
        </a:p>
      </dgm:t>
    </dgm:pt>
    <dgm:pt modelId="{8D5BAE44-03B0-4F9D-AF19-1CC08D61AA0E}" type="parTrans" cxnId="{B9D8713E-7A6C-45DD-8AD6-F465DE87D4DE}">
      <dgm:prSet/>
      <dgm:spPr/>
      <dgm:t>
        <a:bodyPr/>
        <a:lstStyle/>
        <a:p>
          <a:endParaRPr lang="en-US"/>
        </a:p>
      </dgm:t>
    </dgm:pt>
    <dgm:pt modelId="{DCFA8891-53C6-4153-9E9D-0293A64CCA8B}" type="sibTrans" cxnId="{B9D8713E-7A6C-45DD-8AD6-F465DE87D4DE}">
      <dgm:prSet/>
      <dgm:spPr/>
      <dgm:t>
        <a:bodyPr/>
        <a:lstStyle/>
        <a:p>
          <a:endParaRPr lang="en-US"/>
        </a:p>
      </dgm:t>
    </dgm:pt>
    <dgm:pt modelId="{F8A14202-8C7B-4E30-8260-13C9FC5FEA42}">
      <dgm:prSet/>
      <dgm:spPr/>
      <dgm:t>
        <a:bodyPr/>
        <a:lstStyle/>
        <a:p>
          <a:r>
            <a:rPr lang="en-GB">
              <a:latin typeface="Times New Roman"/>
              <a:cs typeface="Times New Roman"/>
            </a:rPr>
            <a:t>Future services should combine person-centred support, structural interventions, inclusive delivery and transparent evaluation of long-term outcomes.</a:t>
          </a:r>
          <a:endParaRPr lang="en-US">
            <a:latin typeface="Times New Roman"/>
            <a:cs typeface="Times New Roman"/>
          </a:endParaRPr>
        </a:p>
      </dgm:t>
    </dgm:pt>
    <dgm:pt modelId="{96EB710F-994A-48DC-B4D3-F148CF7AF1FE}" type="parTrans" cxnId="{820B73F1-3FA5-4C26-9DA4-371D19E9AA36}">
      <dgm:prSet/>
      <dgm:spPr/>
      <dgm:t>
        <a:bodyPr/>
        <a:lstStyle/>
        <a:p>
          <a:endParaRPr lang="en-US"/>
        </a:p>
      </dgm:t>
    </dgm:pt>
    <dgm:pt modelId="{19029061-1D48-4647-AA06-CE7E14EF5263}" type="sibTrans" cxnId="{820B73F1-3FA5-4C26-9DA4-371D19E9AA36}">
      <dgm:prSet/>
      <dgm:spPr/>
      <dgm:t>
        <a:bodyPr/>
        <a:lstStyle/>
        <a:p>
          <a:endParaRPr lang="en-US"/>
        </a:p>
      </dgm:t>
    </dgm:pt>
    <dgm:pt modelId="{D871FA84-22C2-4CE0-AFCB-B28E791C8AFB}" type="pres">
      <dgm:prSet presAssocID="{4F12FE15-633E-4A15-BEA1-A7DB284D3B9B}" presName="vert0" presStyleCnt="0">
        <dgm:presLayoutVars>
          <dgm:dir/>
          <dgm:animOne val="branch"/>
          <dgm:animLvl val="lvl"/>
        </dgm:presLayoutVars>
      </dgm:prSet>
      <dgm:spPr/>
    </dgm:pt>
    <dgm:pt modelId="{29BC381B-3BE1-4694-990B-C9C8508F125D}" type="pres">
      <dgm:prSet presAssocID="{15D6A587-B177-4B54-B92B-36D08CC9BE94}" presName="thickLine" presStyleLbl="alignNode1" presStyleIdx="0" presStyleCnt="4"/>
      <dgm:spPr/>
    </dgm:pt>
    <dgm:pt modelId="{54989FB1-359A-4665-A631-26EC79F8201B}" type="pres">
      <dgm:prSet presAssocID="{15D6A587-B177-4B54-B92B-36D08CC9BE94}" presName="horz1" presStyleCnt="0"/>
      <dgm:spPr/>
    </dgm:pt>
    <dgm:pt modelId="{40964877-B966-45EF-B8CF-2B2583636C4D}" type="pres">
      <dgm:prSet presAssocID="{15D6A587-B177-4B54-B92B-36D08CC9BE94}" presName="tx1" presStyleLbl="revTx" presStyleIdx="0" presStyleCnt="4"/>
      <dgm:spPr/>
    </dgm:pt>
    <dgm:pt modelId="{742C1CAC-C0CD-4CA7-8E79-9C9E4397A250}" type="pres">
      <dgm:prSet presAssocID="{15D6A587-B177-4B54-B92B-36D08CC9BE94}" presName="vert1" presStyleCnt="0"/>
      <dgm:spPr/>
    </dgm:pt>
    <dgm:pt modelId="{9942106A-5E98-43DE-93F4-12BA50F3FDD6}" type="pres">
      <dgm:prSet presAssocID="{E9C107AB-9E9E-423D-BAF0-EA3F88C592A5}" presName="thickLine" presStyleLbl="alignNode1" presStyleIdx="1" presStyleCnt="4"/>
      <dgm:spPr/>
    </dgm:pt>
    <dgm:pt modelId="{48B067F3-C86C-456D-AEDC-062A7026CA98}" type="pres">
      <dgm:prSet presAssocID="{E9C107AB-9E9E-423D-BAF0-EA3F88C592A5}" presName="horz1" presStyleCnt="0"/>
      <dgm:spPr/>
    </dgm:pt>
    <dgm:pt modelId="{4401EDAB-B72A-46EF-B137-2C27C15BE29A}" type="pres">
      <dgm:prSet presAssocID="{E9C107AB-9E9E-423D-BAF0-EA3F88C592A5}" presName="tx1" presStyleLbl="revTx" presStyleIdx="1" presStyleCnt="4"/>
      <dgm:spPr/>
    </dgm:pt>
    <dgm:pt modelId="{C73EA7BC-1CA6-4D50-B060-E8C710A8BA10}" type="pres">
      <dgm:prSet presAssocID="{E9C107AB-9E9E-423D-BAF0-EA3F88C592A5}" presName="vert1" presStyleCnt="0"/>
      <dgm:spPr/>
    </dgm:pt>
    <dgm:pt modelId="{719B48B0-1DC2-47DD-9C96-66A4B1625139}" type="pres">
      <dgm:prSet presAssocID="{37CF8B21-D562-4BBF-89E5-3A7DC9A6F46B}" presName="thickLine" presStyleLbl="alignNode1" presStyleIdx="2" presStyleCnt="4"/>
      <dgm:spPr/>
    </dgm:pt>
    <dgm:pt modelId="{4F671452-B252-48C1-8EBF-F0E8D1A6DE79}" type="pres">
      <dgm:prSet presAssocID="{37CF8B21-D562-4BBF-89E5-3A7DC9A6F46B}" presName="horz1" presStyleCnt="0"/>
      <dgm:spPr/>
    </dgm:pt>
    <dgm:pt modelId="{BB83E186-FA25-4FE8-AE44-258CC3AC6E05}" type="pres">
      <dgm:prSet presAssocID="{37CF8B21-D562-4BBF-89E5-3A7DC9A6F46B}" presName="tx1" presStyleLbl="revTx" presStyleIdx="2" presStyleCnt="4"/>
      <dgm:spPr/>
    </dgm:pt>
    <dgm:pt modelId="{1BEF83FB-B429-4009-8921-89F7DEB695EC}" type="pres">
      <dgm:prSet presAssocID="{37CF8B21-D562-4BBF-89E5-3A7DC9A6F46B}" presName="vert1" presStyleCnt="0"/>
      <dgm:spPr/>
    </dgm:pt>
    <dgm:pt modelId="{B6F68398-2E23-41FD-896A-683FA67FE68E}" type="pres">
      <dgm:prSet presAssocID="{F8A14202-8C7B-4E30-8260-13C9FC5FEA42}" presName="thickLine" presStyleLbl="alignNode1" presStyleIdx="3" presStyleCnt="4"/>
      <dgm:spPr/>
    </dgm:pt>
    <dgm:pt modelId="{07987BD0-D44C-4974-ADEE-293EF69D90E0}" type="pres">
      <dgm:prSet presAssocID="{F8A14202-8C7B-4E30-8260-13C9FC5FEA42}" presName="horz1" presStyleCnt="0"/>
      <dgm:spPr/>
    </dgm:pt>
    <dgm:pt modelId="{21371A58-D547-42B5-A4B4-D5622113C780}" type="pres">
      <dgm:prSet presAssocID="{F8A14202-8C7B-4E30-8260-13C9FC5FEA42}" presName="tx1" presStyleLbl="revTx" presStyleIdx="3" presStyleCnt="4"/>
      <dgm:spPr/>
    </dgm:pt>
    <dgm:pt modelId="{42FEB937-B80A-4C9F-98A4-31C814D619EC}" type="pres">
      <dgm:prSet presAssocID="{F8A14202-8C7B-4E30-8260-13C9FC5FEA42}" presName="vert1" presStyleCnt="0"/>
      <dgm:spPr/>
    </dgm:pt>
  </dgm:ptLst>
  <dgm:cxnLst>
    <dgm:cxn modelId="{9620D01E-8098-400D-9CE5-C5F3D4C00DC9}" type="presOf" srcId="{E9C107AB-9E9E-423D-BAF0-EA3F88C592A5}" destId="{4401EDAB-B72A-46EF-B137-2C27C15BE29A}" srcOrd="0" destOrd="0" presId="urn:microsoft.com/office/officeart/2008/layout/LinedList"/>
    <dgm:cxn modelId="{45E32733-6279-4D9C-B199-D4D6B2DF6F01}" type="presOf" srcId="{15D6A587-B177-4B54-B92B-36D08CC9BE94}" destId="{40964877-B966-45EF-B8CF-2B2583636C4D}" srcOrd="0" destOrd="0" presId="urn:microsoft.com/office/officeart/2008/layout/LinedList"/>
    <dgm:cxn modelId="{5757B03A-9A49-4431-9304-1B892C1FEB5E}" type="presOf" srcId="{4F12FE15-633E-4A15-BEA1-A7DB284D3B9B}" destId="{D871FA84-22C2-4CE0-AFCB-B28E791C8AFB}" srcOrd="0" destOrd="0" presId="urn:microsoft.com/office/officeart/2008/layout/LinedList"/>
    <dgm:cxn modelId="{B9D8713E-7A6C-45DD-8AD6-F465DE87D4DE}" srcId="{4F12FE15-633E-4A15-BEA1-A7DB284D3B9B}" destId="{37CF8B21-D562-4BBF-89E5-3A7DC9A6F46B}" srcOrd="2" destOrd="0" parTransId="{8D5BAE44-03B0-4F9D-AF19-1CC08D61AA0E}" sibTransId="{DCFA8891-53C6-4153-9E9D-0293A64CCA8B}"/>
    <dgm:cxn modelId="{304C546F-7CFA-455E-AAEA-45BC97D9280F}" type="presOf" srcId="{F8A14202-8C7B-4E30-8260-13C9FC5FEA42}" destId="{21371A58-D547-42B5-A4B4-D5622113C780}" srcOrd="0" destOrd="0" presId="urn:microsoft.com/office/officeart/2008/layout/LinedList"/>
    <dgm:cxn modelId="{27A3E650-2735-4068-B9A0-47B37D660931}" srcId="{4F12FE15-633E-4A15-BEA1-A7DB284D3B9B}" destId="{E9C107AB-9E9E-423D-BAF0-EA3F88C592A5}" srcOrd="1" destOrd="0" parTransId="{6CE30FC4-555B-436D-8704-D657CE7E4A7C}" sibTransId="{8A29EE9E-445D-4878-93C4-C3DCDB55A839}"/>
    <dgm:cxn modelId="{BB5AF7BA-C182-40C2-9656-41550CAF40BC}" srcId="{4F12FE15-633E-4A15-BEA1-A7DB284D3B9B}" destId="{15D6A587-B177-4B54-B92B-36D08CC9BE94}" srcOrd="0" destOrd="0" parTransId="{44EEA0D0-88C9-45DD-B1FD-11A47B8A810C}" sibTransId="{AA4CE5E5-EEC9-4441-BA20-46638837B72B}"/>
    <dgm:cxn modelId="{458E68E9-7528-408E-9A98-D807449CB76A}" type="presOf" srcId="{37CF8B21-D562-4BBF-89E5-3A7DC9A6F46B}" destId="{BB83E186-FA25-4FE8-AE44-258CC3AC6E05}" srcOrd="0" destOrd="0" presId="urn:microsoft.com/office/officeart/2008/layout/LinedList"/>
    <dgm:cxn modelId="{820B73F1-3FA5-4C26-9DA4-371D19E9AA36}" srcId="{4F12FE15-633E-4A15-BEA1-A7DB284D3B9B}" destId="{F8A14202-8C7B-4E30-8260-13C9FC5FEA42}" srcOrd="3" destOrd="0" parTransId="{96EB710F-994A-48DC-B4D3-F148CF7AF1FE}" sibTransId="{19029061-1D48-4647-AA06-CE7E14EF5263}"/>
    <dgm:cxn modelId="{1912A222-604A-4F80-A255-49481560C705}" type="presParOf" srcId="{D871FA84-22C2-4CE0-AFCB-B28E791C8AFB}" destId="{29BC381B-3BE1-4694-990B-C9C8508F125D}" srcOrd="0" destOrd="0" presId="urn:microsoft.com/office/officeart/2008/layout/LinedList"/>
    <dgm:cxn modelId="{04F92916-9DC1-46C6-91F4-B599B5105EB0}" type="presParOf" srcId="{D871FA84-22C2-4CE0-AFCB-B28E791C8AFB}" destId="{54989FB1-359A-4665-A631-26EC79F8201B}" srcOrd="1" destOrd="0" presId="urn:microsoft.com/office/officeart/2008/layout/LinedList"/>
    <dgm:cxn modelId="{D01646A9-28C0-4B0C-903E-DFA109FC01E2}" type="presParOf" srcId="{54989FB1-359A-4665-A631-26EC79F8201B}" destId="{40964877-B966-45EF-B8CF-2B2583636C4D}" srcOrd="0" destOrd="0" presId="urn:microsoft.com/office/officeart/2008/layout/LinedList"/>
    <dgm:cxn modelId="{103E13D9-F201-4140-8445-7E2F8736BFF2}" type="presParOf" srcId="{54989FB1-359A-4665-A631-26EC79F8201B}" destId="{742C1CAC-C0CD-4CA7-8E79-9C9E4397A250}" srcOrd="1" destOrd="0" presId="urn:microsoft.com/office/officeart/2008/layout/LinedList"/>
    <dgm:cxn modelId="{671AFD1F-1F76-445B-8D2E-83C8AB9DC26E}" type="presParOf" srcId="{D871FA84-22C2-4CE0-AFCB-B28E791C8AFB}" destId="{9942106A-5E98-43DE-93F4-12BA50F3FDD6}" srcOrd="2" destOrd="0" presId="urn:microsoft.com/office/officeart/2008/layout/LinedList"/>
    <dgm:cxn modelId="{1BB31EB5-655D-45AC-A0AD-7B10EC334019}" type="presParOf" srcId="{D871FA84-22C2-4CE0-AFCB-B28E791C8AFB}" destId="{48B067F3-C86C-456D-AEDC-062A7026CA98}" srcOrd="3" destOrd="0" presId="urn:microsoft.com/office/officeart/2008/layout/LinedList"/>
    <dgm:cxn modelId="{CBAA4EA8-4289-4B67-9502-81EAE63BDF1E}" type="presParOf" srcId="{48B067F3-C86C-456D-AEDC-062A7026CA98}" destId="{4401EDAB-B72A-46EF-B137-2C27C15BE29A}" srcOrd="0" destOrd="0" presId="urn:microsoft.com/office/officeart/2008/layout/LinedList"/>
    <dgm:cxn modelId="{134A4194-D1F1-4F29-8441-8FC63A8D9762}" type="presParOf" srcId="{48B067F3-C86C-456D-AEDC-062A7026CA98}" destId="{C73EA7BC-1CA6-4D50-B060-E8C710A8BA10}" srcOrd="1" destOrd="0" presId="urn:microsoft.com/office/officeart/2008/layout/LinedList"/>
    <dgm:cxn modelId="{1AB4BDB8-3427-4B5C-8DB6-DD704586DBC0}" type="presParOf" srcId="{D871FA84-22C2-4CE0-AFCB-B28E791C8AFB}" destId="{719B48B0-1DC2-47DD-9C96-66A4B1625139}" srcOrd="4" destOrd="0" presId="urn:microsoft.com/office/officeart/2008/layout/LinedList"/>
    <dgm:cxn modelId="{21A053AE-ED91-4443-8AED-703D8AEECAE2}" type="presParOf" srcId="{D871FA84-22C2-4CE0-AFCB-B28E791C8AFB}" destId="{4F671452-B252-48C1-8EBF-F0E8D1A6DE79}" srcOrd="5" destOrd="0" presId="urn:microsoft.com/office/officeart/2008/layout/LinedList"/>
    <dgm:cxn modelId="{612EC64E-28F6-486A-ABFE-36D19C049055}" type="presParOf" srcId="{4F671452-B252-48C1-8EBF-F0E8D1A6DE79}" destId="{BB83E186-FA25-4FE8-AE44-258CC3AC6E05}" srcOrd="0" destOrd="0" presId="urn:microsoft.com/office/officeart/2008/layout/LinedList"/>
    <dgm:cxn modelId="{B89F15B1-303A-46ED-BDE7-FE886906B319}" type="presParOf" srcId="{4F671452-B252-48C1-8EBF-F0E8D1A6DE79}" destId="{1BEF83FB-B429-4009-8921-89F7DEB695EC}" srcOrd="1" destOrd="0" presId="urn:microsoft.com/office/officeart/2008/layout/LinedList"/>
    <dgm:cxn modelId="{42F971E2-523F-4276-91EB-CF4A276861F8}" type="presParOf" srcId="{D871FA84-22C2-4CE0-AFCB-B28E791C8AFB}" destId="{B6F68398-2E23-41FD-896A-683FA67FE68E}" srcOrd="6" destOrd="0" presId="urn:microsoft.com/office/officeart/2008/layout/LinedList"/>
    <dgm:cxn modelId="{1F718463-B7FE-48E8-949D-A07A34C87B97}" type="presParOf" srcId="{D871FA84-22C2-4CE0-AFCB-B28E791C8AFB}" destId="{07987BD0-D44C-4974-ADEE-293EF69D90E0}" srcOrd="7" destOrd="0" presId="urn:microsoft.com/office/officeart/2008/layout/LinedList"/>
    <dgm:cxn modelId="{8F23A05A-B04C-4C24-803A-167C61DF3894}" type="presParOf" srcId="{07987BD0-D44C-4974-ADEE-293EF69D90E0}" destId="{21371A58-D547-42B5-A4B4-D5622113C780}" srcOrd="0" destOrd="0" presId="urn:microsoft.com/office/officeart/2008/layout/LinedList"/>
    <dgm:cxn modelId="{087B53E3-D4D4-4F48-ADEF-08D04F24386C}" type="presParOf" srcId="{07987BD0-D44C-4974-ADEE-293EF69D90E0}" destId="{42FEB937-B80A-4C9F-98A4-31C814D619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D873A-826B-495C-82F4-72FB42BE08AF}">
      <dsp:nvSpPr>
        <dsp:cNvPr id="0" name=""/>
        <dsp:cNvSpPr/>
      </dsp:nvSpPr>
      <dsp:spPr>
        <a:xfrm>
          <a:off x="426921" y="1719"/>
          <a:ext cx="2526402" cy="1515841"/>
        </a:xfrm>
        <a:prstGeom prst="roundRect">
          <a:avLst>
            <a:gd name="adj" fmla="val 10000"/>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According to WHO's definition health is a state of complete well-being and does not only include physical well-being but also mental and social well-being instead of absence of disease (</a:t>
          </a:r>
          <a:r>
            <a:rPr lang="en-GB" sz="1300" kern="1200" err="1"/>
            <a:t>Schramme</a:t>
          </a:r>
          <a:r>
            <a:rPr lang="en-GB" sz="1300" kern="1200"/>
            <a:t> 2023). </a:t>
          </a:r>
          <a:endParaRPr lang="en-US" sz="1300" kern="1200"/>
        </a:p>
      </dsp:txBody>
      <dsp:txXfrm>
        <a:off x="471318" y="46116"/>
        <a:ext cx="2437608" cy="1427047"/>
      </dsp:txXfrm>
    </dsp:sp>
    <dsp:sp modelId="{582DE6B4-73C1-4916-91E8-21753EB7C123}">
      <dsp:nvSpPr>
        <dsp:cNvPr id="0" name=""/>
        <dsp:cNvSpPr/>
      </dsp:nvSpPr>
      <dsp:spPr>
        <a:xfrm>
          <a:off x="3175647" y="446366"/>
          <a:ext cx="535597" cy="626547"/>
        </a:xfrm>
        <a:prstGeom prst="rightArrow">
          <a:avLst>
            <a:gd name="adj1" fmla="val 60000"/>
            <a:gd name="adj2" fmla="val 50000"/>
          </a:avLst>
        </a:prstGeom>
        <a:gradFill rotWithShape="0">
          <a:gsLst>
            <a:gs pos="0">
              <a:schemeClr val="accent3">
                <a:tint val="60000"/>
                <a:hueOff val="0"/>
                <a:satOff val="0"/>
                <a:lumOff val="0"/>
                <a:alphaOff val="0"/>
                <a:tint val="98000"/>
                <a:lumMod val="110000"/>
              </a:schemeClr>
            </a:gs>
            <a:gs pos="84000">
              <a:schemeClr val="accent3">
                <a:tint val="60000"/>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3175647" y="571675"/>
        <a:ext cx="374918" cy="375929"/>
      </dsp:txXfrm>
    </dsp:sp>
    <dsp:sp modelId="{554723DC-CD8A-434B-A3A3-4997EB08BA69}">
      <dsp:nvSpPr>
        <dsp:cNvPr id="0" name=""/>
        <dsp:cNvSpPr/>
      </dsp:nvSpPr>
      <dsp:spPr>
        <a:xfrm>
          <a:off x="3963885" y="1719"/>
          <a:ext cx="2526402" cy="1515841"/>
        </a:xfrm>
        <a:prstGeom prst="roundRect">
          <a:avLst>
            <a:gd name="adj" fmla="val 10000"/>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According to WHO health is also considered as human rights (</a:t>
          </a:r>
          <a:r>
            <a:rPr lang="en-GB" sz="1300" kern="1200" dirty="0" err="1"/>
            <a:t>Schramme</a:t>
          </a:r>
          <a:r>
            <a:rPr lang="en-GB" sz="1300" kern="1200" dirty="0"/>
            <a:t> 2023). </a:t>
          </a:r>
          <a:endParaRPr lang="en-US" sz="1300" kern="1200" dirty="0"/>
        </a:p>
      </dsp:txBody>
      <dsp:txXfrm>
        <a:off x="4008282" y="46116"/>
        <a:ext cx="2437608" cy="1427047"/>
      </dsp:txXfrm>
    </dsp:sp>
    <dsp:sp modelId="{FC5A01C1-D52C-475B-8BC5-C54FFD058047}">
      <dsp:nvSpPr>
        <dsp:cNvPr id="0" name=""/>
        <dsp:cNvSpPr/>
      </dsp:nvSpPr>
      <dsp:spPr>
        <a:xfrm rot="5400000">
          <a:off x="4959288" y="1694409"/>
          <a:ext cx="535597" cy="626547"/>
        </a:xfrm>
        <a:prstGeom prst="rightArrow">
          <a:avLst>
            <a:gd name="adj1" fmla="val 60000"/>
            <a:gd name="adj2" fmla="val 50000"/>
          </a:avLst>
        </a:prstGeom>
        <a:gradFill rotWithShape="0">
          <a:gsLst>
            <a:gs pos="0">
              <a:schemeClr val="accent3">
                <a:tint val="60000"/>
                <a:hueOff val="0"/>
                <a:satOff val="0"/>
                <a:lumOff val="0"/>
                <a:alphaOff val="0"/>
                <a:tint val="98000"/>
                <a:lumMod val="110000"/>
              </a:schemeClr>
            </a:gs>
            <a:gs pos="84000">
              <a:schemeClr val="accent3">
                <a:tint val="60000"/>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5400000">
        <a:off x="5039123" y="1739884"/>
        <a:ext cx="375929" cy="374918"/>
      </dsp:txXfrm>
    </dsp:sp>
    <dsp:sp modelId="{2780EECE-CECD-47D8-A783-D069EF164415}">
      <dsp:nvSpPr>
        <dsp:cNvPr id="0" name=""/>
        <dsp:cNvSpPr/>
      </dsp:nvSpPr>
      <dsp:spPr>
        <a:xfrm>
          <a:off x="3963885" y="2528122"/>
          <a:ext cx="2526402" cy="1515841"/>
        </a:xfrm>
        <a:prstGeom prst="roundRect">
          <a:avLst>
            <a:gd name="adj" fmla="val 10000"/>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Subjective well-being refers to an individual's personal evaluation of their own health and happiness in life. </a:t>
          </a:r>
          <a:endParaRPr lang="en-US" sz="1300" kern="1200"/>
        </a:p>
      </dsp:txBody>
      <dsp:txXfrm>
        <a:off x="4008282" y="2572519"/>
        <a:ext cx="2437608" cy="1427047"/>
      </dsp:txXfrm>
    </dsp:sp>
    <dsp:sp modelId="{00E52C88-4FC3-4C2D-A766-56D5A41C04E5}">
      <dsp:nvSpPr>
        <dsp:cNvPr id="0" name=""/>
        <dsp:cNvSpPr/>
      </dsp:nvSpPr>
      <dsp:spPr>
        <a:xfrm rot="10800000">
          <a:off x="3205964" y="2972768"/>
          <a:ext cx="535597" cy="626547"/>
        </a:xfrm>
        <a:prstGeom prst="rightArrow">
          <a:avLst>
            <a:gd name="adj1" fmla="val 60000"/>
            <a:gd name="adj2" fmla="val 50000"/>
          </a:avLst>
        </a:prstGeom>
        <a:gradFill rotWithShape="0">
          <a:gsLst>
            <a:gs pos="0">
              <a:schemeClr val="accent3">
                <a:tint val="60000"/>
                <a:hueOff val="0"/>
                <a:satOff val="0"/>
                <a:lumOff val="0"/>
                <a:alphaOff val="0"/>
                <a:tint val="98000"/>
                <a:lumMod val="110000"/>
              </a:schemeClr>
            </a:gs>
            <a:gs pos="84000">
              <a:schemeClr val="accent3">
                <a:tint val="60000"/>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10800000">
        <a:off x="3366643" y="3098077"/>
        <a:ext cx="374918" cy="375929"/>
      </dsp:txXfrm>
    </dsp:sp>
    <dsp:sp modelId="{2167AB41-C466-47B1-94EB-2FCA8C345485}">
      <dsp:nvSpPr>
        <dsp:cNvPr id="0" name=""/>
        <dsp:cNvSpPr/>
      </dsp:nvSpPr>
      <dsp:spPr>
        <a:xfrm>
          <a:off x="426921" y="2528122"/>
          <a:ext cx="2526402" cy="1515841"/>
        </a:xfrm>
        <a:prstGeom prst="roundRect">
          <a:avLst>
            <a:gd name="adj" fmla="val 10000"/>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Objective well-being refers to external, observable conditions which required for human survival and fulfilment using various social indicators. </a:t>
          </a:r>
          <a:endParaRPr lang="en-US" sz="1300" kern="1200"/>
        </a:p>
      </dsp:txBody>
      <dsp:txXfrm>
        <a:off x="471318" y="2572519"/>
        <a:ext cx="2437608" cy="14270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640E40-1E9F-42D6-BC08-85908B0B3D67}">
      <dsp:nvSpPr>
        <dsp:cNvPr id="0" name=""/>
        <dsp:cNvSpPr/>
      </dsp:nvSpPr>
      <dsp:spPr>
        <a:xfrm>
          <a:off x="0" y="0"/>
          <a:ext cx="8823960" cy="839141"/>
        </a:xfrm>
        <a:prstGeom prst="roundRect">
          <a:avLst>
            <a:gd name="adj" fmla="val 10000"/>
          </a:avLst>
        </a:prstGeom>
        <a:solidFill>
          <a:schemeClr val="accent5">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UN defines health and well-being from a holistic lenses that through adopting 17 sustainable development (SDG) goals it aims at ensuring healthy lives. </a:t>
          </a:r>
          <a:endParaRPr lang="en-US" sz="1700" kern="1200"/>
        </a:p>
      </dsp:txBody>
      <dsp:txXfrm>
        <a:off x="24578" y="24578"/>
        <a:ext cx="7847552" cy="789985"/>
      </dsp:txXfrm>
    </dsp:sp>
    <dsp:sp modelId="{CDD45878-BAF3-4B60-8E4F-0CAD20B3FD75}">
      <dsp:nvSpPr>
        <dsp:cNvPr id="0" name=""/>
        <dsp:cNvSpPr/>
      </dsp:nvSpPr>
      <dsp:spPr>
        <a:xfrm>
          <a:off x="739006" y="991713"/>
          <a:ext cx="8823960" cy="839141"/>
        </a:xfrm>
        <a:prstGeom prst="roundRect">
          <a:avLst>
            <a:gd name="adj" fmla="val 10000"/>
          </a:avLst>
        </a:prstGeom>
        <a:solidFill>
          <a:schemeClr val="accent5">
            <a:hueOff val="1486885"/>
            <a:satOff val="-6580"/>
            <a:lumOff val="-6601"/>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UN also acknowledges the influences of social and economic parameters while defining health and well-being. </a:t>
          </a:r>
          <a:endParaRPr lang="en-US" sz="1700" kern="1200"/>
        </a:p>
      </dsp:txBody>
      <dsp:txXfrm>
        <a:off x="763584" y="1016291"/>
        <a:ext cx="7490355" cy="789985"/>
      </dsp:txXfrm>
    </dsp:sp>
    <dsp:sp modelId="{A933E502-D057-4426-863C-4FCBCD62AC2D}">
      <dsp:nvSpPr>
        <dsp:cNvPr id="0" name=""/>
        <dsp:cNvSpPr/>
      </dsp:nvSpPr>
      <dsp:spPr>
        <a:xfrm>
          <a:off x="1466983" y="1983426"/>
          <a:ext cx="8823960" cy="839141"/>
        </a:xfrm>
        <a:prstGeom prst="roundRect">
          <a:avLst>
            <a:gd name="adj" fmla="val 10000"/>
          </a:avLst>
        </a:prstGeom>
        <a:solidFill>
          <a:schemeClr val="accent5">
            <a:hueOff val="2973771"/>
            <a:satOff val="-13160"/>
            <a:lumOff val="-13203"/>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UN considers health and well-being is not always influenced by individual factors but equity, equality, access to healthcare, income level shapes (UN 2026)</a:t>
          </a:r>
          <a:endParaRPr lang="en-US" sz="1700" kern="1200"/>
        </a:p>
      </dsp:txBody>
      <dsp:txXfrm>
        <a:off x="1491561" y="2008004"/>
        <a:ext cx="7501385" cy="789985"/>
      </dsp:txXfrm>
    </dsp:sp>
    <dsp:sp modelId="{81DB14A9-882E-4B36-AD9E-7F65E6A0EB97}">
      <dsp:nvSpPr>
        <dsp:cNvPr id="0" name=""/>
        <dsp:cNvSpPr/>
      </dsp:nvSpPr>
      <dsp:spPr>
        <a:xfrm>
          <a:off x="2205989" y="2975139"/>
          <a:ext cx="8823960" cy="839141"/>
        </a:xfrm>
        <a:prstGeom prst="roundRect">
          <a:avLst>
            <a:gd name="adj" fmla="val 10000"/>
          </a:avLst>
        </a:prstGeom>
        <a:solidFill>
          <a:schemeClr val="accent5">
            <a:hueOff val="4460656"/>
            <a:satOff val="-19740"/>
            <a:lumOff val="-19804"/>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It also follows WHO's approach of considering health as human rights. </a:t>
          </a:r>
          <a:endParaRPr lang="en-US" sz="1700" kern="1200"/>
        </a:p>
      </dsp:txBody>
      <dsp:txXfrm>
        <a:off x="2230567" y="2999717"/>
        <a:ext cx="7490355" cy="789985"/>
      </dsp:txXfrm>
    </dsp:sp>
    <dsp:sp modelId="{2D656AE8-3234-468D-BE7F-9269D568DE10}">
      <dsp:nvSpPr>
        <dsp:cNvPr id="0" name=""/>
        <dsp:cNvSpPr/>
      </dsp:nvSpPr>
      <dsp:spPr>
        <a:xfrm>
          <a:off x="8278517" y="642706"/>
          <a:ext cx="545442" cy="545442"/>
        </a:xfrm>
        <a:prstGeom prst="downArrow">
          <a:avLst>
            <a:gd name="adj1" fmla="val 55000"/>
            <a:gd name="adj2" fmla="val 45000"/>
          </a:avLst>
        </a:prstGeom>
        <a:solidFill>
          <a:schemeClr val="accent5">
            <a:tint val="40000"/>
            <a:alpha val="90000"/>
            <a:hueOff val="0"/>
            <a:satOff val="0"/>
            <a:lumOff val="0"/>
            <a:alphaOff val="0"/>
          </a:schemeClr>
        </a:solidFill>
        <a:ln w="22225"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8401241" y="642706"/>
        <a:ext cx="299994" cy="410445"/>
      </dsp:txXfrm>
    </dsp:sp>
    <dsp:sp modelId="{65D04413-5D11-4816-81D6-2D1FAAECB74A}">
      <dsp:nvSpPr>
        <dsp:cNvPr id="0" name=""/>
        <dsp:cNvSpPr/>
      </dsp:nvSpPr>
      <dsp:spPr>
        <a:xfrm>
          <a:off x="9017524" y="1634419"/>
          <a:ext cx="545442" cy="545442"/>
        </a:xfrm>
        <a:prstGeom prst="downArrow">
          <a:avLst>
            <a:gd name="adj1" fmla="val 55000"/>
            <a:gd name="adj2" fmla="val 45000"/>
          </a:avLst>
        </a:prstGeom>
        <a:solidFill>
          <a:schemeClr val="accent5">
            <a:tint val="40000"/>
            <a:alpha val="90000"/>
            <a:hueOff val="2049566"/>
            <a:satOff val="-11059"/>
            <a:lumOff val="-2270"/>
            <a:alphaOff val="0"/>
          </a:schemeClr>
        </a:solidFill>
        <a:ln w="22225"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9140248" y="1634419"/>
        <a:ext cx="299994" cy="410445"/>
      </dsp:txXfrm>
    </dsp:sp>
    <dsp:sp modelId="{767BC3D6-6F61-4CBE-911A-5FABFAF9A7D7}">
      <dsp:nvSpPr>
        <dsp:cNvPr id="0" name=""/>
        <dsp:cNvSpPr/>
      </dsp:nvSpPr>
      <dsp:spPr>
        <a:xfrm>
          <a:off x="9745501" y="2626132"/>
          <a:ext cx="545442" cy="545442"/>
        </a:xfrm>
        <a:prstGeom prst="downArrow">
          <a:avLst>
            <a:gd name="adj1" fmla="val 55000"/>
            <a:gd name="adj2" fmla="val 45000"/>
          </a:avLst>
        </a:prstGeom>
        <a:solidFill>
          <a:schemeClr val="accent5">
            <a:tint val="40000"/>
            <a:alpha val="90000"/>
            <a:hueOff val="4099132"/>
            <a:satOff val="-22118"/>
            <a:lumOff val="-4540"/>
            <a:alphaOff val="0"/>
          </a:schemeClr>
        </a:solidFill>
        <a:ln w="22225"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9868225" y="2626132"/>
        <a:ext cx="299994" cy="4104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CFE10-A8CD-41B9-ADBE-6CC90E202F63}">
      <dsp:nvSpPr>
        <dsp:cNvPr id="0" name=""/>
        <dsp:cNvSpPr/>
      </dsp:nvSpPr>
      <dsp:spPr>
        <a:xfrm>
          <a:off x="1193722" y="288095"/>
          <a:ext cx="3884434" cy="3884434"/>
        </a:xfrm>
        <a:prstGeom prst="pie">
          <a:avLst>
            <a:gd name="adj1" fmla="val 16200000"/>
            <a:gd name="adj2" fmla="val 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WHO’s Health in All Policies framework aims at getting the government to think about health and equality issues outside the health sector.</a:t>
          </a:r>
          <a:endParaRPr lang="en-US" sz="1000" kern="1200"/>
        </a:p>
      </dsp:txBody>
      <dsp:txXfrm>
        <a:off x="3180333" y="1006715"/>
        <a:ext cx="1433541" cy="1156081"/>
      </dsp:txXfrm>
    </dsp:sp>
    <dsp:sp modelId="{970A705E-9D5D-484E-A33D-62637F5B1B46}">
      <dsp:nvSpPr>
        <dsp:cNvPr id="0" name=""/>
        <dsp:cNvSpPr/>
      </dsp:nvSpPr>
      <dsp:spPr>
        <a:xfrm>
          <a:off x="1030021" y="451796"/>
          <a:ext cx="3884434" cy="3884434"/>
        </a:xfrm>
        <a:prstGeom prst="pie">
          <a:avLst>
            <a:gd name="adj1" fmla="val 0"/>
            <a:gd name="adj2" fmla="val 54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The NHS Long Term Plan focused on prevention and increased funding for diabetes prevention, along with digital access to these services.</a:t>
          </a:r>
          <a:endParaRPr lang="en-US" sz="1000" kern="1200"/>
        </a:p>
      </dsp:txBody>
      <dsp:txXfrm>
        <a:off x="3041603" y="2463378"/>
        <a:ext cx="1433541" cy="1156081"/>
      </dsp:txXfrm>
    </dsp:sp>
    <dsp:sp modelId="{0764CBBF-0C74-47F6-9520-89726123B975}">
      <dsp:nvSpPr>
        <dsp:cNvPr id="0" name=""/>
        <dsp:cNvSpPr/>
      </dsp:nvSpPr>
      <dsp:spPr>
        <a:xfrm>
          <a:off x="1030021" y="451796"/>
          <a:ext cx="3884434" cy="3884434"/>
        </a:xfrm>
        <a:prstGeom prst="pie">
          <a:avLst>
            <a:gd name="adj1" fmla="val 5400000"/>
            <a:gd name="adj2" fmla="val 108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The Equality Act 2010 protects from discrimination and helps make reasonable adjustments for disabled service users.</a:t>
          </a:r>
          <a:endParaRPr lang="en-US" sz="1000" kern="1200"/>
        </a:p>
      </dsp:txBody>
      <dsp:txXfrm>
        <a:off x="1469332" y="2463378"/>
        <a:ext cx="1433541" cy="1156081"/>
      </dsp:txXfrm>
    </dsp:sp>
    <dsp:sp modelId="{32C01B4E-5A4B-40E9-8B38-31064AB8556F}">
      <dsp:nvSpPr>
        <dsp:cNvPr id="0" name=""/>
        <dsp:cNvSpPr/>
      </dsp:nvSpPr>
      <dsp:spPr>
        <a:xfrm>
          <a:off x="1030021" y="451796"/>
          <a:ext cx="3884434" cy="3884434"/>
        </a:xfrm>
        <a:prstGeom prst="pie">
          <a:avLst>
            <a:gd name="adj1" fmla="val 10800000"/>
            <a:gd name="adj2" fmla="val 1620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Commissioning standards, provider training, informed consent, confidentiality, and outcome measurement are the key aspects of proper governance.</a:t>
          </a:r>
          <a:endParaRPr lang="en-US" sz="1000" kern="1200"/>
        </a:p>
      </dsp:txBody>
      <dsp:txXfrm>
        <a:off x="1469332" y="1168567"/>
        <a:ext cx="1433541" cy="11560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C0CF2-59F7-48AE-8C5D-4F9E9663BC74}">
      <dsp:nvSpPr>
        <dsp:cNvPr id="0" name=""/>
        <dsp:cNvSpPr/>
      </dsp:nvSpPr>
      <dsp:spPr>
        <a:xfrm>
          <a:off x="827809" y="301015"/>
          <a:ext cx="763330" cy="763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D34E0B-2E59-43C5-A7F6-5A337068706A}">
      <dsp:nvSpPr>
        <dsp:cNvPr id="0" name=""/>
        <dsp:cNvSpPr/>
      </dsp:nvSpPr>
      <dsp:spPr>
        <a:xfrm>
          <a:off x="361330" y="1362727"/>
          <a:ext cx="1696289" cy="911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Perceived susceptibility: Recognizing individuals who are at risk by means of blood test, NHS Health Check and referrals from clinical practitioners.</a:t>
          </a:r>
          <a:endParaRPr lang="en-US" sz="1100" kern="1200"/>
        </a:p>
      </dsp:txBody>
      <dsp:txXfrm>
        <a:off x="361330" y="1362727"/>
        <a:ext cx="1696289" cy="911755"/>
      </dsp:txXfrm>
    </dsp:sp>
    <dsp:sp modelId="{6CDF2AF2-2FB8-40B5-836F-0C17FEAE76E5}">
      <dsp:nvSpPr>
        <dsp:cNvPr id="0" name=""/>
        <dsp:cNvSpPr/>
      </dsp:nvSpPr>
      <dsp:spPr>
        <a:xfrm>
          <a:off x="2820949" y="301015"/>
          <a:ext cx="763330" cy="763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397C7A-6A65-4D70-BDD1-BD31B42C09D5}">
      <dsp:nvSpPr>
        <dsp:cNvPr id="0" name=""/>
        <dsp:cNvSpPr/>
      </dsp:nvSpPr>
      <dsp:spPr>
        <a:xfrm>
          <a:off x="2354469" y="1362727"/>
          <a:ext cx="1696289" cy="911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Perceived severity: Highlighting the possible consequences of type 2 diabetes to foster preventative behaviors among individuals.</a:t>
          </a:r>
          <a:endParaRPr lang="en-US" sz="1100" kern="1200"/>
        </a:p>
      </dsp:txBody>
      <dsp:txXfrm>
        <a:off x="2354469" y="1362727"/>
        <a:ext cx="1696289" cy="911755"/>
      </dsp:txXfrm>
    </dsp:sp>
    <dsp:sp modelId="{60722B70-67E3-4FCC-A4F9-0405140F7BEE}">
      <dsp:nvSpPr>
        <dsp:cNvPr id="0" name=""/>
        <dsp:cNvSpPr/>
      </dsp:nvSpPr>
      <dsp:spPr>
        <a:xfrm>
          <a:off x="4814089" y="301015"/>
          <a:ext cx="763330" cy="763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814091-9CF1-4C23-892F-0A1F10F83B8B}">
      <dsp:nvSpPr>
        <dsp:cNvPr id="0" name=""/>
        <dsp:cNvSpPr/>
      </dsp:nvSpPr>
      <dsp:spPr>
        <a:xfrm>
          <a:off x="4347609" y="1362727"/>
          <a:ext cx="1696289" cy="911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Perceived benefits and barriers: Advocating healthy diet, exercise and weight loss while overcoming any perceived barriers to participation.</a:t>
          </a:r>
          <a:endParaRPr lang="en-US" sz="1100" kern="1200"/>
        </a:p>
      </dsp:txBody>
      <dsp:txXfrm>
        <a:off x="4347609" y="1362727"/>
        <a:ext cx="1696289" cy="911755"/>
      </dsp:txXfrm>
    </dsp:sp>
    <dsp:sp modelId="{68B38463-18BB-46D7-BF0D-858F985F5AC5}">
      <dsp:nvSpPr>
        <dsp:cNvPr id="0" name=""/>
        <dsp:cNvSpPr/>
      </dsp:nvSpPr>
      <dsp:spPr>
        <a:xfrm>
          <a:off x="2820949" y="2698555"/>
          <a:ext cx="763330" cy="763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FBD290-E39C-4F08-B018-2BF9EE242016}">
      <dsp:nvSpPr>
        <dsp:cNvPr id="0" name=""/>
        <dsp:cNvSpPr/>
      </dsp:nvSpPr>
      <dsp:spPr>
        <a:xfrm>
          <a:off x="2354469" y="3760267"/>
          <a:ext cx="1696289" cy="911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Cues to action and self-efficacy: Offering advice, coaching and setting of goals.</a:t>
          </a:r>
          <a:endParaRPr lang="en-US" sz="1100" kern="1200"/>
        </a:p>
      </dsp:txBody>
      <dsp:txXfrm>
        <a:off x="2354469" y="3760267"/>
        <a:ext cx="1696289" cy="9117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A4D32F-0673-4EA6-AB7D-E432BF3BAEEB}">
      <dsp:nvSpPr>
        <dsp:cNvPr id="0" name=""/>
        <dsp:cNvSpPr/>
      </dsp:nvSpPr>
      <dsp:spPr>
        <a:xfrm>
          <a:off x="0" y="52545"/>
          <a:ext cx="7012370" cy="1105649"/>
        </a:xfrm>
        <a:prstGeom prst="roundRect">
          <a:avLst/>
        </a:prstGeom>
        <a:gradFill rotWithShape="0">
          <a:gsLst>
            <a:gs pos="0">
              <a:schemeClr val="accent5">
                <a:hueOff val="0"/>
                <a:satOff val="0"/>
                <a:lumOff val="0"/>
                <a:alphaOff val="0"/>
                <a:tint val="98000"/>
                <a:lumMod val="110000"/>
              </a:schemeClr>
            </a:gs>
            <a:gs pos="84000">
              <a:schemeClr val="accent5">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solidFill>
                <a:srgbClr val="FFFFFF"/>
              </a:solidFill>
              <a:latin typeface="Times New Roman"/>
              <a:ea typeface="+mn-ea"/>
              <a:cs typeface="Times New Roman"/>
            </a:rPr>
            <a:t>According to NHS England, the risk of type 2 diabetes can be reduced to 37% for individuals who have completed the program.</a:t>
          </a:r>
          <a:endParaRPr lang="en-US" sz="2100" kern="1200">
            <a:solidFill>
              <a:srgbClr val="FFFFFF"/>
            </a:solidFill>
            <a:latin typeface="Times New Roman"/>
            <a:ea typeface="+mn-ea"/>
            <a:cs typeface="Times New Roman"/>
          </a:endParaRPr>
        </a:p>
      </dsp:txBody>
      <dsp:txXfrm>
        <a:off x="53973" y="106518"/>
        <a:ext cx="6904424" cy="997703"/>
      </dsp:txXfrm>
    </dsp:sp>
    <dsp:sp modelId="{F0034591-33DF-4BFA-986E-AFB040B69495}">
      <dsp:nvSpPr>
        <dsp:cNvPr id="0" name=""/>
        <dsp:cNvSpPr/>
      </dsp:nvSpPr>
      <dsp:spPr>
        <a:xfrm>
          <a:off x="0" y="1218675"/>
          <a:ext cx="7012370" cy="1105649"/>
        </a:xfrm>
        <a:prstGeom prst="roundRect">
          <a:avLst/>
        </a:prstGeom>
        <a:gradFill rotWithShape="0">
          <a:gsLst>
            <a:gs pos="0">
              <a:schemeClr val="accent5">
                <a:hueOff val="1486885"/>
                <a:satOff val="-6580"/>
                <a:lumOff val="-6601"/>
                <a:alphaOff val="0"/>
                <a:tint val="98000"/>
                <a:lumMod val="110000"/>
              </a:schemeClr>
            </a:gs>
            <a:gs pos="84000">
              <a:schemeClr val="accent5">
                <a:hueOff val="1486885"/>
                <a:satOff val="-6580"/>
                <a:lumOff val="-6601"/>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solidFill>
                <a:srgbClr val="FFFFFF"/>
              </a:solidFill>
              <a:latin typeface="Times New Roman"/>
              <a:ea typeface="+mn-ea"/>
              <a:cs typeface="Times New Roman"/>
            </a:rPr>
            <a:t>A review found that on average, participants lost 3.3 kg after completing the program (NHS England 2025).</a:t>
          </a:r>
          <a:endParaRPr lang="en-US" sz="2100" kern="1200">
            <a:solidFill>
              <a:srgbClr val="FFFFFF"/>
            </a:solidFill>
            <a:latin typeface="Times New Roman"/>
            <a:ea typeface="+mn-ea"/>
            <a:cs typeface="Times New Roman"/>
          </a:endParaRPr>
        </a:p>
      </dsp:txBody>
      <dsp:txXfrm>
        <a:off x="53973" y="1272648"/>
        <a:ext cx="6904424" cy="997703"/>
      </dsp:txXfrm>
    </dsp:sp>
    <dsp:sp modelId="{3660039A-15FB-4ACD-9D32-8887970C0F65}">
      <dsp:nvSpPr>
        <dsp:cNvPr id="0" name=""/>
        <dsp:cNvSpPr/>
      </dsp:nvSpPr>
      <dsp:spPr>
        <a:xfrm>
          <a:off x="0" y="2384805"/>
          <a:ext cx="7012370" cy="1105649"/>
        </a:xfrm>
        <a:prstGeom prst="roundRect">
          <a:avLst/>
        </a:prstGeom>
        <a:gradFill rotWithShape="0">
          <a:gsLst>
            <a:gs pos="0">
              <a:schemeClr val="accent5">
                <a:hueOff val="2973771"/>
                <a:satOff val="-13160"/>
                <a:lumOff val="-13203"/>
                <a:alphaOff val="0"/>
                <a:tint val="98000"/>
                <a:lumMod val="110000"/>
              </a:schemeClr>
            </a:gs>
            <a:gs pos="84000">
              <a:schemeClr val="accent5">
                <a:hueOff val="2973771"/>
                <a:satOff val="-13160"/>
                <a:lumOff val="-13203"/>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solidFill>
                <a:srgbClr val="FFFFFF"/>
              </a:solidFill>
              <a:latin typeface="Times New Roman"/>
              <a:ea typeface="+mn-ea"/>
              <a:cs typeface="Times New Roman"/>
            </a:rPr>
            <a:t>Convenience, health coaching, and monitoring were some of the factors identified from qualitative interviews that helped in digital participation (Ross et al. 2023).</a:t>
          </a:r>
          <a:endParaRPr lang="en-US" sz="2100" kern="1200">
            <a:solidFill>
              <a:srgbClr val="FFFFFF"/>
            </a:solidFill>
            <a:latin typeface="Times New Roman"/>
            <a:ea typeface="+mn-ea"/>
            <a:cs typeface="Times New Roman"/>
          </a:endParaRPr>
        </a:p>
      </dsp:txBody>
      <dsp:txXfrm>
        <a:off x="53973" y="2438778"/>
        <a:ext cx="6904424" cy="997703"/>
      </dsp:txXfrm>
    </dsp:sp>
    <dsp:sp modelId="{9BB9E0DB-F3CB-4675-A217-C4B726CEAD47}">
      <dsp:nvSpPr>
        <dsp:cNvPr id="0" name=""/>
        <dsp:cNvSpPr/>
      </dsp:nvSpPr>
      <dsp:spPr>
        <a:xfrm>
          <a:off x="0" y="3550935"/>
          <a:ext cx="7012370" cy="1105649"/>
        </a:xfrm>
        <a:prstGeom prst="roundRect">
          <a:avLst/>
        </a:prstGeom>
        <a:gradFill rotWithShape="0">
          <a:gsLst>
            <a:gs pos="0">
              <a:schemeClr val="accent5">
                <a:hueOff val="4460656"/>
                <a:satOff val="-19740"/>
                <a:lumOff val="-19804"/>
                <a:alphaOff val="0"/>
                <a:tint val="98000"/>
                <a:lumMod val="110000"/>
              </a:schemeClr>
            </a:gs>
            <a:gs pos="84000">
              <a:schemeClr val="accent5">
                <a:hueOff val="4460656"/>
                <a:satOff val="-19740"/>
                <a:lumOff val="-19804"/>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solidFill>
                <a:srgbClr val="FFFFFF"/>
              </a:solidFill>
              <a:latin typeface="Times New Roman"/>
              <a:ea typeface="+mn-ea"/>
              <a:cs typeface="Times New Roman"/>
            </a:rPr>
            <a:t>Some of the difficulties faced included referral problems, language barriers, lack of culture adaptation, and unequal completion.</a:t>
          </a:r>
          <a:endParaRPr lang="en-US" sz="2100" kern="1200">
            <a:solidFill>
              <a:srgbClr val="FFFFFF"/>
            </a:solidFill>
            <a:latin typeface="Times New Roman"/>
            <a:ea typeface="+mn-ea"/>
            <a:cs typeface="Times New Roman"/>
          </a:endParaRPr>
        </a:p>
      </dsp:txBody>
      <dsp:txXfrm>
        <a:off x="53973" y="3604908"/>
        <a:ext cx="6904424" cy="9977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9AAB1-FD3A-4783-9B79-D5E286FE494B}">
      <dsp:nvSpPr>
        <dsp:cNvPr id="0" name=""/>
        <dsp:cNvSpPr/>
      </dsp:nvSpPr>
      <dsp:spPr>
        <a:xfrm>
          <a:off x="3231" y="112619"/>
          <a:ext cx="2563601" cy="3589042"/>
        </a:xfrm>
        <a:prstGeom prst="rect">
          <a:avLst/>
        </a:prstGeom>
        <a:solidFill>
          <a:schemeClr val="accent2">
            <a:tint val="40000"/>
            <a:alpha val="90000"/>
            <a:hueOff val="0"/>
            <a:satOff val="0"/>
            <a:lumOff val="0"/>
            <a:alphaOff val="0"/>
          </a:schemeClr>
        </a:solidFill>
        <a:ln w="2222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868" tIns="330200" rIns="199868" bIns="330200" numCol="1" spcCol="1270" anchor="t" anchorCtr="0">
          <a:noAutofit/>
        </a:bodyPr>
        <a:lstStyle/>
        <a:p>
          <a:pPr marL="0" lvl="0" indent="0" algn="l" defTabSz="711200">
            <a:lnSpc>
              <a:spcPct val="90000"/>
            </a:lnSpc>
            <a:spcBef>
              <a:spcPct val="0"/>
            </a:spcBef>
            <a:spcAft>
              <a:spcPct val="35000"/>
            </a:spcAft>
            <a:buNone/>
          </a:pPr>
          <a:r>
            <a:rPr lang="en-GB" sz="1600" kern="1200">
              <a:latin typeface="Times New Roman"/>
              <a:cs typeface="Times New Roman"/>
            </a:rPr>
            <a:t>Providing interpretive services, translated materials and cultural examples developed in collaboration with the community and participants.</a:t>
          </a:r>
          <a:endParaRPr lang="en-US" sz="1600" kern="1200">
            <a:latin typeface="Times New Roman"/>
            <a:cs typeface="Times New Roman"/>
          </a:endParaRPr>
        </a:p>
      </dsp:txBody>
      <dsp:txXfrm>
        <a:off x="3231" y="1476455"/>
        <a:ext cx="2563601" cy="2153425"/>
      </dsp:txXfrm>
    </dsp:sp>
    <dsp:sp modelId="{6F4D9895-B191-4CAF-BF9D-F94E927EE050}">
      <dsp:nvSpPr>
        <dsp:cNvPr id="0" name=""/>
        <dsp:cNvSpPr/>
      </dsp:nvSpPr>
      <dsp:spPr>
        <a:xfrm>
          <a:off x="746675" y="471523"/>
          <a:ext cx="1076712" cy="1076712"/>
        </a:xfrm>
        <a:prstGeom prst="ellipse">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945" tIns="12700" rIns="83945"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04356" y="629204"/>
        <a:ext cx="761350" cy="761350"/>
      </dsp:txXfrm>
    </dsp:sp>
    <dsp:sp modelId="{20359969-4AF8-437C-A05A-5E2C95E2B1E3}">
      <dsp:nvSpPr>
        <dsp:cNvPr id="0" name=""/>
        <dsp:cNvSpPr/>
      </dsp:nvSpPr>
      <dsp:spPr>
        <a:xfrm>
          <a:off x="3231" y="3701589"/>
          <a:ext cx="2563601" cy="72"/>
        </a:xfrm>
        <a:prstGeom prst="rect">
          <a:avLst/>
        </a:prstGeom>
        <a:solidFill>
          <a:schemeClr val="accent2">
            <a:hueOff val="1327382"/>
            <a:satOff val="-6802"/>
            <a:lumOff val="-3445"/>
            <a:alphaOff val="0"/>
          </a:schemeClr>
        </a:solidFill>
        <a:ln w="22225" cap="rnd" cmpd="sng" algn="ctr">
          <a:solidFill>
            <a:schemeClr val="accent2">
              <a:hueOff val="1327382"/>
              <a:satOff val="-6802"/>
              <a:lumOff val="-34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713D3B-D27B-46F4-9F38-77A06D3BF16C}">
      <dsp:nvSpPr>
        <dsp:cNvPr id="0" name=""/>
        <dsp:cNvSpPr/>
      </dsp:nvSpPr>
      <dsp:spPr>
        <a:xfrm>
          <a:off x="2823193" y="112619"/>
          <a:ext cx="2563601" cy="3589042"/>
        </a:xfrm>
        <a:prstGeom prst="rect">
          <a:avLst/>
        </a:prstGeom>
        <a:solidFill>
          <a:schemeClr val="accent2">
            <a:tint val="40000"/>
            <a:alpha val="90000"/>
            <a:hueOff val="3249381"/>
            <a:satOff val="-17749"/>
            <a:lumOff val="-2108"/>
            <a:alphaOff val="0"/>
          </a:schemeClr>
        </a:solidFill>
        <a:ln w="22225" cap="rnd" cmpd="sng" algn="ctr">
          <a:solidFill>
            <a:schemeClr val="accent2">
              <a:tint val="40000"/>
              <a:alpha val="90000"/>
              <a:hueOff val="3249381"/>
              <a:satOff val="-17749"/>
              <a:lumOff val="-21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868" tIns="330200" rIns="199868" bIns="330200" numCol="1" spcCol="1270" anchor="t" anchorCtr="0">
          <a:noAutofit/>
        </a:bodyPr>
        <a:lstStyle/>
        <a:p>
          <a:pPr marL="0" lvl="0" indent="0" algn="l" defTabSz="711200">
            <a:lnSpc>
              <a:spcPct val="90000"/>
            </a:lnSpc>
            <a:spcBef>
              <a:spcPct val="0"/>
            </a:spcBef>
            <a:spcAft>
              <a:spcPct val="35000"/>
            </a:spcAft>
            <a:buNone/>
          </a:pPr>
          <a:r>
            <a:rPr lang="en-GB" sz="1600" kern="1200">
              <a:latin typeface="Times New Roman"/>
              <a:cs typeface="Times New Roman"/>
            </a:rPr>
            <a:t>Ensuring that suitable community facilities, flexible appointment times, transport services and childcare facilities are provided where possible.</a:t>
          </a:r>
          <a:endParaRPr lang="en-US" sz="1600" kern="1200">
            <a:latin typeface="Times New Roman"/>
            <a:cs typeface="Times New Roman"/>
          </a:endParaRPr>
        </a:p>
      </dsp:txBody>
      <dsp:txXfrm>
        <a:off x="2823193" y="1476455"/>
        <a:ext cx="2563601" cy="2153425"/>
      </dsp:txXfrm>
    </dsp:sp>
    <dsp:sp modelId="{D30D2E68-3D17-4F6A-ADA2-8B49B56F9B49}">
      <dsp:nvSpPr>
        <dsp:cNvPr id="0" name=""/>
        <dsp:cNvSpPr/>
      </dsp:nvSpPr>
      <dsp:spPr>
        <a:xfrm>
          <a:off x="3566637" y="471523"/>
          <a:ext cx="1076712" cy="1076712"/>
        </a:xfrm>
        <a:prstGeom prst="ellipse">
          <a:avLst/>
        </a:prstGeom>
        <a:solidFill>
          <a:schemeClr val="accent2">
            <a:hueOff val="2654764"/>
            <a:satOff val="-13603"/>
            <a:lumOff val="-6891"/>
            <a:alphaOff val="0"/>
          </a:schemeClr>
        </a:solidFill>
        <a:ln w="22225" cap="rnd" cmpd="sng" algn="ctr">
          <a:solidFill>
            <a:schemeClr val="accent2">
              <a:hueOff val="2654764"/>
              <a:satOff val="-13603"/>
              <a:lumOff val="-689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945" tIns="12700" rIns="83945"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724318" y="629204"/>
        <a:ext cx="761350" cy="761350"/>
      </dsp:txXfrm>
    </dsp:sp>
    <dsp:sp modelId="{A27884FA-3E73-45D9-A66C-A97FFFF98DE7}">
      <dsp:nvSpPr>
        <dsp:cNvPr id="0" name=""/>
        <dsp:cNvSpPr/>
      </dsp:nvSpPr>
      <dsp:spPr>
        <a:xfrm>
          <a:off x="2823193" y="3701589"/>
          <a:ext cx="2563601" cy="72"/>
        </a:xfrm>
        <a:prstGeom prst="rect">
          <a:avLst/>
        </a:prstGeom>
        <a:solidFill>
          <a:schemeClr val="accent2">
            <a:hueOff val="3982146"/>
            <a:satOff val="-20405"/>
            <a:lumOff val="-10336"/>
            <a:alphaOff val="0"/>
          </a:schemeClr>
        </a:solidFill>
        <a:ln w="22225" cap="rnd" cmpd="sng" algn="ctr">
          <a:solidFill>
            <a:schemeClr val="accent2">
              <a:hueOff val="3982146"/>
              <a:satOff val="-20405"/>
              <a:lumOff val="-1033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A53F89-3792-4201-AB2F-35520E80A706}">
      <dsp:nvSpPr>
        <dsp:cNvPr id="0" name=""/>
        <dsp:cNvSpPr/>
      </dsp:nvSpPr>
      <dsp:spPr>
        <a:xfrm>
          <a:off x="5643155" y="112619"/>
          <a:ext cx="2563601" cy="3589042"/>
        </a:xfrm>
        <a:prstGeom prst="rect">
          <a:avLst/>
        </a:prstGeom>
        <a:solidFill>
          <a:schemeClr val="accent2">
            <a:tint val="40000"/>
            <a:alpha val="90000"/>
            <a:hueOff val="6498762"/>
            <a:satOff val="-35499"/>
            <a:lumOff val="-4215"/>
            <a:alphaOff val="0"/>
          </a:schemeClr>
        </a:solidFill>
        <a:ln w="22225" cap="rnd" cmpd="sng" algn="ctr">
          <a:solidFill>
            <a:schemeClr val="accent2">
              <a:tint val="40000"/>
              <a:alpha val="90000"/>
              <a:hueOff val="6498762"/>
              <a:satOff val="-35499"/>
              <a:lumOff val="-42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868" tIns="330200" rIns="199868" bIns="330200" numCol="1" spcCol="1270" anchor="t" anchorCtr="0">
          <a:noAutofit/>
        </a:bodyPr>
        <a:lstStyle/>
        <a:p>
          <a:pPr marL="0" lvl="0" indent="0" algn="l" defTabSz="711200">
            <a:lnSpc>
              <a:spcPct val="90000"/>
            </a:lnSpc>
            <a:spcBef>
              <a:spcPct val="0"/>
            </a:spcBef>
            <a:spcAft>
              <a:spcPct val="35000"/>
            </a:spcAft>
            <a:buNone/>
          </a:pPr>
          <a:r>
            <a:rPr lang="en-GB" sz="1600" kern="1200">
              <a:latin typeface="Times New Roman"/>
              <a:cs typeface="Times New Roman"/>
            </a:rPr>
            <a:t>Providing telephone and face-to-face options to those who are excluded from digital participation or access problems.</a:t>
          </a:r>
          <a:endParaRPr lang="en-US" sz="1600" kern="1200">
            <a:latin typeface="Times New Roman"/>
            <a:cs typeface="Times New Roman"/>
          </a:endParaRPr>
        </a:p>
      </dsp:txBody>
      <dsp:txXfrm>
        <a:off x="5643155" y="1476455"/>
        <a:ext cx="2563601" cy="2153425"/>
      </dsp:txXfrm>
    </dsp:sp>
    <dsp:sp modelId="{5E0A90AB-B870-4968-89F8-25B94A8803BE}">
      <dsp:nvSpPr>
        <dsp:cNvPr id="0" name=""/>
        <dsp:cNvSpPr/>
      </dsp:nvSpPr>
      <dsp:spPr>
        <a:xfrm>
          <a:off x="6386599" y="471523"/>
          <a:ext cx="1076712" cy="1076712"/>
        </a:xfrm>
        <a:prstGeom prst="ellipse">
          <a:avLst/>
        </a:prstGeom>
        <a:solidFill>
          <a:schemeClr val="accent2">
            <a:hueOff val="5309529"/>
            <a:satOff val="-27207"/>
            <a:lumOff val="-13782"/>
            <a:alphaOff val="0"/>
          </a:schemeClr>
        </a:solidFill>
        <a:ln w="22225" cap="rnd" cmpd="sng" algn="ctr">
          <a:solidFill>
            <a:schemeClr val="accent2">
              <a:hueOff val="5309529"/>
              <a:satOff val="-27207"/>
              <a:lumOff val="-1378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945" tIns="12700" rIns="83945"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544280" y="629204"/>
        <a:ext cx="761350" cy="761350"/>
      </dsp:txXfrm>
    </dsp:sp>
    <dsp:sp modelId="{1F65B3D6-7D06-48C0-AF16-0578F2EED4D7}">
      <dsp:nvSpPr>
        <dsp:cNvPr id="0" name=""/>
        <dsp:cNvSpPr/>
      </dsp:nvSpPr>
      <dsp:spPr>
        <a:xfrm>
          <a:off x="5643155" y="3701589"/>
          <a:ext cx="2563601" cy="72"/>
        </a:xfrm>
        <a:prstGeom prst="rect">
          <a:avLst/>
        </a:prstGeom>
        <a:solidFill>
          <a:schemeClr val="accent2">
            <a:hueOff val="6636910"/>
            <a:satOff val="-34009"/>
            <a:lumOff val="-17227"/>
            <a:alphaOff val="0"/>
          </a:schemeClr>
        </a:solidFill>
        <a:ln w="22225" cap="rnd" cmpd="sng" algn="ctr">
          <a:solidFill>
            <a:schemeClr val="accent2">
              <a:hueOff val="6636910"/>
              <a:satOff val="-34009"/>
              <a:lumOff val="-1722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C4724A-83AC-4595-81C9-8381ED12BE52}">
      <dsp:nvSpPr>
        <dsp:cNvPr id="0" name=""/>
        <dsp:cNvSpPr/>
      </dsp:nvSpPr>
      <dsp:spPr>
        <a:xfrm>
          <a:off x="8463116" y="112619"/>
          <a:ext cx="2563601" cy="3589042"/>
        </a:xfrm>
        <a:prstGeom prst="rect">
          <a:avLst/>
        </a:prstGeom>
        <a:solidFill>
          <a:schemeClr val="accent2">
            <a:tint val="40000"/>
            <a:alpha val="90000"/>
            <a:hueOff val="9748142"/>
            <a:satOff val="-53248"/>
            <a:lumOff val="-6323"/>
            <a:alphaOff val="0"/>
          </a:schemeClr>
        </a:solidFill>
        <a:ln w="22225" cap="rnd" cmpd="sng" algn="ctr">
          <a:solidFill>
            <a:schemeClr val="accent2">
              <a:tint val="40000"/>
              <a:alpha val="90000"/>
              <a:hueOff val="9748142"/>
              <a:satOff val="-53248"/>
              <a:lumOff val="-632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868" tIns="330200" rIns="199868" bIns="330200" numCol="1" spcCol="1270" anchor="t" anchorCtr="0">
          <a:noAutofit/>
        </a:bodyPr>
        <a:lstStyle/>
        <a:p>
          <a:pPr marL="0" lvl="0" indent="0" algn="l" defTabSz="711200" rtl="0">
            <a:lnSpc>
              <a:spcPct val="90000"/>
            </a:lnSpc>
            <a:spcBef>
              <a:spcPct val="0"/>
            </a:spcBef>
            <a:spcAft>
              <a:spcPct val="35000"/>
            </a:spcAft>
            <a:buNone/>
          </a:pPr>
          <a:r>
            <a:rPr lang="en-GB" sz="1600" kern="1200">
              <a:latin typeface="Times New Roman"/>
              <a:cs typeface="Times New Roman"/>
            </a:rPr>
            <a:t>Track referral, attendance and outcomes by ethnicity, deprivation, disability, age and method of delivery (NHS England, 2025b).</a:t>
          </a:r>
          <a:endParaRPr lang="en-US" sz="1600" kern="1200">
            <a:latin typeface="Times New Roman"/>
            <a:cs typeface="Times New Roman"/>
          </a:endParaRPr>
        </a:p>
      </dsp:txBody>
      <dsp:txXfrm>
        <a:off x="8463116" y="1476455"/>
        <a:ext cx="2563601" cy="2153425"/>
      </dsp:txXfrm>
    </dsp:sp>
    <dsp:sp modelId="{2658F698-A6B5-4579-9BFC-1BE493BF9A03}">
      <dsp:nvSpPr>
        <dsp:cNvPr id="0" name=""/>
        <dsp:cNvSpPr/>
      </dsp:nvSpPr>
      <dsp:spPr>
        <a:xfrm>
          <a:off x="9206561" y="471523"/>
          <a:ext cx="1076712" cy="1076712"/>
        </a:xfrm>
        <a:prstGeom prst="ellipse">
          <a:avLst/>
        </a:prstGeom>
        <a:solidFill>
          <a:schemeClr val="accent2">
            <a:hueOff val="7964292"/>
            <a:satOff val="-40810"/>
            <a:lumOff val="-20673"/>
            <a:alphaOff val="0"/>
          </a:schemeClr>
        </a:solidFill>
        <a:ln w="22225" cap="rnd" cmpd="sng" algn="ctr">
          <a:solidFill>
            <a:schemeClr val="accent2">
              <a:hueOff val="7964292"/>
              <a:satOff val="-40810"/>
              <a:lumOff val="-206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945" tIns="12700" rIns="83945"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364242" y="629204"/>
        <a:ext cx="761350" cy="761350"/>
      </dsp:txXfrm>
    </dsp:sp>
    <dsp:sp modelId="{B437E5EC-5AE6-4C83-9478-3EA375724A9B}">
      <dsp:nvSpPr>
        <dsp:cNvPr id="0" name=""/>
        <dsp:cNvSpPr/>
      </dsp:nvSpPr>
      <dsp:spPr>
        <a:xfrm>
          <a:off x="8463116" y="3701589"/>
          <a:ext cx="2563601" cy="72"/>
        </a:xfrm>
        <a:prstGeom prst="rect">
          <a:avLst/>
        </a:prstGeom>
        <a:solidFill>
          <a:schemeClr val="accent2">
            <a:hueOff val="9291674"/>
            <a:satOff val="-47612"/>
            <a:lumOff val="-24118"/>
            <a:alphaOff val="0"/>
          </a:schemeClr>
        </a:solidFill>
        <a:ln w="22225" cap="rnd" cmpd="sng" algn="ctr">
          <a:solidFill>
            <a:schemeClr val="accent2">
              <a:hueOff val="9291674"/>
              <a:satOff val="-47612"/>
              <a:lumOff val="-2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C381B-3BE1-4694-990B-C9C8508F125D}">
      <dsp:nvSpPr>
        <dsp:cNvPr id="0" name=""/>
        <dsp:cNvSpPr/>
      </dsp:nvSpPr>
      <dsp:spPr>
        <a:xfrm>
          <a:off x="0" y="0"/>
          <a:ext cx="6108179" cy="0"/>
        </a:xfrm>
        <a:prstGeom prst="line">
          <a:avLst/>
        </a:prstGeom>
        <a:solidFill>
          <a:schemeClr val="accent2">
            <a:hueOff val="0"/>
            <a:satOff val="0"/>
            <a:lumOff val="0"/>
            <a:alphaOff val="0"/>
          </a:schemeClr>
        </a:solidFill>
        <a:ln w="2222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964877-B966-45EF-B8CF-2B2583636C4D}">
      <dsp:nvSpPr>
        <dsp:cNvPr id="0" name=""/>
        <dsp:cNvSpPr/>
      </dsp:nvSpPr>
      <dsp:spPr>
        <a:xfrm>
          <a:off x="0" y="0"/>
          <a:ext cx="6108179" cy="1156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latin typeface="Times New Roman"/>
              <a:cs typeface="Times New Roman"/>
            </a:rPr>
            <a:t>Health, wellbeing and sustainability require prevention strategies addressing biological, psychological, social and environmental influences.</a:t>
          </a:r>
          <a:endParaRPr lang="en-US" sz="2200" kern="1200">
            <a:latin typeface="Times New Roman"/>
            <a:cs typeface="Times New Roman"/>
          </a:endParaRPr>
        </a:p>
      </dsp:txBody>
      <dsp:txXfrm>
        <a:off x="0" y="0"/>
        <a:ext cx="6108179" cy="1156081"/>
      </dsp:txXfrm>
    </dsp:sp>
    <dsp:sp modelId="{9942106A-5E98-43DE-93F4-12BA50F3FDD6}">
      <dsp:nvSpPr>
        <dsp:cNvPr id="0" name=""/>
        <dsp:cNvSpPr/>
      </dsp:nvSpPr>
      <dsp:spPr>
        <a:xfrm>
          <a:off x="0" y="1156081"/>
          <a:ext cx="6108179" cy="0"/>
        </a:xfrm>
        <a:prstGeom prst="line">
          <a:avLst/>
        </a:prstGeom>
        <a:solidFill>
          <a:schemeClr val="accent2">
            <a:hueOff val="3097225"/>
            <a:satOff val="-15871"/>
            <a:lumOff val="-8039"/>
            <a:alphaOff val="0"/>
          </a:schemeClr>
        </a:solidFill>
        <a:ln w="22225" cap="rnd" cmpd="sng" algn="ctr">
          <a:solidFill>
            <a:schemeClr val="accent2">
              <a:hueOff val="3097225"/>
              <a:satOff val="-15871"/>
              <a:lumOff val="-803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01EDAB-B72A-46EF-B137-2C27C15BE29A}">
      <dsp:nvSpPr>
        <dsp:cNvPr id="0" name=""/>
        <dsp:cNvSpPr/>
      </dsp:nvSpPr>
      <dsp:spPr>
        <a:xfrm>
          <a:off x="0" y="1156081"/>
          <a:ext cx="6108179" cy="1156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latin typeface="Times New Roman"/>
              <a:cs typeface="Times New Roman"/>
            </a:rPr>
            <a:t>Healthier You supports SDG 3 through structured lifestyle interventions designed to prevent or delay type 2 diabetes.</a:t>
          </a:r>
          <a:endParaRPr lang="en-US" sz="2200" kern="1200">
            <a:latin typeface="Times New Roman"/>
            <a:cs typeface="Times New Roman"/>
          </a:endParaRPr>
        </a:p>
      </dsp:txBody>
      <dsp:txXfrm>
        <a:off x="0" y="1156081"/>
        <a:ext cx="6108179" cy="1156081"/>
      </dsp:txXfrm>
    </dsp:sp>
    <dsp:sp modelId="{719B48B0-1DC2-47DD-9C96-66A4B1625139}">
      <dsp:nvSpPr>
        <dsp:cNvPr id="0" name=""/>
        <dsp:cNvSpPr/>
      </dsp:nvSpPr>
      <dsp:spPr>
        <a:xfrm>
          <a:off x="0" y="2312163"/>
          <a:ext cx="6108179" cy="0"/>
        </a:xfrm>
        <a:prstGeom prst="line">
          <a:avLst/>
        </a:prstGeom>
        <a:solidFill>
          <a:schemeClr val="accent2">
            <a:hueOff val="6194450"/>
            <a:satOff val="-31741"/>
            <a:lumOff val="-16079"/>
            <a:alphaOff val="0"/>
          </a:schemeClr>
        </a:solidFill>
        <a:ln w="22225" cap="rnd" cmpd="sng" algn="ctr">
          <a:solidFill>
            <a:schemeClr val="accent2">
              <a:hueOff val="6194450"/>
              <a:satOff val="-31741"/>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3E186-FA25-4FE8-AE44-258CC3AC6E05}">
      <dsp:nvSpPr>
        <dsp:cNvPr id="0" name=""/>
        <dsp:cNvSpPr/>
      </dsp:nvSpPr>
      <dsp:spPr>
        <a:xfrm>
          <a:off x="0" y="2312163"/>
          <a:ext cx="6108179" cy="1156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latin typeface="Times New Roman"/>
              <a:cs typeface="Times New Roman"/>
            </a:rPr>
            <a:t>Evidence indicates promising outcomes, but participation and completion inequalities limit the programme’s equitable reach.</a:t>
          </a:r>
          <a:endParaRPr lang="en-US" sz="2200" kern="1200">
            <a:latin typeface="Times New Roman"/>
            <a:cs typeface="Times New Roman"/>
          </a:endParaRPr>
        </a:p>
      </dsp:txBody>
      <dsp:txXfrm>
        <a:off x="0" y="2312163"/>
        <a:ext cx="6108179" cy="1156081"/>
      </dsp:txXfrm>
    </dsp:sp>
    <dsp:sp modelId="{B6F68398-2E23-41FD-896A-683FA67FE68E}">
      <dsp:nvSpPr>
        <dsp:cNvPr id="0" name=""/>
        <dsp:cNvSpPr/>
      </dsp:nvSpPr>
      <dsp:spPr>
        <a:xfrm>
          <a:off x="0" y="3468245"/>
          <a:ext cx="6108179" cy="0"/>
        </a:xfrm>
        <a:prstGeom prst="line">
          <a:avLst/>
        </a:prstGeom>
        <a:solidFill>
          <a:schemeClr val="accent2">
            <a:hueOff val="9291674"/>
            <a:satOff val="-47612"/>
            <a:lumOff val="-24118"/>
            <a:alphaOff val="0"/>
          </a:schemeClr>
        </a:solidFill>
        <a:ln w="22225" cap="rnd" cmpd="sng" algn="ctr">
          <a:solidFill>
            <a:schemeClr val="accent2">
              <a:hueOff val="9291674"/>
              <a:satOff val="-47612"/>
              <a:lumOff val="-2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371A58-D547-42B5-A4B4-D5622113C780}">
      <dsp:nvSpPr>
        <dsp:cNvPr id="0" name=""/>
        <dsp:cNvSpPr/>
      </dsp:nvSpPr>
      <dsp:spPr>
        <a:xfrm>
          <a:off x="0" y="3468245"/>
          <a:ext cx="6108179" cy="1156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latin typeface="Times New Roman"/>
              <a:cs typeface="Times New Roman"/>
            </a:rPr>
            <a:t>Future services should combine person-centred support, structural interventions, inclusive delivery and transparent evaluation of long-term outcomes.</a:t>
          </a:r>
          <a:endParaRPr lang="en-US" sz="2200" kern="1200">
            <a:latin typeface="Times New Roman"/>
            <a:cs typeface="Times New Roman"/>
          </a:endParaRPr>
        </a:p>
      </dsp:txBody>
      <dsp:txXfrm>
        <a:off x="0" y="3468245"/>
        <a:ext cx="6108179" cy="115608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A65069-5A7F-48BC-B613-6B40A94D93D9}" type="datetimeFigureOut">
              <a:t>10/15/2026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8C21BA-B361-4833-92AA-210310D5EAC5}" type="slidenum">
              <a:t>‹#›</a:t>
            </a:fld>
            <a:endParaRPr lang="en-GB"/>
          </a:p>
        </p:txBody>
      </p:sp>
    </p:spTree>
    <p:extLst>
      <p:ext uri="{BB962C8B-B14F-4D97-AF65-F5344CB8AC3E}">
        <p14:creationId xmlns:p14="http://schemas.microsoft.com/office/powerpoint/2010/main" val="4201773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In this assignment, the concept of health, well-being and sustainable development will be discussed in detail. NHS diabetes prevention policy "Healthier You" one such prevention initiative which helps individuals to manage their diabetes by considering all other aspects of health such as physical, emotional, social and environmental factors that influence health outcome. In addition to this, sustainable development is essential to be integrated within health and social care as it helps in </a:t>
            </a:r>
            <a:r>
              <a:rPr lang="en-GB"/>
              <a:t>ensuring that the care meets current medical and social needs of individuals without compromising the environment, economy, or the well-being of future generations. </a:t>
            </a:r>
            <a:endParaRPr lang="en-US"/>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98C21BA-B361-4833-92AA-210310D5EAC5}" type="slidenum">
              <a:t>2</a:t>
            </a:fld>
            <a:endParaRPr lang="en-GB"/>
          </a:p>
        </p:txBody>
      </p:sp>
    </p:spTree>
    <p:extLst>
      <p:ext uri="{BB962C8B-B14F-4D97-AF65-F5344CB8AC3E}">
        <p14:creationId xmlns:p14="http://schemas.microsoft.com/office/powerpoint/2010/main" val="3782380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613D2-C035-1E86-19A3-B4C913F1C4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707B9-D47B-4B86-7AD0-701D53A315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208118-14D5-BF36-8B8A-3FC6A035A6E3}"/>
              </a:ext>
            </a:extLst>
          </p:cNvPr>
          <p:cNvSpPr>
            <a:spLocks noGrp="1"/>
          </p:cNvSpPr>
          <p:nvPr>
            <p:ph type="body" idx="1"/>
          </p:nvPr>
        </p:nvSpPr>
        <p:spPr/>
        <p:txBody>
          <a:bodyPr/>
          <a:lstStyle/>
          <a:p>
            <a:r>
              <a:rPr lang="en-US" dirty="0">
                <a:ea typeface="Calibri"/>
                <a:cs typeface="Calibri"/>
              </a:rPr>
              <a:t>WHO does not consider health as the absence of disease but also considers the well-being of physical, mental and social well-being and one of the significant human rights. In addition to this, subjective well-being is related to individuals' own evaluation of their health and well-being which actually does not indicate good health whereas, objective well-being uses external observations, demographic data, clinical results and other social indicators to evaluate human health and well-being. Objective well-being provides the actual status of health and well-being. However, WHO's definition was </a:t>
            </a:r>
            <a:r>
              <a:rPr lang="en-US" dirty="0" err="1">
                <a:ea typeface="Calibri"/>
                <a:cs typeface="Calibri"/>
              </a:rPr>
              <a:t>criticised</a:t>
            </a:r>
            <a:r>
              <a:rPr lang="en-US" dirty="0">
                <a:ea typeface="Calibri"/>
                <a:cs typeface="Calibri"/>
              </a:rPr>
              <a:t> as it used the word "complete" to define the state of well-being which may become problematic for individuals with chronic disease, </a:t>
            </a:r>
            <a:r>
              <a:rPr lang="en-US" dirty="0" err="1">
                <a:ea typeface="Calibri"/>
                <a:cs typeface="Calibri"/>
              </a:rPr>
              <a:t>disabilties</a:t>
            </a:r>
            <a:r>
              <a:rPr lang="en-US" dirty="0">
                <a:ea typeface="Calibri"/>
                <a:cs typeface="Calibri"/>
              </a:rPr>
              <a:t>, genetic disease as according to the utopianism of the definition these people can actually never have good health. Here the definition by UN makes more </a:t>
            </a:r>
            <a:r>
              <a:rPr lang="en-US" dirty="0" err="1">
                <a:ea typeface="Calibri"/>
                <a:cs typeface="Calibri"/>
              </a:rPr>
              <a:t>sence</a:t>
            </a:r>
            <a:r>
              <a:rPr lang="en-US" dirty="0">
                <a:ea typeface="Calibri"/>
                <a:cs typeface="Calibri"/>
              </a:rPr>
              <a:t> which is discussed in next slide. </a:t>
            </a:r>
          </a:p>
        </p:txBody>
      </p:sp>
      <p:sp>
        <p:nvSpPr>
          <p:cNvPr id="4" name="Slide Number Placeholder 3">
            <a:extLst>
              <a:ext uri="{FF2B5EF4-FFF2-40B4-BE49-F238E27FC236}">
                <a16:creationId xmlns:a16="http://schemas.microsoft.com/office/drawing/2014/main" id="{3B0627BB-5F7B-CD2C-2878-ACE5C29CF048}"/>
              </a:ext>
            </a:extLst>
          </p:cNvPr>
          <p:cNvSpPr>
            <a:spLocks noGrp="1"/>
          </p:cNvSpPr>
          <p:nvPr>
            <p:ph type="sldNum" sz="quarter" idx="5"/>
          </p:nvPr>
        </p:nvSpPr>
        <p:spPr/>
        <p:txBody>
          <a:bodyPr/>
          <a:lstStyle/>
          <a:p>
            <a:fld id="{E98C21BA-B361-4833-92AA-210310D5EAC5}" type="slidenum">
              <a:t>3</a:t>
            </a:fld>
            <a:endParaRPr lang="en-GB"/>
          </a:p>
        </p:txBody>
      </p:sp>
    </p:spTree>
    <p:extLst>
      <p:ext uri="{BB962C8B-B14F-4D97-AF65-F5344CB8AC3E}">
        <p14:creationId xmlns:p14="http://schemas.microsoft.com/office/powerpoint/2010/main" val="1923400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28902-2A1F-484E-24C9-F6F13727BD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65E35-28AF-D519-0A80-4CDC8D4537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0539C-DD73-A268-45E7-1E4A7B79A566}"/>
              </a:ext>
            </a:extLst>
          </p:cNvPr>
          <p:cNvSpPr>
            <a:spLocks noGrp="1"/>
          </p:cNvSpPr>
          <p:nvPr>
            <p:ph type="body" idx="1"/>
          </p:nvPr>
        </p:nvSpPr>
        <p:spPr/>
        <p:txBody>
          <a:bodyPr/>
          <a:lstStyle/>
          <a:p>
            <a:r>
              <a:rPr lang="en-US" dirty="0">
                <a:ea typeface="Calibri"/>
                <a:cs typeface="Calibri"/>
              </a:rPr>
              <a:t>UN considers health from the </a:t>
            </a:r>
            <a:r>
              <a:rPr lang="en-US" dirty="0" err="1">
                <a:ea typeface="Calibri"/>
                <a:cs typeface="Calibri"/>
              </a:rPr>
              <a:t>lense</a:t>
            </a:r>
            <a:r>
              <a:rPr lang="en-US" dirty="0">
                <a:ea typeface="Calibri"/>
                <a:cs typeface="Calibri"/>
              </a:rPr>
              <a:t> of sustainable development (SD) but also consider health as significant human right aligning with WHO's definition. UN believes in achieving good health and well-being is not only depended on individual factors but also environmental, social, and economic factors that influences equality, equity, accessibility to receive optimum health outcomes. Moreover, sustainable development indicates meeting today's health and well-being needs without compromising the future. The</a:t>
            </a:r>
            <a:r>
              <a:rPr lang="en-US" dirty="0"/>
              <a:t> WHO </a:t>
            </a:r>
            <a:r>
              <a:rPr lang="en-US" dirty="0" err="1"/>
              <a:t>recognises</a:t>
            </a:r>
            <a:r>
              <a:rPr lang="en-US" dirty="0"/>
              <a:t> that sustainable policies can improve health while reducing environmental harms and generating long-term savings. </a:t>
            </a:r>
            <a:endParaRPr lang="en-US" dirty="0">
              <a:ea typeface="Calibri"/>
              <a:cs typeface="Calibri"/>
            </a:endParaRPr>
          </a:p>
        </p:txBody>
      </p:sp>
      <p:sp>
        <p:nvSpPr>
          <p:cNvPr id="4" name="Slide Number Placeholder 3">
            <a:extLst>
              <a:ext uri="{FF2B5EF4-FFF2-40B4-BE49-F238E27FC236}">
                <a16:creationId xmlns:a16="http://schemas.microsoft.com/office/drawing/2014/main" id="{10698AB1-B65E-E1BB-ACAA-5F2569745F74}"/>
              </a:ext>
            </a:extLst>
          </p:cNvPr>
          <p:cNvSpPr>
            <a:spLocks noGrp="1"/>
          </p:cNvSpPr>
          <p:nvPr>
            <p:ph type="sldNum" sz="quarter" idx="5"/>
          </p:nvPr>
        </p:nvSpPr>
        <p:spPr/>
        <p:txBody>
          <a:bodyPr/>
          <a:lstStyle/>
          <a:p>
            <a:fld id="{E98C21BA-B361-4833-92AA-210310D5EAC5}" type="slidenum">
              <a:t>4</a:t>
            </a:fld>
            <a:endParaRPr lang="en-GB"/>
          </a:p>
        </p:txBody>
      </p:sp>
    </p:spTree>
    <p:extLst>
      <p:ext uri="{BB962C8B-B14F-4D97-AF65-F5344CB8AC3E}">
        <p14:creationId xmlns:p14="http://schemas.microsoft.com/office/powerpoint/2010/main" val="708687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Engel's Model contradicts models that explain disease solely based on biological reasons or choice such as the medical model of the health. In the case of prevention of diabetes, biological risk factors could be coupled with stress, self-confidence, and accessibility to nutritious food at affordable prices. Healthier You can tackle some of the psychological risk factors using counselling and setting targets, while group therapy sessions would provide the social motivation aspect. However, counselling alone is not enough to eliminate issues such as poverty, unsafe environment, or lack of stable employment.</a:t>
            </a:r>
          </a:p>
        </p:txBody>
      </p:sp>
      <p:sp>
        <p:nvSpPr>
          <p:cNvPr id="4" name="Slide Number Placeholder 3"/>
          <p:cNvSpPr>
            <a:spLocks noGrp="1"/>
          </p:cNvSpPr>
          <p:nvPr>
            <p:ph type="sldNum" sz="quarter" idx="5"/>
          </p:nvPr>
        </p:nvSpPr>
        <p:spPr/>
        <p:txBody>
          <a:bodyPr/>
          <a:lstStyle/>
          <a:p>
            <a:fld id="{E98C21BA-B361-4833-92AA-210310D5EAC5}" type="slidenum">
              <a:rPr lang="en-GB"/>
              <a:t>5</a:t>
            </a:fld>
            <a:endParaRPr lang="en-GB"/>
          </a:p>
        </p:txBody>
      </p:sp>
    </p:spTree>
    <p:extLst>
      <p:ext uri="{BB962C8B-B14F-4D97-AF65-F5344CB8AC3E}">
        <p14:creationId xmlns:p14="http://schemas.microsoft.com/office/powerpoint/2010/main" val="657541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Ecological Model extends the concept of prevention beyond the individual and takes into account the social and environmental context in which </a:t>
            </a:r>
            <a:r>
              <a:rPr lang="en-US" dirty="0" err="1"/>
              <a:t>behaviour</a:t>
            </a:r>
            <a:r>
              <a:rPr lang="en-US" dirty="0"/>
              <a:t> occurs. Healthier You offers coaching at an individual level, yet participation is dependent on the referral process, the location of services, family obligations, and opportunities for exercise in the locality. Thus, its potential could be enhanced through collaboration with primary care, local government, community organizations, and the workplace. The Ecological Model is less focused than the Biopsychosocial Model on organizational and policy factors, however.</a:t>
            </a:r>
          </a:p>
          <a:p>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98C21BA-B361-4833-92AA-210310D5EAC5}" type="slidenum">
              <a:rPr lang="en-GB"/>
              <a:t>6</a:t>
            </a:fld>
            <a:endParaRPr lang="en-GB"/>
          </a:p>
        </p:txBody>
      </p:sp>
    </p:spTree>
    <p:extLst>
      <p:ext uri="{BB962C8B-B14F-4D97-AF65-F5344CB8AC3E}">
        <p14:creationId xmlns:p14="http://schemas.microsoft.com/office/powerpoint/2010/main" val="533987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0000"/>
              </a:lnSpc>
              <a:spcBef>
                <a:spcPct val="20000"/>
              </a:spcBef>
              <a:spcAft>
                <a:spcPts val="600"/>
              </a:spcAft>
            </a:pPr>
            <a:r>
              <a:rPr lang="en-US" dirty="0">
                <a:ea typeface="Calibri"/>
                <a:cs typeface="Calibri"/>
              </a:rPr>
              <a:t>UN's sustainable development goals were taken in 2015 to eradicate poverty, to protect the planet environmentally so that </a:t>
            </a:r>
            <a:r>
              <a:rPr lang="en-US" dirty="0" err="1">
                <a:ea typeface="Calibri"/>
                <a:cs typeface="Calibri"/>
              </a:rPr>
              <a:t>individuals'</a:t>
            </a:r>
            <a:r>
              <a:rPr lang="en-US" dirty="0">
                <a:ea typeface="Calibri"/>
                <a:cs typeface="Calibri"/>
              </a:rPr>
              <a:t> can live with peace and joy and to achieve these goals UN has taken 17 goals to improve those areas by 2030. Among </a:t>
            </a:r>
            <a:r>
              <a:rPr lang="en-GB" dirty="0">
                <a:solidFill>
                  <a:srgbClr val="404040"/>
                </a:solidFill>
              </a:rPr>
              <a:t>17 goals, goal 3 focuses on health and well-being with the incorporation of Universal Health Coverage (UHC) to narrow down social and economic inequalities leading to poorer health outcome. Within the context of UK, the NHS driven diabetes prevention </a:t>
            </a:r>
            <a:r>
              <a:rPr lang="en-GB" dirty="0" err="1">
                <a:solidFill>
                  <a:srgbClr val="404040"/>
                </a:solidFill>
              </a:rPr>
              <a:t>programe</a:t>
            </a:r>
            <a:r>
              <a:rPr lang="en-GB" dirty="0">
                <a:solidFill>
                  <a:srgbClr val="404040"/>
                </a:solidFill>
              </a:rPr>
              <a:t> is sustainable and cost-effective but UK's socio-economic disparities make it less effective to achieve the desired outcome. However, its alignment with SDG goal 3.4 which focuses on addressing premature mortality from non-communicable diseases, it also prevented 7-20% risk from T2D in UK. </a:t>
            </a:r>
            <a:endParaRPr lang="en-GB" dirty="0">
              <a:solidFill>
                <a:srgbClr val="000000"/>
              </a:solidFill>
              <a:ea typeface="Calibri" panose="020F0502020204030204"/>
              <a:cs typeface="Calibri" panose="020F0502020204030204"/>
            </a:endParaRPr>
          </a:p>
          <a:p>
            <a:endParaRPr lang="en-GB" dirty="0">
              <a:solidFill>
                <a:srgbClr val="404040"/>
              </a:solidFill>
              <a:ea typeface="Calibri"/>
              <a:cs typeface="Calibri"/>
            </a:endParaRPr>
          </a:p>
        </p:txBody>
      </p:sp>
      <p:sp>
        <p:nvSpPr>
          <p:cNvPr id="4" name="Slide Number Placeholder 3"/>
          <p:cNvSpPr>
            <a:spLocks noGrp="1"/>
          </p:cNvSpPr>
          <p:nvPr>
            <p:ph type="sldNum" sz="quarter" idx="5"/>
          </p:nvPr>
        </p:nvSpPr>
        <p:spPr/>
        <p:txBody>
          <a:bodyPr/>
          <a:lstStyle/>
          <a:p>
            <a:fld id="{E98C21BA-B361-4833-92AA-210310D5EAC5}" type="slidenum">
              <a:rPr lang="en-GB"/>
              <a:t>7</a:t>
            </a:fld>
            <a:endParaRPr lang="en-GB"/>
          </a:p>
        </p:txBody>
      </p:sp>
    </p:spTree>
    <p:extLst>
      <p:ext uri="{BB962C8B-B14F-4D97-AF65-F5344CB8AC3E}">
        <p14:creationId xmlns:p14="http://schemas.microsoft.com/office/powerpoint/2010/main" val="3787538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also an external policy framework for Healthier You that emphasizes the importance of prevention and better health of populations. The NHS Long Term Plan had recognized diabetes prevention as an important issue in terms of enhanced provision and digital services. The Equality Act 2010 can also be mentioned here as related to the delivery of non-discriminating and accessible services. There is WHO's Health in All Policies approach, which emphasizes the role of housing, education, labor market, and transportation. </a:t>
            </a:r>
            <a:r>
              <a:rPr lang="en-US" dirty="0" err="1"/>
              <a:t>Yet,</a:t>
            </a:r>
            <a:r>
              <a:rPr lang="en-US" dirty="0"/>
              <a:t> the effectiveness of policies depends on their funding and implementation.</a:t>
            </a:r>
          </a:p>
        </p:txBody>
      </p:sp>
      <p:sp>
        <p:nvSpPr>
          <p:cNvPr id="4" name="Slide Number Placeholder 3"/>
          <p:cNvSpPr>
            <a:spLocks noGrp="1"/>
          </p:cNvSpPr>
          <p:nvPr>
            <p:ph type="sldNum" sz="quarter" idx="5"/>
          </p:nvPr>
        </p:nvSpPr>
        <p:spPr/>
        <p:txBody>
          <a:bodyPr/>
          <a:lstStyle/>
          <a:p>
            <a:fld id="{E98C21BA-B361-4833-92AA-210310D5EAC5}" type="slidenum">
              <a:rPr lang="en-GB"/>
              <a:t>8</a:t>
            </a:fld>
            <a:endParaRPr lang="en-GB"/>
          </a:p>
        </p:txBody>
      </p:sp>
    </p:spTree>
    <p:extLst>
      <p:ext uri="{BB962C8B-B14F-4D97-AF65-F5344CB8AC3E}">
        <p14:creationId xmlns:p14="http://schemas.microsoft.com/office/powerpoint/2010/main" val="1964365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Stevens, aged 79, was referred to the NHS Diabetes Prevention </a:t>
            </a:r>
            <a:r>
              <a:rPr lang="en-US" dirty="0" err="1"/>
              <a:t>Programme</a:t>
            </a:r>
            <a:r>
              <a:rPr lang="en-US" dirty="0"/>
              <a:t> after high blood sugar was identified during a GP visit for breathlessness and numbness. His story illustrates how routine healthcare consultations can identify individuals at increased risk of type 2 diabetes and connect them with preventive support. The case highlights the importance of early identification, </a:t>
            </a:r>
            <a:r>
              <a:rPr lang="en-US" dirty="0" err="1"/>
              <a:t>personalised</a:t>
            </a:r>
            <a:r>
              <a:rPr lang="en-US" dirty="0"/>
              <a:t> lifestyle guidance and patient engagement in improving health and reducing the likelihood of developing diabetes. </a:t>
            </a:r>
          </a:p>
          <a:p>
            <a:r>
              <a:rPr lang="en-US" dirty="0">
                <a:ea typeface="Calibri"/>
                <a:cs typeface="Calibri"/>
              </a:rPr>
              <a:t> </a:t>
            </a:r>
          </a:p>
        </p:txBody>
      </p:sp>
      <p:sp>
        <p:nvSpPr>
          <p:cNvPr id="4" name="Slide Number Placeholder 3"/>
          <p:cNvSpPr>
            <a:spLocks noGrp="1"/>
          </p:cNvSpPr>
          <p:nvPr>
            <p:ph type="sldNum" sz="quarter" idx="5"/>
          </p:nvPr>
        </p:nvSpPr>
        <p:spPr/>
        <p:txBody>
          <a:bodyPr/>
          <a:lstStyle/>
          <a:p>
            <a:fld id="{E98C21BA-B361-4833-92AA-210310D5EAC5}" type="slidenum">
              <a:rPr lang="en-GB"/>
              <a:t>9</a:t>
            </a:fld>
            <a:endParaRPr lang="en-GB"/>
          </a:p>
        </p:txBody>
      </p:sp>
    </p:spTree>
    <p:extLst>
      <p:ext uri="{BB962C8B-B14F-4D97-AF65-F5344CB8AC3E}">
        <p14:creationId xmlns:p14="http://schemas.microsoft.com/office/powerpoint/2010/main" val="1595806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Health Belief Model helps explain how the NHS Diabetes Prevention </a:t>
            </a:r>
            <a:r>
              <a:rPr lang="en-US" dirty="0" err="1"/>
              <a:t>Programme</a:t>
            </a:r>
            <a:r>
              <a:rPr lang="en-US" dirty="0"/>
              <a:t> encourages preventive </a:t>
            </a:r>
            <a:r>
              <a:rPr lang="en-US" dirty="0" err="1"/>
              <a:t>behaviour</a:t>
            </a:r>
            <a:r>
              <a:rPr lang="en-US" dirty="0"/>
              <a:t>. Risk assessments increase perceived susceptibility, while information about diabetes complications communicates severity. </a:t>
            </a:r>
            <a:r>
              <a:rPr lang="en-US" dirty="0" err="1"/>
              <a:t>Personalised</a:t>
            </a:r>
            <a:r>
              <a:rPr lang="en-US" dirty="0"/>
              <a:t> lifestyle advice highlights the benefits of prevention, although barriers such as time, food affordability and motivation may reduce engagement. GP referrals provide cues to action, while health coaching and achievable goals strengthen self-efficacy. Peter’s story illustrates these principles: following referral, small dietary changes, walking and support from his wife helped him improve his health.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98C21BA-B361-4833-92AA-210310D5EAC5}" type="slidenum">
              <a:rPr lang="en-GB"/>
              <a:t>10</a:t>
            </a:fld>
            <a:endParaRPr lang="en-GB"/>
          </a:p>
        </p:txBody>
      </p:sp>
    </p:spTree>
    <p:extLst>
      <p:ext uri="{BB962C8B-B14F-4D97-AF65-F5344CB8AC3E}">
        <p14:creationId xmlns:p14="http://schemas.microsoft.com/office/powerpoint/2010/main" val="871866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terms of success the Healthier You program is capable of bringing about significant gains in terms of diabetes risk and weight loss among those participants completing the program. According to the report from NHS England, there was a 37% decrease in the risk of developing type 2 diabetes after completing the program, along with a weight loss of 3.3 kilograms on average. Qualitative study conducted among 32 adults revealed that factors such as convenience, comprehension, motivation and support from health coaches were responsible for digital engagement.</a:t>
            </a:r>
          </a:p>
        </p:txBody>
      </p:sp>
      <p:sp>
        <p:nvSpPr>
          <p:cNvPr id="4" name="Slide Number Placeholder 3"/>
          <p:cNvSpPr>
            <a:spLocks noGrp="1"/>
          </p:cNvSpPr>
          <p:nvPr>
            <p:ph type="sldNum" sz="quarter" idx="5"/>
          </p:nvPr>
        </p:nvSpPr>
        <p:spPr/>
        <p:txBody>
          <a:bodyPr/>
          <a:lstStyle/>
          <a:p>
            <a:fld id="{E98C21BA-B361-4833-92AA-210310D5EAC5}" type="slidenum">
              <a:rPr lang="en-GB"/>
              <a:t>11</a:t>
            </a:fld>
            <a:endParaRPr lang="en-GB"/>
          </a:p>
        </p:txBody>
      </p:sp>
    </p:spTree>
    <p:extLst>
      <p:ext uri="{BB962C8B-B14F-4D97-AF65-F5344CB8AC3E}">
        <p14:creationId xmlns:p14="http://schemas.microsoft.com/office/powerpoint/2010/main" val="931256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Health inequalities arise from differences in resources, living conditions and opportunities to maintain health. Government evidence reports that type 2 diabetes prevalence is 60% higher in the most deprived quintile than in the least deprived quintile. Research on Healthier You found that people living in deprived areas were under-represented among those completing eight sessions. Ethnic minority groups were represented strongly at referral stages, but representation decreased by completion. This demonstrates why equitable referral does not necessarily produce equitable engagement or outcomes.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98C21BA-B361-4833-92AA-210310D5EAC5}" type="slidenum">
              <a:rPr lang="en-GB"/>
              <a:t>12</a:t>
            </a:fld>
            <a:endParaRPr lang="en-GB"/>
          </a:p>
        </p:txBody>
      </p:sp>
    </p:spTree>
    <p:extLst>
      <p:ext uri="{BB962C8B-B14F-4D97-AF65-F5344CB8AC3E}">
        <p14:creationId xmlns:p14="http://schemas.microsoft.com/office/powerpoint/2010/main" val="2830051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Equity improvements need interventions that take into account the needs of various communities instead of the same intervention for all individuals. The providers need to work together with the communities in designing the material, offer translation services as well as address any disability issues. Flexibility in scheduling, use of community venues and offering appropriate support can help reduce participation barriers. Digital distribution of material needs to enhance choices but not eliminate available face-to-face options. Commissioning of the whole process from identification to outcomes can help assess disparities.</a:t>
            </a:r>
          </a:p>
        </p:txBody>
      </p:sp>
      <p:sp>
        <p:nvSpPr>
          <p:cNvPr id="4" name="Slide Number Placeholder 3"/>
          <p:cNvSpPr>
            <a:spLocks noGrp="1"/>
          </p:cNvSpPr>
          <p:nvPr>
            <p:ph type="sldNum" sz="quarter" idx="5"/>
          </p:nvPr>
        </p:nvSpPr>
        <p:spPr/>
        <p:txBody>
          <a:bodyPr/>
          <a:lstStyle/>
          <a:p>
            <a:fld id="{E98C21BA-B361-4833-92AA-210310D5EAC5}" type="slidenum">
              <a:rPr lang="en-GB"/>
              <a:t>13</a:t>
            </a:fld>
            <a:endParaRPr lang="en-GB"/>
          </a:p>
        </p:txBody>
      </p:sp>
    </p:spTree>
    <p:extLst>
      <p:ext uri="{BB962C8B-B14F-4D97-AF65-F5344CB8AC3E}">
        <p14:creationId xmlns:p14="http://schemas.microsoft.com/office/powerpoint/2010/main" val="2764519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p>
          <a:p>
            <a:r>
              <a:rPr lang="en-US" dirty="0"/>
              <a:t>The National Health Service Diabetes Prevention </a:t>
            </a:r>
            <a:r>
              <a:rPr lang="en-US" dirty="0" err="1"/>
              <a:t>Programme</a:t>
            </a:r>
            <a:r>
              <a:rPr lang="en-US" dirty="0"/>
              <a:t> provides a good illustration of how beneficial it can be for health and social care when prevention, wellbeing and sustainability are considered. The </a:t>
            </a:r>
            <a:r>
              <a:rPr lang="en-US" dirty="0" err="1"/>
              <a:t>programme's</a:t>
            </a:r>
            <a:r>
              <a:rPr lang="en-US" dirty="0"/>
              <a:t> size and its outcomes indicate possible effectiveness in lowering the risk of developing diabetes and associated healthcare needs. Nonetheless, its success depends on easy access to referrals, ongoing commitment to the </a:t>
            </a:r>
            <a:r>
              <a:rPr lang="en-US" dirty="0" err="1"/>
              <a:t>programme</a:t>
            </a:r>
            <a:r>
              <a:rPr lang="en-US" dirty="0"/>
              <a:t> and environmental conditions impacting individuals' readiness to modify their lifestyle. The use of the Biopsychosocial Model, Ecological Model and Health Belief Model will help make more thorough planning.</a:t>
            </a:r>
            <a:endParaRPr lang="en-GB" dirty="0"/>
          </a:p>
        </p:txBody>
      </p:sp>
      <p:sp>
        <p:nvSpPr>
          <p:cNvPr id="4" name="Slide Number Placeholder 3"/>
          <p:cNvSpPr>
            <a:spLocks noGrp="1"/>
          </p:cNvSpPr>
          <p:nvPr>
            <p:ph type="sldNum" sz="quarter" idx="5"/>
          </p:nvPr>
        </p:nvSpPr>
        <p:spPr/>
        <p:txBody>
          <a:bodyPr/>
          <a:lstStyle/>
          <a:p>
            <a:fld id="{E98C21BA-B361-4833-92AA-210310D5EAC5}" type="slidenum">
              <a:rPr lang="en-GB"/>
              <a:t>14</a:t>
            </a:fld>
            <a:endParaRPr lang="en-GB"/>
          </a:p>
        </p:txBody>
      </p:sp>
    </p:spTree>
    <p:extLst>
      <p:ext uri="{BB962C8B-B14F-4D97-AF65-F5344CB8AC3E}">
        <p14:creationId xmlns:p14="http://schemas.microsoft.com/office/powerpoint/2010/main" val="575301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10/15/2026</a:t>
            </a:fld>
            <a:endParaRPr lang="en-US"/>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27104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10/15/2026</a:t>
            </a:fld>
            <a:endParaRPr lang="en-US"/>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554301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10/15/2026</a:t>
            </a:fld>
            <a:endParaRPr lang="en-US"/>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756351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FFD690-9426-415D-8B65-26881E07B2D4}" type="datetime1">
              <a:rPr lang="en-US" smtClean="0"/>
              <a:t>10/15/2026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61906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C4989A-474C-40DE-95B9-011C28B71673}" type="datetime1">
              <a:rPr lang="en-US" smtClean="0"/>
              <a:t>10/15/2026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62531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5DB4ED54-5B5E-4A04-93D3-5772E3CE3818}" type="datetime1">
              <a:rPr lang="en-US" smtClean="0"/>
              <a:t>10/15/2026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023941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10/15/2026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17940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10/15/2026</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1990193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10/15/2026</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83300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ED4963-E985-44C4-B8C4-FDD613B7C2F8}" type="datetime1">
              <a:rPr lang="en-US" smtClean="0"/>
              <a:t>10/15/2026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668418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10/15/2026</a:t>
            </a:fld>
            <a:endParaRPr lang="en-US"/>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65042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10/15/2026</a:t>
            </a:fld>
            <a:endParaRPr lang="en-US"/>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42451398"/>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hf sldNum="0" hdr="0" ftr="0" dt="0"/>
  <p:txStyles>
    <p:titleStyle>
      <a:lvl1pPr algn="l" defTabSz="457200" rtl="0" eaLnBrk="1" latinLnBrk="0" hangingPunct="1">
        <a:lnSpc>
          <a:spcPct val="100000"/>
        </a:lnSpc>
        <a:spcBef>
          <a:spcPct val="0"/>
        </a:spcBef>
        <a:buNone/>
        <a:defRPr sz="26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hyperlink" Target="https://aroundersenseofpurpose.eu/sdgs/sdg3/"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1093/phe/phad017" TargetMode="External"/><Relationship Id="rId3" Type="http://schemas.openxmlformats.org/officeDocument/2006/relationships/hyperlink" Target="https://dom-pubs.onlinelibrary.wiley.com/doi/abs/10.1111/dom.14874" TargetMode="External"/><Relationship Id="rId7" Type="http://schemas.openxmlformats.org/officeDocument/2006/relationships/hyperlink" Target="https://www.jmir.org/2023/1/e40961/" TargetMode="External"/><Relationship Id="rId2" Type="http://schemas.openxmlformats.org/officeDocument/2006/relationships/hyperlink" Target="https://www.nature.com/articles/s41591-025-03922-1" TargetMode="External"/><Relationship Id="rId1" Type="http://schemas.openxmlformats.org/officeDocument/2006/relationships/slideLayout" Target="../slideLayouts/slideLayout2.xml"/><Relationship Id="rId6" Type="http://schemas.openxmlformats.org/officeDocument/2006/relationships/hyperlink" Target="https://www.england.nhs.uk/diabetes/case-studies/peters-story/" TargetMode="External"/><Relationship Id="rId11" Type="http://schemas.openxmlformats.org/officeDocument/2006/relationships/hyperlink" Target="https://link.springer.com/article/10.1186/s12889-024-19571-x" TargetMode="External"/><Relationship Id="rId5" Type="http://schemas.openxmlformats.org/officeDocument/2006/relationships/hyperlink" Target="https://www.england.nhs.uk/2025/05/nhs-initiative-helps-thousands-more-tackle-their-diabetes-risk/" TargetMode="External"/><Relationship Id="rId10" Type="http://schemas.openxmlformats.org/officeDocument/2006/relationships/hyperlink" Target="https://www.undp.org/sustainable-development-goals/good-health" TargetMode="External"/><Relationship Id="rId4" Type="http://schemas.openxmlformats.org/officeDocument/2006/relationships/hyperlink" Target="https://www.england.nhs.uk/2025/12/nhs-diabetes-prevention-scheme-helps-one-million-people/" TargetMode="External"/><Relationship Id="rId9" Type="http://schemas.openxmlformats.org/officeDocument/2006/relationships/hyperlink" Target="https://www.un.org/sustainabledevelopment/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E019540-1104-4B12-9F83-45F586741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C47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83771" y="1066800"/>
            <a:ext cx="5727760" cy="4724400"/>
          </a:xfrm>
        </p:spPr>
        <p:txBody>
          <a:bodyPr anchor="ctr">
            <a:normAutofit/>
          </a:bodyPr>
          <a:lstStyle/>
          <a:p>
            <a:pPr algn="ctr">
              <a:lnSpc>
                <a:spcPct val="90000"/>
              </a:lnSpc>
            </a:pPr>
            <a:r>
              <a:rPr lang="en-GB" sz="2800" b="1" dirty="0">
                <a:solidFill>
                  <a:srgbClr val="FFFFFF">
                    <a:alpha val="90000"/>
                  </a:srgbClr>
                </a:solidFill>
                <a:latin typeface="Times New Roman"/>
                <a:ea typeface="+mj-lt"/>
                <a:cs typeface="Times New Roman"/>
              </a:rPr>
              <a:t>BMHP6030</a:t>
            </a:r>
            <a:br>
              <a:rPr lang="en-GB" sz="2800" b="1" dirty="0">
                <a:solidFill>
                  <a:srgbClr val="FFFFFF">
                    <a:alpha val="90000"/>
                  </a:srgbClr>
                </a:solidFill>
                <a:latin typeface="Times New Roman"/>
                <a:ea typeface="+mj-lt"/>
                <a:cs typeface="Times New Roman"/>
              </a:rPr>
            </a:br>
            <a:r>
              <a:rPr lang="en-GB" sz="2800" b="1" dirty="0">
                <a:solidFill>
                  <a:srgbClr val="FFFFFF">
                    <a:alpha val="90000"/>
                  </a:srgbClr>
                </a:solidFill>
                <a:latin typeface="Times New Roman"/>
                <a:cs typeface="Times New Roman"/>
              </a:rPr>
              <a:t>Health, wellbeing &amp; sustainable </a:t>
            </a:r>
            <a:r>
              <a:rPr lang="en-GB" sz="2800" b="1">
                <a:solidFill>
                  <a:srgbClr val="FFFFFF">
                    <a:alpha val="90000"/>
                  </a:srgbClr>
                </a:solidFill>
                <a:latin typeface="Times New Roman"/>
                <a:cs typeface="Times New Roman"/>
              </a:rPr>
              <a:t>development</a:t>
            </a:r>
          </a:p>
          <a:p>
            <a:pPr algn="r">
              <a:lnSpc>
                <a:spcPct val="90000"/>
              </a:lnSpc>
            </a:pPr>
            <a:endParaRPr lang="en-GB" sz="5600" dirty="0"/>
          </a:p>
        </p:txBody>
      </p:sp>
      <p:sp>
        <p:nvSpPr>
          <p:cNvPr id="3" name="Subtitle 2"/>
          <p:cNvSpPr>
            <a:spLocks noGrp="1"/>
          </p:cNvSpPr>
          <p:nvPr>
            <p:ph type="subTitle" idx="1"/>
          </p:nvPr>
        </p:nvSpPr>
        <p:spPr>
          <a:xfrm>
            <a:off x="7026114" y="1066800"/>
            <a:ext cx="5024322" cy="4726487"/>
          </a:xfrm>
          <a:ln w="57150">
            <a:noFill/>
          </a:ln>
        </p:spPr>
        <p:txBody>
          <a:bodyPr vert="horz" lIns="91440" tIns="45720" rIns="91440" bIns="45720" rtlCol="0" anchor="ctr">
            <a:normAutofit/>
          </a:bodyPr>
          <a:lstStyle/>
          <a:p>
            <a:pPr algn="just"/>
            <a:r>
              <a:rPr lang="en-GB" sz="2800">
                <a:solidFill>
                  <a:srgbClr val="FFFFFF"/>
                </a:solidFill>
                <a:latin typeface="Times New Roman"/>
                <a:cs typeface="Times New Roman"/>
              </a:rPr>
              <a:t>Student name: </a:t>
            </a:r>
            <a:r>
              <a:rPr lang="en-GB" sz="2800" dirty="0">
                <a:solidFill>
                  <a:srgbClr val="FFFFFF"/>
                </a:solidFill>
                <a:latin typeface="Times New Roman"/>
                <a:cs typeface="Times New Roman"/>
              </a:rPr>
              <a:t>Shammah begum </a:t>
            </a:r>
            <a:endParaRPr lang="en-US" sz="2800" dirty="0">
              <a:solidFill>
                <a:srgbClr val="ED8428"/>
              </a:solidFill>
              <a:latin typeface="Times New Roman"/>
              <a:cs typeface="Times New Roman"/>
            </a:endParaRPr>
          </a:p>
          <a:p>
            <a:pPr algn="just"/>
            <a:r>
              <a:rPr lang="en-GB" sz="2800">
                <a:solidFill>
                  <a:srgbClr val="FFFFFF"/>
                </a:solidFill>
                <a:latin typeface="Times New Roman"/>
                <a:cs typeface="Times New Roman"/>
              </a:rPr>
              <a:t>Student ID: 2323587</a:t>
            </a:r>
          </a:p>
          <a:p>
            <a:pPr algn="just"/>
            <a:r>
              <a:rPr lang="en-GB" sz="2800">
                <a:solidFill>
                  <a:srgbClr val="FFFFFF"/>
                </a:solidFill>
                <a:latin typeface="Times New Roman"/>
                <a:cs typeface="Times New Roman"/>
              </a:rPr>
              <a:t>Lecturer: Parese Ahmed</a:t>
            </a:r>
            <a:endParaRPr lang="en-GB" sz="2800" dirty="0">
              <a:solidFill>
                <a:srgbClr val="FFFFFF"/>
              </a:solidFill>
              <a:latin typeface="Times New Roman"/>
              <a:cs typeface="Times New Roman"/>
            </a:endParaRPr>
          </a:p>
          <a:p>
            <a:endParaRPr lang="en-GB" sz="2800">
              <a:solidFill>
                <a:srgbClr val="FFFFFF"/>
              </a:solidFill>
            </a:endParaRPr>
          </a:p>
        </p:txBody>
      </p:sp>
      <p:sp>
        <p:nvSpPr>
          <p:cNvPr id="10" name="Rectangle 9">
            <a:extLst>
              <a:ext uri="{FF2B5EF4-FFF2-40B4-BE49-F238E27FC236}">
                <a16:creationId xmlns:a16="http://schemas.microsoft.com/office/drawing/2014/main" id="{3580CFD6-E44A-486A-9E73-D8D948F78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171433" y="3396996"/>
            <a:ext cx="3703320" cy="6400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7F2557-579A-56D4-7684-79FA4DA7E797}"/>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Introduction</a:t>
            </a:r>
          </a:p>
        </p:txBody>
      </p:sp>
      <p:sp>
        <p:nvSpPr>
          <p:cNvPr id="3" name="Content Placeholder 2">
            <a:extLst>
              <a:ext uri="{FF2B5EF4-FFF2-40B4-BE49-F238E27FC236}">
                <a16:creationId xmlns:a16="http://schemas.microsoft.com/office/drawing/2014/main" id="{20898D94-F4F3-2001-F302-52E8F0900A42}"/>
              </a:ext>
            </a:extLst>
          </p:cNvPr>
          <p:cNvSpPr>
            <a:spLocks noGrp="1"/>
          </p:cNvSpPr>
          <p:nvPr>
            <p:ph idx="1"/>
          </p:nvPr>
        </p:nvSpPr>
        <p:spPr>
          <a:xfrm>
            <a:off x="5078414" y="493833"/>
            <a:ext cx="6598958" cy="5890020"/>
          </a:xfrm>
        </p:spPr>
        <p:txBody>
          <a:bodyPr anchor="ctr">
            <a:normAutofit/>
          </a:bodyPr>
          <a:lstStyle/>
          <a:p>
            <a:pPr marL="305435" indent="-305435" algn="just"/>
            <a:r>
              <a:rPr lang="en-GB">
                <a:latin typeface="Times New Roman"/>
                <a:cs typeface="Times New Roman"/>
              </a:rPr>
              <a:t>The topic of the assignment is to discuss about the concepts of health and well-being and sustainable development</a:t>
            </a:r>
            <a:endParaRPr lang="en-US">
              <a:latin typeface="Times New Roman"/>
              <a:cs typeface="Times New Roman"/>
            </a:endParaRPr>
          </a:p>
          <a:p>
            <a:pPr marL="305435" indent="-305435" algn="just"/>
            <a:r>
              <a:rPr lang="en-GB">
                <a:latin typeface="Times New Roman"/>
                <a:cs typeface="Times New Roman"/>
              </a:rPr>
              <a:t>The chosen case study will be discussed through the NHS Diabetes prevention policy </a:t>
            </a:r>
          </a:p>
          <a:p>
            <a:pPr marL="305435" indent="-305435" algn="just"/>
            <a:r>
              <a:rPr lang="en-GB">
                <a:latin typeface="Times New Roman"/>
                <a:cs typeface="Times New Roman"/>
              </a:rPr>
              <a:t>The relevance in incorporating the concepts of health, wellbeing and sustainable development lies in protecting individuals for long-term through suitable prevention method that ensures their holistic well-being. </a:t>
            </a:r>
          </a:p>
          <a:p>
            <a:pPr marL="305435" indent="-305435" algn="just"/>
            <a:r>
              <a:rPr lang="en-GB">
                <a:latin typeface="Times New Roman"/>
                <a:ea typeface="+mn-lt"/>
                <a:cs typeface="Times New Roman"/>
              </a:rPr>
              <a:t> Sustainable development helps in ensuring that the care meets current medical and social needs of individuals without compromising the environment, economy, or the well-being of future generations.</a:t>
            </a:r>
            <a:endParaRPr lang="en-GB">
              <a:latin typeface="Times New Roman"/>
              <a:cs typeface="Times New Roman"/>
            </a:endParaRPr>
          </a:p>
        </p:txBody>
      </p:sp>
    </p:spTree>
    <p:extLst>
      <p:ext uri="{BB962C8B-B14F-4D97-AF65-F5344CB8AC3E}">
        <p14:creationId xmlns:p14="http://schemas.microsoft.com/office/powerpoint/2010/main" val="205737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049A8DA-BCE3-1A89-90C0-F5D2C174ACEC}"/>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1E0BFD-37A9-A35C-8CF6-61E4C034AF3B}"/>
              </a:ext>
            </a:extLst>
          </p:cNvPr>
          <p:cNvSpPr>
            <a:spLocks noGrp="1"/>
          </p:cNvSpPr>
          <p:nvPr>
            <p:ph type="title"/>
          </p:nvPr>
        </p:nvSpPr>
        <p:spPr>
          <a:xfrm>
            <a:off x="6099" y="702156"/>
            <a:ext cx="12179803" cy="786155"/>
          </a:xfrm>
          <a:solidFill>
            <a:schemeClr val="bg2">
              <a:lumMod val="50000"/>
            </a:schemeClr>
          </a:solidFill>
        </p:spPr>
        <p:txBody>
          <a:bodyPr>
            <a:normAutofit/>
          </a:bodyPr>
          <a:lstStyle/>
          <a:p>
            <a:pPr algn="ctr"/>
            <a:r>
              <a:rPr lang="en-GB">
                <a:solidFill>
                  <a:schemeClr val="bg1"/>
                </a:solidFill>
              </a:rPr>
              <a:t>Definitions and key concepts (Health and well-being)</a:t>
            </a:r>
            <a:endParaRPr lang="en-US">
              <a:solidFill>
                <a:schemeClr val="bg1"/>
              </a:solidFill>
            </a:endParaRPr>
          </a:p>
        </p:txBody>
      </p:sp>
      <p:sp>
        <p:nvSpPr>
          <p:cNvPr id="19" name="Rectangle 18">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4">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6" y="2180496"/>
            <a:ext cx="3703321"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299DF148-EF5D-BB54-29A6-E72C12C4FC86}"/>
              </a:ext>
            </a:extLst>
          </p:cNvPr>
          <p:cNvGraphicFramePr>
            <a:graphicFrameLocks noGrp="1"/>
          </p:cNvGraphicFramePr>
          <p:nvPr>
            <p:ph idx="1"/>
            <p:extLst>
              <p:ext uri="{D42A27DB-BD31-4B8C-83A1-F6EECF244321}">
                <p14:modId xmlns:p14="http://schemas.microsoft.com/office/powerpoint/2010/main" val="139935815"/>
              </p:ext>
            </p:extLst>
          </p:nvPr>
        </p:nvGraphicFramePr>
        <p:xfrm>
          <a:off x="581193" y="2180496"/>
          <a:ext cx="6917210" cy="4045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5" name="Picture 54" descr="A green square with white text and a heart and pulse&#10;&#10;AI-generated content may be incorrect.">
            <a:extLst>
              <a:ext uri="{FF2B5EF4-FFF2-40B4-BE49-F238E27FC236}">
                <a16:creationId xmlns:a16="http://schemas.microsoft.com/office/drawing/2014/main" id="{11A9A8E7-7D86-0507-3FE3-62E269B8EA1F}"/>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7974726" y="2180897"/>
            <a:ext cx="3770584" cy="4046482"/>
          </a:xfrm>
          <a:prstGeom prst="rect">
            <a:avLst/>
          </a:prstGeom>
        </p:spPr>
      </p:pic>
      <p:sp>
        <p:nvSpPr>
          <p:cNvPr id="56" name="TextBox 55">
            <a:extLst>
              <a:ext uri="{FF2B5EF4-FFF2-40B4-BE49-F238E27FC236}">
                <a16:creationId xmlns:a16="http://schemas.microsoft.com/office/drawing/2014/main" id="{ED576324-4015-E307-3351-A0842973D8EA}"/>
              </a:ext>
            </a:extLst>
          </p:cNvPr>
          <p:cNvSpPr txBox="1"/>
          <p:nvPr/>
        </p:nvSpPr>
        <p:spPr>
          <a:xfrm>
            <a:off x="8211206" y="6227380"/>
            <a:ext cx="3439948" cy="777326"/>
          </a:xfrm>
          <a:prstGeom prst="rect">
            <a:avLst/>
          </a:prstGeom>
        </p:spPr>
        <p:txBody>
          <a:bodyPr>
            <a:normAutofit/>
          </a:bodyPr>
          <a:lstStyle/>
          <a:p>
            <a:r>
              <a:rPr lang="en-US"/>
              <a:t>ThePhoto by PhotoAuthor is licensed under CCYYSA.</a:t>
            </a:r>
          </a:p>
        </p:txBody>
      </p:sp>
    </p:spTree>
    <p:extLst>
      <p:ext uri="{BB962C8B-B14F-4D97-AF65-F5344CB8AC3E}">
        <p14:creationId xmlns:p14="http://schemas.microsoft.com/office/powerpoint/2010/main" val="842342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22E8EDF-381D-BADC-533E-2E392CF848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BF86CF-1BCA-8409-89A4-4C7645BF5CFC}"/>
              </a:ext>
            </a:extLst>
          </p:cNvPr>
          <p:cNvSpPr>
            <a:spLocks noGrp="1"/>
          </p:cNvSpPr>
          <p:nvPr>
            <p:ph type="title"/>
          </p:nvPr>
        </p:nvSpPr>
        <p:spPr>
          <a:xfrm>
            <a:off x="581192" y="702156"/>
            <a:ext cx="11029616" cy="1188720"/>
          </a:xfrm>
          <a:solidFill>
            <a:schemeClr val="bg2">
              <a:lumMod val="50000"/>
            </a:schemeClr>
          </a:solidFill>
        </p:spPr>
        <p:txBody>
          <a:bodyPr>
            <a:normAutofit/>
          </a:bodyPr>
          <a:lstStyle/>
          <a:p>
            <a:pPr algn="ctr"/>
            <a:r>
              <a:rPr lang="en-GB">
                <a:solidFill>
                  <a:schemeClr val="bg1"/>
                </a:solidFill>
              </a:rPr>
              <a:t>UN definition of health and Well-being and SDG</a:t>
            </a:r>
            <a:endParaRPr lang="en-US">
              <a:solidFill>
                <a:schemeClr val="bg1"/>
              </a:solidFill>
            </a:endParaRPr>
          </a:p>
        </p:txBody>
      </p:sp>
      <p:graphicFrame>
        <p:nvGraphicFramePr>
          <p:cNvPr id="12" name="Content Placeholder 2">
            <a:extLst>
              <a:ext uri="{FF2B5EF4-FFF2-40B4-BE49-F238E27FC236}">
                <a16:creationId xmlns:a16="http://schemas.microsoft.com/office/drawing/2014/main" id="{DFA18BFE-4B5C-5DCA-986B-BF853CEC592C}"/>
              </a:ext>
            </a:extLst>
          </p:cNvPr>
          <p:cNvGraphicFramePr>
            <a:graphicFrameLocks noGrp="1"/>
          </p:cNvGraphicFramePr>
          <p:nvPr>
            <p:ph idx="1"/>
            <p:extLst>
              <p:ext uri="{D42A27DB-BD31-4B8C-83A1-F6EECF244321}">
                <p14:modId xmlns:p14="http://schemas.microsoft.com/office/powerpoint/2010/main" val="4019807864"/>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5783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descr="A diagram of different types of psychological and psychological&#10;&#10;AI-generated content may be incorrect.">
            <a:extLst>
              <a:ext uri="{FF2B5EF4-FFF2-40B4-BE49-F238E27FC236}">
                <a16:creationId xmlns:a16="http://schemas.microsoft.com/office/drawing/2014/main" id="{5D4D584A-3B85-EEAC-2F69-94BD2D838171}"/>
              </a:ext>
            </a:extLst>
          </p:cNvPr>
          <p:cNvPicPr>
            <a:picLocks noChangeAspect="1"/>
          </p:cNvPicPr>
          <p:nvPr/>
        </p:nvPicPr>
        <p:blipFill>
          <a:blip r:embed="rId3"/>
          <a:stretch>
            <a:fillRect/>
          </a:stretch>
        </p:blipFill>
        <p:spPr>
          <a:xfrm>
            <a:off x="720636" y="986050"/>
            <a:ext cx="5476375" cy="5086365"/>
          </a:xfrm>
          <a:prstGeom prst="rect">
            <a:avLst/>
          </a:prstGeom>
        </p:spPr>
      </p:pic>
      <p:sp>
        <p:nvSpPr>
          <p:cNvPr id="24" name="Rectangle 23">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1F395E3-F19D-CF47-5928-EA9BB0CA2086}"/>
              </a:ext>
            </a:extLst>
          </p:cNvPr>
          <p:cNvSpPr>
            <a:spLocks noGrp="1"/>
          </p:cNvSpPr>
          <p:nvPr>
            <p:ph type="title"/>
          </p:nvPr>
        </p:nvSpPr>
        <p:spPr>
          <a:xfrm>
            <a:off x="6873606" y="938022"/>
            <a:ext cx="4597758" cy="1188720"/>
          </a:xfrm>
        </p:spPr>
        <p:txBody>
          <a:bodyPr>
            <a:normAutofit/>
          </a:bodyPr>
          <a:lstStyle/>
          <a:p>
            <a:pPr>
              <a:lnSpc>
                <a:spcPct val="90000"/>
              </a:lnSpc>
            </a:pPr>
            <a:r>
              <a:rPr lang="en-GB">
                <a:solidFill>
                  <a:srgbClr val="FFFFFF"/>
                </a:solidFill>
              </a:rPr>
              <a:t>Theory 1: Biopsychosocial model</a:t>
            </a:r>
            <a:endParaRPr lang="en-US">
              <a:solidFill>
                <a:srgbClr val="FFFFFF"/>
              </a:solidFill>
            </a:endParaRPr>
          </a:p>
        </p:txBody>
      </p:sp>
      <p:sp>
        <p:nvSpPr>
          <p:cNvPr id="3" name="Content Placeholder 2">
            <a:extLst>
              <a:ext uri="{FF2B5EF4-FFF2-40B4-BE49-F238E27FC236}">
                <a16:creationId xmlns:a16="http://schemas.microsoft.com/office/drawing/2014/main" id="{69A82F06-CD4B-3A0F-EFBC-7A20853CDB38}"/>
              </a:ext>
            </a:extLst>
          </p:cNvPr>
          <p:cNvSpPr>
            <a:spLocks noGrp="1"/>
          </p:cNvSpPr>
          <p:nvPr>
            <p:ph idx="1"/>
          </p:nvPr>
        </p:nvSpPr>
        <p:spPr>
          <a:xfrm>
            <a:off x="6873606" y="2340864"/>
            <a:ext cx="4597758" cy="3793237"/>
          </a:xfrm>
        </p:spPr>
        <p:txBody>
          <a:bodyPr>
            <a:normAutofit/>
          </a:bodyPr>
          <a:lstStyle/>
          <a:p>
            <a:pPr marL="305435" indent="-305435">
              <a:lnSpc>
                <a:spcPct val="100000"/>
              </a:lnSpc>
            </a:pPr>
            <a:r>
              <a:rPr lang="en-GB" sz="1400">
                <a:solidFill>
                  <a:srgbClr val="FFFFFF"/>
                </a:solidFill>
                <a:latin typeface="Times New Roman"/>
                <a:ea typeface="+mn-lt"/>
                <a:cs typeface="Times New Roman"/>
              </a:rPr>
              <a:t>The Biopsychosocial Model of Engel highlights the interaction between biological, psychological and social factors in determining health outcomes.</a:t>
            </a:r>
            <a:endParaRPr lang="en-GB" sz="1400">
              <a:solidFill>
                <a:srgbClr val="FFFFFF"/>
              </a:solidFill>
              <a:latin typeface="Times New Roman"/>
              <a:cs typeface="Times New Roman"/>
            </a:endParaRPr>
          </a:p>
          <a:p>
            <a:pPr marL="305435" indent="-305435">
              <a:lnSpc>
                <a:spcPct val="100000"/>
              </a:lnSpc>
            </a:pPr>
            <a:r>
              <a:rPr lang="en-GB" sz="1400">
                <a:solidFill>
                  <a:srgbClr val="FFFFFF"/>
                </a:solidFill>
                <a:latin typeface="Times New Roman"/>
                <a:ea typeface="+mn-lt"/>
                <a:cs typeface="Times New Roman"/>
              </a:rPr>
              <a:t>Some of the biological factors that affect diabetes are genetic makeup of the family, age, glucose levels in the body and susceptibility to type 2 diabetes.</a:t>
            </a:r>
            <a:endParaRPr lang="en-GB" sz="1400">
              <a:solidFill>
                <a:srgbClr val="FFFFFF"/>
              </a:solidFill>
              <a:latin typeface="Times New Roman"/>
              <a:cs typeface="Times New Roman"/>
            </a:endParaRPr>
          </a:p>
          <a:p>
            <a:pPr marL="305435" indent="-305435">
              <a:lnSpc>
                <a:spcPct val="100000"/>
              </a:lnSpc>
            </a:pPr>
            <a:r>
              <a:rPr lang="en-GB" sz="1400">
                <a:solidFill>
                  <a:srgbClr val="FFFFFF"/>
                </a:solidFill>
                <a:latin typeface="Times New Roman"/>
                <a:ea typeface="+mn-lt"/>
                <a:cs typeface="Times New Roman"/>
              </a:rPr>
              <a:t>The psychological factors associated with diabetes include motivation, perception of control, stress, self-confidence and perceptions of lifestyle risk.</a:t>
            </a:r>
            <a:endParaRPr lang="en-GB" sz="1400">
              <a:solidFill>
                <a:srgbClr val="FFFFFF"/>
              </a:solidFill>
              <a:latin typeface="Times New Roman"/>
              <a:cs typeface="Times New Roman"/>
            </a:endParaRPr>
          </a:p>
          <a:p>
            <a:pPr marL="305435" indent="-305435">
              <a:lnSpc>
                <a:spcPct val="100000"/>
              </a:lnSpc>
            </a:pPr>
            <a:r>
              <a:rPr lang="en-GB" sz="1400" dirty="0">
                <a:solidFill>
                  <a:srgbClr val="FFFFFF"/>
                </a:solidFill>
                <a:latin typeface="Times New Roman"/>
                <a:ea typeface="+mn-lt"/>
                <a:cs typeface="Times New Roman"/>
              </a:rPr>
              <a:t>Some social factors include financial resources, availability of food, work schedule, safety of </a:t>
            </a:r>
            <a:r>
              <a:rPr lang="en-GB" sz="1400" dirty="0" err="1">
                <a:solidFill>
                  <a:srgbClr val="FFFFFF"/>
                </a:solidFill>
                <a:latin typeface="Times New Roman"/>
                <a:ea typeface="+mn-lt"/>
                <a:cs typeface="Times New Roman"/>
              </a:rPr>
              <a:t>neighborhood</a:t>
            </a:r>
            <a:r>
              <a:rPr lang="en-GB" sz="1400" dirty="0">
                <a:solidFill>
                  <a:srgbClr val="FFFFFF"/>
                </a:solidFill>
                <a:latin typeface="Times New Roman"/>
                <a:ea typeface="+mn-lt"/>
                <a:cs typeface="Times New Roman"/>
              </a:rPr>
              <a:t> and family support in </a:t>
            </a:r>
            <a:r>
              <a:rPr lang="en-GB" sz="1400" dirty="0" err="1">
                <a:solidFill>
                  <a:srgbClr val="FFFFFF"/>
                </a:solidFill>
                <a:latin typeface="Times New Roman"/>
                <a:ea typeface="+mn-lt"/>
                <a:cs typeface="Times New Roman"/>
              </a:rPr>
              <a:t>behavior</a:t>
            </a:r>
            <a:r>
              <a:rPr lang="en-GB" sz="1400" dirty="0">
                <a:solidFill>
                  <a:srgbClr val="FFFFFF"/>
                </a:solidFill>
                <a:latin typeface="Times New Roman"/>
                <a:ea typeface="+mn-lt"/>
                <a:cs typeface="Times New Roman"/>
              </a:rPr>
              <a:t> modification.</a:t>
            </a:r>
            <a:endParaRPr lang="en-GB" sz="1400" dirty="0">
              <a:solidFill>
                <a:srgbClr val="FFFFFF"/>
              </a:solidFill>
              <a:latin typeface="Times New Roman"/>
              <a:cs typeface="Times New Roman"/>
            </a:endParaRPr>
          </a:p>
        </p:txBody>
      </p:sp>
      <p:sp>
        <p:nvSpPr>
          <p:cNvPr id="5" name="TextBox 4">
            <a:extLst>
              <a:ext uri="{FF2B5EF4-FFF2-40B4-BE49-F238E27FC236}">
                <a16:creationId xmlns:a16="http://schemas.microsoft.com/office/drawing/2014/main" id="{6F6EC5BB-4D67-04F2-1765-6F23F88AB236}"/>
              </a:ext>
            </a:extLst>
          </p:cNvPr>
          <p:cNvSpPr txBox="1"/>
          <p:nvPr/>
        </p:nvSpPr>
        <p:spPr>
          <a:xfrm>
            <a:off x="906036" y="6243777"/>
            <a:ext cx="52195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2"/>
                </a:solidFill>
              </a:rPr>
              <a:t>(</a:t>
            </a:r>
            <a:r>
              <a:rPr lang="en-GB" dirty="0" err="1">
                <a:solidFill>
                  <a:schemeClr val="bg2"/>
                </a:solidFill>
              </a:rPr>
              <a:t>Bookbush</a:t>
            </a:r>
            <a:r>
              <a:rPr lang="en-GB" dirty="0">
                <a:solidFill>
                  <a:schemeClr val="bg2"/>
                </a:solidFill>
              </a:rPr>
              <a:t> Institute 2024)</a:t>
            </a:r>
          </a:p>
        </p:txBody>
      </p:sp>
    </p:spTree>
    <p:extLst>
      <p:ext uri="{BB962C8B-B14F-4D97-AF65-F5344CB8AC3E}">
        <p14:creationId xmlns:p14="http://schemas.microsoft.com/office/powerpoint/2010/main" val="65219296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6677"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D109AC-81E4-77EB-52BB-F0DCFDB71D2A}"/>
              </a:ext>
            </a:extLst>
          </p:cNvPr>
          <p:cNvSpPr>
            <a:spLocks noGrp="1"/>
          </p:cNvSpPr>
          <p:nvPr>
            <p:ph type="title"/>
          </p:nvPr>
        </p:nvSpPr>
        <p:spPr>
          <a:xfrm>
            <a:off x="7963094" y="1113764"/>
            <a:ext cx="3269749" cy="4624327"/>
          </a:xfrm>
        </p:spPr>
        <p:txBody>
          <a:bodyPr anchor="ctr">
            <a:normAutofit/>
          </a:bodyPr>
          <a:lstStyle/>
          <a:p>
            <a:r>
              <a:rPr lang="en-GB" sz="3200">
                <a:solidFill>
                  <a:srgbClr val="FFFFFF"/>
                </a:solidFill>
              </a:rPr>
              <a:t>Theory 2: Ecological Model</a:t>
            </a:r>
            <a:endParaRPr lang="en-US" sz="3200">
              <a:solidFill>
                <a:srgbClr val="FFFFFF"/>
              </a:solidFill>
            </a:endParaRPr>
          </a:p>
        </p:txBody>
      </p:sp>
      <p:sp>
        <p:nvSpPr>
          <p:cNvPr id="3" name="Content Placeholder 2">
            <a:extLst>
              <a:ext uri="{FF2B5EF4-FFF2-40B4-BE49-F238E27FC236}">
                <a16:creationId xmlns:a16="http://schemas.microsoft.com/office/drawing/2014/main" id="{2A6246DE-6B9C-7745-4AC1-C2080F05FEDF}"/>
              </a:ext>
            </a:extLst>
          </p:cNvPr>
          <p:cNvSpPr>
            <a:spLocks noGrp="1"/>
          </p:cNvSpPr>
          <p:nvPr>
            <p:ph idx="1"/>
          </p:nvPr>
        </p:nvSpPr>
        <p:spPr>
          <a:xfrm>
            <a:off x="927916" y="1113764"/>
            <a:ext cx="6108179" cy="4624327"/>
          </a:xfrm>
        </p:spPr>
        <p:txBody>
          <a:bodyPr anchor="ctr">
            <a:normAutofit/>
          </a:bodyPr>
          <a:lstStyle/>
          <a:p>
            <a:pPr marL="305435" indent="-305435"/>
            <a:r>
              <a:rPr lang="en-GB">
                <a:latin typeface="Times New Roman"/>
                <a:ea typeface="+mn-lt"/>
                <a:cs typeface="Times New Roman"/>
              </a:rPr>
              <a:t>The Ecological Model explains health behaviour through interacting individual, interpersonal, organisational, community and policy influences.</a:t>
            </a:r>
            <a:endParaRPr lang="en-GB">
              <a:latin typeface="Times New Roman"/>
              <a:cs typeface="Times New Roman"/>
            </a:endParaRPr>
          </a:p>
          <a:p>
            <a:pPr marL="305435" indent="-305435"/>
            <a:r>
              <a:rPr lang="en-GB">
                <a:latin typeface="Times New Roman"/>
                <a:ea typeface="+mn-lt"/>
                <a:cs typeface="Times New Roman"/>
              </a:rPr>
              <a:t>Individual interventions develop knowledge and skills, while family support can reinforce healthier daily routines.</a:t>
            </a:r>
            <a:endParaRPr lang="en-GB">
              <a:latin typeface="Times New Roman"/>
              <a:cs typeface="Times New Roman"/>
            </a:endParaRPr>
          </a:p>
          <a:p>
            <a:pPr marL="305435" indent="-305435"/>
            <a:r>
              <a:rPr lang="en-GB">
                <a:latin typeface="Times New Roman"/>
                <a:ea typeface="+mn-lt"/>
                <a:cs typeface="Times New Roman"/>
              </a:rPr>
              <a:t>Community partnerships can improve access through culturally appropriate groups, accessible venues and local health promotion.</a:t>
            </a:r>
            <a:endParaRPr lang="en-GB">
              <a:latin typeface="Times New Roman"/>
              <a:cs typeface="Times New Roman"/>
            </a:endParaRPr>
          </a:p>
          <a:p>
            <a:pPr marL="305435" indent="-305435"/>
            <a:r>
              <a:rPr lang="en-GB">
                <a:latin typeface="Times New Roman"/>
                <a:ea typeface="+mn-lt"/>
                <a:cs typeface="Times New Roman"/>
              </a:rPr>
              <a:t>Policy interventions address structural influences, including food environments, transport, income inequality and access to preventive healthcare.</a:t>
            </a:r>
            <a:endParaRPr lang="en-GB">
              <a:latin typeface="Times New Roman"/>
              <a:cs typeface="Times New Roman"/>
            </a:endParaRPr>
          </a:p>
        </p:txBody>
      </p:sp>
    </p:spTree>
    <p:extLst>
      <p:ext uri="{BB962C8B-B14F-4D97-AF65-F5344CB8AC3E}">
        <p14:creationId xmlns:p14="http://schemas.microsoft.com/office/powerpoint/2010/main" val="518816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94B26A8E-332C-0939-2AA8-FE2CFED45E76}"/>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F4FA19B6-F11E-70B4-50C2-FC2862D2DDB2}"/>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
                    </a14:imgEffect>
                  </a14:imgLayer>
                </a14:imgProps>
              </a:ext>
            </a:extLst>
          </a:blip>
          <a:srcRect l="951" t="-1429" r="886" b="1429"/>
          <a:stretch>
            <a:fillRect/>
          </a:stretch>
        </p:blipFill>
        <p:spPr>
          <a:xfrm>
            <a:off x="361202" y="1243244"/>
            <a:ext cx="5375753" cy="4367442"/>
          </a:xfrm>
          <a:prstGeom prst="rect">
            <a:avLst/>
          </a:prstGeom>
        </p:spPr>
      </p:pic>
      <p:sp>
        <p:nvSpPr>
          <p:cNvPr id="32" name="Rectangle 31">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C96F6B8-C783-CE8A-263C-667F7CBEF60C}"/>
              </a:ext>
            </a:extLst>
          </p:cNvPr>
          <p:cNvSpPr>
            <a:spLocks noGrp="1"/>
          </p:cNvSpPr>
          <p:nvPr>
            <p:ph type="title"/>
          </p:nvPr>
        </p:nvSpPr>
        <p:spPr>
          <a:xfrm>
            <a:off x="6873606" y="643054"/>
            <a:ext cx="4597758" cy="1188720"/>
          </a:xfrm>
        </p:spPr>
        <p:txBody>
          <a:bodyPr>
            <a:normAutofit/>
          </a:bodyPr>
          <a:lstStyle/>
          <a:p>
            <a:r>
              <a:rPr lang="en-GB" sz="2000" b="1" dirty="0">
                <a:solidFill>
                  <a:srgbClr val="FFFFFF"/>
                </a:solidFill>
              </a:rPr>
              <a:t>Sustainable Development </a:t>
            </a:r>
            <a:r>
              <a:rPr lang="en-GB" sz="2000" b="1" dirty="0" err="1">
                <a:solidFill>
                  <a:srgbClr val="FFFFFF"/>
                </a:solidFill>
              </a:rPr>
              <a:t>GOals</a:t>
            </a:r>
            <a:r>
              <a:rPr lang="en-GB" sz="2000" b="1" dirty="0">
                <a:solidFill>
                  <a:srgbClr val="FFFFFF"/>
                </a:solidFill>
              </a:rPr>
              <a:t> (SDG)</a:t>
            </a:r>
          </a:p>
        </p:txBody>
      </p:sp>
      <p:sp>
        <p:nvSpPr>
          <p:cNvPr id="3" name="Content Placeholder 2">
            <a:extLst>
              <a:ext uri="{FF2B5EF4-FFF2-40B4-BE49-F238E27FC236}">
                <a16:creationId xmlns:a16="http://schemas.microsoft.com/office/drawing/2014/main" id="{25C32581-FE61-4481-BBDE-1F9B629C95DE}"/>
              </a:ext>
            </a:extLst>
          </p:cNvPr>
          <p:cNvSpPr>
            <a:spLocks noGrp="1"/>
          </p:cNvSpPr>
          <p:nvPr>
            <p:ph idx="1"/>
          </p:nvPr>
        </p:nvSpPr>
        <p:spPr>
          <a:xfrm>
            <a:off x="6873606" y="2340864"/>
            <a:ext cx="4597758" cy="3793237"/>
          </a:xfrm>
        </p:spPr>
        <p:txBody>
          <a:bodyPr>
            <a:normAutofit/>
          </a:bodyPr>
          <a:lstStyle/>
          <a:p>
            <a:pPr marL="305435" indent="-305435">
              <a:lnSpc>
                <a:spcPct val="100000"/>
              </a:lnSpc>
            </a:pPr>
            <a:r>
              <a:rPr lang="en-GB" sz="1400">
                <a:solidFill>
                  <a:srgbClr val="FFFFFF"/>
                </a:solidFill>
                <a:latin typeface="Times New Roman"/>
                <a:cs typeface="Times New Roman"/>
              </a:rPr>
              <a:t>UN's SDGs were taken to eradicate poverty by 2030, to protect the planet so that all individuals can live with peace and enjoy life. </a:t>
            </a:r>
          </a:p>
          <a:p>
            <a:pPr marL="305435" indent="-305435">
              <a:lnSpc>
                <a:spcPct val="100000"/>
              </a:lnSpc>
            </a:pPr>
            <a:r>
              <a:rPr lang="en-GB" sz="1400">
                <a:solidFill>
                  <a:srgbClr val="FFFFFF"/>
                </a:solidFill>
                <a:latin typeface="Times New Roman"/>
                <a:cs typeface="Times New Roman"/>
              </a:rPr>
              <a:t>Among 17 goals, goal 3 focuses on health and well-being with the incorporation of Universal Health Coverage (UHC) to narrow down social and economic inequalities leading to poorer health outcome (UNDP 2026). </a:t>
            </a:r>
          </a:p>
          <a:p>
            <a:pPr marL="305435" indent="-305435">
              <a:lnSpc>
                <a:spcPct val="100000"/>
              </a:lnSpc>
            </a:pPr>
            <a:r>
              <a:rPr lang="en-GB" sz="1400">
                <a:solidFill>
                  <a:srgbClr val="FFFFFF"/>
                </a:solidFill>
                <a:latin typeface="Times New Roman"/>
                <a:cs typeface="Times New Roman"/>
              </a:rPr>
              <a:t>The UK's NHS's Healthier You: Diabetes Prevention program is also sustainable and cost-effective but faces challenges due to inequalities. </a:t>
            </a:r>
          </a:p>
          <a:p>
            <a:pPr marL="305435" indent="-305435">
              <a:lnSpc>
                <a:spcPct val="100000"/>
              </a:lnSpc>
            </a:pPr>
            <a:r>
              <a:rPr lang="en-GB" sz="1400">
                <a:solidFill>
                  <a:srgbClr val="FFFFFF"/>
                </a:solidFill>
                <a:latin typeface="Times New Roman"/>
                <a:cs typeface="Times New Roman"/>
              </a:rPr>
              <a:t>Aligning with UN's SDG goal 3.4 </a:t>
            </a:r>
            <a:r>
              <a:rPr lang="en-GB" sz="1400">
                <a:solidFill>
                  <a:srgbClr val="FFFFFF"/>
                </a:solidFill>
                <a:latin typeface="Times New Roman"/>
                <a:ea typeface="+mn-lt"/>
                <a:cs typeface="Times New Roman"/>
              </a:rPr>
              <a:t>which a</a:t>
            </a:r>
            <a:r>
              <a:rPr lang="en-GB" sz="1400">
                <a:solidFill>
                  <a:srgbClr val="FFFFFF"/>
                </a:solidFill>
                <a:latin typeface="Franklin Gothic Book"/>
                <a:ea typeface="+mn-lt"/>
                <a:cs typeface="Times New Roman"/>
              </a:rPr>
              <a:t>ddresses</a:t>
            </a:r>
            <a:r>
              <a:rPr lang="en-GB" sz="1400" dirty="0">
                <a:solidFill>
                  <a:srgbClr val="FFFFFF"/>
                </a:solidFill>
                <a:ea typeface="+mn-lt"/>
                <a:cs typeface="+mn-lt"/>
              </a:rPr>
              <a:t> </a:t>
            </a:r>
            <a:r>
              <a:rPr lang="en-GB" sz="1400">
                <a:solidFill>
                  <a:srgbClr val="FFFFFF"/>
                </a:solidFill>
                <a:ea typeface="+mn-lt"/>
                <a:cs typeface="+mn-lt"/>
              </a:rPr>
              <a:t>premature mortality from non-communicable diseases, it also </a:t>
            </a:r>
            <a:r>
              <a:rPr lang="en-GB" sz="1400" err="1">
                <a:solidFill>
                  <a:srgbClr val="FFFFFF"/>
                </a:solidFill>
                <a:ea typeface="+mn-lt"/>
                <a:cs typeface="+mn-lt"/>
              </a:rPr>
              <a:t>preven</a:t>
            </a:r>
            <a:r>
              <a:rPr lang="en-GB" sz="1400">
                <a:solidFill>
                  <a:srgbClr val="FFFFFF"/>
                </a:solidFill>
                <a:ea typeface="+mn-lt"/>
                <a:cs typeface="+mn-lt"/>
              </a:rPr>
              <a:t>ted 7-20% risk from T2D in UK (Barron et al. 2025). </a:t>
            </a:r>
            <a:endParaRPr lang="en-GB" sz="1400">
              <a:solidFill>
                <a:srgbClr val="FFFFFF"/>
              </a:solidFill>
              <a:latin typeface="Franklin Gothic Book"/>
              <a:cs typeface="Times New Roman"/>
            </a:endParaRPr>
          </a:p>
          <a:p>
            <a:pPr marL="305435" indent="-305435">
              <a:lnSpc>
                <a:spcPct val="100000"/>
              </a:lnSpc>
            </a:pPr>
            <a:endParaRPr lang="en-GB" sz="1400">
              <a:solidFill>
                <a:srgbClr val="FFFFFF"/>
              </a:solidFill>
              <a:latin typeface="Times New Roman"/>
              <a:cs typeface="Times New Roman"/>
            </a:endParaRPr>
          </a:p>
        </p:txBody>
      </p:sp>
      <p:sp>
        <p:nvSpPr>
          <p:cNvPr id="5" name="TextBox 4">
            <a:extLst>
              <a:ext uri="{FF2B5EF4-FFF2-40B4-BE49-F238E27FC236}">
                <a16:creationId xmlns:a16="http://schemas.microsoft.com/office/drawing/2014/main" id="{B385EE1F-9B8C-3BF1-E20D-D9233459FBF8}"/>
              </a:ext>
            </a:extLst>
          </p:cNvPr>
          <p:cNvSpPr txBox="1"/>
          <p:nvPr/>
        </p:nvSpPr>
        <p:spPr>
          <a:xfrm>
            <a:off x="251713" y="5983049"/>
            <a:ext cx="54796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solidFill>
                  <a:schemeClr val="bg1"/>
                </a:solidFill>
              </a:rPr>
              <a:t>Source: (UNDP 2026)</a:t>
            </a:r>
            <a:endParaRPr lang="en-US"/>
          </a:p>
        </p:txBody>
      </p:sp>
    </p:spTree>
    <p:extLst>
      <p:ext uri="{BB962C8B-B14F-4D97-AF65-F5344CB8AC3E}">
        <p14:creationId xmlns:p14="http://schemas.microsoft.com/office/powerpoint/2010/main" val="26327696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6E6082-A9CA-0C38-F90D-AA66EB721289}"/>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Policy and Governance</a:t>
            </a:r>
          </a:p>
        </p:txBody>
      </p:sp>
      <p:graphicFrame>
        <p:nvGraphicFramePr>
          <p:cNvPr id="12" name="Content Placeholder 2">
            <a:extLst>
              <a:ext uri="{FF2B5EF4-FFF2-40B4-BE49-F238E27FC236}">
                <a16:creationId xmlns:a16="http://schemas.microsoft.com/office/drawing/2014/main" id="{ACE4763D-F514-4520-31A9-9B29FC829963}"/>
              </a:ext>
            </a:extLst>
          </p:cNvPr>
          <p:cNvGraphicFramePr>
            <a:graphicFrameLocks noGrp="1"/>
          </p:cNvGraphicFramePr>
          <p:nvPr>
            <p:ph idx="1"/>
          </p:nvPr>
        </p:nvGraphicFramePr>
        <p:xfrm>
          <a:off x="5155905" y="1113764"/>
          <a:ext cx="6108179" cy="462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4567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720FA5D-0211-79F4-71D5-624BF751749D}"/>
              </a:ext>
            </a:extLst>
          </p:cNvPr>
          <p:cNvSpPr>
            <a:spLocks noGrp="1"/>
          </p:cNvSpPr>
          <p:nvPr>
            <p:ph type="title"/>
          </p:nvPr>
        </p:nvSpPr>
        <p:spPr>
          <a:xfrm>
            <a:off x="601255" y="702155"/>
            <a:ext cx="3409783" cy="1300365"/>
          </a:xfrm>
        </p:spPr>
        <p:txBody>
          <a:bodyPr>
            <a:normAutofit/>
          </a:bodyPr>
          <a:lstStyle/>
          <a:p>
            <a:r>
              <a:rPr lang="en-GB">
                <a:solidFill>
                  <a:srgbClr val="FFFFFF"/>
                </a:solidFill>
              </a:rPr>
              <a:t>Case Study Example: </a:t>
            </a:r>
          </a:p>
        </p:txBody>
      </p:sp>
      <p:sp>
        <p:nvSpPr>
          <p:cNvPr id="3" name="Content Placeholder 2">
            <a:extLst>
              <a:ext uri="{FF2B5EF4-FFF2-40B4-BE49-F238E27FC236}">
                <a16:creationId xmlns:a16="http://schemas.microsoft.com/office/drawing/2014/main" id="{EC092E61-460F-99B7-87CE-7B146E4C9AA5}"/>
              </a:ext>
            </a:extLst>
          </p:cNvPr>
          <p:cNvSpPr>
            <a:spLocks noGrp="1"/>
          </p:cNvSpPr>
          <p:nvPr>
            <p:ph idx="1"/>
          </p:nvPr>
        </p:nvSpPr>
        <p:spPr>
          <a:xfrm>
            <a:off x="601255" y="2177142"/>
            <a:ext cx="3409782" cy="3823607"/>
          </a:xfrm>
        </p:spPr>
        <p:txBody>
          <a:bodyPr>
            <a:normAutofit/>
          </a:bodyPr>
          <a:lstStyle/>
          <a:p>
            <a:pPr marL="305435" indent="-305435" algn="just">
              <a:lnSpc>
                <a:spcPct val="100000"/>
              </a:lnSpc>
            </a:pPr>
            <a:r>
              <a:rPr lang="en-GB" sz="1400">
                <a:solidFill>
                  <a:srgbClr val="FFFFFF"/>
                </a:solidFill>
                <a:latin typeface="Times New Roman"/>
                <a:cs typeface="Times New Roman"/>
              </a:rPr>
              <a:t>Peter, a 79-year-old man retired police officer was struggling with shortness of breath and numbness before diagnosis with diabetes (NHS England 2026). </a:t>
            </a:r>
            <a:endParaRPr lang="en-US"/>
          </a:p>
          <a:p>
            <a:pPr marL="305435" indent="-305435" algn="just">
              <a:lnSpc>
                <a:spcPct val="100000"/>
              </a:lnSpc>
            </a:pPr>
            <a:r>
              <a:rPr lang="en-GB" sz="1400" dirty="0">
                <a:solidFill>
                  <a:srgbClr val="FFFFFF"/>
                </a:solidFill>
                <a:latin typeface="Times New Roman"/>
                <a:cs typeface="Times New Roman"/>
              </a:rPr>
              <a:t>In the first week of the </a:t>
            </a:r>
            <a:r>
              <a:rPr lang="en-GB" sz="1400" dirty="0" err="1">
                <a:solidFill>
                  <a:srgbClr val="FFFFFF"/>
                </a:solidFill>
                <a:latin typeface="Times New Roman"/>
                <a:cs typeface="Times New Roman"/>
              </a:rPr>
              <a:t>programe</a:t>
            </a:r>
            <a:r>
              <a:rPr lang="en-GB" sz="1400" dirty="0">
                <a:solidFill>
                  <a:srgbClr val="FFFFFF"/>
                </a:solidFill>
                <a:latin typeface="Times New Roman"/>
                <a:cs typeface="Times New Roman"/>
              </a:rPr>
              <a:t> Peter lost weights and lowered his cholesterol level also. </a:t>
            </a:r>
          </a:p>
          <a:p>
            <a:pPr marL="305435" indent="-305435" algn="just">
              <a:lnSpc>
                <a:spcPct val="100000"/>
              </a:lnSpc>
            </a:pPr>
            <a:r>
              <a:rPr lang="en-GB" sz="1400" dirty="0">
                <a:solidFill>
                  <a:srgbClr val="FFFFFF"/>
                </a:solidFill>
                <a:latin typeface="Times New Roman"/>
                <a:cs typeface="Times New Roman"/>
              </a:rPr>
              <a:t>His wife was also </a:t>
            </a:r>
            <a:r>
              <a:rPr lang="en-GB" sz="1400" dirty="0" err="1">
                <a:solidFill>
                  <a:srgbClr val="FFFFFF"/>
                </a:solidFill>
                <a:latin typeface="Times New Roman"/>
                <a:cs typeface="Times New Roman"/>
              </a:rPr>
              <a:t>refered</a:t>
            </a:r>
            <a:r>
              <a:rPr lang="en-GB" sz="1400" dirty="0">
                <a:solidFill>
                  <a:srgbClr val="FFFFFF"/>
                </a:solidFill>
                <a:latin typeface="Times New Roman"/>
                <a:cs typeface="Times New Roman"/>
              </a:rPr>
              <a:t> to the </a:t>
            </a:r>
            <a:r>
              <a:rPr lang="en-GB" sz="1400" dirty="0" err="1">
                <a:solidFill>
                  <a:srgbClr val="FFFFFF"/>
                </a:solidFill>
                <a:latin typeface="Times New Roman"/>
                <a:cs typeface="Times New Roman"/>
              </a:rPr>
              <a:t>programe</a:t>
            </a:r>
            <a:r>
              <a:rPr lang="en-GB" sz="1400" dirty="0">
                <a:solidFill>
                  <a:srgbClr val="FFFFFF"/>
                </a:solidFill>
                <a:latin typeface="Times New Roman"/>
                <a:cs typeface="Times New Roman"/>
              </a:rPr>
              <a:t> who is also noticing improvement in his diabetes management. </a:t>
            </a:r>
          </a:p>
          <a:p>
            <a:pPr marL="305435" indent="-305435" algn="just">
              <a:lnSpc>
                <a:spcPct val="100000"/>
              </a:lnSpc>
            </a:pPr>
            <a:r>
              <a:rPr lang="en-GB" sz="1400">
                <a:solidFill>
                  <a:schemeClr val="tx1"/>
                </a:solidFill>
                <a:latin typeface="Times New Roman"/>
                <a:cs typeface="Times New Roman"/>
              </a:rPr>
              <a:t>The policy guides them t</a:t>
            </a:r>
            <a:r>
              <a:rPr lang="en-GB" sz="1400">
                <a:solidFill>
                  <a:schemeClr val="tx1"/>
                </a:solidFill>
                <a:latin typeface="Times New Roman"/>
                <a:ea typeface="+mn-lt"/>
                <a:cs typeface="Times New Roman"/>
              </a:rPr>
              <a:t>o achieve a healthy weight, be physically active and eat a balanced diet and group activities with other patients motivate them. </a:t>
            </a:r>
            <a:endParaRPr lang="en-GB" sz="1400">
              <a:solidFill>
                <a:schemeClr val="tx1"/>
              </a:solidFill>
              <a:latin typeface="Times New Roman"/>
              <a:cs typeface="Times New Roman"/>
            </a:endParaRPr>
          </a:p>
        </p:txBody>
      </p:sp>
      <p:pic>
        <p:nvPicPr>
          <p:cNvPr id="4" name="Picture 3">
            <a:extLst>
              <a:ext uri="{FF2B5EF4-FFF2-40B4-BE49-F238E27FC236}">
                <a16:creationId xmlns:a16="http://schemas.microsoft.com/office/drawing/2014/main" id="{57E5A8A8-84E2-590A-DC86-A7B0E6FF76B6}"/>
              </a:ext>
            </a:extLst>
          </p:cNvPr>
          <p:cNvPicPr>
            <a:picLocks noChangeAspect="1"/>
          </p:cNvPicPr>
          <p:nvPr/>
        </p:nvPicPr>
        <p:blipFill>
          <a:blip r:embed="rId3"/>
          <a:stretch>
            <a:fillRect/>
          </a:stretch>
        </p:blipFill>
        <p:spPr>
          <a:xfrm>
            <a:off x="5490560" y="936141"/>
            <a:ext cx="5034844" cy="4968305"/>
          </a:xfrm>
          <a:prstGeom prst="rect">
            <a:avLst/>
          </a:prstGeom>
        </p:spPr>
      </p:pic>
      <p:sp>
        <p:nvSpPr>
          <p:cNvPr id="5" name="TextBox 4">
            <a:extLst>
              <a:ext uri="{FF2B5EF4-FFF2-40B4-BE49-F238E27FC236}">
                <a16:creationId xmlns:a16="http://schemas.microsoft.com/office/drawing/2014/main" id="{1E506AE3-567A-ECF7-E99A-71F8A3890978}"/>
              </a:ext>
            </a:extLst>
          </p:cNvPr>
          <p:cNvSpPr txBox="1"/>
          <p:nvPr/>
        </p:nvSpPr>
        <p:spPr>
          <a:xfrm>
            <a:off x="5896381" y="6135921"/>
            <a:ext cx="49197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(Source: NHS England 2026)</a:t>
            </a:r>
          </a:p>
        </p:txBody>
      </p:sp>
    </p:spTree>
    <p:extLst>
      <p:ext uri="{BB962C8B-B14F-4D97-AF65-F5344CB8AC3E}">
        <p14:creationId xmlns:p14="http://schemas.microsoft.com/office/powerpoint/2010/main" val="151089222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713CBC-B60C-24A1-3979-6D25894F6365}"/>
              </a:ext>
            </a:extLst>
          </p:cNvPr>
          <p:cNvSpPr>
            <a:spLocks noGrp="1"/>
          </p:cNvSpPr>
          <p:nvPr>
            <p:ph type="title"/>
          </p:nvPr>
        </p:nvSpPr>
        <p:spPr>
          <a:xfrm>
            <a:off x="959157" y="1113764"/>
            <a:ext cx="3269749" cy="4624327"/>
          </a:xfrm>
        </p:spPr>
        <p:txBody>
          <a:bodyPr anchor="ctr">
            <a:normAutofit/>
          </a:bodyPr>
          <a:lstStyle/>
          <a:p>
            <a:r>
              <a:rPr lang="en-GB" dirty="0">
                <a:solidFill>
                  <a:srgbClr val="FFFFFF"/>
                </a:solidFill>
              </a:rPr>
              <a:t>Health Belief </a:t>
            </a:r>
            <a:r>
              <a:rPr lang="en-GB" dirty="0" err="1">
                <a:solidFill>
                  <a:srgbClr val="FFFFFF"/>
                </a:solidFill>
              </a:rPr>
              <a:t>mOdel</a:t>
            </a:r>
            <a:r>
              <a:rPr lang="en-GB" dirty="0">
                <a:solidFill>
                  <a:srgbClr val="FFFFFF"/>
                </a:solidFill>
              </a:rPr>
              <a:t> </a:t>
            </a:r>
          </a:p>
        </p:txBody>
      </p:sp>
      <p:graphicFrame>
        <p:nvGraphicFramePr>
          <p:cNvPr id="12" name="Content Placeholder 2">
            <a:extLst>
              <a:ext uri="{FF2B5EF4-FFF2-40B4-BE49-F238E27FC236}">
                <a16:creationId xmlns:a16="http://schemas.microsoft.com/office/drawing/2014/main" id="{E97D732D-5D88-5B7B-C357-B46C98F93CC3}"/>
              </a:ext>
            </a:extLst>
          </p:cNvPr>
          <p:cNvGraphicFramePr>
            <a:graphicFrameLocks noGrp="1"/>
          </p:cNvGraphicFramePr>
          <p:nvPr>
            <p:ph idx="1"/>
          </p:nvPr>
        </p:nvGraphicFramePr>
        <p:xfrm>
          <a:off x="5155905" y="1113764"/>
          <a:ext cx="6405229" cy="49730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50250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9583A4-B6B7-9A92-D2A6-D3E5FF232ABC}"/>
              </a:ext>
            </a:extLst>
          </p:cNvPr>
          <p:cNvSpPr>
            <a:spLocks noGrp="1"/>
          </p:cNvSpPr>
          <p:nvPr>
            <p:ph type="title"/>
          </p:nvPr>
        </p:nvSpPr>
        <p:spPr>
          <a:xfrm>
            <a:off x="746228" y="1037967"/>
            <a:ext cx="3054091" cy="4709131"/>
          </a:xfrm>
          <a:solidFill>
            <a:schemeClr val="bg2">
              <a:lumMod val="60000"/>
              <a:lumOff val="40000"/>
            </a:schemeClr>
          </a:solidFill>
        </p:spPr>
        <p:txBody>
          <a:bodyPr anchor="ctr">
            <a:normAutofit/>
          </a:bodyPr>
          <a:lstStyle/>
          <a:p>
            <a:r>
              <a:rPr lang="en-GB">
                <a:solidFill>
                  <a:schemeClr val="tx1"/>
                </a:solidFill>
              </a:rPr>
              <a:t>Success and Challenges</a:t>
            </a:r>
          </a:p>
        </p:txBody>
      </p:sp>
      <p:sp>
        <p:nvSpPr>
          <p:cNvPr id="11" name="Rectangle 10">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1B2E0F63-CDF3-A5CE-F480-3DC2EAA6BBF3}"/>
              </a:ext>
            </a:extLst>
          </p:cNvPr>
          <p:cNvGraphicFramePr>
            <a:graphicFrameLocks noGrp="1"/>
          </p:cNvGraphicFramePr>
          <p:nvPr>
            <p:ph idx="1"/>
            <p:extLst>
              <p:ext uri="{D42A27DB-BD31-4B8C-83A1-F6EECF244321}">
                <p14:modId xmlns:p14="http://schemas.microsoft.com/office/powerpoint/2010/main" val="2781000977"/>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9235446"/>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CF4555-5160-2400-2524-7F5B7C70D19C}"/>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Equity and access (Inequalities)</a:t>
            </a:r>
          </a:p>
        </p:txBody>
      </p:sp>
      <p:sp>
        <p:nvSpPr>
          <p:cNvPr id="3" name="Content Placeholder 2">
            <a:extLst>
              <a:ext uri="{FF2B5EF4-FFF2-40B4-BE49-F238E27FC236}">
                <a16:creationId xmlns:a16="http://schemas.microsoft.com/office/drawing/2014/main" id="{DD747654-06F2-0288-2A01-A0EA5DFACBF0}"/>
              </a:ext>
            </a:extLst>
          </p:cNvPr>
          <p:cNvSpPr>
            <a:spLocks noGrp="1"/>
          </p:cNvSpPr>
          <p:nvPr>
            <p:ph idx="1"/>
          </p:nvPr>
        </p:nvSpPr>
        <p:spPr>
          <a:xfrm>
            <a:off x="5155905" y="1113764"/>
            <a:ext cx="6108179" cy="4624327"/>
          </a:xfrm>
        </p:spPr>
        <p:txBody>
          <a:bodyPr anchor="ctr">
            <a:normAutofit/>
          </a:bodyPr>
          <a:lstStyle/>
          <a:p>
            <a:pPr marL="305435" indent="-305435" algn="just"/>
            <a:r>
              <a:rPr lang="en-GB">
                <a:latin typeface="Times New Roman"/>
                <a:ea typeface="+mn-lt"/>
                <a:cs typeface="Times New Roman"/>
              </a:rPr>
              <a:t>The prevalence of type 2 diabetes is about 60% greater in the most deprived compared to the least deprived areas of England (Watkinson et al. 2024). </a:t>
            </a:r>
            <a:endParaRPr lang="en-GB">
              <a:latin typeface="Times New Roman"/>
              <a:cs typeface="Times New Roman"/>
            </a:endParaRPr>
          </a:p>
          <a:p>
            <a:pPr marL="305435" indent="-305435" algn="just"/>
            <a:r>
              <a:rPr lang="en-GB">
                <a:latin typeface="Times New Roman"/>
                <a:ea typeface="+mn-lt"/>
                <a:cs typeface="Times New Roman"/>
              </a:rPr>
              <a:t>Certain ethnic minority groups are at an increased risk of developing diabetes and need culturally appropriate prevention messages.</a:t>
            </a:r>
            <a:endParaRPr lang="en-GB">
              <a:latin typeface="Times New Roman"/>
              <a:cs typeface="Times New Roman"/>
            </a:endParaRPr>
          </a:p>
          <a:p>
            <a:pPr marL="305435" indent="-305435" algn="just"/>
            <a:r>
              <a:rPr lang="en-GB">
                <a:latin typeface="Times New Roman"/>
                <a:ea typeface="+mn-lt"/>
                <a:cs typeface="Times New Roman"/>
              </a:rPr>
              <a:t>It was observed that deprived groups were underrepresented in those taking part in eight programme visits (Bidulika et al. 2023)</a:t>
            </a:r>
            <a:endParaRPr lang="en-GB">
              <a:latin typeface="Times New Roman"/>
              <a:cs typeface="Times New Roman"/>
            </a:endParaRPr>
          </a:p>
          <a:p>
            <a:pPr marL="305435" indent="-305435" algn="just"/>
            <a:r>
              <a:rPr lang="en-GB">
                <a:latin typeface="Times New Roman"/>
                <a:ea typeface="+mn-lt"/>
                <a:cs typeface="Times New Roman"/>
              </a:rPr>
              <a:t>Digital inequality, English as second language, disability and rigid visiting arrangements may be limiting factors (Bidulika et al. 2023). </a:t>
            </a:r>
            <a:endParaRPr lang="en-GB">
              <a:latin typeface="Times New Roman"/>
              <a:cs typeface="Times New Roman"/>
            </a:endParaRPr>
          </a:p>
        </p:txBody>
      </p:sp>
    </p:spTree>
    <p:extLst>
      <p:ext uri="{BB962C8B-B14F-4D97-AF65-F5344CB8AC3E}">
        <p14:creationId xmlns:p14="http://schemas.microsoft.com/office/powerpoint/2010/main" val="1398987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A6E801-7CD6-83F4-BD50-847AEE8C25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6D827D-60B2-79EC-E7A7-1F827E6AF275}"/>
              </a:ext>
            </a:extLst>
          </p:cNvPr>
          <p:cNvSpPr>
            <a:spLocks noGrp="1"/>
          </p:cNvSpPr>
          <p:nvPr>
            <p:ph type="title"/>
          </p:nvPr>
        </p:nvSpPr>
        <p:spPr>
          <a:xfrm>
            <a:off x="581192" y="702156"/>
            <a:ext cx="11029616" cy="1188720"/>
          </a:xfrm>
          <a:solidFill>
            <a:schemeClr val="bg2">
              <a:lumMod val="60000"/>
              <a:lumOff val="40000"/>
            </a:schemeClr>
          </a:solidFill>
        </p:spPr>
        <p:txBody>
          <a:bodyPr>
            <a:normAutofit/>
          </a:bodyPr>
          <a:lstStyle/>
          <a:p>
            <a:pPr algn="ctr"/>
            <a:r>
              <a:rPr lang="en-GB">
                <a:solidFill>
                  <a:schemeClr val="tx1"/>
                </a:solidFill>
              </a:rPr>
              <a:t>Equity and access (Recommendations)</a:t>
            </a:r>
            <a:endParaRPr lang="en-US">
              <a:solidFill>
                <a:schemeClr val="tx1"/>
              </a:solidFill>
            </a:endParaRPr>
          </a:p>
        </p:txBody>
      </p:sp>
      <p:graphicFrame>
        <p:nvGraphicFramePr>
          <p:cNvPr id="5" name="Content Placeholder 2">
            <a:extLst>
              <a:ext uri="{FF2B5EF4-FFF2-40B4-BE49-F238E27FC236}">
                <a16:creationId xmlns:a16="http://schemas.microsoft.com/office/drawing/2014/main" id="{DD9B6473-FF8A-8EBA-4E21-B94D749C6A00}"/>
              </a:ext>
            </a:extLst>
          </p:cNvPr>
          <p:cNvGraphicFramePr>
            <a:graphicFrameLocks noGrp="1"/>
          </p:cNvGraphicFramePr>
          <p:nvPr>
            <p:ph idx="1"/>
            <p:extLst>
              <p:ext uri="{D42A27DB-BD31-4B8C-83A1-F6EECF244321}">
                <p14:modId xmlns:p14="http://schemas.microsoft.com/office/powerpoint/2010/main" val="463459458"/>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0962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a:extLst>
            <a:ext uri="{FF2B5EF4-FFF2-40B4-BE49-F238E27FC236}">
              <a16:creationId xmlns:a16="http://schemas.microsoft.com/office/drawing/2014/main" id="{340D8EBB-45E6-A6D8-3129-4174861715D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20FFF8-CC34-686C-B411-F099816CC869}"/>
              </a:ext>
            </a:extLst>
          </p:cNvPr>
          <p:cNvSpPr>
            <a:spLocks noGrp="1"/>
          </p:cNvSpPr>
          <p:nvPr>
            <p:ph type="title"/>
          </p:nvPr>
        </p:nvSpPr>
        <p:spPr>
          <a:xfrm>
            <a:off x="959157" y="1113764"/>
            <a:ext cx="3269749" cy="4624327"/>
          </a:xfrm>
        </p:spPr>
        <p:txBody>
          <a:bodyPr anchor="ctr">
            <a:normAutofit/>
          </a:bodyPr>
          <a:lstStyle/>
          <a:p>
            <a:r>
              <a:rPr lang="en-GB">
                <a:solidFill>
                  <a:srgbClr val="FFFFFF"/>
                </a:solidFill>
              </a:rPr>
              <a:t>Conclusion</a:t>
            </a:r>
          </a:p>
        </p:txBody>
      </p:sp>
      <p:graphicFrame>
        <p:nvGraphicFramePr>
          <p:cNvPr id="12" name="Content Placeholder 2">
            <a:extLst>
              <a:ext uri="{FF2B5EF4-FFF2-40B4-BE49-F238E27FC236}">
                <a16:creationId xmlns:a16="http://schemas.microsoft.com/office/drawing/2014/main" id="{C92DA278-50FF-8B4D-42CA-FB4205CA1FEC}"/>
              </a:ext>
            </a:extLst>
          </p:cNvPr>
          <p:cNvGraphicFramePr>
            <a:graphicFrameLocks noGrp="1"/>
          </p:cNvGraphicFramePr>
          <p:nvPr>
            <p:ph idx="1"/>
            <p:extLst>
              <p:ext uri="{D42A27DB-BD31-4B8C-83A1-F6EECF244321}">
                <p14:modId xmlns:p14="http://schemas.microsoft.com/office/powerpoint/2010/main" val="3958448279"/>
              </p:ext>
            </p:extLst>
          </p:nvPr>
        </p:nvGraphicFramePr>
        <p:xfrm>
          <a:off x="5155905" y="1113764"/>
          <a:ext cx="6108179" cy="462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79693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9597-16A5-0069-E8B6-CD470FD70776}"/>
              </a:ext>
            </a:extLst>
          </p:cNvPr>
          <p:cNvSpPr>
            <a:spLocks noGrp="1"/>
          </p:cNvSpPr>
          <p:nvPr>
            <p:ph type="title"/>
          </p:nvPr>
        </p:nvSpPr>
        <p:spPr>
          <a:xfrm>
            <a:off x="3548" y="702156"/>
            <a:ext cx="12160324" cy="635655"/>
          </a:xfrm>
          <a:solidFill>
            <a:schemeClr val="tx1">
              <a:lumMod val="50000"/>
              <a:lumOff val="50000"/>
            </a:schemeClr>
          </a:solidFill>
        </p:spPr>
        <p:txBody>
          <a:bodyPr/>
          <a:lstStyle/>
          <a:p>
            <a:pPr algn="ctr"/>
            <a:r>
              <a:rPr lang="en-GB">
                <a:solidFill>
                  <a:schemeClr val="bg1"/>
                </a:solidFill>
              </a:rPr>
              <a:t>References</a:t>
            </a:r>
            <a:endParaRPr lang="en-US">
              <a:solidFill>
                <a:schemeClr val="bg1"/>
              </a:solidFill>
            </a:endParaRPr>
          </a:p>
        </p:txBody>
      </p:sp>
      <p:sp>
        <p:nvSpPr>
          <p:cNvPr id="3" name="Content Placeholder 2">
            <a:extLst>
              <a:ext uri="{FF2B5EF4-FFF2-40B4-BE49-F238E27FC236}">
                <a16:creationId xmlns:a16="http://schemas.microsoft.com/office/drawing/2014/main" id="{6171764B-2BB6-8549-C28B-0D7281AD3408}"/>
              </a:ext>
            </a:extLst>
          </p:cNvPr>
          <p:cNvSpPr>
            <a:spLocks noGrp="1"/>
          </p:cNvSpPr>
          <p:nvPr>
            <p:ph idx="1"/>
          </p:nvPr>
        </p:nvSpPr>
        <p:spPr>
          <a:xfrm>
            <a:off x="212483" y="1554284"/>
            <a:ext cx="11693291" cy="4961840"/>
          </a:xfrm>
        </p:spPr>
        <p:txBody>
          <a:bodyPr vert="horz" lIns="91440" tIns="45720" rIns="91440" bIns="45720" rtlCol="0" anchor="ctr">
            <a:noAutofit/>
          </a:bodyPr>
          <a:lstStyle/>
          <a:p>
            <a:pPr marL="305435" indent="-305435" algn="just"/>
            <a:r>
              <a:rPr lang="en-GB" sz="1200" dirty="0">
                <a:solidFill>
                  <a:srgbClr val="222222"/>
                </a:solidFill>
                <a:highlight>
                  <a:srgbClr val="FFFFFF"/>
                </a:highlight>
                <a:latin typeface="Times New Roman"/>
                <a:ea typeface="+mn-lt"/>
                <a:cs typeface="Times New Roman"/>
              </a:rPr>
              <a:t>Barron, E., Chappell, P., Hatfield, I., Hope, D. C., Ge, X., </a:t>
            </a:r>
            <a:r>
              <a:rPr lang="en-GB" sz="1200" dirty="0" err="1">
                <a:solidFill>
                  <a:srgbClr val="222222"/>
                </a:solidFill>
                <a:highlight>
                  <a:srgbClr val="FFFFFF"/>
                </a:highlight>
                <a:latin typeface="Times New Roman"/>
                <a:ea typeface="+mn-lt"/>
                <a:cs typeface="Times New Roman"/>
              </a:rPr>
              <a:t>Bakhai</a:t>
            </a:r>
            <a:r>
              <a:rPr lang="en-GB" sz="1200" dirty="0">
                <a:solidFill>
                  <a:srgbClr val="222222"/>
                </a:solidFill>
                <a:highlight>
                  <a:srgbClr val="FFFFFF"/>
                </a:highlight>
                <a:latin typeface="Times New Roman"/>
                <a:ea typeface="+mn-lt"/>
                <a:cs typeface="Times New Roman"/>
              </a:rPr>
              <a:t>, C., .and </a:t>
            </a:r>
            <a:r>
              <a:rPr lang="en-GB" sz="1200" dirty="0" err="1">
                <a:solidFill>
                  <a:srgbClr val="222222"/>
                </a:solidFill>
                <a:highlight>
                  <a:srgbClr val="FFFFFF"/>
                </a:highlight>
                <a:latin typeface="Times New Roman"/>
                <a:ea typeface="+mn-lt"/>
                <a:cs typeface="Times New Roman"/>
              </a:rPr>
              <a:t>Valabhji</a:t>
            </a:r>
            <a:r>
              <a:rPr lang="en-GB" sz="1200" dirty="0">
                <a:solidFill>
                  <a:srgbClr val="222222"/>
                </a:solidFill>
                <a:highlight>
                  <a:srgbClr val="FFFFFF"/>
                </a:highlight>
                <a:latin typeface="Times New Roman"/>
                <a:ea typeface="+mn-lt"/>
                <a:cs typeface="Times New Roman"/>
              </a:rPr>
              <a:t>, J. (2025). Association between the English National Health Service Diabetes Prevention Programme and incident multiple long-term conditions. </a:t>
            </a:r>
            <a:r>
              <a:rPr lang="en-GB" sz="1200" i="1" dirty="0">
                <a:solidFill>
                  <a:srgbClr val="222222"/>
                </a:solidFill>
                <a:highlight>
                  <a:srgbClr val="FFFFFF"/>
                </a:highlight>
                <a:latin typeface="Times New Roman"/>
                <a:ea typeface="+mn-lt"/>
                <a:cs typeface="Times New Roman"/>
              </a:rPr>
              <a:t>Nature Medicine</a:t>
            </a:r>
            <a:r>
              <a:rPr lang="en-GB" sz="1200" dirty="0">
                <a:solidFill>
                  <a:srgbClr val="222222"/>
                </a:solidFill>
                <a:highlight>
                  <a:srgbClr val="FFFFFF"/>
                </a:highlight>
                <a:latin typeface="Times New Roman"/>
                <a:ea typeface="+mn-lt"/>
                <a:cs typeface="Times New Roman"/>
              </a:rPr>
              <a:t>, </a:t>
            </a:r>
            <a:r>
              <a:rPr lang="en-GB" sz="1200" i="1" dirty="0">
                <a:solidFill>
                  <a:srgbClr val="222222"/>
                </a:solidFill>
                <a:highlight>
                  <a:srgbClr val="FFFFFF"/>
                </a:highlight>
                <a:latin typeface="Times New Roman"/>
                <a:ea typeface="+mn-lt"/>
                <a:cs typeface="Times New Roman"/>
              </a:rPr>
              <a:t>31</a:t>
            </a:r>
            <a:r>
              <a:rPr lang="en-GB" sz="1200" dirty="0">
                <a:solidFill>
                  <a:srgbClr val="222222"/>
                </a:solidFill>
                <a:highlight>
                  <a:srgbClr val="FFFFFF"/>
                </a:highlight>
                <a:latin typeface="Times New Roman"/>
                <a:ea typeface="+mn-lt"/>
                <a:cs typeface="Times New Roman"/>
              </a:rPr>
              <a:t>(11), pp. 3825-3831. </a:t>
            </a:r>
            <a:r>
              <a:rPr lang="en-GB" sz="1200" dirty="0">
                <a:solidFill>
                  <a:srgbClr val="222222"/>
                </a:solidFill>
                <a:highlight>
                  <a:srgbClr val="FFFFFF"/>
                </a:highlight>
                <a:latin typeface="Times New Roman"/>
                <a:ea typeface="+mn-lt"/>
                <a:cs typeface="Times New Roman"/>
                <a:hlinkClick r:id="rId2"/>
              </a:rPr>
              <a:t>https://www.nature.com/articles/s41591-025-03922-1</a:t>
            </a:r>
            <a:r>
              <a:rPr lang="en-GB" sz="1200" dirty="0">
                <a:solidFill>
                  <a:srgbClr val="222222"/>
                </a:solidFill>
                <a:highlight>
                  <a:srgbClr val="FFFFFF"/>
                </a:highlight>
                <a:latin typeface="Times New Roman"/>
                <a:ea typeface="+mn-lt"/>
                <a:cs typeface="Times New Roman"/>
              </a:rPr>
              <a:t> </a:t>
            </a:r>
          </a:p>
          <a:p>
            <a:pPr marL="305435" indent="-305435" algn="just"/>
            <a:r>
              <a:rPr lang="en-GB" sz="1200">
                <a:solidFill>
                  <a:srgbClr val="222222"/>
                </a:solidFill>
                <a:highlight>
                  <a:srgbClr val="FFFFFF"/>
                </a:highlight>
                <a:latin typeface="Times New Roman"/>
                <a:ea typeface="+mn-lt"/>
                <a:cs typeface="Times New Roman"/>
              </a:rPr>
              <a:t>Bidulka, P., Mathur, R., Lugo‐Palacios, D.G., O'Neill, S., Basu, A., Silverwood, R.J., Charlton, P., Briggs, A., Smeeth, L., Adler, A.I. and Douglas, I.J. (2023) Ethnic and socioeconomic disparities in initiation of second‐line antidiabetic treatment for people with type 2 diabetes in England: A cross‐sectional study. </a:t>
            </a:r>
            <a:r>
              <a:rPr lang="en-GB" sz="1200" i="1">
                <a:solidFill>
                  <a:srgbClr val="222222"/>
                </a:solidFill>
                <a:highlight>
                  <a:srgbClr val="FFFFFF"/>
                </a:highlight>
                <a:latin typeface="Times New Roman"/>
                <a:ea typeface="+mn-lt"/>
                <a:cs typeface="Times New Roman"/>
              </a:rPr>
              <a:t>Diabetes, Obesity and Metabolism</a:t>
            </a:r>
            <a:r>
              <a:rPr lang="en-GB" sz="1200">
                <a:solidFill>
                  <a:srgbClr val="222222"/>
                </a:solidFill>
                <a:highlight>
                  <a:srgbClr val="FFFFFF"/>
                </a:highlight>
                <a:latin typeface="Times New Roman"/>
                <a:ea typeface="+mn-lt"/>
                <a:cs typeface="Times New Roman"/>
              </a:rPr>
              <a:t>, </a:t>
            </a:r>
            <a:r>
              <a:rPr lang="en-GB" sz="1200" i="1">
                <a:solidFill>
                  <a:srgbClr val="222222"/>
                </a:solidFill>
                <a:highlight>
                  <a:srgbClr val="FFFFFF"/>
                </a:highlight>
                <a:latin typeface="Times New Roman"/>
                <a:ea typeface="+mn-lt"/>
                <a:cs typeface="Times New Roman"/>
              </a:rPr>
              <a:t>25</a:t>
            </a:r>
            <a:r>
              <a:rPr lang="en-GB" sz="1200">
                <a:solidFill>
                  <a:srgbClr val="222222"/>
                </a:solidFill>
                <a:highlight>
                  <a:srgbClr val="FFFFFF"/>
                </a:highlight>
                <a:latin typeface="Times New Roman"/>
                <a:ea typeface="+mn-lt"/>
                <a:cs typeface="Times New Roman"/>
              </a:rPr>
              <a:t>(1), pp.282-292. </a:t>
            </a:r>
            <a:r>
              <a:rPr lang="en-GB" sz="1200" dirty="0">
                <a:solidFill>
                  <a:srgbClr val="222222"/>
                </a:solidFill>
                <a:highlight>
                  <a:srgbClr val="FFFFFF"/>
                </a:highlight>
                <a:latin typeface="Times New Roman"/>
                <a:ea typeface="+mn-lt"/>
                <a:cs typeface="Times New Roman"/>
                <a:hlinkClick r:id="rId3"/>
              </a:rPr>
              <a:t>https://dom-pubs.onlinelibrary.wiley.com/doi/abs/10.1111/dom.14874</a:t>
            </a:r>
            <a:r>
              <a:rPr lang="en-GB" sz="1200" dirty="0">
                <a:solidFill>
                  <a:srgbClr val="222222"/>
                </a:solidFill>
                <a:highlight>
                  <a:srgbClr val="FFFFFF"/>
                </a:highlight>
                <a:latin typeface="Times New Roman"/>
                <a:ea typeface="+mn-lt"/>
                <a:cs typeface="Times New Roman"/>
              </a:rPr>
              <a:t> </a:t>
            </a:r>
          </a:p>
          <a:p>
            <a:pPr marL="305435" indent="-305435" algn="just"/>
            <a:r>
              <a:rPr lang="en-GB" sz="1200">
                <a:solidFill>
                  <a:srgbClr val="222222"/>
                </a:solidFill>
                <a:highlight>
                  <a:srgbClr val="FFFFFF"/>
                </a:highlight>
                <a:latin typeface="Times New Roman"/>
                <a:ea typeface="+mn-lt"/>
                <a:cs typeface="Times New Roman"/>
              </a:rPr>
              <a:t>NHS England (2025a) </a:t>
            </a:r>
            <a:r>
              <a:rPr lang="en-GB" sz="1200" i="1">
                <a:solidFill>
                  <a:srgbClr val="222222"/>
                </a:solidFill>
                <a:highlight>
                  <a:srgbClr val="FFFFFF"/>
                </a:highlight>
                <a:latin typeface="Times New Roman"/>
                <a:ea typeface="+mn-lt"/>
                <a:cs typeface="Times New Roman"/>
              </a:rPr>
              <a:t>‘NHS diabetes prevention scheme helps one million people’ </a:t>
            </a:r>
            <a:r>
              <a:rPr lang="en-GB" sz="1200">
                <a:solidFill>
                  <a:srgbClr val="222222"/>
                </a:solidFill>
                <a:highlight>
                  <a:srgbClr val="FFFFFF"/>
                </a:highlight>
                <a:latin typeface="Times New Roman"/>
                <a:ea typeface="+mn-lt"/>
                <a:cs typeface="Times New Roman"/>
              </a:rPr>
              <a:t>[Online]. Available at: </a:t>
            </a:r>
            <a:r>
              <a:rPr lang="en-GB" sz="1200" dirty="0">
                <a:solidFill>
                  <a:srgbClr val="222222"/>
                </a:solidFill>
                <a:highlight>
                  <a:srgbClr val="FFFFFF"/>
                </a:highlight>
                <a:latin typeface="Times New Roman"/>
                <a:ea typeface="+mn-lt"/>
                <a:cs typeface="Times New Roman"/>
                <a:hlinkClick r:id="rId4"/>
              </a:rPr>
              <a:t>https://www.england.nhs.uk/2025/12/nhs-diabetes-prevention-scheme-helps-one-million-people/</a:t>
            </a:r>
            <a:r>
              <a:rPr lang="en-GB" sz="1200">
                <a:solidFill>
                  <a:srgbClr val="222222"/>
                </a:solidFill>
                <a:highlight>
                  <a:srgbClr val="FFFFFF"/>
                </a:highlight>
                <a:latin typeface="Times New Roman"/>
                <a:ea typeface="+mn-lt"/>
                <a:cs typeface="Times New Roman"/>
              </a:rPr>
              <a:t> (Accessed on: 8 October 2026].</a:t>
            </a:r>
            <a:endParaRPr lang="en-GB" sz="1200" dirty="0">
              <a:solidFill>
                <a:srgbClr val="222222"/>
              </a:solidFill>
              <a:highlight>
                <a:srgbClr val="FFFFFF"/>
              </a:highlight>
              <a:latin typeface="Times New Roman"/>
              <a:ea typeface="+mn-lt"/>
              <a:cs typeface="Times New Roman"/>
            </a:endParaRPr>
          </a:p>
          <a:p>
            <a:pPr marL="305435" indent="-305435" algn="just"/>
            <a:r>
              <a:rPr lang="en-GB" sz="1200">
                <a:solidFill>
                  <a:srgbClr val="222222"/>
                </a:solidFill>
                <a:highlight>
                  <a:srgbClr val="FFFFFF"/>
                </a:highlight>
                <a:latin typeface="Times New Roman"/>
                <a:ea typeface="+mn-lt"/>
                <a:cs typeface="Times New Roman"/>
              </a:rPr>
              <a:t>NHS England (2025a) </a:t>
            </a:r>
            <a:r>
              <a:rPr lang="en-GB" sz="1200" i="1">
                <a:solidFill>
                  <a:srgbClr val="222222"/>
                </a:solidFill>
                <a:highlight>
                  <a:srgbClr val="FFFFFF"/>
                </a:highlight>
                <a:latin typeface="Times New Roman"/>
                <a:ea typeface="+mn-lt"/>
                <a:cs typeface="Times New Roman"/>
              </a:rPr>
              <a:t>‘NHS initiative helps thousands more tackle their diabetes risk’</a:t>
            </a:r>
            <a:r>
              <a:rPr lang="en-GB" sz="1200">
                <a:solidFill>
                  <a:srgbClr val="222222"/>
                </a:solidFill>
                <a:highlight>
                  <a:srgbClr val="FFFFFF"/>
                </a:highlight>
                <a:latin typeface="Times New Roman"/>
                <a:ea typeface="+mn-lt"/>
                <a:cs typeface="Times New Roman"/>
              </a:rPr>
              <a:t> [Online]. Available at: </a:t>
            </a:r>
            <a:r>
              <a:rPr lang="en-GB" sz="1200" dirty="0">
                <a:solidFill>
                  <a:srgbClr val="222222"/>
                </a:solidFill>
                <a:highlight>
                  <a:srgbClr val="FFFFFF"/>
                </a:highlight>
                <a:latin typeface="Times New Roman"/>
                <a:ea typeface="+mn-lt"/>
                <a:cs typeface="Times New Roman"/>
                <a:hlinkClick r:id="rId5"/>
              </a:rPr>
              <a:t>https://www.england.nhs.uk/2025/05/nhs-initiative-helps-thousands-more-tackle-their-diabetes-risk/</a:t>
            </a:r>
            <a:r>
              <a:rPr lang="en-GB" sz="1200">
                <a:solidFill>
                  <a:srgbClr val="222222"/>
                </a:solidFill>
                <a:highlight>
                  <a:srgbClr val="FFFFFF"/>
                </a:highlight>
                <a:latin typeface="Times New Roman"/>
                <a:ea typeface="+mn-lt"/>
                <a:cs typeface="Times New Roman"/>
              </a:rPr>
              <a:t> [Accessed on 08th Oct 2026]. </a:t>
            </a:r>
            <a:endParaRPr lang="en-GB" sz="1200" dirty="0">
              <a:solidFill>
                <a:srgbClr val="222222"/>
              </a:solidFill>
              <a:highlight>
                <a:srgbClr val="FFFFFF"/>
              </a:highlight>
              <a:latin typeface="Times New Roman"/>
              <a:ea typeface="+mn-lt"/>
              <a:cs typeface="Times New Roman"/>
            </a:endParaRPr>
          </a:p>
          <a:p>
            <a:pPr marL="305435" indent="-305435" algn="just"/>
            <a:r>
              <a:rPr lang="en-GB" sz="1200">
                <a:solidFill>
                  <a:srgbClr val="222222"/>
                </a:solidFill>
                <a:highlight>
                  <a:srgbClr val="FFFFFF"/>
                </a:highlight>
                <a:latin typeface="Times New Roman"/>
                <a:ea typeface="+mn-lt"/>
                <a:cs typeface="Times New Roman"/>
              </a:rPr>
              <a:t>NHS England. (2026) </a:t>
            </a:r>
            <a:r>
              <a:rPr lang="en-GB" sz="1200" i="1">
                <a:solidFill>
                  <a:srgbClr val="222222"/>
                </a:solidFill>
                <a:highlight>
                  <a:srgbClr val="FFFFFF"/>
                </a:highlight>
                <a:latin typeface="Times New Roman"/>
                <a:ea typeface="+mn-lt"/>
                <a:cs typeface="Times New Roman"/>
              </a:rPr>
              <a:t>Peter's Story</a:t>
            </a:r>
            <a:r>
              <a:rPr lang="en-GB" sz="1200">
                <a:solidFill>
                  <a:srgbClr val="222222"/>
                </a:solidFill>
                <a:highlight>
                  <a:srgbClr val="FFFFFF"/>
                </a:highlight>
                <a:latin typeface="Times New Roman"/>
                <a:ea typeface="+mn-lt"/>
                <a:cs typeface="Times New Roman"/>
              </a:rPr>
              <a:t> [Online]. Available at: </a:t>
            </a:r>
            <a:r>
              <a:rPr lang="en-GB" sz="1200" dirty="0">
                <a:solidFill>
                  <a:srgbClr val="222222"/>
                </a:solidFill>
                <a:highlight>
                  <a:srgbClr val="FFFFFF"/>
                </a:highlight>
                <a:latin typeface="Times New Roman"/>
                <a:ea typeface="+mn-lt"/>
                <a:cs typeface="Times New Roman"/>
                <a:hlinkClick r:id="rId6"/>
              </a:rPr>
              <a:t>https://www.england.nhs.uk/diabetes/case-studies/peters-story/</a:t>
            </a:r>
            <a:r>
              <a:rPr lang="en-GB" sz="1200" dirty="0">
                <a:solidFill>
                  <a:srgbClr val="222222"/>
                </a:solidFill>
                <a:highlight>
                  <a:srgbClr val="FFFFFF"/>
                </a:highlight>
                <a:latin typeface="Times New Roman"/>
                <a:ea typeface="+mn-lt"/>
                <a:cs typeface="Times New Roman"/>
              </a:rPr>
              <a:t> </a:t>
            </a:r>
            <a:r>
              <a:rPr lang="en-GB" sz="1200">
                <a:solidFill>
                  <a:srgbClr val="222222"/>
                </a:solidFill>
                <a:highlight>
                  <a:srgbClr val="FFFFFF"/>
                </a:highlight>
                <a:latin typeface="Times New Roman"/>
                <a:ea typeface="+mn-lt"/>
                <a:cs typeface="Times New Roman"/>
              </a:rPr>
              <a:t>[Accessed on 08th Oct 2026]. </a:t>
            </a:r>
            <a:endParaRPr lang="en-GB" sz="1200" dirty="0">
              <a:solidFill>
                <a:srgbClr val="222222"/>
              </a:solidFill>
              <a:highlight>
                <a:srgbClr val="FFFFFF"/>
              </a:highlight>
              <a:latin typeface="Times New Roman"/>
              <a:ea typeface="+mn-lt"/>
              <a:cs typeface="Times New Roman"/>
            </a:endParaRPr>
          </a:p>
          <a:p>
            <a:pPr marL="305435" indent="-305435" algn="just"/>
            <a:r>
              <a:rPr lang="en-GB" sz="1200">
                <a:solidFill>
                  <a:srgbClr val="222222"/>
                </a:solidFill>
                <a:highlight>
                  <a:srgbClr val="FFFFFF"/>
                </a:highlight>
                <a:latin typeface="Times New Roman"/>
                <a:ea typeface="+mn-lt"/>
                <a:cs typeface="Times New Roman"/>
              </a:rPr>
              <a:t>Ross, J., Cotterill, S., Bower, P. and Murray, E. (2023)  Influences on patient uptake of and engagement with the National Health Service Digital Diabetes Prevention Programme: qualitative interview study. </a:t>
            </a:r>
            <a:r>
              <a:rPr lang="en-GB" sz="1200" i="1">
                <a:solidFill>
                  <a:srgbClr val="222222"/>
                </a:solidFill>
                <a:highlight>
                  <a:srgbClr val="FFFFFF"/>
                </a:highlight>
                <a:latin typeface="Times New Roman"/>
                <a:ea typeface="+mn-lt"/>
                <a:cs typeface="Times New Roman"/>
              </a:rPr>
              <a:t>Journal of Medical Internet Research</a:t>
            </a:r>
            <a:r>
              <a:rPr lang="en-GB" sz="1200">
                <a:solidFill>
                  <a:srgbClr val="222222"/>
                </a:solidFill>
                <a:highlight>
                  <a:srgbClr val="FFFFFF"/>
                </a:highlight>
                <a:latin typeface="Times New Roman"/>
                <a:ea typeface="+mn-lt"/>
                <a:cs typeface="Times New Roman"/>
              </a:rPr>
              <a:t>, </a:t>
            </a:r>
            <a:r>
              <a:rPr lang="en-GB" sz="1200" i="1">
                <a:solidFill>
                  <a:srgbClr val="222222"/>
                </a:solidFill>
                <a:highlight>
                  <a:srgbClr val="FFFFFF"/>
                </a:highlight>
                <a:latin typeface="Times New Roman"/>
                <a:ea typeface="+mn-lt"/>
                <a:cs typeface="Times New Roman"/>
              </a:rPr>
              <a:t>25</a:t>
            </a:r>
            <a:r>
              <a:rPr lang="en-GB" sz="1200">
                <a:solidFill>
                  <a:srgbClr val="222222"/>
                </a:solidFill>
                <a:highlight>
                  <a:srgbClr val="FFFFFF"/>
                </a:highlight>
                <a:latin typeface="Times New Roman"/>
                <a:ea typeface="+mn-lt"/>
                <a:cs typeface="Times New Roman"/>
              </a:rPr>
              <a:t>, p.e40961. </a:t>
            </a:r>
            <a:r>
              <a:rPr lang="en-GB" sz="1200" dirty="0">
                <a:solidFill>
                  <a:srgbClr val="222222"/>
                </a:solidFill>
                <a:highlight>
                  <a:srgbClr val="FFFFFF"/>
                </a:highlight>
                <a:latin typeface="Times New Roman"/>
                <a:ea typeface="+mn-lt"/>
                <a:cs typeface="Times New Roman"/>
                <a:hlinkClick r:id="rId7"/>
              </a:rPr>
              <a:t>https://www.jmir.org/2023/1/e40961/</a:t>
            </a:r>
            <a:r>
              <a:rPr lang="en-GB" sz="1200" dirty="0">
                <a:solidFill>
                  <a:srgbClr val="222222"/>
                </a:solidFill>
                <a:highlight>
                  <a:srgbClr val="FFFFFF"/>
                </a:highlight>
                <a:latin typeface="Times New Roman"/>
                <a:ea typeface="+mn-lt"/>
                <a:cs typeface="Times New Roman"/>
              </a:rPr>
              <a:t> </a:t>
            </a:r>
          </a:p>
          <a:p>
            <a:pPr marL="305435" indent="-305435" algn="just"/>
            <a:r>
              <a:rPr lang="en-GB" sz="1200">
                <a:solidFill>
                  <a:srgbClr val="1B1B1B"/>
                </a:solidFill>
                <a:highlight>
                  <a:srgbClr val="FFFFFF"/>
                </a:highlight>
                <a:latin typeface="Times New Roman"/>
                <a:ea typeface="+mn-lt"/>
                <a:cs typeface="Times New Roman"/>
              </a:rPr>
              <a:t>Schramme T. (2023) Health as Complete Well-Being: The WHO Definition and Beyond. </a:t>
            </a:r>
            <a:r>
              <a:rPr lang="en-GB" sz="1200" i="1">
                <a:solidFill>
                  <a:srgbClr val="1B1B1B"/>
                </a:solidFill>
                <a:highlight>
                  <a:srgbClr val="FFFFFF"/>
                </a:highlight>
                <a:latin typeface="Times New Roman"/>
                <a:ea typeface="+mn-lt"/>
                <a:cs typeface="Times New Roman"/>
              </a:rPr>
              <a:t>Public health ethics</a:t>
            </a:r>
            <a:r>
              <a:rPr lang="en-GB" sz="1200">
                <a:solidFill>
                  <a:srgbClr val="1B1B1B"/>
                </a:solidFill>
                <a:highlight>
                  <a:srgbClr val="FFFFFF"/>
                </a:highlight>
                <a:latin typeface="Times New Roman"/>
                <a:ea typeface="+mn-lt"/>
                <a:cs typeface="Times New Roman"/>
              </a:rPr>
              <a:t>, </a:t>
            </a:r>
            <a:r>
              <a:rPr lang="en-GB" sz="1200" i="1">
                <a:solidFill>
                  <a:srgbClr val="1B1B1B"/>
                </a:solidFill>
                <a:highlight>
                  <a:srgbClr val="FFFFFF"/>
                </a:highlight>
                <a:latin typeface="Times New Roman"/>
                <a:ea typeface="+mn-lt"/>
                <a:cs typeface="Times New Roman"/>
              </a:rPr>
              <a:t>16</a:t>
            </a:r>
            <a:r>
              <a:rPr lang="en-GB" sz="1200">
                <a:solidFill>
                  <a:srgbClr val="1B1B1B"/>
                </a:solidFill>
                <a:highlight>
                  <a:srgbClr val="FFFFFF"/>
                </a:highlight>
                <a:latin typeface="Times New Roman"/>
                <a:ea typeface="+mn-lt"/>
                <a:cs typeface="Times New Roman"/>
              </a:rPr>
              <a:t>(3), pp. 210–218. </a:t>
            </a:r>
            <a:r>
              <a:rPr lang="en-GB" sz="1200" dirty="0">
                <a:solidFill>
                  <a:srgbClr val="1B1B1B"/>
                </a:solidFill>
                <a:highlight>
                  <a:srgbClr val="FFFFFF"/>
                </a:highlight>
                <a:latin typeface="Times New Roman"/>
                <a:ea typeface="+mn-lt"/>
                <a:cs typeface="Times New Roman"/>
                <a:hlinkClick r:id="rId8"/>
              </a:rPr>
              <a:t>https://doi.org/10.1093/phe/phad017</a:t>
            </a:r>
            <a:r>
              <a:rPr lang="en-GB" sz="1200" dirty="0">
                <a:solidFill>
                  <a:srgbClr val="1B1B1B"/>
                </a:solidFill>
                <a:highlight>
                  <a:srgbClr val="FFFFFF"/>
                </a:highlight>
                <a:latin typeface="Times New Roman"/>
                <a:ea typeface="+mn-lt"/>
                <a:cs typeface="Times New Roman"/>
              </a:rPr>
              <a:t> </a:t>
            </a:r>
            <a:endParaRPr lang="en-GB" sz="1200">
              <a:latin typeface="Times New Roman"/>
              <a:cs typeface="Times New Roman"/>
            </a:endParaRPr>
          </a:p>
          <a:p>
            <a:pPr marL="305435" indent="-305435" algn="just"/>
            <a:r>
              <a:rPr lang="en-GB" sz="1200">
                <a:solidFill>
                  <a:srgbClr val="1B1B1B"/>
                </a:solidFill>
                <a:highlight>
                  <a:srgbClr val="FFFFFF"/>
                </a:highlight>
                <a:latin typeface="Times New Roman"/>
                <a:ea typeface="+mn-lt"/>
                <a:cs typeface="Times New Roman"/>
              </a:rPr>
              <a:t>UN. (2026)</a:t>
            </a:r>
            <a:r>
              <a:rPr lang="en-GB" sz="1200" i="1">
                <a:solidFill>
                  <a:srgbClr val="1B1B1B"/>
                </a:solidFill>
                <a:highlight>
                  <a:srgbClr val="FFFFFF"/>
                </a:highlight>
                <a:latin typeface="Times New Roman"/>
                <a:ea typeface="+mn-lt"/>
                <a:cs typeface="Times New Roman"/>
              </a:rPr>
              <a:t> Sustainable Development Goals </a:t>
            </a:r>
            <a:r>
              <a:rPr lang="en-GB" sz="1200">
                <a:solidFill>
                  <a:srgbClr val="1B1B1B"/>
                </a:solidFill>
                <a:highlight>
                  <a:srgbClr val="FFFFFF"/>
                </a:highlight>
                <a:latin typeface="Times New Roman"/>
                <a:ea typeface="+mn-lt"/>
                <a:cs typeface="Times New Roman"/>
              </a:rPr>
              <a:t>[Online]. Available at: </a:t>
            </a:r>
            <a:r>
              <a:rPr lang="en-GB" sz="1200" dirty="0">
                <a:solidFill>
                  <a:srgbClr val="1B1B1B"/>
                </a:solidFill>
                <a:highlight>
                  <a:srgbClr val="FFFFFF"/>
                </a:highlight>
                <a:latin typeface="Times New Roman"/>
                <a:ea typeface="+mn-lt"/>
                <a:cs typeface="Times New Roman"/>
                <a:hlinkClick r:id="rId9"/>
              </a:rPr>
              <a:t>https://www.un.org/sustainabledevelopment/health/</a:t>
            </a:r>
            <a:r>
              <a:rPr lang="en-GB" sz="1200">
                <a:solidFill>
                  <a:srgbClr val="1B1B1B"/>
                </a:solidFill>
                <a:highlight>
                  <a:srgbClr val="FFFFFF"/>
                </a:highlight>
                <a:latin typeface="Times New Roman"/>
                <a:ea typeface="+mn-lt"/>
                <a:cs typeface="Times New Roman"/>
              </a:rPr>
              <a:t> [Accessed on 08th Oct 2026]. </a:t>
            </a:r>
            <a:endParaRPr lang="en-GB" sz="1200" dirty="0">
              <a:solidFill>
                <a:srgbClr val="1B1B1B"/>
              </a:solidFill>
              <a:highlight>
                <a:srgbClr val="FFFFFF"/>
              </a:highlight>
              <a:latin typeface="Times New Roman"/>
              <a:ea typeface="+mn-lt"/>
              <a:cs typeface="Times New Roman"/>
            </a:endParaRPr>
          </a:p>
          <a:p>
            <a:pPr marL="305435" indent="-305435" algn="just"/>
            <a:r>
              <a:rPr lang="en-GB" sz="1200">
                <a:solidFill>
                  <a:srgbClr val="1B1B1B"/>
                </a:solidFill>
                <a:highlight>
                  <a:srgbClr val="FFFFFF"/>
                </a:highlight>
                <a:latin typeface="Times New Roman"/>
                <a:ea typeface="+mn-lt"/>
                <a:cs typeface="Times New Roman"/>
              </a:rPr>
              <a:t>UNDP. (2025) </a:t>
            </a:r>
            <a:r>
              <a:rPr lang="en-GB" sz="1200" i="1">
                <a:solidFill>
                  <a:srgbClr val="1B1B1B"/>
                </a:solidFill>
                <a:highlight>
                  <a:srgbClr val="FFFFFF"/>
                </a:highlight>
                <a:latin typeface="Times New Roman"/>
                <a:ea typeface="+mn-lt"/>
                <a:cs typeface="Times New Roman"/>
              </a:rPr>
              <a:t>Goal 3: Good Health and Well-Being </a:t>
            </a:r>
            <a:r>
              <a:rPr lang="en-GB" sz="1200">
                <a:solidFill>
                  <a:srgbClr val="1B1B1B"/>
                </a:solidFill>
                <a:highlight>
                  <a:srgbClr val="FFFFFF"/>
                </a:highlight>
                <a:latin typeface="Times New Roman"/>
                <a:ea typeface="+mn-lt"/>
                <a:cs typeface="Times New Roman"/>
              </a:rPr>
              <a:t>[Online]. Available at: </a:t>
            </a:r>
            <a:r>
              <a:rPr lang="en-GB" sz="1200" dirty="0">
                <a:solidFill>
                  <a:srgbClr val="1B1B1B"/>
                </a:solidFill>
                <a:highlight>
                  <a:srgbClr val="FFFFFF"/>
                </a:highlight>
                <a:latin typeface="Times New Roman"/>
                <a:ea typeface="+mn-lt"/>
                <a:cs typeface="Times New Roman"/>
                <a:hlinkClick r:id="rId10"/>
              </a:rPr>
              <a:t>https://www.undp.org/sustainable-development-goals/good-health</a:t>
            </a:r>
            <a:r>
              <a:rPr lang="en-GB" sz="1200" dirty="0">
                <a:solidFill>
                  <a:srgbClr val="1B1B1B"/>
                </a:solidFill>
                <a:highlight>
                  <a:srgbClr val="FFFFFF"/>
                </a:highlight>
                <a:latin typeface="Times New Roman"/>
                <a:ea typeface="+mn-lt"/>
                <a:cs typeface="Times New Roman"/>
              </a:rPr>
              <a:t> </a:t>
            </a:r>
            <a:r>
              <a:rPr lang="en-GB" sz="1200">
                <a:solidFill>
                  <a:srgbClr val="1B1B1B"/>
                </a:solidFill>
                <a:highlight>
                  <a:srgbClr val="FFFFFF"/>
                </a:highlight>
                <a:latin typeface="Times New Roman"/>
                <a:ea typeface="+mn-lt"/>
                <a:cs typeface="Times New Roman"/>
              </a:rPr>
              <a:t>[Accessed on 08th Oct 2026]. </a:t>
            </a:r>
            <a:endParaRPr lang="en-GB" sz="1200" dirty="0">
              <a:solidFill>
                <a:srgbClr val="1B1B1B"/>
              </a:solidFill>
              <a:highlight>
                <a:srgbClr val="FFFFFF"/>
              </a:highlight>
              <a:latin typeface="Times New Roman"/>
              <a:ea typeface="+mn-lt"/>
              <a:cs typeface="Times New Roman"/>
            </a:endParaRPr>
          </a:p>
          <a:p>
            <a:pPr marL="305435" indent="-305435" algn="just"/>
            <a:r>
              <a:rPr lang="en-GB" sz="1200">
                <a:solidFill>
                  <a:srgbClr val="222222"/>
                </a:solidFill>
                <a:highlight>
                  <a:srgbClr val="FFFFFF"/>
                </a:highlight>
                <a:latin typeface="Times New Roman"/>
                <a:ea typeface="+mn-lt"/>
                <a:cs typeface="Times New Roman"/>
              </a:rPr>
              <a:t>Watkinson, R., McManus, E., Meacock, R., and  Sutton, M. (2024) Age-and deprivation-related inequalities in identification of people at high risk of type 2 diabetes in England. </a:t>
            </a:r>
            <a:r>
              <a:rPr lang="en-GB" sz="1200" i="1">
                <a:solidFill>
                  <a:srgbClr val="222222"/>
                </a:solidFill>
                <a:highlight>
                  <a:srgbClr val="FFFFFF"/>
                </a:highlight>
                <a:latin typeface="Times New Roman"/>
                <a:ea typeface="+mn-lt"/>
                <a:cs typeface="Times New Roman"/>
              </a:rPr>
              <a:t>BMC Public Health</a:t>
            </a:r>
            <a:r>
              <a:rPr lang="en-GB" sz="1200">
                <a:solidFill>
                  <a:srgbClr val="222222"/>
                </a:solidFill>
                <a:highlight>
                  <a:srgbClr val="FFFFFF"/>
                </a:highlight>
                <a:latin typeface="Times New Roman"/>
                <a:ea typeface="+mn-lt"/>
                <a:cs typeface="Times New Roman"/>
              </a:rPr>
              <a:t>, </a:t>
            </a:r>
            <a:r>
              <a:rPr lang="en-GB" sz="1200" i="1">
                <a:solidFill>
                  <a:srgbClr val="222222"/>
                </a:solidFill>
                <a:highlight>
                  <a:srgbClr val="FFFFFF"/>
                </a:highlight>
                <a:latin typeface="Times New Roman"/>
                <a:ea typeface="+mn-lt"/>
                <a:cs typeface="Times New Roman"/>
              </a:rPr>
              <a:t>24</a:t>
            </a:r>
            <a:r>
              <a:rPr lang="en-GB" sz="1200">
                <a:solidFill>
                  <a:srgbClr val="222222"/>
                </a:solidFill>
                <a:highlight>
                  <a:srgbClr val="FFFFFF"/>
                </a:highlight>
                <a:latin typeface="Times New Roman"/>
                <a:ea typeface="+mn-lt"/>
                <a:cs typeface="Times New Roman"/>
              </a:rPr>
              <a:t>(1), pp. 2166. </a:t>
            </a:r>
            <a:r>
              <a:rPr lang="en-GB" sz="1200" dirty="0">
                <a:solidFill>
                  <a:srgbClr val="222222"/>
                </a:solidFill>
                <a:highlight>
                  <a:srgbClr val="FFFFFF"/>
                </a:highlight>
                <a:latin typeface="Times New Roman"/>
                <a:ea typeface="+mn-lt"/>
                <a:cs typeface="Times New Roman"/>
                <a:hlinkClick r:id="rId11"/>
              </a:rPr>
              <a:t>https://link.springer.com/article/10.1186/s12889-024-19571-x</a:t>
            </a:r>
            <a:r>
              <a:rPr lang="en-GB" sz="1200" dirty="0">
                <a:solidFill>
                  <a:srgbClr val="222222"/>
                </a:solidFill>
                <a:highlight>
                  <a:srgbClr val="FFFFFF"/>
                </a:highlight>
                <a:latin typeface="Times New Roman"/>
                <a:ea typeface="+mn-lt"/>
                <a:cs typeface="Times New Roman"/>
              </a:rPr>
              <a:t> </a:t>
            </a:r>
            <a:endParaRPr lang="en-GB" sz="1200" dirty="0">
              <a:solidFill>
                <a:srgbClr val="1B1B1B"/>
              </a:solidFill>
              <a:highlight>
                <a:srgbClr val="FFFFFF"/>
              </a:highlight>
              <a:latin typeface="Times New Roman"/>
              <a:ea typeface="+mn-lt"/>
              <a:cs typeface="Times New Roman"/>
            </a:endParaRPr>
          </a:p>
        </p:txBody>
      </p:sp>
    </p:spTree>
    <p:extLst>
      <p:ext uri="{BB962C8B-B14F-4D97-AF65-F5344CB8AC3E}">
        <p14:creationId xmlns:p14="http://schemas.microsoft.com/office/powerpoint/2010/main" val="3245417829"/>
      </p:ext>
    </p:extLst>
  </p:cSld>
  <p:clrMapOvr>
    <a:masterClrMapping/>
  </p:clrMapOvr>
</p:sld>
</file>

<file path=ppt/theme/theme1.xml><?xml version="1.0" encoding="utf-8"?>
<a:theme xmlns:a="http://schemas.openxmlformats.org/drawingml/2006/main" name="DividendVTI">
  <a:themeElements>
    <a:clrScheme name="DividendVTI">
      <a:dk1>
        <a:sysClr val="windowText" lastClr="000000"/>
      </a:dk1>
      <a:lt1>
        <a:sysClr val="window" lastClr="FFFFFF"/>
      </a:lt1>
      <a:dk2>
        <a:srgbClr val="3D3D3D"/>
      </a:dk2>
      <a:lt2>
        <a:srgbClr val="EBEBEB"/>
      </a:lt2>
      <a:accent1>
        <a:srgbClr val="ED8428"/>
      </a:accent1>
      <a:accent2>
        <a:srgbClr val="E6C46D"/>
      </a:accent2>
      <a:accent3>
        <a:srgbClr val="537685"/>
      </a:accent3>
      <a:accent4>
        <a:srgbClr val="969FA7"/>
      </a:accent4>
      <a:accent5>
        <a:srgbClr val="A9C37C"/>
      </a:accent5>
      <a:accent6>
        <a:srgbClr val="5A8071"/>
      </a:accent6>
      <a:hlink>
        <a:srgbClr val="828282"/>
      </a:hlink>
      <a:folHlink>
        <a:srgbClr val="A5A5A5"/>
      </a:folHlink>
    </a:clrScheme>
    <a:fontScheme name="Dividend">
      <a:majorFont>
        <a:latin typeface="Century School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13</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DividendVTI</vt:lpstr>
      <vt:lpstr>BMHP6030 Health, wellbeing &amp; sustainable development </vt:lpstr>
      <vt:lpstr>Introduction</vt:lpstr>
      <vt:lpstr>Definitions and key concepts (Health and well-being)</vt:lpstr>
      <vt:lpstr>UN definition of health and Well-being and SDG</vt:lpstr>
      <vt:lpstr>Theory 1: Biopsychosocial model</vt:lpstr>
      <vt:lpstr>Theory 2: Ecological Model</vt:lpstr>
      <vt:lpstr>Sustainable Development GOals (SDG)</vt:lpstr>
      <vt:lpstr>Policy and Governance</vt:lpstr>
      <vt:lpstr>Case Study Example: </vt:lpstr>
      <vt:lpstr>Health Belief mOdel </vt:lpstr>
      <vt:lpstr>Success and Challenges</vt:lpstr>
      <vt:lpstr>Equity and access (Inequalities)</vt:lpstr>
      <vt:lpstr>Equity and access (Recommendations)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637</cp:revision>
  <dcterms:created xsi:type="dcterms:W3CDTF">2026-10-08T07:09:59Z</dcterms:created>
  <dcterms:modified xsi:type="dcterms:W3CDTF">2026-10-15T10:52:10Z</dcterms:modified>
</cp:coreProperties>
</file>