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7" r:id="rId4"/>
  </p:sldMasterIdLst>
  <p:sldIdLst>
    <p:sldId id="256" r:id="rId5"/>
    <p:sldId id="258" r:id="rId6"/>
    <p:sldId id="259" r:id="rId7"/>
    <p:sldId id="260" r:id="rId8"/>
    <p:sldId id="261" r:id="rId9"/>
    <p:sldId id="262" r:id="rId10"/>
    <p:sldId id="263" r:id="rId11"/>
    <p:sldId id="264" r:id="rId12"/>
    <p:sldId id="265" r:id="rId13"/>
    <p:sldId id="270" r:id="rId14"/>
    <p:sldId id="267" r:id="rId15"/>
    <p:sldId id="268" r:id="rId16"/>
    <p:sldId id="269" r:id="rId17"/>
    <p:sldId id="271"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37C9F05-801A-24E9-DF1D-86702383D4CE}" name="Faisal Khalid (2123094)" initials="FK(" userId="Faisal Khalid (2123094)" providerId="None"/>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GB" sz="1800"/>
              <a:t>Absenteeism</a:t>
            </a:r>
            <a:r>
              <a:rPr lang="en-GB" sz="1800" baseline="0"/>
              <a:t> in the NHS</a:t>
            </a:r>
            <a:endParaRPr lang="en-GB" sz="180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cked"/>
        <c:varyColors val="0"/>
        <c:ser>
          <c:idx val="0"/>
          <c:order val="0"/>
          <c:spPr>
            <a:solidFill>
              <a:schemeClr val="accent1"/>
            </a:solidFill>
            <a:ln>
              <a:noFill/>
            </a:ln>
            <a:effectLst/>
            <a:sp3d/>
          </c:spPr>
          <c:invertIfNegative val="0"/>
          <c:cat>
            <c:strRef>
              <c:f>Sheet1!$A$1:$A$40</c:f>
              <c:strCache>
                <c:ptCount val="40"/>
                <c:pt idx="0">
                  <c:v>January 2018</c:v>
                </c:pt>
                <c:pt idx="1">
                  <c:v>February 2018</c:v>
                </c:pt>
                <c:pt idx="2">
                  <c:v>March 2018</c:v>
                </c:pt>
                <c:pt idx="3">
                  <c:v>April 2018</c:v>
                </c:pt>
                <c:pt idx="4">
                  <c:v>May 2018</c:v>
                </c:pt>
                <c:pt idx="5">
                  <c:v>June 2018</c:v>
                </c:pt>
                <c:pt idx="6">
                  <c:v>July 2018</c:v>
                </c:pt>
                <c:pt idx="7">
                  <c:v>August 2018</c:v>
                </c:pt>
                <c:pt idx="8">
                  <c:v>September 2018</c:v>
                </c:pt>
                <c:pt idx="9">
                  <c:v>October 2018</c:v>
                </c:pt>
                <c:pt idx="10">
                  <c:v>November 2018</c:v>
                </c:pt>
                <c:pt idx="11">
                  <c:v>December 2018</c:v>
                </c:pt>
                <c:pt idx="12">
                  <c:v>January 2019</c:v>
                </c:pt>
                <c:pt idx="13">
                  <c:v>February 2019</c:v>
                </c:pt>
                <c:pt idx="14">
                  <c:v>March 2019</c:v>
                </c:pt>
                <c:pt idx="15">
                  <c:v>April 2019</c:v>
                </c:pt>
                <c:pt idx="16">
                  <c:v>May 2019</c:v>
                </c:pt>
                <c:pt idx="17">
                  <c:v>June 2019</c:v>
                </c:pt>
                <c:pt idx="18">
                  <c:v>July 2019</c:v>
                </c:pt>
                <c:pt idx="19">
                  <c:v>August 2019</c:v>
                </c:pt>
                <c:pt idx="20">
                  <c:v>September 2019</c:v>
                </c:pt>
                <c:pt idx="21">
                  <c:v>October 2019</c:v>
                </c:pt>
                <c:pt idx="22">
                  <c:v>November 2019</c:v>
                </c:pt>
                <c:pt idx="23">
                  <c:v>December 2019</c:v>
                </c:pt>
                <c:pt idx="24">
                  <c:v>January 2020</c:v>
                </c:pt>
                <c:pt idx="25">
                  <c:v>February 2020</c:v>
                </c:pt>
                <c:pt idx="26">
                  <c:v>March 2020</c:v>
                </c:pt>
                <c:pt idx="27">
                  <c:v>April 2020</c:v>
                </c:pt>
                <c:pt idx="28">
                  <c:v>May 2020</c:v>
                </c:pt>
                <c:pt idx="29">
                  <c:v>June 2020</c:v>
                </c:pt>
                <c:pt idx="30">
                  <c:v>July 2020</c:v>
                </c:pt>
                <c:pt idx="31">
                  <c:v>August 2020</c:v>
                </c:pt>
                <c:pt idx="32">
                  <c:v>September 2020</c:v>
                </c:pt>
                <c:pt idx="33">
                  <c:v>October 2020</c:v>
                </c:pt>
                <c:pt idx="34">
                  <c:v>November 2020</c:v>
                </c:pt>
                <c:pt idx="35">
                  <c:v>December 2020</c:v>
                </c:pt>
                <c:pt idx="36">
                  <c:v>January 2021</c:v>
                </c:pt>
                <c:pt idx="37">
                  <c:v>February 2021</c:v>
                </c:pt>
                <c:pt idx="38">
                  <c:v>March 2021</c:v>
                </c:pt>
                <c:pt idx="39">
                  <c:v>April 2021</c:v>
                </c:pt>
              </c:strCache>
            </c:strRef>
          </c:cat>
          <c:val>
            <c:numRef>
              <c:f>Sheet1!$B$1:$B$40</c:f>
              <c:numCache>
                <c:formatCode>0.00%</c:formatCode>
                <c:ptCount val="40"/>
                <c:pt idx="0">
                  <c:v>5.0301740412877077E-2</c:v>
                </c:pt>
                <c:pt idx="1">
                  <c:v>4.4480617856476445E-2</c:v>
                </c:pt>
                <c:pt idx="2">
                  <c:v>4.0484387600466562E-2</c:v>
                </c:pt>
                <c:pt idx="3">
                  <c:v>3.8276468259964072E-2</c:v>
                </c:pt>
                <c:pt idx="4">
                  <c:v>3.7905229400947406E-2</c:v>
                </c:pt>
                <c:pt idx="5">
                  <c:v>3.9013779226972856E-2</c:v>
                </c:pt>
                <c:pt idx="6">
                  <c:v>4.0855567655291032E-2</c:v>
                </c:pt>
                <c:pt idx="7">
                  <c:v>4.0471153850678697E-2</c:v>
                </c:pt>
                <c:pt idx="8">
                  <c:v>4.1185318086096094E-2</c:v>
                </c:pt>
                <c:pt idx="9">
                  <c:v>4.3412591926633735E-2</c:v>
                </c:pt>
                <c:pt idx="10">
                  <c:v>4.4584700697914169E-2</c:v>
                </c:pt>
                <c:pt idx="11">
                  <c:v>4.5133065352096345E-2</c:v>
                </c:pt>
                <c:pt idx="12">
                  <c:v>4.7712199137532149E-2</c:v>
                </c:pt>
                <c:pt idx="13">
                  <c:v>4.5116412169908221E-2</c:v>
                </c:pt>
                <c:pt idx="14">
                  <c:v>4.0760205038702653E-2</c:v>
                </c:pt>
                <c:pt idx="15">
                  <c:v>4.0579813584154946E-2</c:v>
                </c:pt>
                <c:pt idx="16">
                  <c:v>4.009856030006835E-2</c:v>
                </c:pt>
                <c:pt idx="17">
                  <c:v>4.115996000544201E-2</c:v>
                </c:pt>
                <c:pt idx="18">
                  <c:v>4.2336004886129965E-2</c:v>
                </c:pt>
                <c:pt idx="19">
                  <c:v>4.1402069218478207E-2</c:v>
                </c:pt>
                <c:pt idx="20">
                  <c:v>4.2541821889913387E-2</c:v>
                </c:pt>
                <c:pt idx="21">
                  <c:v>4.5997249258124019E-2</c:v>
                </c:pt>
                <c:pt idx="22">
                  <c:v>4.7283519061563729E-2</c:v>
                </c:pt>
                <c:pt idx="23">
                  <c:v>4.8617405977143133E-2</c:v>
                </c:pt>
                <c:pt idx="24">
                  <c:v>4.805492782371288E-2</c:v>
                </c:pt>
                <c:pt idx="25">
                  <c:v>4.5123236587670701E-2</c:v>
                </c:pt>
                <c:pt idx="26">
                  <c:v>5.3564833936776239E-2</c:v>
                </c:pt>
                <c:pt idx="27">
                  <c:v>6.1992394374825531E-2</c:v>
                </c:pt>
                <c:pt idx="28">
                  <c:v>4.7233195848514986E-2</c:v>
                </c:pt>
                <c:pt idx="29">
                  <c:v>4.0376303052057229E-2</c:v>
                </c:pt>
                <c:pt idx="30">
                  <c:v>3.8831992223566335E-2</c:v>
                </c:pt>
                <c:pt idx="31">
                  <c:v>3.8989595048605566E-2</c:v>
                </c:pt>
                <c:pt idx="32">
                  <c:v>4.1915450364911767E-2</c:v>
                </c:pt>
                <c:pt idx="33">
                  <c:v>4.5195431701431914E-2</c:v>
                </c:pt>
                <c:pt idx="34">
                  <c:v>4.9166319187091606E-2</c:v>
                </c:pt>
                <c:pt idx="35">
                  <c:v>5.0883905159384367E-2</c:v>
                </c:pt>
                <c:pt idx="36">
                  <c:v>5.7481456734477042E-2</c:v>
                </c:pt>
                <c:pt idx="37">
                  <c:v>4.6459680309409002E-2</c:v>
                </c:pt>
                <c:pt idx="38">
                  <c:v>3.9863605499706196E-2</c:v>
                </c:pt>
                <c:pt idx="39">
                  <c:v>4.0624203187347371E-2</c:v>
                </c:pt>
              </c:numCache>
            </c:numRef>
          </c:val>
          <c:extLst>
            <c:ext xmlns:c16="http://schemas.microsoft.com/office/drawing/2014/chart" uri="{C3380CC4-5D6E-409C-BE32-E72D297353CC}">
              <c16:uniqueId val="{00000000-430D-43CE-BBF7-5A315ED6EBFB}"/>
            </c:ext>
          </c:extLst>
        </c:ser>
        <c:dLbls>
          <c:showLegendKey val="0"/>
          <c:showVal val="0"/>
          <c:showCatName val="0"/>
          <c:showSerName val="0"/>
          <c:showPercent val="0"/>
          <c:showBubbleSize val="0"/>
        </c:dLbls>
        <c:gapWidth val="150"/>
        <c:shape val="box"/>
        <c:axId val="487894352"/>
        <c:axId val="487893936"/>
        <c:axId val="0"/>
      </c:bar3DChart>
      <c:valAx>
        <c:axId val="487893936"/>
        <c:scaling>
          <c:orientation val="minMax"/>
        </c:scaling>
        <c:delete val="0"/>
        <c:axPos val="l"/>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crossAx val="487894352"/>
        <c:crosses val="autoZero"/>
        <c:crossBetween val="between"/>
      </c:valAx>
      <c:catAx>
        <c:axId val="487894352"/>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en-US"/>
          </a:p>
        </c:txPr>
        <c:crossAx val="487893936"/>
        <c:crosses val="autoZero"/>
        <c:auto val="1"/>
        <c:lblAlgn val="ctr"/>
        <c:lblOffset val="100"/>
        <c:noMultiLvlLbl val="0"/>
      </c:catAx>
      <c:spPr>
        <a:no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_rels/data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4" Type="http://schemas.openxmlformats.org/officeDocument/2006/relationships/image" Target="../media/image7.svg"/></Relationships>
</file>

<file path=ppt/diagrams/_rels/drawing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5_2">
  <dgm:title val=""/>
  <dgm:desc val=""/>
  <dgm:catLst>
    <dgm:cat type="accent5" pri="15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a:alpha val="0"/>
      </a:schemeClr>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494C005-B2A6-4316-938E-8091C3C0FD62}" type="doc">
      <dgm:prSet loTypeId="urn:microsoft.com/office/officeart/2008/layout/LinedList" loCatId="list" qsTypeId="urn:microsoft.com/office/officeart/2005/8/quickstyle/simple4" qsCatId="simple" csTypeId="urn:microsoft.com/office/officeart/2005/8/colors/accent0_3" csCatId="mainScheme" phldr="1"/>
      <dgm:spPr/>
      <dgm:t>
        <a:bodyPr/>
        <a:lstStyle/>
        <a:p>
          <a:endParaRPr lang="en-US"/>
        </a:p>
      </dgm:t>
    </dgm:pt>
    <dgm:pt modelId="{AFC78035-3789-4748-B2D3-4D42C3ACE649}">
      <dgm:prSet/>
      <dgm:spPr/>
      <dgm:t>
        <a:bodyPr/>
        <a:lstStyle/>
        <a:p>
          <a:r>
            <a:rPr lang="en-GB">
              <a:latin typeface="Arial" panose="020B0604020202020204" pitchFamily="34" charset="0"/>
              <a:cs typeface="Arial" panose="020B0604020202020204" pitchFamily="34" charset="0"/>
            </a:rPr>
            <a:t>The aim of the report is to view the shortage of staff in the NHS, specifically Proper care, a UK adult care provider, a cording to the report scenario .</a:t>
          </a:r>
          <a:endParaRPr lang="en-US">
            <a:latin typeface="Arial" panose="020B0604020202020204" pitchFamily="34" charset="0"/>
            <a:cs typeface="Arial" panose="020B0604020202020204" pitchFamily="34" charset="0"/>
          </a:endParaRPr>
        </a:p>
      </dgm:t>
    </dgm:pt>
    <dgm:pt modelId="{AFFAC52F-4763-4262-B5DE-6843B685EBEE}" type="parTrans" cxnId="{430D810A-B498-4FAD-A2E4-1CC6DB78089C}">
      <dgm:prSet/>
      <dgm:spPr/>
      <dgm:t>
        <a:bodyPr/>
        <a:lstStyle/>
        <a:p>
          <a:endParaRPr lang="en-US"/>
        </a:p>
      </dgm:t>
    </dgm:pt>
    <dgm:pt modelId="{6FCF2CF6-59EF-4DAB-ABCE-EE39D55D16E6}" type="sibTrans" cxnId="{430D810A-B498-4FAD-A2E4-1CC6DB78089C}">
      <dgm:prSet/>
      <dgm:spPr/>
      <dgm:t>
        <a:bodyPr/>
        <a:lstStyle/>
        <a:p>
          <a:endParaRPr lang="en-US"/>
        </a:p>
      </dgm:t>
    </dgm:pt>
    <dgm:pt modelId="{3CAD55B8-4795-496B-909C-6B4D39E14E8E}">
      <dgm:prSet/>
      <dgm:spPr/>
      <dgm:t>
        <a:bodyPr/>
        <a:lstStyle/>
        <a:p>
          <a:r>
            <a:rPr lang="en-GB" dirty="0">
              <a:latin typeface="Arial" panose="020B0604020202020204" pitchFamily="34" charset="0"/>
              <a:cs typeface="Arial" panose="020B0604020202020204" pitchFamily="34" charset="0"/>
            </a:rPr>
            <a:t>NHS is a National Health Service, found in 1948 by the minister of health, Aneurin Bevan at the park hospital in Manchester, source (historic-uk.com).</a:t>
          </a:r>
        </a:p>
        <a:p>
          <a:r>
            <a:rPr lang="en-GB" dirty="0">
              <a:latin typeface="Arial" panose="020B0604020202020204" pitchFamily="34" charset="0"/>
              <a:cs typeface="Arial" panose="020B0604020202020204" pitchFamily="34" charset="0"/>
            </a:rPr>
            <a:t>NHS is now the biggest employer in Europe and third-largest employer in the world, with over 1.3 million staff, source (digital.nhs.uk), and funded by the government so that everyone living in the united kingdom can use it without being asked to pay.</a:t>
          </a:r>
          <a:endParaRPr lang="en-US" dirty="0">
            <a:latin typeface="Arial" panose="020B0604020202020204" pitchFamily="34" charset="0"/>
            <a:cs typeface="Arial" panose="020B0604020202020204" pitchFamily="34" charset="0"/>
          </a:endParaRPr>
        </a:p>
      </dgm:t>
    </dgm:pt>
    <dgm:pt modelId="{57903450-79E4-4F26-8C6C-2800B3D00DD5}" type="parTrans" cxnId="{B0974E23-79BD-4AE2-9A41-6EAB1FE50E28}">
      <dgm:prSet/>
      <dgm:spPr/>
      <dgm:t>
        <a:bodyPr/>
        <a:lstStyle/>
        <a:p>
          <a:endParaRPr lang="en-US"/>
        </a:p>
      </dgm:t>
    </dgm:pt>
    <dgm:pt modelId="{9DED3060-48E0-4B28-A693-A139B655A2F2}" type="sibTrans" cxnId="{B0974E23-79BD-4AE2-9A41-6EAB1FE50E28}">
      <dgm:prSet/>
      <dgm:spPr/>
      <dgm:t>
        <a:bodyPr/>
        <a:lstStyle/>
        <a:p>
          <a:endParaRPr lang="en-US"/>
        </a:p>
      </dgm:t>
    </dgm:pt>
    <dgm:pt modelId="{B2EA3238-08F8-4AFD-A391-1A59C59CBAD0}">
      <dgm:prSet/>
      <dgm:spPr/>
      <dgm:t>
        <a:bodyPr/>
        <a:lstStyle/>
        <a:p>
          <a:r>
            <a:rPr lang="en-GB" dirty="0">
              <a:latin typeface="Arial" panose="020B0604020202020204" pitchFamily="34" charset="0"/>
              <a:cs typeface="Arial" panose="020B0604020202020204" pitchFamily="34" charset="0"/>
            </a:rPr>
            <a:t>NHS plays a significant role in the health and well-being of the people in the United Kingdom; however, NHS encounters different problems such as staff shortage, causing distraction in the organisation, the report will weigh up and analyse these problems in Pestle analysis, and apply into fishbone diagram, describing the causes of these problems and finding solutions, implying rational decision-making tool.</a:t>
          </a:r>
          <a:endParaRPr lang="en-US" dirty="0">
            <a:latin typeface="Arial" panose="020B0604020202020204" pitchFamily="34" charset="0"/>
            <a:cs typeface="Arial" panose="020B0604020202020204" pitchFamily="34" charset="0"/>
          </a:endParaRPr>
        </a:p>
      </dgm:t>
    </dgm:pt>
    <dgm:pt modelId="{247A7AC9-3635-4BBE-9894-D21591758463}" type="parTrans" cxnId="{631FD4A8-97BD-49EE-B590-DEBDDF9BC649}">
      <dgm:prSet/>
      <dgm:spPr/>
      <dgm:t>
        <a:bodyPr/>
        <a:lstStyle/>
        <a:p>
          <a:endParaRPr lang="en-US"/>
        </a:p>
      </dgm:t>
    </dgm:pt>
    <dgm:pt modelId="{51B077F6-3FE5-4F9D-8825-D11D6DDBB9E8}" type="sibTrans" cxnId="{631FD4A8-97BD-49EE-B590-DEBDDF9BC649}">
      <dgm:prSet/>
      <dgm:spPr/>
      <dgm:t>
        <a:bodyPr/>
        <a:lstStyle/>
        <a:p>
          <a:endParaRPr lang="en-US"/>
        </a:p>
      </dgm:t>
    </dgm:pt>
    <dgm:pt modelId="{B4DEB18A-0AB8-40EC-BED7-C4006F08F467}" type="pres">
      <dgm:prSet presAssocID="{3494C005-B2A6-4316-938E-8091C3C0FD62}" presName="vert0" presStyleCnt="0">
        <dgm:presLayoutVars>
          <dgm:dir/>
          <dgm:animOne val="branch"/>
          <dgm:animLvl val="lvl"/>
        </dgm:presLayoutVars>
      </dgm:prSet>
      <dgm:spPr/>
    </dgm:pt>
    <dgm:pt modelId="{CCE5FC7B-0FA2-4472-BC38-76D4DAFF030B}" type="pres">
      <dgm:prSet presAssocID="{AFC78035-3789-4748-B2D3-4D42C3ACE649}" presName="thickLine" presStyleLbl="alignNode1" presStyleIdx="0" presStyleCnt="3"/>
      <dgm:spPr/>
    </dgm:pt>
    <dgm:pt modelId="{F9519050-DBB6-488E-BF10-4E80D7286DA4}" type="pres">
      <dgm:prSet presAssocID="{AFC78035-3789-4748-B2D3-4D42C3ACE649}" presName="horz1" presStyleCnt="0"/>
      <dgm:spPr/>
    </dgm:pt>
    <dgm:pt modelId="{EDA3E843-EE83-4C02-B1B7-DEC26BF49E02}" type="pres">
      <dgm:prSet presAssocID="{AFC78035-3789-4748-B2D3-4D42C3ACE649}" presName="tx1" presStyleLbl="revTx" presStyleIdx="0" presStyleCnt="3"/>
      <dgm:spPr/>
    </dgm:pt>
    <dgm:pt modelId="{6834F131-4E10-403D-B9A6-A86696BFECF0}" type="pres">
      <dgm:prSet presAssocID="{AFC78035-3789-4748-B2D3-4D42C3ACE649}" presName="vert1" presStyleCnt="0"/>
      <dgm:spPr/>
    </dgm:pt>
    <dgm:pt modelId="{E60F2E2F-D839-4F24-82F9-34E4D6DB94EE}" type="pres">
      <dgm:prSet presAssocID="{3CAD55B8-4795-496B-909C-6B4D39E14E8E}" presName="thickLine" presStyleLbl="alignNode1" presStyleIdx="1" presStyleCnt="3"/>
      <dgm:spPr/>
    </dgm:pt>
    <dgm:pt modelId="{B696CC29-C432-4E17-BEE8-E6CCC734FC4A}" type="pres">
      <dgm:prSet presAssocID="{3CAD55B8-4795-496B-909C-6B4D39E14E8E}" presName="horz1" presStyleCnt="0"/>
      <dgm:spPr/>
    </dgm:pt>
    <dgm:pt modelId="{7EE2D57F-96D2-43CD-846A-9E52100A54C9}" type="pres">
      <dgm:prSet presAssocID="{3CAD55B8-4795-496B-909C-6B4D39E14E8E}" presName="tx1" presStyleLbl="revTx" presStyleIdx="1" presStyleCnt="3"/>
      <dgm:spPr/>
    </dgm:pt>
    <dgm:pt modelId="{24DD26D6-B50E-43FD-ACDD-0919905F47D0}" type="pres">
      <dgm:prSet presAssocID="{3CAD55B8-4795-496B-909C-6B4D39E14E8E}" presName="vert1" presStyleCnt="0"/>
      <dgm:spPr/>
    </dgm:pt>
    <dgm:pt modelId="{C0F5662B-EFDD-4FE8-8AC0-85DF30600184}" type="pres">
      <dgm:prSet presAssocID="{B2EA3238-08F8-4AFD-A391-1A59C59CBAD0}" presName="thickLine" presStyleLbl="alignNode1" presStyleIdx="2" presStyleCnt="3"/>
      <dgm:spPr/>
    </dgm:pt>
    <dgm:pt modelId="{2508C61E-118D-48E8-9516-4376305AB53A}" type="pres">
      <dgm:prSet presAssocID="{B2EA3238-08F8-4AFD-A391-1A59C59CBAD0}" presName="horz1" presStyleCnt="0"/>
      <dgm:spPr/>
    </dgm:pt>
    <dgm:pt modelId="{5C53D25D-D536-4C5B-9A89-F7F9BDEE3542}" type="pres">
      <dgm:prSet presAssocID="{B2EA3238-08F8-4AFD-A391-1A59C59CBAD0}" presName="tx1" presStyleLbl="revTx" presStyleIdx="2" presStyleCnt="3"/>
      <dgm:spPr/>
    </dgm:pt>
    <dgm:pt modelId="{761ACCAA-A32E-4FEF-932F-FF35934CF74B}" type="pres">
      <dgm:prSet presAssocID="{B2EA3238-08F8-4AFD-A391-1A59C59CBAD0}" presName="vert1" presStyleCnt="0"/>
      <dgm:spPr/>
    </dgm:pt>
  </dgm:ptLst>
  <dgm:cxnLst>
    <dgm:cxn modelId="{FB06F905-FA3A-4485-8BE4-FBEFA25ABBC5}" type="presOf" srcId="{B2EA3238-08F8-4AFD-A391-1A59C59CBAD0}" destId="{5C53D25D-D536-4C5B-9A89-F7F9BDEE3542}" srcOrd="0" destOrd="0" presId="urn:microsoft.com/office/officeart/2008/layout/LinedList"/>
    <dgm:cxn modelId="{430D810A-B498-4FAD-A2E4-1CC6DB78089C}" srcId="{3494C005-B2A6-4316-938E-8091C3C0FD62}" destId="{AFC78035-3789-4748-B2D3-4D42C3ACE649}" srcOrd="0" destOrd="0" parTransId="{AFFAC52F-4763-4262-B5DE-6843B685EBEE}" sibTransId="{6FCF2CF6-59EF-4DAB-ABCE-EE39D55D16E6}"/>
    <dgm:cxn modelId="{B0974E23-79BD-4AE2-9A41-6EAB1FE50E28}" srcId="{3494C005-B2A6-4316-938E-8091C3C0FD62}" destId="{3CAD55B8-4795-496B-909C-6B4D39E14E8E}" srcOrd="1" destOrd="0" parTransId="{57903450-79E4-4F26-8C6C-2800B3D00DD5}" sibTransId="{9DED3060-48E0-4B28-A693-A139B655A2F2}"/>
    <dgm:cxn modelId="{8BF02B96-DC9E-4A24-AC9A-5789903B0B2B}" type="presOf" srcId="{3CAD55B8-4795-496B-909C-6B4D39E14E8E}" destId="{7EE2D57F-96D2-43CD-846A-9E52100A54C9}" srcOrd="0" destOrd="0" presId="urn:microsoft.com/office/officeart/2008/layout/LinedList"/>
    <dgm:cxn modelId="{0D192EA2-46AB-4552-8309-B5BA95B92CF0}" type="presOf" srcId="{AFC78035-3789-4748-B2D3-4D42C3ACE649}" destId="{EDA3E843-EE83-4C02-B1B7-DEC26BF49E02}" srcOrd="0" destOrd="0" presId="urn:microsoft.com/office/officeart/2008/layout/LinedList"/>
    <dgm:cxn modelId="{631FD4A8-97BD-49EE-B590-DEBDDF9BC649}" srcId="{3494C005-B2A6-4316-938E-8091C3C0FD62}" destId="{B2EA3238-08F8-4AFD-A391-1A59C59CBAD0}" srcOrd="2" destOrd="0" parTransId="{247A7AC9-3635-4BBE-9894-D21591758463}" sibTransId="{51B077F6-3FE5-4F9D-8825-D11D6DDBB9E8}"/>
    <dgm:cxn modelId="{0087A1ED-F69C-4629-9F8D-409E3BECF223}" type="presOf" srcId="{3494C005-B2A6-4316-938E-8091C3C0FD62}" destId="{B4DEB18A-0AB8-40EC-BED7-C4006F08F467}" srcOrd="0" destOrd="0" presId="urn:microsoft.com/office/officeart/2008/layout/LinedList"/>
    <dgm:cxn modelId="{429C0679-4B5C-4703-AD25-B6C7EFD9F275}" type="presParOf" srcId="{B4DEB18A-0AB8-40EC-BED7-C4006F08F467}" destId="{CCE5FC7B-0FA2-4472-BC38-76D4DAFF030B}" srcOrd="0" destOrd="0" presId="urn:microsoft.com/office/officeart/2008/layout/LinedList"/>
    <dgm:cxn modelId="{EDB52466-C710-4069-A1B0-0898851F2ABF}" type="presParOf" srcId="{B4DEB18A-0AB8-40EC-BED7-C4006F08F467}" destId="{F9519050-DBB6-488E-BF10-4E80D7286DA4}" srcOrd="1" destOrd="0" presId="urn:microsoft.com/office/officeart/2008/layout/LinedList"/>
    <dgm:cxn modelId="{1E3475D1-0B23-44E3-84DD-747A79DFF44B}" type="presParOf" srcId="{F9519050-DBB6-488E-BF10-4E80D7286DA4}" destId="{EDA3E843-EE83-4C02-B1B7-DEC26BF49E02}" srcOrd="0" destOrd="0" presId="urn:microsoft.com/office/officeart/2008/layout/LinedList"/>
    <dgm:cxn modelId="{47A92E09-2317-48B6-AD0E-64E2A8950148}" type="presParOf" srcId="{F9519050-DBB6-488E-BF10-4E80D7286DA4}" destId="{6834F131-4E10-403D-B9A6-A86696BFECF0}" srcOrd="1" destOrd="0" presId="urn:microsoft.com/office/officeart/2008/layout/LinedList"/>
    <dgm:cxn modelId="{3E41B8AB-5F47-4FB3-B0C3-9993B945FA93}" type="presParOf" srcId="{B4DEB18A-0AB8-40EC-BED7-C4006F08F467}" destId="{E60F2E2F-D839-4F24-82F9-34E4D6DB94EE}" srcOrd="2" destOrd="0" presId="urn:microsoft.com/office/officeart/2008/layout/LinedList"/>
    <dgm:cxn modelId="{2C51450D-01CF-4944-871F-3F0267548F9B}" type="presParOf" srcId="{B4DEB18A-0AB8-40EC-BED7-C4006F08F467}" destId="{B696CC29-C432-4E17-BEE8-E6CCC734FC4A}" srcOrd="3" destOrd="0" presId="urn:microsoft.com/office/officeart/2008/layout/LinedList"/>
    <dgm:cxn modelId="{CD8F3F9D-E34C-45BA-8B85-C039F338C162}" type="presParOf" srcId="{B696CC29-C432-4E17-BEE8-E6CCC734FC4A}" destId="{7EE2D57F-96D2-43CD-846A-9E52100A54C9}" srcOrd="0" destOrd="0" presId="urn:microsoft.com/office/officeart/2008/layout/LinedList"/>
    <dgm:cxn modelId="{F98C84B4-7D35-48E3-8C5F-670BC5B4861B}" type="presParOf" srcId="{B696CC29-C432-4E17-BEE8-E6CCC734FC4A}" destId="{24DD26D6-B50E-43FD-ACDD-0919905F47D0}" srcOrd="1" destOrd="0" presId="urn:microsoft.com/office/officeart/2008/layout/LinedList"/>
    <dgm:cxn modelId="{26A488E8-3731-44E2-8BFB-9305FF7A3140}" type="presParOf" srcId="{B4DEB18A-0AB8-40EC-BED7-C4006F08F467}" destId="{C0F5662B-EFDD-4FE8-8AC0-85DF30600184}" srcOrd="4" destOrd="0" presId="urn:microsoft.com/office/officeart/2008/layout/LinedList"/>
    <dgm:cxn modelId="{66A209F8-7C7B-4242-A018-FC27CA52D476}" type="presParOf" srcId="{B4DEB18A-0AB8-40EC-BED7-C4006F08F467}" destId="{2508C61E-118D-48E8-9516-4376305AB53A}" srcOrd="5" destOrd="0" presId="urn:microsoft.com/office/officeart/2008/layout/LinedList"/>
    <dgm:cxn modelId="{A7C3BB39-0693-496D-9E88-FB2E3E2CE83D}" type="presParOf" srcId="{2508C61E-118D-48E8-9516-4376305AB53A}" destId="{5C53D25D-D536-4C5B-9A89-F7F9BDEE3542}" srcOrd="0" destOrd="0" presId="urn:microsoft.com/office/officeart/2008/layout/LinedList"/>
    <dgm:cxn modelId="{9D64640C-2714-4664-B36D-C60DD0C08501}" type="presParOf" srcId="{2508C61E-118D-48E8-9516-4376305AB53A}" destId="{761ACCAA-A32E-4FEF-932F-FF35934CF74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E876D58-D589-4A34-894D-B39F145FA47F}" type="doc">
      <dgm:prSet loTypeId="urn:microsoft.com/office/officeart/2018/2/layout/IconLabelList" loCatId="icon" qsTypeId="urn:microsoft.com/office/officeart/2005/8/quickstyle/simple1" qsCatId="simple" csTypeId="urn:microsoft.com/office/officeart/2018/5/colors/Iconchunking_neutralbg_accent5_2" csCatId="accent5" phldr="1"/>
      <dgm:spPr/>
      <dgm:t>
        <a:bodyPr/>
        <a:lstStyle/>
        <a:p>
          <a:endParaRPr lang="en-US"/>
        </a:p>
      </dgm:t>
    </dgm:pt>
    <dgm:pt modelId="{475AF1CD-D7B2-4A0A-92F9-F26128850625}">
      <dgm:prSet/>
      <dgm:spPr/>
      <dgm:t>
        <a:bodyPr/>
        <a:lstStyle/>
        <a:p>
          <a:r>
            <a:rPr lang="en-GB"/>
            <a:t>In this case, the highest score is the best solution.</a:t>
          </a:r>
          <a:endParaRPr lang="en-US"/>
        </a:p>
      </dgm:t>
    </dgm:pt>
    <dgm:pt modelId="{C20A9631-0F65-41E6-A17D-8D304758F104}" type="parTrans" cxnId="{F7BCE5C6-A4A5-41EE-9A4D-D405CFA598CF}">
      <dgm:prSet/>
      <dgm:spPr/>
      <dgm:t>
        <a:bodyPr/>
        <a:lstStyle/>
        <a:p>
          <a:endParaRPr lang="en-US"/>
        </a:p>
      </dgm:t>
    </dgm:pt>
    <dgm:pt modelId="{50CB5A04-116B-4816-ACCC-535BF4D3888B}" type="sibTrans" cxnId="{F7BCE5C6-A4A5-41EE-9A4D-D405CFA598CF}">
      <dgm:prSet/>
      <dgm:spPr/>
      <dgm:t>
        <a:bodyPr/>
        <a:lstStyle/>
        <a:p>
          <a:endParaRPr lang="en-US"/>
        </a:p>
      </dgm:t>
    </dgm:pt>
    <dgm:pt modelId="{AFFE50D5-B53C-4ABB-A946-756580FEF44C}">
      <dgm:prSet/>
      <dgm:spPr/>
      <dgm:t>
        <a:bodyPr/>
        <a:lstStyle/>
        <a:p>
          <a:r>
            <a:rPr lang="en-GB"/>
            <a:t>Flexible Working Hours will be the best option for a solution to absenteeism.</a:t>
          </a:r>
          <a:endParaRPr lang="en-US"/>
        </a:p>
      </dgm:t>
    </dgm:pt>
    <dgm:pt modelId="{2FB49385-3794-4944-9903-B21CFE9854DC}" type="parTrans" cxnId="{4671B0B1-991D-43BD-940F-AA76A52A0D50}">
      <dgm:prSet/>
      <dgm:spPr/>
      <dgm:t>
        <a:bodyPr/>
        <a:lstStyle/>
        <a:p>
          <a:endParaRPr lang="en-US"/>
        </a:p>
      </dgm:t>
    </dgm:pt>
    <dgm:pt modelId="{03434244-C419-4502-B69F-542388B204F9}" type="sibTrans" cxnId="{4671B0B1-991D-43BD-940F-AA76A52A0D50}">
      <dgm:prSet/>
      <dgm:spPr/>
      <dgm:t>
        <a:bodyPr/>
        <a:lstStyle/>
        <a:p>
          <a:endParaRPr lang="en-US"/>
        </a:p>
      </dgm:t>
    </dgm:pt>
    <dgm:pt modelId="{86B6EABB-FB02-495C-B2BD-72FF902E51AB}" type="pres">
      <dgm:prSet presAssocID="{CE876D58-D589-4A34-894D-B39F145FA47F}" presName="root" presStyleCnt="0">
        <dgm:presLayoutVars>
          <dgm:dir/>
          <dgm:resizeHandles val="exact"/>
        </dgm:presLayoutVars>
      </dgm:prSet>
      <dgm:spPr/>
    </dgm:pt>
    <dgm:pt modelId="{91B47BFD-06CD-4BB1-B945-7A04008597A0}" type="pres">
      <dgm:prSet presAssocID="{475AF1CD-D7B2-4A0A-92F9-F26128850625}" presName="compNode" presStyleCnt="0"/>
      <dgm:spPr/>
    </dgm:pt>
    <dgm:pt modelId="{1C4A9BCC-A346-4096-B664-E7D172F4E16D}" type="pres">
      <dgm:prSet presAssocID="{475AF1CD-D7B2-4A0A-92F9-F2612885062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8DFE0115-9D60-46B2-8B2D-38251DE611C4}" type="pres">
      <dgm:prSet presAssocID="{475AF1CD-D7B2-4A0A-92F9-F26128850625}" presName="spaceRect" presStyleCnt="0"/>
      <dgm:spPr/>
    </dgm:pt>
    <dgm:pt modelId="{3C38B98E-B622-442A-9168-6A6C443ED7B2}" type="pres">
      <dgm:prSet presAssocID="{475AF1CD-D7B2-4A0A-92F9-F26128850625}" presName="textRect" presStyleLbl="revTx" presStyleIdx="0" presStyleCnt="2">
        <dgm:presLayoutVars>
          <dgm:chMax val="1"/>
          <dgm:chPref val="1"/>
        </dgm:presLayoutVars>
      </dgm:prSet>
      <dgm:spPr/>
    </dgm:pt>
    <dgm:pt modelId="{AA7D883E-C6B8-4D52-A2E2-320F0CD538ED}" type="pres">
      <dgm:prSet presAssocID="{50CB5A04-116B-4816-ACCC-535BF4D3888B}" presName="sibTrans" presStyleCnt="0"/>
      <dgm:spPr/>
    </dgm:pt>
    <dgm:pt modelId="{EE3A0BB9-71B6-45EE-8708-3BE9344EBA46}" type="pres">
      <dgm:prSet presAssocID="{AFFE50D5-B53C-4ABB-A946-756580FEF44C}" presName="compNode" presStyleCnt="0"/>
      <dgm:spPr/>
    </dgm:pt>
    <dgm:pt modelId="{4DDC4735-C235-4115-9E95-C8D781AF2366}" type="pres">
      <dgm:prSet presAssocID="{AFFE50D5-B53C-4ABB-A946-756580FEF44C}"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ffice Worker"/>
        </a:ext>
      </dgm:extLst>
    </dgm:pt>
    <dgm:pt modelId="{A5046EA2-C7C3-405F-B479-C1787B92A2EC}" type="pres">
      <dgm:prSet presAssocID="{AFFE50D5-B53C-4ABB-A946-756580FEF44C}" presName="spaceRect" presStyleCnt="0"/>
      <dgm:spPr/>
    </dgm:pt>
    <dgm:pt modelId="{F8A9C020-6F41-4112-9E59-82D49AC98646}" type="pres">
      <dgm:prSet presAssocID="{AFFE50D5-B53C-4ABB-A946-756580FEF44C}" presName="textRect" presStyleLbl="revTx" presStyleIdx="1" presStyleCnt="2">
        <dgm:presLayoutVars>
          <dgm:chMax val="1"/>
          <dgm:chPref val="1"/>
        </dgm:presLayoutVars>
      </dgm:prSet>
      <dgm:spPr/>
    </dgm:pt>
  </dgm:ptLst>
  <dgm:cxnLst>
    <dgm:cxn modelId="{D7B9D941-12B4-4F73-BB1C-99FEA98DF4BD}" type="presOf" srcId="{CE876D58-D589-4A34-894D-B39F145FA47F}" destId="{86B6EABB-FB02-495C-B2BD-72FF902E51AB}" srcOrd="0" destOrd="0" presId="urn:microsoft.com/office/officeart/2018/2/layout/IconLabelList"/>
    <dgm:cxn modelId="{677FBD9E-727C-4600-8FEF-BF22FFC1AC92}" type="presOf" srcId="{AFFE50D5-B53C-4ABB-A946-756580FEF44C}" destId="{F8A9C020-6F41-4112-9E59-82D49AC98646}" srcOrd="0" destOrd="0" presId="urn:microsoft.com/office/officeart/2018/2/layout/IconLabelList"/>
    <dgm:cxn modelId="{4671B0B1-991D-43BD-940F-AA76A52A0D50}" srcId="{CE876D58-D589-4A34-894D-B39F145FA47F}" destId="{AFFE50D5-B53C-4ABB-A946-756580FEF44C}" srcOrd="1" destOrd="0" parTransId="{2FB49385-3794-4944-9903-B21CFE9854DC}" sibTransId="{03434244-C419-4502-B69F-542388B204F9}"/>
    <dgm:cxn modelId="{F7BCE5C6-A4A5-41EE-9A4D-D405CFA598CF}" srcId="{CE876D58-D589-4A34-894D-B39F145FA47F}" destId="{475AF1CD-D7B2-4A0A-92F9-F26128850625}" srcOrd="0" destOrd="0" parTransId="{C20A9631-0F65-41E6-A17D-8D304758F104}" sibTransId="{50CB5A04-116B-4816-ACCC-535BF4D3888B}"/>
    <dgm:cxn modelId="{CF5EB0E7-BB9E-4DE5-BB5C-C90EF95A8029}" type="presOf" srcId="{475AF1CD-D7B2-4A0A-92F9-F26128850625}" destId="{3C38B98E-B622-442A-9168-6A6C443ED7B2}" srcOrd="0" destOrd="0" presId="urn:microsoft.com/office/officeart/2018/2/layout/IconLabelList"/>
    <dgm:cxn modelId="{39FA30D1-BA7F-40B7-9531-C563313E55B2}" type="presParOf" srcId="{86B6EABB-FB02-495C-B2BD-72FF902E51AB}" destId="{91B47BFD-06CD-4BB1-B945-7A04008597A0}" srcOrd="0" destOrd="0" presId="urn:microsoft.com/office/officeart/2018/2/layout/IconLabelList"/>
    <dgm:cxn modelId="{90FF5280-CACB-4135-A212-C012B0C03178}" type="presParOf" srcId="{91B47BFD-06CD-4BB1-B945-7A04008597A0}" destId="{1C4A9BCC-A346-4096-B664-E7D172F4E16D}" srcOrd="0" destOrd="0" presId="urn:microsoft.com/office/officeart/2018/2/layout/IconLabelList"/>
    <dgm:cxn modelId="{A668ADBD-BFD8-4A70-89FB-E30A5C77839D}" type="presParOf" srcId="{91B47BFD-06CD-4BB1-B945-7A04008597A0}" destId="{8DFE0115-9D60-46B2-8B2D-38251DE611C4}" srcOrd="1" destOrd="0" presId="urn:microsoft.com/office/officeart/2018/2/layout/IconLabelList"/>
    <dgm:cxn modelId="{32A1D492-33E4-4AA7-BD36-4889497F3852}" type="presParOf" srcId="{91B47BFD-06CD-4BB1-B945-7A04008597A0}" destId="{3C38B98E-B622-442A-9168-6A6C443ED7B2}" srcOrd="2" destOrd="0" presId="urn:microsoft.com/office/officeart/2018/2/layout/IconLabelList"/>
    <dgm:cxn modelId="{17FAF092-7DF8-4796-B218-4F235DA91CBC}" type="presParOf" srcId="{86B6EABB-FB02-495C-B2BD-72FF902E51AB}" destId="{AA7D883E-C6B8-4D52-A2E2-320F0CD538ED}" srcOrd="1" destOrd="0" presId="urn:microsoft.com/office/officeart/2018/2/layout/IconLabelList"/>
    <dgm:cxn modelId="{2D58BCB6-A0F2-4E95-99BF-4CBDCBBBE557}" type="presParOf" srcId="{86B6EABB-FB02-495C-B2BD-72FF902E51AB}" destId="{EE3A0BB9-71B6-45EE-8708-3BE9344EBA46}" srcOrd="2" destOrd="0" presId="urn:microsoft.com/office/officeart/2018/2/layout/IconLabelList"/>
    <dgm:cxn modelId="{83952EA2-6EFF-4F6D-B8BA-0D70A9084362}" type="presParOf" srcId="{EE3A0BB9-71B6-45EE-8708-3BE9344EBA46}" destId="{4DDC4735-C235-4115-9E95-C8D781AF2366}" srcOrd="0" destOrd="0" presId="urn:microsoft.com/office/officeart/2018/2/layout/IconLabelList"/>
    <dgm:cxn modelId="{FA2F8C76-F8EB-4D41-8381-2124CC0E7139}" type="presParOf" srcId="{EE3A0BB9-71B6-45EE-8708-3BE9344EBA46}" destId="{A5046EA2-C7C3-405F-B479-C1787B92A2EC}" srcOrd="1" destOrd="0" presId="urn:microsoft.com/office/officeart/2018/2/layout/IconLabelList"/>
    <dgm:cxn modelId="{5EDA144D-8331-4BD4-86B3-D70FEDE399D4}" type="presParOf" srcId="{EE3A0BB9-71B6-45EE-8708-3BE9344EBA46}" destId="{F8A9C020-6F41-4112-9E59-82D49AC98646}"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E5FC7B-0FA2-4472-BC38-76D4DAFF030B}">
      <dsp:nvSpPr>
        <dsp:cNvPr id="0" name=""/>
        <dsp:cNvSpPr/>
      </dsp:nvSpPr>
      <dsp:spPr>
        <a:xfrm>
          <a:off x="0" y="2570"/>
          <a:ext cx="6832212" cy="0"/>
        </a:xfrm>
        <a:prstGeom prst="line">
          <a:avLst/>
        </a:prstGeom>
        <a:gradFill rotWithShape="0">
          <a:gsLst>
            <a:gs pos="0">
              <a:schemeClr val="dk2">
                <a:hueOff val="0"/>
                <a:satOff val="0"/>
                <a:lumOff val="0"/>
                <a:alphaOff val="0"/>
                <a:tint val="96000"/>
                <a:lumMod val="104000"/>
              </a:schemeClr>
            </a:gs>
            <a:gs pos="100000">
              <a:schemeClr val="dk2">
                <a:hueOff val="0"/>
                <a:satOff val="0"/>
                <a:lumOff val="0"/>
                <a:alphaOff val="0"/>
                <a:shade val="98000"/>
                <a:lumMod val="94000"/>
              </a:schemeClr>
            </a:gs>
          </a:gsLst>
          <a:lin ang="5400000" scaled="0"/>
        </a:gradFill>
        <a:ln w="9525" cap="rnd" cmpd="sng" algn="ctr">
          <a:solidFill>
            <a:schemeClr val="dk2">
              <a:hueOff val="0"/>
              <a:satOff val="0"/>
              <a:lumOff val="0"/>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EDA3E843-EE83-4C02-B1B7-DEC26BF49E02}">
      <dsp:nvSpPr>
        <dsp:cNvPr id="0" name=""/>
        <dsp:cNvSpPr/>
      </dsp:nvSpPr>
      <dsp:spPr>
        <a:xfrm>
          <a:off x="0" y="2570"/>
          <a:ext cx="6832212" cy="1753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a:latin typeface="Arial" panose="020B0604020202020204" pitchFamily="34" charset="0"/>
              <a:cs typeface="Arial" panose="020B0604020202020204" pitchFamily="34" charset="0"/>
            </a:rPr>
            <a:t>The aim of the report is to view the shortage of staff in the NHS, specifically Proper care, a UK adult care provider, a cording to the report scenario .</a:t>
          </a:r>
          <a:endParaRPr lang="en-US" sz="1600" kern="1200">
            <a:latin typeface="Arial" panose="020B0604020202020204" pitchFamily="34" charset="0"/>
            <a:cs typeface="Arial" panose="020B0604020202020204" pitchFamily="34" charset="0"/>
          </a:endParaRPr>
        </a:p>
      </dsp:txBody>
      <dsp:txXfrm>
        <a:off x="0" y="2570"/>
        <a:ext cx="6832212" cy="1753212"/>
      </dsp:txXfrm>
    </dsp:sp>
    <dsp:sp modelId="{E60F2E2F-D839-4F24-82F9-34E4D6DB94EE}">
      <dsp:nvSpPr>
        <dsp:cNvPr id="0" name=""/>
        <dsp:cNvSpPr/>
      </dsp:nvSpPr>
      <dsp:spPr>
        <a:xfrm>
          <a:off x="0" y="1755783"/>
          <a:ext cx="6832212" cy="0"/>
        </a:xfrm>
        <a:prstGeom prst="line">
          <a:avLst/>
        </a:prstGeom>
        <a:gradFill rotWithShape="0">
          <a:gsLst>
            <a:gs pos="0">
              <a:schemeClr val="dk2">
                <a:hueOff val="0"/>
                <a:satOff val="0"/>
                <a:lumOff val="0"/>
                <a:alphaOff val="0"/>
                <a:tint val="96000"/>
                <a:lumMod val="104000"/>
              </a:schemeClr>
            </a:gs>
            <a:gs pos="100000">
              <a:schemeClr val="dk2">
                <a:hueOff val="0"/>
                <a:satOff val="0"/>
                <a:lumOff val="0"/>
                <a:alphaOff val="0"/>
                <a:shade val="98000"/>
                <a:lumMod val="94000"/>
              </a:schemeClr>
            </a:gs>
          </a:gsLst>
          <a:lin ang="5400000" scaled="0"/>
        </a:gradFill>
        <a:ln w="9525" cap="rnd" cmpd="sng" algn="ctr">
          <a:solidFill>
            <a:schemeClr val="dk2">
              <a:hueOff val="0"/>
              <a:satOff val="0"/>
              <a:lumOff val="0"/>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7EE2D57F-96D2-43CD-846A-9E52100A54C9}">
      <dsp:nvSpPr>
        <dsp:cNvPr id="0" name=""/>
        <dsp:cNvSpPr/>
      </dsp:nvSpPr>
      <dsp:spPr>
        <a:xfrm>
          <a:off x="0" y="1755783"/>
          <a:ext cx="6832212" cy="1753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NHS is a National Health Service, found in 1948 by the minister of health, Aneurin Bevan at the park hospital in Manchester, source (historic-uk.com).</a:t>
          </a:r>
        </a:p>
        <a:p>
          <a:pPr marL="0" lvl="0" indent="0" algn="l"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NHS is now the biggest employer in Europe and third-largest employer in the world, with over 1.3 million staff, source (digital.nhs.uk), and funded by the government so that everyone living in the united kingdom can use it without being asked to pay.</a:t>
          </a:r>
          <a:endParaRPr lang="en-US" sz="1600" kern="1200" dirty="0">
            <a:latin typeface="Arial" panose="020B0604020202020204" pitchFamily="34" charset="0"/>
            <a:cs typeface="Arial" panose="020B0604020202020204" pitchFamily="34" charset="0"/>
          </a:endParaRPr>
        </a:p>
      </dsp:txBody>
      <dsp:txXfrm>
        <a:off x="0" y="1755783"/>
        <a:ext cx="6832212" cy="1753212"/>
      </dsp:txXfrm>
    </dsp:sp>
    <dsp:sp modelId="{C0F5662B-EFDD-4FE8-8AC0-85DF30600184}">
      <dsp:nvSpPr>
        <dsp:cNvPr id="0" name=""/>
        <dsp:cNvSpPr/>
      </dsp:nvSpPr>
      <dsp:spPr>
        <a:xfrm>
          <a:off x="0" y="3508995"/>
          <a:ext cx="6832212" cy="0"/>
        </a:xfrm>
        <a:prstGeom prst="line">
          <a:avLst/>
        </a:prstGeom>
        <a:gradFill rotWithShape="0">
          <a:gsLst>
            <a:gs pos="0">
              <a:schemeClr val="dk2">
                <a:hueOff val="0"/>
                <a:satOff val="0"/>
                <a:lumOff val="0"/>
                <a:alphaOff val="0"/>
                <a:tint val="96000"/>
                <a:lumMod val="104000"/>
              </a:schemeClr>
            </a:gs>
            <a:gs pos="100000">
              <a:schemeClr val="dk2">
                <a:hueOff val="0"/>
                <a:satOff val="0"/>
                <a:lumOff val="0"/>
                <a:alphaOff val="0"/>
                <a:shade val="98000"/>
                <a:lumMod val="94000"/>
              </a:schemeClr>
            </a:gs>
          </a:gsLst>
          <a:lin ang="5400000" scaled="0"/>
        </a:gradFill>
        <a:ln w="9525" cap="rnd" cmpd="sng" algn="ctr">
          <a:solidFill>
            <a:schemeClr val="dk2">
              <a:hueOff val="0"/>
              <a:satOff val="0"/>
              <a:lumOff val="0"/>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5C53D25D-D536-4C5B-9A89-F7F9BDEE3542}">
      <dsp:nvSpPr>
        <dsp:cNvPr id="0" name=""/>
        <dsp:cNvSpPr/>
      </dsp:nvSpPr>
      <dsp:spPr>
        <a:xfrm>
          <a:off x="0" y="3508995"/>
          <a:ext cx="6832212" cy="1753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kern="1200" dirty="0">
              <a:latin typeface="Arial" panose="020B0604020202020204" pitchFamily="34" charset="0"/>
              <a:cs typeface="Arial" panose="020B0604020202020204" pitchFamily="34" charset="0"/>
            </a:rPr>
            <a:t>NHS plays a significant role in the health and well-being of the people in the United Kingdom; however, NHS encounters different problems such as staff shortage, causing distraction in the organisation, the report will weigh up and analyse these problems in Pestle analysis, and apply into fishbone diagram, describing the causes of these problems and finding solutions, implying rational decision-making tool.</a:t>
          </a:r>
          <a:endParaRPr lang="en-US" sz="1600" kern="1200" dirty="0">
            <a:latin typeface="Arial" panose="020B0604020202020204" pitchFamily="34" charset="0"/>
            <a:cs typeface="Arial" panose="020B0604020202020204" pitchFamily="34" charset="0"/>
          </a:endParaRPr>
        </a:p>
      </dsp:txBody>
      <dsp:txXfrm>
        <a:off x="0" y="3508995"/>
        <a:ext cx="6832212" cy="17532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4A9BCC-A346-4096-B664-E7D172F4E16D}">
      <dsp:nvSpPr>
        <dsp:cNvPr id="0" name=""/>
        <dsp:cNvSpPr/>
      </dsp:nvSpPr>
      <dsp:spPr>
        <a:xfrm>
          <a:off x="1175655" y="322253"/>
          <a:ext cx="1837687" cy="18376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3C38B98E-B622-442A-9168-6A6C443ED7B2}">
      <dsp:nvSpPr>
        <dsp:cNvPr id="0" name=""/>
        <dsp:cNvSpPr/>
      </dsp:nvSpPr>
      <dsp:spPr>
        <a:xfrm>
          <a:off x="52623" y="2611687"/>
          <a:ext cx="408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GB" sz="1700" kern="1200"/>
            <a:t>In this case, the highest score is the best solution.</a:t>
          </a:r>
          <a:endParaRPr lang="en-US" sz="1700" kern="1200"/>
        </a:p>
      </dsp:txBody>
      <dsp:txXfrm>
        <a:off x="52623" y="2611687"/>
        <a:ext cx="4083750" cy="720000"/>
      </dsp:txXfrm>
    </dsp:sp>
    <dsp:sp modelId="{4DDC4735-C235-4115-9E95-C8D781AF2366}">
      <dsp:nvSpPr>
        <dsp:cNvPr id="0" name=""/>
        <dsp:cNvSpPr/>
      </dsp:nvSpPr>
      <dsp:spPr>
        <a:xfrm>
          <a:off x="5974061" y="322253"/>
          <a:ext cx="1837687" cy="18376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8A9C020-6F41-4112-9E59-82D49AC98646}">
      <dsp:nvSpPr>
        <dsp:cNvPr id="0" name=""/>
        <dsp:cNvSpPr/>
      </dsp:nvSpPr>
      <dsp:spPr>
        <a:xfrm>
          <a:off x="4851030" y="2611687"/>
          <a:ext cx="408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GB" sz="1700" kern="1200"/>
            <a:t>Flexible Working Hours will be the best option for a solution to absenteeism.</a:t>
          </a:r>
          <a:endParaRPr lang="en-US" sz="1700" kern="1200"/>
        </a:p>
      </dsp:txBody>
      <dsp:txXfrm>
        <a:off x="4851030" y="2611687"/>
        <a:ext cx="4083750" cy="72000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1AF6314-C566-4B2C-8DF6-4C493819E012}" type="datetimeFigureOut">
              <a:rPr lang="en-GB" smtClean="0"/>
              <a:t>10/07/2022</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BE7DAB09-09BC-4D5E-AE21-AE6648886CA4}" type="slidenum">
              <a:rPr lang="en-GB" smtClean="0"/>
              <a:t>‹#›</a:t>
            </a:fld>
            <a:endParaRPr lang="en-GB"/>
          </a:p>
        </p:txBody>
      </p:sp>
    </p:spTree>
    <p:extLst>
      <p:ext uri="{BB962C8B-B14F-4D97-AF65-F5344CB8AC3E}">
        <p14:creationId xmlns:p14="http://schemas.microsoft.com/office/powerpoint/2010/main" val="5339841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AF6314-C566-4B2C-8DF6-4C493819E012}" type="datetimeFigureOut">
              <a:rPr lang="en-GB" smtClean="0"/>
              <a:t>10/07/2022</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E7DAB09-09BC-4D5E-AE21-AE6648886CA4}" type="slidenum">
              <a:rPr lang="en-GB" smtClean="0"/>
              <a:t>‹#›</a:t>
            </a:fld>
            <a:endParaRPr lang="en-GB"/>
          </a:p>
        </p:txBody>
      </p:sp>
    </p:spTree>
    <p:extLst>
      <p:ext uri="{BB962C8B-B14F-4D97-AF65-F5344CB8AC3E}">
        <p14:creationId xmlns:p14="http://schemas.microsoft.com/office/powerpoint/2010/main" val="4120067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AF6314-C566-4B2C-8DF6-4C493819E012}" type="datetimeFigureOut">
              <a:rPr lang="en-GB" smtClean="0"/>
              <a:t>10/07/2022</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E7DAB09-09BC-4D5E-AE21-AE6648886CA4}" type="slidenum">
              <a:rPr lang="en-GB" smtClean="0"/>
              <a:t>‹#›</a:t>
            </a:fld>
            <a:endParaRPr lang="en-GB"/>
          </a:p>
        </p:txBody>
      </p:sp>
    </p:spTree>
    <p:extLst>
      <p:ext uri="{BB962C8B-B14F-4D97-AF65-F5344CB8AC3E}">
        <p14:creationId xmlns:p14="http://schemas.microsoft.com/office/powerpoint/2010/main" val="40631585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1AF6314-C566-4B2C-8DF6-4C493819E012}" type="datetimeFigureOut">
              <a:rPr lang="en-GB" smtClean="0"/>
              <a:t>10/07/2022</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BE7DAB09-09BC-4D5E-AE21-AE6648886CA4}" type="slidenum">
              <a:rPr lang="en-GB" smtClean="0"/>
              <a:t>‹#›</a:t>
            </a:fld>
            <a:endParaRPr lang="en-GB"/>
          </a:p>
        </p:txBody>
      </p:sp>
    </p:spTree>
    <p:extLst>
      <p:ext uri="{BB962C8B-B14F-4D97-AF65-F5344CB8AC3E}">
        <p14:creationId xmlns:p14="http://schemas.microsoft.com/office/powerpoint/2010/main" val="30735929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1AF6314-C566-4B2C-8DF6-4C493819E012}" type="datetimeFigureOut">
              <a:rPr lang="en-GB" smtClean="0"/>
              <a:t>10/07/2022</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BE7DAB09-09BC-4D5E-AE21-AE6648886CA4}" type="slidenum">
              <a:rPr lang="en-GB" smtClean="0"/>
              <a:t>‹#›</a:t>
            </a:fld>
            <a:endParaRPr lang="en-GB"/>
          </a:p>
        </p:txBody>
      </p:sp>
    </p:spTree>
    <p:extLst>
      <p:ext uri="{BB962C8B-B14F-4D97-AF65-F5344CB8AC3E}">
        <p14:creationId xmlns:p14="http://schemas.microsoft.com/office/powerpoint/2010/main" val="36448747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1AF6314-C566-4B2C-8DF6-4C493819E012}" type="datetimeFigureOut">
              <a:rPr lang="en-GB" smtClean="0"/>
              <a:t>10/07/2022</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BE7DAB09-09BC-4D5E-AE21-AE6648886CA4}" type="slidenum">
              <a:rPr lang="en-GB" smtClean="0"/>
              <a:t>‹#›</a:t>
            </a:fld>
            <a:endParaRPr lang="en-GB"/>
          </a:p>
        </p:txBody>
      </p:sp>
    </p:spTree>
    <p:extLst>
      <p:ext uri="{BB962C8B-B14F-4D97-AF65-F5344CB8AC3E}">
        <p14:creationId xmlns:p14="http://schemas.microsoft.com/office/powerpoint/2010/main" val="22076936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AF6314-C566-4B2C-8DF6-4C493819E012}" type="datetimeFigureOut">
              <a:rPr lang="en-GB" smtClean="0"/>
              <a:t>10/07/2022</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BE7DAB09-09BC-4D5E-AE21-AE6648886CA4}" type="slidenum">
              <a:rPr lang="en-GB" smtClean="0"/>
              <a:t>‹#›</a:t>
            </a:fld>
            <a:endParaRPr lang="en-GB"/>
          </a:p>
        </p:txBody>
      </p:sp>
    </p:spTree>
    <p:extLst>
      <p:ext uri="{BB962C8B-B14F-4D97-AF65-F5344CB8AC3E}">
        <p14:creationId xmlns:p14="http://schemas.microsoft.com/office/powerpoint/2010/main" val="31010902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1AF6314-C566-4B2C-8DF6-4C493819E012}" type="datetimeFigureOut">
              <a:rPr lang="en-GB" smtClean="0"/>
              <a:t>10/07/2022</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BE7DAB09-09BC-4D5E-AE21-AE6648886CA4}" type="slidenum">
              <a:rPr lang="en-GB" smtClean="0"/>
              <a:t>‹#›</a:t>
            </a:fld>
            <a:endParaRPr lang="en-GB"/>
          </a:p>
        </p:txBody>
      </p:sp>
    </p:spTree>
    <p:extLst>
      <p:ext uri="{BB962C8B-B14F-4D97-AF65-F5344CB8AC3E}">
        <p14:creationId xmlns:p14="http://schemas.microsoft.com/office/powerpoint/2010/main" val="26196970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1AF6314-C566-4B2C-8DF6-4C493819E012}" type="datetimeFigureOut">
              <a:rPr lang="en-GB" smtClean="0"/>
              <a:t>10/07/2022</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E7DAB09-09BC-4D5E-AE21-AE6648886CA4}" type="slidenum">
              <a:rPr lang="en-GB" smtClean="0"/>
              <a:t>‹#›</a:t>
            </a:fld>
            <a:endParaRPr lang="en-GB"/>
          </a:p>
        </p:txBody>
      </p:sp>
    </p:spTree>
    <p:extLst>
      <p:ext uri="{BB962C8B-B14F-4D97-AF65-F5344CB8AC3E}">
        <p14:creationId xmlns:p14="http://schemas.microsoft.com/office/powerpoint/2010/main" val="32248696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AF6314-C566-4B2C-8DF6-4C493819E012}" type="datetimeFigureOut">
              <a:rPr lang="en-GB" smtClean="0"/>
              <a:t>10/07/2022</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E7DAB09-09BC-4D5E-AE21-AE6648886CA4}" type="slidenum">
              <a:rPr lang="en-GB" smtClean="0"/>
              <a:t>‹#›</a:t>
            </a:fld>
            <a:endParaRPr lang="en-GB"/>
          </a:p>
        </p:txBody>
      </p:sp>
    </p:spTree>
    <p:extLst>
      <p:ext uri="{BB962C8B-B14F-4D97-AF65-F5344CB8AC3E}">
        <p14:creationId xmlns:p14="http://schemas.microsoft.com/office/powerpoint/2010/main" val="3425548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1AF6314-C566-4B2C-8DF6-4C493819E012}" type="datetimeFigureOut">
              <a:rPr lang="en-GB" smtClean="0"/>
              <a:t>10/07/2022</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E7DAB09-09BC-4D5E-AE21-AE6648886CA4}"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4319542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1AF6314-C566-4B2C-8DF6-4C493819E012}" type="datetimeFigureOut">
              <a:rPr lang="en-GB" smtClean="0"/>
              <a:t>10/07/2022</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E7DAB09-09BC-4D5E-AE21-AE6648886CA4}" type="slidenum">
              <a:rPr lang="en-GB" smtClean="0"/>
              <a:t>‹#›</a:t>
            </a:fld>
            <a:endParaRPr lang="en-GB"/>
          </a:p>
        </p:txBody>
      </p:sp>
    </p:spTree>
    <p:extLst>
      <p:ext uri="{BB962C8B-B14F-4D97-AF65-F5344CB8AC3E}">
        <p14:creationId xmlns:p14="http://schemas.microsoft.com/office/powerpoint/2010/main" val="17681268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1AF6314-C566-4B2C-8DF6-4C493819E012}" type="datetimeFigureOut">
              <a:rPr lang="en-GB" smtClean="0"/>
              <a:t>10/07/2022</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E7DAB09-09BC-4D5E-AE21-AE6648886CA4}"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05249741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21AF6314-C566-4B2C-8DF6-4C493819E012}" type="datetimeFigureOut">
              <a:rPr lang="en-GB" smtClean="0"/>
              <a:t>10/07/2022</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E7DAB09-09BC-4D5E-AE21-AE6648886CA4}" type="slidenum">
              <a:rPr lang="en-GB" smtClean="0"/>
              <a:t>‹#›</a:t>
            </a:fld>
            <a:endParaRPr lang="en-GB"/>
          </a:p>
        </p:txBody>
      </p:sp>
    </p:spTree>
    <p:extLst>
      <p:ext uri="{BB962C8B-B14F-4D97-AF65-F5344CB8AC3E}">
        <p14:creationId xmlns:p14="http://schemas.microsoft.com/office/powerpoint/2010/main" val="35555253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AF6314-C566-4B2C-8DF6-4C493819E012}" type="datetimeFigureOut">
              <a:rPr lang="en-GB" smtClean="0"/>
              <a:t>10/07/2022</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E7DAB09-09BC-4D5E-AE21-AE6648886CA4}" type="slidenum">
              <a:rPr lang="en-GB" smtClean="0"/>
              <a:t>‹#›</a:t>
            </a:fld>
            <a:endParaRPr lang="en-GB"/>
          </a:p>
        </p:txBody>
      </p:sp>
    </p:spTree>
    <p:extLst>
      <p:ext uri="{BB962C8B-B14F-4D97-AF65-F5344CB8AC3E}">
        <p14:creationId xmlns:p14="http://schemas.microsoft.com/office/powerpoint/2010/main" val="40843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1AF6314-C566-4B2C-8DF6-4C493819E012}" type="datetimeFigureOut">
              <a:rPr lang="en-GB" smtClean="0"/>
              <a:t>10/07/2022</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E7DAB09-09BC-4D5E-AE21-AE6648886CA4}" type="slidenum">
              <a:rPr lang="en-GB" smtClean="0"/>
              <a:t>‹#›</a:t>
            </a:fld>
            <a:endParaRPr lang="en-GB"/>
          </a:p>
        </p:txBody>
      </p:sp>
    </p:spTree>
    <p:extLst>
      <p:ext uri="{BB962C8B-B14F-4D97-AF65-F5344CB8AC3E}">
        <p14:creationId xmlns:p14="http://schemas.microsoft.com/office/powerpoint/2010/main" val="35584048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21AF6314-C566-4B2C-8DF6-4C493819E012}" type="datetimeFigureOut">
              <a:rPr lang="en-GB" smtClean="0"/>
              <a:t>10/07/2022</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BE7DAB09-09BC-4D5E-AE21-AE6648886CA4}" type="slidenum">
              <a:rPr lang="en-GB" smtClean="0"/>
              <a:t>‹#›</a:t>
            </a:fld>
            <a:endParaRPr lang="en-GB"/>
          </a:p>
        </p:txBody>
      </p:sp>
    </p:spTree>
    <p:extLst>
      <p:ext uri="{BB962C8B-B14F-4D97-AF65-F5344CB8AC3E}">
        <p14:creationId xmlns:p14="http://schemas.microsoft.com/office/powerpoint/2010/main" val="3203243307"/>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 id="2147483759" r:id="rId12"/>
    <p:sldLayoutId id="2147483760" r:id="rId13"/>
    <p:sldLayoutId id="2147483761" r:id="rId14"/>
    <p:sldLayoutId id="2147483762" r:id="rId15"/>
    <p:sldLayoutId id="2147483763"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3" Type="http://schemas.openxmlformats.org/officeDocument/2006/relationships/hyperlink" Target="http://dx.doi.org/10.1136/bmj.o38" TargetMode="External"/><Relationship Id="rId7" Type="http://schemas.openxmlformats.org/officeDocument/2006/relationships/hyperlink" Target="file:///C:\Users\fwond\Downloads\1553101044_heaj6918-workforce-briefing-190320-web.pdf" TargetMode="External"/><Relationship Id="rId2" Type="http://schemas.openxmlformats.org/officeDocument/2006/relationships/hyperlink" Target="https://doi.org/10.4000/osb.3216" TargetMode="External"/><Relationship Id="rId1" Type="http://schemas.openxmlformats.org/officeDocument/2006/relationships/slideLayout" Target="../slideLayouts/slideLayout2.xml"/><Relationship Id="rId6" Type="http://schemas.openxmlformats.org/officeDocument/2006/relationships/hyperlink" Target="https://doi-org.ezproxy.uwtsd.ac.uk/10.1016/j.healthpol.2017.02.018" TargetMode="External"/><Relationship Id="rId5" Type="http://schemas.openxmlformats.org/officeDocument/2006/relationships/hyperlink" Target="https://www.nuffieldtrust.org.uk/resource/the-nhs-workforce-in-numbers" TargetMode="External"/><Relationship Id="rId4" Type="http://schemas.openxmlformats.org/officeDocument/2006/relationships/hyperlink" Target="https://www.nbt.nhs.uk/about-us/news-media/latest-news/partnership-will-explore-use-robots-improve-patient-ca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3C73A-42C6-D66E-7AAE-1B5E37156675}"/>
              </a:ext>
            </a:extLst>
          </p:cNvPr>
          <p:cNvSpPr>
            <a:spLocks noGrp="1"/>
          </p:cNvSpPr>
          <p:nvPr>
            <p:ph type="ctrTitle"/>
          </p:nvPr>
        </p:nvSpPr>
        <p:spPr>
          <a:xfrm>
            <a:off x="1451579" y="1376053"/>
            <a:ext cx="9405891" cy="1002990"/>
          </a:xfrm>
        </p:spPr>
        <p:txBody>
          <a:bodyPr vert="horz" lIns="91440" tIns="45720" rIns="91440" bIns="45720" rtlCol="0" anchor="ctr">
            <a:normAutofit fontScale="90000"/>
          </a:bodyPr>
          <a:lstStyle/>
          <a:p>
            <a:r>
              <a:rPr lang="en-US" sz="1500" b="0" i="0" kern="1200" cap="all" dirty="0">
                <a:solidFill>
                  <a:schemeClr val="tx1"/>
                </a:solidFill>
                <a:effectLst/>
                <a:latin typeface="+mj-lt"/>
                <a:ea typeface="+mj-ea"/>
                <a:cs typeface="+mj-cs"/>
              </a:rPr>
              <a:t>Problem-solving and Decision Making</a:t>
            </a:r>
            <a:br>
              <a:rPr lang="en-US" sz="1500" b="0" i="0" kern="1200" cap="all" dirty="0">
                <a:solidFill>
                  <a:schemeClr val="tx1"/>
                </a:solidFill>
                <a:effectLst/>
                <a:latin typeface="+mj-lt"/>
                <a:ea typeface="+mj-ea"/>
                <a:cs typeface="+mj-cs"/>
              </a:rPr>
            </a:br>
            <a:r>
              <a:rPr lang="en-US" sz="1500" b="0" i="0" kern="1200" cap="all" dirty="0">
                <a:solidFill>
                  <a:schemeClr val="tx1"/>
                </a:solidFill>
                <a:effectLst/>
                <a:latin typeface="+mj-lt"/>
                <a:ea typeface="+mj-ea"/>
                <a:cs typeface="+mj-cs"/>
              </a:rPr>
              <a:t>BMSW – 4004</a:t>
            </a:r>
            <a:br>
              <a:rPr lang="en-US" sz="1500" b="0" i="0" kern="1200" cap="all" dirty="0">
                <a:solidFill>
                  <a:schemeClr val="tx1"/>
                </a:solidFill>
                <a:effectLst/>
                <a:latin typeface="+mj-lt"/>
                <a:ea typeface="+mj-ea"/>
                <a:cs typeface="+mj-cs"/>
              </a:rPr>
            </a:br>
            <a:r>
              <a:rPr lang="en-US" sz="1500" b="0" i="0" kern="1200" cap="all" dirty="0">
                <a:solidFill>
                  <a:schemeClr val="tx1"/>
                </a:solidFill>
                <a:effectLst/>
                <a:latin typeface="+mj-lt"/>
                <a:ea typeface="+mj-ea"/>
                <a:cs typeface="+mj-cs"/>
              </a:rPr>
              <a:t>Presentation Report</a:t>
            </a:r>
            <a:br>
              <a:rPr lang="en-US" sz="1500" b="0" i="0" kern="1200" cap="all" dirty="0">
                <a:solidFill>
                  <a:schemeClr val="tx1"/>
                </a:solidFill>
                <a:effectLst/>
                <a:latin typeface="+mj-lt"/>
                <a:ea typeface="+mj-ea"/>
                <a:cs typeface="+mj-cs"/>
              </a:rPr>
            </a:br>
            <a:r>
              <a:rPr lang="en-US" sz="1500" b="0" i="0" kern="1200" cap="all" dirty="0">
                <a:solidFill>
                  <a:schemeClr val="tx1"/>
                </a:solidFill>
                <a:effectLst/>
                <a:latin typeface="+mj-lt"/>
                <a:ea typeface="+mj-ea"/>
                <a:cs typeface="+mj-cs"/>
              </a:rPr>
              <a:t>Addressing the problem of staff shortage in proper care in the UK.</a:t>
            </a:r>
          </a:p>
        </p:txBody>
      </p:sp>
      <p:sp>
        <p:nvSpPr>
          <p:cNvPr id="3" name="Subtitle 2">
            <a:extLst>
              <a:ext uri="{FF2B5EF4-FFF2-40B4-BE49-F238E27FC236}">
                <a16:creationId xmlns:a16="http://schemas.microsoft.com/office/drawing/2014/main" id="{E5CBDAC3-FF80-A1B5-8838-A5703CE48B7C}"/>
              </a:ext>
            </a:extLst>
          </p:cNvPr>
          <p:cNvSpPr>
            <a:spLocks noGrp="1"/>
          </p:cNvSpPr>
          <p:nvPr>
            <p:ph type="subTitle" idx="1"/>
          </p:nvPr>
        </p:nvSpPr>
        <p:spPr>
          <a:xfrm>
            <a:off x="1451579" y="2464991"/>
            <a:ext cx="9405891" cy="2403571"/>
          </a:xfrm>
        </p:spPr>
        <p:txBody>
          <a:bodyPr vert="horz" lIns="91440" tIns="45720" rIns="91440" bIns="45720" rtlCol="0" anchor="t">
            <a:normAutofit/>
          </a:bodyPr>
          <a:lstStyle/>
          <a:p>
            <a:pPr indent="-228600">
              <a:buFont typeface="Arial" panose="020B0604020202020204" pitchFamily="34" charset="0"/>
              <a:buChar char="•"/>
            </a:pPr>
            <a:r>
              <a:rPr lang="en-US"/>
              <a:t>By: Faisal Khalid</a:t>
            </a:r>
          </a:p>
          <a:p>
            <a:pPr indent="-228600">
              <a:buFont typeface="Arial" panose="020B0604020202020204" pitchFamily="34" charset="0"/>
              <a:buChar char="•"/>
            </a:pPr>
            <a:r>
              <a:rPr lang="en-US"/>
              <a:t>Student Number : 2123094</a:t>
            </a:r>
          </a:p>
          <a:p>
            <a:pPr indent="-228600">
              <a:buFont typeface="Arial" panose="020B0604020202020204" pitchFamily="34" charset="0"/>
              <a:buChar char="•"/>
            </a:pPr>
            <a:r>
              <a:rPr lang="en-US"/>
              <a:t>Lecturer: Nicholas Worthington </a:t>
            </a:r>
          </a:p>
          <a:p>
            <a:pPr indent="-228600">
              <a:buFont typeface="Arial" panose="020B0604020202020204" pitchFamily="34" charset="0"/>
              <a:buChar char="•"/>
            </a:pPr>
            <a:endParaRPr lang="en-US"/>
          </a:p>
        </p:txBody>
      </p:sp>
    </p:spTree>
    <p:extLst>
      <p:ext uri="{BB962C8B-B14F-4D97-AF65-F5344CB8AC3E}">
        <p14:creationId xmlns:p14="http://schemas.microsoft.com/office/powerpoint/2010/main" val="4735629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51F33-296F-03BA-27B9-A2369BDCE59A}"/>
              </a:ext>
            </a:extLst>
          </p:cNvPr>
          <p:cNvSpPr>
            <a:spLocks noGrp="1"/>
          </p:cNvSpPr>
          <p:nvPr>
            <p:ph type="title"/>
          </p:nvPr>
        </p:nvSpPr>
        <p:spPr>
          <a:xfrm>
            <a:off x="1259893" y="3101093"/>
            <a:ext cx="2454052" cy="3029344"/>
          </a:xfrm>
        </p:spPr>
        <p:txBody>
          <a:bodyPr>
            <a:normAutofit/>
          </a:bodyPr>
          <a:lstStyle/>
          <a:p>
            <a:r>
              <a:rPr lang="en-GB" sz="3000" dirty="0">
                <a:solidFill>
                  <a:schemeClr val="bg1"/>
                </a:solidFill>
              </a:rPr>
              <a:t>Introduction </a:t>
            </a:r>
          </a:p>
        </p:txBody>
      </p:sp>
      <p:graphicFrame>
        <p:nvGraphicFramePr>
          <p:cNvPr id="7" name="Content Placeholder 2">
            <a:extLst>
              <a:ext uri="{FF2B5EF4-FFF2-40B4-BE49-F238E27FC236}">
                <a16:creationId xmlns:a16="http://schemas.microsoft.com/office/drawing/2014/main" id="{3DD4B54F-B974-CB45-5646-881A487852E3}"/>
              </a:ext>
            </a:extLst>
          </p:cNvPr>
          <p:cNvGraphicFramePr>
            <a:graphicFrameLocks noGrp="1"/>
          </p:cNvGraphicFramePr>
          <p:nvPr>
            <p:ph idx="1"/>
            <p:extLst>
              <p:ext uri="{D42A27DB-BD31-4B8C-83A1-F6EECF244321}">
                <p14:modId xmlns:p14="http://schemas.microsoft.com/office/powerpoint/2010/main" val="2467815880"/>
              </p:ext>
            </p:extLst>
          </p:nvPr>
        </p:nvGraphicFramePr>
        <p:xfrm>
          <a:off x="4713144" y="641551"/>
          <a:ext cx="6832212" cy="5264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3490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C22DE-A8CC-8192-70ED-4507055757E7}"/>
              </a:ext>
            </a:extLst>
          </p:cNvPr>
          <p:cNvSpPr>
            <a:spLocks noGrp="1"/>
          </p:cNvSpPr>
          <p:nvPr>
            <p:ph type="title"/>
          </p:nvPr>
        </p:nvSpPr>
        <p:spPr>
          <a:xfrm>
            <a:off x="2592925" y="203200"/>
            <a:ext cx="8911687" cy="1361440"/>
          </a:xfrm>
        </p:spPr>
        <p:txBody>
          <a:bodyPr>
            <a:normAutofit/>
          </a:bodyPr>
          <a:lstStyle/>
          <a:p>
            <a:r>
              <a:rPr lang="en-GB" sz="1800" dirty="0">
                <a:latin typeface="Arial" panose="020B0604020202020204" pitchFamily="34" charset="0"/>
                <a:cs typeface="Arial" panose="020B0604020202020204" pitchFamily="34" charset="0"/>
              </a:rPr>
              <a:t>PESTEL:</a:t>
            </a:r>
            <a:br>
              <a:rPr lang="en-GB" sz="1800" dirty="0">
                <a:latin typeface="Arial" panose="020B0604020202020204" pitchFamily="34" charset="0"/>
                <a:cs typeface="Arial" panose="020B0604020202020204" pitchFamily="34" charset="0"/>
              </a:rPr>
            </a:br>
            <a:r>
              <a:rPr lang="en-GB" sz="1800" dirty="0">
                <a:latin typeface="Arial" panose="020B0604020202020204" pitchFamily="34" charset="0"/>
                <a:cs typeface="Arial" panose="020B0604020202020204" pitchFamily="34" charset="0"/>
              </a:rPr>
              <a:t>PESTEL stands for Political, Economic, social, Technology, Legal, and Environmental.</a:t>
            </a:r>
            <a:br>
              <a:rPr lang="en-GB" sz="1800" dirty="0">
                <a:latin typeface="Arial" panose="020B0604020202020204" pitchFamily="34" charset="0"/>
                <a:cs typeface="Arial" panose="020B0604020202020204" pitchFamily="34" charset="0"/>
              </a:rPr>
            </a:br>
            <a:r>
              <a:rPr lang="en-GB" sz="1800" dirty="0">
                <a:latin typeface="Arial" panose="020B0604020202020204" pitchFamily="34" charset="0"/>
                <a:cs typeface="Arial" panose="020B0604020202020204" pitchFamily="34" charset="0"/>
              </a:rPr>
              <a:t>A Pestel analysis is a tool used to analyse and monitor the macro-environment factors (external-environment) that have an impact on organisation or company.</a:t>
            </a:r>
          </a:p>
        </p:txBody>
      </p:sp>
      <p:sp>
        <p:nvSpPr>
          <p:cNvPr id="3" name="Content Placeholder 2">
            <a:extLst>
              <a:ext uri="{FF2B5EF4-FFF2-40B4-BE49-F238E27FC236}">
                <a16:creationId xmlns:a16="http://schemas.microsoft.com/office/drawing/2014/main" id="{8951CC51-3AC7-8BE6-5DDC-77E0B83478C2}"/>
              </a:ext>
            </a:extLst>
          </p:cNvPr>
          <p:cNvSpPr>
            <a:spLocks noGrp="1"/>
          </p:cNvSpPr>
          <p:nvPr>
            <p:ph idx="1"/>
          </p:nvPr>
        </p:nvSpPr>
        <p:spPr>
          <a:xfrm>
            <a:off x="2457132" y="1564640"/>
            <a:ext cx="8915400" cy="4795520"/>
          </a:xfrm>
        </p:spPr>
        <p:txBody>
          <a:bodyPr>
            <a:normAutofit fontScale="92500" lnSpcReduction="10000"/>
          </a:bodyPr>
          <a:lstStyle/>
          <a:p>
            <a:pPr marL="0" indent="0">
              <a:buNone/>
            </a:pPr>
            <a:r>
              <a:rPr lang="en-GB" dirty="0">
                <a:latin typeface="Arial" panose="020B0604020202020204" pitchFamily="34" charset="0"/>
                <a:cs typeface="Arial" panose="020B0604020202020204" pitchFamily="34" charset="0"/>
              </a:rPr>
              <a:t>Political                Brexit </a:t>
            </a:r>
          </a:p>
          <a:p>
            <a:pPr marL="0" indent="0">
              <a:buNone/>
            </a:pPr>
            <a:r>
              <a:rPr lang="en-GB" dirty="0">
                <a:latin typeface="Arial" panose="020B0604020202020204" pitchFamily="34" charset="0"/>
                <a:cs typeface="Arial" panose="020B0604020202020204" pitchFamily="34" charset="0"/>
              </a:rPr>
              <a:t>The UK voted to leave the EU in 2016 and left formally in 2020, which has changed the free movement law, and it also caused distribution in the workforce in the UK, while a significant amount of EU nationals contribute to the workforce of different organisations and companies, after the referendum result of 2016 the pressure has increased in the recruitment of qualified NHS staff, and also in other organisations, because of the high rate of EU workers.</a:t>
            </a:r>
          </a:p>
          <a:p>
            <a:pPr marL="0" indent="0">
              <a:buNone/>
            </a:pPr>
            <a:r>
              <a:rPr lang="en-GB" dirty="0">
                <a:latin typeface="Arial" panose="020B0604020202020204" pitchFamily="34" charset="0"/>
                <a:cs typeface="Arial" panose="020B0604020202020204" pitchFamily="34" charset="0"/>
              </a:rPr>
              <a:t>Qualified EU nationals play a significant role in the work of the public health care system in the UK, because of the fee movement people law In the EU.</a:t>
            </a:r>
          </a:p>
          <a:p>
            <a:pPr marL="0" indent="0">
              <a:buNone/>
            </a:pPr>
            <a:r>
              <a:rPr lang="en-GB" dirty="0">
                <a:latin typeface="Arial" panose="020B0604020202020204" pitchFamily="34" charset="0"/>
                <a:cs typeface="Arial" panose="020B0604020202020204" pitchFamily="34" charset="0"/>
              </a:rPr>
              <a:t>According to Dalingwater, (2018), the data figures indicated that the number of EU nationals coming to work in the NHS increased between 2009 and 2018.</a:t>
            </a:r>
          </a:p>
          <a:p>
            <a:pPr marL="0" indent="0">
              <a:buNone/>
            </a:pPr>
            <a:r>
              <a:rPr lang="en-GB" dirty="0">
                <a:latin typeface="Arial" panose="020B0604020202020204" pitchFamily="34" charset="0"/>
                <a:cs typeface="Arial" panose="020B0604020202020204" pitchFamily="34" charset="0"/>
              </a:rPr>
              <a:t>While the number of EU workers in the NHS has slightly increased during that period of time, but not in all departments, there was a decline in the Nurses and health visitors, </a:t>
            </a:r>
          </a:p>
          <a:p>
            <a:pPr marL="0" indent="0">
              <a:buNone/>
            </a:pPr>
            <a:r>
              <a:rPr lang="en-GB" dirty="0">
                <a:latin typeface="Arial" panose="020B0604020202020204" pitchFamily="34" charset="0"/>
                <a:cs typeface="Arial" panose="020B0604020202020204" pitchFamily="34" charset="0"/>
              </a:rPr>
              <a:t>The free movement rights in the EU enable EU workers to move freely, work and reside in the UK, however, the new rules after Brexit will limit the movement of EU workers in the UK, Simpkin, V. L and Mossialos, E. (2017).</a:t>
            </a: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p:txBody>
      </p:sp>
      <p:sp>
        <p:nvSpPr>
          <p:cNvPr id="7" name="Arrow: Right 6">
            <a:extLst>
              <a:ext uri="{FF2B5EF4-FFF2-40B4-BE49-F238E27FC236}">
                <a16:creationId xmlns:a16="http://schemas.microsoft.com/office/drawing/2014/main" id="{1DA1944A-D361-A0C4-EFA1-CC8DADCB32F8}"/>
              </a:ext>
            </a:extLst>
          </p:cNvPr>
          <p:cNvSpPr/>
          <p:nvPr/>
        </p:nvSpPr>
        <p:spPr>
          <a:xfrm>
            <a:off x="3484880" y="1706880"/>
            <a:ext cx="640080" cy="11176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846374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E8A4931-4B4B-542D-B23C-E904640EE044}"/>
              </a:ext>
            </a:extLst>
          </p:cNvPr>
          <p:cNvSpPr>
            <a:spLocks noGrp="1"/>
          </p:cNvSpPr>
          <p:nvPr>
            <p:ph idx="1"/>
          </p:nvPr>
        </p:nvSpPr>
        <p:spPr>
          <a:xfrm>
            <a:off x="2589212" y="721360"/>
            <a:ext cx="8915400" cy="5740400"/>
          </a:xfrm>
        </p:spPr>
        <p:txBody>
          <a:bodyPr>
            <a:normAutofit/>
          </a:bodyPr>
          <a:lstStyle/>
          <a:p>
            <a:pPr marL="0" indent="0">
              <a:buNone/>
            </a:pPr>
            <a:r>
              <a:rPr lang="en-GB" dirty="0">
                <a:latin typeface="Arial" panose="020B0604020202020204" pitchFamily="34" charset="0"/>
                <a:cs typeface="Arial" panose="020B0604020202020204" pitchFamily="34" charset="0"/>
              </a:rPr>
              <a:t>Economic                 Government funding and bursaries in NHS</a:t>
            </a:r>
          </a:p>
          <a:p>
            <a:pPr marL="0" indent="0">
              <a:buNone/>
            </a:pPr>
            <a:r>
              <a:rPr lang="en-GB" dirty="0">
                <a:latin typeface="Arial" panose="020B0604020202020204" pitchFamily="34" charset="0"/>
                <a:cs typeface="Arial" panose="020B0604020202020204" pitchFamily="34" charset="0"/>
              </a:rPr>
              <a:t>In 2017 the government implemented changes in funding training courses and removed student bursaries for healthcare professionals. </a:t>
            </a:r>
          </a:p>
          <a:p>
            <a:pPr marL="0" indent="0">
              <a:buNone/>
            </a:pPr>
            <a:r>
              <a:rPr lang="en-GB" dirty="0">
                <a:latin typeface="Arial" panose="020B0604020202020204" pitchFamily="34" charset="0"/>
                <a:cs typeface="Arial" panose="020B0604020202020204" pitchFamily="34" charset="0"/>
              </a:rPr>
              <a:t>This created a fall in students accepted in undergraduate nursing courses, (The king's Fund, 2019).</a:t>
            </a:r>
          </a:p>
          <a:p>
            <a:pPr marL="0" indent="0">
              <a:buNone/>
            </a:pPr>
            <a:r>
              <a:rPr lang="en-GB" dirty="0">
                <a:latin typeface="Arial" panose="020B0604020202020204" pitchFamily="34" charset="0"/>
                <a:cs typeface="Arial" panose="020B0604020202020204" pitchFamily="34" charset="0"/>
              </a:rPr>
              <a:t>However, the NHS long-term plan intended to increase the number of student nursery and training courses by 2023/24.</a:t>
            </a:r>
          </a:p>
          <a:p>
            <a:pPr marL="0" indent="0">
              <a:buNone/>
            </a:pPr>
            <a:r>
              <a:rPr lang="en-GB" dirty="0">
                <a:latin typeface="Arial" panose="020B0604020202020204" pitchFamily="34" charset="0"/>
                <a:cs typeface="Arial" panose="020B0604020202020204" pitchFamily="34" charset="0"/>
              </a:rPr>
              <a:t>Any government funding or bursaries will have an impact on the NHS workforce.</a:t>
            </a:r>
          </a:p>
          <a:p>
            <a:pPr marL="0" indent="0">
              <a:buNone/>
            </a:pPr>
            <a:r>
              <a:rPr lang="en-GB" dirty="0">
                <a:latin typeface="Arial" panose="020B0604020202020204" pitchFamily="34" charset="0"/>
                <a:cs typeface="Arial" panose="020B0604020202020204" pitchFamily="34" charset="0"/>
              </a:rPr>
              <a:t>Social                    Growing aging papulation </a:t>
            </a:r>
          </a:p>
          <a:p>
            <a:pPr marL="0" indent="0">
              <a:buNone/>
            </a:pPr>
            <a:r>
              <a:rPr lang="en-GB" dirty="0">
                <a:latin typeface="Arial" panose="020B0604020202020204" pitchFamily="34" charset="0"/>
                <a:cs typeface="Arial" panose="020B0604020202020204" pitchFamily="34" charset="0"/>
              </a:rPr>
              <a:t>The growing aging population raises the demand for clinical and social care.</a:t>
            </a:r>
          </a:p>
          <a:p>
            <a:pPr marL="0" indent="0">
              <a:buNone/>
            </a:pPr>
            <a:r>
              <a:rPr lang="en-GB" dirty="0">
                <a:latin typeface="Arial" panose="020B0604020202020204" pitchFamily="34" charset="0"/>
                <a:cs typeface="Arial" panose="020B0604020202020204" pitchFamily="34" charset="0"/>
              </a:rPr>
              <a:t>According to (Nuffieldtrust, 2019), the aging demographic of staff of some groups in the health care professional present a threat, such as nursing professions and midwifery.</a:t>
            </a:r>
          </a:p>
          <a:p>
            <a:pPr marL="0" indent="0">
              <a:buNone/>
            </a:pPr>
            <a:r>
              <a:rPr lang="en-GB" dirty="0">
                <a:latin typeface="Arial" panose="020B0604020202020204" pitchFamily="34" charset="0"/>
                <a:cs typeface="Arial" panose="020B0604020202020204" pitchFamily="34" charset="0"/>
              </a:rPr>
              <a:t>As those cohorts fast approach pensionable age, it signals the demand for new professional staff, replacing them, which therefore could contribute to the shortage of staff.</a:t>
            </a:r>
          </a:p>
          <a:p>
            <a:pPr marL="0" indent="0">
              <a:buNone/>
            </a:pPr>
            <a:endParaRPr lang="en-GB" dirty="0">
              <a:latin typeface="Arial" panose="020B0604020202020204" pitchFamily="34" charset="0"/>
              <a:cs typeface="Arial" panose="020B0604020202020204" pitchFamily="34" charset="0"/>
            </a:endParaRPr>
          </a:p>
        </p:txBody>
      </p:sp>
      <p:sp>
        <p:nvSpPr>
          <p:cNvPr id="5" name="Arrow: Right 4">
            <a:extLst>
              <a:ext uri="{FF2B5EF4-FFF2-40B4-BE49-F238E27FC236}">
                <a16:creationId xmlns:a16="http://schemas.microsoft.com/office/drawing/2014/main" id="{95116C80-0CA9-958D-9604-77E6FD186E0F}"/>
              </a:ext>
            </a:extLst>
          </p:cNvPr>
          <p:cNvSpPr/>
          <p:nvPr/>
        </p:nvSpPr>
        <p:spPr>
          <a:xfrm>
            <a:off x="3962400" y="875658"/>
            <a:ext cx="690880" cy="1422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Arrow: Right 7">
            <a:extLst>
              <a:ext uri="{FF2B5EF4-FFF2-40B4-BE49-F238E27FC236}">
                <a16:creationId xmlns:a16="http://schemas.microsoft.com/office/drawing/2014/main" id="{44DC4D3A-89EF-3C0C-C06A-26AE71824BE3}"/>
              </a:ext>
            </a:extLst>
          </p:cNvPr>
          <p:cNvSpPr/>
          <p:nvPr/>
        </p:nvSpPr>
        <p:spPr>
          <a:xfrm>
            <a:off x="3515360" y="3632201"/>
            <a:ext cx="792480" cy="1422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786136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17646B4-2303-459B-AFD4-8DE9D63FC744}"/>
              </a:ext>
            </a:extLst>
          </p:cNvPr>
          <p:cNvSpPr>
            <a:spLocks noGrp="1"/>
          </p:cNvSpPr>
          <p:nvPr>
            <p:ph idx="1"/>
          </p:nvPr>
        </p:nvSpPr>
        <p:spPr>
          <a:xfrm>
            <a:off x="2629852" y="396240"/>
            <a:ext cx="8915400" cy="6461760"/>
          </a:xfrm>
        </p:spPr>
        <p:txBody>
          <a:bodyPr>
            <a:normAutofit/>
          </a:bodyPr>
          <a:lstStyle/>
          <a:p>
            <a:pPr marL="0" indent="0">
              <a:buNone/>
            </a:pPr>
            <a:r>
              <a:rPr lang="en-GB" b="1" dirty="0">
                <a:latin typeface="Arial" panose="020B0604020202020204" pitchFamily="34" charset="0"/>
                <a:cs typeface="Arial" panose="020B0604020202020204" pitchFamily="34" charset="0"/>
              </a:rPr>
              <a:t>Technology</a:t>
            </a:r>
            <a:r>
              <a:rPr lang="en-GB" dirty="0">
                <a:latin typeface="Arial" panose="020B0604020202020204" pitchFamily="34" charset="0"/>
                <a:cs typeface="Arial" panose="020B0604020202020204" pitchFamily="34" charset="0"/>
              </a:rPr>
              <a:t>                    	Robots</a:t>
            </a:r>
          </a:p>
          <a:p>
            <a:pPr marL="0" indent="0">
              <a:buNone/>
            </a:pPr>
            <a:r>
              <a:rPr lang="en-GB" dirty="0">
                <a:latin typeface="Arial" panose="020B0604020202020204" pitchFamily="34" charset="0"/>
                <a:cs typeface="Arial" panose="020B0604020202020204" pitchFamily="34" charset="0"/>
              </a:rPr>
              <a:t>At Southmead Hospital, robots conduct cancer surgery, dispense pharmacy medicines, transport supplies and analyse blood samples (National Health Service,2020).</a:t>
            </a:r>
          </a:p>
          <a:p>
            <a:pPr marL="0" indent="0">
              <a:buNone/>
            </a:pPr>
            <a:r>
              <a:rPr lang="en-GB" dirty="0">
                <a:latin typeface="Arial" panose="020B0604020202020204" pitchFamily="34" charset="0"/>
                <a:cs typeface="Arial" panose="020B0604020202020204" pitchFamily="34" charset="0"/>
              </a:rPr>
              <a:t>Southmead Hospital is one most technologically advanced in Europe, socially assistive robots could assist and help recover post-operative patients.</a:t>
            </a:r>
          </a:p>
          <a:p>
            <a:pPr marL="0" indent="0">
              <a:buNone/>
            </a:pPr>
            <a:r>
              <a:rPr lang="en-GB" dirty="0">
                <a:latin typeface="Arial" panose="020B0604020202020204" pitchFamily="34" charset="0"/>
                <a:cs typeface="Arial" panose="020B0604020202020204" pitchFamily="34" charset="0"/>
              </a:rPr>
              <a:t>The North Bristol NHS trust will consider the use of these technologies to better support patients.</a:t>
            </a:r>
          </a:p>
          <a:p>
            <a:pPr marL="0" indent="0">
              <a:buNone/>
            </a:pPr>
            <a:r>
              <a:rPr lang="en-GB" dirty="0">
                <a:latin typeface="Arial" panose="020B0604020202020204" pitchFamily="34" charset="0"/>
                <a:cs typeface="Arial" panose="020B0604020202020204" pitchFamily="34" charset="0"/>
              </a:rPr>
              <a:t>Robots will contribute to the NHS workforce. Allowing staff to have much time with patients and robots assisting the work.</a:t>
            </a:r>
          </a:p>
          <a:p>
            <a:pPr marL="0" indent="0">
              <a:buNone/>
            </a:pPr>
            <a:r>
              <a:rPr lang="en-GB" dirty="0">
                <a:latin typeface="Arial" panose="020B0604020202020204" pitchFamily="34" charset="0"/>
                <a:cs typeface="Arial" panose="020B0604020202020204" pitchFamily="34" charset="0"/>
              </a:rPr>
              <a:t>Environmental                 		Covid_19 (Coronavirus) </a:t>
            </a:r>
          </a:p>
          <a:p>
            <a:pPr>
              <a:buFont typeface="Wingdings" panose="05000000000000000000" pitchFamily="2" charset="2"/>
              <a:buChar char="q"/>
            </a:pPr>
            <a:r>
              <a:rPr lang="en-GB" dirty="0">
                <a:latin typeface="Arial" panose="020B0604020202020204" pitchFamily="34" charset="0"/>
                <a:cs typeface="Arial" panose="020B0604020202020204" pitchFamily="34" charset="0"/>
              </a:rPr>
              <a:t>Coronavirus disease (COVID-19) is an infectious disease caused by the SARS-COV-2 virus, (source: who.int).</a:t>
            </a:r>
          </a:p>
          <a:p>
            <a:pPr marL="0" indent="0">
              <a:buNone/>
            </a:pPr>
            <a:r>
              <a:rPr lang="en-GB" dirty="0">
                <a:latin typeface="Arial" panose="020B0604020202020204" pitchFamily="34" charset="0"/>
                <a:cs typeface="Arial" panose="020B0604020202020204" pitchFamily="34" charset="0"/>
              </a:rPr>
              <a:t>Coronavirus is a worldwide infectious disease, which affected people's lives all around the world, the pandemic has caused many deaths in the world, and UK was not exceptional, it caused a disruption in every aspect of life, and lockdowns were applied by the government, and the only people could go to work were key-workers only, to save lives people had to stay at home or work from home.</a:t>
            </a:r>
          </a:p>
        </p:txBody>
      </p:sp>
      <p:sp>
        <p:nvSpPr>
          <p:cNvPr id="4" name="Arrow: Right 3">
            <a:extLst>
              <a:ext uri="{FF2B5EF4-FFF2-40B4-BE49-F238E27FC236}">
                <a16:creationId xmlns:a16="http://schemas.microsoft.com/office/drawing/2014/main" id="{5016016A-624E-E3BE-E4CD-6D07731E89E3}"/>
              </a:ext>
            </a:extLst>
          </p:cNvPr>
          <p:cNvSpPr/>
          <p:nvPr/>
        </p:nvSpPr>
        <p:spPr>
          <a:xfrm>
            <a:off x="4226560" y="462279"/>
            <a:ext cx="772160" cy="11684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Right 5">
            <a:extLst>
              <a:ext uri="{FF2B5EF4-FFF2-40B4-BE49-F238E27FC236}">
                <a16:creationId xmlns:a16="http://schemas.microsoft.com/office/drawing/2014/main" id="{E4AEE3E3-AA26-B44D-7C59-FE237B9FB063}"/>
              </a:ext>
            </a:extLst>
          </p:cNvPr>
          <p:cNvSpPr/>
          <p:nvPr/>
        </p:nvSpPr>
        <p:spPr>
          <a:xfrm>
            <a:off x="4429760" y="3883659"/>
            <a:ext cx="772160" cy="11684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836697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84" name="Rectangle 58">
            <a:extLst>
              <a:ext uri="{FF2B5EF4-FFF2-40B4-BE49-F238E27FC236}">
                <a16:creationId xmlns:a16="http://schemas.microsoft.com/office/drawing/2014/main" id="{83030214-227F-42DB-9282-BBA6AF8D94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4295"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Freeform 11">
            <a:extLst>
              <a:ext uri="{FF2B5EF4-FFF2-40B4-BE49-F238E27FC236}">
                <a16:creationId xmlns:a16="http://schemas.microsoft.com/office/drawing/2014/main" id="{0D7A9289-BAD1-4A78-979F-A655C886DB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1149203"/>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p:nvSpPr>
          <p:cNvPr id="3" name="Content Placeholder 2">
            <a:extLst>
              <a:ext uri="{FF2B5EF4-FFF2-40B4-BE49-F238E27FC236}">
                <a16:creationId xmlns:a16="http://schemas.microsoft.com/office/drawing/2014/main" id="{1F548A22-7A9E-5213-78A6-11F1B3C15556}"/>
              </a:ext>
            </a:extLst>
          </p:cNvPr>
          <p:cNvSpPr>
            <a:spLocks noGrp="1"/>
          </p:cNvSpPr>
          <p:nvPr>
            <p:ph idx="1"/>
          </p:nvPr>
        </p:nvSpPr>
        <p:spPr>
          <a:xfrm>
            <a:off x="5280368" y="1059872"/>
            <a:ext cx="6224244" cy="4851350"/>
          </a:xfrm>
        </p:spPr>
        <p:txBody>
          <a:bodyPr>
            <a:normAutofit/>
          </a:bodyPr>
          <a:lstStyle/>
          <a:p>
            <a:pPr marL="0" indent="0">
              <a:buNone/>
            </a:pPr>
            <a:r>
              <a:rPr lang="en-GB" dirty="0">
                <a:latin typeface="Arial" panose="020B0604020202020204" pitchFamily="34" charset="0"/>
                <a:cs typeface="Arial" panose="020B0604020202020204" pitchFamily="34" charset="0"/>
              </a:rPr>
              <a:t>During the peak of covid-19, the NHS faced unprecedented challenges to cope with the ongoing pressure demand of the health service, NHS employees were overworked to tackle those challenging situations, however, that contributed to psychological problems, such as anxiety, stress, illness, depression, and absenteeism, the absenteeism partially increased as a result of quarantine if any of the staff was tested positive corona, had to self-isolate. </a:t>
            </a:r>
          </a:p>
          <a:p>
            <a:pPr marL="0" indent="0">
              <a:buNone/>
            </a:pPr>
            <a:r>
              <a:rPr lang="en-GB" dirty="0">
                <a:latin typeface="Arial" panose="020B0604020202020204" pitchFamily="34" charset="0"/>
                <a:cs typeface="Arial" panose="020B0604020202020204" pitchFamily="34" charset="0"/>
              </a:rPr>
              <a:t>According to Mahase, (2022), because of staff absenteeism of sickness and self-isolation, several trusts declared critical incidents.</a:t>
            </a:r>
          </a:p>
          <a:p>
            <a:pPr marL="0" indent="0">
              <a:buNone/>
            </a:pPr>
            <a:r>
              <a:rPr lang="en-GB" dirty="0">
                <a:latin typeface="Arial" panose="020B0604020202020204" pitchFamily="34" charset="0"/>
                <a:cs typeface="Arial" panose="020B0604020202020204" pitchFamily="34" charset="0"/>
              </a:rPr>
              <a:t>As a result of absenteeism, hospitals struggle to move patients out of the hospital to care homes, because of insufficient staff in social care,</a:t>
            </a:r>
          </a:p>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295582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graphicFrame>
        <p:nvGraphicFramePr>
          <p:cNvPr id="25" name="Chart 24">
            <a:extLst>
              <a:ext uri="{FF2B5EF4-FFF2-40B4-BE49-F238E27FC236}">
                <a16:creationId xmlns:a16="http://schemas.microsoft.com/office/drawing/2014/main" id="{EF8222ED-D9A7-D99D-B7EC-2FEE1385F520}"/>
              </a:ext>
            </a:extLst>
          </p:cNvPr>
          <p:cNvGraphicFramePr>
            <a:graphicFrameLocks/>
          </p:cNvGraphicFramePr>
          <p:nvPr>
            <p:extLst>
              <p:ext uri="{D42A27DB-BD31-4B8C-83A1-F6EECF244321}">
                <p14:modId xmlns:p14="http://schemas.microsoft.com/office/powerpoint/2010/main" val="3385529555"/>
              </p:ext>
            </p:extLst>
          </p:nvPr>
        </p:nvGraphicFramePr>
        <p:xfrm>
          <a:off x="1120477" y="1123527"/>
          <a:ext cx="9951041" cy="4604800"/>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Box 3">
            <a:extLst>
              <a:ext uri="{FF2B5EF4-FFF2-40B4-BE49-F238E27FC236}">
                <a16:creationId xmlns:a16="http://schemas.microsoft.com/office/drawing/2014/main" id="{8462A45A-93C3-3757-8984-02FEA9DC7E35}"/>
              </a:ext>
            </a:extLst>
          </p:cNvPr>
          <p:cNvSpPr txBox="1"/>
          <p:nvPr/>
        </p:nvSpPr>
        <p:spPr>
          <a:xfrm>
            <a:off x="4221480" y="5943600"/>
            <a:ext cx="2534920" cy="307777"/>
          </a:xfrm>
          <a:prstGeom prst="rect">
            <a:avLst/>
          </a:prstGeom>
          <a:noFill/>
        </p:spPr>
        <p:txBody>
          <a:bodyPr wrap="square" rtlCol="0">
            <a:spAutoFit/>
          </a:bodyPr>
          <a:lstStyle/>
          <a:p>
            <a:r>
              <a:rPr lang="en-GB" sz="1400"/>
              <a:t>Source: digital.nhs.uk</a:t>
            </a:r>
            <a:endParaRPr lang="en-GB" sz="1400" dirty="0"/>
          </a:p>
        </p:txBody>
      </p:sp>
    </p:spTree>
    <p:extLst>
      <p:ext uri="{BB962C8B-B14F-4D97-AF65-F5344CB8AC3E}">
        <p14:creationId xmlns:p14="http://schemas.microsoft.com/office/powerpoint/2010/main" val="41897444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D2816-431D-6F37-8ADE-2444776DDE21}"/>
              </a:ext>
            </a:extLst>
          </p:cNvPr>
          <p:cNvSpPr>
            <a:spLocks noGrp="1"/>
          </p:cNvSpPr>
          <p:nvPr>
            <p:ph type="title"/>
          </p:nvPr>
        </p:nvSpPr>
        <p:spPr/>
        <p:txBody>
          <a:bodyPr>
            <a:normAutofit/>
          </a:bodyPr>
          <a:lstStyle/>
          <a:p>
            <a:pPr algn="ctr"/>
            <a:r>
              <a:rPr lang="en-GB" sz="2800" b="1" dirty="0"/>
              <a:t>Fishbone diagram/ Causes and effects analysis </a:t>
            </a:r>
          </a:p>
        </p:txBody>
      </p:sp>
      <p:sp>
        <p:nvSpPr>
          <p:cNvPr id="3" name="Content Placeholder 2">
            <a:extLst>
              <a:ext uri="{FF2B5EF4-FFF2-40B4-BE49-F238E27FC236}">
                <a16:creationId xmlns:a16="http://schemas.microsoft.com/office/drawing/2014/main" id="{B57414AE-8EE9-D90D-C6C3-8203533D5E02}"/>
              </a:ext>
            </a:extLst>
          </p:cNvPr>
          <p:cNvSpPr>
            <a:spLocks noGrp="1"/>
          </p:cNvSpPr>
          <p:nvPr>
            <p:ph idx="1"/>
          </p:nvPr>
        </p:nvSpPr>
        <p:spPr>
          <a:xfrm>
            <a:off x="2592925" y="1905000"/>
            <a:ext cx="8915400" cy="4445730"/>
          </a:xfrm>
        </p:spPr>
        <p:txBody>
          <a:bodyPr>
            <a:noAutofit/>
          </a:bodyPr>
          <a:lstStyle/>
          <a:p>
            <a:pPr marL="0" indent="0">
              <a:buNone/>
            </a:pPr>
            <a:r>
              <a:rPr lang="en-GB" dirty="0">
                <a:latin typeface="Arial" panose="020B0604020202020204" pitchFamily="34" charset="0"/>
                <a:cs typeface="Arial" panose="020B0604020202020204" pitchFamily="34" charset="0"/>
              </a:rPr>
              <a:t>A fishbone diagram technique was developed in 1960 by professor Kaoru Ishikawa, (source: mindtools.com).</a:t>
            </a:r>
          </a:p>
          <a:p>
            <a:pPr marL="0" indent="0">
              <a:buNone/>
            </a:pPr>
            <a:r>
              <a:rPr lang="en-GB" dirty="0">
                <a:latin typeface="Arial" panose="020B0604020202020204" pitchFamily="34" charset="0"/>
                <a:cs typeface="Arial" panose="020B0604020202020204" pitchFamily="34" charset="0"/>
              </a:rPr>
              <a:t>The fishbone diagram, named for its resemblance to a fish skeleton</a:t>
            </a:r>
          </a:p>
          <a:p>
            <a:pPr marL="0" indent="0">
              <a:buNone/>
            </a:pPr>
            <a:r>
              <a:rPr lang="en-GB" dirty="0">
                <a:latin typeface="Arial" panose="020B0604020202020204" pitchFamily="34" charset="0"/>
                <a:cs typeface="Arial" panose="020B0604020202020204" pitchFamily="34" charset="0"/>
              </a:rPr>
              <a:t>This technique helps you to identify all the causes of a problem so that you find and fix the problem the first time without continuation of the problem.</a:t>
            </a:r>
          </a:p>
          <a:p>
            <a:pPr marL="0" indent="0">
              <a:buNone/>
            </a:pPr>
            <a:r>
              <a:rPr lang="en-GB" dirty="0">
                <a:latin typeface="Arial" panose="020B0604020202020204" pitchFamily="34" charset="0"/>
                <a:cs typeface="Arial" panose="020B0604020202020204" pitchFamily="34" charset="0"/>
              </a:rPr>
              <a:t>The fish head is the problem, the backbone Is a horizontal arrow pointing to the head, at least four overarching causes of the problem branch off from the spine with arrows, for each overarching cause, note contributing factors that branch off from their corresponding cause, and continue the branching off process until the root cause of the problem is found.</a:t>
            </a:r>
          </a:p>
          <a:p>
            <a:pPr marL="0" indent="0">
              <a:buNone/>
            </a:pPr>
            <a:r>
              <a:rPr lang="en-GB" dirty="0">
                <a:latin typeface="Arial" panose="020B0604020202020204" pitchFamily="34" charset="0"/>
                <a:cs typeface="Arial" panose="020B0604020202020204" pitchFamily="34" charset="0"/>
              </a:rPr>
              <a:t>It's useful for product development in the troubleshooting process, as it identifies the causes of the problem, instead of merely treating the symptoms. (source: techtarget.com)</a:t>
            </a:r>
          </a:p>
          <a:p>
            <a:pPr marL="0" indent="0">
              <a:buNone/>
            </a:pPr>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 </a:t>
            </a:r>
          </a:p>
          <a:p>
            <a:pPr marL="0" indent="0">
              <a:buNone/>
            </a:pPr>
            <a:r>
              <a:rPr lang="en-GB"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6282276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0" name="Rectangle 6">
            <a:extLst>
              <a:ext uri="{FF2B5EF4-FFF2-40B4-BE49-F238E27FC236}">
                <a16:creationId xmlns:a16="http://schemas.microsoft.com/office/drawing/2014/main" id="{FBDDE715-DC1D-4B19-9FCF-8B62FCE8E6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8">
            <a:extLst>
              <a:ext uri="{FF2B5EF4-FFF2-40B4-BE49-F238E27FC236}">
                <a16:creationId xmlns:a16="http://schemas.microsoft.com/office/drawing/2014/main" id="{059D4B08-2FD7-4795-B867-90033141C3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10">
            <a:extLst>
              <a:ext uri="{FF2B5EF4-FFF2-40B4-BE49-F238E27FC236}">
                <a16:creationId xmlns:a16="http://schemas.microsoft.com/office/drawing/2014/main" id="{0FEAB822-F0FD-4704-BB9F-0294145AD5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6" y="643468"/>
            <a:ext cx="10905067" cy="557106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B4BFAD88-CDC1-AA23-5E80-5C333C9A65F0}"/>
              </a:ext>
            </a:extLst>
          </p:cNvPr>
          <p:cNvPicPr>
            <a:picLocks noChangeAspect="1"/>
          </p:cNvPicPr>
          <p:nvPr/>
        </p:nvPicPr>
        <p:blipFill>
          <a:blip r:embed="rId2"/>
          <a:stretch>
            <a:fillRect/>
          </a:stretch>
        </p:blipFill>
        <p:spPr>
          <a:xfrm>
            <a:off x="1768301" y="1214967"/>
            <a:ext cx="8655396" cy="4604800"/>
          </a:xfrm>
          <a:prstGeom prst="rect">
            <a:avLst/>
          </a:prstGeom>
        </p:spPr>
      </p:pic>
    </p:spTree>
    <p:extLst>
      <p:ext uri="{BB962C8B-B14F-4D97-AF65-F5344CB8AC3E}">
        <p14:creationId xmlns:p14="http://schemas.microsoft.com/office/powerpoint/2010/main" val="30234932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35" name="Rectangle 7">
            <a:extLst>
              <a:ext uri="{FF2B5EF4-FFF2-40B4-BE49-F238E27FC236}">
                <a16:creationId xmlns:a16="http://schemas.microsoft.com/office/drawing/2014/main" id="{83030214-227F-42DB-9282-BBA6AF8D94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654295"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A81438-2BA6-607C-6105-EC15C3BF84CB}"/>
              </a:ext>
            </a:extLst>
          </p:cNvPr>
          <p:cNvSpPr>
            <a:spLocks noGrp="1"/>
          </p:cNvSpPr>
          <p:nvPr>
            <p:ph type="title"/>
          </p:nvPr>
        </p:nvSpPr>
        <p:spPr>
          <a:xfrm>
            <a:off x="1433889" y="1059872"/>
            <a:ext cx="3012216" cy="4851349"/>
          </a:xfrm>
        </p:spPr>
        <p:txBody>
          <a:bodyPr>
            <a:normAutofit/>
          </a:bodyPr>
          <a:lstStyle/>
          <a:p>
            <a:r>
              <a:rPr lang="en-GB" dirty="0">
                <a:latin typeface="Arial" panose="020B0604020202020204" pitchFamily="34" charset="0"/>
                <a:cs typeface="Arial" panose="020B0604020202020204" pitchFamily="34" charset="0"/>
              </a:rPr>
              <a:t>Solutions for absenteeism</a:t>
            </a:r>
          </a:p>
        </p:txBody>
      </p:sp>
      <p:sp>
        <p:nvSpPr>
          <p:cNvPr id="36" name="Freeform 11">
            <a:extLst>
              <a:ext uri="{FF2B5EF4-FFF2-40B4-BE49-F238E27FC236}">
                <a16:creationId xmlns:a16="http://schemas.microsoft.com/office/drawing/2014/main" id="{0D7A9289-BAD1-4A78-979F-A655C886DB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1149203"/>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p:nvSpPr>
          <p:cNvPr id="3" name="Content Placeholder 2">
            <a:extLst>
              <a:ext uri="{FF2B5EF4-FFF2-40B4-BE49-F238E27FC236}">
                <a16:creationId xmlns:a16="http://schemas.microsoft.com/office/drawing/2014/main" id="{66209671-84AD-B670-BA61-FC6188F11CE4}"/>
              </a:ext>
            </a:extLst>
          </p:cNvPr>
          <p:cNvSpPr>
            <a:spLocks noGrp="1"/>
          </p:cNvSpPr>
          <p:nvPr>
            <p:ph idx="1"/>
          </p:nvPr>
        </p:nvSpPr>
        <p:spPr>
          <a:xfrm>
            <a:off x="5280368" y="142240"/>
            <a:ext cx="6224244" cy="6441440"/>
          </a:xfrm>
        </p:spPr>
        <p:txBody>
          <a:bodyPr>
            <a:normAutofit lnSpcReduction="10000"/>
          </a:bodyPr>
          <a:lstStyle/>
          <a:p>
            <a:pPr marL="0" indent="0">
              <a:lnSpc>
                <a:spcPct val="90000"/>
              </a:lnSpc>
              <a:buNone/>
            </a:pPr>
            <a:endParaRPr lang="en-GB" sz="1300" dirty="0">
              <a:latin typeface="Arial" panose="020B0604020202020204" pitchFamily="34" charset="0"/>
              <a:cs typeface="Arial" panose="020B0604020202020204" pitchFamily="34" charset="0"/>
            </a:endParaRPr>
          </a:p>
          <a:p>
            <a:pPr>
              <a:lnSpc>
                <a:spcPct val="90000"/>
              </a:lnSpc>
              <a:buFont typeface="Wingdings" panose="05000000000000000000" pitchFamily="2" charset="2"/>
              <a:buChar char="q"/>
            </a:pPr>
            <a:r>
              <a:rPr lang="en-GB" dirty="0">
                <a:latin typeface="Arial" panose="020B0604020202020204" pitchFamily="34" charset="0"/>
                <a:cs typeface="Arial" panose="020B0604020202020204" pitchFamily="34" charset="0"/>
              </a:rPr>
              <a:t>Work-Life Balance: as job stress can contribute to poor health and maximize absenteeism at the workplace, it's essential to have balanced hours of work, having short breaks will help reduce stress and work effectively, and productivity than hours, (Source: sage.com)</a:t>
            </a:r>
          </a:p>
          <a:p>
            <a:pPr>
              <a:lnSpc>
                <a:spcPct val="90000"/>
              </a:lnSpc>
              <a:buFont typeface="Wingdings" panose="05000000000000000000" pitchFamily="2" charset="2"/>
              <a:buChar char="q"/>
            </a:pPr>
            <a:r>
              <a:rPr lang="en-GB" dirty="0">
                <a:latin typeface="Arial" panose="020B0604020202020204" pitchFamily="34" charset="0"/>
                <a:cs typeface="Arial" panose="020B0604020202020204" pitchFamily="34" charset="0"/>
              </a:rPr>
              <a:t>Counselling: counselling for stress at work will help identify the causes of stress, it's not uncommon for people to encounter stress at work, however, it's important to tackle it before it contributes to anxiety and depression, which are risk factors of health. </a:t>
            </a:r>
          </a:p>
          <a:p>
            <a:pPr marL="0" indent="0">
              <a:lnSpc>
                <a:spcPct val="90000"/>
              </a:lnSpc>
              <a:buNone/>
            </a:pPr>
            <a:r>
              <a:rPr lang="en-GB" dirty="0">
                <a:latin typeface="Arial" panose="020B0604020202020204" pitchFamily="34" charset="0"/>
                <a:cs typeface="Arial" panose="020B0604020202020204" pitchFamily="34" charset="0"/>
              </a:rPr>
              <a:t>      it allows employees to talk about the issues that they are experiencing and     enables</a:t>
            </a:r>
          </a:p>
          <a:p>
            <a:pPr marL="0" indent="0">
              <a:lnSpc>
                <a:spcPct val="90000"/>
              </a:lnSpc>
              <a:buNone/>
            </a:pPr>
            <a:r>
              <a:rPr lang="en-GB" dirty="0">
                <a:latin typeface="Arial" panose="020B0604020202020204" pitchFamily="34" charset="0"/>
                <a:cs typeface="Arial" panose="020B0604020202020204" pitchFamily="34" charset="0"/>
              </a:rPr>
              <a:t>      counsellors to work with them and develop better ways to manage these issues/</a:t>
            </a:r>
          </a:p>
          <a:p>
            <a:pPr marL="0" indent="0">
              <a:lnSpc>
                <a:spcPct val="90000"/>
              </a:lnSpc>
              <a:buNone/>
            </a:pPr>
            <a:r>
              <a:rPr lang="en-GB" dirty="0">
                <a:latin typeface="Arial" panose="020B0604020202020204" pitchFamily="34" charset="0"/>
                <a:cs typeface="Arial" panose="020B0604020202020204" pitchFamily="34" charset="0"/>
              </a:rPr>
              <a:t>      (Source: healthassured.org)</a:t>
            </a:r>
          </a:p>
          <a:p>
            <a:pPr>
              <a:lnSpc>
                <a:spcPct val="90000"/>
              </a:lnSpc>
              <a:buFont typeface="Wingdings" panose="05000000000000000000" pitchFamily="2" charset="2"/>
              <a:buChar char="q"/>
            </a:pPr>
            <a:r>
              <a:rPr lang="en-GB" dirty="0">
                <a:latin typeface="Arial" panose="020B0604020202020204" pitchFamily="34" charset="0"/>
                <a:cs typeface="Arial" panose="020B0604020202020204" pitchFamily="34" charset="0"/>
              </a:rPr>
              <a:t>Encourage Employee Engagement: increase engagement with employees so that employees feel committed to working, maintain internal communication, suggest improvements, rereport problems, investing employee training and development programs, so that they can improve their skills and participate more in the organisation's activities, (source: sesamehr.com) </a:t>
            </a:r>
          </a:p>
          <a:p>
            <a:pPr marL="0" indent="0">
              <a:lnSpc>
                <a:spcPct val="90000"/>
              </a:lnSpc>
              <a:buNone/>
            </a:pPr>
            <a:r>
              <a:rPr lang="en-GB"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6483606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9" name="Rectangle 7">
            <a:extLst>
              <a:ext uri="{FF2B5EF4-FFF2-40B4-BE49-F238E27FC236}">
                <a16:creationId xmlns:a16="http://schemas.microsoft.com/office/drawing/2014/main" id="{0B0685DC-0CEE-482C-8A89-7A85EECA3D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30FF6AE-5392-5050-0D26-0148CADC10AF}"/>
              </a:ext>
            </a:extLst>
          </p:cNvPr>
          <p:cNvSpPr>
            <a:spLocks noGrp="1"/>
          </p:cNvSpPr>
          <p:nvPr>
            <p:ph type="title"/>
          </p:nvPr>
        </p:nvSpPr>
        <p:spPr>
          <a:xfrm>
            <a:off x="7855527" y="685800"/>
            <a:ext cx="3649085" cy="5225422"/>
          </a:xfrm>
        </p:spPr>
        <p:txBody>
          <a:bodyPr anchor="ctr">
            <a:normAutofit/>
          </a:bodyPr>
          <a:lstStyle/>
          <a:p>
            <a:r>
              <a:rPr lang="en-GB" b="1"/>
              <a:t>Rational Decision Making </a:t>
            </a:r>
          </a:p>
        </p:txBody>
      </p:sp>
      <p:sp>
        <p:nvSpPr>
          <p:cNvPr id="11" name="Rectangle 9">
            <a:extLst>
              <a:ext uri="{FF2B5EF4-FFF2-40B4-BE49-F238E27FC236}">
                <a16:creationId xmlns:a16="http://schemas.microsoft.com/office/drawing/2014/main" id="{A31628A5-06CF-426B-948A-59ED234C9D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89059B2-787E-8CEB-B653-45F811BBC95A}"/>
              </a:ext>
            </a:extLst>
          </p:cNvPr>
          <p:cNvSpPr>
            <a:spLocks noGrp="1"/>
          </p:cNvSpPr>
          <p:nvPr>
            <p:ph idx="1"/>
          </p:nvPr>
        </p:nvSpPr>
        <p:spPr>
          <a:xfrm>
            <a:off x="1101554" y="685800"/>
            <a:ext cx="5970162" cy="5225422"/>
          </a:xfrm>
        </p:spPr>
        <p:txBody>
          <a:bodyPr anchor="ctr">
            <a:normAutofit/>
          </a:bodyPr>
          <a:lstStyle/>
          <a:p>
            <a:pPr marL="0" indent="0">
              <a:buNone/>
            </a:pPr>
            <a:r>
              <a:rPr lang="en-GB" dirty="0">
                <a:latin typeface="Arial" panose="020B0604020202020204" pitchFamily="34" charset="0"/>
                <a:cs typeface="Arial" panose="020B0604020202020204" pitchFamily="34" charset="0"/>
              </a:rPr>
              <a:t>Rational Choice Theory is considered to be originated from the Philosopher Adam Smith, 1776 his essay "An Inquiry into the Nature and Causes of the Wealth of Nations", (source: onlinemswprograms.com).</a:t>
            </a:r>
          </a:p>
          <a:p>
            <a:pPr marL="0" indent="0">
              <a:buNone/>
            </a:pPr>
            <a:r>
              <a:rPr lang="en-GB" dirty="0">
                <a:latin typeface="Arial" panose="020B0604020202020204" pitchFamily="34" charset="0"/>
                <a:cs typeface="Arial" panose="020B0604020202020204" pitchFamily="34" charset="0"/>
              </a:rPr>
              <a:t>Rational Choice Theory states that individuals use rational calculations to make rational choices and achieve outcomes that are aligned with their personal objectives, (source: Investopedia.com)</a:t>
            </a:r>
          </a:p>
          <a:p>
            <a:pPr marL="0" indent="0">
              <a:buNone/>
            </a:pPr>
            <a:endParaRPr lang="en-GB" dirty="0">
              <a:latin typeface="Arial" panose="020B0604020202020204" pitchFamily="34" charset="0"/>
              <a:cs typeface="Arial" panose="020B0604020202020204" pitchFamily="34" charset="0"/>
            </a:endParaRPr>
          </a:p>
        </p:txBody>
      </p:sp>
      <p:cxnSp>
        <p:nvCxnSpPr>
          <p:cNvPr id="12" name="Straight Connector 11">
            <a:extLst>
              <a:ext uri="{FF2B5EF4-FFF2-40B4-BE49-F238E27FC236}">
                <a16:creationId xmlns:a16="http://schemas.microsoft.com/office/drawing/2014/main" id="{2D902729-F83B-46AA-B572-057BD32A699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6041" y="1871831"/>
            <a:ext cx="0" cy="3200400"/>
          </a:xfrm>
          <a:prstGeom prst="line">
            <a:avLst/>
          </a:prstGeom>
          <a:ln w="15875">
            <a:solidFill>
              <a:schemeClr val="accent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53021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5150710C-D353-8A1B-81B6-3F4EE198914C}"/>
              </a:ext>
            </a:extLst>
          </p:cNvPr>
          <p:cNvPicPr>
            <a:picLocks noChangeAspect="1"/>
          </p:cNvPicPr>
          <p:nvPr/>
        </p:nvPicPr>
        <p:blipFill>
          <a:blip r:embed="rId2"/>
          <a:stretch>
            <a:fillRect/>
          </a:stretch>
        </p:blipFill>
        <p:spPr>
          <a:xfrm>
            <a:off x="1696720" y="116840"/>
            <a:ext cx="9946640" cy="5410200"/>
          </a:xfrm>
          <a:prstGeom prst="rect">
            <a:avLst/>
          </a:prstGeom>
        </p:spPr>
      </p:pic>
      <p:pic>
        <p:nvPicPr>
          <p:cNvPr id="13" name="Picture 12">
            <a:extLst>
              <a:ext uri="{FF2B5EF4-FFF2-40B4-BE49-F238E27FC236}">
                <a16:creationId xmlns:a16="http://schemas.microsoft.com/office/drawing/2014/main" id="{21198F08-AF09-2DE8-B808-7F2A75AEE1ED}"/>
              </a:ext>
            </a:extLst>
          </p:cNvPr>
          <p:cNvPicPr>
            <a:picLocks noChangeAspect="1"/>
          </p:cNvPicPr>
          <p:nvPr/>
        </p:nvPicPr>
        <p:blipFill>
          <a:blip r:embed="rId3"/>
          <a:stretch>
            <a:fillRect/>
          </a:stretch>
        </p:blipFill>
        <p:spPr>
          <a:xfrm>
            <a:off x="1876806" y="5527040"/>
            <a:ext cx="8865108" cy="1127760"/>
          </a:xfrm>
          <a:prstGeom prst="rect">
            <a:avLst/>
          </a:prstGeom>
        </p:spPr>
      </p:pic>
    </p:spTree>
    <p:extLst>
      <p:ext uri="{BB962C8B-B14F-4D97-AF65-F5344CB8AC3E}">
        <p14:creationId xmlns:p14="http://schemas.microsoft.com/office/powerpoint/2010/main" val="15779214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00" name="Rectangle 89">
            <a:extLst>
              <a:ext uri="{FF2B5EF4-FFF2-40B4-BE49-F238E27FC236}">
                <a16:creationId xmlns:a16="http://schemas.microsoft.com/office/drawing/2014/main" id="{175CD74B-9CE8-4F20-A3E4-A22A7F0360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Rectangle 91">
            <a:extLst>
              <a:ext uri="{FF2B5EF4-FFF2-40B4-BE49-F238E27FC236}">
                <a16:creationId xmlns:a16="http://schemas.microsoft.com/office/drawing/2014/main" id="{99C44665-BECF-4482-A00C-E4BE2A87DC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02" name="Freeform 11">
            <a:extLst>
              <a:ext uri="{FF2B5EF4-FFF2-40B4-BE49-F238E27FC236}">
                <a16:creationId xmlns:a16="http://schemas.microsoft.com/office/drawing/2014/main" id="{20398C1D-D011-4BA8-AC81-E829677B87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graphicFrame>
        <p:nvGraphicFramePr>
          <p:cNvPr id="85" name="Content Placeholder 2">
            <a:extLst>
              <a:ext uri="{FF2B5EF4-FFF2-40B4-BE49-F238E27FC236}">
                <a16:creationId xmlns:a16="http://schemas.microsoft.com/office/drawing/2014/main" id="{36669D41-8066-8C39-B648-D36FC84D9FE0}"/>
              </a:ext>
            </a:extLst>
          </p:cNvPr>
          <p:cNvGraphicFramePr>
            <a:graphicFrameLocks noGrp="1"/>
          </p:cNvGraphicFramePr>
          <p:nvPr>
            <p:ph idx="1"/>
            <p:extLst>
              <p:ext uri="{D42A27DB-BD31-4B8C-83A1-F6EECF244321}">
                <p14:modId xmlns:p14="http://schemas.microsoft.com/office/powerpoint/2010/main" val="884419812"/>
              </p:ext>
            </p:extLst>
          </p:nvPr>
        </p:nvGraphicFramePr>
        <p:xfrm>
          <a:off x="1794897" y="2222983"/>
          <a:ext cx="8987404" cy="36539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683448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1C49D-E9EB-DA33-E60A-E83C1B1F4C49}"/>
              </a:ext>
            </a:extLst>
          </p:cNvPr>
          <p:cNvSpPr>
            <a:spLocks noGrp="1"/>
          </p:cNvSpPr>
          <p:nvPr>
            <p:ph type="title"/>
          </p:nvPr>
        </p:nvSpPr>
        <p:spPr>
          <a:xfrm>
            <a:off x="2410045" y="116110"/>
            <a:ext cx="8911687" cy="483330"/>
          </a:xfrm>
        </p:spPr>
        <p:txBody>
          <a:bodyPr>
            <a:normAutofit/>
          </a:bodyPr>
          <a:lstStyle/>
          <a:p>
            <a:pPr algn="ctr"/>
            <a:r>
              <a:rPr lang="en-GB" sz="1600" dirty="0">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BD4C0A29-470E-6F5F-150D-4C9996D9196E}"/>
              </a:ext>
            </a:extLst>
          </p:cNvPr>
          <p:cNvSpPr>
            <a:spLocks noGrp="1"/>
          </p:cNvSpPr>
          <p:nvPr>
            <p:ph idx="1"/>
          </p:nvPr>
        </p:nvSpPr>
        <p:spPr>
          <a:xfrm>
            <a:off x="2585499" y="985520"/>
            <a:ext cx="8915400" cy="5679440"/>
          </a:xfrm>
        </p:spPr>
        <p:txBody>
          <a:bodyPr>
            <a:normAutofit/>
          </a:bodyPr>
          <a:lstStyle/>
          <a:p>
            <a:pPr marL="342900" lvl="0" indent="-342900">
              <a:lnSpc>
                <a:spcPct val="101000"/>
              </a:lnSpc>
              <a:buFont typeface="+mj-lt"/>
              <a:buAutoNum type="arabicPeriod"/>
            </a:pPr>
            <a:r>
              <a:rPr lang="en-GB" sz="1200" dirty="0" err="1">
                <a:effectLst/>
                <a:latin typeface="Arial" panose="020B0604020202020204" pitchFamily="34" charset="0"/>
                <a:ea typeface="Calibri" panose="020F0502020204030204" pitchFamily="34" charset="0"/>
                <a:cs typeface="Times New Roman" panose="02020603050405020304" pitchFamily="18" charset="0"/>
              </a:rPr>
              <a:t>Dalingwater</a:t>
            </a:r>
            <a:r>
              <a:rPr lang="en-GB" sz="1200" dirty="0">
                <a:effectLst/>
                <a:latin typeface="Arial" panose="020B0604020202020204" pitchFamily="34" charset="0"/>
                <a:ea typeface="Calibri" panose="020F0502020204030204" pitchFamily="34" charset="0"/>
                <a:cs typeface="Times New Roman" panose="02020603050405020304" pitchFamily="18" charset="0"/>
              </a:rPr>
              <a:t>, L. (2019), ‘The UK economy and Brexit’, </a:t>
            </a:r>
            <a:r>
              <a:rPr lang="en-GB" sz="1200" i="1" dirty="0">
                <a:effectLst/>
                <a:latin typeface="Arial" panose="020B0604020202020204" pitchFamily="34" charset="0"/>
                <a:ea typeface="Calibri" panose="020F0502020204030204" pitchFamily="34" charset="0"/>
                <a:cs typeface="Times New Roman" panose="02020603050405020304" pitchFamily="18" charset="0"/>
              </a:rPr>
              <a:t>NHS staff shortages and the Brexit effect</a:t>
            </a:r>
            <a:r>
              <a:rPr lang="en-GB" sz="1200" dirty="0">
                <a:effectLst/>
                <a:latin typeface="Arial" panose="020B0604020202020204" pitchFamily="34" charset="0"/>
                <a:ea typeface="Calibri" panose="020F0502020204030204" pitchFamily="34" charset="0"/>
                <a:cs typeface="Times New Roman" panose="02020603050405020304" pitchFamily="18" charset="0"/>
              </a:rPr>
              <a:t>, 24, pp. 67-86.</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01000"/>
              </a:lnSpc>
              <a:spcAft>
                <a:spcPts val="800"/>
              </a:spcAft>
              <a:buNone/>
            </a:pPr>
            <a:r>
              <a:rPr lang="en-GB" sz="1200" dirty="0">
                <a:effectLst/>
                <a:latin typeface="Arial" panose="020B0604020202020204" pitchFamily="34" charset="0"/>
                <a:ea typeface="Calibri" panose="020F0502020204030204" pitchFamily="34" charset="0"/>
                <a:cs typeface="Times New Roman" panose="02020603050405020304" pitchFamily="18" charset="0"/>
              </a:rPr>
              <a:t>DOI: </a:t>
            </a:r>
            <a:r>
              <a:rPr lang="en-GB" sz="12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2"/>
              </a:rPr>
              <a:t>https://doi.org/10.4000/osb.3216</a:t>
            </a:r>
            <a:r>
              <a:rPr lang="en-GB" sz="1200" dirty="0">
                <a:effectLst/>
                <a:latin typeface="Arial" panose="020B0604020202020204" pitchFamily="34" charset="0"/>
                <a:ea typeface="Calibri" panose="020F0502020204030204" pitchFamily="34" charset="0"/>
                <a:cs typeface="Times New Roman" panose="02020603050405020304" pitchFamily="18" charset="0"/>
              </a:rPr>
              <a:t> . 04.07.2022.</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nSpc>
                <a:spcPct val="101000"/>
              </a:lnSpc>
              <a:buNone/>
            </a:pPr>
            <a:r>
              <a:rPr lang="en-GB" sz="1100" dirty="0">
                <a:latin typeface="Calibri" panose="020F0502020204030204" pitchFamily="34" charset="0"/>
                <a:cs typeface="Times New Roman" panose="02020603050405020304" pitchFamily="18" charset="0"/>
              </a:rPr>
              <a:t>2. </a:t>
            </a:r>
            <a:r>
              <a:rPr lang="en-GB" sz="1100" dirty="0" err="1">
                <a:effectLst/>
                <a:latin typeface="Arial" panose="020B0604020202020204" pitchFamily="34" charset="0"/>
                <a:ea typeface="Calibri" panose="020F0502020204030204" pitchFamily="34" charset="0"/>
                <a:cs typeface="Times New Roman" panose="02020603050405020304" pitchFamily="18" charset="0"/>
              </a:rPr>
              <a:t>Mahase</a:t>
            </a:r>
            <a:r>
              <a:rPr lang="en-GB" sz="1100" dirty="0">
                <a:effectLst/>
                <a:latin typeface="Arial" panose="020B0604020202020204" pitchFamily="34" charset="0"/>
                <a:ea typeface="Calibri" panose="020F0502020204030204" pitchFamily="34" charset="0"/>
                <a:cs typeface="Times New Roman" panose="02020603050405020304" pitchFamily="18" charset="0"/>
              </a:rPr>
              <a:t>, E. ‘Covid-19: Shorten isolation periods to relieve NHS pressures, say leaders’ </a:t>
            </a:r>
            <a:r>
              <a:rPr lang="en-GB" sz="1100" i="1" dirty="0">
                <a:effectLst/>
                <a:latin typeface="Arial" panose="020B0604020202020204" pitchFamily="34" charset="0"/>
                <a:ea typeface="Calibri" panose="020F0502020204030204" pitchFamily="34" charset="0"/>
                <a:cs typeface="Times New Roman" panose="02020603050405020304" pitchFamily="18" charset="0"/>
              </a:rPr>
              <a:t>BMJ </a:t>
            </a:r>
            <a:r>
              <a:rPr lang="en-GB" sz="1100" dirty="0">
                <a:effectLst/>
                <a:latin typeface="Arial" panose="020B0604020202020204" pitchFamily="34" charset="0"/>
                <a:ea typeface="Calibri" panose="020F0502020204030204" pitchFamily="34" charset="0"/>
                <a:cs typeface="Times New Roman" panose="02020603050405020304" pitchFamily="18" charset="0"/>
              </a:rPr>
              <a:t>7</a:t>
            </a:r>
            <a:r>
              <a:rPr lang="en-GB" sz="1100" baseline="30000" dirty="0">
                <a:effectLst/>
                <a:latin typeface="Arial" panose="020B0604020202020204" pitchFamily="34" charset="0"/>
                <a:ea typeface="Calibri" panose="020F0502020204030204" pitchFamily="34" charset="0"/>
                <a:cs typeface="Times New Roman" panose="02020603050405020304" pitchFamily="18" charset="0"/>
              </a:rPr>
              <a:t>th</a:t>
            </a:r>
            <a:r>
              <a:rPr lang="en-GB" sz="1100" dirty="0">
                <a:effectLst/>
                <a:latin typeface="Arial" panose="020B0604020202020204" pitchFamily="34" charset="0"/>
                <a:ea typeface="Calibri" panose="020F0502020204030204" pitchFamily="34" charset="0"/>
                <a:cs typeface="Times New Roman" panose="02020603050405020304" pitchFamily="18" charset="0"/>
              </a:rPr>
              <a:t> January,</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01000"/>
              </a:lnSpc>
              <a:buNone/>
            </a:pPr>
            <a:r>
              <a:rPr lang="en-GB" sz="1100" dirty="0">
                <a:effectLst/>
                <a:latin typeface="Arial" panose="020B0604020202020204" pitchFamily="34" charset="0"/>
                <a:ea typeface="Calibri" panose="020F0502020204030204" pitchFamily="34" charset="0"/>
                <a:cs typeface="Times New Roman" panose="02020603050405020304" pitchFamily="18" charset="0"/>
              </a:rPr>
              <a:t>Available at: </a:t>
            </a:r>
            <a:r>
              <a:rPr lang="en-GB" sz="11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3"/>
              </a:rPr>
              <a:t>http://dx.doi.org/10.1136/bmj.o38</a:t>
            </a:r>
            <a:r>
              <a:rPr lang="en-GB" sz="1100" dirty="0">
                <a:effectLst/>
                <a:latin typeface="Arial" panose="020B0604020202020204" pitchFamily="34" charset="0"/>
                <a:ea typeface="Calibri" panose="020F0502020204030204" pitchFamily="34" charset="0"/>
                <a:cs typeface="Times New Roman" panose="02020603050405020304" pitchFamily="18" charset="0"/>
              </a:rPr>
              <a: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01000"/>
              </a:lnSpc>
              <a:spcAft>
                <a:spcPts val="800"/>
              </a:spcAft>
              <a:buNone/>
            </a:pPr>
            <a:r>
              <a:rPr lang="en-GB" sz="1100" dirty="0">
                <a:effectLst/>
                <a:latin typeface="Arial" panose="020B0604020202020204" pitchFamily="34" charset="0"/>
                <a:ea typeface="Calibri" panose="020F0502020204030204" pitchFamily="34" charset="0"/>
                <a:cs typeface="Times New Roman" panose="02020603050405020304" pitchFamily="18" charset="0"/>
              </a:rPr>
              <a:t>(Accessed: 04.07.2022)</a:t>
            </a:r>
          </a:p>
          <a:p>
            <a:pPr marL="0" lvl="0" indent="0">
              <a:lnSpc>
                <a:spcPct val="101000"/>
              </a:lnSpc>
              <a:buNone/>
            </a:pPr>
            <a:r>
              <a:rPr lang="en-GB" sz="1100" dirty="0">
                <a:latin typeface="Arial" panose="020B0604020202020204" pitchFamily="34" charset="0"/>
                <a:ea typeface="Calibri" panose="020F0502020204030204" pitchFamily="34" charset="0"/>
                <a:cs typeface="Times New Roman" panose="02020603050405020304" pitchFamily="18" charset="0"/>
              </a:rPr>
              <a:t>  3. </a:t>
            </a:r>
            <a:r>
              <a:rPr lang="en-GB" sz="1100" dirty="0">
                <a:effectLst/>
                <a:latin typeface="Arial" panose="020B0604020202020204" pitchFamily="34" charset="0"/>
                <a:ea typeface="Calibri" panose="020F0502020204030204" pitchFamily="34" charset="0"/>
                <a:cs typeface="Times New Roman" panose="02020603050405020304" pitchFamily="18" charset="0"/>
              </a:rPr>
              <a:t>North Bristol NHS trust (2020) </a:t>
            </a:r>
            <a:r>
              <a:rPr lang="en-GB" sz="1100" i="1" dirty="0">
                <a:effectLst/>
                <a:latin typeface="Arial" panose="020B0604020202020204" pitchFamily="34" charset="0"/>
                <a:ea typeface="Calibri" panose="020F0502020204030204" pitchFamily="34" charset="0"/>
                <a:cs typeface="Times New Roman" panose="02020603050405020304" pitchFamily="18" charset="0"/>
              </a:rPr>
              <a:t>Partnership will explore the use of robots to improve patient care</a:t>
            </a:r>
            <a:r>
              <a:rPr lang="en-GB" sz="1100" dirty="0">
                <a:effectLst/>
                <a:latin typeface="Arial" panose="020B0604020202020204" pitchFamily="34" charset="0"/>
                <a:ea typeface="Calibri" panose="020F0502020204030204" pitchFamily="34" charset="0"/>
                <a:cs typeface="Times New Roman" panose="02020603050405020304" pitchFamily="18" charset="0"/>
              </a:rPr>
              <a:t>, Bristol.</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01000"/>
              </a:lnSpc>
              <a:buNone/>
            </a:pPr>
            <a:r>
              <a:rPr lang="en-GB" sz="1100" dirty="0">
                <a:effectLst/>
                <a:latin typeface="Arial" panose="020B0604020202020204" pitchFamily="34" charset="0"/>
                <a:ea typeface="Calibri" panose="020F0502020204030204" pitchFamily="34" charset="0"/>
                <a:cs typeface="Times New Roman" panose="02020603050405020304" pitchFamily="18" charset="0"/>
              </a:rPr>
              <a:t>Available at : </a:t>
            </a:r>
            <a:r>
              <a:rPr lang="en-GB" sz="11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4"/>
              </a:rPr>
              <a:t>https://www.nbt.nhs.uk/about-us/news-media/latest-news/partnership-will-explore-use-robots-improve-patient-care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01000"/>
              </a:lnSpc>
              <a:spcAft>
                <a:spcPts val="800"/>
              </a:spcAft>
              <a:buNone/>
            </a:pPr>
            <a:r>
              <a:rPr lang="en-GB" sz="1100" dirty="0">
                <a:effectLst/>
                <a:latin typeface="Arial" panose="020B0604020202020204" pitchFamily="34" charset="0"/>
                <a:ea typeface="Calibri" panose="020F0502020204030204" pitchFamily="34" charset="0"/>
                <a:cs typeface="Times New Roman" panose="02020603050405020304" pitchFamily="18" charset="0"/>
              </a:rPr>
              <a:t> (Accessed: 05.07.2022)</a:t>
            </a:r>
          </a:p>
          <a:p>
            <a:pPr marL="0" lvl="0" indent="0">
              <a:lnSpc>
                <a:spcPct val="101000"/>
              </a:lnSpc>
              <a:buNone/>
            </a:pPr>
            <a:r>
              <a:rPr lang="en-GB" sz="1100" dirty="0">
                <a:latin typeface="Arial" panose="020B0604020202020204" pitchFamily="34" charset="0"/>
                <a:ea typeface="Calibri" panose="020F0502020204030204" pitchFamily="34" charset="0"/>
                <a:cs typeface="Times New Roman" panose="02020603050405020304" pitchFamily="18" charset="0"/>
              </a:rPr>
              <a:t>4. </a:t>
            </a:r>
            <a:r>
              <a:rPr lang="en-GB" sz="1100" dirty="0" err="1">
                <a:effectLst/>
                <a:latin typeface="Arial" panose="020B0604020202020204" pitchFamily="34" charset="0"/>
                <a:ea typeface="Calibri" panose="020F0502020204030204" pitchFamily="34" charset="0"/>
                <a:cs typeface="Times New Roman" panose="02020603050405020304" pitchFamily="18" charset="0"/>
              </a:rPr>
              <a:t>Nuffieldtrust</a:t>
            </a:r>
            <a:r>
              <a:rPr lang="en-GB" sz="1100" dirty="0">
                <a:effectLst/>
                <a:latin typeface="Arial" panose="020B0604020202020204" pitchFamily="34" charset="0"/>
                <a:ea typeface="Calibri" panose="020F0502020204030204" pitchFamily="34" charset="0"/>
                <a:cs typeface="Times New Roman" panose="02020603050405020304" pitchFamily="18" charset="0"/>
              </a:rPr>
              <a:t> (2019) </a:t>
            </a:r>
            <a:r>
              <a:rPr lang="en-GB" sz="1100" i="1" dirty="0">
                <a:effectLst/>
                <a:latin typeface="Arial" panose="020B0604020202020204" pitchFamily="34" charset="0"/>
                <a:ea typeface="Calibri" panose="020F0502020204030204" pitchFamily="34" charset="0"/>
                <a:cs typeface="Times New Roman" panose="02020603050405020304" pitchFamily="18" charset="0"/>
              </a:rPr>
              <a:t>The NHS workforce in numbers</a:t>
            </a:r>
            <a:r>
              <a:rPr lang="en-GB" sz="1100" dirty="0">
                <a:effectLst/>
                <a:latin typeface="Arial" panose="020B0604020202020204" pitchFamily="34" charset="0"/>
                <a:ea typeface="Calibri" panose="020F0502020204030204" pitchFamily="34" charset="0"/>
                <a:cs typeface="Times New Roman" panose="02020603050405020304" pitchFamily="18" charset="0"/>
              </a:rPr>
              <a:t>, London.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01000"/>
              </a:lnSpc>
              <a:buNone/>
            </a:pPr>
            <a:r>
              <a:rPr lang="en-GB" sz="1100" dirty="0">
                <a:effectLst/>
                <a:latin typeface="Arial" panose="020B0604020202020204" pitchFamily="34" charset="0"/>
                <a:ea typeface="Calibri" panose="020F0502020204030204" pitchFamily="34" charset="0"/>
                <a:cs typeface="Times New Roman" panose="02020603050405020304" pitchFamily="18" charset="0"/>
              </a:rPr>
              <a:t>Available at : </a:t>
            </a:r>
            <a:r>
              <a:rPr lang="en-GB" sz="11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5"/>
              </a:rPr>
              <a:t>https://www.nuffieldtrust.org.uk/resource/the-nhs-workforce-in-numbers</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01000"/>
              </a:lnSpc>
              <a:spcAft>
                <a:spcPts val="800"/>
              </a:spcAft>
              <a:buNone/>
            </a:pPr>
            <a:r>
              <a:rPr lang="en-GB" sz="1100" dirty="0">
                <a:effectLst/>
                <a:latin typeface="Arial" panose="020B0604020202020204" pitchFamily="34" charset="0"/>
                <a:ea typeface="Calibri" panose="020F0502020204030204" pitchFamily="34" charset="0"/>
                <a:cs typeface="Times New Roman" panose="02020603050405020304" pitchFamily="18" charset="0"/>
              </a:rPr>
              <a:t>(Accessed: 04.07.2022)</a:t>
            </a:r>
            <a:endParaRPr lang="en-GB" sz="1100" dirty="0">
              <a:latin typeface="Calibri" panose="020F0502020204030204" pitchFamily="34" charset="0"/>
              <a:ea typeface="Calibri" panose="020F0502020204030204" pitchFamily="34" charset="0"/>
              <a:cs typeface="Times New Roman" panose="02020603050405020304" pitchFamily="18" charset="0"/>
            </a:endParaRPr>
          </a:p>
          <a:p>
            <a:pPr indent="0">
              <a:lnSpc>
                <a:spcPct val="101000"/>
              </a:lnSpc>
              <a:spcAft>
                <a:spcPts val="800"/>
              </a:spcAft>
              <a:buNone/>
            </a:pPr>
            <a:r>
              <a:rPr lang="en-GB" sz="1100" dirty="0">
                <a:effectLst/>
                <a:latin typeface="Calibri" panose="020F0502020204030204" pitchFamily="34" charset="0"/>
                <a:ea typeface="Calibri" panose="020F0502020204030204" pitchFamily="34" charset="0"/>
                <a:cs typeface="Times New Roman" panose="02020603050405020304" pitchFamily="18" charset="0"/>
              </a:rPr>
              <a:t>5. </a:t>
            </a:r>
            <a:r>
              <a:rPr lang="en-GB" sz="1100" dirty="0" err="1">
                <a:effectLst/>
                <a:latin typeface="Arial" panose="020B0604020202020204" pitchFamily="34" charset="0"/>
                <a:ea typeface="Calibri" panose="020F0502020204030204" pitchFamily="34" charset="0"/>
                <a:cs typeface="Times New Roman" panose="02020603050405020304" pitchFamily="18" charset="0"/>
              </a:rPr>
              <a:t>Simpkin</a:t>
            </a:r>
            <a:r>
              <a:rPr lang="en-GB" sz="1100" dirty="0">
                <a:effectLst/>
                <a:latin typeface="Arial" panose="020B0604020202020204" pitchFamily="34" charset="0"/>
                <a:ea typeface="Calibri" panose="020F0502020204030204" pitchFamily="34" charset="0"/>
                <a:cs typeface="Times New Roman" panose="02020603050405020304" pitchFamily="18" charset="0"/>
              </a:rPr>
              <a:t>, V.L. and </a:t>
            </a:r>
            <a:r>
              <a:rPr lang="en-GB" sz="1100" dirty="0" err="1">
                <a:effectLst/>
                <a:latin typeface="Arial" panose="020B0604020202020204" pitchFamily="34" charset="0"/>
                <a:ea typeface="Calibri" panose="020F0502020204030204" pitchFamily="34" charset="0"/>
                <a:cs typeface="Times New Roman" panose="02020603050405020304" pitchFamily="18" charset="0"/>
              </a:rPr>
              <a:t>Mossialos</a:t>
            </a:r>
            <a:r>
              <a:rPr lang="en-GB" sz="1100" dirty="0">
                <a:effectLst/>
                <a:latin typeface="Arial" panose="020B0604020202020204" pitchFamily="34" charset="0"/>
                <a:ea typeface="Calibri" panose="020F0502020204030204" pitchFamily="34" charset="0"/>
                <a:cs typeface="Times New Roman" panose="02020603050405020304" pitchFamily="18" charset="0"/>
              </a:rPr>
              <a:t>, E. (2017) ‘Brexit and the NHS’, </a:t>
            </a:r>
            <a:r>
              <a:rPr lang="en-GB" sz="1100" i="1" dirty="0">
                <a:effectLst/>
                <a:latin typeface="Arial" panose="020B0604020202020204" pitchFamily="34" charset="0"/>
                <a:ea typeface="Calibri" panose="020F0502020204030204" pitchFamily="34" charset="0"/>
                <a:cs typeface="Times New Roman" panose="02020603050405020304" pitchFamily="18" charset="0"/>
              </a:rPr>
              <a:t>Challenges, uncertainties and opportunitie</a:t>
            </a:r>
            <a:r>
              <a:rPr lang="en-GB" sz="1100" dirty="0">
                <a:effectLst/>
                <a:latin typeface="Arial" panose="020B0604020202020204" pitchFamily="34" charset="0"/>
                <a:ea typeface="Calibri" panose="020F0502020204030204" pitchFamily="34" charset="0"/>
                <a:cs typeface="Times New Roman" panose="02020603050405020304" pitchFamily="18" charset="0"/>
              </a:rPr>
              <a:t>s’, Health policy (Amsterdam), 121(5), pp. 477–480.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01000"/>
              </a:lnSpc>
              <a:spcAft>
                <a:spcPts val="800"/>
              </a:spcAft>
              <a:buNone/>
            </a:pPr>
            <a:r>
              <a:rPr lang="en-GB" sz="1100" dirty="0">
                <a:effectLst/>
                <a:latin typeface="Arial" panose="020B0604020202020204" pitchFamily="34" charset="0"/>
                <a:ea typeface="Calibri" panose="020F0502020204030204" pitchFamily="34" charset="0"/>
                <a:cs typeface="Times New Roman" panose="02020603050405020304" pitchFamily="18" charset="0"/>
              </a:rPr>
              <a:t>DOI: </a:t>
            </a:r>
            <a:r>
              <a:rPr lang="en-GB" sz="11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6"/>
              </a:rPr>
              <a:t>https://doi-org.ezproxy.uwtsd.ac.uk/10.1016/j.healthpol.2017.02.018</a:t>
            </a:r>
            <a:r>
              <a:rPr lang="en-GB" sz="1100" dirty="0">
                <a:effectLst/>
                <a:latin typeface="Arial" panose="020B0604020202020204" pitchFamily="34" charset="0"/>
                <a:ea typeface="Calibri" panose="020F0502020204030204" pitchFamily="34" charset="0"/>
                <a:cs typeface="Times New Roman" panose="02020603050405020304" pitchFamily="18" charset="0"/>
              </a:rPr>
              <a:t>. 02.07.2022.</a:t>
            </a:r>
          </a:p>
          <a:p>
            <a:pPr marL="342900" lvl="0" indent="-342900">
              <a:lnSpc>
                <a:spcPct val="101000"/>
              </a:lnSpc>
              <a:buFont typeface="+mj-lt"/>
              <a:buAutoNum type="arabicPeriod"/>
            </a:pPr>
            <a:r>
              <a:rPr lang="en-GB" sz="1200" dirty="0">
                <a:effectLst/>
                <a:latin typeface="Arial" panose="020B0604020202020204" pitchFamily="34" charset="0"/>
                <a:ea typeface="Calibri" panose="020F0502020204030204" pitchFamily="34" charset="0"/>
                <a:cs typeface="Times New Roman" panose="02020603050405020304" pitchFamily="18" charset="0"/>
              </a:rPr>
              <a:t>6. THEKING’S FUND (2019) </a:t>
            </a:r>
            <a:r>
              <a:rPr lang="en-GB" sz="1200" i="1" dirty="0">
                <a:effectLst/>
                <a:latin typeface="Arial" panose="020B0604020202020204" pitchFamily="34" charset="0"/>
                <a:ea typeface="Calibri" panose="020F0502020204030204" pitchFamily="34" charset="0"/>
                <a:cs typeface="Times New Roman" panose="02020603050405020304" pitchFamily="18" charset="0"/>
              </a:rPr>
              <a:t>Work force briefing</a:t>
            </a:r>
            <a:r>
              <a:rPr lang="en-GB" sz="1200" dirty="0">
                <a:effectLst/>
                <a:latin typeface="Arial" panose="020B0604020202020204" pitchFamily="34" charset="0"/>
                <a:ea typeface="Calibri" panose="020F0502020204030204" pitchFamily="34" charset="0"/>
                <a:cs typeface="Times New Roman" panose="02020603050405020304" pitchFamily="18" charset="0"/>
              </a:rPr>
              <a:t>. London.</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01000"/>
              </a:lnSpc>
              <a:buNone/>
            </a:pPr>
            <a:r>
              <a:rPr lang="en-GB" sz="1200" dirty="0">
                <a:effectLst/>
                <a:latin typeface="Arial" panose="020B0604020202020204" pitchFamily="34" charset="0"/>
                <a:ea typeface="Calibri" panose="020F0502020204030204" pitchFamily="34" charset="0"/>
                <a:cs typeface="Times New Roman" panose="02020603050405020304" pitchFamily="18" charset="0"/>
              </a:rPr>
              <a:t>Available at: </a:t>
            </a:r>
            <a:r>
              <a:rPr lang="en-GB" sz="1200"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7"/>
              </a:rPr>
              <a:t>file:///C:/Users/fwond/Downloads/1553101044_heaj6918-workforce-briefing-190320-web.pdf</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01000"/>
              </a:lnSpc>
              <a:spcAft>
                <a:spcPts val="800"/>
              </a:spcAft>
              <a:buNone/>
            </a:pPr>
            <a:r>
              <a:rPr lang="en-GB" sz="1200" dirty="0">
                <a:effectLst/>
                <a:latin typeface="Arial" panose="020B0604020202020204" pitchFamily="34" charset="0"/>
                <a:ea typeface="Calibri" panose="020F0502020204030204" pitchFamily="34" charset="0"/>
                <a:cs typeface="Times New Roman" panose="02020603050405020304" pitchFamily="18" charset="0"/>
              </a:rPr>
              <a:t>(Accessed: 28.06.2022).</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01000"/>
              </a:lnSpc>
              <a:spcAft>
                <a:spcPts val="800"/>
              </a:spcAft>
              <a:buNone/>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01000"/>
              </a:lnSpc>
              <a:spcAft>
                <a:spcPts val="800"/>
              </a:spcAft>
              <a:buNone/>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indent="0">
              <a:lnSpc>
                <a:spcPct val="101000"/>
              </a:lnSpc>
              <a:spcAft>
                <a:spcPts val="800"/>
              </a:spcAft>
              <a:buNone/>
            </a:pPr>
            <a:endParaRPr lang="en-GB" sz="1100" dirty="0">
              <a:effectLst/>
              <a:latin typeface="Arial" panose="020B0604020202020204" pitchFamily="34" charset="0"/>
              <a:ea typeface="Calibri" panose="020F0502020204030204" pitchFamily="34" charset="0"/>
              <a:cs typeface="Times New Roman" panose="02020603050405020304" pitchFamily="18" charset="0"/>
            </a:endParaRPr>
          </a:p>
          <a:p>
            <a:pPr indent="0">
              <a:lnSpc>
                <a:spcPct val="101000"/>
              </a:lnSpc>
              <a:spcAft>
                <a:spcPts val="800"/>
              </a:spcAft>
              <a:buNone/>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1600" dirty="0">
              <a:latin typeface="Arial" panose="020B0604020202020204" pitchFamily="34" charset="0"/>
              <a:cs typeface="Arial" panose="020B0604020202020204" pitchFamily="34" charset="0"/>
            </a:endParaRPr>
          </a:p>
          <a:p>
            <a:pPr marL="0" indent="0">
              <a:buNone/>
            </a:pPr>
            <a:endParaRPr lang="en-GB"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892233"/>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7410AC8C6F95F4D9E71F942A85CABE2" ma:contentTypeVersion="7" ma:contentTypeDescription="Create a new document." ma:contentTypeScope="" ma:versionID="0ba28a1ca3cc717e0f69d352d19a8a61">
  <xsd:schema xmlns:xsd="http://www.w3.org/2001/XMLSchema" xmlns:xs="http://www.w3.org/2001/XMLSchema" xmlns:p="http://schemas.microsoft.com/office/2006/metadata/properties" xmlns:ns3="2185e222-3c8d-40d1-8655-532d5209bd26" xmlns:ns4="2fff46f4-612e-44ba-884a-bcd0b08f5dc6" targetNamespace="http://schemas.microsoft.com/office/2006/metadata/properties" ma:root="true" ma:fieldsID="62eeec24dad09d35304ec21bb57ead78" ns3:_="" ns4:_="">
    <xsd:import namespace="2185e222-3c8d-40d1-8655-532d5209bd26"/>
    <xsd:import namespace="2fff46f4-612e-44ba-884a-bcd0b08f5dc6"/>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85e222-3c8d-40d1-8655-532d5209bd2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fff46f4-612e-44ba-884a-bcd0b08f5dc6"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53C7D0F-AC7F-414E-A8CE-FED6C328DC4C}">
  <ds:schemaRefs>
    <ds:schemaRef ds:uri="2185e222-3c8d-40d1-8655-532d5209bd26"/>
    <ds:schemaRef ds:uri="http://www.w3.org/XML/1998/namespace"/>
    <ds:schemaRef ds:uri="2fff46f4-612e-44ba-884a-bcd0b08f5dc6"/>
    <ds:schemaRef ds:uri="http://schemas.microsoft.com/office/2006/metadata/properties"/>
    <ds:schemaRef ds:uri="http://purl.org/dc/terms/"/>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5D972E0D-8502-4694-BD71-D813D07F52C2}">
  <ds:schemaRefs>
    <ds:schemaRef ds:uri="http://schemas.microsoft.com/sharepoint/v3/contenttype/forms"/>
  </ds:schemaRefs>
</ds:datastoreItem>
</file>

<file path=customXml/itemProps3.xml><?xml version="1.0" encoding="utf-8"?>
<ds:datastoreItem xmlns:ds="http://schemas.openxmlformats.org/officeDocument/2006/customXml" ds:itemID="{E043BCF0-5E14-4DB5-BFB1-115868D7D81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85e222-3c8d-40d1-8655-532d5209bd26"/>
    <ds:schemaRef ds:uri="2fff46f4-612e-44ba-884a-bcd0b08f5d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3089</TotalTime>
  <Words>1728</Words>
  <Application>Microsoft Office PowerPoint</Application>
  <PresentationFormat>Widescreen</PresentationFormat>
  <Paragraphs>84</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Century Gothic</vt:lpstr>
      <vt:lpstr>Wingdings</vt:lpstr>
      <vt:lpstr>Wingdings 3</vt:lpstr>
      <vt:lpstr>Wisp</vt:lpstr>
      <vt:lpstr>Problem-solving and Decision Making BMSW – 4004 Presentation Report Addressing the problem of staff shortage in proper care in the UK.</vt:lpstr>
      <vt:lpstr>Introduction </vt:lpstr>
      <vt:lpstr>PESTEL: PESTEL stands for Political, Economic, social, Technology, Legal, and Environmental. A Pestel analysis is a tool used to analyse and monitor the macro-environment factors (external-environment) that have an impact on organisation or company.</vt:lpstr>
      <vt:lpstr>PowerPoint Presentation</vt:lpstr>
      <vt:lpstr>PowerPoint Presentation</vt:lpstr>
      <vt:lpstr>PowerPoint Presentation</vt:lpstr>
      <vt:lpstr>PowerPoint Presentation</vt:lpstr>
      <vt:lpstr>Fishbone diagram/ Causes and effects analysis </vt:lpstr>
      <vt:lpstr>PowerPoint Presentation</vt:lpstr>
      <vt:lpstr>Solutions for absenteeism</vt:lpstr>
      <vt:lpstr>Rational Decision Making </vt:lpstr>
      <vt:lpstr>PowerPoint Presentation</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Problem-solving and Decision Making BMSW – 4004 Presentation Report Addressing the problem of staff shortage in proper care in the UK.</dc:title>
  <dc:creator>Faisal Khalid (2123094)</dc:creator>
  <cp:lastModifiedBy>Faisal Khalid (2123094)</cp:lastModifiedBy>
  <cp:revision>2</cp:revision>
  <dcterms:created xsi:type="dcterms:W3CDTF">2022-07-05T15:30:28Z</dcterms:created>
  <dcterms:modified xsi:type="dcterms:W3CDTF">2022-07-10T13:51:29Z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0x01010007410AC8C6F95F4D9E71F942A85CABE2</vt:lpwstr>
  </property>
</Properties>
</file>