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3"/>
  </p:notesMasterIdLst>
  <p:sldIdLst>
    <p:sldId id="652" r:id="rId4"/>
    <p:sldId id="345" r:id="rId5"/>
    <p:sldId id="656" r:id="rId6"/>
    <p:sldId id="346" r:id="rId7"/>
    <p:sldId id="653" r:id="rId8"/>
    <p:sldId id="657" r:id="rId9"/>
    <p:sldId id="352" r:id="rId10"/>
    <p:sldId id="658" r:id="rId11"/>
    <p:sldId id="353" r:id="rId12"/>
    <p:sldId id="654" r:id="rId13"/>
    <p:sldId id="655" r:id="rId14"/>
    <p:sldId id="659" r:id="rId15"/>
    <p:sldId id="660" r:id="rId16"/>
    <p:sldId id="661" r:id="rId17"/>
    <p:sldId id="662" r:id="rId18"/>
    <p:sldId id="663" r:id="rId19"/>
    <p:sldId id="664" r:id="rId20"/>
    <p:sldId id="665" r:id="rId21"/>
    <p:sldId id="338" r:id="rId22"/>
    <p:sldId id="354" r:id="rId23"/>
    <p:sldId id="355" r:id="rId24"/>
    <p:sldId id="341" r:id="rId25"/>
    <p:sldId id="342" r:id="rId26"/>
    <p:sldId id="344" r:id="rId27"/>
    <p:sldId id="347" r:id="rId28"/>
    <p:sldId id="348" r:id="rId29"/>
    <p:sldId id="349" r:id="rId30"/>
    <p:sldId id="343" r:id="rId31"/>
    <p:sldId id="356" r:id="rId3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10" autoAdjust="0"/>
    <p:restoredTop sz="51332" autoAdjust="0"/>
  </p:normalViewPr>
  <p:slideViewPr>
    <p:cSldViewPr>
      <p:cViewPr varScale="1">
        <p:scale>
          <a:sx n="66" d="100"/>
          <a:sy n="66" d="100"/>
        </p:scale>
        <p:origin x="1244" y="4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29/06/2023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Formal:</a:t>
            </a:r>
          </a:p>
          <a:p>
            <a:endParaRPr lang="en-US" dirty="0"/>
          </a:p>
          <a:p>
            <a:r>
              <a:rPr lang="en-US" dirty="0"/>
              <a:t>Children</a:t>
            </a:r>
          </a:p>
          <a:p>
            <a:r>
              <a:rPr lang="en-US" dirty="0"/>
              <a:t>Resign</a:t>
            </a:r>
          </a:p>
          <a:p>
            <a:r>
              <a:rPr lang="en-US" dirty="0"/>
              <a:t>Manager</a:t>
            </a:r>
          </a:p>
          <a:p>
            <a:r>
              <a:rPr lang="en-US" dirty="0"/>
              <a:t>Friend</a:t>
            </a:r>
          </a:p>
          <a:p>
            <a:r>
              <a:rPr lang="en-US" dirty="0"/>
              <a:t>Disagreed</a:t>
            </a:r>
          </a:p>
          <a:p>
            <a:r>
              <a:rPr lang="en-US" dirty="0"/>
              <a:t>Profits rose rapidly / increased dramatically </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111603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Formal:</a:t>
            </a:r>
          </a:p>
          <a:p>
            <a:endParaRPr lang="en-US" dirty="0"/>
          </a:p>
          <a:p>
            <a:r>
              <a:rPr lang="en-US" dirty="0"/>
              <a:t>Children</a:t>
            </a:r>
          </a:p>
          <a:p>
            <a:r>
              <a:rPr lang="en-US" dirty="0"/>
              <a:t>Resign</a:t>
            </a:r>
          </a:p>
          <a:p>
            <a:r>
              <a:rPr lang="en-US" dirty="0"/>
              <a:t>Manager</a:t>
            </a:r>
          </a:p>
          <a:p>
            <a:r>
              <a:rPr lang="en-US" dirty="0"/>
              <a:t>Friend</a:t>
            </a:r>
          </a:p>
          <a:p>
            <a:r>
              <a:rPr lang="en-US" dirty="0"/>
              <a:t>Disagreed</a:t>
            </a:r>
          </a:p>
          <a:p>
            <a:r>
              <a:rPr lang="en-US" dirty="0"/>
              <a:t>Profits rose rapidly / increased dramatically </a:t>
            </a:r>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2972262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find more formal, precise vocabulary</a:t>
            </a:r>
          </a:p>
          <a:p>
            <a:endParaRPr lang="en-US" dirty="0"/>
          </a:p>
          <a:p>
            <a:pPr marL="228600" indent="-228600">
              <a:buAutoNum type="arabicPeriod"/>
            </a:pPr>
            <a:r>
              <a:rPr lang="en-US" dirty="0"/>
              <a:t>Resulted in</a:t>
            </a:r>
          </a:p>
          <a:p>
            <a:pPr marL="228600" indent="-228600">
              <a:buAutoNum type="arabicPeriod"/>
            </a:pPr>
            <a:r>
              <a:rPr lang="en-US" dirty="0"/>
              <a:t>Resigned from </a:t>
            </a:r>
          </a:p>
          <a:p>
            <a:pPr marL="228600" indent="-228600">
              <a:buAutoNum type="arabicPeriod"/>
            </a:pPr>
            <a:r>
              <a:rPr lang="en-US" dirty="0"/>
              <a:t>Omitted</a:t>
            </a:r>
          </a:p>
          <a:p>
            <a:pPr marL="228600" indent="-228600">
              <a:buAutoNum type="arabicPeriod"/>
            </a:pPr>
            <a:r>
              <a:rPr lang="en-US" dirty="0"/>
              <a:t>Transmitted </a:t>
            </a:r>
          </a:p>
          <a:p>
            <a:pPr marL="228600" indent="-228600">
              <a:buAutoNum type="arabicPeriod"/>
            </a:pPr>
            <a:r>
              <a:rPr lang="en-US" dirty="0"/>
              <a:t>Researched </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338455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find more formal, precise vocabulary</a:t>
            </a:r>
          </a:p>
          <a:p>
            <a:endParaRPr lang="en-US" dirty="0"/>
          </a:p>
          <a:p>
            <a:pPr marL="228600" indent="-228600">
              <a:buAutoNum type="arabicPeriod"/>
            </a:pPr>
            <a:r>
              <a:rPr lang="en-US" dirty="0"/>
              <a:t>Resulted in</a:t>
            </a:r>
          </a:p>
          <a:p>
            <a:pPr marL="228600" indent="-228600">
              <a:buAutoNum type="arabicPeriod"/>
            </a:pPr>
            <a:r>
              <a:rPr lang="en-US" dirty="0"/>
              <a:t>Resigned from </a:t>
            </a:r>
          </a:p>
          <a:p>
            <a:pPr marL="228600" indent="-228600">
              <a:buAutoNum type="arabicPeriod"/>
            </a:pPr>
            <a:r>
              <a:rPr lang="en-US" dirty="0"/>
              <a:t>Omitted</a:t>
            </a:r>
          </a:p>
          <a:p>
            <a:pPr marL="228600" indent="-228600">
              <a:buAutoNum type="arabicPeriod"/>
            </a:pPr>
            <a:r>
              <a:rPr lang="en-US" dirty="0"/>
              <a:t>Transmitted </a:t>
            </a:r>
          </a:p>
          <a:p>
            <a:pPr marL="228600" indent="-228600">
              <a:buAutoNum type="arabicPeriod"/>
            </a:pPr>
            <a:r>
              <a:rPr lang="en-US" dirty="0"/>
              <a:t>Researched </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1632616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find more formal, precise vocabulary</a:t>
            </a:r>
          </a:p>
          <a:p>
            <a:endParaRPr lang="en-US" dirty="0"/>
          </a:p>
          <a:p>
            <a:pPr marL="228600" indent="-228600">
              <a:buAutoNum type="arabicPeriod"/>
            </a:pPr>
            <a:r>
              <a:rPr lang="en-US" dirty="0"/>
              <a:t>Resulted in</a:t>
            </a:r>
          </a:p>
          <a:p>
            <a:pPr marL="228600" indent="-228600">
              <a:buAutoNum type="arabicPeriod"/>
            </a:pPr>
            <a:r>
              <a:rPr lang="en-US" dirty="0"/>
              <a:t>Resigned from </a:t>
            </a:r>
          </a:p>
          <a:p>
            <a:pPr marL="228600" indent="-228600">
              <a:buAutoNum type="arabicPeriod"/>
            </a:pPr>
            <a:r>
              <a:rPr lang="en-US" dirty="0"/>
              <a:t>Omitted</a:t>
            </a:r>
          </a:p>
          <a:p>
            <a:pPr marL="228600" indent="-228600">
              <a:buAutoNum type="arabicPeriod"/>
            </a:pPr>
            <a:r>
              <a:rPr lang="en-US" dirty="0"/>
              <a:t>Transmitted </a:t>
            </a:r>
          </a:p>
          <a:p>
            <a:pPr marL="228600" indent="-228600">
              <a:buAutoNum type="arabicPeriod"/>
            </a:pPr>
            <a:r>
              <a:rPr lang="en-US" dirty="0"/>
              <a:t>Researched </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3473883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a group / pair of students to read and correct / improve the Style in the paragraph.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19</a:t>
            </a:fld>
            <a:endParaRPr lang="en-US"/>
          </a:p>
        </p:txBody>
      </p:sp>
    </p:spTree>
    <p:extLst>
      <p:ext uri="{BB962C8B-B14F-4D97-AF65-F5344CB8AC3E}">
        <p14:creationId xmlns:p14="http://schemas.microsoft.com/office/powerpoint/2010/main" val="3714192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2287185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all repetition and redundancy in the above text.  Rewrite where necessary.  </a:t>
            </a:r>
          </a:p>
        </p:txBody>
      </p:sp>
      <p:sp>
        <p:nvSpPr>
          <p:cNvPr id="4" name="Slide Number Placeholder 3"/>
          <p:cNvSpPr>
            <a:spLocks noGrp="1"/>
          </p:cNvSpPr>
          <p:nvPr>
            <p:ph type="sldNum" sz="quarter" idx="5"/>
          </p:nvPr>
        </p:nvSpPr>
        <p:spPr/>
        <p:txBody>
          <a:bodyPr/>
          <a:lstStyle/>
          <a:p>
            <a:fld id="{6936E1E2-17D2-5E4C-B96D-EEDAC0EF77DB}" type="slidenum">
              <a:rPr lang="en-US" smtClean="0"/>
              <a:pPr/>
              <a:t>27</a:t>
            </a:fld>
            <a:endParaRPr lang="en-US"/>
          </a:p>
        </p:txBody>
      </p:sp>
    </p:spTree>
    <p:extLst>
      <p:ext uri="{BB962C8B-B14F-4D97-AF65-F5344CB8AC3E}">
        <p14:creationId xmlns:p14="http://schemas.microsoft.com/office/powerpoint/2010/main" val="4108951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29/06/2023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29/06/2023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29/06/2023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29/06/2023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29/06/2023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29/06/2023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29/06/2023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29/06/2023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29/06/2023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29/06/2023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29/06/2023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29/06/2023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29/06/2023</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29/06/2023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29/06/2023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29/06/2023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29/06/2023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29/06/2023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29/06/2023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29/06/2023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29/06/2023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29/06/2023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29/06/2023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29/06/2023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29/06/2023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29/06/2023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29/06/2023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hyperlink" Target="http://www.uefap.com/"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971600" y="3284984"/>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sz="2400" b="1" dirty="0">
                <a:solidFill>
                  <a:srgbClr val="FFFF00"/>
                </a:solidFill>
                <a:effectLst>
                  <a:outerShdw blurRad="38100" dist="38100" dir="2700000" algn="tl">
                    <a:srgbClr val="000000">
                      <a:alpha val="43137"/>
                    </a:srgbClr>
                  </a:outerShdw>
                </a:effectLst>
              </a:rPr>
              <a:t>Academic Style</a:t>
            </a:r>
            <a:endParaRPr lang="en-GB" altLang="en-US" sz="24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29/06/2023</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FE2F-112E-9B40-92D5-97E35E6DE777}"/>
              </a:ext>
            </a:extLst>
          </p:cNvPr>
          <p:cNvSpPr>
            <a:spLocks noGrp="1"/>
          </p:cNvSpPr>
          <p:nvPr>
            <p:ph type="title"/>
          </p:nvPr>
        </p:nvSpPr>
        <p:spPr/>
        <p:txBody>
          <a:bodyPr/>
          <a:lstStyle/>
          <a:p>
            <a:r>
              <a:rPr lang="en-US" b="1" dirty="0">
                <a:solidFill>
                  <a:srgbClr val="0070C0"/>
                </a:solidFill>
              </a:rPr>
              <a:t>Aims </a:t>
            </a:r>
          </a:p>
        </p:txBody>
      </p:sp>
      <p:sp>
        <p:nvSpPr>
          <p:cNvPr id="3" name="Content Placeholder 2">
            <a:extLst>
              <a:ext uri="{FF2B5EF4-FFF2-40B4-BE49-F238E27FC236}">
                <a16:creationId xmlns:a16="http://schemas.microsoft.com/office/drawing/2014/main" id="{218E0B18-9E42-584F-8C1C-FBF75E8DC649}"/>
              </a:ext>
            </a:extLst>
          </p:cNvPr>
          <p:cNvSpPr>
            <a:spLocks noGrp="1"/>
          </p:cNvSpPr>
          <p:nvPr>
            <p:ph idx="1"/>
          </p:nvPr>
        </p:nvSpPr>
        <p:spPr>
          <a:xfrm>
            <a:off x="457200" y="1600201"/>
            <a:ext cx="8229600" cy="3340968"/>
          </a:xfrm>
        </p:spPr>
        <p:txBody>
          <a:bodyPr/>
          <a:lstStyle/>
          <a:p>
            <a:r>
              <a:rPr lang="en-US" dirty="0"/>
              <a:t>To understand what academic style is</a:t>
            </a:r>
          </a:p>
          <a:p>
            <a:r>
              <a:rPr lang="en-US" dirty="0"/>
              <a:t>To explore the key elements of academic writing </a:t>
            </a:r>
          </a:p>
          <a:p>
            <a:r>
              <a:rPr lang="en-US" dirty="0"/>
              <a:t>To complete a range of activities on academic writing</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70682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FE2F-112E-9B40-92D5-97E35E6DE777}"/>
              </a:ext>
            </a:extLst>
          </p:cNvPr>
          <p:cNvSpPr>
            <a:spLocks noGrp="1"/>
          </p:cNvSpPr>
          <p:nvPr>
            <p:ph type="title"/>
          </p:nvPr>
        </p:nvSpPr>
        <p:spPr/>
        <p:txBody>
          <a:bodyPr/>
          <a:lstStyle/>
          <a:p>
            <a:r>
              <a:rPr lang="en-US" b="1" dirty="0">
                <a:solidFill>
                  <a:srgbClr val="0070C0"/>
                </a:solidFill>
              </a:rPr>
              <a:t>Academic Style - Guidelines</a:t>
            </a:r>
          </a:p>
        </p:txBody>
      </p:sp>
      <p:sp>
        <p:nvSpPr>
          <p:cNvPr id="3" name="Content Placeholder 2">
            <a:extLst>
              <a:ext uri="{FF2B5EF4-FFF2-40B4-BE49-F238E27FC236}">
                <a16:creationId xmlns:a16="http://schemas.microsoft.com/office/drawing/2014/main" id="{218E0B18-9E42-584F-8C1C-FBF75E8DC649}"/>
              </a:ext>
            </a:extLst>
          </p:cNvPr>
          <p:cNvSpPr>
            <a:spLocks noGrp="1"/>
          </p:cNvSpPr>
          <p:nvPr>
            <p:ph idx="1"/>
          </p:nvPr>
        </p:nvSpPr>
        <p:spPr/>
        <p:txBody>
          <a:bodyPr/>
          <a:lstStyle/>
          <a:p>
            <a:r>
              <a:rPr lang="en-US" dirty="0"/>
              <a:t>Accurate</a:t>
            </a:r>
          </a:p>
          <a:p>
            <a:r>
              <a:rPr lang="en-US" dirty="0"/>
              <a:t>Impersonal</a:t>
            </a:r>
          </a:p>
          <a:p>
            <a:r>
              <a:rPr lang="en-US" dirty="0"/>
              <a:t>Objective</a:t>
            </a:r>
          </a:p>
          <a:p>
            <a:r>
              <a:rPr lang="en-US" dirty="0"/>
              <a:t>Clear</a:t>
            </a:r>
          </a:p>
          <a:p>
            <a:r>
              <a:rPr lang="en-US" dirty="0"/>
              <a:t>Concise</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42915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7110-743B-EC4D-8EFF-662238B25BF7}"/>
              </a:ext>
            </a:extLst>
          </p:cNvPr>
          <p:cNvSpPr>
            <a:spLocks noGrp="1"/>
          </p:cNvSpPr>
          <p:nvPr>
            <p:ph type="title"/>
          </p:nvPr>
        </p:nvSpPr>
        <p:spPr>
          <a:xfrm>
            <a:off x="457200" y="697259"/>
            <a:ext cx="8229600" cy="1143000"/>
          </a:xfrm>
        </p:spPr>
        <p:txBody>
          <a:bodyPr>
            <a:normAutofit fontScale="90000"/>
          </a:bodyPr>
          <a:lstStyle/>
          <a:p>
            <a:r>
              <a:rPr lang="en-US" sz="4000" b="1" dirty="0">
                <a:solidFill>
                  <a:srgbClr val="0070C0"/>
                </a:solidFill>
              </a:rPr>
              <a:t>Avoid informal, conversational language:</a:t>
            </a:r>
            <a:br>
              <a:rPr lang="en-US" dirty="0"/>
            </a:br>
            <a:endParaRPr lang="en-US" dirty="0"/>
          </a:p>
        </p:txBody>
      </p:sp>
      <p:sp>
        <p:nvSpPr>
          <p:cNvPr id="4" name="Content Placeholder 3">
            <a:extLst>
              <a:ext uri="{FF2B5EF4-FFF2-40B4-BE49-F238E27FC236}">
                <a16:creationId xmlns:a16="http://schemas.microsoft.com/office/drawing/2014/main" id="{A07138B1-7C6C-5E4E-9523-DF5FFE32762A}"/>
              </a:ext>
            </a:extLst>
          </p:cNvPr>
          <p:cNvSpPr>
            <a:spLocks noGrp="1"/>
          </p:cNvSpPr>
          <p:nvPr>
            <p:ph sz="half" idx="1"/>
          </p:nvPr>
        </p:nvSpPr>
        <p:spPr>
          <a:xfrm>
            <a:off x="484919" y="1840259"/>
            <a:ext cx="4038600" cy="3989040"/>
          </a:xfrm>
        </p:spPr>
        <p:txBody>
          <a:bodyPr>
            <a:normAutofit fontScale="92500" lnSpcReduction="20000"/>
          </a:bodyPr>
          <a:lstStyle/>
          <a:p>
            <a:r>
              <a:rPr lang="en-US" b="1" dirty="0"/>
              <a:t>Informal</a:t>
            </a:r>
          </a:p>
          <a:p>
            <a:pPr marL="0" indent="0">
              <a:buNone/>
            </a:pPr>
            <a:r>
              <a:rPr lang="en-US" i="1" dirty="0"/>
              <a:t>For example: </a:t>
            </a:r>
          </a:p>
          <a:p>
            <a:r>
              <a:rPr lang="en-US" dirty="0"/>
              <a:t>kids</a:t>
            </a:r>
          </a:p>
          <a:p>
            <a:r>
              <a:rPr lang="en-US" dirty="0"/>
              <a:t>quit </a:t>
            </a:r>
          </a:p>
          <a:p>
            <a:r>
              <a:rPr lang="en-US" dirty="0"/>
              <a:t>boss</a:t>
            </a:r>
          </a:p>
          <a:p>
            <a:r>
              <a:rPr lang="en-US" dirty="0"/>
              <a:t>buddy/mate</a:t>
            </a:r>
          </a:p>
          <a:p>
            <a:r>
              <a:rPr lang="en-US" dirty="0"/>
              <a:t>didn’t see eye to eye</a:t>
            </a:r>
          </a:p>
          <a:p>
            <a:r>
              <a:rPr lang="en-US" dirty="0"/>
              <a:t>profits shot up</a:t>
            </a:r>
          </a:p>
          <a:p>
            <a:endParaRPr lang="en-US" dirty="0"/>
          </a:p>
        </p:txBody>
      </p:sp>
      <p:sp>
        <p:nvSpPr>
          <p:cNvPr id="5" name="Content Placeholder 4">
            <a:extLst>
              <a:ext uri="{FF2B5EF4-FFF2-40B4-BE49-F238E27FC236}">
                <a16:creationId xmlns:a16="http://schemas.microsoft.com/office/drawing/2014/main" id="{4EA319BF-F842-724E-9312-53FC9FA8518D}"/>
              </a:ext>
            </a:extLst>
          </p:cNvPr>
          <p:cNvSpPr>
            <a:spLocks noGrp="1"/>
          </p:cNvSpPr>
          <p:nvPr>
            <p:ph sz="half" idx="2"/>
          </p:nvPr>
        </p:nvSpPr>
        <p:spPr>
          <a:xfrm>
            <a:off x="4648200" y="1820499"/>
            <a:ext cx="4038600" cy="3989040"/>
          </a:xfrm>
        </p:spPr>
        <p:txBody>
          <a:bodyPr>
            <a:normAutofit fontScale="92500" lnSpcReduction="20000"/>
          </a:bodyPr>
          <a:lstStyle/>
          <a:p>
            <a:r>
              <a:rPr lang="en-US" b="1" dirty="0"/>
              <a:t>Formal</a:t>
            </a:r>
          </a:p>
          <a:p>
            <a:endParaRPr lang="en-US" b="1" dirty="0"/>
          </a:p>
          <a:p>
            <a:r>
              <a:rPr lang="en-US" dirty="0"/>
              <a:t>______________________</a:t>
            </a:r>
          </a:p>
          <a:p>
            <a:r>
              <a:rPr lang="en-US" dirty="0"/>
              <a:t>______________________</a:t>
            </a:r>
          </a:p>
          <a:p>
            <a:r>
              <a:rPr lang="en-US" dirty="0"/>
              <a:t>______________________</a:t>
            </a:r>
          </a:p>
          <a:p>
            <a:r>
              <a:rPr lang="en-US" dirty="0"/>
              <a:t>______________________</a:t>
            </a:r>
          </a:p>
          <a:p>
            <a:r>
              <a:rPr lang="en-US" dirty="0"/>
              <a:t>______________________</a:t>
            </a:r>
          </a:p>
          <a:p>
            <a:r>
              <a:rPr lang="en-US" dirty="0"/>
              <a:t>______________________</a:t>
            </a:r>
          </a:p>
          <a:p>
            <a:endParaRPr lang="en-US" dirty="0"/>
          </a:p>
        </p:txBody>
      </p:sp>
    </p:spTree>
    <p:extLst>
      <p:ext uri="{BB962C8B-B14F-4D97-AF65-F5344CB8AC3E}">
        <p14:creationId xmlns:p14="http://schemas.microsoft.com/office/powerpoint/2010/main" val="3769635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7110-743B-EC4D-8EFF-662238B25BF7}"/>
              </a:ext>
            </a:extLst>
          </p:cNvPr>
          <p:cNvSpPr>
            <a:spLocks noGrp="1"/>
          </p:cNvSpPr>
          <p:nvPr>
            <p:ph type="title"/>
          </p:nvPr>
        </p:nvSpPr>
        <p:spPr>
          <a:xfrm>
            <a:off x="457200" y="697259"/>
            <a:ext cx="8229600" cy="1143000"/>
          </a:xfrm>
        </p:spPr>
        <p:txBody>
          <a:bodyPr>
            <a:normAutofit fontScale="90000"/>
          </a:bodyPr>
          <a:lstStyle/>
          <a:p>
            <a:r>
              <a:rPr lang="en-US" sz="4000" b="1" dirty="0">
                <a:solidFill>
                  <a:srgbClr val="0070C0"/>
                </a:solidFill>
              </a:rPr>
              <a:t>Avoid informal, conversational language:</a:t>
            </a:r>
            <a:br>
              <a:rPr lang="en-US" dirty="0"/>
            </a:br>
            <a:endParaRPr lang="en-US" dirty="0"/>
          </a:p>
        </p:txBody>
      </p:sp>
      <p:sp>
        <p:nvSpPr>
          <p:cNvPr id="4" name="Content Placeholder 3">
            <a:extLst>
              <a:ext uri="{FF2B5EF4-FFF2-40B4-BE49-F238E27FC236}">
                <a16:creationId xmlns:a16="http://schemas.microsoft.com/office/drawing/2014/main" id="{A07138B1-7C6C-5E4E-9523-DF5FFE32762A}"/>
              </a:ext>
            </a:extLst>
          </p:cNvPr>
          <p:cNvSpPr>
            <a:spLocks noGrp="1"/>
          </p:cNvSpPr>
          <p:nvPr>
            <p:ph sz="half" idx="1"/>
          </p:nvPr>
        </p:nvSpPr>
        <p:spPr>
          <a:xfrm>
            <a:off x="484919" y="1840259"/>
            <a:ext cx="4038600" cy="3989040"/>
          </a:xfrm>
        </p:spPr>
        <p:txBody>
          <a:bodyPr>
            <a:normAutofit fontScale="92500" lnSpcReduction="20000"/>
          </a:bodyPr>
          <a:lstStyle/>
          <a:p>
            <a:r>
              <a:rPr lang="en-US" b="1" dirty="0"/>
              <a:t>Informal</a:t>
            </a:r>
          </a:p>
          <a:p>
            <a:pPr marL="0" indent="0">
              <a:buNone/>
            </a:pPr>
            <a:r>
              <a:rPr lang="en-US" i="1" dirty="0"/>
              <a:t>For example: </a:t>
            </a:r>
          </a:p>
          <a:p>
            <a:r>
              <a:rPr lang="en-US" dirty="0"/>
              <a:t>kids</a:t>
            </a:r>
          </a:p>
          <a:p>
            <a:r>
              <a:rPr lang="en-US" dirty="0"/>
              <a:t>quit </a:t>
            </a:r>
          </a:p>
          <a:p>
            <a:r>
              <a:rPr lang="en-US" dirty="0"/>
              <a:t>boss</a:t>
            </a:r>
          </a:p>
          <a:p>
            <a:r>
              <a:rPr lang="en-US" dirty="0"/>
              <a:t>buddy/mate</a:t>
            </a:r>
          </a:p>
          <a:p>
            <a:r>
              <a:rPr lang="en-US" dirty="0"/>
              <a:t>didn’t see eye to eye</a:t>
            </a:r>
          </a:p>
          <a:p>
            <a:r>
              <a:rPr lang="en-US" dirty="0"/>
              <a:t>profits shot up</a:t>
            </a:r>
          </a:p>
          <a:p>
            <a:endParaRPr lang="en-US" dirty="0"/>
          </a:p>
        </p:txBody>
      </p:sp>
      <p:sp>
        <p:nvSpPr>
          <p:cNvPr id="5" name="Content Placeholder 4">
            <a:extLst>
              <a:ext uri="{FF2B5EF4-FFF2-40B4-BE49-F238E27FC236}">
                <a16:creationId xmlns:a16="http://schemas.microsoft.com/office/drawing/2014/main" id="{4EA319BF-F842-724E-9312-53FC9FA8518D}"/>
              </a:ext>
            </a:extLst>
          </p:cNvPr>
          <p:cNvSpPr>
            <a:spLocks noGrp="1"/>
          </p:cNvSpPr>
          <p:nvPr>
            <p:ph sz="half" idx="2"/>
          </p:nvPr>
        </p:nvSpPr>
        <p:spPr>
          <a:xfrm>
            <a:off x="4860032" y="1840259"/>
            <a:ext cx="4038600" cy="3989040"/>
          </a:xfrm>
        </p:spPr>
        <p:txBody>
          <a:bodyPr>
            <a:normAutofit fontScale="92500" lnSpcReduction="20000"/>
          </a:bodyPr>
          <a:lstStyle/>
          <a:p>
            <a:r>
              <a:rPr lang="en-US" b="1" dirty="0"/>
              <a:t>Formal</a:t>
            </a:r>
          </a:p>
          <a:p>
            <a:endParaRPr lang="en-US" b="1" dirty="0"/>
          </a:p>
          <a:p>
            <a:r>
              <a:rPr lang="en-US" dirty="0"/>
              <a:t>children</a:t>
            </a:r>
          </a:p>
          <a:p>
            <a:r>
              <a:rPr lang="en-US" dirty="0"/>
              <a:t>leave/stop doing</a:t>
            </a:r>
          </a:p>
          <a:p>
            <a:r>
              <a:rPr lang="en-US" dirty="0"/>
              <a:t>manager</a:t>
            </a:r>
          </a:p>
          <a:p>
            <a:r>
              <a:rPr lang="en-US" dirty="0"/>
              <a:t>friend/acquaintance</a:t>
            </a:r>
          </a:p>
          <a:p>
            <a:r>
              <a:rPr lang="en-US" dirty="0"/>
              <a:t>Did not agree</a:t>
            </a:r>
          </a:p>
          <a:p>
            <a:r>
              <a:rPr lang="en-US" dirty="0"/>
              <a:t>profits increased</a:t>
            </a:r>
          </a:p>
          <a:p>
            <a:endParaRPr lang="en-US" dirty="0"/>
          </a:p>
        </p:txBody>
      </p:sp>
    </p:spTree>
    <p:extLst>
      <p:ext uri="{BB962C8B-B14F-4D97-AF65-F5344CB8AC3E}">
        <p14:creationId xmlns:p14="http://schemas.microsoft.com/office/powerpoint/2010/main" val="3722623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646DD-2DAE-FDB2-DA76-8E4F6E3D344A}"/>
              </a:ext>
            </a:extLst>
          </p:cNvPr>
          <p:cNvSpPr>
            <a:spLocks noGrp="1"/>
          </p:cNvSpPr>
          <p:nvPr>
            <p:ph type="title"/>
          </p:nvPr>
        </p:nvSpPr>
        <p:spPr/>
        <p:txBody>
          <a:bodyPr/>
          <a:lstStyle/>
          <a:p>
            <a:r>
              <a:rPr lang="en-GB" b="1" dirty="0">
                <a:solidFill>
                  <a:srgbClr val="0070C0"/>
                </a:solidFill>
              </a:rPr>
              <a:t>Discuss</a:t>
            </a:r>
          </a:p>
        </p:txBody>
      </p:sp>
      <p:sp>
        <p:nvSpPr>
          <p:cNvPr id="3" name="Content Placeholder 2">
            <a:extLst>
              <a:ext uri="{FF2B5EF4-FFF2-40B4-BE49-F238E27FC236}">
                <a16:creationId xmlns:a16="http://schemas.microsoft.com/office/drawing/2014/main" id="{4FF0AF84-876E-3AED-73A4-6C3E7713657B}"/>
              </a:ext>
            </a:extLst>
          </p:cNvPr>
          <p:cNvSpPr>
            <a:spLocks noGrp="1"/>
          </p:cNvSpPr>
          <p:nvPr>
            <p:ph sz="half" idx="1"/>
          </p:nvPr>
        </p:nvSpPr>
        <p:spPr>
          <a:xfrm>
            <a:off x="457200" y="2348880"/>
            <a:ext cx="8435280" cy="3916363"/>
          </a:xfrm>
        </p:spPr>
        <p:txBody>
          <a:bodyPr/>
          <a:lstStyle/>
          <a:p>
            <a:r>
              <a:rPr lang="en-GB" dirty="0"/>
              <a:t>What are the main characteristics of academic writing? </a:t>
            </a:r>
          </a:p>
        </p:txBody>
      </p:sp>
      <p:sp>
        <p:nvSpPr>
          <p:cNvPr id="5" name="Date Placeholder 4">
            <a:extLst>
              <a:ext uri="{FF2B5EF4-FFF2-40B4-BE49-F238E27FC236}">
                <a16:creationId xmlns:a16="http://schemas.microsoft.com/office/drawing/2014/main" id="{B6838254-AFE9-9B26-11C1-377A88A04070}"/>
              </a:ext>
            </a:extLst>
          </p:cNvPr>
          <p:cNvSpPr>
            <a:spLocks noGrp="1"/>
          </p:cNvSpPr>
          <p:nvPr>
            <p:ph type="dt" sz="half" idx="10"/>
          </p:nvPr>
        </p:nvSpPr>
        <p:spPr/>
        <p:txBody>
          <a:bodyPr/>
          <a:lstStyle/>
          <a:p>
            <a:pPr>
              <a:defRPr/>
            </a:pPr>
            <a:fld id="{F11C2DB4-2A82-464E-9A30-E4E62EEAE577}" type="datetime1">
              <a:rPr lang="en-GB" smtClean="0"/>
              <a:pPr>
                <a:defRPr/>
              </a:pPr>
              <a:t>29/06/2023</a:t>
            </a:fld>
            <a:endParaRPr lang="en-GB"/>
          </a:p>
        </p:txBody>
      </p:sp>
    </p:spTree>
    <p:extLst>
      <p:ext uri="{BB962C8B-B14F-4D97-AF65-F5344CB8AC3E}">
        <p14:creationId xmlns:p14="http://schemas.microsoft.com/office/powerpoint/2010/main" val="1503182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679B12-2269-3247-B79A-23BA54E61EE2}"/>
              </a:ext>
            </a:extLst>
          </p:cNvPr>
          <p:cNvSpPr>
            <a:spLocks noGrp="1"/>
          </p:cNvSpPr>
          <p:nvPr>
            <p:ph type="title"/>
          </p:nvPr>
        </p:nvSpPr>
        <p:spPr/>
        <p:txBody>
          <a:bodyPr/>
          <a:lstStyle/>
          <a:p>
            <a:r>
              <a:rPr lang="en-US" b="1" dirty="0">
                <a:solidFill>
                  <a:srgbClr val="0070C0"/>
                </a:solidFill>
              </a:rPr>
              <a:t>Academic Style Guidelines</a:t>
            </a:r>
          </a:p>
        </p:txBody>
      </p:sp>
      <p:sp>
        <p:nvSpPr>
          <p:cNvPr id="6" name="Content Placeholder 5">
            <a:extLst>
              <a:ext uri="{FF2B5EF4-FFF2-40B4-BE49-F238E27FC236}">
                <a16:creationId xmlns:a16="http://schemas.microsoft.com/office/drawing/2014/main" id="{FB89D121-5196-EA4A-A485-B10AA3466915}"/>
              </a:ext>
            </a:extLst>
          </p:cNvPr>
          <p:cNvSpPr>
            <a:spLocks noGrp="1"/>
          </p:cNvSpPr>
          <p:nvPr>
            <p:ph idx="1"/>
          </p:nvPr>
        </p:nvSpPr>
        <p:spPr>
          <a:xfrm>
            <a:off x="457200" y="1556792"/>
            <a:ext cx="8229600" cy="3916363"/>
          </a:xfrm>
        </p:spPr>
        <p:txBody>
          <a:bodyPr/>
          <a:lstStyle/>
          <a:p>
            <a:r>
              <a:rPr lang="en-US" sz="2800" dirty="0">
                <a:latin typeface="Arial" panose="020B0604020202020204" pitchFamily="34" charset="0"/>
                <a:cs typeface="Arial" panose="020B0604020202020204" pitchFamily="34" charset="0"/>
              </a:rPr>
              <a:t>Avoid adverbs that show your personal attitude (</a:t>
            </a:r>
            <a:r>
              <a:rPr lang="en-US" sz="2800" i="1" dirty="0">
                <a:latin typeface="Arial" panose="020B0604020202020204" pitchFamily="34" charset="0"/>
                <a:cs typeface="Arial" panose="020B0604020202020204" pitchFamily="34" charset="0"/>
              </a:rPr>
              <a:t>luckily, surprisingly, sadly, fortunately)</a:t>
            </a:r>
          </a:p>
          <a:p>
            <a:r>
              <a:rPr lang="en-US" sz="2800" dirty="0">
                <a:latin typeface="Arial" panose="020B0604020202020204" pitchFamily="34" charset="0"/>
                <a:cs typeface="Arial" panose="020B0604020202020204" pitchFamily="34" charset="0"/>
              </a:rPr>
              <a:t>Do not contract verbs (</a:t>
            </a:r>
            <a:r>
              <a:rPr lang="en-US" sz="2800" i="1" dirty="0">
                <a:latin typeface="Arial" panose="020B0604020202020204" pitchFamily="34" charset="0"/>
                <a:cs typeface="Arial" panose="020B0604020202020204" pitchFamily="34" charset="0"/>
              </a:rPr>
              <a:t>Don’t = do not, Can’t = cannot</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Use statements instead of questions</a:t>
            </a:r>
          </a:p>
          <a:p>
            <a:r>
              <a:rPr lang="en-US" sz="2800" dirty="0">
                <a:latin typeface="Arial" panose="020B0604020202020204" pitchFamily="34" charset="0"/>
                <a:cs typeface="Arial" panose="020B0604020202020204" pitchFamily="34" charset="0"/>
              </a:rPr>
              <a:t>Avoid using </a:t>
            </a:r>
            <a:r>
              <a:rPr lang="en-US" sz="2800" i="1" dirty="0" err="1">
                <a:latin typeface="Arial" panose="020B0604020202020204" pitchFamily="34" charset="0"/>
                <a:cs typeface="Arial" panose="020B0604020202020204" pitchFamily="34" charset="0"/>
              </a:rPr>
              <a:t>etc</a:t>
            </a:r>
            <a:r>
              <a:rPr lang="en-US" sz="2800" dirty="0">
                <a:latin typeface="Arial" panose="020B0604020202020204" pitchFamily="34" charset="0"/>
                <a:cs typeface="Arial" panose="020B0604020202020204" pitchFamily="34" charset="0"/>
              </a:rPr>
              <a:t> and </a:t>
            </a:r>
            <a:r>
              <a:rPr lang="en-US" sz="2800" i="1" dirty="0">
                <a:latin typeface="Arial" panose="020B0604020202020204" pitchFamily="34" charset="0"/>
                <a:cs typeface="Arial" panose="020B0604020202020204" pitchFamily="34" charset="0"/>
              </a:rPr>
              <a:t>so on</a:t>
            </a:r>
          </a:p>
          <a:p>
            <a:r>
              <a:rPr lang="en-US" sz="2800" dirty="0">
                <a:latin typeface="Arial" panose="020B0604020202020204" pitchFamily="34" charset="0"/>
                <a:cs typeface="Arial" panose="020B0604020202020204" pitchFamily="34" charset="0"/>
              </a:rPr>
              <a:t>Avoid using phrasal verbs</a:t>
            </a:r>
          </a:p>
          <a:p>
            <a:endParaRPr lang="en-US" dirty="0"/>
          </a:p>
        </p:txBody>
      </p:sp>
    </p:spTree>
    <p:extLst>
      <p:ext uri="{BB962C8B-B14F-4D97-AF65-F5344CB8AC3E}">
        <p14:creationId xmlns:p14="http://schemas.microsoft.com/office/powerpoint/2010/main" val="251915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440F4-5B84-4273-B3C9-F1C2CC0EF785}"/>
              </a:ext>
            </a:extLst>
          </p:cNvPr>
          <p:cNvSpPr>
            <a:spLocks noGrp="1"/>
          </p:cNvSpPr>
          <p:nvPr>
            <p:ph type="title"/>
          </p:nvPr>
        </p:nvSpPr>
        <p:spPr>
          <a:xfrm>
            <a:off x="457200" y="84826"/>
            <a:ext cx="8229600" cy="1143000"/>
          </a:xfrm>
        </p:spPr>
        <p:txBody>
          <a:bodyPr/>
          <a:lstStyle/>
          <a:p>
            <a:r>
              <a:rPr lang="en-GB" b="1" dirty="0">
                <a:solidFill>
                  <a:srgbClr val="0070C0"/>
                </a:solidFill>
              </a:rPr>
              <a:t>Academic Style </a:t>
            </a:r>
          </a:p>
        </p:txBody>
      </p:sp>
      <p:sp>
        <p:nvSpPr>
          <p:cNvPr id="3" name="Content Placeholder 2">
            <a:extLst>
              <a:ext uri="{FF2B5EF4-FFF2-40B4-BE49-F238E27FC236}">
                <a16:creationId xmlns:a16="http://schemas.microsoft.com/office/drawing/2014/main" id="{B7C1E95B-2154-9313-E14A-561F5F0057BC}"/>
              </a:ext>
            </a:extLst>
          </p:cNvPr>
          <p:cNvSpPr>
            <a:spLocks noGrp="1"/>
          </p:cNvSpPr>
          <p:nvPr>
            <p:ph idx="1"/>
          </p:nvPr>
        </p:nvSpPr>
        <p:spPr>
          <a:xfrm>
            <a:off x="457200" y="1124744"/>
            <a:ext cx="8605239" cy="3916363"/>
          </a:xfrm>
        </p:spPr>
        <p:txBody>
          <a:bodyPr/>
          <a:lstStyle/>
          <a:p>
            <a:r>
              <a:rPr lang="en-GB" sz="2400" dirty="0">
                <a:latin typeface="Arial" panose="020B0604020202020204" pitchFamily="34" charset="0"/>
                <a:cs typeface="Arial" panose="020B0604020202020204" pitchFamily="34" charset="0"/>
              </a:rPr>
              <a:t>Use formal vocabulary and words for numbers up to ten. </a:t>
            </a:r>
          </a:p>
          <a:p>
            <a:pPr marL="0" indent="0">
              <a:buNone/>
            </a:pPr>
            <a:endParaRPr lang="en-GB" sz="2400" dirty="0">
              <a:latin typeface="Arial" panose="020B0604020202020204" pitchFamily="34" charset="0"/>
              <a:cs typeface="Arial" panose="020B0604020202020204" pitchFamily="34" charset="0"/>
            </a:endParaRPr>
          </a:p>
          <a:p>
            <a:pPr marL="0" indent="0" algn="l">
              <a:buNone/>
            </a:pPr>
            <a:r>
              <a:rPr lang="en-GB" sz="2400" b="0" i="0" dirty="0">
                <a:effectLst/>
                <a:latin typeface="Arial" panose="020B0604020202020204" pitchFamily="34" charset="0"/>
                <a:cs typeface="Arial" panose="020B0604020202020204" pitchFamily="34" charset="0"/>
              </a:rPr>
              <a:t>✓ There are a significant number of people who believe...</a:t>
            </a:r>
          </a:p>
          <a:p>
            <a:pPr marL="0" indent="0" algn="l">
              <a:buNone/>
            </a:pPr>
            <a:r>
              <a:rPr lang="en-GB" sz="2400" b="0" i="0" dirty="0">
                <a:effectLst/>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There are lots of people who believe</a:t>
            </a:r>
            <a:endParaRPr lang="en-GB" sz="2400" b="0" i="0" dirty="0">
              <a:effectLst/>
              <a:latin typeface="Arial" panose="020B0604020202020204" pitchFamily="34" charset="0"/>
              <a:cs typeface="Arial" panose="020B0604020202020204" pitchFamily="34" charset="0"/>
            </a:endParaRPr>
          </a:p>
          <a:p>
            <a:pPr marL="0" indent="0" algn="l">
              <a:buNone/>
            </a:pPr>
            <a:br>
              <a:rPr lang="en-GB" sz="2400" dirty="0">
                <a:latin typeface="Arial" panose="020B0604020202020204" pitchFamily="34" charset="0"/>
                <a:cs typeface="Arial" panose="020B0604020202020204" pitchFamily="34" charset="0"/>
              </a:rPr>
            </a:br>
            <a:r>
              <a:rPr lang="en-GB" sz="2400" b="0" i="0" dirty="0">
                <a:effectLst/>
                <a:latin typeface="Arial" panose="020B0604020202020204" pitchFamily="34" charset="0"/>
                <a:cs typeface="Arial" panose="020B0604020202020204" pitchFamily="34" charset="0"/>
              </a:rPr>
              <a:t>✓ There are three main reasons for this.</a:t>
            </a:r>
          </a:p>
          <a:p>
            <a:pPr marL="0" indent="0" algn="l">
              <a:buNone/>
            </a:pPr>
            <a:r>
              <a:rPr lang="en-GB" sz="2400" b="0" i="0" dirty="0">
                <a:effectLst/>
                <a:latin typeface="Arial" panose="020B0604020202020204" pitchFamily="34" charset="0"/>
                <a:cs typeface="Arial" panose="020B0604020202020204" pitchFamily="34" charset="0"/>
              </a:rPr>
              <a:t>✗ There are 3 m</a:t>
            </a:r>
            <a:r>
              <a:rPr lang="en-GB" sz="2400" dirty="0">
                <a:latin typeface="Arial" panose="020B0604020202020204" pitchFamily="34" charset="0"/>
                <a:cs typeface="Arial" panose="020B0604020202020204" pitchFamily="34" charset="0"/>
              </a:rPr>
              <a:t>ain reasons for this. </a:t>
            </a:r>
            <a:r>
              <a:rPr lang="en-GB" sz="2400" b="0" i="0" dirty="0">
                <a:solidFill>
                  <a:srgbClr val="3A3A3A"/>
                </a:solidFill>
                <a:effectLst/>
                <a:latin typeface="Arial" panose="020B0604020202020204" pitchFamily="34" charset="0"/>
                <a:cs typeface="Arial" panose="020B0604020202020204" pitchFamily="34" charset="0"/>
              </a:rPr>
              <a:t>    </a:t>
            </a:r>
          </a:p>
          <a:p>
            <a:pPr marL="0" indent="0" algn="l">
              <a:buNone/>
            </a:pPr>
            <a:r>
              <a:rPr lang="en-GB" sz="2400" b="0" i="0" dirty="0">
                <a:solidFill>
                  <a:srgbClr val="3A3A3A"/>
                </a:solidFill>
                <a:effectLst/>
                <a:latin typeface="Arial" panose="020B0604020202020204" pitchFamily="34" charset="0"/>
                <a:cs typeface="Arial" panose="020B0604020202020204" pitchFamily="34" charset="0"/>
              </a:rPr>
              <a:t>   </a:t>
            </a:r>
          </a:p>
          <a:p>
            <a:pPr marL="0" indent="0" algn="l">
              <a:buNone/>
            </a:pPr>
            <a:r>
              <a:rPr lang="en-GB" sz="2400" b="0" i="0" dirty="0">
                <a:effectLst/>
                <a:latin typeface="Arial" panose="020B0604020202020204" pitchFamily="34" charset="0"/>
                <a:cs typeface="Arial" panose="020B0604020202020204" pitchFamily="34" charset="0"/>
              </a:rPr>
              <a:t>✓ Major urban centres, such as London and Beijing...</a:t>
            </a:r>
          </a:p>
          <a:p>
            <a:pPr marL="0" indent="0" algn="l">
              <a:buNone/>
            </a:pPr>
            <a:r>
              <a:rPr lang="en-GB" sz="2400" b="0" i="0" dirty="0">
                <a:effectLst/>
                <a:latin typeface="Arial" panose="020B0604020202020204" pitchFamily="34" charset="0"/>
                <a:cs typeface="Arial" panose="020B0604020202020204" pitchFamily="34" charset="0"/>
              </a:rPr>
              <a:t>✗ Major urban centres, like London and Beijing..</a:t>
            </a:r>
          </a:p>
          <a:p>
            <a:pPr marL="0" indent="0" algn="l">
              <a:buNone/>
            </a:pPr>
            <a:endParaRPr lang="en-GB" sz="2400" b="0" i="0" dirty="0">
              <a:effectLst/>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9A2F7F0-5244-9F5D-2E49-301DC0F74D2D}"/>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2898174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407B-D6F6-B94A-B689-8D0F9D882707}"/>
              </a:ext>
            </a:extLst>
          </p:cNvPr>
          <p:cNvSpPr>
            <a:spLocks noGrp="1"/>
          </p:cNvSpPr>
          <p:nvPr>
            <p:ph type="title"/>
          </p:nvPr>
        </p:nvSpPr>
        <p:spPr/>
        <p:txBody>
          <a:bodyPr/>
          <a:lstStyle/>
          <a:p>
            <a:r>
              <a:rPr lang="en-US" b="1" dirty="0">
                <a:solidFill>
                  <a:srgbClr val="0070C0"/>
                </a:solidFill>
              </a:rPr>
              <a:t>Academic Style </a:t>
            </a:r>
          </a:p>
        </p:txBody>
      </p:sp>
      <p:sp>
        <p:nvSpPr>
          <p:cNvPr id="4" name="Content Placeholder 3">
            <a:extLst>
              <a:ext uri="{FF2B5EF4-FFF2-40B4-BE49-F238E27FC236}">
                <a16:creationId xmlns:a16="http://schemas.microsoft.com/office/drawing/2014/main" id="{F010C87B-971E-914A-9C7A-181D3017CA43}"/>
              </a:ext>
            </a:extLst>
          </p:cNvPr>
          <p:cNvSpPr>
            <a:spLocks noGrp="1"/>
          </p:cNvSpPr>
          <p:nvPr>
            <p:ph idx="1"/>
          </p:nvPr>
        </p:nvSpPr>
        <p:spPr/>
        <p:txBody>
          <a:bodyPr>
            <a:normAutofit/>
          </a:bodyPr>
          <a:lstStyle/>
          <a:p>
            <a:r>
              <a:rPr lang="en-US" sz="2400" b="1" dirty="0">
                <a:latin typeface="Arial" panose="020B0604020202020204" pitchFamily="34" charset="0"/>
                <a:cs typeface="Arial" panose="020B0604020202020204" pitchFamily="34" charset="0"/>
              </a:rPr>
              <a:t>Avoid Phrasal Verbs</a:t>
            </a:r>
          </a:p>
          <a:p>
            <a:pPr algn="just"/>
            <a:endParaRPr lang="en-US" sz="2400" dirty="0">
              <a:latin typeface="Arial" panose="020B0604020202020204" pitchFamily="34" charset="0"/>
              <a:cs typeface="Arial" panose="020B0604020202020204" pitchFamily="34" charset="0"/>
            </a:endParaRPr>
          </a:p>
          <a:p>
            <a:pPr marL="514350" indent="-514350" algn="just">
              <a:buFont typeface="+mj-lt"/>
              <a:buAutoNum type="arabicPeriod"/>
            </a:pPr>
            <a:r>
              <a:rPr lang="en-US" sz="2400" dirty="0">
                <a:latin typeface="Arial" panose="020B0604020202020204" pitchFamily="34" charset="0"/>
                <a:cs typeface="Arial" panose="020B0604020202020204" pitchFamily="34" charset="0"/>
              </a:rPr>
              <a:t>It </a:t>
            </a:r>
            <a:r>
              <a:rPr lang="en-US" sz="2400" i="1" dirty="0">
                <a:solidFill>
                  <a:srgbClr val="FF0000"/>
                </a:solidFill>
                <a:latin typeface="Arial" panose="020B0604020202020204" pitchFamily="34" charset="0"/>
                <a:cs typeface="Arial" panose="020B0604020202020204" pitchFamily="34" charset="0"/>
              </a:rPr>
              <a:t>brought up </a:t>
            </a:r>
            <a:r>
              <a:rPr lang="en-US" sz="2400" dirty="0">
                <a:latin typeface="Arial" panose="020B0604020202020204" pitchFamily="34" charset="0"/>
                <a:cs typeface="Arial" panose="020B0604020202020204" pitchFamily="34" charset="0"/>
              </a:rPr>
              <a:t>some interesting results.</a:t>
            </a:r>
          </a:p>
          <a:p>
            <a:pPr marL="514350" indent="-514350" algn="just">
              <a:buFont typeface="+mj-lt"/>
              <a:buAutoNum type="arabicPeriod"/>
            </a:pPr>
            <a:r>
              <a:rPr lang="en-US" sz="2400" dirty="0">
                <a:latin typeface="Arial" panose="020B0604020202020204" pitchFamily="34" charset="0"/>
                <a:cs typeface="Arial" panose="020B0604020202020204" pitchFamily="34" charset="0"/>
              </a:rPr>
              <a:t>The researcher </a:t>
            </a:r>
            <a:r>
              <a:rPr lang="en-US" sz="2400" i="1" dirty="0">
                <a:solidFill>
                  <a:srgbClr val="FF0000"/>
                </a:solidFill>
                <a:latin typeface="Arial" panose="020B0604020202020204" pitchFamily="34" charset="0"/>
                <a:cs typeface="Arial" panose="020B0604020202020204" pitchFamily="34" charset="0"/>
              </a:rPr>
              <a:t>gave up.</a:t>
            </a:r>
          </a:p>
          <a:p>
            <a:pPr marL="514350" indent="-514350" algn="just">
              <a:buFont typeface="+mj-lt"/>
              <a:buAutoNum type="arabicPeriod"/>
            </a:pPr>
            <a:r>
              <a:rPr lang="en-US" sz="2400" dirty="0">
                <a:latin typeface="Arial" panose="020B0604020202020204" pitchFamily="34" charset="0"/>
                <a:cs typeface="Arial" panose="020B0604020202020204" pitchFamily="34" charset="0"/>
              </a:rPr>
              <a:t>The results were </a:t>
            </a:r>
            <a:r>
              <a:rPr lang="en-US" sz="2400" i="1" dirty="0">
                <a:solidFill>
                  <a:srgbClr val="FF0000"/>
                </a:solidFill>
                <a:latin typeface="Arial" panose="020B0604020202020204" pitchFamily="34" charset="0"/>
                <a:cs typeface="Arial" panose="020B0604020202020204" pitchFamily="34" charset="0"/>
              </a:rPr>
              <a:t>left out </a:t>
            </a:r>
            <a:r>
              <a:rPr lang="en-US" sz="2400" dirty="0">
                <a:latin typeface="Arial" panose="020B0604020202020204" pitchFamily="34" charset="0"/>
                <a:cs typeface="Arial" panose="020B0604020202020204" pitchFamily="34" charset="0"/>
              </a:rPr>
              <a:t>of the essay.</a:t>
            </a:r>
          </a:p>
          <a:p>
            <a:pPr marL="514350" indent="-514350" algn="just">
              <a:buFont typeface="+mj-lt"/>
              <a:buAutoNum type="arabicPeriod"/>
            </a:pPr>
            <a:r>
              <a:rPr lang="en-US" sz="2400" dirty="0">
                <a:latin typeface="Arial" panose="020B0604020202020204" pitchFamily="34" charset="0"/>
                <a:cs typeface="Arial" panose="020B0604020202020204" pitchFamily="34" charset="0"/>
              </a:rPr>
              <a:t>The illness was quickly </a:t>
            </a:r>
            <a:r>
              <a:rPr lang="en-US" sz="2400" i="1" dirty="0">
                <a:solidFill>
                  <a:srgbClr val="FF0000"/>
                </a:solidFill>
                <a:latin typeface="Arial" panose="020B0604020202020204" pitchFamily="34" charset="0"/>
                <a:cs typeface="Arial" panose="020B0604020202020204" pitchFamily="34" charset="0"/>
              </a:rPr>
              <a:t>passed on</a:t>
            </a:r>
            <a:r>
              <a:rPr lang="en-US" sz="2400" i="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89364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407B-D6F6-B94A-B689-8D0F9D882707}"/>
              </a:ext>
            </a:extLst>
          </p:cNvPr>
          <p:cNvSpPr>
            <a:spLocks noGrp="1"/>
          </p:cNvSpPr>
          <p:nvPr>
            <p:ph type="title"/>
          </p:nvPr>
        </p:nvSpPr>
        <p:spPr/>
        <p:txBody>
          <a:bodyPr/>
          <a:lstStyle/>
          <a:p>
            <a:r>
              <a:rPr lang="en-US" b="1" dirty="0">
                <a:solidFill>
                  <a:srgbClr val="0070C0"/>
                </a:solidFill>
              </a:rPr>
              <a:t>Academic Style</a:t>
            </a:r>
          </a:p>
        </p:txBody>
      </p:sp>
      <p:sp>
        <p:nvSpPr>
          <p:cNvPr id="4" name="Content Placeholder 3">
            <a:extLst>
              <a:ext uri="{FF2B5EF4-FFF2-40B4-BE49-F238E27FC236}">
                <a16:creationId xmlns:a16="http://schemas.microsoft.com/office/drawing/2014/main" id="{F010C87B-971E-914A-9C7A-181D3017CA43}"/>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phrasal verbs are common in spoken English, but you should not use them in academic writing.</a:t>
            </a:r>
          </a:p>
          <a:p>
            <a:pPr marL="0" indent="0">
              <a:buNone/>
            </a:pP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Phrasal verbs have different meanings    -&gt;negative impact on clarity and academic writing must be clear and informative.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8366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407B-D6F6-B94A-B689-8D0F9D882707}"/>
              </a:ext>
            </a:extLst>
          </p:cNvPr>
          <p:cNvSpPr>
            <a:spLocks noGrp="1"/>
          </p:cNvSpPr>
          <p:nvPr>
            <p:ph type="title"/>
          </p:nvPr>
        </p:nvSpPr>
        <p:spPr/>
        <p:txBody>
          <a:bodyPr/>
          <a:lstStyle/>
          <a:p>
            <a:r>
              <a:rPr lang="en-US" b="1" dirty="0">
                <a:solidFill>
                  <a:srgbClr val="0070C0"/>
                </a:solidFill>
              </a:rPr>
              <a:t>Academic Style</a:t>
            </a:r>
          </a:p>
        </p:txBody>
      </p:sp>
      <p:sp>
        <p:nvSpPr>
          <p:cNvPr id="4" name="Content Placeholder 3">
            <a:extLst>
              <a:ext uri="{FF2B5EF4-FFF2-40B4-BE49-F238E27FC236}">
                <a16:creationId xmlns:a16="http://schemas.microsoft.com/office/drawing/2014/main" id="{F010C87B-971E-914A-9C7A-181D3017CA43}"/>
              </a:ext>
            </a:extLst>
          </p:cNvPr>
          <p:cNvSpPr>
            <a:spLocks noGrp="1"/>
          </p:cNvSpPr>
          <p:nvPr>
            <p:ph idx="1"/>
          </p:nvPr>
        </p:nvSpPr>
        <p:spPr>
          <a:xfrm>
            <a:off x="251520" y="1317072"/>
            <a:ext cx="8435280" cy="4199491"/>
          </a:xfrm>
        </p:spPr>
        <p:txBody>
          <a:bodyPr>
            <a:noAutofit/>
          </a:bodyPr>
          <a:lstStyle/>
          <a:p>
            <a:pPr marL="0" indent="0">
              <a:buNone/>
            </a:pPr>
            <a:r>
              <a:rPr lang="en-GB" sz="2200" dirty="0"/>
              <a:t>Replace phrasal verbs with single verbs. </a:t>
            </a:r>
          </a:p>
          <a:p>
            <a:r>
              <a:rPr lang="en-GB" sz="2200" dirty="0"/>
              <a:t>Looked at (discovered)</a:t>
            </a:r>
          </a:p>
          <a:p>
            <a:r>
              <a:rPr lang="en-GB" sz="2200" dirty="0"/>
              <a:t>Cut out (deleted, cleaved, suited)</a:t>
            </a:r>
          </a:p>
          <a:p>
            <a:r>
              <a:rPr lang="en-GB" sz="2200" dirty="0"/>
              <a:t>Put into (contribute)</a:t>
            </a:r>
          </a:p>
          <a:p>
            <a:r>
              <a:rPr lang="en-GB" sz="2200" dirty="0"/>
              <a:t>Accounted for (explained)</a:t>
            </a:r>
          </a:p>
          <a:p>
            <a:r>
              <a:rPr lang="en-GB" sz="2200" dirty="0"/>
              <a:t>Brought about (caused)</a:t>
            </a:r>
          </a:p>
          <a:p>
            <a:r>
              <a:rPr lang="en-GB" sz="2200" dirty="0"/>
              <a:t>Find out (discover)</a:t>
            </a:r>
          </a:p>
          <a:p>
            <a:r>
              <a:rPr lang="en-GB" sz="2200" dirty="0"/>
              <a:t>Go up (increase)</a:t>
            </a:r>
          </a:p>
          <a:p>
            <a:r>
              <a:rPr lang="en-GB" sz="2200" dirty="0"/>
              <a:t>Talk about (discuss)</a:t>
            </a:r>
          </a:p>
          <a:p>
            <a:r>
              <a:rPr lang="en-GB" sz="2200" dirty="0"/>
              <a:t>Get better (improve)</a:t>
            </a:r>
            <a:endParaRPr lang="en-US" sz="2200" dirty="0"/>
          </a:p>
        </p:txBody>
      </p:sp>
    </p:spTree>
    <p:extLst>
      <p:ext uri="{BB962C8B-B14F-4D97-AF65-F5344CB8AC3E}">
        <p14:creationId xmlns:p14="http://schemas.microsoft.com/office/powerpoint/2010/main" val="85403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F1C32-E35C-CB56-6902-37AE218145D1}"/>
              </a:ext>
            </a:extLst>
          </p:cNvPr>
          <p:cNvSpPr>
            <a:spLocks noGrp="1"/>
          </p:cNvSpPr>
          <p:nvPr>
            <p:ph type="title"/>
          </p:nvPr>
        </p:nvSpPr>
        <p:spPr/>
        <p:txBody>
          <a:bodyPr/>
          <a:lstStyle/>
          <a:p>
            <a:r>
              <a:rPr lang="en-US" b="1" dirty="0">
                <a:solidFill>
                  <a:srgbClr val="0070C0"/>
                </a:solidFill>
              </a:rPr>
              <a:t>Academic Style </a:t>
            </a:r>
            <a:endParaRPr lang="en-GB" dirty="0"/>
          </a:p>
        </p:txBody>
      </p:sp>
      <p:sp>
        <p:nvSpPr>
          <p:cNvPr id="3" name="Content Placeholder 2">
            <a:extLst>
              <a:ext uri="{FF2B5EF4-FFF2-40B4-BE49-F238E27FC236}">
                <a16:creationId xmlns:a16="http://schemas.microsoft.com/office/drawing/2014/main" id="{FB88482E-7FD8-2010-58B5-90D42A901F2B}"/>
              </a:ext>
            </a:extLst>
          </p:cNvPr>
          <p:cNvSpPr>
            <a:spLocks noGrp="1"/>
          </p:cNvSpPr>
          <p:nvPr>
            <p:ph idx="1"/>
          </p:nvPr>
        </p:nvSpPr>
        <p:spPr>
          <a:xfrm>
            <a:off x="323528" y="1397300"/>
            <a:ext cx="8229600" cy="3916363"/>
          </a:xfrm>
        </p:spPr>
        <p:txBody>
          <a:bodyPr/>
          <a:lstStyle/>
          <a:p>
            <a:r>
              <a:rPr lang="en-GB" dirty="0">
                <a:latin typeface="Arial" panose="020B0604020202020204" pitchFamily="34" charset="0"/>
                <a:cs typeface="Arial" panose="020B0604020202020204" pitchFamily="34" charset="0"/>
              </a:rPr>
              <a:t>Use the full form of verbs, not contractions.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 do not, cannot, will not, did not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don't, can't, won't, didn't</a:t>
            </a:r>
          </a:p>
          <a:p>
            <a:endParaRPr lang="en-GB" dirty="0"/>
          </a:p>
          <a:p>
            <a:endParaRPr lang="en-GB" dirty="0"/>
          </a:p>
        </p:txBody>
      </p:sp>
      <p:sp>
        <p:nvSpPr>
          <p:cNvPr id="4" name="Date Placeholder 3">
            <a:extLst>
              <a:ext uri="{FF2B5EF4-FFF2-40B4-BE49-F238E27FC236}">
                <a16:creationId xmlns:a16="http://schemas.microsoft.com/office/drawing/2014/main" id="{4226821B-5409-3C16-195C-DA8335565F95}"/>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3666099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53297-19F3-88EE-335A-8F226D6C7D1F}"/>
              </a:ext>
            </a:extLst>
          </p:cNvPr>
          <p:cNvSpPr>
            <a:spLocks noGrp="1"/>
          </p:cNvSpPr>
          <p:nvPr>
            <p:ph type="title"/>
          </p:nvPr>
        </p:nvSpPr>
        <p:spPr/>
        <p:txBody>
          <a:bodyPr/>
          <a:lstStyle/>
          <a:p>
            <a:r>
              <a:rPr lang="en-GB" b="1" dirty="0">
                <a:solidFill>
                  <a:srgbClr val="0070C0"/>
                </a:solidFill>
              </a:rPr>
              <a:t>Academic skills </a:t>
            </a:r>
          </a:p>
        </p:txBody>
      </p:sp>
      <p:sp>
        <p:nvSpPr>
          <p:cNvPr id="3" name="Content Placeholder 2">
            <a:extLst>
              <a:ext uri="{FF2B5EF4-FFF2-40B4-BE49-F238E27FC236}">
                <a16:creationId xmlns:a16="http://schemas.microsoft.com/office/drawing/2014/main" id="{5E34BB9C-79A7-006A-561C-23ED131C9017}"/>
              </a:ext>
            </a:extLst>
          </p:cNvPr>
          <p:cNvSpPr>
            <a:spLocks noGrp="1"/>
          </p:cNvSpPr>
          <p:nvPr>
            <p:ph idx="1"/>
          </p:nvPr>
        </p:nvSpPr>
        <p:spPr>
          <a:xfrm>
            <a:off x="221048" y="1196752"/>
            <a:ext cx="8248837" cy="4253334"/>
          </a:xfrm>
        </p:spPr>
        <p:txBody>
          <a:bodyPr/>
          <a:lstStyle/>
          <a:p>
            <a:r>
              <a:rPr lang="en-GB" sz="2400" dirty="0">
                <a:latin typeface="Arial" panose="020B0604020202020204" pitchFamily="34" charset="0"/>
                <a:cs typeface="Arial" panose="020B0604020202020204" pitchFamily="34" charset="0"/>
              </a:rPr>
              <a:t>Use formal grammatical structures </a:t>
            </a:r>
          </a:p>
          <a:p>
            <a:pPr marL="0" indent="0">
              <a:buNone/>
            </a:pPr>
            <a:endParaRPr lang="en-GB" sz="2400" dirty="0">
              <a:latin typeface="Arial" panose="020B0604020202020204" pitchFamily="34" charset="0"/>
              <a:cs typeface="Arial" panose="020B0604020202020204" pitchFamily="34" charset="0"/>
            </a:endParaRPr>
          </a:p>
          <a:p>
            <a:pPr marL="0" indent="0" algn="l">
              <a:buNone/>
            </a:pPr>
            <a:r>
              <a:rPr lang="en-GB" sz="2400" b="0" i="0" dirty="0">
                <a:solidFill>
                  <a:srgbClr val="008000"/>
                </a:solidFill>
                <a:effectLst/>
                <a:latin typeface="Arial" panose="020B0604020202020204" pitchFamily="34" charset="0"/>
                <a:cs typeface="Arial" panose="020B0604020202020204" pitchFamily="34" charset="0"/>
              </a:rPr>
              <a:t>✓</a:t>
            </a:r>
            <a:r>
              <a:rPr lang="en-GB" sz="2400" b="0" i="0" dirty="0">
                <a:solidFill>
                  <a:srgbClr val="3A3A3A"/>
                </a:solidFill>
                <a:effectLst/>
                <a:latin typeface="Arial" panose="020B0604020202020204" pitchFamily="34" charset="0"/>
                <a:cs typeface="Arial" panose="020B0604020202020204" pitchFamily="34" charset="0"/>
              </a:rPr>
              <a:t> </a:t>
            </a:r>
            <a:r>
              <a:rPr lang="en-GB" sz="2400" b="0" i="0" dirty="0">
                <a:effectLst/>
                <a:latin typeface="Arial" panose="020B0604020202020204" pitchFamily="34" charset="0"/>
                <a:cs typeface="Arial" panose="020B0604020202020204" pitchFamily="34" charset="0"/>
              </a:rPr>
              <a:t>The increasing pollution of the environment is a global concern.</a:t>
            </a:r>
          </a:p>
          <a:p>
            <a:pPr marL="0" indent="0" algn="l">
              <a:buNone/>
            </a:pPr>
            <a:r>
              <a:rPr lang="en-GB" sz="2400" b="0" i="0" dirty="0">
                <a:effectLst/>
                <a:latin typeface="Arial" panose="020B0604020202020204" pitchFamily="34" charset="0"/>
                <a:cs typeface="Arial" panose="020B0604020202020204" pitchFamily="34" charset="0"/>
              </a:rPr>
              <a:t>✗ The environment is increasingly polluted. This is a global concern.</a:t>
            </a:r>
          </a:p>
          <a:p>
            <a:pPr marL="0" indent="0" algn="l">
              <a:buNone/>
            </a:pPr>
            <a:br>
              <a:rPr lang="en-GB" sz="2400" dirty="0">
                <a:latin typeface="Arial" panose="020B0604020202020204" pitchFamily="34" charset="0"/>
                <a:cs typeface="Arial" panose="020B0604020202020204" pitchFamily="34" charset="0"/>
              </a:rPr>
            </a:br>
            <a:r>
              <a:rPr lang="en-GB" sz="2400" b="0" i="0" dirty="0">
                <a:effectLst/>
                <a:latin typeface="Arial" panose="020B0604020202020204" pitchFamily="34" charset="0"/>
                <a:cs typeface="Arial" panose="020B0604020202020204" pitchFamily="34" charset="0"/>
              </a:rPr>
              <a:t>✓ Note-taking, which is an important skill for EAP students, is difficult to master.</a:t>
            </a:r>
          </a:p>
          <a:p>
            <a:pPr marL="0" indent="0" algn="l">
              <a:buNone/>
            </a:pPr>
            <a:r>
              <a:rPr lang="en-GB" sz="2400" b="0" i="0" dirty="0">
                <a:effectLst/>
                <a:latin typeface="Arial" panose="020B0604020202020204" pitchFamily="34" charset="0"/>
                <a:cs typeface="Arial" panose="020B0604020202020204" pitchFamily="34" charset="0"/>
              </a:rPr>
              <a:t>✗ Note-taking is an important skill for EAP students. It is difficult to master.</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5FA4881-B64A-057C-DEF8-46AD8828D197}"/>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2289495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53297-19F3-88EE-335A-8F226D6C7D1F}"/>
              </a:ext>
            </a:extLst>
          </p:cNvPr>
          <p:cNvSpPr>
            <a:spLocks noGrp="1"/>
          </p:cNvSpPr>
          <p:nvPr>
            <p:ph type="title"/>
          </p:nvPr>
        </p:nvSpPr>
        <p:spPr/>
        <p:txBody>
          <a:bodyPr/>
          <a:lstStyle/>
          <a:p>
            <a:r>
              <a:rPr lang="en-GB" b="1" dirty="0">
                <a:solidFill>
                  <a:srgbClr val="0070C0"/>
                </a:solidFill>
              </a:rPr>
              <a:t>Academic skills </a:t>
            </a:r>
          </a:p>
        </p:txBody>
      </p:sp>
      <p:sp>
        <p:nvSpPr>
          <p:cNvPr id="3" name="Content Placeholder 2">
            <a:extLst>
              <a:ext uri="{FF2B5EF4-FFF2-40B4-BE49-F238E27FC236}">
                <a16:creationId xmlns:a16="http://schemas.microsoft.com/office/drawing/2014/main" id="{5E34BB9C-79A7-006A-561C-23ED131C9017}"/>
              </a:ext>
            </a:extLst>
          </p:cNvPr>
          <p:cNvSpPr>
            <a:spLocks noGrp="1"/>
          </p:cNvSpPr>
          <p:nvPr>
            <p:ph idx="1"/>
          </p:nvPr>
        </p:nvSpPr>
        <p:spPr>
          <a:xfrm>
            <a:off x="270062" y="1417638"/>
            <a:ext cx="8229600" cy="4104456"/>
          </a:xfrm>
        </p:spPr>
        <p:txBody>
          <a:bodyPr/>
          <a:lstStyle/>
          <a:p>
            <a:r>
              <a:rPr lang="en-GB" sz="2400" b="0" i="0" dirty="0">
                <a:solidFill>
                  <a:srgbClr val="1E1E1E"/>
                </a:solidFill>
                <a:effectLst/>
                <a:latin typeface="Arial" panose="020B0604020202020204" pitchFamily="34" charset="0"/>
                <a:cs typeface="Arial" panose="020B0604020202020204" pitchFamily="34" charset="0"/>
              </a:rPr>
              <a:t>Use statements. Avoid rhetorical questions, which are less formal </a:t>
            </a:r>
          </a:p>
          <a:p>
            <a:pPr marL="0" indent="0">
              <a:buNone/>
            </a:pPr>
            <a:endParaRPr lang="en-GB" sz="2400" dirty="0">
              <a:solidFill>
                <a:srgbClr val="1E1E1E"/>
              </a:solidFill>
              <a:latin typeface="Arial" panose="020B0604020202020204" pitchFamily="34" charset="0"/>
              <a:cs typeface="Arial" panose="020B0604020202020204" pitchFamily="34" charset="0"/>
            </a:endParaRPr>
          </a:p>
          <a:p>
            <a:pPr marL="0" indent="0">
              <a:buNone/>
            </a:pPr>
            <a:r>
              <a:rPr lang="en-GB" sz="2400" dirty="0">
                <a:solidFill>
                  <a:srgbClr val="1E1E1E"/>
                </a:solidFill>
                <a:latin typeface="Arial" panose="020B0604020202020204" pitchFamily="34" charset="0"/>
                <a:cs typeface="Arial" panose="020B0604020202020204" pitchFamily="34" charset="0"/>
              </a:rPr>
              <a:t> ✓ There were four main reasons for the decline.</a:t>
            </a:r>
          </a:p>
          <a:p>
            <a:pPr marL="0" indent="0">
              <a:buNone/>
            </a:pPr>
            <a:r>
              <a:rPr lang="en-GB" sz="2400" dirty="0">
                <a:solidFill>
                  <a:srgbClr val="1E1E1E"/>
                </a:solidFill>
                <a:latin typeface="Arial" panose="020B0604020202020204" pitchFamily="34" charset="0"/>
                <a:cs typeface="Arial" panose="020B0604020202020204" pitchFamily="34" charset="0"/>
              </a:rPr>
              <a:t>✗ What were the reasons for the decline?</a:t>
            </a:r>
          </a:p>
          <a:p>
            <a:endParaRPr lang="en-GB" sz="2400" dirty="0">
              <a:solidFill>
                <a:srgbClr val="1E1E1E"/>
              </a:solidFill>
              <a:latin typeface="Arial" panose="020B0604020202020204" pitchFamily="34" charset="0"/>
              <a:cs typeface="Arial" panose="020B0604020202020204" pitchFamily="34" charset="0"/>
            </a:endParaRPr>
          </a:p>
          <a:p>
            <a:pPr marL="0" indent="0">
              <a:buNone/>
            </a:pPr>
            <a:r>
              <a:rPr lang="en-GB" sz="2400" dirty="0">
                <a:solidFill>
                  <a:srgbClr val="1E1E1E"/>
                </a:solidFill>
                <a:latin typeface="Arial" panose="020B0604020202020204" pitchFamily="34" charset="0"/>
                <a:cs typeface="Arial" panose="020B0604020202020204" pitchFamily="34" charset="0"/>
              </a:rPr>
              <a:t>✓ Written English is different from spoken English.</a:t>
            </a:r>
          </a:p>
          <a:p>
            <a:pPr marL="0" indent="0">
              <a:buNone/>
            </a:pPr>
            <a:r>
              <a:rPr lang="en-GB" sz="2400" dirty="0">
                <a:solidFill>
                  <a:srgbClr val="1E1E1E"/>
                </a:solidFill>
                <a:latin typeface="Arial" panose="020B0604020202020204" pitchFamily="34" charset="0"/>
                <a:cs typeface="Arial" panose="020B0604020202020204" pitchFamily="34" charset="0"/>
              </a:rPr>
              <a:t>✗ How are written and spoken English different?</a:t>
            </a:r>
          </a:p>
        </p:txBody>
      </p:sp>
      <p:sp>
        <p:nvSpPr>
          <p:cNvPr id="4" name="Date Placeholder 3">
            <a:extLst>
              <a:ext uri="{FF2B5EF4-FFF2-40B4-BE49-F238E27FC236}">
                <a16:creationId xmlns:a16="http://schemas.microsoft.com/office/drawing/2014/main" id="{05FA4881-B64A-057C-DEF8-46AD8828D197}"/>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2046708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BD851-DBA0-064D-89BA-CA579139C387}"/>
              </a:ext>
            </a:extLst>
          </p:cNvPr>
          <p:cNvSpPr>
            <a:spLocks noGrp="1"/>
          </p:cNvSpPr>
          <p:nvPr>
            <p:ph type="title"/>
          </p:nvPr>
        </p:nvSpPr>
        <p:spPr/>
        <p:txBody>
          <a:bodyPr/>
          <a:lstStyle/>
          <a:p>
            <a:r>
              <a:rPr lang="en-GB" b="1" dirty="0">
                <a:solidFill>
                  <a:srgbClr val="0070C0"/>
                </a:solidFill>
              </a:rPr>
              <a:t>Academic Skills </a:t>
            </a:r>
          </a:p>
        </p:txBody>
      </p:sp>
      <p:sp>
        <p:nvSpPr>
          <p:cNvPr id="3" name="Content Placeholder 2">
            <a:extLst>
              <a:ext uri="{FF2B5EF4-FFF2-40B4-BE49-F238E27FC236}">
                <a16:creationId xmlns:a16="http://schemas.microsoft.com/office/drawing/2014/main" id="{6B3BB504-58A1-E6AC-0B5A-8D664643ED90}"/>
              </a:ext>
            </a:extLst>
          </p:cNvPr>
          <p:cNvSpPr>
            <a:spLocks noGrp="1"/>
          </p:cNvSpPr>
          <p:nvPr>
            <p:ph idx="1"/>
          </p:nvPr>
        </p:nvSpPr>
        <p:spPr>
          <a:xfrm>
            <a:off x="457200" y="1384015"/>
            <a:ext cx="8229600" cy="3916363"/>
          </a:xfrm>
        </p:spPr>
        <p:txBody>
          <a:bodyPr/>
          <a:lstStyle/>
          <a:p>
            <a:r>
              <a:rPr lang="en-GB" sz="2400" dirty="0">
                <a:latin typeface="Arial" panose="020B0604020202020204" pitchFamily="34" charset="0"/>
                <a:cs typeface="Arial" panose="020B0604020202020204" pitchFamily="34" charset="0"/>
              </a:rPr>
              <a:t>Avoid personal pronouns (I, we, you, etc.) and adverbs which show your feeling (e.g. luckily, remarkably, amazingly).</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✓There are three main problems.</a:t>
            </a:r>
          </a:p>
          <a:p>
            <a:pPr marL="0" indent="0">
              <a:buNone/>
            </a:pPr>
            <a:r>
              <a:rPr lang="en-GB" sz="2400" dirty="0">
                <a:latin typeface="Arial" panose="020B0604020202020204" pitchFamily="34" charset="0"/>
                <a:cs typeface="Arial" panose="020B0604020202020204" pitchFamily="34" charset="0"/>
              </a:rPr>
              <a:t>✗I can think of three main problems.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There were very few errors in the experiment.</a:t>
            </a:r>
          </a:p>
          <a:p>
            <a:pPr marL="0" indent="0">
              <a:buNone/>
            </a:pPr>
            <a:r>
              <a:rPr lang="en-GB" sz="2400" dirty="0">
                <a:latin typeface="Arial" panose="020B0604020202020204" pitchFamily="34" charset="0"/>
                <a:cs typeface="Arial" panose="020B0604020202020204" pitchFamily="34" charset="0"/>
              </a:rPr>
              <a:t>✗ Amazingly there were very few errors in the experiment.</a:t>
            </a:r>
          </a:p>
        </p:txBody>
      </p:sp>
      <p:sp>
        <p:nvSpPr>
          <p:cNvPr id="4" name="Date Placeholder 3">
            <a:extLst>
              <a:ext uri="{FF2B5EF4-FFF2-40B4-BE49-F238E27FC236}">
                <a16:creationId xmlns:a16="http://schemas.microsoft.com/office/drawing/2014/main" id="{25D1F8C7-64A3-BC00-80DA-10969E643F17}"/>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1308643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B6377-A46C-F245-D8E7-72E00797F516}"/>
              </a:ext>
            </a:extLst>
          </p:cNvPr>
          <p:cNvSpPr>
            <a:spLocks noGrp="1"/>
          </p:cNvSpPr>
          <p:nvPr>
            <p:ph type="title"/>
          </p:nvPr>
        </p:nvSpPr>
        <p:spPr/>
        <p:txBody>
          <a:bodyPr/>
          <a:lstStyle/>
          <a:p>
            <a:r>
              <a:rPr lang="en-GB" b="1" dirty="0">
                <a:solidFill>
                  <a:srgbClr val="0070C0"/>
                </a:solidFill>
              </a:rPr>
              <a:t>Academic Skills </a:t>
            </a:r>
          </a:p>
        </p:txBody>
      </p:sp>
      <p:sp>
        <p:nvSpPr>
          <p:cNvPr id="3" name="Content Placeholder 2">
            <a:extLst>
              <a:ext uri="{FF2B5EF4-FFF2-40B4-BE49-F238E27FC236}">
                <a16:creationId xmlns:a16="http://schemas.microsoft.com/office/drawing/2014/main" id="{20DF9A90-EA96-2E6C-2B3E-6B45D687F30A}"/>
              </a:ext>
            </a:extLst>
          </p:cNvPr>
          <p:cNvSpPr>
            <a:spLocks noGrp="1"/>
          </p:cNvSpPr>
          <p:nvPr>
            <p:ph idx="1"/>
          </p:nvPr>
        </p:nvSpPr>
        <p:spPr>
          <a:xfrm>
            <a:off x="395536" y="1417638"/>
            <a:ext cx="8229600" cy="3916363"/>
          </a:xfrm>
        </p:spPr>
        <p:txBody>
          <a:bodyPr/>
          <a:lstStyle/>
          <a:p>
            <a:r>
              <a:rPr lang="en-GB" sz="2000" dirty="0">
                <a:latin typeface="Arial" panose="020B0604020202020204" pitchFamily="34" charset="0"/>
                <a:cs typeface="Arial" panose="020B0604020202020204" pitchFamily="34" charset="0"/>
              </a:rPr>
              <a:t>Be as precise as possible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There are three main reasons for this.</a:t>
            </a:r>
          </a:p>
          <a:p>
            <a:pPr marL="0" indent="0">
              <a:buNone/>
            </a:pPr>
            <a:r>
              <a:rPr lang="en-GB" sz="2000" dirty="0">
                <a:latin typeface="Arial" panose="020B0604020202020204" pitchFamily="34" charset="0"/>
                <a:cs typeface="Arial" panose="020B0604020202020204" pitchFamily="34" charset="0"/>
              </a:rPr>
              <a:t>✗ There are several reasons for this.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 turning point was in the late 1980s.</a:t>
            </a:r>
          </a:p>
          <a:p>
            <a:pPr marL="0" indent="0">
              <a:buNone/>
            </a:pPr>
            <a:r>
              <a:rPr lang="en-GB" sz="2000" dirty="0">
                <a:latin typeface="Arial" panose="020B0604020202020204" pitchFamily="34" charset="0"/>
                <a:cs typeface="Arial" panose="020B0604020202020204" pitchFamily="34" charset="0"/>
              </a:rPr>
              <a:t>✗ The turning point was about 30 years ago.</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There were three factors which led to this result.</a:t>
            </a:r>
          </a:p>
          <a:p>
            <a:pPr marL="0" indent="0">
              <a:buNone/>
            </a:pPr>
            <a:r>
              <a:rPr lang="en-GB" sz="2000" dirty="0">
                <a:latin typeface="Arial" panose="020B0604020202020204" pitchFamily="34" charset="0"/>
                <a:cs typeface="Arial" panose="020B0604020202020204" pitchFamily="34" charset="0"/>
              </a:rPr>
              <a:t>✗ There were three things which led to this result.</a:t>
            </a:r>
          </a:p>
        </p:txBody>
      </p:sp>
      <p:sp>
        <p:nvSpPr>
          <p:cNvPr id="4" name="Date Placeholder 3">
            <a:extLst>
              <a:ext uri="{FF2B5EF4-FFF2-40B4-BE49-F238E27FC236}">
                <a16:creationId xmlns:a16="http://schemas.microsoft.com/office/drawing/2014/main" id="{D6864C84-F613-659A-01C2-59CCB961AD2D}"/>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1546642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E777-6ACE-7A8A-E25E-C341FB2DE34E}"/>
              </a:ext>
            </a:extLst>
          </p:cNvPr>
          <p:cNvSpPr>
            <a:spLocks noGrp="1"/>
          </p:cNvSpPr>
          <p:nvPr>
            <p:ph type="title"/>
          </p:nvPr>
        </p:nvSpPr>
        <p:spPr/>
        <p:txBody>
          <a:bodyPr/>
          <a:lstStyle/>
          <a:p>
            <a:r>
              <a:rPr lang="en-GB" b="1" dirty="0">
                <a:solidFill>
                  <a:srgbClr val="0070C0"/>
                </a:solidFill>
              </a:rPr>
              <a:t>Academic Skills </a:t>
            </a:r>
          </a:p>
        </p:txBody>
      </p:sp>
      <p:sp>
        <p:nvSpPr>
          <p:cNvPr id="3" name="Content Placeholder 2">
            <a:extLst>
              <a:ext uri="{FF2B5EF4-FFF2-40B4-BE49-F238E27FC236}">
                <a16:creationId xmlns:a16="http://schemas.microsoft.com/office/drawing/2014/main" id="{520BE734-75AA-E98A-D718-E5B63DA74D27}"/>
              </a:ext>
            </a:extLst>
          </p:cNvPr>
          <p:cNvSpPr>
            <a:spLocks noGrp="1"/>
          </p:cNvSpPr>
          <p:nvPr>
            <p:ph idx="1"/>
          </p:nvPr>
        </p:nvSpPr>
        <p:spPr>
          <a:xfrm>
            <a:off x="422121" y="1417638"/>
            <a:ext cx="8229600" cy="3916363"/>
          </a:xfrm>
        </p:spPr>
        <p:txBody>
          <a:bodyPr/>
          <a:lstStyle/>
          <a:p>
            <a:r>
              <a:rPr lang="en-GB" sz="2400" dirty="0">
                <a:latin typeface="Arial" panose="020B0604020202020204" pitchFamily="34" charset="0"/>
                <a:cs typeface="Arial" panose="020B0604020202020204" pitchFamily="34" charset="0"/>
              </a:rPr>
              <a:t>Use appropriate transition signals (e.g., linking words)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Turning to the question of inflation...</a:t>
            </a:r>
          </a:p>
          <a:p>
            <a:pPr marL="0" indent="0">
              <a:buNone/>
            </a:pPr>
            <a:r>
              <a:rPr lang="en-GB" sz="2400" dirty="0">
                <a:latin typeface="Arial" panose="020B0604020202020204" pitchFamily="34" charset="0"/>
                <a:cs typeface="Arial" panose="020B0604020202020204" pitchFamily="34" charset="0"/>
              </a:rPr>
              <a:t>✗ Inflation…</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In addition, inflation is an important factor.</a:t>
            </a:r>
          </a:p>
          <a:p>
            <a:pPr marL="0" indent="0">
              <a:buNone/>
            </a:pPr>
            <a:r>
              <a:rPr lang="en-GB" sz="2400" dirty="0">
                <a:latin typeface="Arial" panose="020B0604020202020204" pitchFamily="34" charset="0"/>
                <a:cs typeface="Arial" panose="020B0604020202020204" pitchFamily="34" charset="0"/>
              </a:rPr>
              <a:t>✗ And inflation is an important factor.</a:t>
            </a:r>
          </a:p>
        </p:txBody>
      </p:sp>
      <p:sp>
        <p:nvSpPr>
          <p:cNvPr id="4" name="Date Placeholder 3">
            <a:extLst>
              <a:ext uri="{FF2B5EF4-FFF2-40B4-BE49-F238E27FC236}">
                <a16:creationId xmlns:a16="http://schemas.microsoft.com/office/drawing/2014/main" id="{D5106966-69F1-FD84-28FF-0C44CD10EA82}"/>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2267500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7DF1-5E55-E13A-7A3D-9E1EC0A3E396}"/>
              </a:ext>
            </a:extLst>
          </p:cNvPr>
          <p:cNvSpPr>
            <a:spLocks noGrp="1"/>
          </p:cNvSpPr>
          <p:nvPr>
            <p:ph type="title"/>
          </p:nvPr>
        </p:nvSpPr>
        <p:spPr/>
        <p:txBody>
          <a:bodyPr/>
          <a:lstStyle/>
          <a:p>
            <a:r>
              <a:rPr lang="en-GB" b="1" dirty="0">
                <a:solidFill>
                  <a:srgbClr val="0070C0"/>
                </a:solidFill>
              </a:rPr>
              <a:t>Academic Skills </a:t>
            </a:r>
          </a:p>
        </p:txBody>
      </p:sp>
      <p:sp>
        <p:nvSpPr>
          <p:cNvPr id="3" name="Content Placeholder 2">
            <a:extLst>
              <a:ext uri="{FF2B5EF4-FFF2-40B4-BE49-F238E27FC236}">
                <a16:creationId xmlns:a16="http://schemas.microsoft.com/office/drawing/2014/main" id="{D8899852-F33F-4917-BF65-B5FE67B5E94A}"/>
              </a:ext>
            </a:extLst>
          </p:cNvPr>
          <p:cNvSpPr>
            <a:spLocks noGrp="1"/>
          </p:cNvSpPr>
          <p:nvPr>
            <p:ph idx="1"/>
          </p:nvPr>
        </p:nvSpPr>
        <p:spPr>
          <a:xfrm>
            <a:off x="457200" y="1405512"/>
            <a:ext cx="8229600" cy="3916363"/>
          </a:xfrm>
        </p:spPr>
        <p:txBody>
          <a:bodyPr/>
          <a:lstStyle/>
          <a:p>
            <a:pPr marL="0" indent="0">
              <a:buNone/>
            </a:pPr>
            <a:r>
              <a:rPr lang="en-GB" sz="2400" dirty="0">
                <a:latin typeface="Arial" panose="020B0604020202020204" pitchFamily="34" charset="0"/>
                <a:cs typeface="Arial" panose="020B0604020202020204" pitchFamily="34" charset="0"/>
              </a:rPr>
              <a:t>Be sure to cite your sources. Avoid making vague claims.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Russell (2001) states that over 50% of the population are unaware of the problem.</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Everybody knows that most people are unaware of the problem.</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Most people are unaware of the problem.</a:t>
            </a:r>
          </a:p>
        </p:txBody>
      </p:sp>
      <p:sp>
        <p:nvSpPr>
          <p:cNvPr id="4" name="Date Placeholder 3">
            <a:extLst>
              <a:ext uri="{FF2B5EF4-FFF2-40B4-BE49-F238E27FC236}">
                <a16:creationId xmlns:a16="http://schemas.microsoft.com/office/drawing/2014/main" id="{9F17E69C-3A15-75A6-163F-6F1A4A2CCF4D}"/>
              </a:ext>
            </a:extLst>
          </p:cNvPr>
          <p:cNvSpPr>
            <a:spLocks noGrp="1"/>
          </p:cNvSpPr>
          <p:nvPr>
            <p:ph type="dt" sz="half" idx="10"/>
          </p:nvPr>
        </p:nvSpPr>
        <p:spPr/>
        <p:txBody>
          <a:bodyPr/>
          <a:lstStyle/>
          <a:p>
            <a:pPr>
              <a:defRPr/>
            </a:pPr>
            <a:fld id="{7734DD8D-AE26-4A6C-B780-968F72A0D9BC}" type="datetime1">
              <a:rPr lang="en-GB" smtClean="0"/>
              <a:pPr>
                <a:defRPr/>
              </a:pPr>
              <a:t>29/06/2023</a:t>
            </a:fld>
            <a:endParaRPr lang="en-GB"/>
          </a:p>
        </p:txBody>
      </p:sp>
    </p:spTree>
    <p:extLst>
      <p:ext uri="{BB962C8B-B14F-4D97-AF65-F5344CB8AC3E}">
        <p14:creationId xmlns:p14="http://schemas.microsoft.com/office/powerpoint/2010/main" val="2127396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B51A-68E2-F049-A0DB-6C1BEA68E0C5}"/>
              </a:ext>
            </a:extLst>
          </p:cNvPr>
          <p:cNvSpPr>
            <a:spLocks noGrp="1"/>
          </p:cNvSpPr>
          <p:nvPr>
            <p:ph type="title"/>
          </p:nvPr>
        </p:nvSpPr>
        <p:spPr/>
        <p:txBody>
          <a:bodyPr/>
          <a:lstStyle/>
          <a:p>
            <a:r>
              <a:rPr lang="en-US" b="1" dirty="0">
                <a:solidFill>
                  <a:srgbClr val="0070C0"/>
                </a:solidFill>
              </a:rPr>
              <a:t>Academic Style </a:t>
            </a:r>
          </a:p>
        </p:txBody>
      </p:sp>
      <p:sp>
        <p:nvSpPr>
          <p:cNvPr id="3" name="Content Placeholder 2">
            <a:extLst>
              <a:ext uri="{FF2B5EF4-FFF2-40B4-BE49-F238E27FC236}">
                <a16:creationId xmlns:a16="http://schemas.microsoft.com/office/drawing/2014/main" id="{D4A4783F-A521-8948-A82C-77E19BDD158B}"/>
              </a:ext>
            </a:extLst>
          </p:cNvPr>
          <p:cNvSpPr>
            <a:spLocks noGrp="1"/>
          </p:cNvSpPr>
          <p:nvPr>
            <p:ph idx="1"/>
          </p:nvPr>
        </p:nvSpPr>
        <p:spPr>
          <a:xfrm>
            <a:off x="395536" y="1484784"/>
            <a:ext cx="8291264" cy="4031779"/>
          </a:xfrm>
        </p:spPr>
        <p:txBody>
          <a:bodyPr>
            <a:normAutofit fontScale="92500" lnSpcReduction="20000"/>
          </a:bodyPr>
          <a:lstStyle/>
          <a:p>
            <a:r>
              <a:rPr lang="en-US" dirty="0"/>
              <a:t>How to make people work harder is a topic that lots of people have written about in the past few years.  There are lots of different theories </a:t>
            </a:r>
            <a:r>
              <a:rPr lang="en-US" dirty="0" err="1"/>
              <a:t>etc</a:t>
            </a:r>
            <a:r>
              <a:rPr lang="en-US" dirty="0"/>
              <a:t> and I think some of them are OK.  When we think about this, we should think of the old Chinese Proverb, that you can lead a horse to water, but you can’t make it drink.  So, how do we increase production?  It’s quite a complicated subject but I’ll just talk about a couple of ideas. </a:t>
            </a:r>
          </a:p>
        </p:txBody>
      </p:sp>
    </p:spTree>
    <p:extLst>
      <p:ext uri="{BB962C8B-B14F-4D97-AF65-F5344CB8AC3E}">
        <p14:creationId xmlns:p14="http://schemas.microsoft.com/office/powerpoint/2010/main" val="8248834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ED26A8-EAEA-7847-98BD-7BF20B4A4CA6}"/>
              </a:ext>
            </a:extLst>
          </p:cNvPr>
          <p:cNvSpPr>
            <a:spLocks noGrp="1"/>
          </p:cNvSpPr>
          <p:nvPr>
            <p:ph type="title"/>
          </p:nvPr>
        </p:nvSpPr>
        <p:spPr/>
        <p:txBody>
          <a:bodyPr/>
          <a:lstStyle/>
          <a:p>
            <a:r>
              <a:rPr lang="en-US" b="1" dirty="0">
                <a:solidFill>
                  <a:srgbClr val="0070C0"/>
                </a:solidFill>
              </a:rPr>
              <a:t>Academic Style </a:t>
            </a:r>
            <a:r>
              <a:rPr lang="en-US" dirty="0">
                <a:solidFill>
                  <a:srgbClr val="92D050"/>
                </a:solidFill>
              </a:rPr>
              <a:t>- </a:t>
            </a:r>
            <a:r>
              <a:rPr lang="en-US" dirty="0">
                <a:solidFill>
                  <a:srgbClr val="7030A0"/>
                </a:solidFill>
              </a:rPr>
              <a:t>Answers</a:t>
            </a:r>
          </a:p>
        </p:txBody>
      </p:sp>
      <p:sp>
        <p:nvSpPr>
          <p:cNvPr id="5" name="Content Placeholder 4">
            <a:extLst>
              <a:ext uri="{FF2B5EF4-FFF2-40B4-BE49-F238E27FC236}">
                <a16:creationId xmlns:a16="http://schemas.microsoft.com/office/drawing/2014/main" id="{48C74A85-51DB-FC4A-A2B2-0ED4C21DA075}"/>
              </a:ext>
            </a:extLst>
          </p:cNvPr>
          <p:cNvSpPr>
            <a:spLocks noGrp="1"/>
          </p:cNvSpPr>
          <p:nvPr>
            <p:ph sz="half" idx="1"/>
          </p:nvPr>
        </p:nvSpPr>
        <p:spPr>
          <a:xfrm>
            <a:off x="457200" y="1629076"/>
            <a:ext cx="4038600" cy="3916363"/>
          </a:xfrm>
        </p:spPr>
        <p:txBody>
          <a:bodyPr>
            <a:normAutofit fontScale="92500" lnSpcReduction="20000"/>
          </a:bodyPr>
          <a:lstStyle/>
          <a:p>
            <a:r>
              <a:rPr lang="en-US" dirty="0"/>
              <a:t>How to make people work harder</a:t>
            </a:r>
          </a:p>
          <a:p>
            <a:r>
              <a:rPr lang="en-US" dirty="0"/>
              <a:t>.. lots of people </a:t>
            </a:r>
          </a:p>
          <a:p>
            <a:r>
              <a:rPr lang="en-US" dirty="0"/>
              <a:t>… the last few years </a:t>
            </a:r>
          </a:p>
          <a:p>
            <a:r>
              <a:rPr lang="en-US" dirty="0"/>
              <a:t>Lots of different …</a:t>
            </a:r>
          </a:p>
          <a:p>
            <a:r>
              <a:rPr lang="en-US" dirty="0"/>
              <a:t>.. </a:t>
            </a:r>
            <a:r>
              <a:rPr lang="en-US" dirty="0" err="1"/>
              <a:t>etc</a:t>
            </a:r>
            <a:r>
              <a:rPr lang="en-US" dirty="0"/>
              <a:t> … </a:t>
            </a:r>
          </a:p>
          <a:p>
            <a:r>
              <a:rPr lang="en-US" dirty="0"/>
              <a:t>… I think … </a:t>
            </a:r>
          </a:p>
          <a:p>
            <a:r>
              <a:rPr lang="en-US" dirty="0"/>
              <a:t>… are ok …</a:t>
            </a:r>
          </a:p>
        </p:txBody>
      </p:sp>
      <p:sp>
        <p:nvSpPr>
          <p:cNvPr id="6" name="Content Placeholder 5">
            <a:extLst>
              <a:ext uri="{FF2B5EF4-FFF2-40B4-BE49-F238E27FC236}">
                <a16:creationId xmlns:a16="http://schemas.microsoft.com/office/drawing/2014/main" id="{D8EF49A8-AFA8-B042-9CC6-41E7048B6E38}"/>
              </a:ext>
            </a:extLst>
          </p:cNvPr>
          <p:cNvSpPr>
            <a:spLocks noGrp="1"/>
          </p:cNvSpPr>
          <p:nvPr>
            <p:ph sz="half" idx="2"/>
          </p:nvPr>
        </p:nvSpPr>
        <p:spPr/>
        <p:txBody>
          <a:bodyPr>
            <a:normAutofit fontScale="92500" lnSpcReduction="20000"/>
          </a:bodyPr>
          <a:lstStyle/>
          <a:p>
            <a:r>
              <a:rPr lang="en-US" dirty="0"/>
              <a:t>Imprecise – use Motivation</a:t>
            </a:r>
          </a:p>
          <a:p>
            <a:r>
              <a:rPr lang="en-US" dirty="0"/>
              <a:t>Vague – give names</a:t>
            </a:r>
          </a:p>
          <a:p>
            <a:r>
              <a:rPr lang="en-US" dirty="0"/>
              <a:t>Vague – give dates</a:t>
            </a:r>
          </a:p>
          <a:p>
            <a:r>
              <a:rPr lang="en-US" dirty="0"/>
              <a:t>Vague – use numbers</a:t>
            </a:r>
          </a:p>
          <a:p>
            <a:r>
              <a:rPr lang="en-US" dirty="0"/>
              <a:t>Be precise</a:t>
            </a:r>
          </a:p>
          <a:p>
            <a:r>
              <a:rPr lang="en-US" dirty="0"/>
              <a:t>Too personal </a:t>
            </a:r>
          </a:p>
          <a:p>
            <a:r>
              <a:rPr lang="en-US" dirty="0"/>
              <a:t>Too informal</a:t>
            </a:r>
          </a:p>
        </p:txBody>
      </p:sp>
    </p:spTree>
    <p:extLst>
      <p:ext uri="{BB962C8B-B14F-4D97-AF65-F5344CB8AC3E}">
        <p14:creationId xmlns:p14="http://schemas.microsoft.com/office/powerpoint/2010/main" val="3112891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ED26A8-EAEA-7847-98BD-7BF20B4A4CA6}"/>
              </a:ext>
            </a:extLst>
          </p:cNvPr>
          <p:cNvSpPr>
            <a:spLocks noGrp="1"/>
          </p:cNvSpPr>
          <p:nvPr>
            <p:ph type="title"/>
          </p:nvPr>
        </p:nvSpPr>
        <p:spPr/>
        <p:txBody>
          <a:bodyPr/>
          <a:lstStyle/>
          <a:p>
            <a:r>
              <a:rPr lang="en-US" b="1" dirty="0">
                <a:solidFill>
                  <a:srgbClr val="0070C0"/>
                </a:solidFill>
              </a:rPr>
              <a:t>Academic Style - </a:t>
            </a:r>
            <a:r>
              <a:rPr lang="en-US" b="1" dirty="0">
                <a:solidFill>
                  <a:srgbClr val="7030A0"/>
                </a:solidFill>
              </a:rPr>
              <a:t>Answers</a:t>
            </a:r>
          </a:p>
        </p:txBody>
      </p:sp>
      <p:sp>
        <p:nvSpPr>
          <p:cNvPr id="5" name="Content Placeholder 4">
            <a:extLst>
              <a:ext uri="{FF2B5EF4-FFF2-40B4-BE49-F238E27FC236}">
                <a16:creationId xmlns:a16="http://schemas.microsoft.com/office/drawing/2014/main" id="{48C74A85-51DB-FC4A-A2B2-0ED4C21DA075}"/>
              </a:ext>
            </a:extLst>
          </p:cNvPr>
          <p:cNvSpPr>
            <a:spLocks noGrp="1"/>
          </p:cNvSpPr>
          <p:nvPr>
            <p:ph sz="half" idx="1"/>
          </p:nvPr>
        </p:nvSpPr>
        <p:spPr>
          <a:xfrm>
            <a:off x="457200" y="1417638"/>
            <a:ext cx="4038600" cy="3989040"/>
          </a:xfrm>
        </p:spPr>
        <p:txBody>
          <a:bodyPr>
            <a:normAutofit fontScale="85000" lnSpcReduction="10000"/>
          </a:bodyPr>
          <a:lstStyle/>
          <a:p>
            <a:r>
              <a:rPr lang="en-US" dirty="0"/>
              <a:t>When we think about this ..</a:t>
            </a:r>
          </a:p>
          <a:p>
            <a:r>
              <a:rPr lang="en-US" dirty="0"/>
              <a:t>… the old Chinese proverb</a:t>
            </a:r>
          </a:p>
          <a:p>
            <a:r>
              <a:rPr lang="en-US" dirty="0"/>
              <a:t>How do we increase production? </a:t>
            </a:r>
          </a:p>
          <a:p>
            <a:r>
              <a:rPr lang="en-US" dirty="0"/>
              <a:t>It’s quite a ..</a:t>
            </a:r>
          </a:p>
          <a:p>
            <a:r>
              <a:rPr lang="en-US" dirty="0"/>
              <a:t>I’ll just talk about a couple </a:t>
            </a:r>
          </a:p>
        </p:txBody>
      </p:sp>
      <p:sp>
        <p:nvSpPr>
          <p:cNvPr id="6" name="Content Placeholder 5">
            <a:extLst>
              <a:ext uri="{FF2B5EF4-FFF2-40B4-BE49-F238E27FC236}">
                <a16:creationId xmlns:a16="http://schemas.microsoft.com/office/drawing/2014/main" id="{D8EF49A8-AFA8-B042-9CC6-41E7048B6E38}"/>
              </a:ext>
            </a:extLst>
          </p:cNvPr>
          <p:cNvSpPr>
            <a:spLocks noGrp="1"/>
          </p:cNvSpPr>
          <p:nvPr>
            <p:ph sz="half" idx="2"/>
          </p:nvPr>
        </p:nvSpPr>
        <p:spPr>
          <a:xfrm>
            <a:off x="4648200" y="1417638"/>
            <a:ext cx="4038600" cy="3989040"/>
          </a:xfrm>
        </p:spPr>
        <p:txBody>
          <a:bodyPr>
            <a:normAutofit fontScale="85000" lnSpcReduction="10000"/>
          </a:bodyPr>
          <a:lstStyle/>
          <a:p>
            <a:r>
              <a:rPr lang="en-US" dirty="0"/>
              <a:t>Too personal</a:t>
            </a:r>
          </a:p>
          <a:p>
            <a:r>
              <a:rPr lang="en-US" dirty="0"/>
              <a:t>Do not quote proverbs</a:t>
            </a:r>
          </a:p>
          <a:p>
            <a:endParaRPr lang="en-US" dirty="0"/>
          </a:p>
          <a:p>
            <a:r>
              <a:rPr lang="en-US" dirty="0"/>
              <a:t>Avoid questions</a:t>
            </a:r>
          </a:p>
          <a:p>
            <a:endParaRPr lang="en-US" dirty="0"/>
          </a:p>
          <a:p>
            <a:r>
              <a:rPr lang="en-US" dirty="0"/>
              <a:t>Avoid contractions</a:t>
            </a:r>
          </a:p>
          <a:p>
            <a:r>
              <a:rPr lang="en-US" dirty="0"/>
              <a:t>Too personal, informal, and contraction </a:t>
            </a:r>
          </a:p>
        </p:txBody>
      </p:sp>
    </p:spTree>
    <p:extLst>
      <p:ext uri="{BB962C8B-B14F-4D97-AF65-F5344CB8AC3E}">
        <p14:creationId xmlns:p14="http://schemas.microsoft.com/office/powerpoint/2010/main" val="2144495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B51A-68E2-F049-A0DB-6C1BEA68E0C5}"/>
              </a:ext>
            </a:extLst>
          </p:cNvPr>
          <p:cNvSpPr>
            <a:spLocks noGrp="1"/>
          </p:cNvSpPr>
          <p:nvPr>
            <p:ph type="title"/>
          </p:nvPr>
        </p:nvSpPr>
        <p:spPr/>
        <p:txBody>
          <a:bodyPr/>
          <a:lstStyle/>
          <a:p>
            <a:r>
              <a:rPr lang="en-US" b="1" dirty="0">
                <a:solidFill>
                  <a:srgbClr val="92D050"/>
                </a:solidFill>
              </a:rPr>
              <a:t>Academic Style </a:t>
            </a:r>
          </a:p>
        </p:txBody>
      </p:sp>
      <p:sp>
        <p:nvSpPr>
          <p:cNvPr id="3" name="Content Placeholder 2">
            <a:extLst>
              <a:ext uri="{FF2B5EF4-FFF2-40B4-BE49-F238E27FC236}">
                <a16:creationId xmlns:a16="http://schemas.microsoft.com/office/drawing/2014/main" id="{D4A4783F-A521-8948-A82C-77E19BDD158B}"/>
              </a:ext>
            </a:extLst>
          </p:cNvPr>
          <p:cNvSpPr>
            <a:spLocks noGrp="1"/>
          </p:cNvSpPr>
          <p:nvPr>
            <p:ph idx="1"/>
          </p:nvPr>
        </p:nvSpPr>
        <p:spPr/>
        <p:txBody>
          <a:bodyPr>
            <a:normAutofit fontScale="92500" lnSpcReduction="10000"/>
          </a:bodyPr>
          <a:lstStyle/>
          <a:p>
            <a:pPr marL="0" indent="0">
              <a:buNone/>
            </a:pPr>
            <a:r>
              <a:rPr lang="en-US" sz="1900" b="1" dirty="0">
                <a:solidFill>
                  <a:srgbClr val="000000"/>
                </a:solidFill>
                <a:ea typeface="Arial Unicode MS" panose="020B0604020202020204" pitchFamily="34" charset="-128"/>
                <a:cs typeface="Arial Unicode MS" panose="020B0604020202020204" pitchFamily="34" charset="-128"/>
              </a:rPr>
              <a:t>I</a:t>
            </a:r>
            <a:r>
              <a:rPr lang="en-US" sz="1900" b="1" dirty="0">
                <a:solidFill>
                  <a:srgbClr val="000000"/>
                </a:solidFill>
                <a:effectLst/>
                <a:ea typeface="Arial Unicode MS" panose="020B0604020202020204" pitchFamily="34" charset="-128"/>
                <a:cs typeface="Arial Unicode MS" panose="020B0604020202020204" pitchFamily="34" charset="-128"/>
              </a:rPr>
              <a:t>dentify examples of bad style and rewrite them in a more suitable way</a:t>
            </a:r>
            <a:endParaRPr lang="en-GB" sz="1900" b="1" dirty="0">
              <a:solidFill>
                <a:srgbClr val="000000"/>
              </a:solidFill>
              <a:effectLst/>
              <a:ea typeface="Arial Unicode MS" panose="020B0604020202020204" pitchFamily="34" charset="-128"/>
              <a:cs typeface="Arial Unicode MS" panose="020B0604020202020204" pitchFamily="34" charset="-128"/>
            </a:endParaRPr>
          </a:p>
          <a:p>
            <a:pPr marL="0" indent="0">
              <a:buNone/>
            </a:pPr>
            <a:endParaRPr lang="en-US" sz="1800" dirty="0">
              <a:solidFill>
                <a:srgbClr val="000000"/>
              </a:solidFill>
              <a:ea typeface="Arial Unicode MS" panose="020B0604020202020204" pitchFamily="34" charset="-128"/>
              <a:cs typeface="Arial Unicode MS" panose="020B0604020202020204" pitchFamily="34" charset="-128"/>
            </a:endParaRPr>
          </a:p>
          <a:p>
            <a:pPr marL="0" lvl="0" indent="0" fontAlgn="base">
              <a:buNone/>
            </a:pPr>
            <a:r>
              <a:rPr lang="en-US" sz="1800" u="none" strike="noStrike" kern="0" spc="0" dirty="0">
                <a:solidFill>
                  <a:srgbClr val="000000"/>
                </a:solidFill>
                <a:effectLst/>
                <a:ea typeface="Arial Unicode MS" panose="020B0604020202020204" pitchFamily="34" charset="-128"/>
                <a:cs typeface="Arial Unicode MS" panose="020B0604020202020204" pitchFamily="34" charset="-128"/>
              </a:rPr>
              <a:t>1. Another thing to think about is the chance of crime getting worse.</a:t>
            </a:r>
          </a:p>
          <a:p>
            <a:pPr marL="342900" lvl="0" indent="-342900" fontAlgn="base">
              <a:buFont typeface="+mj-lt"/>
              <a:buAutoNum type="arabicPeriod"/>
            </a:pPr>
            <a:endParaRPr lang="en-GB" sz="1800" u="none" strike="noStrike" kern="0" spc="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_________________________________________________________________________</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endParaRPr lang="en-US"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2. Regrettably these days lots of people don’t have jobs.</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endParaRPr lang="en-US"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_________________________________________________________________________ </a:t>
            </a:r>
          </a:p>
          <a:p>
            <a:pPr marL="0" indent="0">
              <a:buNone/>
            </a:pP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3. Sometime soon they will find a vaccine for malaria.</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 </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_________________________________________________________________________</a:t>
            </a:r>
            <a:endParaRPr lang="en-GB" sz="1800" dirty="0">
              <a:solidFill>
                <a:srgbClr val="000000"/>
              </a:solidFill>
              <a:effectLst/>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302851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B51A-68E2-F049-A0DB-6C1BEA68E0C5}"/>
              </a:ext>
            </a:extLst>
          </p:cNvPr>
          <p:cNvSpPr>
            <a:spLocks noGrp="1"/>
          </p:cNvSpPr>
          <p:nvPr>
            <p:ph type="title"/>
          </p:nvPr>
        </p:nvSpPr>
        <p:spPr/>
        <p:txBody>
          <a:bodyPr/>
          <a:lstStyle/>
          <a:p>
            <a:r>
              <a:rPr lang="en-US" b="1" dirty="0">
                <a:solidFill>
                  <a:srgbClr val="92D050"/>
                </a:solidFill>
              </a:rPr>
              <a:t>Academic Style </a:t>
            </a:r>
          </a:p>
        </p:txBody>
      </p:sp>
      <p:sp>
        <p:nvSpPr>
          <p:cNvPr id="3" name="Content Placeholder 2">
            <a:extLst>
              <a:ext uri="{FF2B5EF4-FFF2-40B4-BE49-F238E27FC236}">
                <a16:creationId xmlns:a16="http://schemas.microsoft.com/office/drawing/2014/main" id="{D4A4783F-A521-8948-A82C-77E19BDD158B}"/>
              </a:ext>
            </a:extLst>
          </p:cNvPr>
          <p:cNvSpPr>
            <a:spLocks noGrp="1"/>
          </p:cNvSpPr>
          <p:nvPr>
            <p:ph idx="1"/>
          </p:nvPr>
        </p:nvSpPr>
        <p:spPr/>
        <p:txBody>
          <a:bodyPr>
            <a:normAutofit/>
          </a:bodyPr>
          <a:lstStyle/>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4. A few years ago the price of property in Japan went down a lot.</a:t>
            </a:r>
          </a:p>
          <a:p>
            <a:pPr marL="0" indent="0">
              <a:buNone/>
            </a:pP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endParaRPr lang="en-US"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5.  You can’t always trust the numbers in that report.</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 </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 </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6. People have been interested in this thing for a long time.</a:t>
            </a: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a:t>
            </a:r>
            <a:endParaRPr lang="en-GB" sz="1800" dirty="0">
              <a:solidFill>
                <a:srgbClr val="000000"/>
              </a:solidFill>
              <a:effectLst/>
              <a:ea typeface="Arial Unicode MS" panose="020B0604020202020204" pitchFamily="34" charset="-128"/>
              <a:cs typeface="Arial Unicode MS" panose="020B0604020202020204" pitchFamily="34" charset="-128"/>
            </a:endParaRPr>
          </a:p>
          <a:p>
            <a:endParaRPr lang="en-US" dirty="0"/>
          </a:p>
        </p:txBody>
      </p:sp>
    </p:spTree>
    <p:extLst>
      <p:ext uri="{BB962C8B-B14F-4D97-AF65-F5344CB8AC3E}">
        <p14:creationId xmlns:p14="http://schemas.microsoft.com/office/powerpoint/2010/main" val="1819159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B15B-E464-ED46-9BFD-AD3941DBE101}"/>
              </a:ext>
            </a:extLst>
          </p:cNvPr>
          <p:cNvSpPr>
            <a:spLocks noGrp="1"/>
          </p:cNvSpPr>
          <p:nvPr>
            <p:ph type="title"/>
          </p:nvPr>
        </p:nvSpPr>
        <p:spPr/>
        <p:txBody>
          <a:bodyPr/>
          <a:lstStyle/>
          <a:p>
            <a:r>
              <a:rPr lang="en-US" b="1" dirty="0">
                <a:solidFill>
                  <a:srgbClr val="92D050"/>
                </a:solidFill>
              </a:rPr>
              <a:t>Academic Style</a:t>
            </a:r>
          </a:p>
        </p:txBody>
      </p:sp>
      <p:sp>
        <p:nvSpPr>
          <p:cNvPr id="3" name="Content Placeholder 2">
            <a:extLst>
              <a:ext uri="{FF2B5EF4-FFF2-40B4-BE49-F238E27FC236}">
                <a16:creationId xmlns:a16="http://schemas.microsoft.com/office/drawing/2014/main" id="{810D88FA-0EF6-C947-B55D-6497EE1A4F79}"/>
              </a:ext>
            </a:extLst>
          </p:cNvPr>
          <p:cNvSpPr>
            <a:spLocks noGrp="1"/>
          </p:cNvSpPr>
          <p:nvPr>
            <p:ph idx="1"/>
          </p:nvPr>
        </p:nvSpPr>
        <p:spPr/>
        <p:txBody>
          <a:bodyPr>
            <a:normAutofit fontScale="92500" lnSpcReduction="20000"/>
          </a:bodyPr>
          <a:lstStyle/>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7. He was over the moon when he won the prize,</a:t>
            </a:r>
            <a:endParaRPr lang="en-GB" sz="1800" dirty="0">
              <a:solidFill>
                <a:srgbClr val="000000"/>
              </a:solidFill>
              <a:ea typeface="Arial Unicode MS" panose="020B0604020202020204" pitchFamily="34" charset="-128"/>
              <a:cs typeface="Arial Unicode MS" panose="020B0604020202020204" pitchFamily="34" charset="-128"/>
            </a:endParaRPr>
          </a:p>
          <a:p>
            <a:pPr marL="0" indent="0">
              <a:buNone/>
            </a:pPr>
            <a:endParaRPr lang="en-US"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__________________________________________________________________________</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 </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8. I think we should pay students to study.</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endParaRPr lang="en-US" sz="1800" dirty="0">
              <a:solidFill>
                <a:srgbClr val="000000"/>
              </a:solidFill>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_________________________________________________________________________</a:t>
            </a:r>
          </a:p>
          <a:p>
            <a:pPr marL="0" indent="0">
              <a:buNone/>
            </a:pPr>
            <a:endParaRPr lang="en-US"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9. A few years ago they allowed women to vote. </a:t>
            </a:r>
          </a:p>
          <a:p>
            <a:pPr marL="0" indent="0">
              <a:buNone/>
            </a:pP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_________________________________________________________________________</a:t>
            </a:r>
          </a:p>
          <a:p>
            <a:pPr marL="0" indent="0">
              <a:buNone/>
            </a:pPr>
            <a:endParaRPr lang="en-US" sz="1800" dirty="0">
              <a:solidFill>
                <a:srgbClr val="000000"/>
              </a:solidFill>
              <a:ea typeface="Arial Unicode MS" panose="020B0604020202020204" pitchFamily="34" charset="-128"/>
              <a:cs typeface="Arial Unicode MS" panose="020B0604020202020204" pitchFamily="34" charset="-128"/>
            </a:endParaRPr>
          </a:p>
          <a:p>
            <a:pPr marL="0" indent="0">
              <a:buNone/>
            </a:pPr>
            <a:r>
              <a:rPr lang="en-GB" sz="1800" dirty="0">
                <a:solidFill>
                  <a:srgbClr val="000000"/>
                </a:solidFill>
                <a:effectLst/>
                <a:ea typeface="Arial Unicode MS" panose="020B0604020202020204" pitchFamily="34" charset="-128"/>
                <a:cs typeface="Arial Unicode MS" panose="020B0604020202020204" pitchFamily="34" charset="-128"/>
              </a:rPr>
              <a:t>10</a:t>
            </a:r>
            <a:r>
              <a:rPr lang="en-GB" sz="1800">
                <a:solidFill>
                  <a:srgbClr val="000000"/>
                </a:solidFill>
                <a:effectLst/>
                <a:ea typeface="Arial Unicode MS" panose="020B0604020202020204" pitchFamily="34" charset="-128"/>
                <a:cs typeface="Arial Unicode MS" panose="020B0604020202020204" pitchFamily="34" charset="-128"/>
              </a:rPr>
              <a:t>. As a student you must have good time management skills. </a:t>
            </a:r>
            <a:endParaRPr lang="en-GB" sz="1800" dirty="0">
              <a:solidFill>
                <a:srgbClr val="000000"/>
              </a:solidFill>
              <a:effectLst/>
              <a:ea typeface="Arial Unicode MS" panose="020B0604020202020204" pitchFamily="34" charset="-128"/>
              <a:cs typeface="Arial Unicode MS" panose="020B0604020202020204" pitchFamily="34" charset="-128"/>
            </a:endParaRPr>
          </a:p>
          <a:p>
            <a:pPr marL="0" indent="0">
              <a:buNone/>
            </a:pPr>
            <a:r>
              <a:rPr lang="en-US" sz="1800" dirty="0">
                <a:solidFill>
                  <a:srgbClr val="000000"/>
                </a:solidFill>
                <a:effectLst/>
                <a:ea typeface="Arial Unicode MS" panose="020B0604020202020204" pitchFamily="34" charset="-128"/>
                <a:cs typeface="Arial Unicode MS" panose="020B0604020202020204" pitchFamily="34" charset="-128"/>
              </a:rPr>
              <a:t>__________________________________________________________________________</a:t>
            </a:r>
            <a:endParaRPr lang="en-GB" sz="1800" dirty="0">
              <a:solidFill>
                <a:srgbClr val="000000"/>
              </a:solidFill>
              <a:effectLst/>
              <a:ea typeface="Arial Unicode MS" panose="020B0604020202020204" pitchFamily="34" charset="-128"/>
              <a:cs typeface="Arial Unicode MS" panose="020B0604020202020204" pitchFamily="34" charset="-128"/>
            </a:endParaRPr>
          </a:p>
          <a:p>
            <a:endParaRPr lang="en-US" dirty="0"/>
          </a:p>
        </p:txBody>
      </p:sp>
    </p:spTree>
    <p:extLst>
      <p:ext uri="{BB962C8B-B14F-4D97-AF65-F5344CB8AC3E}">
        <p14:creationId xmlns:p14="http://schemas.microsoft.com/office/powerpoint/2010/main" val="1410135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47972-610D-4C47-AD2F-8B1C91771BAB}"/>
              </a:ext>
            </a:extLst>
          </p:cNvPr>
          <p:cNvSpPr>
            <a:spLocks noGrp="1"/>
          </p:cNvSpPr>
          <p:nvPr>
            <p:ph type="title"/>
          </p:nvPr>
        </p:nvSpPr>
        <p:spPr/>
        <p:txBody>
          <a:bodyPr/>
          <a:lstStyle/>
          <a:p>
            <a:r>
              <a:rPr lang="en-US" b="1" dirty="0">
                <a:solidFill>
                  <a:srgbClr val="0070C0"/>
                </a:solidFill>
              </a:rPr>
              <a:t>Repetition</a:t>
            </a:r>
          </a:p>
        </p:txBody>
      </p:sp>
      <p:sp>
        <p:nvSpPr>
          <p:cNvPr id="3" name="Content Placeholder 2">
            <a:extLst>
              <a:ext uri="{FF2B5EF4-FFF2-40B4-BE49-F238E27FC236}">
                <a16:creationId xmlns:a16="http://schemas.microsoft.com/office/drawing/2014/main" id="{8FF23481-7FD7-7B41-850B-81453785A7BA}"/>
              </a:ext>
            </a:extLst>
          </p:cNvPr>
          <p:cNvSpPr>
            <a:spLocks noGrp="1"/>
          </p:cNvSpPr>
          <p:nvPr>
            <p:ph idx="1"/>
          </p:nvPr>
        </p:nvSpPr>
        <p:spPr/>
        <p:txBody>
          <a:bodyPr/>
          <a:lstStyle/>
          <a:p>
            <a:r>
              <a:rPr lang="en-US" b="1" dirty="0"/>
              <a:t>Avoid Repetition by using synonyms:</a:t>
            </a:r>
          </a:p>
          <a:p>
            <a:endParaRPr lang="en-US" b="1" dirty="0"/>
          </a:p>
          <a:p>
            <a:r>
              <a:rPr lang="en-US" dirty="0"/>
              <a:t>Many family business employ less than ten people.  These </a:t>
            </a:r>
            <a:r>
              <a:rPr lang="en-US" b="1" dirty="0"/>
              <a:t>businesses</a:t>
            </a:r>
            <a:r>
              <a:rPr lang="en-US" dirty="0"/>
              <a:t> ….</a:t>
            </a:r>
          </a:p>
          <a:p>
            <a:endParaRPr lang="en-US" dirty="0"/>
          </a:p>
          <a:p>
            <a:r>
              <a:rPr lang="en-US" dirty="0"/>
              <a:t>Many family business employ less than ten people.  These </a:t>
            </a:r>
            <a:r>
              <a:rPr lang="en-US" b="1" dirty="0"/>
              <a:t>companies</a:t>
            </a:r>
            <a:r>
              <a:rPr lang="en-US" dirty="0"/>
              <a:t> ….</a:t>
            </a:r>
          </a:p>
          <a:p>
            <a:endParaRPr lang="en-US" b="1" dirty="0"/>
          </a:p>
          <a:p>
            <a:endParaRPr lang="en-US" dirty="0"/>
          </a:p>
        </p:txBody>
      </p:sp>
    </p:spTree>
    <p:extLst>
      <p:ext uri="{BB962C8B-B14F-4D97-AF65-F5344CB8AC3E}">
        <p14:creationId xmlns:p14="http://schemas.microsoft.com/office/powerpoint/2010/main" val="27370304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2993B-038E-274F-AD46-404F5867FA22}"/>
              </a:ext>
            </a:extLst>
          </p:cNvPr>
          <p:cNvSpPr>
            <a:spLocks noGrp="1"/>
          </p:cNvSpPr>
          <p:nvPr>
            <p:ph type="title"/>
          </p:nvPr>
        </p:nvSpPr>
        <p:spPr/>
        <p:txBody>
          <a:bodyPr/>
          <a:lstStyle/>
          <a:p>
            <a:r>
              <a:rPr lang="en-US" b="1" dirty="0">
                <a:solidFill>
                  <a:srgbClr val="0070C0"/>
                </a:solidFill>
              </a:rPr>
              <a:t>Redundancy</a:t>
            </a:r>
          </a:p>
        </p:txBody>
      </p:sp>
      <p:sp>
        <p:nvSpPr>
          <p:cNvPr id="3" name="Content Placeholder 2">
            <a:extLst>
              <a:ext uri="{FF2B5EF4-FFF2-40B4-BE49-F238E27FC236}">
                <a16:creationId xmlns:a16="http://schemas.microsoft.com/office/drawing/2014/main" id="{BD067675-D1AA-754B-BC16-2861237B07F4}"/>
              </a:ext>
            </a:extLst>
          </p:cNvPr>
          <p:cNvSpPr>
            <a:spLocks noGrp="1"/>
          </p:cNvSpPr>
          <p:nvPr>
            <p:ph idx="1"/>
          </p:nvPr>
        </p:nvSpPr>
        <p:spPr/>
        <p:txBody>
          <a:bodyPr>
            <a:normAutofit lnSpcReduction="10000"/>
          </a:bodyPr>
          <a:lstStyle/>
          <a:p>
            <a:r>
              <a:rPr lang="en-US" dirty="0"/>
              <a:t>Repeating an idea</a:t>
            </a:r>
          </a:p>
          <a:p>
            <a:r>
              <a:rPr lang="en-US" dirty="0"/>
              <a:t>Including and irrelevant point</a:t>
            </a:r>
          </a:p>
          <a:p>
            <a:endParaRPr lang="en-US" dirty="0"/>
          </a:p>
          <a:p>
            <a:r>
              <a:rPr lang="en-US" dirty="0"/>
              <a:t>‘Homelessness is a global problem in the whole world.’</a:t>
            </a:r>
          </a:p>
          <a:p>
            <a:endParaRPr lang="en-US" dirty="0"/>
          </a:p>
          <a:p>
            <a:r>
              <a:rPr lang="en-US" dirty="0"/>
              <a:t>‘Homelessness is a global problem.’</a:t>
            </a:r>
          </a:p>
          <a:p>
            <a:endParaRPr lang="en-US" dirty="0"/>
          </a:p>
        </p:txBody>
      </p:sp>
    </p:spTree>
    <p:extLst>
      <p:ext uri="{BB962C8B-B14F-4D97-AF65-F5344CB8AC3E}">
        <p14:creationId xmlns:p14="http://schemas.microsoft.com/office/powerpoint/2010/main" val="36815692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E53B0-EECE-5F46-AA0A-DF49A8FF56D8}"/>
              </a:ext>
            </a:extLst>
          </p:cNvPr>
          <p:cNvSpPr>
            <a:spLocks noGrp="1"/>
          </p:cNvSpPr>
          <p:nvPr>
            <p:ph type="title"/>
          </p:nvPr>
        </p:nvSpPr>
        <p:spPr/>
        <p:txBody>
          <a:bodyPr/>
          <a:lstStyle/>
          <a:p>
            <a:r>
              <a:rPr lang="en-US" b="1" dirty="0">
                <a:solidFill>
                  <a:srgbClr val="0070C0"/>
                </a:solidFill>
              </a:rPr>
              <a:t>Fast Food</a:t>
            </a:r>
          </a:p>
        </p:txBody>
      </p:sp>
      <p:sp>
        <p:nvSpPr>
          <p:cNvPr id="3" name="Content Placeholder 2">
            <a:extLst>
              <a:ext uri="{FF2B5EF4-FFF2-40B4-BE49-F238E27FC236}">
                <a16:creationId xmlns:a16="http://schemas.microsoft.com/office/drawing/2014/main" id="{90506D31-F449-E64C-8901-4666EC396C1C}"/>
              </a:ext>
            </a:extLst>
          </p:cNvPr>
          <p:cNvSpPr>
            <a:spLocks noGrp="1"/>
          </p:cNvSpPr>
          <p:nvPr>
            <p:ph idx="1"/>
          </p:nvPr>
        </p:nvSpPr>
        <p:spPr>
          <a:xfrm>
            <a:off x="457200" y="1268760"/>
            <a:ext cx="8229600" cy="4247803"/>
          </a:xfrm>
        </p:spPr>
        <p:txBody>
          <a:bodyPr>
            <a:normAutofit fontScale="85000" lnSpcReduction="10000"/>
          </a:bodyPr>
          <a:lstStyle/>
          <a:p>
            <a:r>
              <a:rPr lang="en-US" dirty="0"/>
              <a:t>Currently these days, fast food is growing in popularity.  Fast food is a kind of food that people can buy ready to eat or cook quickly.  This essay examines the advantages of fast food and the drawbacks of fast fast food.  First above all, fast food is very convenient.  Most of the people who work in offices are very busy so they don’t have time to go to their homes for lunch.  The second benefit of fast food is its cheapness.  As it is produced in large quantities, this high volume means that the companies can keep costs down.  </a:t>
            </a:r>
          </a:p>
        </p:txBody>
      </p:sp>
    </p:spTree>
    <p:extLst>
      <p:ext uri="{BB962C8B-B14F-4D97-AF65-F5344CB8AC3E}">
        <p14:creationId xmlns:p14="http://schemas.microsoft.com/office/powerpoint/2010/main" val="41802501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AF1E8-F2CA-AB4A-8ACB-0BB24CAEB473}"/>
              </a:ext>
            </a:extLst>
          </p:cNvPr>
          <p:cNvSpPr>
            <a:spLocks noGrp="1"/>
          </p:cNvSpPr>
          <p:nvPr>
            <p:ph type="title"/>
          </p:nvPr>
        </p:nvSpPr>
        <p:spPr>
          <a:xfrm>
            <a:off x="489353" y="260648"/>
            <a:ext cx="8229600" cy="1143000"/>
          </a:xfrm>
        </p:spPr>
        <p:txBody>
          <a:bodyPr/>
          <a:lstStyle/>
          <a:p>
            <a:r>
              <a:rPr lang="en-US" b="1" dirty="0">
                <a:solidFill>
                  <a:srgbClr val="0070C0"/>
                </a:solidFill>
              </a:rPr>
              <a:t>Exercise </a:t>
            </a:r>
          </a:p>
        </p:txBody>
      </p:sp>
      <p:sp>
        <p:nvSpPr>
          <p:cNvPr id="3" name="Content Placeholder 2">
            <a:extLst>
              <a:ext uri="{FF2B5EF4-FFF2-40B4-BE49-F238E27FC236}">
                <a16:creationId xmlns:a16="http://schemas.microsoft.com/office/drawing/2014/main" id="{76EDB5E2-7E8B-9B43-B74E-96E260F9A18E}"/>
              </a:ext>
            </a:extLst>
          </p:cNvPr>
          <p:cNvSpPr>
            <a:spLocks noGrp="1"/>
          </p:cNvSpPr>
          <p:nvPr>
            <p:ph idx="1"/>
          </p:nvPr>
        </p:nvSpPr>
        <p:spPr>
          <a:xfrm>
            <a:off x="251520" y="1403648"/>
            <a:ext cx="8229600" cy="3916363"/>
          </a:xfrm>
        </p:spPr>
        <p:txBody>
          <a:bodyPr/>
          <a:lstStyle/>
          <a:p>
            <a:pPr marL="0" indent="0">
              <a:buNone/>
            </a:pPr>
            <a:endParaRPr lang="en-US" dirty="0"/>
          </a:p>
          <a:p>
            <a:r>
              <a:rPr lang="en-US" dirty="0"/>
              <a:t>Complete the remaining exercises in your handouts</a:t>
            </a:r>
          </a:p>
        </p:txBody>
      </p:sp>
    </p:spTree>
    <p:extLst>
      <p:ext uri="{BB962C8B-B14F-4D97-AF65-F5344CB8AC3E}">
        <p14:creationId xmlns:p14="http://schemas.microsoft.com/office/powerpoint/2010/main" val="155070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3EF7-C90E-EC49-B31E-ADDDCC135470}"/>
              </a:ext>
            </a:extLst>
          </p:cNvPr>
          <p:cNvSpPr>
            <a:spLocks noGrp="1"/>
          </p:cNvSpPr>
          <p:nvPr>
            <p:ph type="title"/>
          </p:nvPr>
        </p:nvSpPr>
        <p:spPr/>
        <p:txBody>
          <a:bodyPr/>
          <a:lstStyle/>
          <a:p>
            <a:r>
              <a:rPr lang="en-US" b="1" dirty="0"/>
              <a:t>Sources </a:t>
            </a:r>
          </a:p>
        </p:txBody>
      </p:sp>
      <p:sp>
        <p:nvSpPr>
          <p:cNvPr id="3" name="Content Placeholder 2">
            <a:extLst>
              <a:ext uri="{FF2B5EF4-FFF2-40B4-BE49-F238E27FC236}">
                <a16:creationId xmlns:a16="http://schemas.microsoft.com/office/drawing/2014/main" id="{225F19E0-C876-774F-8273-1EB9362A183F}"/>
              </a:ext>
            </a:extLst>
          </p:cNvPr>
          <p:cNvSpPr>
            <a:spLocks noGrp="1"/>
          </p:cNvSpPr>
          <p:nvPr>
            <p:ph idx="1"/>
          </p:nvPr>
        </p:nvSpPr>
        <p:spPr/>
        <p:txBody>
          <a:bodyPr>
            <a:normAutofit/>
          </a:bodyPr>
          <a:lstStyle/>
          <a:p>
            <a:pPr marL="0" indent="0">
              <a:buNone/>
            </a:pPr>
            <a:r>
              <a:rPr lang="en-US" sz="2400" dirty="0"/>
              <a:t>Bailey, S. 2015, </a:t>
            </a:r>
            <a:r>
              <a:rPr lang="en-US" sz="2400" i="1" dirty="0"/>
              <a:t>Academic Writing</a:t>
            </a:r>
            <a:r>
              <a:rPr lang="en-US" sz="2400" dirty="0"/>
              <a:t>, 4</a:t>
            </a:r>
            <a:r>
              <a:rPr lang="en-US" sz="2400" baseline="30000" dirty="0"/>
              <a:t>th</a:t>
            </a:r>
            <a:r>
              <a:rPr lang="en-US" sz="2400" dirty="0"/>
              <a:t> </a:t>
            </a:r>
            <a:r>
              <a:rPr lang="en-US" sz="2400" dirty="0" err="1"/>
              <a:t>edn</a:t>
            </a:r>
            <a:r>
              <a:rPr lang="en-US" sz="2400" dirty="0"/>
              <a:t>., London: Routledge. Available at: </a:t>
            </a:r>
            <a:r>
              <a:rPr lang="en-US" sz="2400" dirty="0">
                <a:hlinkClick r:id="rId2"/>
              </a:rPr>
              <a:t>http://www.uefap.com</a:t>
            </a:r>
            <a:r>
              <a:rPr lang="en-US" sz="2400" dirty="0"/>
              <a:t> (Accessed on: 14</a:t>
            </a:r>
            <a:r>
              <a:rPr lang="en-US" sz="2400" baseline="30000" dirty="0"/>
              <a:t>th</a:t>
            </a:r>
            <a:r>
              <a:rPr lang="en-US" sz="2400" dirty="0"/>
              <a:t> of March 2023). </a:t>
            </a:r>
          </a:p>
          <a:p>
            <a:pPr marL="0" indent="0">
              <a:buNone/>
            </a:pPr>
            <a:r>
              <a:rPr lang="en-US" sz="2400" dirty="0" err="1"/>
              <a:t>Oshima</a:t>
            </a:r>
            <a:r>
              <a:rPr lang="en-US" sz="2400" dirty="0"/>
              <a:t>, A., Hogue, A. (2007). </a:t>
            </a:r>
            <a:r>
              <a:rPr lang="en-US" sz="2400" i="1" dirty="0"/>
              <a:t>Introduction to Academic Writing</a:t>
            </a:r>
            <a:r>
              <a:rPr lang="en-US" sz="2400" dirty="0"/>
              <a:t>. South Korea: Pearson / Longman.</a:t>
            </a:r>
          </a:p>
          <a:p>
            <a:pPr marL="0" indent="0">
              <a:buNone/>
            </a:pPr>
            <a:r>
              <a:rPr lang="en-US" sz="2400" dirty="0"/>
              <a:t>Sword, H. (2012). </a:t>
            </a:r>
            <a:r>
              <a:rPr lang="en-US" sz="2400" i="1" dirty="0"/>
              <a:t>Stylish Academic Writing</a:t>
            </a:r>
            <a:r>
              <a:rPr lang="en-US" sz="2400" dirty="0"/>
              <a:t>. United States: Harvard University Press.</a:t>
            </a:r>
          </a:p>
        </p:txBody>
      </p:sp>
    </p:spTree>
    <p:extLst>
      <p:ext uri="{BB962C8B-B14F-4D97-AF65-F5344CB8AC3E}">
        <p14:creationId xmlns:p14="http://schemas.microsoft.com/office/powerpoint/2010/main" val="32046763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5232</TotalTime>
  <Words>1491</Words>
  <Application>Microsoft Office PowerPoint</Application>
  <PresentationFormat>On-screen Show (4:3)</PresentationFormat>
  <Paragraphs>296</Paragraphs>
  <Slides>29</Slides>
  <Notes>8</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29</vt:i4>
      </vt:variant>
    </vt:vector>
  </HeadingPairs>
  <TitlesOfParts>
    <vt:vector size="35" baseType="lpstr">
      <vt:lpstr>Arial</vt:lpstr>
      <vt:lpstr>Calibri</vt:lpstr>
      <vt:lpstr>Myriad Pro</vt:lpstr>
      <vt:lpstr>1_20140311PresentationUWTSDTemplate</vt:lpstr>
      <vt:lpstr>20140311PresentationUWTSDTemplate</vt:lpstr>
      <vt:lpstr>2_20140311PresentationUWTSDTemplate</vt:lpstr>
      <vt:lpstr>  Academic Skills (ACS)  </vt:lpstr>
      <vt:lpstr>Aims </vt:lpstr>
      <vt:lpstr>Academic Style - Guidelines</vt:lpstr>
      <vt:lpstr>Avoid informal, conversational language: </vt:lpstr>
      <vt:lpstr>Avoid informal, conversational language: </vt:lpstr>
      <vt:lpstr>Discuss</vt:lpstr>
      <vt:lpstr>Academic Style Guidelines</vt:lpstr>
      <vt:lpstr>Academic Style </vt:lpstr>
      <vt:lpstr>Academic Style </vt:lpstr>
      <vt:lpstr>Academic Style</vt:lpstr>
      <vt:lpstr>Academic Style</vt:lpstr>
      <vt:lpstr>Academic Style </vt:lpstr>
      <vt:lpstr>Academic skills </vt:lpstr>
      <vt:lpstr>Academic skills </vt:lpstr>
      <vt:lpstr>Academic Skills </vt:lpstr>
      <vt:lpstr>Academic Skills </vt:lpstr>
      <vt:lpstr>Academic Skills </vt:lpstr>
      <vt:lpstr>Academic Skills </vt:lpstr>
      <vt:lpstr>Academic Style </vt:lpstr>
      <vt:lpstr>Academic Style - Answers</vt:lpstr>
      <vt:lpstr>Academic Style - Answers</vt:lpstr>
      <vt:lpstr>Academic Style </vt:lpstr>
      <vt:lpstr>Academic Style </vt:lpstr>
      <vt:lpstr>Academic Style</vt:lpstr>
      <vt:lpstr>Repetition</vt:lpstr>
      <vt:lpstr>Redundancy</vt:lpstr>
      <vt:lpstr>Fast Food</vt:lpstr>
      <vt:lpstr>Exercise </vt:lpstr>
      <vt:lpstr>Sources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372</cp:revision>
  <dcterms:created xsi:type="dcterms:W3CDTF">2012-10-20T16:04:33Z</dcterms:created>
  <dcterms:modified xsi:type="dcterms:W3CDTF">2023-06-29T20:30:13Z</dcterms:modified>
</cp:coreProperties>
</file>