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15" r:id="rId3"/>
    <p:sldId id="316" r:id="rId4"/>
    <p:sldId id="318" r:id="rId5"/>
    <p:sldId id="317" r:id="rId6"/>
    <p:sldId id="319" r:id="rId7"/>
    <p:sldId id="263" r:id="rId8"/>
    <p:sldId id="320" r:id="rId9"/>
    <p:sldId id="32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82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12050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4218011-B726-496D-B23C-B18F84D07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5" y="438348"/>
            <a:ext cx="8848081" cy="5981303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8064" y="5229200"/>
            <a:ext cx="3670176" cy="937248"/>
          </a:xfrm>
        </p:spPr>
        <p:txBody>
          <a:bodyPr/>
          <a:lstStyle/>
          <a:p>
            <a:r>
              <a:rPr lang="en-GB" dirty="0"/>
              <a:t>HPFY3014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865" y="169949"/>
            <a:ext cx="8718270" cy="1499616"/>
          </a:xfrm>
        </p:spPr>
        <p:txBody>
          <a:bodyPr/>
          <a:lstStyle/>
          <a:p>
            <a:r>
              <a:rPr lang="en-GB" b="1" dirty="0"/>
              <a:t>Neolithic Near East: How Clay Made Us Human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DFE35-F0DF-4325-A6D0-7DCA9A815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60648"/>
            <a:ext cx="7315200" cy="1154097"/>
          </a:xfrm>
        </p:spPr>
        <p:txBody>
          <a:bodyPr/>
          <a:lstStyle/>
          <a:p>
            <a:r>
              <a:rPr lang="en-GB" b="1" dirty="0"/>
              <a:t>Neolithic in the Near East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67662-F221-4C5D-9119-D59BEE00940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9420" y="1638334"/>
            <a:ext cx="4708166" cy="4959018"/>
          </a:xfrm>
        </p:spPr>
        <p:txBody>
          <a:bodyPr>
            <a:noAutofit/>
          </a:bodyPr>
          <a:lstStyle/>
          <a:p>
            <a:r>
              <a:rPr lang="en-GB" sz="2400" dirty="0"/>
              <a:t>Pre-Pottery Neolithic A (PPNA), </a:t>
            </a:r>
          </a:p>
          <a:p>
            <a:pPr lvl="1"/>
            <a:r>
              <a:rPr lang="en-GB" sz="2000" dirty="0"/>
              <a:t>c.10,000–8,800 BC</a:t>
            </a:r>
          </a:p>
          <a:p>
            <a:pPr lvl="1"/>
            <a:r>
              <a:rPr lang="en-GB" sz="2000" dirty="0"/>
              <a:t>Associated with the initial domestication of plants</a:t>
            </a:r>
          </a:p>
          <a:p>
            <a:pPr lvl="1"/>
            <a:r>
              <a:rPr lang="en-GB" sz="2000" dirty="0"/>
              <a:t>Increasingly sedentary communities</a:t>
            </a:r>
          </a:p>
          <a:p>
            <a:r>
              <a:rPr lang="en-GB" sz="2400" dirty="0"/>
              <a:t>Pre-Pottery Neolithic B (PPNB) </a:t>
            </a:r>
          </a:p>
          <a:p>
            <a:pPr lvl="1"/>
            <a:r>
              <a:rPr lang="en-GB" sz="2000" dirty="0"/>
              <a:t>c.8,800–6,500 BC</a:t>
            </a:r>
          </a:p>
          <a:p>
            <a:pPr lvl="1"/>
            <a:r>
              <a:rPr lang="en-GB" sz="2000" dirty="0"/>
              <a:t>Associated with domestication of animals</a:t>
            </a:r>
          </a:p>
          <a:p>
            <a:r>
              <a:rPr lang="en-GB" sz="2400" dirty="0"/>
              <a:t>Pottery Neolithic</a:t>
            </a:r>
          </a:p>
          <a:p>
            <a:pPr lvl="1"/>
            <a:r>
              <a:rPr lang="en-GB" sz="2000" dirty="0"/>
              <a:t>c.6,500-3,500 BC</a:t>
            </a:r>
          </a:p>
          <a:p>
            <a:pPr lvl="1"/>
            <a:r>
              <a:rPr lang="en-GB" sz="2000" dirty="0"/>
              <a:t>First ceramic vessels</a:t>
            </a:r>
          </a:p>
          <a:p>
            <a:pPr lvl="1"/>
            <a:r>
              <a:rPr lang="en-GB" sz="2000" dirty="0"/>
              <a:t>Figurines made from clay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80E48-CFAF-43A1-95C2-00EFA467914D}"/>
              </a:ext>
            </a:extLst>
          </p:cNvPr>
          <p:cNvSpPr txBox="1"/>
          <p:nvPr/>
        </p:nvSpPr>
        <p:spPr>
          <a:xfrm>
            <a:off x="5129562" y="5949280"/>
            <a:ext cx="3615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Neolithic Near East: Fertile Crescent</a:t>
            </a:r>
          </a:p>
        </p:txBody>
      </p:sp>
      <p:pic>
        <p:nvPicPr>
          <p:cNvPr id="6" name="Picture 2" descr="Image result for pottery neolithic near east map">
            <a:extLst>
              <a:ext uri="{FF2B5EF4-FFF2-40B4-BE49-F238E27FC236}">
                <a16:creationId xmlns:a16="http://schemas.microsoft.com/office/drawing/2014/main" id="{F9CA803F-D729-4989-8EB4-EDA401203C61}"/>
              </a:ext>
            </a:extLst>
          </p:cNvPr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562" y="1988840"/>
            <a:ext cx="3741184" cy="387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92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D0B9C3-E703-4387-BED6-3EFCA3B8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Age of Clay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47D5D1-E443-4348-A669-EEFD9D64E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Neolithic: an age of clay (Boivin 2008)</a:t>
            </a:r>
          </a:p>
          <a:p>
            <a:r>
              <a:rPr lang="en-GB" sz="2400" dirty="0"/>
              <a:t>Malleability of soil allows for construction of material world</a:t>
            </a:r>
          </a:p>
          <a:p>
            <a:r>
              <a:rPr lang="en-GB" sz="2400" dirty="0"/>
              <a:t>Extensive use of clay in construction of material world:</a:t>
            </a:r>
          </a:p>
          <a:p>
            <a:pPr lvl="1"/>
            <a:r>
              <a:rPr lang="en-GB" sz="2000" dirty="0"/>
              <a:t>Agriculture (cultivation of earthy matter) tied humans to the land</a:t>
            </a:r>
          </a:p>
          <a:p>
            <a:pPr lvl="1"/>
            <a:r>
              <a:rPr lang="en-GB" sz="2000" dirty="0"/>
              <a:t>Built/lived environment: permanent homes</a:t>
            </a:r>
          </a:p>
          <a:p>
            <a:pPr lvl="1"/>
            <a:r>
              <a:rPr lang="en-GB" sz="2000" dirty="0"/>
              <a:t>Symbolic expression</a:t>
            </a:r>
          </a:p>
          <a:p>
            <a:pPr lvl="1"/>
            <a:endParaRPr lang="en-GB" sz="2000" dirty="0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36ED28B-3769-41C7-ABC7-5459980114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54962" y="2204864"/>
            <a:ext cx="3531838" cy="266755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4A83F0-C903-41B1-9C52-F712B9F5609A}"/>
              </a:ext>
            </a:extLst>
          </p:cNvPr>
          <p:cNvSpPr txBox="1"/>
          <p:nvPr/>
        </p:nvSpPr>
        <p:spPr>
          <a:xfrm>
            <a:off x="5580112" y="5157192"/>
            <a:ext cx="2985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house at Çatalhöyük</a:t>
            </a:r>
          </a:p>
        </p:txBody>
      </p:sp>
    </p:spTree>
    <p:extLst>
      <p:ext uri="{BB962C8B-B14F-4D97-AF65-F5344CB8AC3E}">
        <p14:creationId xmlns:p14="http://schemas.microsoft.com/office/powerpoint/2010/main" val="88567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D0B9C3-E703-4387-BED6-3EFCA3B8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Pottery Neolithic: Çatalhöyük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47D5D1-E443-4348-A669-EEFD9D64E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0245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Neolithic farming community:</a:t>
            </a:r>
          </a:p>
          <a:p>
            <a:pPr lvl="1"/>
            <a:r>
              <a:rPr lang="en-GB" sz="2000" dirty="0"/>
              <a:t>7400-6000 BC</a:t>
            </a:r>
          </a:p>
          <a:p>
            <a:r>
              <a:rPr lang="en-GB" sz="2400" dirty="0"/>
              <a:t>Densely packed settlement over 34 acres</a:t>
            </a:r>
          </a:p>
          <a:p>
            <a:pPr lvl="1"/>
            <a:r>
              <a:rPr lang="en-GB" sz="2000" dirty="0"/>
              <a:t>Estimated population of 3500-8000 people</a:t>
            </a:r>
          </a:p>
          <a:p>
            <a:r>
              <a:rPr lang="en-GB" sz="2400" dirty="0"/>
              <a:t>Agglutinative mudbrick architecture &amp; no streets between houses</a:t>
            </a:r>
          </a:p>
          <a:p>
            <a:pPr lvl="1"/>
            <a:r>
              <a:rPr lang="en-GB" sz="2000" dirty="0"/>
              <a:t>Domestic (households)</a:t>
            </a:r>
          </a:p>
          <a:p>
            <a:pPr lvl="1"/>
            <a:r>
              <a:rPr lang="en-GB" sz="2000" dirty="0"/>
              <a:t>No public buildings or ceremonial centres</a:t>
            </a:r>
          </a:p>
          <a:p>
            <a:pPr lvl="1"/>
            <a:r>
              <a:rPr lang="en-GB" sz="2000" dirty="0"/>
              <a:t>Some special houses (history houses)</a:t>
            </a:r>
          </a:p>
          <a:p>
            <a:endParaRPr lang="en-GB" sz="2400" dirty="0"/>
          </a:p>
        </p:txBody>
      </p:sp>
      <p:pic>
        <p:nvPicPr>
          <p:cNvPr id="8" name="Content Placeholder 12">
            <a:extLst>
              <a:ext uri="{FF2B5EF4-FFF2-40B4-BE49-F238E27FC236}">
                <a16:creationId xmlns:a16="http://schemas.microsoft.com/office/drawing/2014/main" id="{FF2325A9-3395-46BE-A3E3-BC654B2575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0299" y="1196752"/>
            <a:ext cx="4038600" cy="26014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027B8F-AF60-4061-B7A0-D9D61DE9F5D7}"/>
              </a:ext>
            </a:extLst>
          </p:cNvPr>
          <p:cNvSpPr txBox="1"/>
          <p:nvPr/>
        </p:nvSpPr>
        <p:spPr>
          <a:xfrm>
            <a:off x="6154261" y="3775713"/>
            <a:ext cx="2689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Excavations at Çatalhöyük</a:t>
            </a:r>
          </a:p>
        </p:txBody>
      </p:sp>
      <p:pic>
        <p:nvPicPr>
          <p:cNvPr id="11" name="Picture 4" descr="Image result for catalhoyuk reconstruction">
            <a:extLst>
              <a:ext uri="{FF2B5EF4-FFF2-40B4-BE49-F238E27FC236}">
                <a16:creationId xmlns:a16="http://schemas.microsoft.com/office/drawing/2014/main" id="{2FE07F44-AA6C-4C95-B1BB-B5F09F0815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082" y="4305548"/>
            <a:ext cx="3313350" cy="207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CF08120-5712-482F-B65C-5DF946364906}"/>
              </a:ext>
            </a:extLst>
          </p:cNvPr>
          <p:cNvSpPr txBox="1"/>
          <p:nvPr/>
        </p:nvSpPr>
        <p:spPr>
          <a:xfrm>
            <a:off x="5148064" y="6365779"/>
            <a:ext cx="2962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 of settlement</a:t>
            </a:r>
          </a:p>
        </p:txBody>
      </p:sp>
    </p:spTree>
    <p:extLst>
      <p:ext uri="{BB962C8B-B14F-4D97-AF65-F5344CB8AC3E}">
        <p14:creationId xmlns:p14="http://schemas.microsoft.com/office/powerpoint/2010/main" val="43570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D0B9C3-E703-4387-BED6-3EFCA3B8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47D5D1-E443-4348-A669-EEFD9D64EA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/>
              <a:t>Houses entered through roof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Arrive in southern end: hearth &amp; oven, but no wall decoration</a:t>
            </a:r>
          </a:p>
          <a:p>
            <a:pPr lvl="1">
              <a:defRPr/>
            </a:pPr>
            <a:r>
              <a:rPr lang="en-GB" sz="2000" dirty="0"/>
              <a:t>Area of domestic activity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Northern end: elaborate wall decoration &amp; burials beneath floors</a:t>
            </a:r>
          </a:p>
          <a:p>
            <a:pPr lvl="1">
              <a:defRPr/>
            </a:pPr>
            <a:r>
              <a:rPr lang="en-GB" sz="2000" dirty="0"/>
              <a:t>The inner (private) area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Male burials placed to north of female burials</a:t>
            </a:r>
          </a:p>
          <a:p>
            <a:endParaRPr lang="en-GB" sz="2000" dirty="0"/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C5F2F449-D727-4552-9CE5-3EA513004C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97850"/>
            <a:ext cx="3620398" cy="2677945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EBD12C-A184-48D2-AC7A-DBA2D1F9B59C}"/>
              </a:ext>
            </a:extLst>
          </p:cNvPr>
          <p:cNvSpPr txBox="1"/>
          <p:nvPr/>
        </p:nvSpPr>
        <p:spPr>
          <a:xfrm>
            <a:off x="6531466" y="3136579"/>
            <a:ext cx="2155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House at Çatalhöyük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FB42C2B-47FC-45F3-BD75-4E534B58200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72001" y="3651858"/>
            <a:ext cx="4268470" cy="289161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20BCE82-A9BB-45C5-BC81-92107EBB9B29}"/>
              </a:ext>
            </a:extLst>
          </p:cNvPr>
          <p:cNvSpPr txBox="1"/>
          <p:nvPr/>
        </p:nvSpPr>
        <p:spPr>
          <a:xfrm>
            <a:off x="4716016" y="6086141"/>
            <a:ext cx="167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 </a:t>
            </a:r>
          </a:p>
        </p:txBody>
      </p:sp>
    </p:spTree>
    <p:extLst>
      <p:ext uri="{BB962C8B-B14F-4D97-AF65-F5344CB8AC3E}">
        <p14:creationId xmlns:p14="http://schemas.microsoft.com/office/powerpoint/2010/main" val="156100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D0B9C3-E703-4387-BED6-3EFCA3B8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Neolithic Symbolism in the </a:t>
            </a:r>
            <a:r>
              <a:rPr lang="en-GB" dirty="0" err="1"/>
              <a:t>househd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47D5D1-E443-4348-A669-EEFD9D64E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8444" y="1590199"/>
            <a:ext cx="4809619" cy="2198841"/>
          </a:xfrm>
        </p:spPr>
        <p:txBody>
          <a:bodyPr>
            <a:normAutofit/>
          </a:bodyPr>
          <a:lstStyle/>
          <a:p>
            <a:r>
              <a:rPr lang="en-GB" sz="2400" dirty="0"/>
              <a:t>Adornment of houses in clay, plaster &amp; ochre:</a:t>
            </a:r>
          </a:p>
          <a:p>
            <a:pPr lvl="1"/>
            <a:r>
              <a:rPr lang="en-GB" sz="2000" dirty="0"/>
              <a:t>Manipulation of special materials </a:t>
            </a:r>
          </a:p>
          <a:p>
            <a:pPr lvl="1"/>
            <a:r>
              <a:rPr lang="en-GB" sz="2000" dirty="0"/>
              <a:t>Creation of symbolic markers</a:t>
            </a:r>
            <a:endParaRPr lang="en-GB" sz="1600" dirty="0"/>
          </a:p>
          <a:p>
            <a:endParaRPr lang="en-GB" sz="2400" dirty="0"/>
          </a:p>
        </p:txBody>
      </p:sp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1B0673EA-EFA9-4B42-8AFA-EAF718F61E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4" y="1124744"/>
            <a:ext cx="3323196" cy="291508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979794-E525-4DB4-9841-CDE153871044}"/>
              </a:ext>
            </a:extLst>
          </p:cNvPr>
          <p:cNvSpPr txBox="1"/>
          <p:nvPr/>
        </p:nvSpPr>
        <p:spPr>
          <a:xfrm>
            <a:off x="7025202" y="4085844"/>
            <a:ext cx="1475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Plaster reliefs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F477A0B-218E-4C5E-A422-C03B2349A9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68010" y="3330376"/>
            <a:ext cx="2695255" cy="1880268"/>
          </a:xfrm>
          <a:prstGeom prst="rect">
            <a:avLst/>
          </a:prstGeom>
        </p:spPr>
      </p:pic>
      <p:pic>
        <p:nvPicPr>
          <p:cNvPr id="4098" name="Picture 2" descr="Image result for catalhoyuk bulls clay">
            <a:extLst>
              <a:ext uri="{FF2B5EF4-FFF2-40B4-BE49-F238E27FC236}">
                <a16:creationId xmlns:a16="http://schemas.microsoft.com/office/drawing/2014/main" id="{887AA400-A6EC-4FEF-924D-2FCD267355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056" y="4566994"/>
            <a:ext cx="3075332" cy="185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5054E0-E61A-4EDB-A013-6A07EC75175C}"/>
              </a:ext>
            </a:extLst>
          </p:cNvPr>
          <p:cNvSpPr txBox="1"/>
          <p:nvPr/>
        </p:nvSpPr>
        <p:spPr>
          <a:xfrm>
            <a:off x="7455186" y="644280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Bucrania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8FD1E93-336E-45CB-88B1-34BCCE18153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4915526"/>
            <a:ext cx="2864119" cy="17900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2FBF0D-8745-45DA-88EA-50888BEBD843}"/>
              </a:ext>
            </a:extLst>
          </p:cNvPr>
          <p:cNvSpPr txBox="1"/>
          <p:nvPr/>
        </p:nvSpPr>
        <p:spPr>
          <a:xfrm>
            <a:off x="3321319" y="5494540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Wall paintings</a:t>
            </a:r>
          </a:p>
        </p:txBody>
      </p:sp>
    </p:spTree>
    <p:extLst>
      <p:ext uri="{BB962C8B-B14F-4D97-AF65-F5344CB8AC3E}">
        <p14:creationId xmlns:p14="http://schemas.microsoft.com/office/powerpoint/2010/main" val="263093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Pottery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751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Clay pots first develop in Levant in 8</a:t>
            </a:r>
            <a:r>
              <a:rPr lang="en-GB" baseline="30000" dirty="0"/>
              <a:t>th</a:t>
            </a:r>
            <a:r>
              <a:rPr lang="en-GB" dirty="0"/>
              <a:t> millennium BP:</a:t>
            </a:r>
          </a:p>
          <a:p>
            <a:pPr lvl="1"/>
            <a:r>
              <a:rPr lang="en-GB" dirty="0" err="1"/>
              <a:t>Yarmukian</a:t>
            </a:r>
            <a:r>
              <a:rPr lang="en-GB" dirty="0"/>
              <a:t> culture</a:t>
            </a:r>
          </a:p>
          <a:p>
            <a:r>
              <a:rPr lang="en-GB" dirty="0"/>
              <a:t>Bowls &amp; globular jars with tall necks</a:t>
            </a:r>
          </a:p>
          <a:p>
            <a:pPr lvl="1"/>
            <a:r>
              <a:rPr lang="en-GB" dirty="0"/>
              <a:t>Some decorated</a:t>
            </a:r>
          </a:p>
          <a:p>
            <a:pPr lvl="1"/>
            <a:r>
              <a:rPr lang="en-GB" dirty="0"/>
              <a:t>Used for serving &amp; consuming food but not for storage or cooking</a:t>
            </a:r>
          </a:p>
          <a:p>
            <a:r>
              <a:rPr lang="en-GB" dirty="0"/>
              <a:t>Socialised communal activity</a:t>
            </a:r>
          </a:p>
        </p:txBody>
      </p:sp>
      <p:pic>
        <p:nvPicPr>
          <p:cNvPr id="5" name="Content Placeholder 4" descr="220px-Shaar_Hagolan_pottery_vesse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773936"/>
            <a:ext cx="3420171" cy="42130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88224" y="6046571"/>
            <a:ext cx="1734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Yarmukian</a:t>
            </a:r>
            <a:r>
              <a:rPr lang="en-GB" sz="2000" dirty="0"/>
              <a:t> pot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D0B9C3-E703-4387-BED6-3EFCA3B8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Figurines (Human &amp; Animal)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47D5D1-E443-4348-A669-EEFD9D64E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546848" cy="4895424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Creation of permanent object from impermanent material</a:t>
            </a:r>
          </a:p>
          <a:p>
            <a:r>
              <a:rPr lang="en-GB" sz="2400" dirty="0"/>
              <a:t>Clay objects highly valued &amp; used to mediate with otherworldly spaces</a:t>
            </a:r>
          </a:p>
          <a:p>
            <a:r>
              <a:rPr lang="en-GB" sz="2400" dirty="0"/>
              <a:t>Increasing materiality &amp; symbolic communication</a:t>
            </a:r>
          </a:p>
          <a:p>
            <a:r>
              <a:rPr lang="en-GB" sz="2400" dirty="0"/>
              <a:t>Shaping people from clay reflects fundamental human concerns:</a:t>
            </a:r>
          </a:p>
          <a:p>
            <a:pPr lvl="1"/>
            <a:r>
              <a:rPr lang="en-GB" sz="2000" dirty="0"/>
              <a:t>Looking at who we are, our sense of self or identity</a:t>
            </a:r>
          </a:p>
          <a:p>
            <a:r>
              <a:rPr lang="en-GB" sz="2400" dirty="0"/>
              <a:t>Shaping animals from clay:</a:t>
            </a:r>
          </a:p>
          <a:p>
            <a:pPr lvl="1"/>
            <a:r>
              <a:rPr lang="en-GB" sz="2000" dirty="0"/>
              <a:t>Domesticates</a:t>
            </a:r>
          </a:p>
          <a:p>
            <a:pPr lvl="1"/>
            <a:r>
              <a:rPr lang="en-GB" sz="2000" dirty="0"/>
              <a:t>Social &amp; economic capital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CB5F807-7193-492F-9592-0259AD2B86F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80112" y="1275377"/>
            <a:ext cx="2952328" cy="253398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23EC98-361C-4BAC-8F22-A6A5680043B7}"/>
              </a:ext>
            </a:extLst>
          </p:cNvPr>
          <p:cNvSpPr txBox="1"/>
          <p:nvPr/>
        </p:nvSpPr>
        <p:spPr>
          <a:xfrm>
            <a:off x="6373012" y="3901178"/>
            <a:ext cx="2084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Yarmukian</a:t>
            </a:r>
            <a:r>
              <a:rPr lang="en-GB" dirty="0"/>
              <a:t> figurines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17B1548-C6DD-4A22-887F-898331F0B3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270510"/>
            <a:ext cx="2700944" cy="20153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FB85B19-F6A9-43CF-B80D-377EB62AE660}"/>
              </a:ext>
            </a:extLst>
          </p:cNvPr>
          <p:cNvSpPr txBox="1"/>
          <p:nvPr/>
        </p:nvSpPr>
        <p:spPr>
          <a:xfrm>
            <a:off x="5724128" y="6300028"/>
            <a:ext cx="2653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Bull figurines, Çatalhöyük </a:t>
            </a:r>
          </a:p>
        </p:txBody>
      </p:sp>
    </p:spTree>
    <p:extLst>
      <p:ext uri="{BB962C8B-B14F-4D97-AF65-F5344CB8AC3E}">
        <p14:creationId xmlns:p14="http://schemas.microsoft.com/office/powerpoint/2010/main" val="1374692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CE895-8878-48A2-BF2C-5D23560E3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67260-831C-4734-9FEF-2520A7C03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Neolithic: increasing sedentism, resulting from agricultural lifestyle</a:t>
            </a:r>
          </a:p>
          <a:p>
            <a:pPr lvl="1"/>
            <a:r>
              <a:rPr lang="en-GB" sz="2400" dirty="0"/>
              <a:t>Linking people to space/place</a:t>
            </a:r>
          </a:p>
          <a:p>
            <a:r>
              <a:rPr lang="en-GB" sz="2800" dirty="0"/>
              <a:t>Significant transformations of environment</a:t>
            </a:r>
          </a:p>
          <a:p>
            <a:pPr lvl="1"/>
            <a:r>
              <a:rPr lang="en-GB" sz="2400" dirty="0"/>
              <a:t>People’s relationships with their physical &amp; metaphysical world</a:t>
            </a:r>
          </a:p>
          <a:p>
            <a:pPr lvl="1"/>
            <a:r>
              <a:rPr lang="en-GB" sz="2400" dirty="0"/>
              <a:t>Increasing materiality &amp; symbolic communication</a:t>
            </a:r>
          </a:p>
          <a:p>
            <a:r>
              <a:rPr lang="en-GB" sz="2800" dirty="0"/>
              <a:t>Medium of clay significant: plastic, malleable, but becomes durable when fired</a:t>
            </a:r>
          </a:p>
          <a:p>
            <a:pPr lvl="1"/>
            <a:r>
              <a:rPr lang="en-GB" sz="2400" dirty="0"/>
              <a:t>Transformative properties &amp; highly valued skills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82556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1879</TotalTime>
  <Words>418</Words>
  <Application>Microsoft Office PowerPoint</Application>
  <PresentationFormat>On-screen Show (4:3)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Corbel</vt:lpstr>
      <vt:lpstr>Wingdings</vt:lpstr>
      <vt:lpstr>Wingdings 2</vt:lpstr>
      <vt:lpstr>Wingdings 3</vt:lpstr>
      <vt:lpstr>Module</vt:lpstr>
      <vt:lpstr>HPFY3014</vt:lpstr>
      <vt:lpstr>Neolithic in the Near East</vt:lpstr>
      <vt:lpstr>An Age of Clay</vt:lpstr>
      <vt:lpstr>Pottery Neolithic: Çatalhöyük</vt:lpstr>
      <vt:lpstr>Houses</vt:lpstr>
      <vt:lpstr>Neolithic Symbolism in the househd</vt:lpstr>
      <vt:lpstr>Pottery Production</vt:lpstr>
      <vt:lpstr>Figurines (Human &amp; Animal)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185</cp:revision>
  <dcterms:created xsi:type="dcterms:W3CDTF">2011-11-16T11:40:50Z</dcterms:created>
  <dcterms:modified xsi:type="dcterms:W3CDTF">2021-02-21T12:42:18Z</dcterms:modified>
</cp:coreProperties>
</file>