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2/23/21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verseid:46.6.18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3600CBE-24DE-2E46-AE02-B15A4A8E70E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4400" b="1" dirty="0">
                <a:solidFill>
                  <a:srgbClr val="0070C0"/>
                </a:solidFill>
              </a:rPr>
              <a:t>Presented by godlove  n Nzimbi </a:t>
            </a:r>
          </a:p>
          <a:p>
            <a:r>
              <a:rPr lang="en-GB" sz="4400" b="1" dirty="0">
                <a:solidFill>
                  <a:srgbClr val="0070C0"/>
                </a:solidFill>
              </a:rPr>
              <a:t>Level 6  youth  work and social education </a:t>
            </a:r>
          </a:p>
          <a:p>
            <a:r>
              <a:rPr lang="en-GB" sz="4400" b="1" dirty="0">
                <a:solidFill>
                  <a:srgbClr val="0070C0"/>
                </a:solidFill>
              </a:rPr>
              <a:t>University of Wales  Trinity Saint David’s  - Carmarthen campus 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1639786-6383-FB43-9C3B-921B21C67FE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Seminar presentation for </a:t>
            </a:r>
            <a:r>
              <a:rPr lang="en-GB" dirty="0" err="1"/>
              <a:t>ecyw6003</a:t>
            </a:r>
            <a:r>
              <a:rPr lang="en-GB" dirty="0"/>
              <a:t> module : Young people in focus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2935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B74E8-0162-7E46-866E-B2C348E0101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626483" y="931863"/>
            <a:ext cx="9605962" cy="3597804"/>
          </a:xfrm>
        </p:spPr>
        <p:txBody>
          <a:bodyPr>
            <a:noAutofit/>
          </a:bodyPr>
          <a:lstStyle/>
          <a:p>
            <a:r>
              <a:rPr lang="en-GB" sz="4800" dirty="0"/>
              <a:t>Identify a specific interest group of young people and critically explore  their experiences of adolescence and aces 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904755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838B3-1A43-DB4D-8B9D-1EDFD36E5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Group identified </a:t>
            </a: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C65C9F17-3A7C-F143-A509-A588506FE56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29886" r="29886"/>
          <a:stretch/>
        </p:blipFill>
        <p:spPr>
          <a:xfrm>
            <a:off x="7972778" y="1129513"/>
            <a:ext cx="3090333" cy="3866327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9C2FE1-1349-554D-86B9-BECAEC8040B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850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group identified is the second  and third generation of African immigrants.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These are children born to African parents who migrated from Africa to the Uk maybe for, educational, economic,  political and religious reasons.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These children grow up with a clash of cultures and values.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9748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D9A37-0489-5743-9C33-48475848C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</a:t>
            </a:r>
            <a:r>
              <a:rPr lang="en-GB" dirty="0">
                <a:solidFill>
                  <a:srgbClr val="FF0000"/>
                </a:solidFill>
              </a:rPr>
              <a:t>Group identified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0612FA-ED05-834C-AF29-FF6B4641C5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76222" y="1899472"/>
            <a:ext cx="4507296" cy="3716587"/>
          </a:xfrm>
        </p:spPr>
        <p:txBody>
          <a:bodyPr>
            <a:normAutofit/>
          </a:bodyPr>
          <a:lstStyle/>
          <a:p>
            <a:r>
              <a:rPr lang="en-GB" dirty="0"/>
              <a:t>They are too British to be Africans and they are also too African to be British.</a:t>
            </a:r>
          </a:p>
          <a:p>
            <a:r>
              <a:rPr lang="en-GB" dirty="0"/>
              <a:t>Most of them are lost and become vulnerable and become targets for “crime lords.”</a:t>
            </a:r>
          </a:p>
          <a:p>
            <a:r>
              <a:rPr lang="en-GB" dirty="0"/>
              <a:t>They are forced to live a dual life style </a:t>
            </a:r>
          </a:p>
          <a:p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8AF35EF-DD58-9746-B473-368C1E2023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6039555"/>
            <a:ext cx="4645152" cy="818445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08516-C247-3E4E-B685-5DC71491531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 flipV="1">
            <a:off x="776111" y="5651337"/>
            <a:ext cx="5006190" cy="148329"/>
          </a:xfrm>
        </p:spPr>
        <p:txBody>
          <a:bodyPr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4873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8ACBA-31ED-884F-9FF5-BBCD10CEF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How this group of young people experience       adolescence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BBCAC-F336-7541-800A-8CB312CC9D9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Young people have three phases of transitions as adolescence, namely : Biological, cognitive and social transitions, (Enoch, 2018).</a:t>
            </a:r>
          </a:p>
          <a:p>
            <a:r>
              <a:rPr lang="en-GB" dirty="0"/>
              <a:t>Some of the religious values these young people are raised up with, inhibits them from developing like normal young people.</a:t>
            </a:r>
          </a:p>
          <a:p>
            <a:r>
              <a:rPr lang="en-GB" dirty="0"/>
              <a:t>Some of of their religious texts are poorly interpreted and poorly applied.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4A95A3-0CC9-6943-AC56-C3F0A9E9368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For example, “</a:t>
            </a:r>
            <a:r>
              <a:rPr lang="en-GB" b="1" u="sng" strike="noStrike" dirty="0">
                <a:solidFill>
                  <a:srgbClr val="238554"/>
                </a:solidFill>
                <a:effectLst/>
                <a:latin typeface="Arial" panose="020B0604020202020204" pitchFamily="34" charset="0"/>
                <a:hlinkClick r:id="rId2"/>
              </a:rPr>
              <a:t>1Cor 6:18</a:t>
            </a:r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 </a:t>
            </a:r>
            <a:r>
              <a:rPr lang="en-GB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Run from sexual sin! No other sin so clearly affects the body as this one does. For sexual immorality is a sin against your own body.”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A young person transitioning biologically will be very confused and trapped between their natural development biologically and the misconstrued theology being purported in their  Christian Youth group and Homes, teaching them </a:t>
            </a:r>
            <a:r>
              <a:rPr lang="en-GB" b="0" i="0" u="none" strike="noStrike" dirty="0">
                <a:solidFill>
                  <a:srgbClr val="1D2A57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to debase their bodies and repress their sexual urges.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73516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A7A12-44DF-4846-BF5C-B6FFBC81E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How this group of young people experience          AceS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11D5D-C25C-954A-B69C-4B7BA60809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06882" y="2010878"/>
            <a:ext cx="4645152" cy="3448595"/>
          </a:xfrm>
        </p:spPr>
        <p:txBody>
          <a:bodyPr>
            <a:normAutofit fontScale="70000" lnSpcReduction="20000"/>
          </a:bodyPr>
          <a:lstStyle/>
          <a:p>
            <a:r>
              <a:rPr lang="en-GB" b="0" i="0" u="none" strike="noStrike" dirty="0">
                <a:solidFill>
                  <a:srgbClr val="3F3F3F"/>
                </a:solidFill>
                <a:effectLst/>
                <a:latin typeface="Bookman Old Style" panose="02050604050505020204" pitchFamily="18" charset="0"/>
              </a:rPr>
              <a:t>ACEs Definition, 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Adverse childhood experiences (ACEs) are traumatic events occurring before age 18,( Gardner, 2021).</a:t>
            </a:r>
          </a:p>
          <a:p>
            <a:r>
              <a:rPr lang="en-GB" b="0" i="0" u="none" strike="noStrike" dirty="0">
                <a:solidFill>
                  <a:srgbClr val="3F3F3F"/>
                </a:solidFill>
                <a:effectLst/>
                <a:latin typeface="Franklin Gothic Book" panose="020B0503020102020204" pitchFamily="34" charset="0"/>
              </a:rPr>
              <a:t>There are 10 indicators that are scored against counted towards ACES</a:t>
            </a:r>
            <a:r>
              <a:rPr lang="en-GB" dirty="0">
                <a:solidFill>
                  <a:srgbClr val="3F3F3F"/>
                </a:solidFill>
                <a:latin typeface="Franklin Gothic Book" panose="020B0503020102020204" pitchFamily="34" charset="0"/>
              </a:rPr>
              <a:t> which are </a:t>
            </a:r>
            <a:r>
              <a:rPr lang="en-GB" b="0" i="0" u="none" strike="noStrike" dirty="0">
                <a:solidFill>
                  <a:srgbClr val="3F3F3F"/>
                </a:solidFill>
                <a:effectLst/>
                <a:latin typeface="Franklin Gothic Book" panose="020B0503020102020204" pitchFamily="34" charset="0"/>
              </a:rPr>
              <a:t>Split into three categories:</a:t>
            </a:r>
            <a:endParaRPr lang="en-GB" b="0" i="0" u="none" strike="noStrike" dirty="0">
              <a:solidFill>
                <a:srgbClr val="000000"/>
              </a:solidFill>
              <a:effectLst/>
              <a:latin typeface="Franklin Gothic Book" panose="020B05030201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3F3F3F"/>
                </a:solidFill>
                <a:effectLst/>
                <a:latin typeface="Franklin Gothic Book" panose="020B0503020102020204" pitchFamily="34" charset="0"/>
              </a:rPr>
              <a:t>Abuse (Physical, Emotional and sexual)      </a:t>
            </a:r>
            <a:endParaRPr lang="en-GB" b="0" i="0" u="none" strike="noStrike" dirty="0">
              <a:solidFill>
                <a:srgbClr val="000000"/>
              </a:solidFill>
              <a:effectLst/>
              <a:latin typeface="Franklin Gothic Book" panose="020B05030201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3F3F3F"/>
                </a:solidFill>
                <a:effectLst/>
                <a:latin typeface="Franklin Gothic Book" panose="020B0503020102020204" pitchFamily="34" charset="0"/>
              </a:rPr>
              <a:t>Neglect ( Emotional and Physical)       </a:t>
            </a:r>
            <a:endParaRPr lang="en-GB" b="0" i="0" u="none" strike="noStrike" dirty="0">
              <a:solidFill>
                <a:srgbClr val="000000"/>
              </a:solidFill>
              <a:effectLst/>
              <a:latin typeface="Franklin Gothic Book" panose="020B05030201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3F3F3F"/>
                </a:solidFill>
                <a:effectLst/>
                <a:latin typeface="Franklin Gothic Book" panose="020B0503020102020204" pitchFamily="34" charset="0"/>
              </a:rPr>
              <a:t>Household Dysfunction(Domestic Abuse and Violence, divorce, substance Abuse of parents or caregiver, Incarnation</a:t>
            </a:r>
            <a:r>
              <a:rPr lang="en-GB" dirty="0">
                <a:solidFill>
                  <a:srgbClr val="3F3F3F"/>
                </a:solidFill>
                <a:latin typeface="Franklin Gothic Book" panose="020B0503020102020204" pitchFamily="34" charset="0"/>
              </a:rPr>
              <a:t> parent or caregiver, Mental illness), </a:t>
            </a:r>
            <a:r>
              <a:rPr lang="en-GB" b="0" i="0" u="none" strike="noStrike" dirty="0">
                <a:solidFill>
                  <a:srgbClr val="3F3F3F"/>
                </a:solidFill>
                <a:effectLst/>
                <a:latin typeface="Franklin Gothic Book" panose="020B0503020102020204" pitchFamily="34" charset="0"/>
              </a:rPr>
              <a:t>( Gardener 2021).</a:t>
            </a:r>
            <a:endParaRPr lang="en-GB" b="0" i="0" u="none" strike="noStrike" dirty="0">
              <a:solidFill>
                <a:srgbClr val="000000"/>
              </a:solidFill>
              <a:effectLst/>
              <a:latin typeface="Franklin Gothic Book" panose="020B0503020102020204" pitchFamily="34" charset="0"/>
            </a:endParaRP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A72B93-2AF4-D84C-AF5D-786AFB8A0D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9700" y="2010878"/>
            <a:ext cx="4645152" cy="3760566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Young people in this identified group  experience all these three category mentioned 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Abuse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Neglect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Household Dysfunction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challenge is these young people are bound to suffer in silence, because  of the culture that says “what happens in this house says in this house”, </a:t>
            </a:r>
            <a:r>
              <a:rPr lang="en-GB" dirty="0">
                <a:solidFill>
                  <a:schemeClr val="bg1">
                    <a:lumMod val="25000"/>
                  </a:schemeClr>
                </a:solidFill>
              </a:rPr>
              <a:t>(</a:t>
            </a:r>
            <a:r>
              <a:rPr lang="en-GB" b="1" i="0" u="none" strike="noStrike" dirty="0" err="1">
                <a:solidFill>
                  <a:schemeClr val="bg1">
                    <a:lumMod val="25000"/>
                  </a:schemeClr>
                </a:solidFill>
                <a:effectLst/>
                <a:latin typeface="Helvetica Neue" panose="02000503000000020004" pitchFamily="2"/>
              </a:rPr>
              <a:t>Erickka</a:t>
            </a:r>
            <a:r>
              <a:rPr lang="en-GB" b="1" i="0" u="none" strike="noStrike" dirty="0">
                <a:solidFill>
                  <a:schemeClr val="bg1">
                    <a:lumMod val="25000"/>
                  </a:schemeClr>
                </a:solidFill>
                <a:effectLst/>
                <a:latin typeface="Helvetica Neue" panose="02000503000000020004" pitchFamily="2"/>
              </a:rPr>
              <a:t> </a:t>
            </a:r>
            <a:r>
              <a:rPr lang="en-GB" b="1" i="0" u="none" strike="noStrike" dirty="0" err="1">
                <a:solidFill>
                  <a:schemeClr val="bg1">
                    <a:lumMod val="25000"/>
                  </a:schemeClr>
                </a:solidFill>
                <a:effectLst/>
                <a:latin typeface="Helvetica Neue" panose="02000503000000020004" pitchFamily="2"/>
              </a:rPr>
              <a:t>sy</a:t>
            </a:r>
            <a:r>
              <a:rPr lang="en-GB" b="1" i="0" u="none" strike="noStrike" dirty="0">
                <a:solidFill>
                  <a:schemeClr val="bg1">
                    <a:lumMod val="25000"/>
                  </a:schemeClr>
                </a:solidFill>
                <a:effectLst/>
                <a:latin typeface="Helvetica Neue" panose="02000503000000020004" pitchFamily="2"/>
              </a:rPr>
              <a:t> </a:t>
            </a:r>
            <a:r>
              <a:rPr lang="en-GB" b="1" i="0" u="none" strike="noStrike" dirty="0" err="1">
                <a:solidFill>
                  <a:schemeClr val="bg1">
                    <a:lumMod val="25000"/>
                  </a:schemeClr>
                </a:solidFill>
                <a:effectLst/>
                <a:latin typeface="Helvetica Neue" panose="02000503000000020004" pitchFamily="2"/>
              </a:rPr>
              <a:t>Savane</a:t>
            </a:r>
            <a:r>
              <a:rPr lang="en-GB" b="1" i="0" u="none" strike="noStrike" dirty="0">
                <a:solidFill>
                  <a:schemeClr val="bg1">
                    <a:lumMod val="25000"/>
                  </a:schemeClr>
                </a:solidFill>
                <a:effectLst/>
                <a:latin typeface="Helvetica Neue" panose="02000503000000020004" pitchFamily="2"/>
              </a:rPr>
              <a:t>,</a:t>
            </a:r>
            <a:r>
              <a:rPr lang="en-GB" b="1" dirty="0">
                <a:solidFill>
                  <a:schemeClr val="bg1">
                    <a:lumMod val="25000"/>
                  </a:schemeClr>
                </a:solidFill>
                <a:latin typeface="Helvetica Neue" panose="02000503000000020004" pitchFamily="2"/>
              </a:rPr>
              <a:t> 2017)</a:t>
            </a:r>
            <a:endParaRPr lang="en-GB" dirty="0">
              <a:solidFill>
                <a:schemeClr val="bg1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076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8478D-CA46-994C-9616-F8CDD9193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217" y="564445"/>
            <a:ext cx="9605635" cy="129975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Intervention Proposals in order to enhance  well-being And mitigating adversity  in this group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4D683-7E41-1B44-8428-0AC93152C7F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Youth Work has one of its values, to see into the </a:t>
            </a:r>
            <a:r>
              <a:rPr lang="en-US" dirty="0"/>
              <a:t>personal, social and </a:t>
            </a:r>
            <a:r>
              <a:rPr lang="en-GB" dirty="0"/>
              <a:t>political  development of young people .</a:t>
            </a:r>
            <a:r>
              <a:rPr lang="en-US" dirty="0"/>
              <a:t> It is concerned with how young people feel, and not just with what they know</a:t>
            </a:r>
            <a:r>
              <a:rPr lang="en-GB" dirty="0"/>
              <a:t>,(LSIS, 2012, p5)</a:t>
            </a:r>
          </a:p>
          <a:p>
            <a:r>
              <a:rPr lang="en-GB" dirty="0"/>
              <a:t>I proposal Youth work should take a special interest on how they can reach this particular group. 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B860D5-04CD-6E4C-BA3D-D416B93C6B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Youth Work should start thinking on how to partner with some of these diaspora families and  christian churches in the Uk so that they can be a good blend of  youth work practice and proper Christian theology.</a:t>
            </a:r>
          </a:p>
          <a:p>
            <a:r>
              <a:rPr lang="en-GB" dirty="0"/>
              <a:t>Young people in this group should be giving a safe way to speak out and when ostracise by their family they can still keep their faith and carry on with theirs lives.</a:t>
            </a:r>
          </a:p>
        </p:txBody>
      </p:sp>
    </p:spTree>
    <p:extLst>
      <p:ext uri="{BB962C8B-B14F-4D97-AF65-F5344CB8AC3E}">
        <p14:creationId xmlns:p14="http://schemas.microsoft.com/office/powerpoint/2010/main" val="7878963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AB457-8259-A441-BA13-FB5B2041A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Reference list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C1BF6B-16EE-B442-BECC-93792B34A524}"/>
              </a:ext>
            </a:extLst>
          </p:cNvPr>
          <p:cNvSpPr txBox="1"/>
          <p:nvPr/>
        </p:nvSpPr>
        <p:spPr>
          <a:xfrm>
            <a:off x="2837657" y="2066835"/>
            <a:ext cx="610393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effectLst/>
                <a:latin typeface="Helvetica" pitchFamily="2" charset="0"/>
              </a:rPr>
              <a:t>Enoch, A. (2019) Biological, cognitive,  and social transition in Young people ,SJYW4011, Introduction  to Young People in Society. [Print] University Of Wales Trinity Saint David , Unpublished</a:t>
            </a:r>
          </a:p>
          <a:p>
            <a:endParaRPr lang="en-GB" dirty="0">
              <a:latin typeface="Helvetica" pitchFamily="2" charset="0"/>
            </a:endParaRPr>
          </a:p>
          <a:p>
            <a:endParaRPr lang="en-GB" dirty="0">
              <a:effectLst/>
              <a:latin typeface="Helvetica" pitchFamily="2" charset="0"/>
            </a:endParaRPr>
          </a:p>
          <a:p>
            <a:endParaRPr lang="en-GB" dirty="0"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3321E8-8935-A84D-B3E2-420A8B12DE4D}"/>
              </a:ext>
            </a:extLst>
          </p:cNvPr>
          <p:cNvSpPr txBox="1"/>
          <p:nvPr/>
        </p:nvSpPr>
        <p:spPr>
          <a:xfrm>
            <a:off x="2837657" y="3497995"/>
            <a:ext cx="61039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www.biblegateway.com</a:t>
            </a:r>
            <a:r>
              <a:rPr lang="en-US" dirty="0"/>
              <a:t>/passage/?search=1%20Corinthians+6:18&amp;version=NLT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416661-1F54-C74C-A726-B0EA1E1C0C6C}"/>
              </a:ext>
            </a:extLst>
          </p:cNvPr>
          <p:cNvSpPr txBox="1"/>
          <p:nvPr/>
        </p:nvSpPr>
        <p:spPr>
          <a:xfrm>
            <a:off x="2837657" y="4328991"/>
            <a:ext cx="610393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effectLst/>
                <a:latin typeface="Helvetica" pitchFamily="2" charset="0"/>
              </a:rPr>
              <a:t>Gardner, K. (2021) ECYW6003 Young people in focus, ACEs. [Print] University Of Wales Trinity Saint David, Unpublished</a:t>
            </a: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201823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91C98-0EBF-614B-BEB2-E31CFE96F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Reference list Continues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C294DA-2B40-7741-A501-3C06BCFA6E56}"/>
              </a:ext>
            </a:extLst>
          </p:cNvPr>
          <p:cNvSpPr txBox="1"/>
          <p:nvPr/>
        </p:nvSpPr>
        <p:spPr>
          <a:xfrm>
            <a:off x="2678907" y="1951672"/>
            <a:ext cx="610393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 err="1">
                <a:effectLst/>
                <a:latin typeface="Helvetica" pitchFamily="2" charset="0"/>
              </a:rPr>
              <a:t>Erickka</a:t>
            </a:r>
            <a:r>
              <a:rPr lang="en-GB" sz="1800" b="0" i="0" dirty="0">
                <a:effectLst/>
                <a:latin typeface="Helvetica" pitchFamily="2" charset="0"/>
              </a:rPr>
              <a:t> Sy </a:t>
            </a:r>
            <a:r>
              <a:rPr lang="en-GB" sz="1800" b="0" i="0" dirty="0" err="1">
                <a:effectLst/>
                <a:latin typeface="Helvetica" pitchFamily="2" charset="0"/>
              </a:rPr>
              <a:t>Savane</a:t>
            </a:r>
            <a:r>
              <a:rPr lang="en-GB" sz="1800" b="0" i="0" dirty="0">
                <a:effectLst/>
                <a:latin typeface="Helvetica" pitchFamily="2" charset="0"/>
              </a:rPr>
              <a:t> (2017) Why We Need To Stop Telling Our Kids “What Goes On In This House Stays In This House” [Online] Available at http://https://</a:t>
            </a:r>
            <a:r>
              <a:rPr lang="en-GB" sz="1800" b="0" i="0" dirty="0" err="1">
                <a:effectLst/>
                <a:latin typeface="Helvetica" pitchFamily="2" charset="0"/>
              </a:rPr>
              <a:t>madamenoire.com</a:t>
            </a:r>
            <a:r>
              <a:rPr lang="en-GB" sz="1800" b="0" i="0" dirty="0">
                <a:effectLst/>
                <a:latin typeface="Helvetica" pitchFamily="2" charset="0"/>
              </a:rPr>
              <a:t>/838342/stays-in-this-house/ [Accessed 23/02/21]</a:t>
            </a:r>
            <a:endParaRPr lang="en-GB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64BA35-12A2-A648-B04C-F1CC3718197A}"/>
              </a:ext>
            </a:extLst>
          </p:cNvPr>
          <p:cNvSpPr txBox="1"/>
          <p:nvPr/>
        </p:nvSpPr>
        <p:spPr>
          <a:xfrm>
            <a:off x="2678907" y="3776960"/>
            <a:ext cx="610393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effectLst/>
                <a:latin typeface="Helvetica" pitchFamily="2" charset="0"/>
              </a:rPr>
              <a:t>LSIS, YW (2012) National Occupation Standards For Youth Work . Coventry : Learning And Skills Improvement Service.</a:t>
            </a: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0762503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Gallery</vt:lpstr>
      <vt:lpstr>Seminar presentation for ecyw6003 module : Young people in focus</vt:lpstr>
      <vt:lpstr>Identify a specific interest group of young people and critically explore  their experiences of adolescence and aces </vt:lpstr>
      <vt:lpstr>Group identified </vt:lpstr>
      <vt:lpstr>                 Group identified </vt:lpstr>
      <vt:lpstr>How this group of young people experience       adolescence </vt:lpstr>
      <vt:lpstr>How this group of young people experience          AceS</vt:lpstr>
      <vt:lpstr>Intervention Proposals in order to enhance  well-being And mitigating adversity  in this group </vt:lpstr>
      <vt:lpstr>                      Reference list</vt:lpstr>
      <vt:lpstr>               Reference list Continues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Seminar presentation for ecyw6003 module : Young people in focus</dc:title>
  <dc:creator>Godlove Nkwelle Nzimbi (1809086)</dc:creator>
  <cp:lastModifiedBy>Godlove Nkwelle Nzimbi (1809086)</cp:lastModifiedBy>
  <cp:revision>13</cp:revision>
  <dcterms:created xsi:type="dcterms:W3CDTF">2021-02-23T09:47:32Z</dcterms:created>
  <dcterms:modified xsi:type="dcterms:W3CDTF">2021-02-23T16:56:13Z</dcterms:modified>
</cp:coreProperties>
</file>