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56" r:id="rId3"/>
    <p:sldId id="257" r:id="rId4"/>
    <p:sldId id="258" r:id="rId6"/>
    <p:sldId id="259" r:id="rId7"/>
    <p:sldId id="261" r:id="rId8"/>
    <p:sldId id="260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0" userDrawn="1">
          <p15:clr>
            <a:srgbClr val="A4A3A4"/>
          </p15:clr>
        </p15:guide>
        <p15:guide id="2" pos="38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53" d="100"/>
          <a:sy n="53" d="100"/>
        </p:scale>
        <p:origin x="180" y="54"/>
      </p:cViewPr>
      <p:guideLst>
        <p:guide orient="horz" pos="215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3" Type="http://schemas.openxmlformats.org/officeDocument/2006/relationships/tableStyles" Target="tableStyles.xml"/><Relationship Id="rId12" Type="http://schemas.openxmlformats.org/officeDocument/2006/relationships/viewProps" Target="viewProps.xml"/><Relationship Id="rId11" Type="http://schemas.openxmlformats.org/officeDocument/2006/relationships/presProps" Target="presProps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2063751" y="1701800"/>
            <a:ext cx="9211733" cy="1082675"/>
          </a:xfrm>
        </p:spPr>
        <p:txBody>
          <a:bodyPr/>
          <a:lstStyle>
            <a:lvl1pPr algn="r">
              <a:defRPr/>
            </a:lvl1pPr>
          </a:lstStyle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063751" y="2927350"/>
            <a:ext cx="9218083" cy="1752600"/>
          </a:xfrm>
        </p:spPr>
        <p:txBody>
          <a:bodyPr/>
          <a:lstStyle>
            <a:lvl1pPr marL="0" indent="0" algn="r">
              <a:buFontTx/>
              <a:buNone/>
              <a:defRPr/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  <a:endParaRPr lang="en-US" altLang="zh-CN" noProof="0" smtClean="0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174750"/>
            <a:ext cx="53848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174750"/>
            <a:ext cx="53848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7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7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7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5"/>
            <a:ext cx="617220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7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90500"/>
            <a:ext cx="2743200" cy="59372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90500"/>
            <a:ext cx="8026400" cy="59372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Picture 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8467" y="0"/>
            <a:ext cx="12200467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Rectangle 3"/>
          <p:cNvSpPr>
            <a:spLocks noGrp="1"/>
          </p:cNvSpPr>
          <p:nvPr>
            <p:ph type="title"/>
          </p:nvPr>
        </p:nvSpPr>
        <p:spPr>
          <a:xfrm>
            <a:off x="609600" y="190500"/>
            <a:ext cx="10972800" cy="5826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p>
            <a:pPr lvl="0"/>
            <a:r>
              <a:rPr lang="en-US" altLang="zh-CN" dirty="0"/>
              <a:t>Click to edit Master title style</a:t>
            </a:r>
            <a:endParaRPr lang="en-US" altLang="zh-CN" dirty="0"/>
          </a:p>
        </p:txBody>
      </p:sp>
      <p:sp>
        <p:nvSpPr>
          <p:cNvPr id="1028" name="Rectangle 4"/>
          <p:cNvSpPr>
            <a:spLocks noGrp="1"/>
          </p:cNvSpPr>
          <p:nvPr>
            <p:ph type="body" idx="1"/>
          </p:nvPr>
        </p:nvSpPr>
        <p:spPr>
          <a:xfrm>
            <a:off x="609600" y="1174750"/>
            <a:ext cx="10972800" cy="4953000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en-US" altLang="zh-CN" dirty="0"/>
              <a:t>Click to 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en-US" altLang="zh-CN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400"/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63750" y="1701800"/>
            <a:ext cx="9211945" cy="3473450"/>
          </a:xfrm>
        </p:spPr>
        <p:txBody>
          <a:bodyPr/>
          <a:lstStyle/>
          <a:p>
            <a:r>
              <a:rPr lang="en-GB" altLang="en-US" dirty="0"/>
              <a:t> </a:t>
            </a:r>
            <a:endParaRPr lang="en-GB" altLang="en-US" dirty="0"/>
          </a:p>
        </p:txBody>
      </p:sp>
      <p:sp>
        <p:nvSpPr>
          <p:cNvPr id="21" name="Text Box 20"/>
          <p:cNvSpPr txBox="1"/>
          <p:nvPr/>
        </p:nvSpPr>
        <p:spPr>
          <a:xfrm>
            <a:off x="2463800" y="312420"/>
            <a:ext cx="9493885" cy="6252845"/>
          </a:xfrm>
          <a:prstGeom prst="rect">
            <a:avLst/>
          </a:prstGeom>
        </p:spPr>
        <p:txBody>
          <a:bodyPr>
            <a:noAutofit/>
          </a:bodyPr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3200" b="1" u="sng">
                <a:latin typeface="Arial" panose="020B0604020202020204"/>
                <a:ea typeface="Aptos"/>
              </a:rPr>
              <a:t> </a:t>
            </a:r>
            <a:r>
              <a:rPr sz="3200" b="1" u="sng">
                <a:latin typeface="Arial" panose="020B0604020202020204"/>
                <a:ea typeface="Aptos"/>
              </a:rPr>
              <a:t>Module Title: </a:t>
            </a:r>
            <a:r>
              <a:rPr sz="3200">
                <a:latin typeface="Arial" panose="020B0604020202020204"/>
                <a:ea typeface="Aptos"/>
                <a:sym typeface="+mn-ea"/>
              </a:rPr>
              <a:t>Enterprise &amp;</a:t>
            </a:r>
            <a:r>
              <a:rPr lang="en-GB" sz="3200">
                <a:latin typeface="Arial" panose="020B0604020202020204"/>
                <a:ea typeface="Aptos"/>
                <a:sym typeface="+mn-ea"/>
              </a:rPr>
              <a:t> </a:t>
            </a:r>
            <a:r>
              <a:rPr sz="3200">
                <a:latin typeface="Arial" panose="020B0604020202020204"/>
                <a:ea typeface="Aptos"/>
                <a:sym typeface="+mn-ea"/>
              </a:rPr>
              <a:t>Entrepreneurship</a:t>
            </a:r>
            <a:endParaRPr sz="3200">
              <a:latin typeface="Arial" panose="020B0604020202020204"/>
              <a:ea typeface="Aptos"/>
              <a:sym typeface="+mn-ea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endParaRPr sz="3200">
              <a:latin typeface="Arial" panose="020B0604020202020204"/>
              <a:ea typeface="Arial" panose="020B0604020202020204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sz="3200" b="1" u="sng">
                <a:latin typeface="Arial" panose="020B0604020202020204"/>
                <a:ea typeface="Aptos"/>
                <a:sym typeface="+mn-ea"/>
              </a:rPr>
              <a:t>Module Code: </a:t>
            </a:r>
            <a:r>
              <a:rPr sz="3200">
                <a:latin typeface="Arial" panose="020B0604020202020204"/>
                <a:ea typeface="Aptos"/>
                <a:sym typeface="+mn-ea"/>
              </a:rPr>
              <a:t>LCLM 4006</a:t>
            </a:r>
            <a:endParaRPr sz="3200">
              <a:latin typeface="Arial" panose="020B0604020202020204"/>
              <a:ea typeface="Aptos"/>
              <a:sym typeface="+mn-ea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sz="3200">
                <a:latin typeface="Arial" panose="020B0604020202020204"/>
                <a:ea typeface="Aptos"/>
                <a:sym typeface="+mn-ea"/>
              </a:rPr>
              <a:t> </a:t>
            </a:r>
            <a:endParaRPr sz="3200">
              <a:latin typeface="Arial" panose="020B0604020202020204"/>
              <a:ea typeface="Arial" panose="020B0604020202020204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sz="3200" b="1" u="sng">
                <a:latin typeface="Arial" panose="020B0604020202020204"/>
                <a:ea typeface="Aptos"/>
                <a:sym typeface="+mn-ea"/>
              </a:rPr>
              <a:t>Assessment:</a:t>
            </a:r>
            <a:r>
              <a:rPr lang="en-GB" sz="3200" b="1" u="sng">
                <a:latin typeface="Arial" panose="020B0604020202020204"/>
                <a:ea typeface="Aptos"/>
                <a:sym typeface="+mn-ea"/>
              </a:rPr>
              <a:t> </a:t>
            </a:r>
            <a:r>
              <a:rPr lang="en-GB" sz="3200">
                <a:latin typeface="Arial" panose="020B0604020202020204"/>
                <a:ea typeface="Aptos"/>
                <a:sym typeface="+mn-ea"/>
              </a:rPr>
              <a:t>individual</a:t>
            </a:r>
            <a:r>
              <a:rPr sz="3200">
                <a:latin typeface="Arial" panose="020B0604020202020204"/>
                <a:ea typeface="Aptos"/>
                <a:sym typeface="+mn-ea"/>
              </a:rPr>
              <a:t> </a:t>
            </a:r>
            <a:r>
              <a:rPr lang="en-GB" sz="3200">
                <a:latin typeface="Arial" panose="020B0604020202020204"/>
                <a:ea typeface="Aptos"/>
                <a:sym typeface="+mn-ea"/>
              </a:rPr>
              <a:t>presntation </a:t>
            </a:r>
            <a:endParaRPr sz="3200">
              <a:latin typeface="Arial" panose="020B0604020202020204"/>
              <a:ea typeface="Aptos"/>
              <a:sym typeface="+mn-ea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endParaRPr sz="3200">
              <a:latin typeface="Arial" panose="020B0604020202020204"/>
              <a:ea typeface="Aptos"/>
              <a:sym typeface="+mn-ea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r>
              <a:rPr sz="3200">
                <a:latin typeface="Arial" panose="020B0604020202020204"/>
                <a:ea typeface="Aptos"/>
                <a:sym typeface="+mn-ea"/>
              </a:rPr>
              <a:t> </a:t>
            </a:r>
            <a:r>
              <a:rPr sz="3200">
                <a:latin typeface="Arial" panose="020B0604020202020204"/>
                <a:ea typeface="Arial" panose="020B0604020202020204"/>
                <a:sym typeface="+mn-ea"/>
              </a:rPr>
              <a:t> </a:t>
            </a:r>
            <a:r>
              <a:rPr sz="3200" b="1" u="sng">
                <a:latin typeface="Arial" panose="020B0604020202020204"/>
                <a:ea typeface="Aptos"/>
                <a:sym typeface="+mn-ea"/>
              </a:rPr>
              <a:t>Student Name:</a:t>
            </a:r>
            <a:r>
              <a:rPr sz="3200">
                <a:latin typeface="Arial" panose="020B0604020202020204"/>
                <a:ea typeface="Aptos"/>
                <a:sym typeface="+mn-ea"/>
              </a:rPr>
              <a:t>Sheraz Badil</a:t>
            </a:r>
            <a:endParaRPr sz="3200">
              <a:latin typeface="Arial" panose="020B0604020202020204"/>
              <a:ea typeface="Aptos"/>
              <a:sym typeface="+mn-ea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ct val="0"/>
              </a:spcAft>
            </a:pPr>
            <a:endParaRPr sz="3200">
              <a:latin typeface="Arial" panose="020B0604020202020204"/>
              <a:ea typeface="Aptos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ts val="800"/>
              </a:spcAft>
            </a:pPr>
            <a:r>
              <a:rPr sz="3200">
                <a:latin typeface="Arial" panose="020B0604020202020204"/>
                <a:ea typeface="Arial" panose="020B0604020202020204"/>
                <a:sym typeface="+mn-ea"/>
              </a:rPr>
              <a:t> </a:t>
            </a:r>
            <a:r>
              <a:rPr sz="3200" b="1" u="sng">
                <a:latin typeface="Arial" panose="020B0604020202020204"/>
                <a:ea typeface="Aptos"/>
                <a:sym typeface="+mn-ea"/>
              </a:rPr>
              <a:t>Student Number:</a:t>
            </a:r>
            <a:r>
              <a:rPr sz="3200" b="1" u="sng">
                <a:latin typeface="Arial" panose="020B0604020202020204"/>
                <a:ea typeface="Arial" panose="020B0604020202020204"/>
                <a:sym typeface="+mn-ea"/>
              </a:rPr>
              <a:t> </a:t>
            </a:r>
            <a:r>
              <a:rPr sz="3200">
                <a:latin typeface="Arial" panose="020B0604020202020204"/>
                <a:ea typeface="Aptos"/>
                <a:sym typeface="+mn-ea"/>
              </a:rPr>
              <a:t>213449</a:t>
            </a:r>
            <a:endParaRPr sz="3200">
              <a:latin typeface="Arial" panose="020B0604020202020204"/>
              <a:ea typeface="Aptos"/>
              <a:sym typeface="+mn-ea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ts val="800"/>
              </a:spcAft>
            </a:pPr>
            <a:r>
              <a:rPr sz="3200">
                <a:latin typeface="Arial" panose="020B0604020202020204"/>
                <a:ea typeface="Aptos"/>
                <a:sym typeface="+mn-ea"/>
              </a:rPr>
              <a:t> </a:t>
            </a:r>
            <a:endParaRPr sz="3200">
              <a:latin typeface="Arial" panose="020B0604020202020204"/>
              <a:ea typeface="Aptos"/>
            </a:endParaRPr>
          </a:p>
          <a:p>
            <a:pPr marL="0" indent="0" algn="r" defTabSz="266700">
              <a:lnSpc>
                <a:spcPct val="114000"/>
              </a:lnSpc>
              <a:spcBef>
                <a:spcPct val="0"/>
              </a:spcBef>
              <a:spcAft>
                <a:spcPts val="800"/>
              </a:spcAft>
            </a:pPr>
            <a:r>
              <a:rPr sz="3200" b="1" u="sng">
                <a:latin typeface="Arial" panose="020B0604020202020204"/>
                <a:ea typeface="Aptos"/>
                <a:sym typeface="+mn-ea"/>
              </a:rPr>
              <a:t>Lecturer’s Name:</a:t>
            </a:r>
            <a:r>
              <a:rPr lang="en-GB" sz="3200" b="1" u="sng">
                <a:latin typeface="Arial" panose="020B0604020202020204"/>
                <a:ea typeface="Aptos"/>
                <a:sym typeface="+mn-ea"/>
              </a:rPr>
              <a:t> </a:t>
            </a:r>
            <a:r>
              <a:rPr sz="3200">
                <a:latin typeface="Arial" panose="020B0604020202020204"/>
                <a:ea typeface="Aptos"/>
                <a:sym typeface="+mn-ea"/>
              </a:rPr>
              <a:t>Ejike Udeogu</a:t>
            </a:r>
            <a:endParaRPr sz="3200">
              <a:latin typeface="Arial" panose="020B0604020202020204"/>
              <a:ea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2930" y="2621280"/>
            <a:ext cx="8687435" cy="1331595"/>
          </a:xfrm>
        </p:spPr>
        <p:txBody>
          <a:bodyPr/>
          <a:p>
            <a:r>
              <a:rPr lang="en-GB" altLang="en-US"/>
              <a:t>Badil bespoke is a self-run furniture specialist.</a:t>
            </a:r>
            <a:endParaRPr lang="en-GB" altLang="en-US"/>
          </a:p>
        </p:txBody>
      </p:sp>
      <p:sp>
        <p:nvSpPr>
          <p:cNvPr id="4" name="Content Placeholder 2"/>
          <p:cNvSpPr>
            <a:spLocks noGrp="1"/>
          </p:cNvSpPr>
          <p:nvPr/>
        </p:nvSpPr>
        <p:spPr>
          <a:xfrm>
            <a:off x="3190240" y="3870325"/>
            <a:ext cx="6146165" cy="6940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en-US">
                <a:sym typeface="+mn-ea"/>
              </a:rPr>
              <a:t>table </a:t>
            </a:r>
            <a:endParaRPr lang="en-GB" altLang="en-US"/>
          </a:p>
          <a:p>
            <a:pPr algn="ctr"/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/>
          <a:srcRect l="18313" t="10523" r="16213" b="20207"/>
          <a:stretch>
            <a:fillRect/>
          </a:stretch>
        </p:blipFill>
        <p:spPr>
          <a:xfrm>
            <a:off x="4395470" y="161290"/>
            <a:ext cx="3735705" cy="2316480"/>
          </a:xfrm>
          <a:prstGeom prst="rect">
            <a:avLst/>
          </a:prstGeom>
        </p:spPr>
      </p:pic>
      <p:sp>
        <p:nvSpPr>
          <p:cNvPr id="27" name="Content Placeholder 2"/>
          <p:cNvSpPr>
            <a:spLocks noGrp="1"/>
          </p:cNvSpPr>
          <p:nvPr/>
        </p:nvSpPr>
        <p:spPr>
          <a:xfrm>
            <a:off x="3149600" y="3291205"/>
            <a:ext cx="6146165" cy="6616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en-US"/>
              <a:t>customise various furniture </a:t>
            </a:r>
            <a:endParaRPr lang="en-GB" altLang="en-US"/>
          </a:p>
        </p:txBody>
      </p:sp>
      <p:sp>
        <p:nvSpPr>
          <p:cNvPr id="28" name="Content Placeholder 2"/>
          <p:cNvSpPr>
            <a:spLocks noGrp="1"/>
          </p:cNvSpPr>
          <p:nvPr/>
        </p:nvSpPr>
        <p:spPr>
          <a:xfrm>
            <a:off x="3190240" y="4469130"/>
            <a:ext cx="6146165" cy="8483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en-US">
                <a:sym typeface="+mn-ea"/>
              </a:rPr>
              <a:t>walldrobe </a:t>
            </a:r>
            <a:endParaRPr lang="en-GB" altLang="en-US"/>
          </a:p>
          <a:p>
            <a:pPr algn="ctr"/>
            <a:endParaRPr lang="en-GB" altLang="en-US"/>
          </a:p>
        </p:txBody>
      </p:sp>
      <p:sp>
        <p:nvSpPr>
          <p:cNvPr id="29" name="Content Placeholder 2"/>
          <p:cNvSpPr>
            <a:spLocks noGrp="1"/>
          </p:cNvSpPr>
          <p:nvPr/>
        </p:nvSpPr>
        <p:spPr>
          <a:xfrm>
            <a:off x="3190240" y="5045710"/>
            <a:ext cx="6146165" cy="740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en-US">
                <a:sym typeface="+mn-ea"/>
              </a:rPr>
              <a:t>bookshelf </a:t>
            </a:r>
            <a:endParaRPr lang="en-GB" altLang="en-US"/>
          </a:p>
          <a:p>
            <a:pPr algn="ctr"/>
            <a:endParaRPr lang="en-GB" altLang="en-US"/>
          </a:p>
        </p:txBody>
      </p:sp>
      <p:sp>
        <p:nvSpPr>
          <p:cNvPr id="30" name="Content Placeholder 2"/>
          <p:cNvSpPr>
            <a:spLocks noGrp="1"/>
          </p:cNvSpPr>
          <p:nvPr/>
        </p:nvSpPr>
        <p:spPr>
          <a:xfrm>
            <a:off x="3190240" y="5676265"/>
            <a:ext cx="6146165" cy="756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en-US">
                <a:sym typeface="+mn-ea"/>
              </a:rPr>
              <a:t>home decore</a:t>
            </a:r>
            <a:endParaRPr lang="en-GB" altLang="en-US"/>
          </a:p>
          <a:p>
            <a:pPr algn="ctr"/>
            <a:endParaRPr lang="en-GB" altLang="en-US"/>
          </a:p>
        </p:txBody>
      </p:sp>
      <p:sp>
        <p:nvSpPr>
          <p:cNvPr id="31" name="Content Placeholder 2"/>
          <p:cNvSpPr>
            <a:spLocks noGrp="1"/>
          </p:cNvSpPr>
          <p:nvPr/>
        </p:nvSpPr>
        <p:spPr>
          <a:xfrm>
            <a:off x="3190240" y="6267450"/>
            <a:ext cx="6146165" cy="8750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>
                <a:sym typeface="+mn-ea"/>
              </a:rPr>
              <a:t>shopfront </a:t>
            </a:r>
            <a:endParaRPr lang="en-GB" altLang="en-US"/>
          </a:p>
        </p:txBody>
      </p:sp>
      <p:pic>
        <p:nvPicPr>
          <p:cNvPr id="34" name="Picture 33"/>
          <p:cNvPicPr/>
          <p:nvPr/>
        </p:nvPicPr>
        <p:blipFill>
          <a:blip r:embed="rId2"/>
          <a:stretch>
            <a:fillRect/>
          </a:stretch>
        </p:blipFill>
        <p:spPr>
          <a:xfrm>
            <a:off x="143510" y="4272280"/>
            <a:ext cx="4648200" cy="1403985"/>
          </a:xfrm>
          <a:prstGeom prst="rect">
            <a:avLst/>
          </a:prstGeom>
          <a:solidFill>
            <a:schemeClr val="accent1"/>
          </a:solidFill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27" grpId="0"/>
      <p:bldP spid="27" grpId="1"/>
      <p:bldP spid="4" grpId="0"/>
      <p:bldP spid="4" grpId="1"/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p>
            <a:pPr algn="ctr"/>
            <a:r>
              <a:rPr lang="en-GB" altLang="en-US"/>
              <a:t>managment structure / legal format </a:t>
            </a:r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/>
          <a:srcRect l="18313" t="10523" r="16213" b="20207"/>
          <a:stretch>
            <a:fillRect/>
          </a:stretch>
        </p:blipFill>
        <p:spPr>
          <a:xfrm>
            <a:off x="0" y="0"/>
            <a:ext cx="1908810" cy="1183640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3347085" y="1384300"/>
            <a:ext cx="5178425" cy="25590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GB" altLang="en-US" sz="3200"/>
              <a:t>i will be in charge of mejority of work including dicsion making, finance, design production  </a:t>
            </a:r>
            <a:endParaRPr lang="en-GB" altLang="en-US" sz="32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</p:txBody>
      </p:sp>
      <p:sp>
        <p:nvSpPr>
          <p:cNvPr id="6" name="Text Box 5"/>
          <p:cNvSpPr txBox="1"/>
          <p:nvPr/>
        </p:nvSpPr>
        <p:spPr>
          <a:xfrm>
            <a:off x="3507105" y="3943350"/>
            <a:ext cx="5178425" cy="184150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endParaRPr lang="en-GB" altLang="en-US" sz="2000"/>
          </a:p>
          <a:p>
            <a:pPr algn="ctr"/>
            <a:r>
              <a:rPr lang="en-GB" altLang="en-US" sz="3200"/>
              <a:t>as a sole tarder will be my resposibilty to risk the bussiness in my expense </a:t>
            </a:r>
            <a:endParaRPr lang="en-GB" altLang="en-US" sz="32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  <a:p>
            <a:endParaRPr lang="en-GB" altLang="en-US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pPr algn="ctr"/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3310" y="4324985"/>
            <a:ext cx="5167630" cy="1905635"/>
          </a:xfrm>
        </p:spPr>
        <p:txBody>
          <a:bodyPr/>
          <a:p>
            <a:pPr marL="0" indent="0" algn="ctr">
              <a:buNone/>
            </a:pPr>
            <a:r>
              <a:rPr lang="en-GB" altLang="en-US"/>
              <a:t> economcal </a:t>
            </a:r>
            <a:endParaRPr lang="en-GB" altLang="en-US"/>
          </a:p>
          <a:p>
            <a:pPr algn="ctr"/>
            <a:r>
              <a:rPr lang="en-GB" altLang="en-US"/>
              <a:t>productiongrowth costs </a:t>
            </a:r>
            <a:endParaRPr lang="en-GB" altLang="en-US"/>
          </a:p>
          <a:p>
            <a:pPr marL="0" indent="0">
              <a:buNone/>
            </a:pPr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/>
          <a:srcRect l="18313" t="10523" r="16213" b="20207"/>
          <a:stretch>
            <a:fillRect/>
          </a:stretch>
        </p:blipFill>
        <p:spPr>
          <a:xfrm>
            <a:off x="0" y="0"/>
            <a:ext cx="1908810" cy="1183640"/>
          </a:xfrm>
          <a:prstGeom prst="rect">
            <a:avLst/>
          </a:prstGeom>
        </p:spPr>
      </p:pic>
      <p:sp>
        <p:nvSpPr>
          <p:cNvPr id="5" name="Content Placeholder 2"/>
          <p:cNvSpPr>
            <a:spLocks noGrp="1"/>
          </p:cNvSpPr>
          <p:nvPr/>
        </p:nvSpPr>
        <p:spPr>
          <a:xfrm>
            <a:off x="609600" y="1902460"/>
            <a:ext cx="5167630" cy="190563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/>
              <a:t>social </a:t>
            </a:r>
            <a:endParaRPr lang="en-GB" altLang="en-US"/>
          </a:p>
          <a:p>
            <a:pPr algn="ctr"/>
            <a:r>
              <a:rPr lang="en-GB" altLang="en-US"/>
              <a:t>generational shifts </a:t>
            </a:r>
            <a:endParaRPr lang="en-GB" altLang="en-US"/>
          </a:p>
          <a:p>
            <a:pPr algn="ctr"/>
            <a:endParaRPr lang="en-GB" altLang="en-US"/>
          </a:p>
        </p:txBody>
      </p:sp>
      <p:sp>
        <p:nvSpPr>
          <p:cNvPr id="6" name="Content Placeholder 2"/>
          <p:cNvSpPr>
            <a:spLocks noGrp="1"/>
          </p:cNvSpPr>
          <p:nvPr/>
        </p:nvSpPr>
        <p:spPr>
          <a:xfrm>
            <a:off x="6635750" y="1902460"/>
            <a:ext cx="5167630" cy="190563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/>
              <a:t>technocal </a:t>
            </a:r>
            <a:endParaRPr lang="en-GB" altLang="en-US"/>
          </a:p>
          <a:p>
            <a:pPr algn="ctr"/>
            <a:r>
              <a:rPr lang="en-GB" altLang="en-US"/>
              <a:t>advanced tecnolagy</a:t>
            </a:r>
            <a:endParaRPr lang="en-GB" altLang="en-US"/>
          </a:p>
        </p:txBody>
      </p:sp>
      <p:sp>
        <p:nvSpPr>
          <p:cNvPr id="7" name="Content Placeholder 2"/>
          <p:cNvSpPr>
            <a:spLocks noGrp="1"/>
          </p:cNvSpPr>
          <p:nvPr/>
        </p:nvSpPr>
        <p:spPr>
          <a:xfrm>
            <a:off x="3623310" y="286385"/>
            <a:ext cx="5167630" cy="190563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 b="1"/>
              <a:t>PESTEL </a:t>
            </a:r>
            <a:endParaRPr lang="en-GB" altLang="en-US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3" grpId="0" build="p"/>
      <p:bldP spid="3" grpId="1" build="p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pPr algn="ctr"/>
            <a:r>
              <a:rPr lang="en-GB" altLang="en-US"/>
              <a:t>marketing 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350" y="2062480"/>
            <a:ext cx="5708650" cy="3419475"/>
          </a:xfrm>
        </p:spPr>
        <p:txBody>
          <a:bodyPr/>
          <a:p>
            <a:pPr marL="0" indent="0" algn="ctr">
              <a:buNone/>
            </a:pPr>
            <a:r>
              <a:rPr lang="en-GB" altLang="en-US" b="1"/>
              <a:t>social media </a:t>
            </a:r>
            <a:endParaRPr lang="en-GB" altLang="en-US"/>
          </a:p>
          <a:p>
            <a:pPr marL="0" indent="0" algn="ctr">
              <a:buNone/>
            </a:pPr>
            <a:r>
              <a:rPr lang="en-GB" altLang="en-US"/>
              <a:t>making video contect </a:t>
            </a:r>
            <a:endParaRPr lang="en-GB" altLang="en-US"/>
          </a:p>
          <a:p>
            <a:pPr marL="0" indent="0" algn="ctr">
              <a:buNone/>
            </a:pPr>
            <a:r>
              <a:rPr lang="en-GB" altLang="en-US"/>
              <a:t>and posting daily of my work on platform like tiktok, facebook</a:t>
            </a:r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/>
          <a:srcRect l="18313" t="10523" r="16213" b="20207"/>
          <a:stretch>
            <a:fillRect/>
          </a:stretch>
        </p:blipFill>
        <p:spPr>
          <a:xfrm>
            <a:off x="0" y="0"/>
            <a:ext cx="1908810" cy="1183640"/>
          </a:xfrm>
          <a:prstGeom prst="rect">
            <a:avLst/>
          </a:prstGeom>
        </p:spPr>
      </p:pic>
      <p:sp>
        <p:nvSpPr>
          <p:cNvPr id="4" name="Content Placeholder 2"/>
          <p:cNvSpPr>
            <a:spLocks noGrp="1"/>
          </p:cNvSpPr>
          <p:nvPr/>
        </p:nvSpPr>
        <p:spPr>
          <a:xfrm>
            <a:off x="6776720" y="2062480"/>
            <a:ext cx="5167630" cy="190563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 b="1"/>
              <a:t>recomondation </a:t>
            </a:r>
            <a:endParaRPr lang="en-GB" altLang="en-US" b="1"/>
          </a:p>
          <a:p>
            <a:pPr marL="0" indent="0" algn="ctr">
              <a:buNone/>
            </a:pPr>
            <a:r>
              <a:rPr lang="en-GB" altLang="en-US"/>
              <a:t>building a protfolio will help clients spread my work out  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4" grpId="0"/>
      <p:bldP spid="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2130" y="1461770"/>
            <a:ext cx="5824855" cy="3056255"/>
          </a:xfrm>
        </p:spPr>
        <p:txBody>
          <a:bodyPr/>
          <a:p>
            <a:pPr marL="0" indent="0" algn="ctr">
              <a:buNone/>
            </a:pPr>
            <a:r>
              <a:rPr lang="en-GB" altLang="en-US"/>
              <a:t>£70 000 for 5% from each product</a:t>
            </a:r>
            <a:endParaRPr lang="en-GB" altLang="en-US"/>
          </a:p>
          <a:p>
            <a:pPr marL="0" indent="0" algn="ctr">
              <a:buNone/>
            </a:pPr>
            <a:endParaRPr lang="en-GB" altLang="en-US"/>
          </a:p>
          <a:p>
            <a:pPr marL="0" indent="0" algn="ctr">
              <a:buNone/>
            </a:pPr>
            <a:r>
              <a:rPr lang="en-GB" altLang="en-US"/>
              <a:t>this will help start with:</a:t>
            </a:r>
            <a:endParaRPr lang="en-GB" altLang="en-US"/>
          </a:p>
          <a:p>
            <a:pPr marL="0" indent="0" algn="ctr">
              <a:buNone/>
            </a:pPr>
            <a:r>
              <a:rPr lang="en-GB" altLang="en-US"/>
              <a:t> buy meceriany</a:t>
            </a:r>
            <a:endParaRPr lang="en-GB" altLang="en-US"/>
          </a:p>
          <a:p>
            <a:pPr marL="0" indent="0" algn="ctr">
              <a:buNone/>
            </a:pPr>
            <a:r>
              <a:rPr lang="en-GB" altLang="en-US"/>
              <a:t>material </a:t>
            </a:r>
            <a:endParaRPr lang="en-GB" altLang="en-US"/>
          </a:p>
          <a:p>
            <a:pPr marL="0" indent="0" algn="ctr">
              <a:buNone/>
            </a:pPr>
            <a:r>
              <a:rPr lang="en-GB" altLang="en-US"/>
              <a:t>social media adverts </a:t>
            </a:r>
            <a:endParaRPr lang="en-GB" altLang="en-US"/>
          </a:p>
          <a:p>
            <a:pPr marL="0" indent="0" algn="ctr">
              <a:buNone/>
            </a:pPr>
            <a:r>
              <a:rPr lang="en-GB" altLang="en-US"/>
              <a:t>transportation</a:t>
            </a:r>
            <a:endParaRPr lang="en-GB" altLang="en-US"/>
          </a:p>
          <a:p>
            <a:pPr marL="0" indent="0" algn="ctr">
              <a:buNone/>
            </a:pPr>
            <a:r>
              <a:rPr lang="en-GB" altLang="en-US"/>
              <a:t>rent </a:t>
            </a:r>
            <a:endParaRPr lang="en-GB" altLang="en-US"/>
          </a:p>
          <a:p>
            <a:pPr marL="0" indent="0">
              <a:buNone/>
            </a:pPr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/>
          <a:srcRect l="18313" t="10523" r="16213" b="20207"/>
          <a:stretch>
            <a:fillRect/>
          </a:stretch>
        </p:blipFill>
        <p:spPr>
          <a:xfrm>
            <a:off x="0" y="0"/>
            <a:ext cx="1908810" cy="11836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Content Placeholder 2"/>
          <p:cNvSpPr>
            <a:spLocks noGrp="1"/>
          </p:cNvSpPr>
          <p:nvPr/>
        </p:nvSpPr>
        <p:spPr>
          <a:xfrm>
            <a:off x="3352800" y="835660"/>
            <a:ext cx="6267450" cy="189611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/>
              <a:t>each product would start to make me around 1000 - 1500 profit </a:t>
            </a:r>
            <a:endParaRPr lang="en-GB" altLang="en-US"/>
          </a:p>
          <a:p>
            <a:endParaRPr lang="en-GB" altLang="en-US"/>
          </a:p>
          <a:p>
            <a:r>
              <a:rPr lang="en-GB" altLang="en-US"/>
              <a:t>over the next 3 years </a:t>
            </a:r>
            <a:endParaRPr lang="en-GB" altLang="en-US"/>
          </a:p>
          <a:p>
            <a:pPr marL="0" indent="0">
              <a:buNone/>
            </a:pPr>
            <a:r>
              <a:rPr lang="en-GB" altLang="en-US"/>
              <a:t>year 1 - 1500/m =    18 000</a:t>
            </a:r>
            <a:endParaRPr lang="en-GB" altLang="en-US"/>
          </a:p>
          <a:p>
            <a:pPr marL="0" indent="0">
              <a:buNone/>
            </a:pPr>
            <a:r>
              <a:rPr lang="en-GB" altLang="en-US"/>
              <a:t>years 2 - 6000/m =  72 000</a:t>
            </a:r>
            <a:endParaRPr lang="en-GB" altLang="en-US"/>
          </a:p>
          <a:p>
            <a:pPr marL="0" indent="0">
              <a:buNone/>
            </a:pPr>
            <a:r>
              <a:rPr lang="en-GB" altLang="en-US"/>
              <a:t>year 3 - 12000/m =  144 000</a:t>
            </a:r>
            <a:endParaRPr lang="en-GB" altLang="en-US"/>
          </a:p>
          <a:p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/>
          <a:srcRect l="18313" t="10523" r="16213" b="20207"/>
          <a:stretch>
            <a:fillRect/>
          </a:stretch>
        </p:blipFill>
        <p:spPr>
          <a:xfrm>
            <a:off x="0" y="0"/>
            <a:ext cx="1908810" cy="118364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ear Drives">
  <a:themeElements>
    <a:clrScheme name="Gear Drives 13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5F5F5F"/>
      </a:accent1>
      <a:accent2>
        <a:srgbClr val="969696"/>
      </a:accent2>
      <a:accent3>
        <a:srgbClr val="FFFFFF"/>
      </a:accent3>
      <a:accent4>
        <a:srgbClr val="000000"/>
      </a:accent4>
      <a:accent5>
        <a:srgbClr val="B6B6B6"/>
      </a:accent5>
      <a:accent6>
        <a:srgbClr val="878787"/>
      </a:accent6>
      <a:hlink>
        <a:srgbClr val="CC3300"/>
      </a:hlink>
      <a:folHlink>
        <a:srgbClr val="996600"/>
      </a:folHlink>
    </a:clrScheme>
    <a:fontScheme name="Gear Drives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Gear Drive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ar Drive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ar Drive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ar Drive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ar Drive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ar Drive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ear Drive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ear Drive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ear Drive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ear Drive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ear Drive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ear Drive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ear Drives 13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5F5F5F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B6B6B6"/>
        </a:accent5>
        <a:accent6>
          <a:srgbClr val="878787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1075</Words>
  <Application>WPS Presentation</Application>
  <PresentationFormat>Widescreen</PresentationFormat>
  <Paragraphs>96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8" baseType="lpstr">
      <vt:lpstr>Arial</vt:lpstr>
      <vt:lpstr>SimSun</vt:lpstr>
      <vt:lpstr>Wingdings</vt:lpstr>
      <vt:lpstr>Calibri Light</vt:lpstr>
      <vt:lpstr>Calibri</vt:lpstr>
      <vt:lpstr>Microsoft YaHei</vt:lpstr>
      <vt:lpstr>Arial Unicode MS</vt:lpstr>
      <vt:lpstr>Aptos</vt:lpstr>
      <vt:lpstr>Arial</vt:lpstr>
      <vt:lpstr>Segoe UI</vt:lpstr>
      <vt:lpstr>Gear Drives</vt:lpstr>
      <vt:lpstr>PowerPoint 演示文稿</vt:lpstr>
      <vt:lpstr>PowerPoint 演示文稿</vt:lpstr>
      <vt:lpstr>legal format </vt:lpstr>
      <vt:lpstr>PowerPoint 演示文稿</vt:lpstr>
      <vt:lpstr>legal format 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/>
  <cp:lastModifiedBy>Sheraz Badil</cp:lastModifiedBy>
  <cp:revision>3</cp:revision>
  <dcterms:created xsi:type="dcterms:W3CDTF">2025-07-23T00:59:00Z</dcterms:created>
  <dcterms:modified xsi:type="dcterms:W3CDTF">2026-03-18T14:23:47Z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856054E560774131B4CCD88AE9360A75_11</vt:lpwstr>
  </property>
  <property fmtid="{D5CDD505-2E9C-101B-9397-08002B2CF9AE}" pid="3" name="KSOProductBuildVer">
    <vt:lpwstr>2057-12.2.0.23196</vt:lpwstr>
  </property>
</Properties>
</file>