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256" r:id="rId2"/>
    <p:sldId id="257" r:id="rId3"/>
    <p:sldId id="258" r:id="rId4"/>
    <p:sldId id="259" r:id="rId5"/>
    <p:sldId id="260" r:id="rId6"/>
    <p:sldId id="261" r:id="rId7"/>
    <p:sldId id="265" r:id="rId8"/>
    <p:sldId id="264"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6737D7-60F7-6A4E-96C2-27DF4E0686BD}" v="392" dt="2023-05-24T20:14:16.709"/>
    <p1510:client id="{73425C7C-AE8C-49F8-BB3F-28126602B8DE}" v="3" dt="2023-05-24T20:31:26.40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1"/>
    <p:restoredTop sz="94662"/>
  </p:normalViewPr>
  <p:slideViewPr>
    <p:cSldViewPr snapToGrid="0">
      <p:cViewPr varScale="1">
        <p:scale>
          <a:sx n="81" d="100"/>
          <a:sy n="81" d="100"/>
        </p:scale>
        <p:origin x="84" y="1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redana Leonte" userId="67e985ce2ecc09aa" providerId="LiveId" clId="{73425C7C-AE8C-49F8-BB3F-28126602B8DE}"/>
    <pc:docChg chg="custSel modSld">
      <pc:chgData name="Loredana Leonte" userId="67e985ce2ecc09aa" providerId="LiveId" clId="{73425C7C-AE8C-49F8-BB3F-28126602B8DE}" dt="2023-05-24T20:32:09.062" v="60" actId="20577"/>
      <pc:docMkLst>
        <pc:docMk/>
      </pc:docMkLst>
      <pc:sldChg chg="modSp mod">
        <pc:chgData name="Loredana Leonte" userId="67e985ce2ecc09aa" providerId="LiveId" clId="{73425C7C-AE8C-49F8-BB3F-28126602B8DE}" dt="2023-05-24T20:23:23.819" v="0" actId="255"/>
        <pc:sldMkLst>
          <pc:docMk/>
          <pc:sldMk cId="1035970999" sldId="261"/>
        </pc:sldMkLst>
        <pc:spChg chg="mod">
          <ac:chgData name="Loredana Leonte" userId="67e985ce2ecc09aa" providerId="LiveId" clId="{73425C7C-AE8C-49F8-BB3F-28126602B8DE}" dt="2023-05-24T20:23:23.819" v="0" actId="255"/>
          <ac:spMkLst>
            <pc:docMk/>
            <pc:sldMk cId="1035970999" sldId="261"/>
            <ac:spMk id="13" creationId="{F5FC819C-D5BB-0739-AD8E-D3D82A41DB9D}"/>
          </ac:spMkLst>
        </pc:spChg>
      </pc:sldChg>
      <pc:sldChg chg="modSp mod">
        <pc:chgData name="Loredana Leonte" userId="67e985ce2ecc09aa" providerId="LiveId" clId="{73425C7C-AE8C-49F8-BB3F-28126602B8DE}" dt="2023-05-24T20:32:09.062" v="60" actId="20577"/>
        <pc:sldMkLst>
          <pc:docMk/>
          <pc:sldMk cId="2397254261" sldId="266"/>
        </pc:sldMkLst>
        <pc:spChg chg="mod">
          <ac:chgData name="Loredana Leonte" userId="67e985ce2ecc09aa" providerId="LiveId" clId="{73425C7C-AE8C-49F8-BB3F-28126602B8DE}" dt="2023-05-24T20:32:09.062" v="60" actId="20577"/>
          <ac:spMkLst>
            <pc:docMk/>
            <pc:sldMk cId="2397254261" sldId="266"/>
            <ac:spMk id="3" creationId="{FB5B3733-D2A8-22CF-E6CA-7FD882F9B3A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796930-89AF-4C4F-B5DB-0DFDCC52421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8500365-9DE0-411C-977A-F14B9E84E009}">
      <dgm:prSet/>
      <dgm:spPr/>
      <dgm:t>
        <a:bodyPr/>
        <a:lstStyle/>
        <a:p>
          <a:r>
            <a:rPr lang="en-GB" dirty="0"/>
            <a:t>Guest services hold great significance in the overall hospitality industry, transcending the boundaries of specific hotel brands. For </a:t>
          </a:r>
          <a:r>
            <a:rPr lang="en-GB" b="0" i="0" u="none" dirty="0"/>
            <a:t>Conrad Hotels &amp; Resorts the scope of the services are designed to provide exceptional hospitality which in turn ensures:</a:t>
          </a:r>
          <a:endParaRPr lang="en-US" dirty="0"/>
        </a:p>
      </dgm:t>
    </dgm:pt>
    <dgm:pt modelId="{36FD1820-0746-4C50-94C5-AB3B249364DA}" type="parTrans" cxnId="{89676081-C4CF-4A4A-86C9-8F7C1A66D73D}">
      <dgm:prSet/>
      <dgm:spPr/>
      <dgm:t>
        <a:bodyPr/>
        <a:lstStyle/>
        <a:p>
          <a:endParaRPr lang="en-US"/>
        </a:p>
      </dgm:t>
    </dgm:pt>
    <dgm:pt modelId="{8DDFD5B8-2287-4402-BE8D-9AF3F308BF70}" type="sibTrans" cxnId="{89676081-C4CF-4A4A-86C9-8F7C1A66D73D}">
      <dgm:prSet/>
      <dgm:spPr/>
      <dgm:t>
        <a:bodyPr/>
        <a:lstStyle/>
        <a:p>
          <a:endParaRPr lang="en-US"/>
        </a:p>
      </dgm:t>
    </dgm:pt>
    <dgm:pt modelId="{43921F7F-385B-4E03-B06E-77F3126413CE}">
      <dgm:prSet custT="1"/>
      <dgm:spPr/>
      <dgm:t>
        <a:bodyPr/>
        <a:lstStyle/>
        <a:p>
          <a:r>
            <a:rPr lang="en-GB" sz="2000" b="0" i="0" dirty="0"/>
            <a:t>Differentiation and competitive advantage</a:t>
          </a:r>
          <a:endParaRPr lang="en-US" sz="2000" dirty="0"/>
        </a:p>
      </dgm:t>
    </dgm:pt>
    <dgm:pt modelId="{87B76DEE-8EB5-4398-A51E-C090BEA2AC49}" type="parTrans" cxnId="{DEBE5812-44BB-47AB-9059-FAF1CF1317DC}">
      <dgm:prSet/>
      <dgm:spPr/>
      <dgm:t>
        <a:bodyPr/>
        <a:lstStyle/>
        <a:p>
          <a:endParaRPr lang="en-US"/>
        </a:p>
      </dgm:t>
    </dgm:pt>
    <dgm:pt modelId="{CF2EAB48-EE19-4B46-B62C-588408F39808}" type="sibTrans" cxnId="{DEBE5812-44BB-47AB-9059-FAF1CF1317DC}">
      <dgm:prSet/>
      <dgm:spPr/>
      <dgm:t>
        <a:bodyPr/>
        <a:lstStyle/>
        <a:p>
          <a:endParaRPr lang="en-US"/>
        </a:p>
      </dgm:t>
    </dgm:pt>
    <dgm:pt modelId="{74E4E21B-408A-442C-9D3D-A27778595401}">
      <dgm:prSet custT="1"/>
      <dgm:spPr/>
      <dgm:t>
        <a:bodyPr/>
        <a:lstStyle/>
        <a:p>
          <a:r>
            <a:rPr lang="en-GB" sz="2000" b="0" i="0" dirty="0"/>
            <a:t>Guest satisfaction and loyalty</a:t>
          </a:r>
          <a:endParaRPr lang="en-US" sz="2000" dirty="0"/>
        </a:p>
      </dgm:t>
    </dgm:pt>
    <dgm:pt modelId="{2CBD44E1-F16D-479E-8FAB-08C777A046A1}" type="parTrans" cxnId="{CB042EED-E224-4116-A820-36D67737D9B2}">
      <dgm:prSet/>
      <dgm:spPr/>
      <dgm:t>
        <a:bodyPr/>
        <a:lstStyle/>
        <a:p>
          <a:endParaRPr lang="en-US"/>
        </a:p>
      </dgm:t>
    </dgm:pt>
    <dgm:pt modelId="{DBDC501E-F868-4CD7-983F-D9BB73B260EA}" type="sibTrans" cxnId="{CB042EED-E224-4116-A820-36D67737D9B2}">
      <dgm:prSet/>
      <dgm:spPr/>
      <dgm:t>
        <a:bodyPr/>
        <a:lstStyle/>
        <a:p>
          <a:endParaRPr lang="en-US"/>
        </a:p>
      </dgm:t>
    </dgm:pt>
    <dgm:pt modelId="{127AC5A0-CB57-4E99-AC5A-41B91DBE31B8}">
      <dgm:prSet custT="1"/>
      <dgm:spPr/>
      <dgm:t>
        <a:bodyPr/>
        <a:lstStyle/>
        <a:p>
          <a:r>
            <a:rPr lang="en-GB" sz="2000" b="0" i="0" dirty="0"/>
            <a:t>Positive image and reputation</a:t>
          </a:r>
          <a:endParaRPr lang="en-US" sz="2000" dirty="0"/>
        </a:p>
      </dgm:t>
    </dgm:pt>
    <dgm:pt modelId="{C1467093-BAD1-4D84-82FF-1D9C37CD5D9C}" type="parTrans" cxnId="{9C80B49E-2E83-486E-AC73-9001F42009E3}">
      <dgm:prSet/>
      <dgm:spPr/>
      <dgm:t>
        <a:bodyPr/>
        <a:lstStyle/>
        <a:p>
          <a:endParaRPr lang="en-US"/>
        </a:p>
      </dgm:t>
    </dgm:pt>
    <dgm:pt modelId="{2D473C00-8ACB-4445-85A3-394E222168EE}" type="sibTrans" cxnId="{9C80B49E-2E83-486E-AC73-9001F42009E3}">
      <dgm:prSet/>
      <dgm:spPr/>
      <dgm:t>
        <a:bodyPr/>
        <a:lstStyle/>
        <a:p>
          <a:endParaRPr lang="en-US"/>
        </a:p>
      </dgm:t>
    </dgm:pt>
    <dgm:pt modelId="{910452AA-5857-4C27-B4EA-B0F04C6CC21E}">
      <dgm:prSet custT="1"/>
      <dgm:spPr/>
      <dgm:t>
        <a:bodyPr/>
        <a:lstStyle/>
        <a:p>
          <a:r>
            <a:rPr lang="en-GB" sz="2000" b="0" i="0" dirty="0"/>
            <a:t>Revenue generation</a:t>
          </a:r>
          <a:endParaRPr lang="en-US" sz="2000" dirty="0"/>
        </a:p>
      </dgm:t>
    </dgm:pt>
    <dgm:pt modelId="{59EB7766-B99E-49C5-8658-5BB4E72A7470}" type="parTrans" cxnId="{BBC57975-A073-4025-8DB1-0FD30C65C283}">
      <dgm:prSet/>
      <dgm:spPr/>
      <dgm:t>
        <a:bodyPr/>
        <a:lstStyle/>
        <a:p>
          <a:endParaRPr lang="en-US"/>
        </a:p>
      </dgm:t>
    </dgm:pt>
    <dgm:pt modelId="{E3B0BB08-DC8C-42F2-8712-F4A2B85BC2C8}" type="sibTrans" cxnId="{BBC57975-A073-4025-8DB1-0FD30C65C283}">
      <dgm:prSet/>
      <dgm:spPr/>
      <dgm:t>
        <a:bodyPr/>
        <a:lstStyle/>
        <a:p>
          <a:endParaRPr lang="en-US"/>
        </a:p>
      </dgm:t>
    </dgm:pt>
    <dgm:pt modelId="{54A7C8DC-4363-4A7F-AEF1-865DCF7510EC}">
      <dgm:prSet custT="1"/>
      <dgm:spPr/>
      <dgm:t>
        <a:bodyPr/>
        <a:lstStyle/>
        <a:p>
          <a:r>
            <a:rPr lang="en-GB" sz="2000" b="0" i="0" dirty="0"/>
            <a:t>Guest retention and cost reduction</a:t>
          </a:r>
          <a:endParaRPr lang="en-US" sz="2000" dirty="0"/>
        </a:p>
      </dgm:t>
    </dgm:pt>
    <dgm:pt modelId="{B7570BCE-E037-4B5E-B1CB-08FA0F1B372C}" type="parTrans" cxnId="{B82AE54F-5670-4D96-89EF-3B921B3456C8}">
      <dgm:prSet/>
      <dgm:spPr/>
      <dgm:t>
        <a:bodyPr/>
        <a:lstStyle/>
        <a:p>
          <a:endParaRPr lang="en-US"/>
        </a:p>
      </dgm:t>
    </dgm:pt>
    <dgm:pt modelId="{AD40562F-647F-4E84-8644-8BC92E3BB025}" type="sibTrans" cxnId="{B82AE54F-5670-4D96-89EF-3B921B3456C8}">
      <dgm:prSet/>
      <dgm:spPr/>
      <dgm:t>
        <a:bodyPr/>
        <a:lstStyle/>
        <a:p>
          <a:endParaRPr lang="en-US"/>
        </a:p>
      </dgm:t>
    </dgm:pt>
    <dgm:pt modelId="{4FD08F16-9AE2-49CF-A1CA-4ED14C7681E6}">
      <dgm:prSet custT="1"/>
      <dgm:spPr/>
      <dgm:t>
        <a:bodyPr/>
        <a:lstStyle/>
        <a:p>
          <a:r>
            <a:rPr lang="en-GB" sz="2000" b="0" i="0" dirty="0"/>
            <a:t>Competitive Adaptability</a:t>
          </a:r>
          <a:endParaRPr lang="en-US" sz="2000" dirty="0"/>
        </a:p>
      </dgm:t>
    </dgm:pt>
    <dgm:pt modelId="{370F075B-9D04-454B-9B93-272DA6686A6F}" type="parTrans" cxnId="{61637ED3-1ECA-4B8E-B537-78E01928EFA7}">
      <dgm:prSet/>
      <dgm:spPr/>
      <dgm:t>
        <a:bodyPr/>
        <a:lstStyle/>
        <a:p>
          <a:endParaRPr lang="en-US"/>
        </a:p>
      </dgm:t>
    </dgm:pt>
    <dgm:pt modelId="{421EA24C-DE2C-4557-9754-00E9195D0C21}" type="sibTrans" cxnId="{61637ED3-1ECA-4B8E-B537-78E01928EFA7}">
      <dgm:prSet/>
      <dgm:spPr/>
      <dgm:t>
        <a:bodyPr/>
        <a:lstStyle/>
        <a:p>
          <a:endParaRPr lang="en-US"/>
        </a:p>
      </dgm:t>
    </dgm:pt>
    <dgm:pt modelId="{607EF456-869C-4098-83EE-C2C1001F824B}">
      <dgm:prSet custT="1"/>
      <dgm:spPr/>
      <dgm:t>
        <a:bodyPr/>
        <a:lstStyle/>
        <a:p>
          <a:r>
            <a:rPr lang="en-GB" sz="1500" b="0" i="0" u="none" dirty="0"/>
            <a:t>The nature and scope of guest services and facilities may vary slightly across different Conrad Hotels &amp; Resorts properties, but the overall goal is to deliver exceptional hospitality, luxury, and attention to detail to ensure a memorable stay for their guests. “As a business of people serving people, we’re always looking for ways to deploy solutions that meet the evolving needs of our team members and our guests.” (</a:t>
          </a:r>
          <a:r>
            <a:rPr lang="en-GB" sz="1300" b="0" i="0" u="none" dirty="0"/>
            <a:t>Michael </a:t>
          </a:r>
          <a:r>
            <a:rPr lang="en-GB" sz="1300" b="0" i="0" u="none" dirty="0" err="1"/>
            <a:t>Leidinger</a:t>
          </a:r>
          <a:r>
            <a:rPr lang="en-GB" sz="1300" b="0" i="0" u="none" dirty="0"/>
            <a:t>, senior vice president and chief information officer, Hilton</a:t>
          </a:r>
          <a:r>
            <a:rPr lang="en-GB" sz="1500" b="0" i="0" u="none" dirty="0"/>
            <a:t>)</a:t>
          </a:r>
          <a:endParaRPr lang="en-US" sz="1500" baseline="30000" dirty="0"/>
        </a:p>
      </dgm:t>
    </dgm:pt>
    <dgm:pt modelId="{CC9CD16E-EA49-4ECE-84D1-08E3982510C5}" type="parTrans" cxnId="{0E1F14B5-1880-4367-986B-34994BC79922}">
      <dgm:prSet/>
      <dgm:spPr/>
      <dgm:t>
        <a:bodyPr/>
        <a:lstStyle/>
        <a:p>
          <a:endParaRPr lang="en-US"/>
        </a:p>
      </dgm:t>
    </dgm:pt>
    <dgm:pt modelId="{81B60E62-146A-4450-ABFD-686B91A45A00}" type="sibTrans" cxnId="{0E1F14B5-1880-4367-986B-34994BC79922}">
      <dgm:prSet/>
      <dgm:spPr/>
      <dgm:t>
        <a:bodyPr/>
        <a:lstStyle/>
        <a:p>
          <a:endParaRPr lang="en-US"/>
        </a:p>
      </dgm:t>
    </dgm:pt>
    <dgm:pt modelId="{FBFFCB83-1BA2-1F46-840E-AC4B5D7F1E4C}" type="pres">
      <dgm:prSet presAssocID="{04796930-89AF-4C4F-B5DB-0DFDCC52421E}" presName="linear" presStyleCnt="0">
        <dgm:presLayoutVars>
          <dgm:animLvl val="lvl"/>
          <dgm:resizeHandles val="exact"/>
        </dgm:presLayoutVars>
      </dgm:prSet>
      <dgm:spPr/>
    </dgm:pt>
    <dgm:pt modelId="{A20F339D-0822-C64D-A39C-EFCCAE8795E6}" type="pres">
      <dgm:prSet presAssocID="{D8500365-9DE0-411C-977A-F14B9E84E009}" presName="parentText" presStyleLbl="node1" presStyleIdx="0" presStyleCnt="2" custScaleY="30425">
        <dgm:presLayoutVars>
          <dgm:chMax val="0"/>
          <dgm:bulletEnabled val="1"/>
        </dgm:presLayoutVars>
      </dgm:prSet>
      <dgm:spPr/>
    </dgm:pt>
    <dgm:pt modelId="{0C776F0D-63F2-8947-93A9-9DFCAC0CB553}" type="pres">
      <dgm:prSet presAssocID="{D8500365-9DE0-411C-977A-F14B9E84E009}" presName="childText" presStyleLbl="revTx" presStyleIdx="0" presStyleCnt="1">
        <dgm:presLayoutVars>
          <dgm:bulletEnabled val="1"/>
        </dgm:presLayoutVars>
      </dgm:prSet>
      <dgm:spPr/>
    </dgm:pt>
    <dgm:pt modelId="{916C4D6D-718F-E249-9469-38B7B8C546BD}" type="pres">
      <dgm:prSet presAssocID="{607EF456-869C-4098-83EE-C2C1001F824B}" presName="parentText" presStyleLbl="node1" presStyleIdx="1" presStyleCnt="2" custScaleY="40668">
        <dgm:presLayoutVars>
          <dgm:chMax val="0"/>
          <dgm:bulletEnabled val="1"/>
        </dgm:presLayoutVars>
      </dgm:prSet>
      <dgm:spPr/>
    </dgm:pt>
  </dgm:ptLst>
  <dgm:cxnLst>
    <dgm:cxn modelId="{DEBE5812-44BB-47AB-9059-FAF1CF1317DC}" srcId="{D8500365-9DE0-411C-977A-F14B9E84E009}" destId="{43921F7F-385B-4E03-B06E-77F3126413CE}" srcOrd="0" destOrd="0" parTransId="{87B76DEE-8EB5-4398-A51E-C090BEA2AC49}" sibTransId="{CF2EAB48-EE19-4B46-B62C-588408F39808}"/>
    <dgm:cxn modelId="{8E93861C-7BB6-E749-8E9C-065CA672FCFA}" type="presOf" srcId="{43921F7F-385B-4E03-B06E-77F3126413CE}" destId="{0C776F0D-63F2-8947-93A9-9DFCAC0CB553}" srcOrd="0" destOrd="0" presId="urn:microsoft.com/office/officeart/2005/8/layout/vList2"/>
    <dgm:cxn modelId="{10616C2D-8C7B-914B-892D-7F39D7D4F97B}" type="presOf" srcId="{127AC5A0-CB57-4E99-AC5A-41B91DBE31B8}" destId="{0C776F0D-63F2-8947-93A9-9DFCAC0CB553}" srcOrd="0" destOrd="2" presId="urn:microsoft.com/office/officeart/2005/8/layout/vList2"/>
    <dgm:cxn modelId="{44956364-85B6-D345-8CA5-D92E915D92BE}" type="presOf" srcId="{910452AA-5857-4C27-B4EA-B0F04C6CC21E}" destId="{0C776F0D-63F2-8947-93A9-9DFCAC0CB553}" srcOrd="0" destOrd="3" presId="urn:microsoft.com/office/officeart/2005/8/layout/vList2"/>
    <dgm:cxn modelId="{677E206A-FB61-8F45-81FF-C0B792EC627B}" type="presOf" srcId="{4FD08F16-9AE2-49CF-A1CA-4ED14C7681E6}" destId="{0C776F0D-63F2-8947-93A9-9DFCAC0CB553}" srcOrd="0" destOrd="5" presId="urn:microsoft.com/office/officeart/2005/8/layout/vList2"/>
    <dgm:cxn modelId="{B82AE54F-5670-4D96-89EF-3B921B3456C8}" srcId="{D8500365-9DE0-411C-977A-F14B9E84E009}" destId="{54A7C8DC-4363-4A7F-AEF1-865DCF7510EC}" srcOrd="4" destOrd="0" parTransId="{B7570BCE-E037-4B5E-B1CB-08FA0F1B372C}" sibTransId="{AD40562F-647F-4E84-8644-8BC92E3BB025}"/>
    <dgm:cxn modelId="{BBC57975-A073-4025-8DB1-0FD30C65C283}" srcId="{D8500365-9DE0-411C-977A-F14B9E84E009}" destId="{910452AA-5857-4C27-B4EA-B0F04C6CC21E}" srcOrd="3" destOrd="0" parTransId="{59EB7766-B99E-49C5-8658-5BB4E72A7470}" sibTransId="{E3B0BB08-DC8C-42F2-8712-F4A2B85BC2C8}"/>
    <dgm:cxn modelId="{89676081-C4CF-4A4A-86C9-8F7C1A66D73D}" srcId="{04796930-89AF-4C4F-B5DB-0DFDCC52421E}" destId="{D8500365-9DE0-411C-977A-F14B9E84E009}" srcOrd="0" destOrd="0" parTransId="{36FD1820-0746-4C50-94C5-AB3B249364DA}" sibTransId="{8DDFD5B8-2287-4402-BE8D-9AF3F308BF70}"/>
    <dgm:cxn modelId="{6AFDCE93-A40D-E041-9C3B-CF325863D24A}" type="presOf" srcId="{54A7C8DC-4363-4A7F-AEF1-865DCF7510EC}" destId="{0C776F0D-63F2-8947-93A9-9DFCAC0CB553}" srcOrd="0" destOrd="4" presId="urn:microsoft.com/office/officeart/2005/8/layout/vList2"/>
    <dgm:cxn modelId="{9C80B49E-2E83-486E-AC73-9001F42009E3}" srcId="{D8500365-9DE0-411C-977A-F14B9E84E009}" destId="{127AC5A0-CB57-4E99-AC5A-41B91DBE31B8}" srcOrd="2" destOrd="0" parTransId="{C1467093-BAD1-4D84-82FF-1D9C37CD5D9C}" sibTransId="{2D473C00-8ACB-4445-85A3-394E222168EE}"/>
    <dgm:cxn modelId="{6BD7A3A2-D0E1-9D4A-B561-0A63D78F0C54}" type="presOf" srcId="{04796930-89AF-4C4F-B5DB-0DFDCC52421E}" destId="{FBFFCB83-1BA2-1F46-840E-AC4B5D7F1E4C}" srcOrd="0" destOrd="0" presId="urn:microsoft.com/office/officeart/2005/8/layout/vList2"/>
    <dgm:cxn modelId="{39193AB4-F293-8D42-B027-7B94523E5628}" type="presOf" srcId="{D8500365-9DE0-411C-977A-F14B9E84E009}" destId="{A20F339D-0822-C64D-A39C-EFCCAE8795E6}" srcOrd="0" destOrd="0" presId="urn:microsoft.com/office/officeart/2005/8/layout/vList2"/>
    <dgm:cxn modelId="{0E1F14B5-1880-4367-986B-34994BC79922}" srcId="{04796930-89AF-4C4F-B5DB-0DFDCC52421E}" destId="{607EF456-869C-4098-83EE-C2C1001F824B}" srcOrd="1" destOrd="0" parTransId="{CC9CD16E-EA49-4ECE-84D1-08E3982510C5}" sibTransId="{81B60E62-146A-4450-ABFD-686B91A45A00}"/>
    <dgm:cxn modelId="{5C7CFCC2-CF9F-844F-A387-CC260BCF75B4}" type="presOf" srcId="{607EF456-869C-4098-83EE-C2C1001F824B}" destId="{916C4D6D-718F-E249-9469-38B7B8C546BD}" srcOrd="0" destOrd="0" presId="urn:microsoft.com/office/officeart/2005/8/layout/vList2"/>
    <dgm:cxn modelId="{F45391CB-E74E-364F-83D8-1845E11D278A}" type="presOf" srcId="{74E4E21B-408A-442C-9D3D-A27778595401}" destId="{0C776F0D-63F2-8947-93A9-9DFCAC0CB553}" srcOrd="0" destOrd="1" presId="urn:microsoft.com/office/officeart/2005/8/layout/vList2"/>
    <dgm:cxn modelId="{61637ED3-1ECA-4B8E-B537-78E01928EFA7}" srcId="{D8500365-9DE0-411C-977A-F14B9E84E009}" destId="{4FD08F16-9AE2-49CF-A1CA-4ED14C7681E6}" srcOrd="5" destOrd="0" parTransId="{370F075B-9D04-454B-9B93-272DA6686A6F}" sibTransId="{421EA24C-DE2C-4557-9754-00E9195D0C21}"/>
    <dgm:cxn modelId="{CB042EED-E224-4116-A820-36D67737D9B2}" srcId="{D8500365-9DE0-411C-977A-F14B9E84E009}" destId="{74E4E21B-408A-442C-9D3D-A27778595401}" srcOrd="1" destOrd="0" parTransId="{2CBD44E1-F16D-479E-8FAB-08C777A046A1}" sibTransId="{DBDC501E-F868-4CD7-983F-D9BB73B260EA}"/>
    <dgm:cxn modelId="{699E8795-008D-CE46-9C70-E625174EE858}" type="presParOf" srcId="{FBFFCB83-1BA2-1F46-840E-AC4B5D7F1E4C}" destId="{A20F339D-0822-C64D-A39C-EFCCAE8795E6}" srcOrd="0" destOrd="0" presId="urn:microsoft.com/office/officeart/2005/8/layout/vList2"/>
    <dgm:cxn modelId="{80F19072-EE03-BB4B-BE88-9DE0693069F5}" type="presParOf" srcId="{FBFFCB83-1BA2-1F46-840E-AC4B5D7F1E4C}" destId="{0C776F0D-63F2-8947-93A9-9DFCAC0CB553}" srcOrd="1" destOrd="0" presId="urn:microsoft.com/office/officeart/2005/8/layout/vList2"/>
    <dgm:cxn modelId="{F318EF3A-9306-3646-8C71-15A57BA0FE85}" type="presParOf" srcId="{FBFFCB83-1BA2-1F46-840E-AC4B5D7F1E4C}" destId="{916C4D6D-718F-E249-9469-38B7B8C546BD}"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F339D-0822-C64D-A39C-EFCCAE8795E6}">
      <dsp:nvSpPr>
        <dsp:cNvPr id="0" name=""/>
        <dsp:cNvSpPr/>
      </dsp:nvSpPr>
      <dsp:spPr>
        <a:xfrm>
          <a:off x="0" y="165845"/>
          <a:ext cx="6765026" cy="12985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Guest services hold great significance in the overall hospitality industry, transcending the boundaries of specific hotel brands. For </a:t>
          </a:r>
          <a:r>
            <a:rPr lang="en-GB" sz="1800" b="0" i="0" u="none" kern="1200" dirty="0"/>
            <a:t>Conrad Hotels &amp; Resorts the scope of the services are designed to provide exceptional hospitality which in turn ensures:</a:t>
          </a:r>
          <a:endParaRPr lang="en-US" sz="1800" kern="1200" dirty="0"/>
        </a:p>
      </dsp:txBody>
      <dsp:txXfrm>
        <a:off x="63392" y="229237"/>
        <a:ext cx="6638242" cy="1171803"/>
      </dsp:txXfrm>
    </dsp:sp>
    <dsp:sp modelId="{0C776F0D-63F2-8947-93A9-9DFCAC0CB553}">
      <dsp:nvSpPr>
        <dsp:cNvPr id="0" name=""/>
        <dsp:cNvSpPr/>
      </dsp:nvSpPr>
      <dsp:spPr>
        <a:xfrm>
          <a:off x="0" y="1464432"/>
          <a:ext cx="6765026" cy="2053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4790" tIns="25400" rIns="142240" bIns="25400" numCol="1" spcCol="1270" anchor="t" anchorCtr="0">
          <a:noAutofit/>
        </a:bodyPr>
        <a:lstStyle/>
        <a:p>
          <a:pPr marL="228600" lvl="1" indent="-228600" algn="l" defTabSz="889000">
            <a:lnSpc>
              <a:spcPct val="90000"/>
            </a:lnSpc>
            <a:spcBef>
              <a:spcPct val="0"/>
            </a:spcBef>
            <a:spcAft>
              <a:spcPct val="20000"/>
            </a:spcAft>
            <a:buChar char="•"/>
          </a:pPr>
          <a:r>
            <a:rPr lang="en-GB" sz="2000" b="0" i="0" kern="1200" dirty="0"/>
            <a:t>Differentiation and competitive advantage</a:t>
          </a:r>
          <a:endParaRPr lang="en-US" sz="2000" kern="1200" dirty="0"/>
        </a:p>
        <a:p>
          <a:pPr marL="228600" lvl="1" indent="-228600" algn="l" defTabSz="889000">
            <a:lnSpc>
              <a:spcPct val="90000"/>
            </a:lnSpc>
            <a:spcBef>
              <a:spcPct val="0"/>
            </a:spcBef>
            <a:spcAft>
              <a:spcPct val="20000"/>
            </a:spcAft>
            <a:buChar char="•"/>
          </a:pPr>
          <a:r>
            <a:rPr lang="en-GB" sz="2000" b="0" i="0" kern="1200" dirty="0"/>
            <a:t>Guest satisfaction and loyalty</a:t>
          </a:r>
          <a:endParaRPr lang="en-US" sz="2000" kern="1200" dirty="0"/>
        </a:p>
        <a:p>
          <a:pPr marL="228600" lvl="1" indent="-228600" algn="l" defTabSz="889000">
            <a:lnSpc>
              <a:spcPct val="90000"/>
            </a:lnSpc>
            <a:spcBef>
              <a:spcPct val="0"/>
            </a:spcBef>
            <a:spcAft>
              <a:spcPct val="20000"/>
            </a:spcAft>
            <a:buChar char="•"/>
          </a:pPr>
          <a:r>
            <a:rPr lang="en-GB" sz="2000" b="0" i="0" kern="1200" dirty="0"/>
            <a:t>Positive image and reputation</a:t>
          </a:r>
          <a:endParaRPr lang="en-US" sz="2000" kern="1200" dirty="0"/>
        </a:p>
        <a:p>
          <a:pPr marL="228600" lvl="1" indent="-228600" algn="l" defTabSz="889000">
            <a:lnSpc>
              <a:spcPct val="90000"/>
            </a:lnSpc>
            <a:spcBef>
              <a:spcPct val="0"/>
            </a:spcBef>
            <a:spcAft>
              <a:spcPct val="20000"/>
            </a:spcAft>
            <a:buChar char="•"/>
          </a:pPr>
          <a:r>
            <a:rPr lang="en-GB" sz="2000" b="0" i="0" kern="1200" dirty="0"/>
            <a:t>Revenue generation</a:t>
          </a:r>
          <a:endParaRPr lang="en-US" sz="2000" kern="1200" dirty="0"/>
        </a:p>
        <a:p>
          <a:pPr marL="228600" lvl="1" indent="-228600" algn="l" defTabSz="889000">
            <a:lnSpc>
              <a:spcPct val="90000"/>
            </a:lnSpc>
            <a:spcBef>
              <a:spcPct val="0"/>
            </a:spcBef>
            <a:spcAft>
              <a:spcPct val="20000"/>
            </a:spcAft>
            <a:buChar char="•"/>
          </a:pPr>
          <a:r>
            <a:rPr lang="en-GB" sz="2000" b="0" i="0" kern="1200" dirty="0"/>
            <a:t>Guest retention and cost reduction</a:t>
          </a:r>
          <a:endParaRPr lang="en-US" sz="2000" kern="1200" dirty="0"/>
        </a:p>
        <a:p>
          <a:pPr marL="228600" lvl="1" indent="-228600" algn="l" defTabSz="889000">
            <a:lnSpc>
              <a:spcPct val="90000"/>
            </a:lnSpc>
            <a:spcBef>
              <a:spcPct val="0"/>
            </a:spcBef>
            <a:spcAft>
              <a:spcPct val="20000"/>
            </a:spcAft>
            <a:buChar char="•"/>
          </a:pPr>
          <a:r>
            <a:rPr lang="en-GB" sz="2000" b="0" i="0" kern="1200" dirty="0"/>
            <a:t>Competitive Adaptability</a:t>
          </a:r>
          <a:endParaRPr lang="en-US" sz="2000" kern="1200" dirty="0"/>
        </a:p>
      </dsp:txBody>
      <dsp:txXfrm>
        <a:off x="0" y="1464432"/>
        <a:ext cx="6765026" cy="2053440"/>
      </dsp:txXfrm>
    </dsp:sp>
    <dsp:sp modelId="{916C4D6D-718F-E249-9469-38B7B8C546BD}">
      <dsp:nvSpPr>
        <dsp:cNvPr id="0" name=""/>
        <dsp:cNvSpPr/>
      </dsp:nvSpPr>
      <dsp:spPr>
        <a:xfrm>
          <a:off x="0" y="3517872"/>
          <a:ext cx="6765026" cy="17357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b="0" i="0" u="none" kern="1200" dirty="0"/>
            <a:t>The nature and scope of guest services and facilities may vary slightly across different Conrad Hotels &amp; Resorts properties, but the overall goal is to deliver exceptional hospitality, luxury, and attention to detail to ensure a memorable stay for their guests. “As a business of people serving people, we’re always looking for ways to deploy solutions that meet the evolving needs of our team members and our guests.” (</a:t>
          </a:r>
          <a:r>
            <a:rPr lang="en-GB" sz="1300" b="0" i="0" u="none" kern="1200" dirty="0"/>
            <a:t>Michael </a:t>
          </a:r>
          <a:r>
            <a:rPr lang="en-GB" sz="1300" b="0" i="0" u="none" kern="1200" dirty="0" err="1"/>
            <a:t>Leidinger</a:t>
          </a:r>
          <a:r>
            <a:rPr lang="en-GB" sz="1300" b="0" i="0" u="none" kern="1200" dirty="0"/>
            <a:t>, senior vice president and chief information officer, Hilton</a:t>
          </a:r>
          <a:r>
            <a:rPr lang="en-GB" sz="1500" b="0" i="0" u="none" kern="1200" dirty="0"/>
            <a:t>)</a:t>
          </a:r>
          <a:endParaRPr lang="en-US" sz="1500" kern="1200" baseline="30000" dirty="0"/>
        </a:p>
      </dsp:txBody>
      <dsp:txXfrm>
        <a:off x="84734" y="3602606"/>
        <a:ext cx="6595558" cy="15663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C8EF7E-A6B2-5447-B14F-93957E2341FA}" type="datetimeFigureOut">
              <a:rPr lang="ro-RO" smtClean="0"/>
              <a:t>24.05.2023</a:t>
            </a:fld>
            <a:endParaRPr lang="ro-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ro-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0DAA67-3F93-E947-996E-7DD3DA4B22DD}" type="slidenum">
              <a:rPr lang="ro-RO" smtClean="0"/>
              <a:t>‹#›</a:t>
            </a:fld>
            <a:endParaRPr lang="ro-RO"/>
          </a:p>
        </p:txBody>
      </p:sp>
    </p:spTree>
    <p:extLst>
      <p:ext uri="{BB962C8B-B14F-4D97-AF65-F5344CB8AC3E}">
        <p14:creationId xmlns:p14="http://schemas.microsoft.com/office/powerpoint/2010/main" val="931772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ro-RO" dirty="0"/>
          </a:p>
        </p:txBody>
      </p:sp>
      <p:sp>
        <p:nvSpPr>
          <p:cNvPr id="4" name="Slide Number Placeholder 3"/>
          <p:cNvSpPr>
            <a:spLocks noGrp="1"/>
          </p:cNvSpPr>
          <p:nvPr>
            <p:ph type="sldNum" sz="quarter" idx="5"/>
          </p:nvPr>
        </p:nvSpPr>
        <p:spPr/>
        <p:txBody>
          <a:bodyPr/>
          <a:lstStyle/>
          <a:p>
            <a:fld id="{F30DAA67-3F93-E947-996E-7DD3DA4B22DD}" type="slidenum">
              <a:rPr lang="ro-RO" smtClean="0"/>
              <a:t>8</a:t>
            </a:fld>
            <a:endParaRPr lang="ro-RO"/>
          </a:p>
        </p:txBody>
      </p:sp>
    </p:spTree>
    <p:extLst>
      <p:ext uri="{BB962C8B-B14F-4D97-AF65-F5344CB8AC3E}">
        <p14:creationId xmlns:p14="http://schemas.microsoft.com/office/powerpoint/2010/main" val="2331303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058BF-C5E1-4B52-BD8A-FD1AD5779347}"/>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FCD51F7-3CC3-4BB7-8291-B1789482E8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FD320447-D6C7-43E1-AE88-1FB66CC9C55E}"/>
              </a:ext>
            </a:extLst>
          </p:cNvPr>
          <p:cNvSpPr>
            <a:spLocks noGrp="1"/>
          </p:cNvSpPr>
          <p:nvPr>
            <p:ph type="dt" sz="half" idx="10"/>
          </p:nvPr>
        </p:nvSpPr>
        <p:spPr/>
        <p:txBody>
          <a:bodyPr/>
          <a:lstStyle/>
          <a:p>
            <a:fld id="{779F7013-7D59-2747-A3EF-5641F363C851}" type="datetime1">
              <a:rPr lang="en-GB" smtClean="0"/>
              <a:t>24/05/2023</a:t>
            </a:fld>
            <a:endParaRPr lang="en-US" dirty="0"/>
          </a:p>
        </p:txBody>
      </p:sp>
      <p:sp>
        <p:nvSpPr>
          <p:cNvPr id="5" name="Footer Placeholder 4">
            <a:extLst>
              <a:ext uri="{FF2B5EF4-FFF2-40B4-BE49-F238E27FC236}">
                <a16:creationId xmlns:a16="http://schemas.microsoft.com/office/drawing/2014/main" id="{6F5E17B6-E7FC-473A-8D5F-0E6B838EA754}"/>
              </a:ext>
            </a:extLst>
          </p:cNvPr>
          <p:cNvSpPr>
            <a:spLocks noGrp="1"/>
          </p:cNvSpPr>
          <p:nvPr>
            <p:ph type="ftr" sz="quarter" idx="11"/>
          </p:nvPr>
        </p:nvSpPr>
        <p:spPr/>
        <p:txBody>
          <a:bodyPr/>
          <a:lstStyle/>
          <a:p>
            <a:r>
              <a:rPr lang="en-US"/>
              <a:t>1: https://www.researchgate.net/publication/305296592_Importance_and_impact_of_guest_satisfaction</a:t>
            </a:r>
          </a:p>
        </p:txBody>
      </p:sp>
      <p:sp>
        <p:nvSpPr>
          <p:cNvPr id="6" name="Slide Number Placeholder 5">
            <a:extLst>
              <a:ext uri="{FF2B5EF4-FFF2-40B4-BE49-F238E27FC236}">
                <a16:creationId xmlns:a16="http://schemas.microsoft.com/office/drawing/2014/main" id="{464AF4E0-FDDB-42B9-862C-7BBC501CDAC5}"/>
              </a:ext>
            </a:extLst>
          </p:cNvPr>
          <p:cNvSpPr>
            <a:spLocks noGrp="1"/>
          </p:cNvSpPr>
          <p:nvPr>
            <p:ph type="sldNum" sz="quarter" idx="12"/>
          </p:nvPr>
        </p:nvSpPr>
        <p:spPr/>
        <p:txBody>
          <a:bodyPr/>
          <a:lstStyle/>
          <a:p>
            <a:fld id="{35747434-7036-48DB-A148-6B3D8EE75CDA}" type="slidenum">
              <a:rPr lang="en-US" smtClean="0"/>
              <a:t>‹#›</a:t>
            </a:fld>
            <a:endParaRPr lang="en-US" dirty="0"/>
          </a:p>
        </p:txBody>
      </p:sp>
    </p:spTree>
    <p:extLst>
      <p:ext uri="{BB962C8B-B14F-4D97-AF65-F5344CB8AC3E}">
        <p14:creationId xmlns:p14="http://schemas.microsoft.com/office/powerpoint/2010/main" val="1834330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6C8-0B4F-4655-A630-0B1D2540B7D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378B888-85E0-4D92-903E-C3FE7E870DE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C648916-250B-4232-BD7D-571FDE79F5E7}"/>
              </a:ext>
            </a:extLst>
          </p:cNvPr>
          <p:cNvSpPr>
            <a:spLocks noGrp="1"/>
          </p:cNvSpPr>
          <p:nvPr>
            <p:ph type="dt" sz="half" idx="10"/>
          </p:nvPr>
        </p:nvSpPr>
        <p:spPr/>
        <p:txBody>
          <a:bodyPr/>
          <a:lstStyle/>
          <a:p>
            <a:fld id="{87A676DE-B3DE-C249-AD65-F8DA1AD3C1D7}" type="datetime1">
              <a:rPr lang="en-GB" smtClean="0"/>
              <a:t>24/05/2023</a:t>
            </a:fld>
            <a:endParaRPr lang="en-US"/>
          </a:p>
        </p:txBody>
      </p:sp>
      <p:sp>
        <p:nvSpPr>
          <p:cNvPr id="5" name="Footer Placeholder 4">
            <a:extLst>
              <a:ext uri="{FF2B5EF4-FFF2-40B4-BE49-F238E27FC236}">
                <a16:creationId xmlns:a16="http://schemas.microsoft.com/office/drawing/2014/main" id="{B6A8BFB4-647C-4104-B6D4-3346051C36D4}"/>
              </a:ext>
            </a:extLst>
          </p:cNvPr>
          <p:cNvSpPr>
            <a:spLocks noGrp="1"/>
          </p:cNvSpPr>
          <p:nvPr>
            <p:ph type="ftr" sz="quarter" idx="11"/>
          </p:nvPr>
        </p:nvSpPr>
        <p:spPr/>
        <p:txBody>
          <a:bodyPr/>
          <a:lstStyle/>
          <a:p>
            <a:r>
              <a:rPr lang="en-US"/>
              <a:t>1: https://www.researchgate.net/publication/305296592_Importance_and_impact_of_guest_satisfaction</a:t>
            </a:r>
          </a:p>
        </p:txBody>
      </p:sp>
      <p:sp>
        <p:nvSpPr>
          <p:cNvPr id="6" name="Slide Number Placeholder 5">
            <a:extLst>
              <a:ext uri="{FF2B5EF4-FFF2-40B4-BE49-F238E27FC236}">
                <a16:creationId xmlns:a16="http://schemas.microsoft.com/office/drawing/2014/main" id="{2E0FA73F-2BE8-4370-AE90-58F4CE51FC5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770775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1446D-9FAC-4157-A41A-51675C8BE929}"/>
              </a:ext>
            </a:extLst>
          </p:cNvPr>
          <p:cNvSpPr>
            <a:spLocks noGrp="1"/>
          </p:cNvSpPr>
          <p:nvPr>
            <p:ph type="title"/>
          </p:nvPr>
        </p:nvSpPr>
        <p:spPr>
          <a:xfrm>
            <a:off x="777240" y="1709738"/>
            <a:ext cx="10570210" cy="2758895"/>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2AF8D4A-8F93-4399-9546-64F286400D24}"/>
              </a:ext>
            </a:extLst>
          </p:cNvPr>
          <p:cNvSpPr>
            <a:spLocks noGrp="1"/>
          </p:cNvSpPr>
          <p:nvPr>
            <p:ph type="body" idx="1"/>
          </p:nvPr>
        </p:nvSpPr>
        <p:spPr>
          <a:xfrm>
            <a:off x="777240" y="4589463"/>
            <a:ext cx="1057021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19C2FD4-BF96-470C-8247-20DFAE1CF870}"/>
              </a:ext>
            </a:extLst>
          </p:cNvPr>
          <p:cNvSpPr>
            <a:spLocks noGrp="1"/>
          </p:cNvSpPr>
          <p:nvPr>
            <p:ph type="dt" sz="half" idx="10"/>
          </p:nvPr>
        </p:nvSpPr>
        <p:spPr/>
        <p:txBody>
          <a:bodyPr/>
          <a:lstStyle/>
          <a:p>
            <a:fld id="{0A91C134-C2CD-2E44-B1DC-BF8E94EC4F2A}" type="datetime1">
              <a:rPr lang="en-GB" smtClean="0"/>
              <a:t>24/05/2023</a:t>
            </a:fld>
            <a:endParaRPr lang="en-US"/>
          </a:p>
        </p:txBody>
      </p:sp>
      <p:sp>
        <p:nvSpPr>
          <p:cNvPr id="5" name="Footer Placeholder 4">
            <a:extLst>
              <a:ext uri="{FF2B5EF4-FFF2-40B4-BE49-F238E27FC236}">
                <a16:creationId xmlns:a16="http://schemas.microsoft.com/office/drawing/2014/main" id="{27175A2D-86C4-4467-BAB8-E9ED004D2C8B}"/>
              </a:ext>
            </a:extLst>
          </p:cNvPr>
          <p:cNvSpPr>
            <a:spLocks noGrp="1"/>
          </p:cNvSpPr>
          <p:nvPr>
            <p:ph type="ftr" sz="quarter" idx="11"/>
          </p:nvPr>
        </p:nvSpPr>
        <p:spPr/>
        <p:txBody>
          <a:bodyPr/>
          <a:lstStyle/>
          <a:p>
            <a:r>
              <a:rPr lang="en-US"/>
              <a:t>1: https://www.researchgate.net/publication/305296592_Importance_and_impact_of_guest_satisfaction</a:t>
            </a:r>
          </a:p>
        </p:txBody>
      </p:sp>
      <p:sp>
        <p:nvSpPr>
          <p:cNvPr id="6" name="Slide Number Placeholder 5">
            <a:extLst>
              <a:ext uri="{FF2B5EF4-FFF2-40B4-BE49-F238E27FC236}">
                <a16:creationId xmlns:a16="http://schemas.microsoft.com/office/drawing/2014/main" id="{DE442A4D-D9B2-4C82-95E4-B86F9F5F380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5751706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6B3AA-8C30-429E-B934-AF12204387B9}"/>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915834E-691F-4728-88F5-A0C4696695EB}"/>
              </a:ext>
            </a:extLst>
          </p:cNvPr>
          <p:cNvSpPr>
            <a:spLocks noGrp="1"/>
          </p:cNvSpPr>
          <p:nvPr>
            <p:ph sz="half" idx="1"/>
          </p:nvPr>
        </p:nvSpPr>
        <p:spPr>
          <a:xfrm>
            <a:off x="777240" y="1825625"/>
            <a:ext cx="52425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3876374-880F-4E25-9F88-79E3C1AB1F9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119BD69-B509-4FCE-95A8-ED03FFC8CC3C}"/>
              </a:ext>
            </a:extLst>
          </p:cNvPr>
          <p:cNvSpPr>
            <a:spLocks noGrp="1"/>
          </p:cNvSpPr>
          <p:nvPr>
            <p:ph type="dt" sz="half" idx="10"/>
          </p:nvPr>
        </p:nvSpPr>
        <p:spPr/>
        <p:txBody>
          <a:bodyPr/>
          <a:lstStyle/>
          <a:p>
            <a:fld id="{B25174F8-BC67-C047-8C48-2786BB826454}" type="datetime1">
              <a:rPr lang="en-GB" smtClean="0"/>
              <a:t>24/05/2023</a:t>
            </a:fld>
            <a:endParaRPr lang="en-US"/>
          </a:p>
        </p:txBody>
      </p:sp>
      <p:sp>
        <p:nvSpPr>
          <p:cNvPr id="6" name="Footer Placeholder 5">
            <a:extLst>
              <a:ext uri="{FF2B5EF4-FFF2-40B4-BE49-F238E27FC236}">
                <a16:creationId xmlns:a16="http://schemas.microsoft.com/office/drawing/2014/main" id="{DB7C287B-AE5B-490B-BF81-A50D7A2E872A}"/>
              </a:ext>
            </a:extLst>
          </p:cNvPr>
          <p:cNvSpPr>
            <a:spLocks noGrp="1"/>
          </p:cNvSpPr>
          <p:nvPr>
            <p:ph type="ftr" sz="quarter" idx="11"/>
          </p:nvPr>
        </p:nvSpPr>
        <p:spPr/>
        <p:txBody>
          <a:bodyPr/>
          <a:lstStyle/>
          <a:p>
            <a:r>
              <a:rPr lang="en-US"/>
              <a:t>1: https://www.researchgate.net/publication/305296592_Importance_and_impact_of_guest_satisfaction</a:t>
            </a:r>
          </a:p>
        </p:txBody>
      </p:sp>
      <p:sp>
        <p:nvSpPr>
          <p:cNvPr id="7" name="Slide Number Placeholder 6">
            <a:extLst>
              <a:ext uri="{FF2B5EF4-FFF2-40B4-BE49-F238E27FC236}">
                <a16:creationId xmlns:a16="http://schemas.microsoft.com/office/drawing/2014/main" id="{B43C2246-303C-4A29-B6EA-E62CEDE6C2A1}"/>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1964303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2FE79-D5BE-43E8-B6C5-2675B7F4D818}"/>
              </a:ext>
            </a:extLst>
          </p:cNvPr>
          <p:cNvSpPr>
            <a:spLocks noGrp="1"/>
          </p:cNvSpPr>
          <p:nvPr>
            <p:ph type="title"/>
          </p:nvPr>
        </p:nvSpPr>
        <p:spPr>
          <a:xfrm>
            <a:off x="777240" y="365125"/>
            <a:ext cx="1057814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9D3A07-BA51-4113-902E-830A887D2394}"/>
              </a:ext>
            </a:extLst>
          </p:cNvPr>
          <p:cNvSpPr>
            <a:spLocks noGrp="1"/>
          </p:cNvSpPr>
          <p:nvPr>
            <p:ph type="body" idx="1"/>
          </p:nvPr>
        </p:nvSpPr>
        <p:spPr>
          <a:xfrm>
            <a:off x="777240" y="1801812"/>
            <a:ext cx="5220335"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E320A9-E274-4E1B-B02D-9A3F510A1F22}"/>
              </a:ext>
            </a:extLst>
          </p:cNvPr>
          <p:cNvSpPr>
            <a:spLocks noGrp="1"/>
          </p:cNvSpPr>
          <p:nvPr>
            <p:ph sz="half" idx="2"/>
          </p:nvPr>
        </p:nvSpPr>
        <p:spPr>
          <a:xfrm>
            <a:off x="777240" y="2825749"/>
            <a:ext cx="5220335"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DBE80D3A-C2A8-4B78-B7E2-4908C74B1C43}"/>
              </a:ext>
            </a:extLst>
          </p:cNvPr>
          <p:cNvSpPr>
            <a:spLocks noGrp="1"/>
          </p:cNvSpPr>
          <p:nvPr>
            <p:ph type="body" sz="quarter" idx="3"/>
          </p:nvPr>
        </p:nvSpPr>
        <p:spPr>
          <a:xfrm>
            <a:off x="6172200" y="1801812"/>
            <a:ext cx="5183188" cy="93503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5D84DD-9460-4B08-86AD-27486A940047}"/>
              </a:ext>
            </a:extLst>
          </p:cNvPr>
          <p:cNvSpPr>
            <a:spLocks noGrp="1"/>
          </p:cNvSpPr>
          <p:nvPr>
            <p:ph sz="quarter" idx="4"/>
          </p:nvPr>
        </p:nvSpPr>
        <p:spPr>
          <a:xfrm>
            <a:off x="6172200" y="2825749"/>
            <a:ext cx="5183188" cy="33639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4B0B7F8-282C-4210-AE7D-F35228BAC803}"/>
              </a:ext>
            </a:extLst>
          </p:cNvPr>
          <p:cNvSpPr>
            <a:spLocks noGrp="1"/>
          </p:cNvSpPr>
          <p:nvPr>
            <p:ph type="dt" sz="half" idx="10"/>
          </p:nvPr>
        </p:nvSpPr>
        <p:spPr/>
        <p:txBody>
          <a:bodyPr/>
          <a:lstStyle/>
          <a:p>
            <a:fld id="{B5EDB611-5200-B645-8069-3A26D3DF7C31}" type="datetime1">
              <a:rPr lang="en-GB" smtClean="0"/>
              <a:t>24/05/2023</a:t>
            </a:fld>
            <a:endParaRPr lang="en-US"/>
          </a:p>
        </p:txBody>
      </p:sp>
      <p:sp>
        <p:nvSpPr>
          <p:cNvPr id="8" name="Footer Placeholder 7">
            <a:extLst>
              <a:ext uri="{FF2B5EF4-FFF2-40B4-BE49-F238E27FC236}">
                <a16:creationId xmlns:a16="http://schemas.microsoft.com/office/drawing/2014/main" id="{FAE343A9-1067-4DCF-BACC-1F7F38050226}"/>
              </a:ext>
            </a:extLst>
          </p:cNvPr>
          <p:cNvSpPr>
            <a:spLocks noGrp="1"/>
          </p:cNvSpPr>
          <p:nvPr>
            <p:ph type="ftr" sz="quarter" idx="11"/>
          </p:nvPr>
        </p:nvSpPr>
        <p:spPr/>
        <p:txBody>
          <a:bodyPr/>
          <a:lstStyle/>
          <a:p>
            <a:r>
              <a:rPr lang="en-US"/>
              <a:t>1: https://www.researchgate.net/publication/305296592_Importance_and_impact_of_guest_satisfaction</a:t>
            </a:r>
          </a:p>
        </p:txBody>
      </p:sp>
      <p:sp>
        <p:nvSpPr>
          <p:cNvPr id="9" name="Slide Number Placeholder 8">
            <a:extLst>
              <a:ext uri="{FF2B5EF4-FFF2-40B4-BE49-F238E27FC236}">
                <a16:creationId xmlns:a16="http://schemas.microsoft.com/office/drawing/2014/main" id="{0F84E471-04DB-4DB5-8CC5-16B3FC88509D}"/>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753352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D87C0-272E-4E50-A316-78079B2B923E}"/>
              </a:ext>
            </a:extLst>
          </p:cNvPr>
          <p:cNvSpPr>
            <a:spLocks noGrp="1"/>
          </p:cNvSpPr>
          <p:nvPr>
            <p:ph type="title"/>
          </p:nvPr>
        </p:nvSpPr>
        <p:spPr>
          <a:xfrm>
            <a:off x="777240" y="365125"/>
            <a:ext cx="1065911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06C1C9-1F69-432A-858C-D828B56E1659}"/>
              </a:ext>
            </a:extLst>
          </p:cNvPr>
          <p:cNvSpPr>
            <a:spLocks noGrp="1"/>
          </p:cNvSpPr>
          <p:nvPr>
            <p:ph type="dt" sz="half" idx="10"/>
          </p:nvPr>
        </p:nvSpPr>
        <p:spPr/>
        <p:txBody>
          <a:bodyPr/>
          <a:lstStyle/>
          <a:p>
            <a:fld id="{47BEF551-41DA-8944-855E-C700012C1601}" type="datetime1">
              <a:rPr lang="en-GB" smtClean="0"/>
              <a:t>24/05/2023</a:t>
            </a:fld>
            <a:endParaRPr lang="en-US"/>
          </a:p>
        </p:txBody>
      </p:sp>
      <p:sp>
        <p:nvSpPr>
          <p:cNvPr id="4" name="Footer Placeholder 3">
            <a:extLst>
              <a:ext uri="{FF2B5EF4-FFF2-40B4-BE49-F238E27FC236}">
                <a16:creationId xmlns:a16="http://schemas.microsoft.com/office/drawing/2014/main" id="{BD6D9A1B-D149-4B97-B161-3D7C9ADBCF78}"/>
              </a:ext>
            </a:extLst>
          </p:cNvPr>
          <p:cNvSpPr>
            <a:spLocks noGrp="1"/>
          </p:cNvSpPr>
          <p:nvPr>
            <p:ph type="ftr" sz="quarter" idx="11"/>
          </p:nvPr>
        </p:nvSpPr>
        <p:spPr/>
        <p:txBody>
          <a:bodyPr/>
          <a:lstStyle/>
          <a:p>
            <a:r>
              <a:rPr lang="en-US"/>
              <a:t>1: https://www.researchgate.net/publication/305296592_Importance_and_impact_of_guest_satisfaction</a:t>
            </a:r>
          </a:p>
        </p:txBody>
      </p:sp>
      <p:sp>
        <p:nvSpPr>
          <p:cNvPr id="5" name="Slide Number Placeholder 4">
            <a:extLst>
              <a:ext uri="{FF2B5EF4-FFF2-40B4-BE49-F238E27FC236}">
                <a16:creationId xmlns:a16="http://schemas.microsoft.com/office/drawing/2014/main" id="{7AB3722F-8C88-4E54-8CD6-12D31A05F813}"/>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4237175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E1B4EE-6DFC-45F3-9174-D913EB57CB9D}"/>
              </a:ext>
            </a:extLst>
          </p:cNvPr>
          <p:cNvSpPr>
            <a:spLocks noGrp="1"/>
          </p:cNvSpPr>
          <p:nvPr>
            <p:ph type="dt" sz="half" idx="10"/>
          </p:nvPr>
        </p:nvSpPr>
        <p:spPr/>
        <p:txBody>
          <a:bodyPr/>
          <a:lstStyle/>
          <a:p>
            <a:fld id="{B433731C-2D6A-3A42-AACB-57AB33734861}" type="datetime1">
              <a:rPr lang="en-GB" smtClean="0"/>
              <a:t>24/05/2023</a:t>
            </a:fld>
            <a:endParaRPr lang="en-US"/>
          </a:p>
        </p:txBody>
      </p:sp>
      <p:sp>
        <p:nvSpPr>
          <p:cNvPr id="3" name="Footer Placeholder 2">
            <a:extLst>
              <a:ext uri="{FF2B5EF4-FFF2-40B4-BE49-F238E27FC236}">
                <a16:creationId xmlns:a16="http://schemas.microsoft.com/office/drawing/2014/main" id="{0BF7F7DC-6DDE-4337-AD27-BBE7D5422483}"/>
              </a:ext>
            </a:extLst>
          </p:cNvPr>
          <p:cNvSpPr>
            <a:spLocks noGrp="1"/>
          </p:cNvSpPr>
          <p:nvPr>
            <p:ph type="ftr" sz="quarter" idx="11"/>
          </p:nvPr>
        </p:nvSpPr>
        <p:spPr/>
        <p:txBody>
          <a:bodyPr/>
          <a:lstStyle/>
          <a:p>
            <a:r>
              <a:rPr lang="en-US"/>
              <a:t>1: https://www.researchgate.net/publication/305296592_Importance_and_impact_of_guest_satisfaction</a:t>
            </a:r>
          </a:p>
        </p:txBody>
      </p:sp>
      <p:sp>
        <p:nvSpPr>
          <p:cNvPr id="4" name="Slide Number Placeholder 3">
            <a:extLst>
              <a:ext uri="{FF2B5EF4-FFF2-40B4-BE49-F238E27FC236}">
                <a16:creationId xmlns:a16="http://schemas.microsoft.com/office/drawing/2014/main" id="{CCC58EA9-3AC4-421E-B133-1FA7757DF8BA}"/>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36476417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035BB-74CC-43E9-B71F-A5C05D17EB78}"/>
              </a:ext>
            </a:extLst>
          </p:cNvPr>
          <p:cNvSpPr>
            <a:spLocks noGrp="1"/>
          </p:cNvSpPr>
          <p:nvPr>
            <p:ph type="title"/>
          </p:nvPr>
        </p:nvSpPr>
        <p:spPr>
          <a:xfrm>
            <a:off x="777240" y="457200"/>
            <a:ext cx="3994785" cy="2501900"/>
          </a:xfrm>
        </p:spPr>
        <p:txBody>
          <a:bodyPr anchor="b">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CAADC9E-7845-4DB1-87E3-6FBFB2B03B8A}"/>
              </a:ext>
            </a:extLst>
          </p:cNvPr>
          <p:cNvSpPr>
            <a:spLocks noGrp="1"/>
          </p:cNvSpPr>
          <p:nvPr>
            <p:ph idx="1"/>
          </p:nvPr>
        </p:nvSpPr>
        <p:spPr>
          <a:xfrm>
            <a:off x="5183188" y="457201"/>
            <a:ext cx="6172200" cy="540385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5C925A8-2A07-43B9-B549-061F3684986B}"/>
              </a:ext>
            </a:extLst>
          </p:cNvPr>
          <p:cNvSpPr>
            <a:spLocks noGrp="1"/>
          </p:cNvSpPr>
          <p:nvPr>
            <p:ph type="body" sz="half" idx="2"/>
          </p:nvPr>
        </p:nvSpPr>
        <p:spPr>
          <a:xfrm>
            <a:off x="777240" y="3092450"/>
            <a:ext cx="3994785" cy="277653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1A9037-0564-43A1-8156-1D9932E1F85F}"/>
              </a:ext>
            </a:extLst>
          </p:cNvPr>
          <p:cNvSpPr>
            <a:spLocks noGrp="1"/>
          </p:cNvSpPr>
          <p:nvPr>
            <p:ph type="dt" sz="half" idx="10"/>
          </p:nvPr>
        </p:nvSpPr>
        <p:spPr/>
        <p:txBody>
          <a:bodyPr/>
          <a:lstStyle/>
          <a:p>
            <a:fld id="{D4F79978-1CE2-F141-997A-DBDA058D01EF}" type="datetime1">
              <a:rPr lang="en-GB" smtClean="0"/>
              <a:t>24/05/2023</a:t>
            </a:fld>
            <a:endParaRPr lang="en-US"/>
          </a:p>
        </p:txBody>
      </p:sp>
      <p:sp>
        <p:nvSpPr>
          <p:cNvPr id="6" name="Footer Placeholder 5">
            <a:extLst>
              <a:ext uri="{FF2B5EF4-FFF2-40B4-BE49-F238E27FC236}">
                <a16:creationId xmlns:a16="http://schemas.microsoft.com/office/drawing/2014/main" id="{CBFF0D40-D0E1-49C9-BE47-91BBC50AB2BE}"/>
              </a:ext>
            </a:extLst>
          </p:cNvPr>
          <p:cNvSpPr>
            <a:spLocks noGrp="1"/>
          </p:cNvSpPr>
          <p:nvPr>
            <p:ph type="ftr" sz="quarter" idx="11"/>
          </p:nvPr>
        </p:nvSpPr>
        <p:spPr/>
        <p:txBody>
          <a:bodyPr/>
          <a:lstStyle/>
          <a:p>
            <a:r>
              <a:rPr lang="en-US"/>
              <a:t>1: https://www.researchgate.net/publication/305296592_Importance_and_impact_of_guest_satisfaction</a:t>
            </a:r>
          </a:p>
        </p:txBody>
      </p:sp>
      <p:sp>
        <p:nvSpPr>
          <p:cNvPr id="7" name="Slide Number Placeholder 6">
            <a:extLst>
              <a:ext uri="{FF2B5EF4-FFF2-40B4-BE49-F238E27FC236}">
                <a16:creationId xmlns:a16="http://schemas.microsoft.com/office/drawing/2014/main" id="{C4D129BD-890D-412E-9805-D29F4A0D3622}"/>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726638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8ADB4-BA7B-42C2-9C6C-58B2763F8617}"/>
              </a:ext>
            </a:extLst>
          </p:cNvPr>
          <p:cNvSpPr>
            <a:spLocks noGrp="1"/>
          </p:cNvSpPr>
          <p:nvPr>
            <p:ph type="title"/>
          </p:nvPr>
        </p:nvSpPr>
        <p:spPr>
          <a:xfrm>
            <a:off x="777240" y="457200"/>
            <a:ext cx="3994785" cy="2505456"/>
          </a:xfrm>
        </p:spPr>
        <p:txBody>
          <a:bodyPr anchor="b"/>
          <a:lstStyle>
            <a:lvl1pPr>
              <a:defRPr sz="4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9519B58-B546-4E6B-BE00-3D1D64DA8699}"/>
              </a:ext>
            </a:extLst>
          </p:cNvPr>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3FAA0AB8-41A9-4548-9B83-3EFF79A00793}"/>
              </a:ext>
            </a:extLst>
          </p:cNvPr>
          <p:cNvSpPr>
            <a:spLocks noGrp="1"/>
          </p:cNvSpPr>
          <p:nvPr>
            <p:ph type="body" sz="half" idx="2"/>
          </p:nvPr>
        </p:nvSpPr>
        <p:spPr>
          <a:xfrm>
            <a:off x="777240" y="3081275"/>
            <a:ext cx="3994785" cy="277977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3BB33ED-A015-4992-A004-33D41CFFADA1}"/>
              </a:ext>
            </a:extLst>
          </p:cNvPr>
          <p:cNvSpPr>
            <a:spLocks noGrp="1"/>
          </p:cNvSpPr>
          <p:nvPr>
            <p:ph type="dt" sz="half" idx="10"/>
          </p:nvPr>
        </p:nvSpPr>
        <p:spPr/>
        <p:txBody>
          <a:bodyPr/>
          <a:lstStyle/>
          <a:p>
            <a:fld id="{D59341FD-D238-2244-B4D8-5B80EA9B81C2}" type="datetime1">
              <a:rPr lang="en-GB" smtClean="0"/>
              <a:t>24/05/2023</a:t>
            </a:fld>
            <a:endParaRPr lang="en-US"/>
          </a:p>
        </p:txBody>
      </p:sp>
      <p:sp>
        <p:nvSpPr>
          <p:cNvPr id="6" name="Footer Placeholder 5">
            <a:extLst>
              <a:ext uri="{FF2B5EF4-FFF2-40B4-BE49-F238E27FC236}">
                <a16:creationId xmlns:a16="http://schemas.microsoft.com/office/drawing/2014/main" id="{D3C29CDA-E85F-47D1-83B7-02A50DEBFD3F}"/>
              </a:ext>
            </a:extLst>
          </p:cNvPr>
          <p:cNvSpPr>
            <a:spLocks noGrp="1"/>
          </p:cNvSpPr>
          <p:nvPr>
            <p:ph type="ftr" sz="quarter" idx="11"/>
          </p:nvPr>
        </p:nvSpPr>
        <p:spPr/>
        <p:txBody>
          <a:bodyPr/>
          <a:lstStyle/>
          <a:p>
            <a:r>
              <a:rPr lang="en-US"/>
              <a:t>1: https://www.researchgate.net/publication/305296592_Importance_and_impact_of_guest_satisfaction</a:t>
            </a:r>
          </a:p>
        </p:txBody>
      </p:sp>
      <p:sp>
        <p:nvSpPr>
          <p:cNvPr id="7" name="Slide Number Placeholder 6">
            <a:extLst>
              <a:ext uri="{FF2B5EF4-FFF2-40B4-BE49-F238E27FC236}">
                <a16:creationId xmlns:a16="http://schemas.microsoft.com/office/drawing/2014/main" id="{1749625F-5352-4136-8AC4-F8899D00A1A9}"/>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634599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8E922F-6166-4009-A42D-027DC718071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F7791CF-167D-446D-9F99-6976C986E2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3CA422-E040-4DE1-9DA5-C8D37C116A7B}"/>
              </a:ext>
            </a:extLst>
          </p:cNvPr>
          <p:cNvSpPr>
            <a:spLocks noGrp="1"/>
          </p:cNvSpPr>
          <p:nvPr>
            <p:ph type="dt" sz="half" idx="10"/>
          </p:nvPr>
        </p:nvSpPr>
        <p:spPr/>
        <p:txBody>
          <a:bodyPr/>
          <a:lstStyle/>
          <a:p>
            <a:fld id="{0213D9B1-8C19-F64E-9618-562C78149D3D}" type="datetime1">
              <a:rPr lang="en-GB" smtClean="0"/>
              <a:t>24/05/2023</a:t>
            </a:fld>
            <a:endParaRPr lang="en-US"/>
          </a:p>
        </p:txBody>
      </p:sp>
      <p:sp>
        <p:nvSpPr>
          <p:cNvPr id="5" name="Footer Placeholder 4">
            <a:extLst>
              <a:ext uri="{FF2B5EF4-FFF2-40B4-BE49-F238E27FC236}">
                <a16:creationId xmlns:a16="http://schemas.microsoft.com/office/drawing/2014/main" id="{6C813B0B-60E7-494E-91CB-055BC26906BC}"/>
              </a:ext>
            </a:extLst>
          </p:cNvPr>
          <p:cNvSpPr>
            <a:spLocks noGrp="1"/>
          </p:cNvSpPr>
          <p:nvPr>
            <p:ph type="ftr" sz="quarter" idx="11"/>
          </p:nvPr>
        </p:nvSpPr>
        <p:spPr/>
        <p:txBody>
          <a:bodyPr/>
          <a:lstStyle/>
          <a:p>
            <a:r>
              <a:rPr lang="en-US"/>
              <a:t>1: https://www.researchgate.net/publication/305296592_Importance_and_impact_of_guest_satisfaction</a:t>
            </a:r>
          </a:p>
        </p:txBody>
      </p:sp>
      <p:sp>
        <p:nvSpPr>
          <p:cNvPr id="6" name="Slide Number Placeholder 5">
            <a:extLst>
              <a:ext uri="{FF2B5EF4-FFF2-40B4-BE49-F238E27FC236}">
                <a16:creationId xmlns:a16="http://schemas.microsoft.com/office/drawing/2014/main" id="{7B48C554-7C1B-4D8F-9B6B-04492656904B}"/>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1972044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C66EF0-6ED8-49A7-BDAD-E20A143FAEA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0FCE9CD-90A9-44BA-B293-0662E077DDE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857DAE0-05C4-460B-B96D-BD183ED030C4}"/>
              </a:ext>
            </a:extLst>
          </p:cNvPr>
          <p:cNvSpPr>
            <a:spLocks noGrp="1"/>
          </p:cNvSpPr>
          <p:nvPr>
            <p:ph type="dt" sz="half" idx="10"/>
          </p:nvPr>
        </p:nvSpPr>
        <p:spPr/>
        <p:txBody>
          <a:bodyPr/>
          <a:lstStyle/>
          <a:p>
            <a:fld id="{1CC49136-0EE0-D649-9FBC-55F9AA59751A}" type="datetime1">
              <a:rPr lang="en-GB" smtClean="0"/>
              <a:t>24/05/2023</a:t>
            </a:fld>
            <a:endParaRPr lang="en-US"/>
          </a:p>
        </p:txBody>
      </p:sp>
      <p:sp>
        <p:nvSpPr>
          <p:cNvPr id="5" name="Footer Placeholder 4">
            <a:extLst>
              <a:ext uri="{FF2B5EF4-FFF2-40B4-BE49-F238E27FC236}">
                <a16:creationId xmlns:a16="http://schemas.microsoft.com/office/drawing/2014/main" id="{33B3CA93-55C9-4AA3-89A0-55490F745B11}"/>
              </a:ext>
            </a:extLst>
          </p:cNvPr>
          <p:cNvSpPr>
            <a:spLocks noGrp="1"/>
          </p:cNvSpPr>
          <p:nvPr>
            <p:ph type="ftr" sz="quarter" idx="11"/>
          </p:nvPr>
        </p:nvSpPr>
        <p:spPr/>
        <p:txBody>
          <a:bodyPr/>
          <a:lstStyle/>
          <a:p>
            <a:r>
              <a:rPr lang="en-US"/>
              <a:t>1: https://www.researchgate.net/publication/305296592_Importance_and_impact_of_guest_satisfaction</a:t>
            </a:r>
          </a:p>
        </p:txBody>
      </p:sp>
      <p:sp>
        <p:nvSpPr>
          <p:cNvPr id="6" name="Slide Number Placeholder 5">
            <a:extLst>
              <a:ext uri="{FF2B5EF4-FFF2-40B4-BE49-F238E27FC236}">
                <a16:creationId xmlns:a16="http://schemas.microsoft.com/office/drawing/2014/main" id="{46BFD820-FF26-4325-816F-310C30F80ACC}"/>
              </a:ext>
            </a:extLst>
          </p:cNvPr>
          <p:cNvSpPr>
            <a:spLocks noGrp="1"/>
          </p:cNvSpPr>
          <p:nvPr>
            <p:ph type="sldNum" sz="quarter" idx="12"/>
          </p:nvPr>
        </p:nvSpPr>
        <p:spPr/>
        <p:txBody>
          <a:bodyPr/>
          <a:lstStyle/>
          <a:p>
            <a:fld id="{35747434-7036-48DB-A148-6B3D8EE75CDA}" type="slidenum">
              <a:rPr lang="en-US" smtClean="0"/>
              <a:t>‹#›</a:t>
            </a:fld>
            <a:endParaRPr lang="en-US"/>
          </a:p>
        </p:txBody>
      </p:sp>
    </p:spTree>
    <p:extLst>
      <p:ext uri="{BB962C8B-B14F-4D97-AF65-F5344CB8AC3E}">
        <p14:creationId xmlns:p14="http://schemas.microsoft.com/office/powerpoint/2010/main" val="2316449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9B5B3C5-A599-465B-B2B9-866E8B2087CE}"/>
              </a:ext>
            </a:extLst>
          </p:cNvPr>
          <p:cNvSpPr/>
          <p:nvPr/>
        </p:nvSpPr>
        <p:spPr>
          <a:xfrm>
            <a:off x="-1" y="-1"/>
            <a:ext cx="12192001"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25C84982-7DD0-43B1-8A2D-BFA4DF1B4E60}"/>
              </a:ext>
            </a:extLst>
          </p:cNvPr>
          <p:cNvSpPr/>
          <p:nvPr/>
        </p:nvSpPr>
        <p:spPr>
          <a:xfrm>
            <a:off x="-1" y="-1"/>
            <a:ext cx="12192001" cy="6858001"/>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grpSp>
        <p:nvGrpSpPr>
          <p:cNvPr id="8" name="Decorative Circles">
            <a:extLst>
              <a:ext uri="{FF2B5EF4-FFF2-40B4-BE49-F238E27FC236}">
                <a16:creationId xmlns:a16="http://schemas.microsoft.com/office/drawing/2014/main" id="{1D912E1C-3BBA-42F0-A3EE-FEC382E7230A}"/>
              </a:ext>
            </a:extLst>
          </p:cNvPr>
          <p:cNvGrpSpPr/>
          <p:nvPr/>
        </p:nvGrpSpPr>
        <p:grpSpPr>
          <a:xfrm>
            <a:off x="-1" y="-1"/>
            <a:ext cx="12192001" cy="6858001"/>
            <a:chOff x="-1" y="-1"/>
            <a:chExt cx="12192001" cy="6858001"/>
          </a:xfrm>
        </p:grpSpPr>
        <p:sp>
          <p:nvSpPr>
            <p:cNvPr id="21" name="Oval 20">
              <a:extLst>
                <a:ext uri="{FF2B5EF4-FFF2-40B4-BE49-F238E27FC236}">
                  <a16:creationId xmlns:a16="http://schemas.microsoft.com/office/drawing/2014/main" id="{2FEEAC76-E273-46A8-8F8E-CE59860FE70D}"/>
                </a:ext>
              </a:extLst>
            </p:cNvPr>
            <p:cNvSpPr/>
            <p:nvPr/>
          </p:nvSpPr>
          <p:spPr>
            <a:xfrm>
              <a:off x="209098" y="727602"/>
              <a:ext cx="172408" cy="172408"/>
            </a:xfrm>
            <a:prstGeom prst="ellipse">
              <a:avLst/>
            </a:prstGeom>
            <a:solidFill>
              <a:schemeClr val="accent2">
                <a:lumMod val="40000"/>
                <a:lumOff val="6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76594A0E-9400-45AD-A431-1DA1C0B28966}"/>
                </a:ext>
              </a:extLst>
            </p:cNvPr>
            <p:cNvSpPr/>
            <p:nvPr/>
          </p:nvSpPr>
          <p:spPr>
            <a:xfrm>
              <a:off x="949947" y="136523"/>
              <a:ext cx="113367" cy="113367"/>
            </a:xfrm>
            <a:prstGeom prst="ellipse">
              <a:avLst/>
            </a:prstGeom>
            <a:solidFill>
              <a:srgbClr val="F39E29">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20916D6C-D32F-42B6-8512-CD5EDB8F2B9B}"/>
                </a:ext>
              </a:extLst>
            </p:cNvPr>
            <p:cNvSpPr/>
            <p:nvPr/>
          </p:nvSpPr>
          <p:spPr>
            <a:xfrm>
              <a:off x="11575290" y="5859047"/>
              <a:ext cx="305780" cy="305780"/>
            </a:xfrm>
            <a:prstGeom prst="ellipse">
              <a:avLst/>
            </a:prstGeom>
            <a:solidFill>
              <a:schemeClr val="accent1">
                <a:lumMod val="60000"/>
                <a:lumOff val="4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Oval 6">
              <a:extLst>
                <a:ext uri="{FF2B5EF4-FFF2-40B4-BE49-F238E27FC236}">
                  <a16:creationId xmlns:a16="http://schemas.microsoft.com/office/drawing/2014/main" id="{3834846D-59C6-40F4-907C-F1A4689B58F1}"/>
                </a:ext>
              </a:extLst>
            </p:cNvPr>
            <p:cNvSpPr/>
            <p:nvPr/>
          </p:nvSpPr>
          <p:spPr>
            <a:xfrm>
              <a:off x="95730" y="1133938"/>
              <a:ext cx="226735" cy="226735"/>
            </a:xfrm>
            <a:prstGeom prst="ellipse">
              <a:avLst/>
            </a:prstGeom>
            <a:solidFill>
              <a:schemeClr val="accent3">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Oval 46">
              <a:extLst>
                <a:ext uri="{FF2B5EF4-FFF2-40B4-BE49-F238E27FC236}">
                  <a16:creationId xmlns:a16="http://schemas.microsoft.com/office/drawing/2014/main" id="{5A257CDF-2E36-4DC7-8EE4-5CD8F8ECAC87}"/>
                </a:ext>
              </a:extLst>
            </p:cNvPr>
            <p:cNvSpPr/>
            <p:nvPr/>
          </p:nvSpPr>
          <p:spPr>
            <a:xfrm>
              <a:off x="11536830" y="554419"/>
              <a:ext cx="382700" cy="382700"/>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8" name="Oval 47">
              <a:extLst>
                <a:ext uri="{FF2B5EF4-FFF2-40B4-BE49-F238E27FC236}">
                  <a16:creationId xmlns:a16="http://schemas.microsoft.com/office/drawing/2014/main" id="{D5B26E0E-A115-4AE2-82D8-76BB93CC494F}"/>
                </a:ext>
              </a:extLst>
            </p:cNvPr>
            <p:cNvSpPr/>
            <p:nvPr/>
          </p:nvSpPr>
          <p:spPr>
            <a:xfrm>
              <a:off x="11224303" y="299808"/>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755058DB-7E01-4E95-BF59-983AA1BBB38E}"/>
                </a:ext>
              </a:extLst>
            </p:cNvPr>
            <p:cNvSpPr/>
            <p:nvPr/>
          </p:nvSpPr>
          <p:spPr>
            <a:xfrm>
              <a:off x="11629630" y="5482355"/>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A810F7E2-23F3-44D6-B09E-71E556536052}"/>
                </a:ext>
              </a:extLst>
            </p:cNvPr>
            <p:cNvSpPr/>
            <p:nvPr/>
          </p:nvSpPr>
          <p:spPr>
            <a:xfrm>
              <a:off x="10415328" y="612495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Oval 51">
              <a:extLst>
                <a:ext uri="{FF2B5EF4-FFF2-40B4-BE49-F238E27FC236}">
                  <a16:creationId xmlns:a16="http://schemas.microsoft.com/office/drawing/2014/main" id="{59D5C391-E1DB-410A-A78C-ED3BBDFF0758}"/>
                </a:ext>
              </a:extLst>
            </p:cNvPr>
            <p:cNvSpPr/>
            <p:nvPr/>
          </p:nvSpPr>
          <p:spPr>
            <a:xfrm>
              <a:off x="10120382" y="6255986"/>
              <a:ext cx="305780" cy="305780"/>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Oval 52">
              <a:extLst>
                <a:ext uri="{FF2B5EF4-FFF2-40B4-BE49-F238E27FC236}">
                  <a16:creationId xmlns:a16="http://schemas.microsoft.com/office/drawing/2014/main" id="{77C4944D-9373-4283-BCAA-927A0316659E}"/>
                </a:ext>
              </a:extLst>
            </p:cNvPr>
            <p:cNvSpPr/>
            <p:nvPr/>
          </p:nvSpPr>
          <p:spPr>
            <a:xfrm>
              <a:off x="9934343" y="6204350"/>
              <a:ext cx="113367" cy="113367"/>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53">
              <a:extLst>
                <a:ext uri="{FF2B5EF4-FFF2-40B4-BE49-F238E27FC236}">
                  <a16:creationId xmlns:a16="http://schemas.microsoft.com/office/drawing/2014/main" id="{6804C521-2D9F-4CE4-AFD3-D4F1551FEC6A}"/>
                </a:ext>
              </a:extLst>
            </p:cNvPr>
            <p:cNvSpPr/>
            <p:nvPr/>
          </p:nvSpPr>
          <p:spPr>
            <a:xfrm>
              <a:off x="11642244" y="6317718"/>
              <a:ext cx="549756" cy="540282"/>
            </a:xfrm>
            <a:custGeom>
              <a:avLst/>
              <a:gdLst>
                <a:gd name="connsiteX0" fmla="*/ 1224540 w 2115556"/>
                <a:gd name="connsiteY0" fmla="*/ 0 h 2079100"/>
                <a:gd name="connsiteX1" fmla="*/ 2090421 w 2115556"/>
                <a:gd name="connsiteY1" fmla="*/ 358660 h 2079100"/>
                <a:gd name="connsiteX2" fmla="*/ 2115556 w 2115556"/>
                <a:gd name="connsiteY2" fmla="*/ 386315 h 2079100"/>
                <a:gd name="connsiteX3" fmla="*/ 2115556 w 2115556"/>
                <a:gd name="connsiteY3" fmla="*/ 2062765 h 2079100"/>
                <a:gd name="connsiteX4" fmla="*/ 2100710 w 2115556"/>
                <a:gd name="connsiteY4" fmla="*/ 2079100 h 2079100"/>
                <a:gd name="connsiteX5" fmla="*/ 348370 w 2115556"/>
                <a:gd name="connsiteY5" fmla="*/ 2079100 h 2079100"/>
                <a:gd name="connsiteX6" fmla="*/ 279625 w 2115556"/>
                <a:gd name="connsiteY6" fmla="*/ 2003461 h 2079100"/>
                <a:gd name="connsiteX7" fmla="*/ 0 w 2115556"/>
                <a:gd name="connsiteY7" fmla="*/ 1224540 h 2079100"/>
                <a:gd name="connsiteX8" fmla="*/ 1224540 w 2115556"/>
                <a:gd name="connsiteY8" fmla="*/ 0 h 207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15556" h="2079100">
                  <a:moveTo>
                    <a:pt x="1224540" y="0"/>
                  </a:moveTo>
                  <a:cubicBezTo>
                    <a:pt x="1562687" y="0"/>
                    <a:pt x="1868823" y="137062"/>
                    <a:pt x="2090421" y="358660"/>
                  </a:cubicBezTo>
                  <a:lnTo>
                    <a:pt x="2115556" y="386315"/>
                  </a:lnTo>
                  <a:lnTo>
                    <a:pt x="2115556" y="2062765"/>
                  </a:lnTo>
                  <a:lnTo>
                    <a:pt x="2100710" y="2079100"/>
                  </a:lnTo>
                  <a:lnTo>
                    <a:pt x="348370" y="2079100"/>
                  </a:lnTo>
                  <a:lnTo>
                    <a:pt x="279625" y="2003461"/>
                  </a:lnTo>
                  <a:cubicBezTo>
                    <a:pt x="104938" y="1791789"/>
                    <a:pt x="0" y="1520419"/>
                    <a:pt x="0" y="1224540"/>
                  </a:cubicBezTo>
                  <a:cubicBezTo>
                    <a:pt x="0" y="548245"/>
                    <a:pt x="548245" y="0"/>
                    <a:pt x="1224540" y="0"/>
                  </a:cubicBez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6" name="Freeform: Shape 55">
              <a:extLst>
                <a:ext uri="{FF2B5EF4-FFF2-40B4-BE49-F238E27FC236}">
                  <a16:creationId xmlns:a16="http://schemas.microsoft.com/office/drawing/2014/main" id="{755AC65C-13EF-4182-AA3C-62BE165CC033}"/>
                </a:ext>
              </a:extLst>
            </p:cNvPr>
            <p:cNvSpPr/>
            <p:nvPr/>
          </p:nvSpPr>
          <p:spPr>
            <a:xfrm>
              <a:off x="-1" y="-1"/>
              <a:ext cx="510196" cy="538336"/>
            </a:xfrm>
            <a:custGeom>
              <a:avLst/>
              <a:gdLst>
                <a:gd name="connsiteX0" fmla="*/ 0 w 510196"/>
                <a:gd name="connsiteY0" fmla="*/ 0 h 538336"/>
                <a:gd name="connsiteX1" fmla="*/ 459276 w 510196"/>
                <a:gd name="connsiteY1" fmla="*/ 0 h 538336"/>
                <a:gd name="connsiteX2" fmla="*/ 482126 w 510196"/>
                <a:gd name="connsiteY2" fmla="*/ 42098 h 538336"/>
                <a:gd name="connsiteX3" fmla="*/ 510196 w 510196"/>
                <a:gd name="connsiteY3" fmla="*/ 181136 h 538336"/>
                <a:gd name="connsiteX4" fmla="*/ 152996 w 510196"/>
                <a:gd name="connsiteY4" fmla="*/ 538336 h 538336"/>
                <a:gd name="connsiteX5" fmla="*/ 13958 w 510196"/>
                <a:gd name="connsiteY5" fmla="*/ 510266 h 538336"/>
                <a:gd name="connsiteX6" fmla="*/ 0 w 510196"/>
                <a:gd name="connsiteY6" fmla="*/ 502690 h 538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0196" h="538336">
                  <a:moveTo>
                    <a:pt x="0" y="0"/>
                  </a:moveTo>
                  <a:lnTo>
                    <a:pt x="459276" y="0"/>
                  </a:lnTo>
                  <a:lnTo>
                    <a:pt x="482126" y="42098"/>
                  </a:lnTo>
                  <a:cubicBezTo>
                    <a:pt x="500201" y="84833"/>
                    <a:pt x="510196" y="131817"/>
                    <a:pt x="510196" y="181136"/>
                  </a:cubicBezTo>
                  <a:cubicBezTo>
                    <a:pt x="510196" y="378412"/>
                    <a:pt x="350272" y="538336"/>
                    <a:pt x="152996" y="538336"/>
                  </a:cubicBezTo>
                  <a:cubicBezTo>
                    <a:pt x="103677" y="538336"/>
                    <a:pt x="56693" y="528341"/>
                    <a:pt x="13958" y="510266"/>
                  </a:cubicBezTo>
                  <a:lnTo>
                    <a:pt x="0" y="502690"/>
                  </a:lnTo>
                  <a:close/>
                </a:path>
              </a:pathLst>
            </a:cu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58" name="Freeform: Shape 57">
              <a:extLst>
                <a:ext uri="{FF2B5EF4-FFF2-40B4-BE49-F238E27FC236}">
                  <a16:creationId xmlns:a16="http://schemas.microsoft.com/office/drawing/2014/main" id="{E40DA8D2-FA4B-4282-9D44-48C27B63A153}"/>
                </a:ext>
              </a:extLst>
            </p:cNvPr>
            <p:cNvSpPr/>
            <p:nvPr/>
          </p:nvSpPr>
          <p:spPr>
            <a:xfrm>
              <a:off x="10528695" y="1"/>
              <a:ext cx="554074" cy="282754"/>
            </a:xfrm>
            <a:custGeom>
              <a:avLst/>
              <a:gdLst>
                <a:gd name="connsiteX0" fmla="*/ 644 w 309162"/>
                <a:gd name="connsiteY0" fmla="*/ 0 h 157771"/>
                <a:gd name="connsiteX1" fmla="*/ 308518 w 309162"/>
                <a:gd name="connsiteY1" fmla="*/ 0 h 157771"/>
                <a:gd name="connsiteX2" fmla="*/ 309162 w 309162"/>
                <a:gd name="connsiteY2" fmla="*/ 3190 h 157771"/>
                <a:gd name="connsiteX3" fmla="*/ 154581 w 309162"/>
                <a:gd name="connsiteY3" fmla="*/ 157771 h 157771"/>
                <a:gd name="connsiteX4" fmla="*/ 0 w 309162"/>
                <a:gd name="connsiteY4" fmla="*/ 3190 h 1577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9162" h="157771">
                  <a:moveTo>
                    <a:pt x="644" y="0"/>
                  </a:moveTo>
                  <a:lnTo>
                    <a:pt x="308518" y="0"/>
                  </a:lnTo>
                  <a:lnTo>
                    <a:pt x="309162" y="3190"/>
                  </a:lnTo>
                  <a:cubicBezTo>
                    <a:pt x="309162" y="88563"/>
                    <a:pt x="239954" y="157771"/>
                    <a:pt x="154581" y="157771"/>
                  </a:cubicBezTo>
                  <a:cubicBezTo>
                    <a:pt x="69208" y="157771"/>
                    <a:pt x="0" y="88563"/>
                    <a:pt x="0" y="3190"/>
                  </a:cubicBezTo>
                  <a:close/>
                </a:path>
              </a:pathLst>
            </a:custGeom>
            <a:solidFill>
              <a:schemeClr val="accent4">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sp>
          <p:nvSpPr>
            <p:cNvPr id="10" name="Oval 9">
              <a:extLst>
                <a:ext uri="{FF2B5EF4-FFF2-40B4-BE49-F238E27FC236}">
                  <a16:creationId xmlns:a16="http://schemas.microsoft.com/office/drawing/2014/main" id="{99065014-CB18-414D-A527-31ECC45700AB}"/>
                </a:ext>
              </a:extLst>
            </p:cNvPr>
            <p:cNvSpPr/>
            <p:nvPr/>
          </p:nvSpPr>
          <p:spPr>
            <a:xfrm>
              <a:off x="504140" y="1132500"/>
              <a:ext cx="84680" cy="84680"/>
            </a:xfrm>
            <a:prstGeom prst="ellipse">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8F39E27A-56C1-4328-8DF1-2DA147C78483}"/>
                </a:ext>
              </a:extLst>
            </p:cNvPr>
            <p:cNvSpPr/>
            <p:nvPr/>
          </p:nvSpPr>
          <p:spPr>
            <a:xfrm>
              <a:off x="12051348" y="5576515"/>
              <a:ext cx="137603" cy="210490"/>
            </a:xfrm>
            <a:custGeom>
              <a:avLst/>
              <a:gdLst>
                <a:gd name="connsiteX0" fmla="*/ 105245 w 137603"/>
                <a:gd name="connsiteY0" fmla="*/ 0 h 210490"/>
                <a:gd name="connsiteX1" fmla="*/ 137603 w 137603"/>
                <a:gd name="connsiteY1" fmla="*/ 6533 h 210490"/>
                <a:gd name="connsiteX2" fmla="*/ 137603 w 137603"/>
                <a:gd name="connsiteY2" fmla="*/ 203957 h 210490"/>
                <a:gd name="connsiteX3" fmla="*/ 105245 w 137603"/>
                <a:gd name="connsiteY3" fmla="*/ 210490 h 210490"/>
                <a:gd name="connsiteX4" fmla="*/ 0 w 137603"/>
                <a:gd name="connsiteY4" fmla="*/ 105245 h 210490"/>
                <a:gd name="connsiteX5" fmla="*/ 105245 w 137603"/>
                <a:gd name="connsiteY5" fmla="*/ 0 h 21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603" h="210490">
                  <a:moveTo>
                    <a:pt x="105245" y="0"/>
                  </a:moveTo>
                  <a:lnTo>
                    <a:pt x="137603" y="6533"/>
                  </a:lnTo>
                  <a:lnTo>
                    <a:pt x="137603" y="203957"/>
                  </a:lnTo>
                  <a:lnTo>
                    <a:pt x="105245" y="210490"/>
                  </a:lnTo>
                  <a:cubicBezTo>
                    <a:pt x="47120" y="210490"/>
                    <a:pt x="0" y="163370"/>
                    <a:pt x="0" y="105245"/>
                  </a:cubicBezTo>
                  <a:cubicBezTo>
                    <a:pt x="0" y="47120"/>
                    <a:pt x="47120" y="0"/>
                    <a:pt x="105245" y="0"/>
                  </a:cubicBezTo>
                  <a:close/>
                </a:path>
              </a:pathLst>
            </a:cu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sp>
        <p:nvSpPr>
          <p:cNvPr id="4" name="Date Placeholder 3">
            <a:extLst>
              <a:ext uri="{FF2B5EF4-FFF2-40B4-BE49-F238E27FC236}">
                <a16:creationId xmlns:a16="http://schemas.microsoft.com/office/drawing/2014/main" id="{442C5EC6-E331-4312-AC12-56D55F7D2B15}"/>
              </a:ext>
            </a:extLst>
          </p:cNvPr>
          <p:cNvSpPr>
            <a:spLocks noGrp="1"/>
          </p:cNvSpPr>
          <p:nvPr>
            <p:ph type="dt" sz="half" idx="2"/>
          </p:nvPr>
        </p:nvSpPr>
        <p:spPr>
          <a:xfrm>
            <a:off x="777240" y="6488268"/>
            <a:ext cx="2743200" cy="233209"/>
          </a:xfrm>
          <a:prstGeom prst="rect">
            <a:avLst/>
          </a:prstGeom>
        </p:spPr>
        <p:txBody>
          <a:bodyPr vert="horz" lIns="91440" tIns="45720" rIns="91440" bIns="45720" rtlCol="0" anchor="ctr"/>
          <a:lstStyle>
            <a:lvl1pPr algn="l">
              <a:defRPr sz="1000">
                <a:solidFill>
                  <a:schemeClr val="tx1">
                    <a:tint val="75000"/>
                  </a:schemeClr>
                </a:solidFill>
              </a:defRPr>
            </a:lvl1pPr>
          </a:lstStyle>
          <a:p>
            <a:fld id="{E492E89D-8F60-A54B-9BC4-DE7F6DF34CA0}" type="datetime1">
              <a:rPr lang="en-GB" smtClean="0"/>
              <a:t>24/05/2023</a:t>
            </a:fld>
            <a:endParaRPr lang="en-US" sz="1000" dirty="0"/>
          </a:p>
        </p:txBody>
      </p:sp>
      <p:sp>
        <p:nvSpPr>
          <p:cNvPr id="5" name="Footer Placeholder 4">
            <a:extLst>
              <a:ext uri="{FF2B5EF4-FFF2-40B4-BE49-F238E27FC236}">
                <a16:creationId xmlns:a16="http://schemas.microsoft.com/office/drawing/2014/main" id="{3337FC5D-92B2-4B4D-8111-6EDEF280692A}"/>
              </a:ext>
            </a:extLst>
          </p:cNvPr>
          <p:cNvSpPr>
            <a:spLocks noGrp="1"/>
          </p:cNvSpPr>
          <p:nvPr>
            <p:ph type="ftr" sz="quarter" idx="3"/>
          </p:nvPr>
        </p:nvSpPr>
        <p:spPr>
          <a:xfrm>
            <a:off x="4038600" y="6488268"/>
            <a:ext cx="4114800" cy="233209"/>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sz="1000"/>
              <a:t>1: https://www.researchgate.net/publication/305296592_Importance_and_impact_of_guest_satisfaction</a:t>
            </a:r>
          </a:p>
        </p:txBody>
      </p:sp>
      <p:sp>
        <p:nvSpPr>
          <p:cNvPr id="6" name="Slide Number Placeholder 5">
            <a:extLst>
              <a:ext uri="{FF2B5EF4-FFF2-40B4-BE49-F238E27FC236}">
                <a16:creationId xmlns:a16="http://schemas.microsoft.com/office/drawing/2014/main" id="{723A104D-C777-4A6E-8A43-F94028E5E311}"/>
              </a:ext>
            </a:extLst>
          </p:cNvPr>
          <p:cNvSpPr>
            <a:spLocks noGrp="1"/>
          </p:cNvSpPr>
          <p:nvPr>
            <p:ph type="sldNum" sz="quarter" idx="4"/>
          </p:nvPr>
        </p:nvSpPr>
        <p:spPr>
          <a:xfrm>
            <a:off x="8693150" y="6488268"/>
            <a:ext cx="2743200" cy="233209"/>
          </a:xfrm>
          <a:prstGeom prst="rect">
            <a:avLst/>
          </a:prstGeom>
        </p:spPr>
        <p:txBody>
          <a:bodyPr vert="horz" lIns="91440" tIns="45720" rIns="91440" bIns="45720" rtlCol="0" anchor="ctr"/>
          <a:lstStyle>
            <a:lvl1pPr algn="r">
              <a:defRPr sz="1000">
                <a:solidFill>
                  <a:schemeClr val="tx1">
                    <a:tint val="75000"/>
                  </a:schemeClr>
                </a:solidFill>
              </a:defRPr>
            </a:lvl1pPr>
          </a:lstStyle>
          <a:p>
            <a:fld id="{35747434-7036-48DB-A148-6B3D8EE75CDA}" type="slidenum">
              <a:rPr lang="en-US" smtClean="0"/>
              <a:pPr/>
              <a:t>‹#›</a:t>
            </a:fld>
            <a:endParaRPr lang="en-US" sz="1000" dirty="0"/>
          </a:p>
        </p:txBody>
      </p:sp>
      <p:sp>
        <p:nvSpPr>
          <p:cNvPr id="2" name="Title Placeholder 1">
            <a:extLst>
              <a:ext uri="{FF2B5EF4-FFF2-40B4-BE49-F238E27FC236}">
                <a16:creationId xmlns:a16="http://schemas.microsoft.com/office/drawing/2014/main" id="{12D3A74F-6169-4D30-A245-B46D738BEA81}"/>
              </a:ext>
            </a:extLst>
          </p:cNvPr>
          <p:cNvSpPr>
            <a:spLocks noGrp="1"/>
          </p:cNvSpPr>
          <p:nvPr>
            <p:ph type="title"/>
          </p:nvPr>
        </p:nvSpPr>
        <p:spPr>
          <a:xfrm>
            <a:off x="777240" y="365125"/>
            <a:ext cx="1065911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3877E64-7A05-44DA-81FA-6EF4806BBF0E}"/>
              </a:ext>
            </a:extLst>
          </p:cNvPr>
          <p:cNvSpPr>
            <a:spLocks noGrp="1"/>
          </p:cNvSpPr>
          <p:nvPr>
            <p:ph type="body" idx="1"/>
          </p:nvPr>
        </p:nvSpPr>
        <p:spPr>
          <a:xfrm>
            <a:off x="777240" y="1825625"/>
            <a:ext cx="1065911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138923387"/>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dt="0"/>
  <p:txStyles>
    <p:titleStyle>
      <a:lvl1pPr algn="l" defTabSz="914400" rtl="0" eaLnBrk="1" latinLnBrk="0" hangingPunct="1">
        <a:lnSpc>
          <a:spcPct val="90000"/>
        </a:lnSpc>
        <a:spcBef>
          <a:spcPct val="0"/>
        </a:spcBef>
        <a:buNone/>
        <a:defRPr sz="5400" kern="120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Clr>
          <a:schemeClr val="tx2">
            <a:lumMod val="75000"/>
            <a:lumOff val="25000"/>
          </a:schemeClr>
        </a:buClr>
        <a:buFont typeface="Arial" panose="020B0604020202020204" pitchFamily="34" charset="0"/>
        <a:buChar char="•"/>
        <a:defRPr sz="20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8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6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Clr>
          <a:schemeClr val="tx2">
            <a:lumMod val="75000"/>
            <a:lumOff val="2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5.sv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sciencedirect.com/science/article/abs/pii/S0278431918310508" TargetMode="External"/><Relationship Id="rId3" Type="http://schemas.openxmlformats.org/officeDocument/2006/relationships/hyperlink" Target="https://stories.hilton.com/releases/hotel-key-partnership" TargetMode="External"/><Relationship Id="rId7" Type="http://schemas.openxmlformats.org/officeDocument/2006/relationships/hyperlink" Target="https://www.tandfonline.com/doi/full/10.1080/1331677X.2016.1177465" TargetMode="External"/><Relationship Id="rId2" Type="http://schemas.openxmlformats.org/officeDocument/2006/relationships/hyperlink" Target="https://amplifyxl.com/target-market-for-luxury-hotels/" TargetMode="External"/><Relationship Id="rId1" Type="http://schemas.openxmlformats.org/officeDocument/2006/relationships/slideLayout" Target="../slideLayouts/slideLayout2.xml"/><Relationship Id="rId6" Type="http://schemas.openxmlformats.org/officeDocument/2006/relationships/hyperlink" Target="https://www.zendesk.co.uk/blog/start-providing-personalized-customer-service/#georedirect" TargetMode="External"/><Relationship Id="rId5" Type="http://schemas.openxmlformats.org/officeDocument/2006/relationships/hyperlink" Target="https://www.cvent.com/en/press-release/cvent-unveils-lists-top-meeting-hotels-us-europe-middle-east-and-africa-and-asia" TargetMode="External"/><Relationship Id="rId4" Type="http://schemas.openxmlformats.org/officeDocument/2006/relationships/hyperlink" Target="https://stories.hilton.com/media-library/q4_conrad-hotels-resorts-fact-sheet" TargetMode="External"/><Relationship Id="rId9" Type="http://schemas.openxmlformats.org/officeDocument/2006/relationships/hyperlink" Target="https://www.cloudbeds.com/articles/hotel-guest-loyal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2748806-3AF5-4078-830A-C1F26BF1B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4" name="Video 3" descr="Person Pressing Counter Bell">
            <a:extLst>
              <a:ext uri="{FF2B5EF4-FFF2-40B4-BE49-F238E27FC236}">
                <a16:creationId xmlns:a16="http://schemas.microsoft.com/office/drawing/2014/main" id="{5B276827-8100-0920-7B74-68024956CE1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t="284" r="-1" b="-1"/>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EA095E96-319D-4055-AD99-41FEB4030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4343" y="1685499"/>
            <a:ext cx="6327657" cy="368489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2EF468F3-AA62-3252-6544-767B5156FE1B}"/>
              </a:ext>
            </a:extLst>
          </p:cNvPr>
          <p:cNvSpPr>
            <a:spLocks noGrp="1"/>
          </p:cNvSpPr>
          <p:nvPr>
            <p:ph type="ctrTitle"/>
          </p:nvPr>
        </p:nvSpPr>
        <p:spPr>
          <a:xfrm>
            <a:off x="6366325" y="2313296"/>
            <a:ext cx="5300988" cy="1826983"/>
          </a:xfrm>
        </p:spPr>
        <p:txBody>
          <a:bodyPr anchor="t">
            <a:normAutofit/>
          </a:bodyPr>
          <a:lstStyle/>
          <a:p>
            <a:r>
              <a:rPr lang="en-GB" sz="3400" dirty="0">
                <a:effectLst/>
                <a:latin typeface="Times New Roman" panose="02020603050405020304" pitchFamily="18" charset="0"/>
                <a:ea typeface="Calibri" panose="020F0502020204030204" pitchFamily="34" charset="0"/>
                <a:cs typeface="Times New Roman (Body CS)"/>
              </a:rPr>
              <a:t>Quality Service, Hospitality, and Guest Services in the Hospitality Industry:</a:t>
            </a:r>
            <a:endParaRPr lang="ro-RO" sz="3400" dirty="0"/>
          </a:p>
        </p:txBody>
      </p:sp>
      <p:sp>
        <p:nvSpPr>
          <p:cNvPr id="3" name="Subtitle 2">
            <a:extLst>
              <a:ext uri="{FF2B5EF4-FFF2-40B4-BE49-F238E27FC236}">
                <a16:creationId xmlns:a16="http://schemas.microsoft.com/office/drawing/2014/main" id="{A8628832-B1BD-F507-1A0C-76A43635FEA8}"/>
              </a:ext>
            </a:extLst>
          </p:cNvPr>
          <p:cNvSpPr>
            <a:spLocks noGrp="1"/>
          </p:cNvSpPr>
          <p:nvPr>
            <p:ph type="subTitle" idx="1"/>
          </p:nvPr>
        </p:nvSpPr>
        <p:spPr>
          <a:xfrm>
            <a:off x="6367849" y="4322327"/>
            <a:ext cx="5300981" cy="747817"/>
          </a:xfrm>
        </p:spPr>
        <p:txBody>
          <a:bodyPr anchor="t">
            <a:normAutofit fontScale="92500"/>
          </a:bodyPr>
          <a:lstStyle/>
          <a:p>
            <a:r>
              <a:rPr lang="en-GB" sz="2800" dirty="0">
                <a:effectLst/>
                <a:latin typeface="Times New Roman" panose="02020603050405020304" pitchFamily="18" charset="0"/>
                <a:ea typeface="Calibri" panose="020F0502020204030204" pitchFamily="34" charset="0"/>
                <a:cs typeface="Times New Roman (Body CS)"/>
              </a:rPr>
              <a:t>A Focus on Conrad Hotels &amp; Resorts</a:t>
            </a:r>
            <a:endParaRPr lang="ro-RO" sz="2800" dirty="0"/>
          </a:p>
        </p:txBody>
      </p:sp>
      <p:pic>
        <p:nvPicPr>
          <p:cNvPr id="8" name="Picture 7" descr="A picture containing font, text, screenshot, graphics&#10;&#10;Description automatically generated">
            <a:extLst>
              <a:ext uri="{FF2B5EF4-FFF2-40B4-BE49-F238E27FC236}">
                <a16:creationId xmlns:a16="http://schemas.microsoft.com/office/drawing/2014/main" id="{3320C2FB-F46C-B2AF-77E0-EA264F1A0613}"/>
              </a:ext>
            </a:extLst>
          </p:cNvPr>
          <p:cNvPicPr>
            <a:picLocks noChangeAspect="1"/>
          </p:cNvPicPr>
          <p:nvPr/>
        </p:nvPicPr>
        <p:blipFill>
          <a:blip r:embed="rId5"/>
          <a:stretch>
            <a:fillRect/>
          </a:stretch>
        </p:blipFill>
        <p:spPr>
          <a:xfrm>
            <a:off x="6416494" y="-601870"/>
            <a:ext cx="5200650" cy="2889250"/>
          </a:xfrm>
          <a:prstGeom prst="rect">
            <a:avLst/>
          </a:prstGeom>
        </p:spPr>
      </p:pic>
      <p:sp>
        <p:nvSpPr>
          <p:cNvPr id="6" name="TextBox 5">
            <a:extLst>
              <a:ext uri="{FF2B5EF4-FFF2-40B4-BE49-F238E27FC236}">
                <a16:creationId xmlns:a16="http://schemas.microsoft.com/office/drawing/2014/main" id="{82D5FA73-0496-FBDE-529B-79714A084DD8}"/>
              </a:ext>
            </a:extLst>
          </p:cNvPr>
          <p:cNvSpPr txBox="1"/>
          <p:nvPr/>
        </p:nvSpPr>
        <p:spPr>
          <a:xfrm>
            <a:off x="524687" y="409921"/>
            <a:ext cx="5024063" cy="1942198"/>
          </a:xfrm>
          <a:prstGeom prst="rect">
            <a:avLst/>
          </a:prstGeom>
          <a:solidFill>
            <a:schemeClr val="bg1">
              <a:alpha val="35000"/>
            </a:schemeClr>
          </a:solidFill>
        </p:spPr>
        <p:txBody>
          <a:bodyPr wrap="square" rtlCol="0">
            <a:spAutoFit/>
          </a:bodyPr>
          <a:lstStyle/>
          <a:p>
            <a:pPr algn="ctr">
              <a:lnSpc>
                <a:spcPct val="150000"/>
              </a:lnSpc>
            </a:pPr>
            <a:r>
              <a:rPr lang="en-AU" sz="1600" dirty="0"/>
              <a:t>Student: Loredana Leonte</a:t>
            </a:r>
          </a:p>
          <a:p>
            <a:pPr algn="ctr">
              <a:lnSpc>
                <a:spcPct val="150000"/>
              </a:lnSpc>
            </a:pPr>
            <a:r>
              <a:rPr lang="en-AU" sz="1600" dirty="0"/>
              <a:t>ID: 2234509</a:t>
            </a:r>
          </a:p>
          <a:p>
            <a:pPr algn="ctr">
              <a:lnSpc>
                <a:spcPct val="150000"/>
              </a:lnSpc>
            </a:pPr>
            <a:r>
              <a:rPr lang="en-AU" sz="1600" dirty="0"/>
              <a:t>Date: 24 May 2023</a:t>
            </a:r>
          </a:p>
          <a:p>
            <a:pPr algn="ctr">
              <a:lnSpc>
                <a:spcPct val="150000"/>
              </a:lnSpc>
            </a:pPr>
            <a:r>
              <a:rPr lang="en-AU" sz="1600" dirty="0"/>
              <a:t>Hospitality and Guest Service Management BMIH4003</a:t>
            </a:r>
          </a:p>
          <a:p>
            <a:pPr algn="ctr">
              <a:lnSpc>
                <a:spcPct val="150000"/>
              </a:lnSpc>
            </a:pPr>
            <a:r>
              <a:rPr lang="en-AU" sz="1600" dirty="0"/>
              <a:t>Lecturer: Charlotte Joyner</a:t>
            </a:r>
          </a:p>
        </p:txBody>
      </p:sp>
    </p:spTree>
    <p:extLst>
      <p:ext uri="{BB962C8B-B14F-4D97-AF65-F5344CB8AC3E}">
        <p14:creationId xmlns:p14="http://schemas.microsoft.com/office/powerpoint/2010/main" val="2556714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9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a:extLst>
              <a:ext uri="{FF2B5EF4-FFF2-40B4-BE49-F238E27FC236}">
                <a16:creationId xmlns:a16="http://schemas.microsoft.com/office/drawing/2014/main" id="{3CC8CF9A-DF16-4C93-F677-978114B3F411}"/>
              </a:ext>
            </a:extLst>
          </p:cNvPr>
          <p:cNvPicPr>
            <a:picLocks noChangeAspect="1"/>
          </p:cNvPicPr>
          <p:nvPr/>
        </p:nvPicPr>
        <p:blipFill>
          <a:blip r:embed="rId2"/>
          <a:srcRect t="769" b="769"/>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grpSp>
      <p:sp>
        <p:nvSpPr>
          <p:cNvPr id="2" name="Title 1">
            <a:extLst>
              <a:ext uri="{FF2B5EF4-FFF2-40B4-BE49-F238E27FC236}">
                <a16:creationId xmlns:a16="http://schemas.microsoft.com/office/drawing/2014/main" id="{D426D3DC-1F34-E37F-5060-FF66F88EAB67}"/>
              </a:ext>
            </a:extLst>
          </p:cNvPr>
          <p:cNvSpPr>
            <a:spLocks noGrp="1"/>
          </p:cNvSpPr>
          <p:nvPr>
            <p:ph type="title"/>
          </p:nvPr>
        </p:nvSpPr>
        <p:spPr>
          <a:xfrm>
            <a:off x="113034" y="303111"/>
            <a:ext cx="5782804" cy="1118122"/>
          </a:xfrm>
        </p:spPr>
        <p:txBody>
          <a:bodyPr anchor="b">
            <a:normAutofit/>
          </a:bodyPr>
          <a:lstStyle/>
          <a:p>
            <a:r>
              <a:rPr lang="en-GB" sz="6000" dirty="0">
                <a:solidFill>
                  <a:srgbClr val="FFFFFF"/>
                </a:solidFill>
              </a:rPr>
              <a:t>Introduction</a:t>
            </a:r>
          </a:p>
        </p:txBody>
      </p:sp>
      <p:sp>
        <p:nvSpPr>
          <p:cNvPr id="3" name="Content Placeholder 2">
            <a:extLst>
              <a:ext uri="{FF2B5EF4-FFF2-40B4-BE49-F238E27FC236}">
                <a16:creationId xmlns:a16="http://schemas.microsoft.com/office/drawing/2014/main" id="{1D37EE2C-6F16-C832-BB3B-06F8084A7754}"/>
              </a:ext>
            </a:extLst>
          </p:cNvPr>
          <p:cNvSpPr>
            <a:spLocks noGrp="1"/>
          </p:cNvSpPr>
          <p:nvPr>
            <p:ph idx="1"/>
          </p:nvPr>
        </p:nvSpPr>
        <p:spPr>
          <a:xfrm>
            <a:off x="311671" y="1571626"/>
            <a:ext cx="8703742" cy="3929062"/>
          </a:xfrm>
          <a:solidFill>
            <a:schemeClr val="tx2">
              <a:lumMod val="50000"/>
              <a:lumOff val="50000"/>
              <a:alpha val="59000"/>
            </a:schemeClr>
          </a:solidFill>
        </p:spPr>
        <p:txBody>
          <a:bodyPr anchor="t">
            <a:normAutofit lnSpcReduction="10000"/>
          </a:bodyPr>
          <a:lstStyle/>
          <a:p>
            <a:pPr indent="457200" algn="just">
              <a:spcBef>
                <a:spcPts val="600"/>
              </a:spcBef>
              <a:spcAft>
                <a:spcPts val="600"/>
              </a:spcAft>
            </a:pPr>
            <a:r>
              <a:rPr lang="en-GB" dirty="0">
                <a:solidFill>
                  <a:schemeClr val="bg1"/>
                </a:solidFill>
                <a:effectLst/>
                <a:latin typeface="Times New Roman" panose="02020603050405020304" pitchFamily="18" charset="0"/>
                <a:ea typeface="Calibri" panose="020F0502020204030204" pitchFamily="34" charset="0"/>
                <a:cs typeface="Times New Roman (Body CS)"/>
              </a:rPr>
              <a:t>Conrad Hotels &amp; Resorts is a globally recognized luxury hotels and resorts operated by Hilton Worldwide. With a rich heritage spanning several decades, Conrad Hotels &amp; Resorts has established itself as a leader in the hospitality industry, delivering unparalleled luxury and sophistication.</a:t>
            </a:r>
          </a:p>
          <a:p>
            <a:pPr indent="457200" algn="just">
              <a:spcBef>
                <a:spcPts val="600"/>
              </a:spcBef>
              <a:spcAft>
                <a:spcPts val="600"/>
              </a:spcAft>
            </a:pPr>
            <a:r>
              <a:rPr lang="en-GB" dirty="0">
                <a:solidFill>
                  <a:schemeClr val="bg1"/>
                </a:solidFill>
                <a:effectLst/>
                <a:latin typeface="Times New Roman" panose="02020603050405020304" pitchFamily="18" charset="0"/>
                <a:ea typeface="Calibri" panose="020F0502020204030204" pitchFamily="34" charset="0"/>
                <a:cs typeface="Times New Roman (Body CS)"/>
              </a:rPr>
              <a:t>Its portfolio of prestigious properties located in prime destinations worldwide showcases the brand’s signature style, combining contemporary elegance with timeless design elements. They are located across 21 countries on 4 continents, and Oceania (French Polynesia).</a:t>
            </a:r>
          </a:p>
          <a:p>
            <a:pPr indent="457200" algn="just">
              <a:spcBef>
                <a:spcPts val="600"/>
              </a:spcBef>
              <a:spcAft>
                <a:spcPts val="600"/>
              </a:spcAft>
            </a:pPr>
            <a:r>
              <a:rPr lang="en-GB" dirty="0">
                <a:solidFill>
                  <a:schemeClr val="bg1"/>
                </a:solidFill>
                <a:effectLst/>
                <a:latin typeface="Times New Roman" panose="02020603050405020304" pitchFamily="18" charset="0"/>
                <a:ea typeface="Calibri" panose="020F0502020204030204" pitchFamily="34" charset="0"/>
                <a:cs typeface="Times New Roman (Body CS)"/>
              </a:rPr>
              <a:t>What sets Conrad Hotels &amp; Resorts apart is its unwavering dedication to providing personalized service that exceeds expectations. The brand’s commitment to creating memorable experiences is reflected in every aspect, from luxurious accommodations and exceptional dining options to state-of-the-art facilities and innovative technological advancements.</a:t>
            </a:r>
          </a:p>
        </p:txBody>
      </p:sp>
    </p:spTree>
    <p:extLst>
      <p:ext uri="{BB962C8B-B14F-4D97-AF65-F5344CB8AC3E}">
        <p14:creationId xmlns:p14="http://schemas.microsoft.com/office/powerpoint/2010/main" val="4212822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D47D7CD-06A5-4710-B816-F23F56C52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058D9C7-7C50-4582-9A60-0569A536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D426D3DC-1F34-E37F-5060-FF66F88EAB67}"/>
              </a:ext>
            </a:extLst>
          </p:cNvPr>
          <p:cNvSpPr>
            <a:spLocks noGrp="1"/>
          </p:cNvSpPr>
          <p:nvPr>
            <p:ph type="title"/>
          </p:nvPr>
        </p:nvSpPr>
        <p:spPr>
          <a:xfrm>
            <a:off x="777238" y="210208"/>
            <a:ext cx="8188085" cy="1587062"/>
          </a:xfrm>
        </p:spPr>
        <p:txBody>
          <a:bodyPr anchor="b">
            <a:noAutofit/>
          </a:bodyPr>
          <a:lstStyle/>
          <a:p>
            <a:r>
              <a:rPr lang="en-GB" sz="4800" dirty="0"/>
              <a:t>Main Customers of </a:t>
            </a:r>
            <a:br>
              <a:rPr lang="en-GB" sz="4800" dirty="0"/>
            </a:br>
            <a:r>
              <a:rPr lang="en-GB" sz="4800" dirty="0"/>
              <a:t>Conrad Hotels &amp; Resorts </a:t>
            </a:r>
          </a:p>
        </p:txBody>
      </p:sp>
      <p:sp>
        <p:nvSpPr>
          <p:cNvPr id="3" name="Content Placeholder 2">
            <a:extLst>
              <a:ext uri="{FF2B5EF4-FFF2-40B4-BE49-F238E27FC236}">
                <a16:creationId xmlns:a16="http://schemas.microsoft.com/office/drawing/2014/main" id="{1D37EE2C-6F16-C832-BB3B-06F8084A7754}"/>
              </a:ext>
            </a:extLst>
          </p:cNvPr>
          <p:cNvSpPr>
            <a:spLocks noGrp="1"/>
          </p:cNvSpPr>
          <p:nvPr>
            <p:ph idx="1"/>
          </p:nvPr>
        </p:nvSpPr>
        <p:spPr>
          <a:xfrm>
            <a:off x="777240" y="1797269"/>
            <a:ext cx="4606280" cy="4379693"/>
          </a:xfrm>
          <a:solidFill>
            <a:schemeClr val="tx1">
              <a:alpha val="2000"/>
            </a:schemeClr>
          </a:solidFill>
        </p:spPr>
        <p:txBody>
          <a:bodyPr anchor="t">
            <a:normAutofit fontScale="92500" lnSpcReduction="20000"/>
          </a:bodyPr>
          <a:lstStyle/>
          <a:p>
            <a:pPr marL="0" indent="0" algn="just">
              <a:spcBef>
                <a:spcPts val="600"/>
              </a:spcBef>
              <a:spcAft>
                <a:spcPts val="600"/>
              </a:spcAft>
              <a:buNone/>
            </a:pPr>
            <a:r>
              <a:rPr lang="en-GB" sz="1400" dirty="0">
                <a:effectLst/>
                <a:latin typeface="Times New Roman" panose="02020603050405020304" pitchFamily="18" charset="0"/>
                <a:ea typeface="Calibri" panose="020F0502020204030204" pitchFamily="34" charset="0"/>
                <a:cs typeface="Times New Roman (Body CS)"/>
              </a:rPr>
              <a:t>Conrad Hotels &amp; Resorts, owned by Hilton Worldwide Holdings Inc., is a luxury hotel brand that caters to a diverse range of customers. Some of the typical customer segments that Conrad Hotels &amp; Resorts attracts are:</a:t>
            </a:r>
          </a:p>
          <a:p>
            <a:pPr marL="342900" lvl="0" indent="-342900" algn="just">
              <a:spcBef>
                <a:spcPts val="600"/>
              </a:spcBef>
              <a:buFont typeface="Symbol" pitchFamily="2" charset="2"/>
              <a:buChar char=""/>
            </a:pPr>
            <a:r>
              <a:rPr lang="en-GB" sz="1400" dirty="0">
                <a:effectLst/>
                <a:latin typeface="Times New Roman" panose="02020603050405020304" pitchFamily="18" charset="0"/>
                <a:ea typeface="Calibri" panose="020F0502020204030204" pitchFamily="34" charset="0"/>
                <a:cs typeface="Times New Roman (Body CS)"/>
              </a:rPr>
              <a:t>Business Travelers: the brand is popular among business travellers who seek to enhance their productivity and comfort during their stay.</a:t>
            </a:r>
          </a:p>
          <a:p>
            <a:pPr marL="342900" lvl="0" indent="-342900" algn="just">
              <a:buFont typeface="Symbol" pitchFamily="2" charset="2"/>
              <a:buChar char=""/>
            </a:pPr>
            <a:r>
              <a:rPr lang="en-GB" sz="1400" dirty="0">
                <a:effectLst/>
                <a:latin typeface="Times New Roman" panose="02020603050405020304" pitchFamily="18" charset="0"/>
                <a:ea typeface="Calibri" panose="020F0502020204030204" pitchFamily="34" charset="0"/>
                <a:cs typeface="Times New Roman (Body CS)"/>
              </a:rPr>
              <a:t>Leisure Travelers: The brand also appeals to leisure travellers who appreciate upscale accommodations and exceptional service.</a:t>
            </a:r>
          </a:p>
          <a:p>
            <a:pPr marL="342900" lvl="0" indent="-342900" algn="just">
              <a:buFont typeface="Symbol" pitchFamily="2" charset="2"/>
              <a:buChar char=""/>
            </a:pPr>
            <a:r>
              <a:rPr lang="en-GB" sz="1400" dirty="0">
                <a:effectLst/>
                <a:latin typeface="Times New Roman" panose="02020603050405020304" pitchFamily="18" charset="0"/>
                <a:ea typeface="Calibri" panose="020F0502020204030204" pitchFamily="34" charset="0"/>
                <a:cs typeface="Times New Roman (Body CS)"/>
              </a:rPr>
              <a:t>High-Net-Worth Individuals: These are individuals who prioritize luxury, exclusivity, and privacy in their hotel experiences.</a:t>
            </a:r>
          </a:p>
          <a:p>
            <a:pPr marL="342900" lvl="0" indent="-342900" algn="just">
              <a:buFont typeface="Symbol" pitchFamily="2" charset="2"/>
              <a:buChar char=""/>
            </a:pPr>
            <a:r>
              <a:rPr lang="en-GB" sz="1400" dirty="0">
                <a:effectLst/>
                <a:latin typeface="Times New Roman" panose="02020603050405020304" pitchFamily="18" charset="0"/>
                <a:ea typeface="Calibri" panose="020F0502020204030204" pitchFamily="34" charset="0"/>
                <a:cs typeface="Times New Roman (Body CS)"/>
              </a:rPr>
              <a:t>Corporate Events and Conferences: Corporations choose this brand for hosting corporate events due to the extensive facilities, state-of-the-art technology, and professional services.</a:t>
            </a:r>
          </a:p>
          <a:p>
            <a:pPr marL="342900" lvl="0" indent="-342900" algn="just">
              <a:spcAft>
                <a:spcPts val="600"/>
              </a:spcAft>
              <a:buFont typeface="Symbol" pitchFamily="2" charset="2"/>
              <a:buChar char=""/>
            </a:pPr>
            <a:r>
              <a:rPr lang="en-GB" sz="1400" dirty="0">
                <a:effectLst/>
                <a:latin typeface="Times New Roman" panose="02020603050405020304" pitchFamily="18" charset="0"/>
                <a:ea typeface="Calibri" panose="020F0502020204030204" pitchFamily="34" charset="0"/>
                <a:cs typeface="Times New Roman (Body CS)"/>
              </a:rPr>
              <a:t>Luxury and Lifestyle Seekers: These are people who actively seek out luxurious and upscale experiences, whether for special occasions, celebrations, or simply indulging in a high-end lifestyle.</a:t>
            </a:r>
          </a:p>
          <a:p>
            <a:pPr marL="0" indent="0" algn="just">
              <a:spcAft>
                <a:spcPts val="600"/>
              </a:spcAft>
              <a:buNone/>
            </a:pPr>
            <a:r>
              <a:rPr lang="en-GB" sz="1400" dirty="0">
                <a:latin typeface="Times New Roman" panose="02020603050405020304" pitchFamily="18" charset="0"/>
                <a:ea typeface="Calibri" panose="020F0502020204030204" pitchFamily="34" charset="0"/>
                <a:cs typeface="Times New Roman (Body CS)"/>
              </a:rPr>
              <a:t>T</a:t>
            </a:r>
            <a:r>
              <a:rPr lang="en-GB" sz="1400" dirty="0">
                <a:effectLst/>
                <a:latin typeface="Times New Roman" panose="02020603050405020304" pitchFamily="18" charset="0"/>
                <a:ea typeface="Calibri" panose="020F0502020204030204" pitchFamily="34" charset="0"/>
                <a:cs typeface="Times New Roman (Body CS)"/>
              </a:rPr>
              <a:t>he market for luxury hotels is addressed to people willing to spend more money </a:t>
            </a:r>
            <a:r>
              <a:rPr lang="en-GB" sz="1400" dirty="0">
                <a:latin typeface="Times New Roman" panose="02020603050405020304" pitchFamily="18" charset="0"/>
                <a:ea typeface="Calibri" panose="020F0502020204030204" pitchFamily="34" charset="0"/>
                <a:cs typeface="Times New Roman (Body CS)"/>
              </a:rPr>
              <a:t>in order to experience </a:t>
            </a:r>
            <a:r>
              <a:rPr lang="en-GB" sz="1400" dirty="0">
                <a:effectLst/>
                <a:latin typeface="Times New Roman" panose="02020603050405020304" pitchFamily="18" charset="0"/>
                <a:ea typeface="Calibri" panose="020F0502020204030204" pitchFamily="34" charset="0"/>
                <a:cs typeface="Times New Roman (Body CS)"/>
              </a:rPr>
              <a:t>the luxury of a upscale hotel or resort.</a:t>
            </a:r>
            <a:endParaRPr lang="en-GB" sz="1400" baseline="30000" dirty="0">
              <a:effectLst/>
              <a:latin typeface="Times New Roman" panose="02020603050405020304" pitchFamily="18" charset="0"/>
              <a:ea typeface="Calibri" panose="020F0502020204030204" pitchFamily="34" charset="0"/>
              <a:cs typeface="Times New Roman (Body CS)"/>
            </a:endParaRPr>
          </a:p>
        </p:txBody>
      </p:sp>
      <p:grpSp>
        <p:nvGrpSpPr>
          <p:cNvPr id="30" name="decorative circles">
            <a:extLst>
              <a:ext uri="{FF2B5EF4-FFF2-40B4-BE49-F238E27FC236}">
                <a16:creationId xmlns:a16="http://schemas.microsoft.com/office/drawing/2014/main" id="{A5A42520-81F5-4CA6-A7DA-9CD71733AB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31" name="Oval 30">
              <a:extLst>
                <a:ext uri="{FF2B5EF4-FFF2-40B4-BE49-F238E27FC236}">
                  <a16:creationId xmlns:a16="http://schemas.microsoft.com/office/drawing/2014/main" id="{BDB3C8F9-1E7D-4D3B-A4BF-F97576E5C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EB80C13D-6AE8-4D68-9A8B-49B796A67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Oval 32">
              <a:extLst>
                <a:ext uri="{FF2B5EF4-FFF2-40B4-BE49-F238E27FC236}">
                  <a16:creationId xmlns:a16="http://schemas.microsoft.com/office/drawing/2014/main" id="{B340680A-5931-4B24-ADEB-7656B70FBB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7EAF5EEB-C2D5-4D5F-8BF0-0E7961A2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Oval 34">
              <a:extLst>
                <a:ext uri="{FF2B5EF4-FFF2-40B4-BE49-F238E27FC236}">
                  <a16:creationId xmlns:a16="http://schemas.microsoft.com/office/drawing/2014/main" id="{5C482DF8-0B0D-4F32-8416-4969600508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3CC8CF9A-DF16-4C93-F677-978114B3F411}"/>
              </a:ext>
            </a:extLst>
          </p:cNvPr>
          <p:cNvPicPr>
            <a:picLocks noChangeAspect="1"/>
          </p:cNvPicPr>
          <p:nvPr/>
        </p:nvPicPr>
        <p:blipFill rotWithShape="1">
          <a:blip r:embed="rId2"/>
          <a:srcRect l="21000" r="21000"/>
          <a:stretch/>
        </p:blipFill>
        <p:spPr>
          <a:xfrm>
            <a:off x="6475068" y="1214970"/>
            <a:ext cx="5716932" cy="5643030"/>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spTree>
    <p:extLst>
      <p:ext uri="{BB962C8B-B14F-4D97-AF65-F5344CB8AC3E}">
        <p14:creationId xmlns:p14="http://schemas.microsoft.com/office/powerpoint/2010/main" val="13836370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39">
            <a:extLst>
              <a:ext uri="{FF2B5EF4-FFF2-40B4-BE49-F238E27FC236}">
                <a16:creationId xmlns:a16="http://schemas.microsoft.com/office/drawing/2014/main" id="{4E30456D-43C0-469A-8A5F-EFD61DCEB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41">
            <a:extLst>
              <a:ext uri="{FF2B5EF4-FFF2-40B4-BE49-F238E27FC236}">
                <a16:creationId xmlns:a16="http://schemas.microsoft.com/office/drawing/2014/main" id="{173E55DA-BD2B-4E6F-A0DF-F6F8B7AFB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73" name="Oval 2">
            <a:extLst>
              <a:ext uri="{FF2B5EF4-FFF2-40B4-BE49-F238E27FC236}">
                <a16:creationId xmlns:a16="http://schemas.microsoft.com/office/drawing/2014/main" id="{14E52A7E-D14B-4665-A982-36A1E5727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250" y="433212"/>
            <a:ext cx="2249928" cy="2249928"/>
          </a:xfrm>
          <a:prstGeom prst="ellipse">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Decorative Circles">
            <a:extLst>
              <a:ext uri="{FF2B5EF4-FFF2-40B4-BE49-F238E27FC236}">
                <a16:creationId xmlns:a16="http://schemas.microsoft.com/office/drawing/2014/main" id="{EDF75AED-D188-48BA-B1ED-FED81521A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82868" y="310026"/>
            <a:ext cx="2210470" cy="6016634"/>
            <a:chOff x="2882868" y="310026"/>
            <a:chExt cx="2210470" cy="6016634"/>
          </a:xfrm>
        </p:grpSpPr>
        <p:sp>
          <p:nvSpPr>
            <p:cNvPr id="47" name="Oval 46">
              <a:extLst>
                <a:ext uri="{FF2B5EF4-FFF2-40B4-BE49-F238E27FC236}">
                  <a16:creationId xmlns:a16="http://schemas.microsoft.com/office/drawing/2014/main" id="{46562A60-C1C1-4C93-B065-2A3761B37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850" y="6020880"/>
              <a:ext cx="305780" cy="305780"/>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Oval 47">
              <a:extLst>
                <a:ext uri="{FF2B5EF4-FFF2-40B4-BE49-F238E27FC236}">
                  <a16:creationId xmlns:a16="http://schemas.microsoft.com/office/drawing/2014/main" id="{85BA9690-91E7-464D-977B-ED254722EF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979971" y="578700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48">
              <a:extLst>
                <a:ext uri="{FF2B5EF4-FFF2-40B4-BE49-F238E27FC236}">
                  <a16:creationId xmlns:a16="http://schemas.microsoft.com/office/drawing/2014/main" id="{C0FA2A56-17A7-4CCE-9070-B5D98CE0E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82868" y="310026"/>
              <a:ext cx="226735" cy="226735"/>
            </a:xfrm>
            <a:prstGeom prst="ellipse">
              <a:avLst/>
            </a:pr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49">
              <a:extLst>
                <a:ext uri="{FF2B5EF4-FFF2-40B4-BE49-F238E27FC236}">
                  <a16:creationId xmlns:a16="http://schemas.microsoft.com/office/drawing/2014/main" id="{6966807F-38A6-4DF4-9E4B-B5F740D96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09603" y="735547"/>
              <a:ext cx="466441" cy="466441"/>
            </a:xfrm>
            <a:prstGeom prst="ellipse">
              <a:avLst/>
            </a:pr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6" name="Oval 3">
            <a:extLst>
              <a:ext uri="{FF2B5EF4-FFF2-40B4-BE49-F238E27FC236}">
                <a16:creationId xmlns:a16="http://schemas.microsoft.com/office/drawing/2014/main" id="{B82F73F8-AE36-4658-ADE1-9E56256FF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37392" y="284085"/>
            <a:ext cx="1571298" cy="157129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Graphic 53">
            <a:extLst>
              <a:ext uri="{FF2B5EF4-FFF2-40B4-BE49-F238E27FC236}">
                <a16:creationId xmlns:a16="http://schemas.microsoft.com/office/drawing/2014/main" id="{3F06BFBA-4D90-4D74-9853-F1E5040614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344696" y="284084"/>
            <a:ext cx="1571299" cy="1571299"/>
          </a:xfrm>
          <a:prstGeom prst="rect">
            <a:avLst/>
          </a:prstGeom>
        </p:spPr>
      </p:pic>
      <p:sp>
        <p:nvSpPr>
          <p:cNvPr id="78" name="Oval 1">
            <a:extLst>
              <a:ext uri="{FF2B5EF4-FFF2-40B4-BE49-F238E27FC236}">
                <a16:creationId xmlns:a16="http://schemas.microsoft.com/office/drawing/2014/main" id="{C016CF18-8176-46FE-A2E3-D7A2317706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3250" y="4296175"/>
            <a:ext cx="1996328" cy="1996328"/>
          </a:xfrm>
          <a:prstGeom prst="ellipse">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CC8CF9A-DF16-4C93-F677-978114B3F411}"/>
              </a:ext>
            </a:extLst>
          </p:cNvPr>
          <p:cNvPicPr>
            <a:picLocks noChangeAspect="1"/>
          </p:cNvPicPr>
          <p:nvPr/>
        </p:nvPicPr>
        <p:blipFill rotWithShape="1">
          <a:blip r:embed="rId4"/>
          <a:srcRect l="21374" r="21377" b="3"/>
          <a:stretch/>
        </p:blipFill>
        <p:spPr>
          <a:xfrm>
            <a:off x="1958441" y="1917249"/>
            <a:ext cx="3592919" cy="3592919"/>
          </a:xfrm>
          <a:custGeom>
            <a:avLst/>
            <a:gdLst/>
            <a:ahLst/>
            <a:cxnLst/>
            <a:rect l="l" t="t" r="r" b="b"/>
            <a:pathLst>
              <a:path w="3111160" h="3111160">
                <a:moveTo>
                  <a:pt x="1555580" y="0"/>
                </a:moveTo>
                <a:cubicBezTo>
                  <a:pt x="2414703" y="0"/>
                  <a:pt x="3111160" y="696457"/>
                  <a:pt x="3111160" y="1555580"/>
                </a:cubicBezTo>
                <a:cubicBezTo>
                  <a:pt x="3111160" y="2414703"/>
                  <a:pt x="2414703" y="3111160"/>
                  <a:pt x="1555580" y="3111160"/>
                </a:cubicBezTo>
                <a:cubicBezTo>
                  <a:pt x="696457" y="3111160"/>
                  <a:pt x="0" y="2414703"/>
                  <a:pt x="0" y="1555580"/>
                </a:cubicBezTo>
                <a:cubicBezTo>
                  <a:pt x="0" y="696457"/>
                  <a:pt x="696457" y="0"/>
                  <a:pt x="1555580" y="0"/>
                </a:cubicBezTo>
                <a:close/>
              </a:path>
            </a:pathLst>
          </a:custGeom>
        </p:spPr>
      </p:pic>
      <p:pic>
        <p:nvPicPr>
          <p:cNvPr id="79" name="Graphic 57">
            <a:extLst>
              <a:ext uri="{FF2B5EF4-FFF2-40B4-BE49-F238E27FC236}">
                <a16:creationId xmlns:a16="http://schemas.microsoft.com/office/drawing/2014/main" id="{D8A58F6A-0145-417A-9CF6-AD4198648A9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duotone>
              <a:prstClr val="black"/>
              <a:schemeClr val="accent2">
                <a:tint val="45000"/>
                <a:satMod val="400000"/>
              </a:schemeClr>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205118" y="433212"/>
            <a:ext cx="2288059" cy="2288059"/>
          </a:xfrm>
          <a:prstGeom prst="rect">
            <a:avLst/>
          </a:prstGeom>
        </p:spPr>
      </p:pic>
      <p:pic>
        <p:nvPicPr>
          <p:cNvPr id="80" name="Graphic 59">
            <a:extLst>
              <a:ext uri="{FF2B5EF4-FFF2-40B4-BE49-F238E27FC236}">
                <a16:creationId xmlns:a16="http://schemas.microsoft.com/office/drawing/2014/main" id="{BD4E3174-E6D1-4DF1-8E44-1E44417B5B5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253992" y="4296175"/>
            <a:ext cx="1958942" cy="1958942"/>
          </a:xfrm>
          <a:prstGeom prst="rect">
            <a:avLst/>
          </a:prstGeom>
        </p:spPr>
      </p:pic>
      <p:sp>
        <p:nvSpPr>
          <p:cNvPr id="81" name="Content Placeholder 2">
            <a:extLst>
              <a:ext uri="{FF2B5EF4-FFF2-40B4-BE49-F238E27FC236}">
                <a16:creationId xmlns:a16="http://schemas.microsoft.com/office/drawing/2014/main" id="{1D37EE2C-6F16-C832-BB3B-06F8084A7754}"/>
              </a:ext>
            </a:extLst>
          </p:cNvPr>
          <p:cNvSpPr>
            <a:spLocks noGrp="1"/>
          </p:cNvSpPr>
          <p:nvPr>
            <p:ph idx="1"/>
          </p:nvPr>
        </p:nvSpPr>
        <p:spPr>
          <a:xfrm>
            <a:off x="6365358" y="531340"/>
            <a:ext cx="5049402" cy="5489540"/>
          </a:xfrm>
          <a:solidFill>
            <a:schemeClr val="tx1">
              <a:alpha val="2000"/>
            </a:schemeClr>
          </a:solidFill>
        </p:spPr>
        <p:txBody>
          <a:bodyPr anchor="t">
            <a:noAutofit/>
          </a:bodyPr>
          <a:lstStyle/>
          <a:p>
            <a:pPr marL="0" indent="0" algn="l">
              <a:buNone/>
            </a:pPr>
            <a:r>
              <a:rPr lang="en-GB" sz="1600" b="0" i="0" u="none" strike="noStrike" dirty="0">
                <a:effectLst/>
                <a:latin typeface="Times New Roman" panose="02020603050405020304" pitchFamily="18" charset="0"/>
                <a:cs typeface="Times New Roman" panose="02020603050405020304" pitchFamily="18" charset="0"/>
              </a:rPr>
              <a:t>Conrad Hotels &amp; Resorts offers a comprehensive range of guest services and facilities, including:</a:t>
            </a:r>
          </a:p>
          <a:p>
            <a:r>
              <a:rPr lang="en-GB" sz="1600" b="1" i="0" u="none" strike="noStrike" dirty="0">
                <a:effectLst/>
                <a:latin typeface="Times New Roman" panose="02020603050405020304" pitchFamily="18" charset="0"/>
                <a:cs typeface="Times New Roman" panose="02020603050405020304" pitchFamily="18" charset="0"/>
              </a:rPr>
              <a:t>concierge services </a:t>
            </a:r>
            <a:r>
              <a:rPr lang="en-GB" sz="1600" b="0" i="0" u="none" strike="noStrike" dirty="0">
                <a:effectLst/>
                <a:latin typeface="Times New Roman" panose="02020603050405020304" pitchFamily="18" charset="0"/>
                <a:cs typeface="Times New Roman" panose="02020603050405020304" pitchFamily="18" charset="0"/>
              </a:rPr>
              <a:t>for travel arrangements</a:t>
            </a:r>
          </a:p>
          <a:p>
            <a:r>
              <a:rPr lang="en-GB" sz="1600" b="1" i="0" u="none" strike="noStrike" dirty="0">
                <a:effectLst/>
                <a:latin typeface="Times New Roman" panose="02020603050405020304" pitchFamily="18" charset="0"/>
                <a:cs typeface="Times New Roman" panose="02020603050405020304" pitchFamily="18" charset="0"/>
              </a:rPr>
              <a:t>luxurious accommodations </a:t>
            </a:r>
            <a:r>
              <a:rPr lang="en-GB" sz="1600" b="0" i="0" u="none" strike="noStrike" dirty="0">
                <a:effectLst/>
                <a:latin typeface="Times New Roman" panose="02020603050405020304" pitchFamily="18" charset="0"/>
                <a:cs typeface="Times New Roman" panose="02020603050405020304" pitchFamily="18" charset="0"/>
              </a:rPr>
              <a:t>with in-room dining</a:t>
            </a:r>
          </a:p>
          <a:p>
            <a:r>
              <a:rPr lang="en-GB" sz="1600" b="1" i="0" u="none" strike="noStrike" dirty="0">
                <a:effectLst/>
                <a:latin typeface="Times New Roman" panose="02020603050405020304" pitchFamily="18" charset="0"/>
                <a:cs typeface="Times New Roman" panose="02020603050405020304" pitchFamily="18" charset="0"/>
              </a:rPr>
              <a:t>fine dining</a:t>
            </a:r>
            <a:r>
              <a:rPr lang="en-GB" sz="1600" b="0" i="0" u="none" strike="noStrike" dirty="0">
                <a:effectLst/>
                <a:latin typeface="Times New Roman" panose="02020603050405020304" pitchFamily="18" charset="0"/>
                <a:cs typeface="Times New Roman" panose="02020603050405020304" pitchFamily="18" charset="0"/>
              </a:rPr>
              <a:t> restaurants and stylish bars</a:t>
            </a:r>
          </a:p>
          <a:p>
            <a:r>
              <a:rPr lang="en-GB" sz="1600" b="1" i="0" u="none" strike="noStrike" dirty="0">
                <a:effectLst/>
                <a:latin typeface="Times New Roman" panose="02020603050405020304" pitchFamily="18" charset="0"/>
                <a:cs typeface="Times New Roman" panose="02020603050405020304" pitchFamily="18" charset="0"/>
              </a:rPr>
              <a:t>spa</a:t>
            </a:r>
            <a:r>
              <a:rPr lang="en-GB" sz="1600" b="0" i="0" u="none" strike="noStrike" dirty="0">
                <a:effectLst/>
                <a:latin typeface="Times New Roman" panose="02020603050405020304" pitchFamily="18" charset="0"/>
                <a:cs typeface="Times New Roman" panose="02020603050405020304" pitchFamily="18" charset="0"/>
              </a:rPr>
              <a:t> and </a:t>
            </a:r>
            <a:r>
              <a:rPr lang="en-GB" sz="1600" b="1" i="0" u="none" strike="noStrike" dirty="0">
                <a:effectLst/>
                <a:latin typeface="Times New Roman" panose="02020603050405020304" pitchFamily="18" charset="0"/>
                <a:cs typeface="Times New Roman" panose="02020603050405020304" pitchFamily="18" charset="0"/>
              </a:rPr>
              <a:t>wellness</a:t>
            </a:r>
            <a:r>
              <a:rPr lang="en-GB" sz="1600" b="0" i="0" u="none" strike="noStrike" dirty="0">
                <a:effectLst/>
                <a:latin typeface="Times New Roman" panose="02020603050405020304" pitchFamily="18" charset="0"/>
                <a:cs typeface="Times New Roman" panose="02020603050405020304" pitchFamily="18" charset="0"/>
              </a:rPr>
              <a:t> facilities</a:t>
            </a:r>
          </a:p>
          <a:p>
            <a:r>
              <a:rPr lang="en-GB" sz="1600" b="1" i="0" u="none" strike="noStrike" dirty="0">
                <a:effectLst/>
                <a:latin typeface="Times New Roman" panose="02020603050405020304" pitchFamily="18" charset="0"/>
                <a:cs typeface="Times New Roman" panose="02020603050405020304" pitchFamily="18" charset="0"/>
              </a:rPr>
              <a:t>technological</a:t>
            </a:r>
            <a:r>
              <a:rPr lang="en-GB" sz="1600" b="0" i="0" u="none" strike="noStrike" dirty="0">
                <a:effectLst/>
                <a:latin typeface="Times New Roman" panose="02020603050405020304" pitchFamily="18" charset="0"/>
                <a:cs typeface="Times New Roman" panose="02020603050405020304" pitchFamily="18" charset="0"/>
              </a:rPr>
              <a:t> </a:t>
            </a:r>
            <a:r>
              <a:rPr lang="en-GB" sz="1600" b="1" i="0" u="none" strike="noStrike" dirty="0">
                <a:effectLst/>
                <a:latin typeface="Times New Roman" panose="02020603050405020304" pitchFamily="18" charset="0"/>
                <a:cs typeface="Times New Roman" panose="02020603050405020304" pitchFamily="18" charset="0"/>
              </a:rPr>
              <a:t>advancements</a:t>
            </a:r>
            <a:endParaRPr lang="en-GB" sz="1600" dirty="0">
              <a:latin typeface="Times New Roman" panose="02020603050405020304" pitchFamily="18" charset="0"/>
              <a:cs typeface="Times New Roman" panose="02020603050405020304" pitchFamily="18" charset="0"/>
            </a:endParaRPr>
          </a:p>
          <a:p>
            <a:r>
              <a:rPr lang="en-GB" sz="1600" b="1" i="0" u="none" strike="noStrike" dirty="0">
                <a:effectLst/>
                <a:latin typeface="Times New Roman" panose="02020603050405020304" pitchFamily="18" charset="0"/>
                <a:cs typeface="Times New Roman" panose="02020603050405020304" pitchFamily="18" charset="0"/>
              </a:rPr>
              <a:t>reduction of friction of t</a:t>
            </a:r>
            <a:r>
              <a:rPr lang="en-GB" sz="1600" i="0" u="none" strike="noStrike" dirty="0">
                <a:effectLst/>
                <a:latin typeface="Times New Roman" panose="02020603050405020304" pitchFamily="18" charset="0"/>
                <a:cs typeface="Times New Roman" panose="02020603050405020304" pitchFamily="18" charset="0"/>
              </a:rPr>
              <a:t>ravel for hotel guests (Stories from Hilton)</a:t>
            </a:r>
          </a:p>
          <a:p>
            <a:pPr marL="0" indent="0">
              <a:buNone/>
            </a:pPr>
            <a:r>
              <a:rPr lang="en-GB" sz="1600" b="0" i="0" u="none" strike="noStrike" dirty="0">
                <a:effectLst/>
                <a:latin typeface="Times New Roman" panose="02020603050405020304" pitchFamily="18" charset="0"/>
                <a:cs typeface="Times New Roman" panose="02020603050405020304" pitchFamily="18" charset="0"/>
              </a:rPr>
              <a:t>These services play a vital role in enhancing guest satisfaction and loyalty by providing convenience, comfort, personalized experiences, and a seamless integration of technology, ultimately creating memorable stays and fostering long-term relationships with guests.</a:t>
            </a:r>
          </a:p>
          <a:p>
            <a:pPr marL="0" indent="0">
              <a:buNone/>
            </a:pPr>
            <a:r>
              <a:rPr lang="en-GB" sz="1600" b="0" i="0" u="none" strike="noStrike" dirty="0">
                <a:effectLst/>
                <a:latin typeface="Times New Roman" panose="02020603050405020304" pitchFamily="18" charset="0"/>
                <a:cs typeface="Times New Roman" panose="02020603050405020304" pitchFamily="18" charset="0"/>
              </a:rPr>
              <a:t>The positive result of satisfaction is loyalty, because customers who find satisfaction in a product or a service tend to purchase from the the same company, they recommend it to others and will mainly see the benefits rather than the downsides of the product or service. This is what the  relation </a:t>
            </a:r>
            <a:r>
              <a:rPr lang="en-GB" sz="1600" b="1" i="0" u="none" strike="noStrike" dirty="0">
                <a:effectLst/>
                <a:latin typeface="Times New Roman" panose="02020603050405020304" pitchFamily="18" charset="0"/>
                <a:cs typeface="Times New Roman" panose="02020603050405020304" pitchFamily="18" charset="0"/>
              </a:rPr>
              <a:t>satisfaction – loyalty </a:t>
            </a:r>
            <a:r>
              <a:rPr lang="en-GB" sz="1600" i="0" u="none" strike="noStrike" dirty="0">
                <a:effectLst/>
                <a:latin typeface="Times New Roman" panose="02020603050405020304" pitchFamily="18" charset="0"/>
                <a:cs typeface="Times New Roman" panose="02020603050405020304" pitchFamily="18" charset="0"/>
              </a:rPr>
              <a:t>is all about</a:t>
            </a:r>
            <a:r>
              <a:rPr lang="en-GB" sz="1600" dirty="0">
                <a:latin typeface="Times New Roman" panose="02020603050405020304" pitchFamily="18" charset="0"/>
                <a:cs typeface="Times New Roman" panose="02020603050405020304" pitchFamily="18" charset="0"/>
              </a:rPr>
              <a:t>.</a:t>
            </a:r>
            <a:endParaRPr lang="en-GB" sz="1600" b="0" i="0" u="none" strike="noStrike" baseline="30000" dirty="0">
              <a:effectLst/>
              <a:latin typeface="Times New Roman" panose="02020603050405020304" pitchFamily="18" charset="0"/>
              <a:cs typeface="Times New Roman" panose="02020603050405020304" pitchFamily="18" charset="0"/>
            </a:endParaRPr>
          </a:p>
        </p:txBody>
      </p:sp>
      <p:sp>
        <p:nvSpPr>
          <p:cNvPr id="2" name="Title 1">
            <a:extLst>
              <a:ext uri="{FF2B5EF4-FFF2-40B4-BE49-F238E27FC236}">
                <a16:creationId xmlns:a16="http://schemas.microsoft.com/office/drawing/2014/main" id="{D426D3DC-1F34-E37F-5060-FF66F88EAB67}"/>
              </a:ext>
            </a:extLst>
          </p:cNvPr>
          <p:cNvSpPr>
            <a:spLocks noGrp="1"/>
          </p:cNvSpPr>
          <p:nvPr>
            <p:ph type="title"/>
          </p:nvPr>
        </p:nvSpPr>
        <p:spPr>
          <a:xfrm>
            <a:off x="908957" y="531340"/>
            <a:ext cx="5049402" cy="1316374"/>
          </a:xfrm>
          <a:solidFill>
            <a:schemeClr val="bg1">
              <a:alpha val="44000"/>
            </a:schemeClr>
          </a:solidFill>
        </p:spPr>
        <p:txBody>
          <a:bodyPr anchor="b">
            <a:normAutofit/>
          </a:bodyPr>
          <a:lstStyle/>
          <a:p>
            <a:r>
              <a:rPr lang="en-GB" sz="4400" dirty="0"/>
              <a:t>Nature of Guest Services and Facilities </a:t>
            </a:r>
          </a:p>
        </p:txBody>
      </p:sp>
    </p:spTree>
    <p:extLst>
      <p:ext uri="{BB962C8B-B14F-4D97-AF65-F5344CB8AC3E}">
        <p14:creationId xmlns:p14="http://schemas.microsoft.com/office/powerpoint/2010/main" val="250774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5">
            <a:extLst>
              <a:ext uri="{FF2B5EF4-FFF2-40B4-BE49-F238E27FC236}">
                <a16:creationId xmlns:a16="http://schemas.microsoft.com/office/drawing/2014/main" id="{F596E531-7430-4087-BC87-6EBBD9F5B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3761DBE9-7FE6-4545-A3E3-3CB13BEFBE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2" name="Title 1">
            <a:extLst>
              <a:ext uri="{FF2B5EF4-FFF2-40B4-BE49-F238E27FC236}">
                <a16:creationId xmlns:a16="http://schemas.microsoft.com/office/drawing/2014/main" id="{D426D3DC-1F34-E37F-5060-FF66F88EAB67}"/>
              </a:ext>
            </a:extLst>
          </p:cNvPr>
          <p:cNvSpPr>
            <a:spLocks noGrp="1"/>
          </p:cNvSpPr>
          <p:nvPr>
            <p:ph type="title"/>
          </p:nvPr>
        </p:nvSpPr>
        <p:spPr>
          <a:xfrm>
            <a:off x="777240" y="301866"/>
            <a:ext cx="7168581" cy="724046"/>
          </a:xfrm>
        </p:spPr>
        <p:txBody>
          <a:bodyPr anchor="b">
            <a:normAutofit/>
          </a:bodyPr>
          <a:lstStyle/>
          <a:p>
            <a:r>
              <a:rPr lang="en-GB" sz="4400" b="0" i="0" u="none" strike="noStrike" dirty="0">
                <a:solidFill>
                  <a:srgbClr val="343541"/>
                </a:solidFill>
                <a:effectLst/>
              </a:rPr>
              <a:t>Scope of the Guest Services</a:t>
            </a:r>
            <a:endParaRPr lang="en-GB" sz="4400" dirty="0"/>
          </a:p>
        </p:txBody>
      </p:sp>
      <p:graphicFrame>
        <p:nvGraphicFramePr>
          <p:cNvPr id="97" name="Content Placeholder 2">
            <a:extLst>
              <a:ext uri="{FF2B5EF4-FFF2-40B4-BE49-F238E27FC236}">
                <a16:creationId xmlns:a16="http://schemas.microsoft.com/office/drawing/2014/main" id="{1C729E4D-B1FB-3BA3-09D7-C5393BB9ADD1}"/>
              </a:ext>
            </a:extLst>
          </p:cNvPr>
          <p:cNvGraphicFramePr>
            <a:graphicFrameLocks noGrp="1"/>
          </p:cNvGraphicFramePr>
          <p:nvPr>
            <p:ph idx="1"/>
            <p:extLst>
              <p:ext uri="{D42A27DB-BD31-4B8C-83A1-F6EECF244321}">
                <p14:modId xmlns:p14="http://schemas.microsoft.com/office/powerpoint/2010/main" val="1259711620"/>
              </p:ext>
            </p:extLst>
          </p:nvPr>
        </p:nvGraphicFramePr>
        <p:xfrm>
          <a:off x="777240" y="1025912"/>
          <a:ext cx="6765026" cy="54194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90" name="decorative circles">
            <a:extLst>
              <a:ext uri="{FF2B5EF4-FFF2-40B4-BE49-F238E27FC236}">
                <a16:creationId xmlns:a16="http://schemas.microsoft.com/office/drawing/2014/main" id="{090D15CC-A235-4941-B59D-649F70CD1B7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37008" y="433142"/>
            <a:ext cx="1122760" cy="6178301"/>
            <a:chOff x="8437008" y="433142"/>
            <a:chExt cx="1122760" cy="6178301"/>
          </a:xfrm>
        </p:grpSpPr>
        <p:sp>
          <p:nvSpPr>
            <p:cNvPr id="91" name="Oval 90">
              <a:extLst>
                <a:ext uri="{FF2B5EF4-FFF2-40B4-BE49-F238E27FC236}">
                  <a16:creationId xmlns:a16="http://schemas.microsoft.com/office/drawing/2014/main" id="{787532C7-1215-4178-A923-EF573EC9B8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575160" y="825175"/>
              <a:ext cx="466441" cy="466441"/>
            </a:xfrm>
            <a:prstGeom prst="ellipse">
              <a:avLst/>
            </a:pr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Oval 91">
              <a:extLst>
                <a:ext uri="{FF2B5EF4-FFF2-40B4-BE49-F238E27FC236}">
                  <a16:creationId xmlns:a16="http://schemas.microsoft.com/office/drawing/2014/main" id="{B0FD62D6-D98A-489D-A5FC-24518D6F9A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28229" y="433142"/>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Oval 92">
              <a:extLst>
                <a:ext uri="{FF2B5EF4-FFF2-40B4-BE49-F238E27FC236}">
                  <a16:creationId xmlns:a16="http://schemas.microsoft.com/office/drawing/2014/main" id="{0617A8E1-0887-4BEB-AF88-4C490056D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437008" y="5719481"/>
              <a:ext cx="226735" cy="226735"/>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 name="Oval 93">
              <a:extLst>
                <a:ext uri="{FF2B5EF4-FFF2-40B4-BE49-F238E27FC236}">
                  <a16:creationId xmlns:a16="http://schemas.microsoft.com/office/drawing/2014/main" id="{15DF5A22-9D25-46A9-8FC0-ED95CF464E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093327" y="6145002"/>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Oval 94">
              <a:extLst>
                <a:ext uri="{FF2B5EF4-FFF2-40B4-BE49-F238E27FC236}">
                  <a16:creationId xmlns:a16="http://schemas.microsoft.com/office/drawing/2014/main" id="{9CD8CCD3-5B43-4E89-B609-74BE058F7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896963" y="5817067"/>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3CC8CF9A-DF16-4C93-F677-978114B3F411}"/>
              </a:ext>
            </a:extLst>
          </p:cNvPr>
          <p:cNvPicPr>
            <a:picLocks noChangeAspect="1"/>
          </p:cNvPicPr>
          <p:nvPr/>
        </p:nvPicPr>
        <p:blipFill rotWithShape="1">
          <a:blip r:embed="rId7"/>
          <a:srcRect l="39212" r="26595"/>
          <a:stretch/>
        </p:blipFill>
        <p:spPr>
          <a:xfrm>
            <a:off x="8608738" y="357441"/>
            <a:ext cx="3580214" cy="5994304"/>
          </a:xfrm>
          <a:custGeom>
            <a:avLst/>
            <a:gdLst/>
            <a:ahLst/>
            <a:cxnLst/>
            <a:rect l="l" t="t" r="r" b="b"/>
            <a:pathLst>
              <a:path w="3735324" h="6254002">
                <a:moveTo>
                  <a:pt x="3127001" y="0"/>
                </a:moveTo>
                <a:cubicBezTo>
                  <a:pt x="3288907" y="0"/>
                  <a:pt x="3447939" y="12305"/>
                  <a:pt x="3603212" y="36030"/>
                </a:cubicBezTo>
                <a:lnTo>
                  <a:pt x="3735324" y="59623"/>
                </a:lnTo>
                <a:lnTo>
                  <a:pt x="3735324" y="6194380"/>
                </a:lnTo>
                <a:lnTo>
                  <a:pt x="3603212" y="6217972"/>
                </a:lnTo>
                <a:cubicBezTo>
                  <a:pt x="3447939" y="6241698"/>
                  <a:pt x="3288907" y="6254002"/>
                  <a:pt x="3127001" y="6254002"/>
                </a:cubicBezTo>
                <a:cubicBezTo>
                  <a:pt x="1400006" y="6254002"/>
                  <a:pt x="0" y="4853996"/>
                  <a:pt x="0" y="3127001"/>
                </a:cubicBezTo>
                <a:cubicBezTo>
                  <a:pt x="0" y="1400006"/>
                  <a:pt x="1400006" y="0"/>
                  <a:pt x="3127001" y="0"/>
                </a:cubicBezTo>
                <a:close/>
              </a:path>
            </a:pathLst>
          </a:custGeom>
        </p:spPr>
      </p:pic>
    </p:spTree>
    <p:extLst>
      <p:ext uri="{BB962C8B-B14F-4D97-AF65-F5344CB8AC3E}">
        <p14:creationId xmlns:p14="http://schemas.microsoft.com/office/powerpoint/2010/main" val="21570930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07">
            <a:extLst>
              <a:ext uri="{FF2B5EF4-FFF2-40B4-BE49-F238E27FC236}">
                <a16:creationId xmlns:a16="http://schemas.microsoft.com/office/drawing/2014/main" id="{4D47D7CD-06A5-4710-B816-F23F56C52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0" name="Rectangle 109">
            <a:extLst>
              <a:ext uri="{FF2B5EF4-FFF2-40B4-BE49-F238E27FC236}">
                <a16:creationId xmlns:a16="http://schemas.microsoft.com/office/drawing/2014/main" id="{8058D9C7-7C50-4582-9A60-0569A536A1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sp>
        <p:nvSpPr>
          <p:cNvPr id="6" name="Title 1">
            <a:extLst>
              <a:ext uri="{FF2B5EF4-FFF2-40B4-BE49-F238E27FC236}">
                <a16:creationId xmlns:a16="http://schemas.microsoft.com/office/drawing/2014/main" id="{03D3A5AB-F15C-8F4B-9B3E-3791549BB2F8}"/>
              </a:ext>
            </a:extLst>
          </p:cNvPr>
          <p:cNvSpPr>
            <a:spLocks noGrp="1"/>
          </p:cNvSpPr>
          <p:nvPr>
            <p:ph type="title"/>
          </p:nvPr>
        </p:nvSpPr>
        <p:spPr>
          <a:xfrm>
            <a:off x="774480" y="96204"/>
            <a:ext cx="8280263" cy="1385192"/>
          </a:xfrm>
        </p:spPr>
        <p:txBody>
          <a:bodyPr anchor="b">
            <a:normAutofit fontScale="90000"/>
          </a:bodyPr>
          <a:lstStyle/>
          <a:p>
            <a:r>
              <a:rPr lang="en-GB" sz="4100" dirty="0"/>
              <a:t>Role and Function of Guest Services at </a:t>
            </a:r>
            <a:br>
              <a:rPr lang="en-GB" sz="4100" dirty="0"/>
            </a:br>
            <a:r>
              <a:rPr lang="en-GB" sz="4100" dirty="0"/>
              <a:t>Conrad Hotels &amp; Resorts </a:t>
            </a:r>
          </a:p>
        </p:txBody>
      </p:sp>
      <p:grpSp>
        <p:nvGrpSpPr>
          <p:cNvPr id="121" name="decorative circles">
            <a:extLst>
              <a:ext uri="{FF2B5EF4-FFF2-40B4-BE49-F238E27FC236}">
                <a16:creationId xmlns:a16="http://schemas.microsoft.com/office/drawing/2014/main" id="{A5A42520-81F5-4CA6-A7DA-9CD71733ABE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122" name="Oval 112">
              <a:extLst>
                <a:ext uri="{FF2B5EF4-FFF2-40B4-BE49-F238E27FC236}">
                  <a16:creationId xmlns:a16="http://schemas.microsoft.com/office/drawing/2014/main" id="{BDB3C8F9-1E7D-4D3B-A4BF-F97576E5C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Oval 113">
              <a:extLst>
                <a:ext uri="{FF2B5EF4-FFF2-40B4-BE49-F238E27FC236}">
                  <a16:creationId xmlns:a16="http://schemas.microsoft.com/office/drawing/2014/main" id="{EB80C13D-6AE8-4D68-9A8B-49B796A67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Oval 114">
              <a:extLst>
                <a:ext uri="{FF2B5EF4-FFF2-40B4-BE49-F238E27FC236}">
                  <a16:creationId xmlns:a16="http://schemas.microsoft.com/office/drawing/2014/main" id="{B340680A-5931-4B24-ADEB-7656B70FBB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Oval 115">
              <a:extLst>
                <a:ext uri="{FF2B5EF4-FFF2-40B4-BE49-F238E27FC236}">
                  <a16:creationId xmlns:a16="http://schemas.microsoft.com/office/drawing/2014/main" id="{7EAF5EEB-C2D5-4D5F-8BF0-0E7961A22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6" name="Oval 116">
              <a:extLst>
                <a:ext uri="{FF2B5EF4-FFF2-40B4-BE49-F238E27FC236}">
                  <a16:creationId xmlns:a16="http://schemas.microsoft.com/office/drawing/2014/main" id="{5C482DF8-0B0D-4F32-8416-4969600508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3CC8CF9A-DF16-4C93-F677-978114B3F411}"/>
              </a:ext>
            </a:extLst>
          </p:cNvPr>
          <p:cNvPicPr>
            <a:picLocks noChangeAspect="1"/>
          </p:cNvPicPr>
          <p:nvPr/>
        </p:nvPicPr>
        <p:blipFill rotWithShape="1">
          <a:blip r:embed="rId2"/>
          <a:srcRect l="27309" r="14691"/>
          <a:stretch/>
        </p:blipFill>
        <p:spPr>
          <a:xfrm>
            <a:off x="6475068" y="1214970"/>
            <a:ext cx="5716932" cy="5643030"/>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sp>
        <p:nvSpPr>
          <p:cNvPr id="9" name="Freeform 8">
            <a:extLst>
              <a:ext uri="{FF2B5EF4-FFF2-40B4-BE49-F238E27FC236}">
                <a16:creationId xmlns:a16="http://schemas.microsoft.com/office/drawing/2014/main" id="{475D6E86-11B3-BFA8-AEE8-6C188E0830F7}"/>
              </a:ext>
            </a:extLst>
          </p:cNvPr>
          <p:cNvSpPr/>
          <p:nvPr/>
        </p:nvSpPr>
        <p:spPr>
          <a:xfrm>
            <a:off x="777240" y="1579672"/>
            <a:ext cx="6117830" cy="2801207"/>
          </a:xfrm>
          <a:custGeom>
            <a:avLst/>
            <a:gdLst>
              <a:gd name="connsiteX0" fmla="*/ 0 w 6117830"/>
              <a:gd name="connsiteY0" fmla="*/ 981066 h 2801205"/>
              <a:gd name="connsiteX1" fmla="*/ 2708764 w 6117830"/>
              <a:gd name="connsiteY1" fmla="*/ 981066 h 2801205"/>
              <a:gd name="connsiteX2" fmla="*/ 2708764 w 6117830"/>
              <a:gd name="connsiteY2" fmla="*/ 700301 h 2801205"/>
              <a:gd name="connsiteX3" fmla="*/ 2358614 w 6117830"/>
              <a:gd name="connsiteY3" fmla="*/ 700301 h 2801205"/>
              <a:gd name="connsiteX4" fmla="*/ 3058915 w 6117830"/>
              <a:gd name="connsiteY4" fmla="*/ 0 h 2801205"/>
              <a:gd name="connsiteX5" fmla="*/ 3759216 w 6117830"/>
              <a:gd name="connsiteY5" fmla="*/ 700301 h 2801205"/>
              <a:gd name="connsiteX6" fmla="*/ 3409066 w 6117830"/>
              <a:gd name="connsiteY6" fmla="*/ 700301 h 2801205"/>
              <a:gd name="connsiteX7" fmla="*/ 3409066 w 6117830"/>
              <a:gd name="connsiteY7" fmla="*/ 981066 h 2801205"/>
              <a:gd name="connsiteX8" fmla="*/ 6117830 w 6117830"/>
              <a:gd name="connsiteY8" fmla="*/ 981066 h 2801205"/>
              <a:gd name="connsiteX9" fmla="*/ 6117830 w 6117830"/>
              <a:gd name="connsiteY9" fmla="*/ 2801205 h 2801205"/>
              <a:gd name="connsiteX10" fmla="*/ 0 w 6117830"/>
              <a:gd name="connsiteY10" fmla="*/ 2801205 h 2801205"/>
              <a:gd name="connsiteX11" fmla="*/ 0 w 6117830"/>
              <a:gd name="connsiteY11" fmla="*/ 981066 h 280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7830" h="2801205">
                <a:moveTo>
                  <a:pt x="6117830" y="1820139"/>
                </a:moveTo>
                <a:lnTo>
                  <a:pt x="3409066" y="1820139"/>
                </a:lnTo>
                <a:lnTo>
                  <a:pt x="3409066" y="2100904"/>
                </a:lnTo>
                <a:lnTo>
                  <a:pt x="3759216" y="2100904"/>
                </a:lnTo>
                <a:lnTo>
                  <a:pt x="3058915" y="2801204"/>
                </a:lnTo>
                <a:lnTo>
                  <a:pt x="2358614" y="2100904"/>
                </a:lnTo>
                <a:lnTo>
                  <a:pt x="2708764" y="2100904"/>
                </a:lnTo>
                <a:lnTo>
                  <a:pt x="2708764" y="1820139"/>
                </a:lnTo>
                <a:lnTo>
                  <a:pt x="0" y="1820139"/>
                </a:lnTo>
                <a:lnTo>
                  <a:pt x="0" y="1"/>
                </a:lnTo>
                <a:lnTo>
                  <a:pt x="6117830" y="1"/>
                </a:lnTo>
                <a:lnTo>
                  <a:pt x="6117830" y="1820139"/>
                </a:lnTo>
                <a:close/>
              </a:path>
            </a:pathLst>
          </a:custGeom>
        </p:spPr>
        <p:style>
          <a:lnRef idx="2">
            <a:schemeClr val="lt1">
              <a:hueOff val="0"/>
              <a:satOff val="0"/>
              <a:lumOff val="0"/>
              <a:alphaOff val="0"/>
            </a:schemeClr>
          </a:lnRef>
          <a:fillRef idx="1">
            <a:schemeClr val="accent2">
              <a:hueOff val="1493939"/>
              <a:satOff val="-12325"/>
              <a:lumOff val="-2745"/>
              <a:alphaOff val="0"/>
            </a:schemeClr>
          </a:fillRef>
          <a:effectRef idx="0">
            <a:schemeClr val="accent2">
              <a:hueOff val="1493939"/>
              <a:satOff val="-12325"/>
              <a:lumOff val="-2745"/>
              <a:alphaOff val="0"/>
            </a:schemeClr>
          </a:effectRef>
          <a:fontRef idx="minor">
            <a:schemeClr val="lt1"/>
          </a:fontRef>
        </p:style>
        <p:txBody>
          <a:bodyPr spcFirstLastPara="0" vert="horz" wrap="square" lIns="120904" tIns="120905" rIns="120904" bIns="1938887" numCol="1" spcCol="1270" anchor="ctr" anchorCtr="0">
            <a:noAutofit/>
          </a:bodyPr>
          <a:lstStyle/>
          <a:p>
            <a:pPr algn="ctr" defTabSz="755650">
              <a:lnSpc>
                <a:spcPct val="90000"/>
              </a:lnSpc>
              <a:spcBef>
                <a:spcPct val="0"/>
              </a:spcBef>
              <a:spcAft>
                <a:spcPct val="35000"/>
              </a:spcAft>
            </a:pPr>
            <a:r>
              <a:rPr lang="en-GB" sz="1200" kern="1200" dirty="0"/>
              <a:t>Guest services play a pivotal role in setting Conrad Hotels &amp; Resorts apart from the competition. They are supported by constant technology improvements, such as the Property Engagement Platform (“PEP"), a cloud-based </a:t>
            </a:r>
            <a:r>
              <a:rPr lang="en-GB" sz="1200" dirty="0"/>
              <a:t>app </a:t>
            </a:r>
            <a:r>
              <a:rPr lang="en-GB" sz="1200" kern="1200" dirty="0"/>
              <a:t>created by </a:t>
            </a:r>
            <a:r>
              <a:rPr lang="en-GB" sz="1200" kern="1200" dirty="0" err="1"/>
              <a:t>HotelKey</a:t>
            </a:r>
            <a:r>
              <a:rPr lang="en-GB" sz="1200" kern="1200" dirty="0"/>
              <a:t> in collaboration with Hilton, present in more than 1,000 Hilton properties.</a:t>
            </a:r>
            <a:br>
              <a:rPr lang="en-GB" sz="1200" kern="1200" dirty="0"/>
            </a:br>
            <a:r>
              <a:rPr lang="en-GB" sz="1200" kern="1200" dirty="0"/>
              <a:t>These are some of the roles that guest services play for this brand:</a:t>
            </a:r>
            <a:endParaRPr lang="en-US" sz="1200" kern="1200" dirty="0"/>
          </a:p>
        </p:txBody>
      </p:sp>
      <p:sp>
        <p:nvSpPr>
          <p:cNvPr id="10" name="Freeform 9">
            <a:extLst>
              <a:ext uri="{FF2B5EF4-FFF2-40B4-BE49-F238E27FC236}">
                <a16:creationId xmlns:a16="http://schemas.microsoft.com/office/drawing/2014/main" id="{EFD113D4-E40B-C55B-5961-568F18545A3B}"/>
              </a:ext>
            </a:extLst>
          </p:cNvPr>
          <p:cNvSpPr/>
          <p:nvPr/>
        </p:nvSpPr>
        <p:spPr>
          <a:xfrm>
            <a:off x="777240" y="2528751"/>
            <a:ext cx="720007" cy="83756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1000" u="none" kern="1200" dirty="0">
                <a:latin typeface="Helvetica Neue Light" panose="02000403000000020004" pitchFamily="2" charset="0"/>
                <a:ea typeface="Helvetica Neue Light" panose="02000403000000020004" pitchFamily="2" charset="0"/>
                <a:cs typeface="Arial Hebrew Light" pitchFamily="2" charset="-79"/>
              </a:rPr>
              <a:t>Welcoming</a:t>
            </a:r>
            <a:r>
              <a:rPr lang="en-GB" sz="1100" u="none" kern="1200" dirty="0">
                <a:latin typeface="Helvetica Neue Light" panose="02000403000000020004" pitchFamily="2" charset="0"/>
                <a:ea typeface="Helvetica Neue Light" panose="02000403000000020004" pitchFamily="2" charset="0"/>
                <a:cs typeface="Arial Hebrew Light" pitchFamily="2" charset="-79"/>
              </a:rPr>
              <a:t> and Check-In:</a:t>
            </a:r>
            <a:endParaRPr lang="en-US" sz="1100" kern="1200" dirty="0">
              <a:latin typeface="Helvetica Neue Light" panose="02000403000000020004" pitchFamily="2" charset="0"/>
              <a:ea typeface="Helvetica Neue Light" panose="02000403000000020004" pitchFamily="2" charset="0"/>
              <a:cs typeface="Arial Hebrew Light" pitchFamily="2" charset="-79"/>
            </a:endParaRPr>
          </a:p>
        </p:txBody>
      </p:sp>
      <p:sp>
        <p:nvSpPr>
          <p:cNvPr id="11" name="Freeform 10">
            <a:extLst>
              <a:ext uri="{FF2B5EF4-FFF2-40B4-BE49-F238E27FC236}">
                <a16:creationId xmlns:a16="http://schemas.microsoft.com/office/drawing/2014/main" id="{CD678DE7-4417-473B-0B74-6B52D90B3792}"/>
              </a:ext>
            </a:extLst>
          </p:cNvPr>
          <p:cNvSpPr/>
          <p:nvPr/>
        </p:nvSpPr>
        <p:spPr>
          <a:xfrm>
            <a:off x="1548357" y="2528751"/>
            <a:ext cx="720007" cy="83756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p:spPr>
        <p:style>
          <a:lnRef idx="2">
            <a:schemeClr val="accent2">
              <a:tint val="40000"/>
              <a:alpha val="90000"/>
              <a:hueOff val="258472"/>
              <a:satOff val="-1469"/>
              <a:lumOff val="-129"/>
              <a:alphaOff val="0"/>
            </a:schemeClr>
          </a:lnRef>
          <a:fillRef idx="1">
            <a:schemeClr val="accent2">
              <a:tint val="40000"/>
              <a:alpha val="90000"/>
              <a:hueOff val="258472"/>
              <a:satOff val="-1469"/>
              <a:lumOff val="-129"/>
              <a:alphaOff val="0"/>
            </a:schemeClr>
          </a:fillRef>
          <a:effectRef idx="0">
            <a:schemeClr val="accent2">
              <a:tint val="40000"/>
              <a:alpha val="90000"/>
              <a:hueOff val="258472"/>
              <a:satOff val="-1469"/>
              <a:lumOff val="-129"/>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1100" u="none" kern="1200" dirty="0">
                <a:latin typeface="Helvetica Neue Light" panose="02000403000000020004" pitchFamily="2" charset="0"/>
                <a:ea typeface="Helvetica Neue Light" panose="02000403000000020004" pitchFamily="2" charset="0"/>
                <a:cs typeface="Arial Hebrew Light" pitchFamily="2" charset="-79"/>
              </a:rPr>
              <a:t>Concierge </a:t>
            </a:r>
            <a:r>
              <a:rPr lang="en-GB" sz="900" u="none" kern="1200" dirty="0">
                <a:latin typeface="Helvetica Neue Light" panose="02000403000000020004" pitchFamily="2" charset="0"/>
                <a:ea typeface="Helvetica Neue Light" panose="02000403000000020004" pitchFamily="2" charset="0"/>
                <a:cs typeface="Arial Hebrew Light" pitchFamily="2" charset="-79"/>
              </a:rPr>
              <a:t>Assistance: </a:t>
            </a:r>
            <a:endParaRPr lang="en-US" sz="900" kern="1200" dirty="0">
              <a:latin typeface="Helvetica Neue Light" panose="02000403000000020004" pitchFamily="2" charset="0"/>
              <a:ea typeface="Helvetica Neue Light" panose="02000403000000020004" pitchFamily="2" charset="0"/>
              <a:cs typeface="Arial Hebrew Light" pitchFamily="2" charset="-79"/>
            </a:endParaRPr>
          </a:p>
        </p:txBody>
      </p:sp>
      <p:sp>
        <p:nvSpPr>
          <p:cNvPr id="12" name="Freeform 11">
            <a:extLst>
              <a:ext uri="{FF2B5EF4-FFF2-40B4-BE49-F238E27FC236}">
                <a16:creationId xmlns:a16="http://schemas.microsoft.com/office/drawing/2014/main" id="{A7F9F3F5-5DAD-97BD-C6B6-0AF32377829F}"/>
              </a:ext>
            </a:extLst>
          </p:cNvPr>
          <p:cNvSpPr/>
          <p:nvPr/>
        </p:nvSpPr>
        <p:spPr>
          <a:xfrm>
            <a:off x="2319474" y="2528751"/>
            <a:ext cx="720007" cy="83756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p:spPr>
        <p:style>
          <a:lnRef idx="2">
            <a:schemeClr val="accent2">
              <a:tint val="40000"/>
              <a:alpha val="90000"/>
              <a:hueOff val="516944"/>
              <a:satOff val="-2938"/>
              <a:lumOff val="-257"/>
              <a:alphaOff val="0"/>
            </a:schemeClr>
          </a:lnRef>
          <a:fillRef idx="1">
            <a:schemeClr val="accent2">
              <a:tint val="40000"/>
              <a:alpha val="90000"/>
              <a:hueOff val="516944"/>
              <a:satOff val="-2938"/>
              <a:lumOff val="-257"/>
              <a:alphaOff val="0"/>
            </a:schemeClr>
          </a:fillRef>
          <a:effectRef idx="0">
            <a:schemeClr val="accent2">
              <a:tint val="40000"/>
              <a:alpha val="90000"/>
              <a:hueOff val="516944"/>
              <a:satOff val="-2938"/>
              <a:lumOff val="-257"/>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1100" u="none" kern="1200" dirty="0">
                <a:latin typeface="Helvetica Neue Light" panose="02000403000000020004" pitchFamily="2" charset="0"/>
                <a:ea typeface="Helvetica Neue Light" panose="02000403000000020004" pitchFamily="2" charset="0"/>
                <a:cs typeface="Arial Hebrew Light" pitchFamily="2" charset="-79"/>
              </a:rPr>
              <a:t>Problem </a:t>
            </a:r>
            <a:r>
              <a:rPr lang="en-GB" sz="1000" u="none" kern="1200" dirty="0">
                <a:latin typeface="Helvetica Neue Light" panose="02000403000000020004" pitchFamily="2" charset="0"/>
                <a:ea typeface="Helvetica Neue Light" panose="02000403000000020004" pitchFamily="2" charset="0"/>
                <a:cs typeface="Arial Hebrew Light" pitchFamily="2" charset="-79"/>
              </a:rPr>
              <a:t>Resolution: </a:t>
            </a:r>
            <a:endParaRPr lang="en-US" sz="1000" kern="1200" dirty="0">
              <a:latin typeface="Helvetica Neue Light" panose="02000403000000020004" pitchFamily="2" charset="0"/>
              <a:ea typeface="Helvetica Neue Light" panose="02000403000000020004" pitchFamily="2" charset="0"/>
              <a:cs typeface="Arial Hebrew Light" pitchFamily="2" charset="-79"/>
            </a:endParaRPr>
          </a:p>
        </p:txBody>
      </p:sp>
      <p:sp>
        <p:nvSpPr>
          <p:cNvPr id="13" name="Freeform 12">
            <a:extLst>
              <a:ext uri="{FF2B5EF4-FFF2-40B4-BE49-F238E27FC236}">
                <a16:creationId xmlns:a16="http://schemas.microsoft.com/office/drawing/2014/main" id="{F5FC819C-D5BB-0739-AD8E-D3D82A41DB9D}"/>
              </a:ext>
            </a:extLst>
          </p:cNvPr>
          <p:cNvSpPr/>
          <p:nvPr/>
        </p:nvSpPr>
        <p:spPr>
          <a:xfrm>
            <a:off x="3090591" y="2528751"/>
            <a:ext cx="720007" cy="83756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p:spPr>
        <p:style>
          <a:lnRef idx="2">
            <a:schemeClr val="accent2">
              <a:tint val="40000"/>
              <a:alpha val="90000"/>
              <a:hueOff val="775416"/>
              <a:satOff val="-4407"/>
              <a:lumOff val="-386"/>
              <a:alphaOff val="0"/>
            </a:schemeClr>
          </a:lnRef>
          <a:fillRef idx="1">
            <a:schemeClr val="accent2">
              <a:tint val="40000"/>
              <a:alpha val="90000"/>
              <a:hueOff val="775416"/>
              <a:satOff val="-4407"/>
              <a:lumOff val="-386"/>
              <a:alphaOff val="0"/>
            </a:schemeClr>
          </a:fillRef>
          <a:effectRef idx="0">
            <a:schemeClr val="accent2">
              <a:tint val="40000"/>
              <a:alpha val="90000"/>
              <a:hueOff val="775416"/>
              <a:satOff val="-4407"/>
              <a:lumOff val="-386"/>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1000" u="none" kern="1200" dirty="0" err="1">
                <a:latin typeface="Helvetica Neue Light" panose="02000403000000020004" pitchFamily="2" charset="0"/>
                <a:ea typeface="Helvetica Neue Light" panose="02000403000000020004" pitchFamily="2" charset="0"/>
                <a:cs typeface="Arial Hebrew Light" pitchFamily="2" charset="-79"/>
              </a:rPr>
              <a:t>Commu-nication</a:t>
            </a:r>
            <a:r>
              <a:rPr lang="en-GB" sz="1000" u="none" kern="1200" dirty="0">
                <a:latin typeface="Helvetica Neue Light" panose="02000403000000020004" pitchFamily="2" charset="0"/>
                <a:ea typeface="Helvetica Neue Light" panose="02000403000000020004" pitchFamily="2" charset="0"/>
                <a:cs typeface="Arial Hebrew Light" pitchFamily="2" charset="-79"/>
              </a:rPr>
              <a:t> and </a:t>
            </a:r>
            <a:r>
              <a:rPr lang="en-GB" sz="1000" u="none" kern="1200" dirty="0" err="1">
                <a:latin typeface="Helvetica Neue Light" panose="02000403000000020004" pitchFamily="2" charset="0"/>
                <a:ea typeface="Helvetica Neue Light" panose="02000403000000020004" pitchFamily="2" charset="0"/>
                <a:cs typeface="Arial Hebrew Light" pitchFamily="2" charset="-79"/>
              </a:rPr>
              <a:t>Coordina-tion</a:t>
            </a:r>
            <a:r>
              <a:rPr lang="en-GB" sz="1000" u="none" kern="1200" dirty="0">
                <a:latin typeface="Helvetica Neue Light" panose="02000403000000020004" pitchFamily="2" charset="0"/>
                <a:ea typeface="Helvetica Neue Light" panose="02000403000000020004" pitchFamily="2" charset="0"/>
                <a:cs typeface="Arial Hebrew Light" pitchFamily="2" charset="-79"/>
              </a:rPr>
              <a:t>:</a:t>
            </a:r>
            <a:endParaRPr lang="en-US" sz="1000" kern="1200" dirty="0">
              <a:latin typeface="Helvetica Neue Light" panose="02000403000000020004" pitchFamily="2" charset="0"/>
              <a:ea typeface="Helvetica Neue Light" panose="02000403000000020004" pitchFamily="2" charset="0"/>
              <a:cs typeface="Arial Hebrew Light" pitchFamily="2" charset="-79"/>
            </a:endParaRPr>
          </a:p>
        </p:txBody>
      </p:sp>
      <p:sp>
        <p:nvSpPr>
          <p:cNvPr id="14" name="Freeform 13">
            <a:extLst>
              <a:ext uri="{FF2B5EF4-FFF2-40B4-BE49-F238E27FC236}">
                <a16:creationId xmlns:a16="http://schemas.microsoft.com/office/drawing/2014/main" id="{F15596FC-AF68-6595-F6A9-0442FFAB47AE}"/>
              </a:ext>
            </a:extLst>
          </p:cNvPr>
          <p:cNvSpPr/>
          <p:nvPr/>
        </p:nvSpPr>
        <p:spPr>
          <a:xfrm>
            <a:off x="3861708" y="2528751"/>
            <a:ext cx="720007" cy="83756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p:spPr>
        <p:style>
          <a:lnRef idx="2">
            <a:schemeClr val="accent2">
              <a:tint val="40000"/>
              <a:alpha val="90000"/>
              <a:hueOff val="1033888"/>
              <a:satOff val="-5875"/>
              <a:lumOff val="-515"/>
              <a:alphaOff val="0"/>
            </a:schemeClr>
          </a:lnRef>
          <a:fillRef idx="1">
            <a:schemeClr val="accent2">
              <a:tint val="40000"/>
              <a:alpha val="90000"/>
              <a:hueOff val="1033888"/>
              <a:satOff val="-5875"/>
              <a:lumOff val="-515"/>
              <a:alphaOff val="0"/>
            </a:schemeClr>
          </a:fillRef>
          <a:effectRef idx="0">
            <a:schemeClr val="accent2">
              <a:tint val="40000"/>
              <a:alpha val="90000"/>
              <a:hueOff val="1033888"/>
              <a:satOff val="-5875"/>
              <a:lumOff val="-515"/>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1100" u="none" kern="1200" dirty="0">
                <a:latin typeface="Helvetica Neue Light" panose="02000403000000020004" pitchFamily="2" charset="0"/>
                <a:ea typeface="Helvetica Neue Light" panose="02000403000000020004" pitchFamily="2" charset="0"/>
                <a:cs typeface="Arial Hebrew Light" pitchFamily="2" charset="-79"/>
              </a:rPr>
              <a:t>Guest Relations: </a:t>
            </a:r>
            <a:endParaRPr lang="en-US" sz="1100" kern="1200" dirty="0">
              <a:latin typeface="Helvetica Neue Light" panose="02000403000000020004" pitchFamily="2" charset="0"/>
              <a:ea typeface="Helvetica Neue Light" panose="02000403000000020004" pitchFamily="2" charset="0"/>
              <a:cs typeface="Arial Hebrew Light" pitchFamily="2" charset="-79"/>
            </a:endParaRPr>
          </a:p>
        </p:txBody>
      </p:sp>
      <p:sp>
        <p:nvSpPr>
          <p:cNvPr id="15" name="Freeform 14">
            <a:extLst>
              <a:ext uri="{FF2B5EF4-FFF2-40B4-BE49-F238E27FC236}">
                <a16:creationId xmlns:a16="http://schemas.microsoft.com/office/drawing/2014/main" id="{FA7C718E-85AB-353B-4764-529737AB0220}"/>
              </a:ext>
            </a:extLst>
          </p:cNvPr>
          <p:cNvSpPr/>
          <p:nvPr/>
        </p:nvSpPr>
        <p:spPr>
          <a:xfrm>
            <a:off x="4632825" y="2528751"/>
            <a:ext cx="720007" cy="83756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p:spPr>
        <p:style>
          <a:lnRef idx="2">
            <a:schemeClr val="accent2">
              <a:tint val="40000"/>
              <a:alpha val="90000"/>
              <a:hueOff val="1292360"/>
              <a:satOff val="-7344"/>
              <a:lumOff val="-644"/>
              <a:alphaOff val="0"/>
            </a:schemeClr>
          </a:lnRef>
          <a:fillRef idx="1">
            <a:schemeClr val="accent2">
              <a:tint val="40000"/>
              <a:alpha val="90000"/>
              <a:hueOff val="1292360"/>
              <a:satOff val="-7344"/>
              <a:lumOff val="-644"/>
              <a:alphaOff val="0"/>
            </a:schemeClr>
          </a:fillRef>
          <a:effectRef idx="0">
            <a:schemeClr val="accent2">
              <a:tint val="40000"/>
              <a:alpha val="90000"/>
              <a:hueOff val="1292360"/>
              <a:satOff val="-7344"/>
              <a:lumOff val="-644"/>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1100" u="none" kern="1200" dirty="0">
                <a:latin typeface="Helvetica Neue Light" panose="02000403000000020004" pitchFamily="2" charset="0"/>
                <a:ea typeface="Helvetica Neue Light" panose="02000403000000020004" pitchFamily="2" charset="0"/>
                <a:cs typeface="Arial Hebrew Light" pitchFamily="2" charset="-79"/>
              </a:rPr>
              <a:t>Departure </a:t>
            </a:r>
            <a:r>
              <a:rPr lang="en-GB" sz="900" u="none" kern="1200" dirty="0">
                <a:latin typeface="Helvetica Neue Light" panose="02000403000000020004" pitchFamily="2" charset="0"/>
                <a:ea typeface="Helvetica Neue Light" panose="02000403000000020004" pitchFamily="2" charset="0"/>
                <a:cs typeface="Arial Hebrew Light" pitchFamily="2" charset="-79"/>
              </a:rPr>
              <a:t>Assistance: </a:t>
            </a:r>
            <a:endParaRPr lang="en-US" sz="900" kern="1200" dirty="0">
              <a:latin typeface="Helvetica Neue Light" panose="02000403000000020004" pitchFamily="2" charset="0"/>
              <a:ea typeface="Helvetica Neue Light" panose="02000403000000020004" pitchFamily="2" charset="0"/>
              <a:cs typeface="Arial Hebrew Light" pitchFamily="2" charset="-79"/>
            </a:endParaRPr>
          </a:p>
        </p:txBody>
      </p:sp>
      <p:sp>
        <p:nvSpPr>
          <p:cNvPr id="16" name="Freeform 15">
            <a:extLst>
              <a:ext uri="{FF2B5EF4-FFF2-40B4-BE49-F238E27FC236}">
                <a16:creationId xmlns:a16="http://schemas.microsoft.com/office/drawing/2014/main" id="{50571C16-C881-9E31-163A-7E0ADD52ED97}"/>
              </a:ext>
            </a:extLst>
          </p:cNvPr>
          <p:cNvSpPr/>
          <p:nvPr/>
        </p:nvSpPr>
        <p:spPr>
          <a:xfrm>
            <a:off x="5389854" y="2528751"/>
            <a:ext cx="746796" cy="83756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p:spPr>
        <p:style>
          <a:lnRef idx="2">
            <a:schemeClr val="accent2">
              <a:tint val="40000"/>
              <a:alpha val="90000"/>
              <a:hueOff val="1550832"/>
              <a:satOff val="-8813"/>
              <a:lumOff val="-772"/>
              <a:alphaOff val="0"/>
            </a:schemeClr>
          </a:lnRef>
          <a:fillRef idx="1">
            <a:schemeClr val="accent2">
              <a:tint val="40000"/>
              <a:alpha val="90000"/>
              <a:hueOff val="1550832"/>
              <a:satOff val="-8813"/>
              <a:lumOff val="-772"/>
              <a:alphaOff val="0"/>
            </a:schemeClr>
          </a:fillRef>
          <a:effectRef idx="0">
            <a:schemeClr val="accent2">
              <a:tint val="40000"/>
              <a:alpha val="90000"/>
              <a:hueOff val="1550832"/>
              <a:satOff val="-8813"/>
              <a:lumOff val="-772"/>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1100" u="none" kern="1200" dirty="0">
                <a:latin typeface="Helvetica Neue Light" panose="02000403000000020004" pitchFamily="2" charset="0"/>
                <a:ea typeface="Helvetica Neue Light" panose="02000403000000020004" pitchFamily="2" charset="0"/>
                <a:cs typeface="Arial Hebrew Light" pitchFamily="2" charset="-79"/>
              </a:rPr>
              <a:t>Special Requests and </a:t>
            </a:r>
            <a:r>
              <a:rPr lang="en-GB" sz="900" u="none" kern="1200" dirty="0">
                <a:latin typeface="Helvetica Neue Light" panose="02000403000000020004" pitchFamily="2" charset="0"/>
                <a:ea typeface="Helvetica Neue Light" panose="02000403000000020004" pitchFamily="2" charset="0"/>
                <a:cs typeface="Arial Hebrew Light" pitchFamily="2" charset="-79"/>
              </a:rPr>
              <a:t>Celebrations:</a:t>
            </a:r>
            <a:r>
              <a:rPr lang="en-GB" sz="1100" u="none" kern="1200" dirty="0">
                <a:latin typeface="Helvetica Neue Light" panose="02000403000000020004" pitchFamily="2" charset="0"/>
                <a:ea typeface="Helvetica Neue Light" panose="02000403000000020004" pitchFamily="2" charset="0"/>
                <a:cs typeface="Arial Hebrew Light" pitchFamily="2" charset="-79"/>
              </a:rPr>
              <a:t> </a:t>
            </a:r>
            <a:endParaRPr lang="en-US" sz="1100" kern="1200" dirty="0">
              <a:latin typeface="Helvetica Neue Light" panose="02000403000000020004" pitchFamily="2" charset="0"/>
              <a:ea typeface="Helvetica Neue Light" panose="02000403000000020004" pitchFamily="2" charset="0"/>
              <a:cs typeface="Arial Hebrew Light" pitchFamily="2" charset="-79"/>
            </a:endParaRPr>
          </a:p>
        </p:txBody>
      </p:sp>
      <p:sp>
        <p:nvSpPr>
          <p:cNvPr id="17" name="Freeform 16">
            <a:extLst>
              <a:ext uri="{FF2B5EF4-FFF2-40B4-BE49-F238E27FC236}">
                <a16:creationId xmlns:a16="http://schemas.microsoft.com/office/drawing/2014/main" id="{59C752C5-D582-8DC1-7DA5-2AFEBB8C61DC}"/>
              </a:ext>
            </a:extLst>
          </p:cNvPr>
          <p:cNvSpPr/>
          <p:nvPr/>
        </p:nvSpPr>
        <p:spPr>
          <a:xfrm>
            <a:off x="6175062" y="2528751"/>
            <a:ext cx="720007" cy="83756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p:spPr>
        <p:style>
          <a:lnRef idx="2">
            <a:schemeClr val="accent2">
              <a:tint val="40000"/>
              <a:alpha val="90000"/>
              <a:hueOff val="1809304"/>
              <a:satOff val="-10282"/>
              <a:lumOff val="-901"/>
              <a:alphaOff val="0"/>
            </a:schemeClr>
          </a:lnRef>
          <a:fillRef idx="1">
            <a:schemeClr val="accent2">
              <a:tint val="40000"/>
              <a:alpha val="90000"/>
              <a:hueOff val="1809304"/>
              <a:satOff val="-10282"/>
              <a:lumOff val="-901"/>
              <a:alphaOff val="0"/>
            </a:schemeClr>
          </a:fillRef>
          <a:effectRef idx="0">
            <a:schemeClr val="accent2">
              <a:tint val="40000"/>
              <a:alpha val="90000"/>
              <a:hueOff val="1809304"/>
              <a:satOff val="-10282"/>
              <a:lumOff val="-901"/>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1100" u="none" strike="noStrike" dirty="0">
                <a:solidFill>
                  <a:srgbClr val="374151"/>
                </a:solidFill>
                <a:effectLst/>
                <a:latin typeface="Helvetica Neue Light" panose="02000403000000020004" pitchFamily="2" charset="0"/>
                <a:ea typeface="Helvetica Neue Light" panose="02000403000000020004" pitchFamily="2" charset="0"/>
                <a:cs typeface="Arial Hebrew Light" pitchFamily="2" charset="-79"/>
              </a:rPr>
              <a:t>Loyalty Program Support:</a:t>
            </a:r>
            <a:endParaRPr lang="en-US" sz="1100" kern="1200" dirty="0">
              <a:latin typeface="Helvetica Neue Light" panose="02000403000000020004" pitchFamily="2" charset="0"/>
              <a:ea typeface="Helvetica Neue Light" panose="02000403000000020004" pitchFamily="2" charset="0"/>
              <a:cs typeface="Arial Hebrew Light" pitchFamily="2" charset="-79"/>
            </a:endParaRPr>
          </a:p>
        </p:txBody>
      </p:sp>
      <p:sp>
        <p:nvSpPr>
          <p:cNvPr id="19" name="Freeform 18">
            <a:extLst>
              <a:ext uri="{FF2B5EF4-FFF2-40B4-BE49-F238E27FC236}">
                <a16:creationId xmlns:a16="http://schemas.microsoft.com/office/drawing/2014/main" id="{6C2A935B-9219-F7B2-8582-BFF95CED420B}"/>
              </a:ext>
            </a:extLst>
          </p:cNvPr>
          <p:cNvSpPr/>
          <p:nvPr/>
        </p:nvSpPr>
        <p:spPr>
          <a:xfrm>
            <a:off x="793713" y="4395819"/>
            <a:ext cx="720007" cy="191880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a:solidFill>
            <a:schemeClr val="accent2">
              <a:lumMod val="75000"/>
              <a:alpha val="90000"/>
            </a:schemeClr>
          </a:solidFill>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800" b="0" i="0" u="none" kern="1200" dirty="0">
                <a:solidFill>
                  <a:schemeClr val="bg1"/>
                </a:solidFill>
              </a:rPr>
              <a:t>The guest services team plays a crucial role in welcoming guests. They provide a warm greeting, assist with check-in, and ensure that guests have all the necessary information about their stay.</a:t>
            </a:r>
            <a:endParaRPr lang="en-US" sz="800" kern="1200" dirty="0">
              <a:solidFill>
                <a:schemeClr val="bg1"/>
              </a:solidFill>
            </a:endParaRPr>
          </a:p>
        </p:txBody>
      </p:sp>
      <p:sp>
        <p:nvSpPr>
          <p:cNvPr id="20" name="Freeform 19">
            <a:extLst>
              <a:ext uri="{FF2B5EF4-FFF2-40B4-BE49-F238E27FC236}">
                <a16:creationId xmlns:a16="http://schemas.microsoft.com/office/drawing/2014/main" id="{A9E9A877-4963-2C31-A938-3E46379C109E}"/>
              </a:ext>
            </a:extLst>
          </p:cNvPr>
          <p:cNvSpPr/>
          <p:nvPr/>
        </p:nvSpPr>
        <p:spPr>
          <a:xfrm>
            <a:off x="1564830" y="4395819"/>
            <a:ext cx="720007" cy="191880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a:solidFill>
            <a:schemeClr val="accent2">
              <a:lumMod val="75000"/>
              <a:alpha val="90000"/>
            </a:schemeClr>
          </a:solidFill>
        </p:spPr>
        <p:style>
          <a:lnRef idx="2">
            <a:schemeClr val="accent2">
              <a:tint val="40000"/>
              <a:alpha val="90000"/>
              <a:hueOff val="258472"/>
              <a:satOff val="-1469"/>
              <a:lumOff val="-129"/>
              <a:alphaOff val="0"/>
            </a:schemeClr>
          </a:lnRef>
          <a:fillRef idx="1">
            <a:schemeClr val="accent2">
              <a:tint val="40000"/>
              <a:alpha val="90000"/>
              <a:hueOff val="258472"/>
              <a:satOff val="-1469"/>
              <a:lumOff val="-129"/>
              <a:alphaOff val="0"/>
            </a:schemeClr>
          </a:fillRef>
          <a:effectRef idx="0">
            <a:schemeClr val="accent2">
              <a:tint val="40000"/>
              <a:alpha val="90000"/>
              <a:hueOff val="258472"/>
              <a:satOff val="-1469"/>
              <a:lumOff val="-129"/>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750" b="0" i="0" u="none" kern="1200" dirty="0">
                <a:solidFill>
                  <a:schemeClr val="bg1"/>
                </a:solidFill>
              </a:rPr>
              <a:t>The concierge services offer personalized assistance to enhance guests' experiences. They provide information about local attractions, dining options, transportation, and arrange reservations as per guests' requests.</a:t>
            </a:r>
          </a:p>
        </p:txBody>
      </p:sp>
      <p:sp>
        <p:nvSpPr>
          <p:cNvPr id="21" name="Freeform 20">
            <a:extLst>
              <a:ext uri="{FF2B5EF4-FFF2-40B4-BE49-F238E27FC236}">
                <a16:creationId xmlns:a16="http://schemas.microsoft.com/office/drawing/2014/main" id="{73E4C580-9FEC-09DC-7801-77FB932441F9}"/>
              </a:ext>
            </a:extLst>
          </p:cNvPr>
          <p:cNvSpPr/>
          <p:nvPr/>
        </p:nvSpPr>
        <p:spPr>
          <a:xfrm>
            <a:off x="2335947" y="4395819"/>
            <a:ext cx="720007" cy="191880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a:solidFill>
            <a:schemeClr val="accent2">
              <a:lumMod val="75000"/>
              <a:alpha val="90000"/>
            </a:schemeClr>
          </a:solidFill>
        </p:spPr>
        <p:style>
          <a:lnRef idx="2">
            <a:schemeClr val="accent2">
              <a:tint val="40000"/>
              <a:alpha val="90000"/>
              <a:hueOff val="516944"/>
              <a:satOff val="-2938"/>
              <a:lumOff val="-257"/>
              <a:alphaOff val="0"/>
            </a:schemeClr>
          </a:lnRef>
          <a:fillRef idx="1">
            <a:schemeClr val="accent2">
              <a:tint val="40000"/>
              <a:alpha val="90000"/>
              <a:hueOff val="516944"/>
              <a:satOff val="-2938"/>
              <a:lumOff val="-257"/>
              <a:alphaOff val="0"/>
            </a:schemeClr>
          </a:fillRef>
          <a:effectRef idx="0">
            <a:schemeClr val="accent2">
              <a:tint val="40000"/>
              <a:alpha val="90000"/>
              <a:hueOff val="516944"/>
              <a:satOff val="-2938"/>
              <a:lumOff val="-257"/>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800" b="0" i="0" u="none" kern="1200" dirty="0">
                <a:solidFill>
                  <a:schemeClr val="bg1"/>
                </a:solidFill>
              </a:rPr>
              <a:t>In case of any issues or concerns during a guest's stay, the guest services team acts as a primary point of contact, addressing and solving problems, and ensuring guest satisfaction and comfort.</a:t>
            </a:r>
            <a:endParaRPr lang="en-US" sz="800" kern="1200" dirty="0">
              <a:solidFill>
                <a:schemeClr val="bg1"/>
              </a:solidFill>
            </a:endParaRPr>
          </a:p>
        </p:txBody>
      </p:sp>
      <p:sp>
        <p:nvSpPr>
          <p:cNvPr id="22" name="Freeform 21">
            <a:extLst>
              <a:ext uri="{FF2B5EF4-FFF2-40B4-BE49-F238E27FC236}">
                <a16:creationId xmlns:a16="http://schemas.microsoft.com/office/drawing/2014/main" id="{2E531729-3353-80A2-7256-72441A78D4D3}"/>
              </a:ext>
            </a:extLst>
          </p:cNvPr>
          <p:cNvSpPr/>
          <p:nvPr/>
        </p:nvSpPr>
        <p:spPr>
          <a:xfrm>
            <a:off x="3107064" y="4395819"/>
            <a:ext cx="720007" cy="191880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a:solidFill>
            <a:schemeClr val="accent2">
              <a:lumMod val="75000"/>
              <a:alpha val="90000"/>
            </a:schemeClr>
          </a:solidFill>
        </p:spPr>
        <p:style>
          <a:lnRef idx="2">
            <a:schemeClr val="accent2">
              <a:tint val="40000"/>
              <a:alpha val="90000"/>
              <a:hueOff val="775416"/>
              <a:satOff val="-4407"/>
              <a:lumOff val="-386"/>
              <a:alphaOff val="0"/>
            </a:schemeClr>
          </a:lnRef>
          <a:fillRef idx="1">
            <a:schemeClr val="accent2">
              <a:tint val="40000"/>
              <a:alpha val="90000"/>
              <a:hueOff val="775416"/>
              <a:satOff val="-4407"/>
              <a:lumOff val="-386"/>
              <a:alphaOff val="0"/>
            </a:schemeClr>
          </a:fillRef>
          <a:effectRef idx="0">
            <a:schemeClr val="accent2">
              <a:tint val="40000"/>
              <a:alpha val="90000"/>
              <a:hueOff val="775416"/>
              <a:satOff val="-4407"/>
              <a:lumOff val="-386"/>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algn="ctr" defTabSz="311150">
              <a:lnSpc>
                <a:spcPct val="90000"/>
              </a:lnSpc>
              <a:spcBef>
                <a:spcPct val="0"/>
              </a:spcBef>
              <a:spcAft>
                <a:spcPct val="35000"/>
              </a:spcAft>
            </a:pPr>
            <a:r>
              <a:rPr lang="en-GB" sz="700" b="0" i="0" u="none" kern="1200" dirty="0">
                <a:solidFill>
                  <a:schemeClr val="bg1"/>
                </a:solidFill>
              </a:rPr>
              <a:t>This service acts as liaison between guests and various departments within the hotel. It effectively communicates guests' requests, preferences, and requirements to relevant departments, ensuring smooth coordination and timely delivery of services.</a:t>
            </a:r>
          </a:p>
        </p:txBody>
      </p:sp>
      <p:sp>
        <p:nvSpPr>
          <p:cNvPr id="23" name="Freeform 22">
            <a:extLst>
              <a:ext uri="{FF2B5EF4-FFF2-40B4-BE49-F238E27FC236}">
                <a16:creationId xmlns:a16="http://schemas.microsoft.com/office/drawing/2014/main" id="{49FF0770-7D33-7ECE-647F-5845A275DCBF}"/>
              </a:ext>
            </a:extLst>
          </p:cNvPr>
          <p:cNvSpPr/>
          <p:nvPr/>
        </p:nvSpPr>
        <p:spPr>
          <a:xfrm>
            <a:off x="3878181" y="4395819"/>
            <a:ext cx="720007" cy="191880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a:solidFill>
            <a:schemeClr val="accent2">
              <a:lumMod val="75000"/>
              <a:alpha val="90000"/>
            </a:schemeClr>
          </a:solidFill>
        </p:spPr>
        <p:style>
          <a:lnRef idx="2">
            <a:schemeClr val="accent2">
              <a:tint val="40000"/>
              <a:alpha val="90000"/>
              <a:hueOff val="1033888"/>
              <a:satOff val="-5875"/>
              <a:lumOff val="-515"/>
              <a:alphaOff val="0"/>
            </a:schemeClr>
          </a:lnRef>
          <a:fillRef idx="1">
            <a:schemeClr val="accent2">
              <a:tint val="40000"/>
              <a:alpha val="90000"/>
              <a:hueOff val="1033888"/>
              <a:satOff val="-5875"/>
              <a:lumOff val="-515"/>
              <a:alphaOff val="0"/>
            </a:schemeClr>
          </a:fillRef>
          <a:effectRef idx="0">
            <a:schemeClr val="accent2">
              <a:tint val="40000"/>
              <a:alpha val="90000"/>
              <a:hueOff val="1033888"/>
              <a:satOff val="-5875"/>
              <a:lumOff val="-515"/>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700" b="0" i="0" u="none" kern="1200" dirty="0">
                <a:solidFill>
                  <a:schemeClr val="bg1"/>
                </a:solidFill>
              </a:rPr>
              <a:t>Positive relationships with guests are maintained by demonstrating a genuine commitment to guest satisfaction. Actively engaging with guests, addressing their inquiries, and providing personalized attention ensures a memorable and enjoyable stay.</a:t>
            </a:r>
            <a:endParaRPr lang="en-US" sz="700" kern="1200" dirty="0">
              <a:solidFill>
                <a:schemeClr val="bg1"/>
              </a:solidFill>
            </a:endParaRPr>
          </a:p>
        </p:txBody>
      </p:sp>
      <p:sp>
        <p:nvSpPr>
          <p:cNvPr id="24" name="Freeform 23">
            <a:extLst>
              <a:ext uri="{FF2B5EF4-FFF2-40B4-BE49-F238E27FC236}">
                <a16:creationId xmlns:a16="http://schemas.microsoft.com/office/drawing/2014/main" id="{4DCFD941-2393-22FC-3486-A5B436335A74}"/>
              </a:ext>
            </a:extLst>
          </p:cNvPr>
          <p:cNvSpPr/>
          <p:nvPr/>
        </p:nvSpPr>
        <p:spPr>
          <a:xfrm>
            <a:off x="4649298" y="4395819"/>
            <a:ext cx="720007" cy="191880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a:solidFill>
            <a:schemeClr val="accent2">
              <a:lumMod val="75000"/>
              <a:alpha val="90000"/>
            </a:schemeClr>
          </a:solidFill>
        </p:spPr>
        <p:style>
          <a:lnRef idx="2">
            <a:schemeClr val="accent2">
              <a:tint val="40000"/>
              <a:alpha val="90000"/>
              <a:hueOff val="1292360"/>
              <a:satOff val="-7344"/>
              <a:lumOff val="-644"/>
              <a:alphaOff val="0"/>
            </a:schemeClr>
          </a:lnRef>
          <a:fillRef idx="1">
            <a:schemeClr val="accent2">
              <a:tint val="40000"/>
              <a:alpha val="90000"/>
              <a:hueOff val="1292360"/>
              <a:satOff val="-7344"/>
              <a:lumOff val="-644"/>
              <a:alphaOff val="0"/>
            </a:schemeClr>
          </a:fillRef>
          <a:effectRef idx="0">
            <a:schemeClr val="accent2">
              <a:tint val="40000"/>
              <a:alpha val="90000"/>
              <a:hueOff val="1292360"/>
              <a:satOff val="-7344"/>
              <a:lumOff val="-644"/>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700" b="0" i="0" u="none" kern="1200" dirty="0">
                <a:solidFill>
                  <a:schemeClr val="bg1"/>
                </a:solidFill>
              </a:rPr>
              <a:t>During check-out, guest services assist guests with settling their bills, arranging transportation, and ensuring a smooth departure process. They bid farewell to guests, seeking feedback on their stay and expressing gratitude for choosing Conrad Hotels &amp; Resorts.</a:t>
            </a:r>
            <a:endParaRPr lang="en-US" sz="700" kern="1200" dirty="0">
              <a:solidFill>
                <a:schemeClr val="bg1"/>
              </a:solidFill>
            </a:endParaRPr>
          </a:p>
        </p:txBody>
      </p:sp>
      <p:sp>
        <p:nvSpPr>
          <p:cNvPr id="25" name="Freeform 24">
            <a:extLst>
              <a:ext uri="{FF2B5EF4-FFF2-40B4-BE49-F238E27FC236}">
                <a16:creationId xmlns:a16="http://schemas.microsoft.com/office/drawing/2014/main" id="{0E41A4EF-20F4-F149-7A7F-E40B9383C46F}"/>
              </a:ext>
            </a:extLst>
          </p:cNvPr>
          <p:cNvSpPr/>
          <p:nvPr/>
        </p:nvSpPr>
        <p:spPr>
          <a:xfrm>
            <a:off x="5420415" y="4395819"/>
            <a:ext cx="720007" cy="191880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a:solidFill>
            <a:schemeClr val="accent2">
              <a:lumMod val="75000"/>
              <a:alpha val="90000"/>
            </a:schemeClr>
          </a:solidFill>
        </p:spPr>
        <p:style>
          <a:lnRef idx="2">
            <a:schemeClr val="accent2">
              <a:tint val="40000"/>
              <a:alpha val="90000"/>
              <a:hueOff val="1550832"/>
              <a:satOff val="-8813"/>
              <a:lumOff val="-772"/>
              <a:alphaOff val="0"/>
            </a:schemeClr>
          </a:lnRef>
          <a:fillRef idx="1">
            <a:schemeClr val="accent2">
              <a:tint val="40000"/>
              <a:alpha val="90000"/>
              <a:hueOff val="1550832"/>
              <a:satOff val="-8813"/>
              <a:lumOff val="-772"/>
              <a:alphaOff val="0"/>
            </a:schemeClr>
          </a:fillRef>
          <a:effectRef idx="0">
            <a:schemeClr val="accent2">
              <a:tint val="40000"/>
              <a:alpha val="90000"/>
              <a:hueOff val="1550832"/>
              <a:satOff val="-8813"/>
              <a:lumOff val="-772"/>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marL="0" lvl="0" indent="0" algn="ctr" defTabSz="311150">
              <a:lnSpc>
                <a:spcPct val="90000"/>
              </a:lnSpc>
              <a:spcBef>
                <a:spcPct val="0"/>
              </a:spcBef>
              <a:spcAft>
                <a:spcPct val="35000"/>
              </a:spcAft>
              <a:buNone/>
            </a:pPr>
            <a:r>
              <a:rPr lang="en-GB" sz="700" b="0" i="0" u="none" kern="1200" dirty="0">
                <a:solidFill>
                  <a:schemeClr val="bg1"/>
                </a:solidFill>
              </a:rPr>
              <a:t>Guest services handle special requests from guests, such as room decorations for celebrations or arranging surprises. They ensure that guests' preferences and unique requirements are met to create memorable experiences.</a:t>
            </a:r>
            <a:endParaRPr lang="en-US" sz="700" kern="1200" dirty="0">
              <a:solidFill>
                <a:schemeClr val="bg1"/>
              </a:solidFill>
            </a:endParaRPr>
          </a:p>
        </p:txBody>
      </p:sp>
      <p:sp>
        <p:nvSpPr>
          <p:cNvPr id="26" name="Freeform 25">
            <a:extLst>
              <a:ext uri="{FF2B5EF4-FFF2-40B4-BE49-F238E27FC236}">
                <a16:creationId xmlns:a16="http://schemas.microsoft.com/office/drawing/2014/main" id="{CC18DA29-60DE-2B37-D4DA-AECFFA51F3CA}"/>
              </a:ext>
            </a:extLst>
          </p:cNvPr>
          <p:cNvSpPr/>
          <p:nvPr/>
        </p:nvSpPr>
        <p:spPr>
          <a:xfrm>
            <a:off x="6191535" y="4395819"/>
            <a:ext cx="720007" cy="1918800"/>
          </a:xfrm>
          <a:custGeom>
            <a:avLst/>
            <a:gdLst>
              <a:gd name="connsiteX0" fmla="*/ 0 w 720007"/>
              <a:gd name="connsiteY0" fmla="*/ 0 h 837560"/>
              <a:gd name="connsiteX1" fmla="*/ 720007 w 720007"/>
              <a:gd name="connsiteY1" fmla="*/ 0 h 837560"/>
              <a:gd name="connsiteX2" fmla="*/ 720007 w 720007"/>
              <a:gd name="connsiteY2" fmla="*/ 837560 h 837560"/>
              <a:gd name="connsiteX3" fmla="*/ 0 w 720007"/>
              <a:gd name="connsiteY3" fmla="*/ 837560 h 837560"/>
              <a:gd name="connsiteX4" fmla="*/ 0 w 720007"/>
              <a:gd name="connsiteY4" fmla="*/ 0 h 8375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0007" h="837560">
                <a:moveTo>
                  <a:pt x="0" y="0"/>
                </a:moveTo>
                <a:lnTo>
                  <a:pt x="720007" y="0"/>
                </a:lnTo>
                <a:lnTo>
                  <a:pt x="720007" y="837560"/>
                </a:lnTo>
                <a:lnTo>
                  <a:pt x="0" y="837560"/>
                </a:lnTo>
                <a:lnTo>
                  <a:pt x="0" y="0"/>
                </a:lnTo>
                <a:close/>
              </a:path>
            </a:pathLst>
          </a:custGeom>
          <a:solidFill>
            <a:schemeClr val="accent2">
              <a:lumMod val="75000"/>
              <a:alpha val="90000"/>
            </a:schemeClr>
          </a:solidFill>
        </p:spPr>
        <p:style>
          <a:lnRef idx="2">
            <a:schemeClr val="accent2">
              <a:tint val="40000"/>
              <a:alpha val="90000"/>
              <a:hueOff val="1809304"/>
              <a:satOff val="-10282"/>
              <a:lumOff val="-901"/>
              <a:alphaOff val="0"/>
            </a:schemeClr>
          </a:lnRef>
          <a:fillRef idx="1">
            <a:schemeClr val="accent2">
              <a:tint val="40000"/>
              <a:alpha val="90000"/>
              <a:hueOff val="1809304"/>
              <a:satOff val="-10282"/>
              <a:lumOff val="-901"/>
              <a:alphaOff val="0"/>
            </a:schemeClr>
          </a:fillRef>
          <a:effectRef idx="0">
            <a:schemeClr val="accent2">
              <a:tint val="40000"/>
              <a:alpha val="90000"/>
              <a:hueOff val="1809304"/>
              <a:satOff val="-10282"/>
              <a:lumOff val="-901"/>
              <a:alphaOff val="0"/>
            </a:schemeClr>
          </a:effectRef>
          <a:fontRef idx="minor">
            <a:schemeClr val="dk1">
              <a:hueOff val="0"/>
              <a:satOff val="0"/>
              <a:lumOff val="0"/>
              <a:alphaOff val="0"/>
            </a:schemeClr>
          </a:fontRef>
        </p:style>
        <p:txBody>
          <a:bodyPr spcFirstLastPara="0" vert="horz" wrap="square" lIns="49784" tIns="8890" rIns="49784" bIns="8890" numCol="1" spcCol="1270" anchor="ctr" anchorCtr="0">
            <a:noAutofit/>
          </a:bodyPr>
          <a:lstStyle/>
          <a:p>
            <a:pPr algn="ctr" defTabSz="311150">
              <a:lnSpc>
                <a:spcPct val="90000"/>
              </a:lnSpc>
              <a:spcBef>
                <a:spcPct val="0"/>
              </a:spcBef>
              <a:spcAft>
                <a:spcPct val="35000"/>
              </a:spcAft>
            </a:pPr>
            <a:r>
              <a:rPr lang="en-GB" sz="700" b="0" i="0" u="none" kern="1200" dirty="0">
                <a:solidFill>
                  <a:schemeClr val="bg1"/>
                </a:solidFill>
              </a:rPr>
              <a:t>Guest services play a vital role in supporting loyal guests, through programs such as Hilton Honors. “We offer the most flexible ways to use your Points from booking at more than 7,000 hotels, to money-can’t-buy experiences.”</a:t>
            </a:r>
            <a:r>
              <a:rPr lang="en-GB" sz="700" b="0" i="0" u="none" kern="1200" baseline="30000" dirty="0">
                <a:solidFill>
                  <a:schemeClr val="bg1"/>
                </a:solidFill>
              </a:rPr>
              <a:t>2</a:t>
            </a:r>
            <a:endParaRPr lang="en-US" sz="700" kern="1200" baseline="30000" dirty="0">
              <a:solidFill>
                <a:schemeClr val="bg1"/>
              </a:solidFill>
            </a:endParaRPr>
          </a:p>
        </p:txBody>
      </p:sp>
    </p:spTree>
    <p:extLst>
      <p:ext uri="{BB962C8B-B14F-4D97-AF65-F5344CB8AC3E}">
        <p14:creationId xmlns:p14="http://schemas.microsoft.com/office/powerpoint/2010/main" val="10359709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0">
            <a:extLst>
              <a:ext uri="{FF2B5EF4-FFF2-40B4-BE49-F238E27FC236}">
                <a16:creationId xmlns:a16="http://schemas.microsoft.com/office/drawing/2014/main" id="{8427DF8B-AF40-4916-BF81-7B4B1D6A0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3" name="Rectangle 132">
            <a:extLst>
              <a:ext uri="{FF2B5EF4-FFF2-40B4-BE49-F238E27FC236}">
                <a16:creationId xmlns:a16="http://schemas.microsoft.com/office/drawing/2014/main" id="{6AE0E191-47BD-46BD-846E-E994713F2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9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solidFill>
                <a:schemeClr val="bg1"/>
              </a:solidFill>
              <a:latin typeface="+mj-lt"/>
            </a:endParaRPr>
          </a:p>
        </p:txBody>
      </p:sp>
      <p:sp>
        <p:nvSpPr>
          <p:cNvPr id="135" name="Oval 1">
            <a:extLst>
              <a:ext uri="{FF2B5EF4-FFF2-40B4-BE49-F238E27FC236}">
                <a16:creationId xmlns:a16="http://schemas.microsoft.com/office/drawing/2014/main" id="{D60DC0FE-B192-4898-9A42-DD3CA1061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75068" y="1214970"/>
            <a:ext cx="5716933" cy="5643030"/>
          </a:xfrm>
          <a:custGeom>
            <a:avLst/>
            <a:gdLst>
              <a:gd name="connsiteX0" fmla="*/ 3371933 w 5716933"/>
              <a:gd name="connsiteY0" fmla="*/ 0 h 5643030"/>
              <a:gd name="connsiteX1" fmla="*/ 5516795 w 5716933"/>
              <a:gd name="connsiteY1" fmla="*/ 769986 h 5643030"/>
              <a:gd name="connsiteX2" fmla="*/ 5716933 w 5716933"/>
              <a:gd name="connsiteY2" fmla="*/ 951883 h 5643030"/>
              <a:gd name="connsiteX3" fmla="*/ 5716933 w 5716933"/>
              <a:gd name="connsiteY3" fmla="*/ 5643030 h 5643030"/>
              <a:gd name="connsiteX4" fmla="*/ 884716 w 5716933"/>
              <a:gd name="connsiteY4" fmla="*/ 5643030 h 5643030"/>
              <a:gd name="connsiteX5" fmla="*/ 769986 w 5716933"/>
              <a:gd name="connsiteY5" fmla="*/ 5516796 h 5643030"/>
              <a:gd name="connsiteX6" fmla="*/ 0 w 5716933"/>
              <a:gd name="connsiteY6" fmla="*/ 3371933 h 5643030"/>
              <a:gd name="connsiteX7" fmla="*/ 3371933 w 5716933"/>
              <a:gd name="connsiteY7" fmla="*/ 0 h 5643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933" h="5643030">
                <a:moveTo>
                  <a:pt x="3371933" y="0"/>
                </a:moveTo>
                <a:cubicBezTo>
                  <a:pt x="4186675" y="0"/>
                  <a:pt x="4933927" y="288960"/>
                  <a:pt x="5516795" y="769986"/>
                </a:cubicBezTo>
                <a:lnTo>
                  <a:pt x="5716933" y="951883"/>
                </a:lnTo>
                <a:lnTo>
                  <a:pt x="5716933" y="5643030"/>
                </a:lnTo>
                <a:lnTo>
                  <a:pt x="884716" y="5643030"/>
                </a:lnTo>
                <a:lnTo>
                  <a:pt x="769986" y="5516796"/>
                </a:lnTo>
                <a:cubicBezTo>
                  <a:pt x="288960" y="4933927"/>
                  <a:pt x="0" y="4186675"/>
                  <a:pt x="0" y="3371933"/>
                </a:cubicBezTo>
                <a:cubicBezTo>
                  <a:pt x="0" y="1509666"/>
                  <a:pt x="1509666" y="0"/>
                  <a:pt x="337193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dirty="0">
              <a:solidFill>
                <a:schemeClr val="bg1"/>
              </a:solidFill>
              <a:latin typeface="+mj-lt"/>
            </a:endParaRPr>
          </a:p>
        </p:txBody>
      </p:sp>
      <p:grpSp>
        <p:nvGrpSpPr>
          <p:cNvPr id="137" name="decorative circles">
            <a:extLst>
              <a:ext uri="{FF2B5EF4-FFF2-40B4-BE49-F238E27FC236}">
                <a16:creationId xmlns:a16="http://schemas.microsoft.com/office/drawing/2014/main" id="{47154ABD-A760-4C29-A394-422706C2C0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08627" y="289695"/>
            <a:ext cx="5228154" cy="5966848"/>
            <a:chOff x="6008627" y="289695"/>
            <a:chExt cx="5228154" cy="5966848"/>
          </a:xfrm>
        </p:grpSpPr>
        <p:sp>
          <p:nvSpPr>
            <p:cNvPr id="138" name="Oval 137">
              <a:extLst>
                <a:ext uri="{FF2B5EF4-FFF2-40B4-BE49-F238E27FC236}">
                  <a16:creationId xmlns:a16="http://schemas.microsoft.com/office/drawing/2014/main" id="{87E907A3-04C3-40DF-AF5B-74DFD9858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43605" y="289695"/>
              <a:ext cx="226735" cy="226735"/>
            </a:xfrm>
            <a:prstGeom prst="ellipse">
              <a:avLst/>
            </a:prstGeom>
            <a:solidFill>
              <a:srgbClr val="9744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Oval 138">
              <a:extLst>
                <a:ext uri="{FF2B5EF4-FFF2-40B4-BE49-F238E27FC236}">
                  <a16:creationId xmlns:a16="http://schemas.microsoft.com/office/drawing/2014/main" id="{6C341F19-78FA-4078-B1AD-5E1646DD0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03560" y="387281"/>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Oval 139">
              <a:extLst>
                <a:ext uri="{FF2B5EF4-FFF2-40B4-BE49-F238E27FC236}">
                  <a16:creationId xmlns:a16="http://schemas.microsoft.com/office/drawing/2014/main" id="{D6E0C6E1-CEDB-4511-B675-C5C48112E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790102"/>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1" name="Oval 140">
              <a:extLst>
                <a:ext uri="{FF2B5EF4-FFF2-40B4-BE49-F238E27FC236}">
                  <a16:creationId xmlns:a16="http://schemas.microsoft.com/office/drawing/2014/main" id="{C863F213-E875-41B8-A148-A90BCD837B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70340" y="674287"/>
              <a:ext cx="466441" cy="466441"/>
            </a:xfrm>
            <a:prstGeom prst="ellipse">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a:extLst>
                <a:ext uri="{FF2B5EF4-FFF2-40B4-BE49-F238E27FC236}">
                  <a16:creationId xmlns:a16="http://schemas.microsoft.com/office/drawing/2014/main" id="{26FF8E98-A1E7-49FB-95C2-4518E16B54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08627" y="5407667"/>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3CC8CF9A-DF16-4C93-F677-978114B3F411}"/>
              </a:ext>
            </a:extLst>
          </p:cNvPr>
          <p:cNvPicPr>
            <a:picLocks noChangeAspect="1"/>
          </p:cNvPicPr>
          <p:nvPr/>
        </p:nvPicPr>
        <p:blipFill rotWithShape="1">
          <a:blip r:embed="rId2"/>
          <a:srcRect l="27309" r="14691"/>
          <a:stretch/>
        </p:blipFill>
        <p:spPr>
          <a:xfrm>
            <a:off x="9682232" y="14957"/>
            <a:ext cx="2518891" cy="2486319"/>
          </a:xfrm>
          <a:prstGeom prst="rect">
            <a:avLst/>
          </a:prstGeom>
        </p:spPr>
      </p:pic>
      <p:graphicFrame>
        <p:nvGraphicFramePr>
          <p:cNvPr id="3" name="Table 3">
            <a:extLst>
              <a:ext uri="{FF2B5EF4-FFF2-40B4-BE49-F238E27FC236}">
                <a16:creationId xmlns:a16="http://schemas.microsoft.com/office/drawing/2014/main" id="{92A08FC0-065F-C632-C9AA-CE8A41A38AB7}"/>
              </a:ext>
            </a:extLst>
          </p:cNvPr>
          <p:cNvGraphicFramePr>
            <a:graphicFrameLocks noGrp="1"/>
          </p:cNvGraphicFramePr>
          <p:nvPr>
            <p:extLst>
              <p:ext uri="{D42A27DB-BD31-4B8C-83A1-F6EECF244321}">
                <p14:modId xmlns:p14="http://schemas.microsoft.com/office/powerpoint/2010/main" val="3668513874"/>
              </p:ext>
            </p:extLst>
          </p:nvPr>
        </p:nvGraphicFramePr>
        <p:xfrm>
          <a:off x="599420" y="1314369"/>
          <a:ext cx="10818413" cy="5203540"/>
        </p:xfrm>
        <a:graphic>
          <a:graphicData uri="http://schemas.openxmlformats.org/drawingml/2006/table">
            <a:tbl>
              <a:tblPr firstCol="1" bandRow="1">
                <a:tableStyleId>{5C22544A-7EE6-4342-B048-85BDC9FD1C3A}</a:tableStyleId>
              </a:tblPr>
              <a:tblGrid>
                <a:gridCol w="1576021">
                  <a:extLst>
                    <a:ext uri="{9D8B030D-6E8A-4147-A177-3AD203B41FA5}">
                      <a16:colId xmlns:a16="http://schemas.microsoft.com/office/drawing/2014/main" val="96040913"/>
                    </a:ext>
                  </a:extLst>
                </a:gridCol>
                <a:gridCol w="9242392">
                  <a:extLst>
                    <a:ext uri="{9D8B030D-6E8A-4147-A177-3AD203B41FA5}">
                      <a16:colId xmlns:a16="http://schemas.microsoft.com/office/drawing/2014/main" val="2128765252"/>
                    </a:ext>
                  </a:extLst>
                </a:gridCol>
              </a:tblGrid>
              <a:tr h="820972">
                <a:tc>
                  <a:txBody>
                    <a:bodyPr/>
                    <a:lstStyle/>
                    <a:p>
                      <a:r>
                        <a:rPr lang="en-GB" sz="1100" b="0" i="0" u="none" strike="noStrike" kern="1200" noProof="0" dirty="0">
                          <a:solidFill>
                            <a:schemeClr val="lt1"/>
                          </a:solidFill>
                          <a:effectLst/>
                          <a:latin typeface="+mj-lt"/>
                          <a:ea typeface="+mn-ea"/>
                          <a:cs typeface="+mn-cs"/>
                        </a:rPr>
                        <a:t>Guest Satisfaction</a:t>
                      </a:r>
                      <a:endParaRPr lang="en-GB" sz="1100" noProof="0" dirty="0">
                        <a:latin typeface="+mj-lt"/>
                      </a:endParaRPr>
                    </a:p>
                  </a:txBody>
                  <a:tcPr anchor="ct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noProof="0" dirty="0">
                          <a:latin typeface="Times New Roman" panose="02020603050405020304" pitchFamily="18" charset="0"/>
                          <a:cs typeface="Times New Roman" panose="02020603050405020304" pitchFamily="18" charset="0"/>
                        </a:rPr>
                        <a:t>Guest satisfaction is the desired outcome of hospitality services</a:t>
                      </a:r>
                      <a:r>
                        <a:rPr lang="en-GB" sz="1400" baseline="30000" noProof="0" dirty="0">
                          <a:latin typeface="Times New Roman" panose="02020603050405020304" pitchFamily="18" charset="0"/>
                          <a:cs typeface="Times New Roman" panose="02020603050405020304" pitchFamily="18" charset="0"/>
                        </a:rPr>
                        <a:t> </a:t>
                      </a:r>
                      <a:r>
                        <a:rPr lang="en-GB" sz="1400" baseline="0" noProof="0" dirty="0">
                          <a:latin typeface="Times New Roman" panose="02020603050405020304" pitchFamily="18" charset="0"/>
                          <a:cs typeface="Times New Roman" panose="02020603050405020304" pitchFamily="18" charset="0"/>
                        </a:rPr>
                        <a:t>(Walker, 2014, p. 46)</a:t>
                      </a:r>
                      <a:r>
                        <a:rPr lang="en-GB" sz="1400" noProof="0" dirty="0">
                          <a:latin typeface="Times New Roman" panose="02020603050405020304" pitchFamily="18" charset="0"/>
                          <a:cs typeface="Times New Roman" panose="02020603050405020304" pitchFamily="18" charset="0"/>
                        </a:rPr>
                        <a:t> Guest services directly impact the overall satisfaction of guests. Providing personalized and efficient service enhances the guest experience, leading to positive repeat visits and recommendations. Exceeding guests’ expectations contribute to the success and reputation of a hotel or resort. </a:t>
                      </a:r>
                    </a:p>
                  </a:txBody>
                  <a:tcPr/>
                </a:tc>
                <a:extLst>
                  <a:ext uri="{0D108BD9-81ED-4DB2-BD59-A6C34878D82A}">
                    <a16:rowId xmlns:a16="http://schemas.microsoft.com/office/drawing/2014/main" val="1305409268"/>
                  </a:ext>
                </a:extLst>
              </a:tr>
              <a:tr h="820972">
                <a:tc>
                  <a:txBody>
                    <a:bodyPr/>
                    <a:lstStyle/>
                    <a:p>
                      <a:r>
                        <a:rPr lang="en-GB" sz="1100" b="0" i="0" u="none" strike="noStrike" kern="1200" noProof="0" dirty="0">
                          <a:solidFill>
                            <a:schemeClr val="lt1"/>
                          </a:solidFill>
                          <a:effectLst/>
                          <a:latin typeface="+mj-lt"/>
                          <a:ea typeface="+mn-ea"/>
                          <a:cs typeface="+mn-cs"/>
                        </a:rPr>
                        <a:t>Brand Image and Reputation</a:t>
                      </a:r>
                      <a:endParaRPr lang="en-GB" sz="1100" noProof="0" dirty="0">
                        <a:latin typeface="+mj-lt"/>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noProof="0" dirty="0">
                          <a:latin typeface="Times New Roman" panose="02020603050405020304" pitchFamily="18" charset="0"/>
                          <a:cs typeface="Times New Roman" panose="02020603050405020304" pitchFamily="18" charset="0"/>
                        </a:rPr>
                        <a:t>The brand image and reputation of a hotel or resort is impacted by the quality of guest services. They contribute to building a positive brand perception and position the property as a provider of superior hospitality. Reviews generated by satisfied guests can significantly impact a property's reputation.</a:t>
                      </a:r>
                    </a:p>
                  </a:txBody>
                  <a:tcPr/>
                </a:tc>
                <a:extLst>
                  <a:ext uri="{0D108BD9-81ED-4DB2-BD59-A6C34878D82A}">
                    <a16:rowId xmlns:a16="http://schemas.microsoft.com/office/drawing/2014/main" val="958268246"/>
                  </a:ext>
                </a:extLst>
              </a:tr>
              <a:tr h="820972">
                <a:tc>
                  <a:txBody>
                    <a:bodyPr/>
                    <a:lstStyle/>
                    <a:p>
                      <a:r>
                        <a:rPr lang="en-GB" sz="1100" b="0" i="0" u="none" strike="noStrike" kern="1200" noProof="0" dirty="0">
                          <a:solidFill>
                            <a:schemeClr val="lt1"/>
                          </a:solidFill>
                          <a:effectLst/>
                          <a:latin typeface="+mj-lt"/>
                          <a:ea typeface="+mn-ea"/>
                          <a:cs typeface="+mn-cs"/>
                        </a:rPr>
                        <a:t>Guest Retention and Loyalty</a:t>
                      </a:r>
                      <a:endParaRPr lang="en-GB" sz="1100" noProof="0" dirty="0">
                        <a:latin typeface="+mj-lt"/>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noProof="0" dirty="0">
                          <a:latin typeface="Times New Roman" panose="02020603050405020304" pitchFamily="18" charset="0"/>
                          <a:cs typeface="Times New Roman" panose="02020603050405020304" pitchFamily="18" charset="0"/>
                        </a:rPr>
                        <a:t>By providing memorable experiences, addressing concerns promptly, and offering personalized attention, companies can cultivate a loyal customer base.  Loyal guests are more likely to choose the same property for future stays, participate in loyalty programs, and recommend the hotel to others. Also, for hotels these customers tend to book directly rather than through an OTA. This way, hotels don’t have to pay OTA fees.</a:t>
                      </a:r>
                    </a:p>
                  </a:txBody>
                  <a:tcPr/>
                </a:tc>
                <a:extLst>
                  <a:ext uri="{0D108BD9-81ED-4DB2-BD59-A6C34878D82A}">
                    <a16:rowId xmlns:a16="http://schemas.microsoft.com/office/drawing/2014/main" val="836159253"/>
                  </a:ext>
                </a:extLst>
              </a:tr>
              <a:tr h="1064224">
                <a:tc>
                  <a:txBody>
                    <a:bodyPr/>
                    <a:lstStyle/>
                    <a:p>
                      <a:r>
                        <a:rPr lang="en-GB" sz="1100" b="0" i="0" u="none" strike="noStrike" kern="1200" noProof="0" dirty="0">
                          <a:solidFill>
                            <a:schemeClr val="lt1"/>
                          </a:solidFill>
                          <a:effectLst/>
                          <a:latin typeface="+mj-lt"/>
                          <a:ea typeface="+mn-ea"/>
                          <a:cs typeface="+mn-cs"/>
                        </a:rPr>
                        <a:t>Differentiation and Competitive Advantage</a:t>
                      </a:r>
                      <a:endParaRPr lang="en-GB" sz="1100" noProof="0" dirty="0">
                        <a:latin typeface="+mj-lt"/>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noProof="0" dirty="0">
                          <a:latin typeface="Times New Roman" panose="02020603050405020304" pitchFamily="18" charset="0"/>
                          <a:cs typeface="Times New Roman" panose="02020603050405020304" pitchFamily="18" charset="0"/>
                        </a:rPr>
                        <a:t>In a competitive market, guest services serve as a differentiating factor. “Companies provide personalised service by documenting customer data and interactions, then leveraging that information to cater to the consumer. Personalised customer service could take the form of communicating with customers through their preferred channels.”</a:t>
                      </a:r>
                      <a:r>
                        <a:rPr lang="en-GB" sz="1400" baseline="30000" noProof="0" dirty="0">
                          <a:latin typeface="Times New Roman" panose="02020603050405020304" pitchFamily="18" charset="0"/>
                          <a:cs typeface="Times New Roman" panose="02020603050405020304" pitchFamily="18" charset="0"/>
                        </a:rPr>
                        <a:t>2</a:t>
                      </a:r>
                      <a:r>
                        <a:rPr lang="en-GB" sz="1400" noProof="0" dirty="0">
                          <a:latin typeface="Times New Roman" panose="02020603050405020304" pitchFamily="18" charset="0"/>
                          <a:cs typeface="Times New Roman" panose="02020603050405020304" pitchFamily="18" charset="0"/>
                        </a:rPr>
                        <a:t> This differentiation can lead to increased bookings and a competitive advantage.</a:t>
                      </a:r>
                    </a:p>
                  </a:txBody>
                  <a:tcPr/>
                </a:tc>
                <a:extLst>
                  <a:ext uri="{0D108BD9-81ED-4DB2-BD59-A6C34878D82A}">
                    <a16:rowId xmlns:a16="http://schemas.microsoft.com/office/drawing/2014/main" val="3061268495"/>
                  </a:ext>
                </a:extLst>
              </a:tr>
              <a:tr h="820972">
                <a:tc>
                  <a:txBody>
                    <a:bodyPr/>
                    <a:lstStyle/>
                    <a:p>
                      <a:r>
                        <a:rPr lang="en-GB" sz="1100" b="0" i="0" u="none" strike="noStrike" kern="1200" noProof="0" dirty="0">
                          <a:solidFill>
                            <a:schemeClr val="lt1"/>
                          </a:solidFill>
                          <a:effectLst/>
                          <a:latin typeface="+mj-lt"/>
                          <a:ea typeface="+mn-ea"/>
                          <a:cs typeface="+mn-cs"/>
                        </a:rPr>
                        <a:t>Problem Resolution and Guest Recovery</a:t>
                      </a:r>
                      <a:endParaRPr lang="en-GB" sz="1100" noProof="0" dirty="0">
                        <a:latin typeface="+mj-lt"/>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noProof="0" dirty="0">
                          <a:latin typeface="Times New Roman" panose="02020603050405020304" pitchFamily="18" charset="0"/>
                          <a:cs typeface="Times New Roman" panose="02020603050405020304" pitchFamily="18" charset="0"/>
                        </a:rPr>
                        <a:t>Addressing guest complaints, concerns, or issues during stays, while offering prompt and effective problem resolution, demonstrates commitment to guest satisfaction and turn any experience into a positive one. Successfully handling guest recovery situations help retain guests and mitigate potential damage to reputation.</a:t>
                      </a:r>
                    </a:p>
                  </a:txBody>
                  <a:tcPr/>
                </a:tc>
                <a:extLst>
                  <a:ext uri="{0D108BD9-81ED-4DB2-BD59-A6C34878D82A}">
                    <a16:rowId xmlns:a16="http://schemas.microsoft.com/office/drawing/2014/main" val="2583140274"/>
                  </a:ext>
                </a:extLst>
              </a:tr>
              <a:tr h="661445">
                <a:tc>
                  <a:txBody>
                    <a:bodyPr/>
                    <a:lstStyle/>
                    <a:p>
                      <a:r>
                        <a:rPr lang="en-GB" sz="1100" b="0" i="0" u="none" strike="noStrike" kern="1200" noProof="0" dirty="0">
                          <a:solidFill>
                            <a:schemeClr val="lt1"/>
                          </a:solidFill>
                          <a:effectLst/>
                          <a:latin typeface="+mj-lt"/>
                          <a:ea typeface="+mn-ea"/>
                          <a:cs typeface="+mn-cs"/>
                        </a:rPr>
                        <a:t>Revenue Generation</a:t>
                      </a:r>
                      <a:endParaRPr lang="en-GB" sz="1100" noProof="0" dirty="0">
                        <a:latin typeface="+mj-lt"/>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noProof="0" dirty="0">
                          <a:latin typeface="Times New Roman" panose="02020603050405020304" pitchFamily="18" charset="0"/>
                          <a:cs typeface="Times New Roman" panose="02020603050405020304" pitchFamily="18" charset="0"/>
                        </a:rPr>
                        <a:t>Upselling and cross-selling opportunities have a huge impact in revenue generation. Attracting new customers proved to be more expensive than keeping the existing ones. A large pool of loyal customers gives companies the opportunity to save money in difficult market times, when other companies will need to spend money to attract customers.</a:t>
                      </a:r>
                      <a:endParaRPr lang="en-GB" sz="1400" baseline="30000" noProof="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4103845029"/>
                  </a:ext>
                </a:extLst>
              </a:tr>
            </a:tbl>
          </a:graphicData>
        </a:graphic>
      </p:graphicFrame>
      <p:sp>
        <p:nvSpPr>
          <p:cNvPr id="4" name="Title 3">
            <a:extLst>
              <a:ext uri="{FF2B5EF4-FFF2-40B4-BE49-F238E27FC236}">
                <a16:creationId xmlns:a16="http://schemas.microsoft.com/office/drawing/2014/main" id="{5DEE1D9A-EDCE-DD3A-4642-F6A933066869}"/>
              </a:ext>
            </a:extLst>
          </p:cNvPr>
          <p:cNvSpPr>
            <a:spLocks noGrp="1"/>
          </p:cNvSpPr>
          <p:nvPr>
            <p:ph type="title"/>
          </p:nvPr>
        </p:nvSpPr>
        <p:spPr>
          <a:xfrm>
            <a:off x="792439" y="45340"/>
            <a:ext cx="8902828" cy="1325563"/>
          </a:xfrm>
        </p:spPr>
        <p:txBody>
          <a:bodyPr>
            <a:normAutofit/>
          </a:bodyPr>
          <a:lstStyle/>
          <a:p>
            <a:r>
              <a:rPr lang="en-GB" sz="4000" dirty="0">
                <a:effectLst/>
              </a:rPr>
              <a:t>Considering the role and function of guest services </a:t>
            </a:r>
            <a:endParaRPr lang="ro-RO" sz="4000" dirty="0"/>
          </a:p>
        </p:txBody>
      </p:sp>
    </p:spTree>
    <p:extLst>
      <p:ext uri="{BB962C8B-B14F-4D97-AF65-F5344CB8AC3E}">
        <p14:creationId xmlns:p14="http://schemas.microsoft.com/office/powerpoint/2010/main" val="14958320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8183E0-58D3-4C7F-97F0-2494113B38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3D7220-9A41-4B89-8A05-2E854925ED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a:solidFill>
                <a:schemeClr val="bg1"/>
              </a:solidFill>
              <a:latin typeface="+mj-lt"/>
            </a:endParaRPr>
          </a:p>
        </p:txBody>
      </p:sp>
      <p:pic>
        <p:nvPicPr>
          <p:cNvPr id="5" name="Picture 4">
            <a:extLst>
              <a:ext uri="{FF2B5EF4-FFF2-40B4-BE49-F238E27FC236}">
                <a16:creationId xmlns:a16="http://schemas.microsoft.com/office/drawing/2014/main" id="{3CC8CF9A-DF16-4C93-F677-978114B3F411}"/>
              </a:ext>
            </a:extLst>
          </p:cNvPr>
          <p:cNvPicPr>
            <a:picLocks noChangeAspect="1"/>
          </p:cNvPicPr>
          <p:nvPr/>
        </p:nvPicPr>
        <p:blipFill>
          <a:blip r:embed="rId3"/>
          <a:srcRect t="769" b="769"/>
          <a:stretch/>
        </p:blipFill>
        <p:spPr>
          <a:xfrm>
            <a:off x="1525" y="10"/>
            <a:ext cx="12188951" cy="6857990"/>
          </a:xfrm>
          <a:prstGeom prst="rect">
            <a:avLst/>
          </a:prstGeom>
        </p:spPr>
      </p:pic>
      <p:grpSp>
        <p:nvGrpSpPr>
          <p:cNvPr id="13" name="decorative circles">
            <a:extLst>
              <a:ext uri="{FF2B5EF4-FFF2-40B4-BE49-F238E27FC236}">
                <a16:creationId xmlns:a16="http://schemas.microsoft.com/office/drawing/2014/main" id="{C1F869AB-954B-4EAB-8260-60AE9C8D0C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4102" y="236341"/>
            <a:ext cx="11340713" cy="5464029"/>
            <a:chOff x="314102" y="236341"/>
            <a:chExt cx="11340713" cy="5464029"/>
          </a:xfrm>
        </p:grpSpPr>
        <p:sp>
          <p:nvSpPr>
            <p:cNvPr id="14" name="Oval 13">
              <a:extLst>
                <a:ext uri="{FF2B5EF4-FFF2-40B4-BE49-F238E27FC236}">
                  <a16:creationId xmlns:a16="http://schemas.microsoft.com/office/drawing/2014/main" id="{73902316-BF90-4159-9FD2-6CFCCF7BE2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60448" y="3803994"/>
              <a:ext cx="94160" cy="94160"/>
            </a:xfrm>
            <a:prstGeom prst="ellipse">
              <a:avLst/>
            </a:prstGeom>
            <a:solidFill>
              <a:srgbClr val="E3BEBE">
                <a:alpha val="28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5" name="Oval 14">
              <a:extLst>
                <a:ext uri="{FF2B5EF4-FFF2-40B4-BE49-F238E27FC236}">
                  <a16:creationId xmlns:a16="http://schemas.microsoft.com/office/drawing/2014/main" id="{EF0C14E3-3AAA-4BA8-93F9-856D029676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14102" y="3044381"/>
              <a:ext cx="226735" cy="226735"/>
            </a:xfrm>
            <a:prstGeom prst="ellipse">
              <a:avLst/>
            </a:prstGeom>
            <a:solidFill>
              <a:schemeClr val="tx2">
                <a:lumMod val="50000"/>
                <a:lumOff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6" name="Oval 15">
              <a:extLst>
                <a:ext uri="{FF2B5EF4-FFF2-40B4-BE49-F238E27FC236}">
                  <a16:creationId xmlns:a16="http://schemas.microsoft.com/office/drawing/2014/main" id="{EECE6F6B-297F-4766-8C04-0960E99600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88374" y="386135"/>
              <a:ext cx="466441" cy="466441"/>
            </a:xfrm>
            <a:prstGeom prst="ellipse">
              <a:avLst/>
            </a:prstGeom>
            <a:solidFill>
              <a:schemeClr val="accent2">
                <a:lumMod val="60000"/>
                <a:lumOff val="40000"/>
                <a:alpha val="7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7" name="Oval 16">
              <a:extLst>
                <a:ext uri="{FF2B5EF4-FFF2-40B4-BE49-F238E27FC236}">
                  <a16:creationId xmlns:a16="http://schemas.microsoft.com/office/drawing/2014/main" id="{44AE5C63-0522-4DDF-B67A-5DA271883B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065714" y="236341"/>
              <a:ext cx="113367" cy="113367"/>
            </a:xfrm>
            <a:prstGeom prst="ellipse">
              <a:avLst/>
            </a:prstGeom>
            <a:solidFill>
              <a:srgbClr val="F39E2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8" name="Oval 17">
              <a:extLst>
                <a:ext uri="{FF2B5EF4-FFF2-40B4-BE49-F238E27FC236}">
                  <a16:creationId xmlns:a16="http://schemas.microsoft.com/office/drawing/2014/main" id="{64F95A54-2855-4B65-82E3-A9D306CBA1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1535" y="2516671"/>
              <a:ext cx="466441" cy="46644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19" name="Oval 18">
              <a:extLst>
                <a:ext uri="{FF2B5EF4-FFF2-40B4-BE49-F238E27FC236}">
                  <a16:creationId xmlns:a16="http://schemas.microsoft.com/office/drawing/2014/main" id="{164F2D59-D40C-482F-BF5E-7FA622D97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30142" y="4588038"/>
              <a:ext cx="113367" cy="11336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0" name="Oval 19">
              <a:extLst>
                <a:ext uri="{FF2B5EF4-FFF2-40B4-BE49-F238E27FC236}">
                  <a16:creationId xmlns:a16="http://schemas.microsoft.com/office/drawing/2014/main" id="{9DCE1484-E528-418A-9339-8410B8F71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02046" y="5394590"/>
              <a:ext cx="305780" cy="305780"/>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sp>
          <p:nvSpPr>
            <p:cNvPr id="21" name="Oval 20">
              <a:extLst>
                <a:ext uri="{FF2B5EF4-FFF2-40B4-BE49-F238E27FC236}">
                  <a16:creationId xmlns:a16="http://schemas.microsoft.com/office/drawing/2014/main" id="{B471ADFB-A135-4594-B9A3-481A91AE2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08287" y="5160714"/>
              <a:ext cx="113367" cy="113367"/>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a:p>
          </p:txBody>
        </p:sp>
      </p:grpSp>
      <p:sp>
        <p:nvSpPr>
          <p:cNvPr id="2" name="Title 1">
            <a:extLst>
              <a:ext uri="{FF2B5EF4-FFF2-40B4-BE49-F238E27FC236}">
                <a16:creationId xmlns:a16="http://schemas.microsoft.com/office/drawing/2014/main" id="{D426D3DC-1F34-E37F-5060-FF66F88EAB67}"/>
              </a:ext>
            </a:extLst>
          </p:cNvPr>
          <p:cNvSpPr>
            <a:spLocks noGrp="1"/>
          </p:cNvSpPr>
          <p:nvPr>
            <p:ph type="title"/>
          </p:nvPr>
        </p:nvSpPr>
        <p:spPr>
          <a:xfrm>
            <a:off x="113034" y="303111"/>
            <a:ext cx="5782804" cy="1118122"/>
          </a:xfrm>
        </p:spPr>
        <p:txBody>
          <a:bodyPr anchor="b">
            <a:normAutofit/>
          </a:bodyPr>
          <a:lstStyle/>
          <a:p>
            <a:r>
              <a:rPr lang="en-GB" sz="6000" dirty="0">
                <a:solidFill>
                  <a:srgbClr val="FFFFFF"/>
                </a:solidFill>
              </a:rPr>
              <a:t>Conclusion</a:t>
            </a:r>
          </a:p>
        </p:txBody>
      </p:sp>
      <p:sp>
        <p:nvSpPr>
          <p:cNvPr id="3" name="Content Placeholder 2">
            <a:extLst>
              <a:ext uri="{FF2B5EF4-FFF2-40B4-BE49-F238E27FC236}">
                <a16:creationId xmlns:a16="http://schemas.microsoft.com/office/drawing/2014/main" id="{1D37EE2C-6F16-C832-BB3B-06F8084A7754}"/>
              </a:ext>
            </a:extLst>
          </p:cNvPr>
          <p:cNvSpPr>
            <a:spLocks noGrp="1"/>
          </p:cNvSpPr>
          <p:nvPr>
            <p:ph idx="1"/>
          </p:nvPr>
        </p:nvSpPr>
        <p:spPr>
          <a:xfrm>
            <a:off x="311671" y="1571626"/>
            <a:ext cx="8703742" cy="3929062"/>
          </a:xfrm>
          <a:solidFill>
            <a:schemeClr val="tx2">
              <a:lumMod val="50000"/>
              <a:lumOff val="50000"/>
              <a:alpha val="59000"/>
            </a:schemeClr>
          </a:solidFill>
        </p:spPr>
        <p:txBody>
          <a:bodyPr anchor="t">
            <a:normAutofit/>
          </a:bodyPr>
          <a:lstStyle/>
          <a:p>
            <a:pPr indent="0" algn="just">
              <a:spcBef>
                <a:spcPts val="600"/>
              </a:spcBef>
              <a:spcAft>
                <a:spcPts val="600"/>
              </a:spcAft>
              <a:buNone/>
            </a:pPr>
            <a:endParaRPr lang="en-GB" dirty="0">
              <a:solidFill>
                <a:schemeClr val="bg1"/>
              </a:solidFill>
              <a:effectLst/>
              <a:latin typeface="Times New Roman" panose="02020603050405020304" pitchFamily="18" charset="0"/>
              <a:ea typeface="Calibri" panose="020F0502020204030204" pitchFamily="34" charset="0"/>
              <a:cs typeface="Times New Roman (Body CS)"/>
            </a:endParaRPr>
          </a:p>
          <a:p>
            <a:pPr indent="0" algn="just">
              <a:spcBef>
                <a:spcPts val="600"/>
              </a:spcBef>
              <a:spcAft>
                <a:spcPts val="600"/>
              </a:spcAft>
              <a:buNone/>
            </a:pPr>
            <a:r>
              <a:rPr lang="en-GB" dirty="0">
                <a:solidFill>
                  <a:schemeClr val="bg1"/>
                </a:solidFill>
                <a:effectLst/>
                <a:latin typeface="Times New Roman" panose="02020603050405020304" pitchFamily="18" charset="0"/>
                <a:ea typeface="Calibri" panose="020F0502020204030204" pitchFamily="34" charset="0"/>
                <a:cs typeface="Times New Roman (Body CS)"/>
              </a:rPr>
              <a:t>In summary, quality service and hospitality has a profound impact on guest satisfaction, loyalty, and positive word-of-mouth in the hospitality industry. Superior hospitality fosters guest satisfaction, leading to increased loyalty, repeat business, and positive reviews and referrals. These factors directly contribute to a hotel's financial success by attracting repeat guests, generating a positive image, with the result of establishing a strong brand reputation in the highly competitive marketplace.</a:t>
            </a:r>
          </a:p>
          <a:p>
            <a:pPr indent="0" algn="just">
              <a:spcBef>
                <a:spcPts val="600"/>
              </a:spcBef>
              <a:spcAft>
                <a:spcPts val="600"/>
              </a:spcAft>
              <a:buNone/>
            </a:pPr>
            <a:r>
              <a:rPr lang="en-GB" dirty="0">
                <a:solidFill>
                  <a:schemeClr val="bg1"/>
                </a:solidFill>
                <a:latin typeface="Times New Roman" panose="02020603050405020304" pitchFamily="18" charset="0"/>
                <a:ea typeface="Calibri" panose="020F0502020204030204" pitchFamily="34" charset="0"/>
                <a:cs typeface="Times New Roman (Body CS)"/>
              </a:rPr>
              <a:t>Because </a:t>
            </a:r>
            <a:r>
              <a:rPr lang="en-GB" dirty="0">
                <a:solidFill>
                  <a:schemeClr val="bg1"/>
                </a:solidFill>
                <a:effectLst/>
                <a:latin typeface="Times New Roman" panose="02020603050405020304" pitchFamily="18" charset="0"/>
                <a:ea typeface="Calibri" panose="020F0502020204030204" pitchFamily="34" charset="0"/>
                <a:cs typeface="Times New Roman (Body CS)"/>
              </a:rPr>
              <a:t>customer satisfaction is the baseline of loyalty, hotels and hospitality resorts need to improve the quality of their service if they want to effectively retain existing customers, attract new ones and create a positive and attractive brand image.</a:t>
            </a:r>
            <a:endParaRPr lang="en-GB" baseline="30000" dirty="0">
              <a:solidFill>
                <a:schemeClr val="bg1"/>
              </a:solidFill>
              <a:effectLst/>
              <a:latin typeface="Times New Roman" panose="02020603050405020304" pitchFamily="18" charset="0"/>
              <a:ea typeface="Calibri" panose="020F0502020204030204" pitchFamily="34" charset="0"/>
              <a:cs typeface="Times New Roman (Body CS)"/>
            </a:endParaRPr>
          </a:p>
        </p:txBody>
      </p:sp>
      <p:sp>
        <p:nvSpPr>
          <p:cNvPr id="4" name="Footer Placeholder 3">
            <a:extLst>
              <a:ext uri="{FF2B5EF4-FFF2-40B4-BE49-F238E27FC236}">
                <a16:creationId xmlns:a16="http://schemas.microsoft.com/office/drawing/2014/main" id="{FBF591C9-993C-1DBD-412B-893FB9D52C63}"/>
              </a:ext>
            </a:extLst>
          </p:cNvPr>
          <p:cNvSpPr>
            <a:spLocks noGrp="1"/>
          </p:cNvSpPr>
          <p:nvPr>
            <p:ph type="ftr" sz="quarter" idx="11"/>
          </p:nvPr>
        </p:nvSpPr>
        <p:spPr>
          <a:xfrm>
            <a:off x="4900613" y="6583383"/>
            <a:ext cx="4114800" cy="233209"/>
          </a:xfrm>
        </p:spPr>
        <p:txBody>
          <a:bodyPr/>
          <a:lstStyle/>
          <a:p>
            <a:pPr algn="r"/>
            <a:r>
              <a:rPr lang="en-US" sz="800" dirty="0">
                <a:solidFill>
                  <a:schemeClr val="bg1"/>
                </a:solidFill>
              </a:rPr>
              <a:t>1: https://</a:t>
            </a:r>
            <a:r>
              <a:rPr lang="en-US" sz="800" dirty="0" err="1">
                <a:solidFill>
                  <a:schemeClr val="bg1"/>
                </a:solidFill>
              </a:rPr>
              <a:t>www.sciencedirect.com</a:t>
            </a:r>
            <a:r>
              <a:rPr lang="en-US" sz="800" dirty="0">
                <a:solidFill>
                  <a:schemeClr val="bg1"/>
                </a:solidFill>
              </a:rPr>
              <a:t>/science/article/abs/</a:t>
            </a:r>
            <a:r>
              <a:rPr lang="en-US" sz="800" dirty="0" err="1">
                <a:solidFill>
                  <a:schemeClr val="bg1"/>
                </a:solidFill>
              </a:rPr>
              <a:t>pii</a:t>
            </a:r>
            <a:r>
              <a:rPr lang="en-US" sz="800" dirty="0">
                <a:solidFill>
                  <a:schemeClr val="bg1"/>
                </a:solidFill>
              </a:rPr>
              <a:t>/S0278431918310508</a:t>
            </a:r>
          </a:p>
        </p:txBody>
      </p:sp>
    </p:spTree>
    <p:extLst>
      <p:ext uri="{BB962C8B-B14F-4D97-AF65-F5344CB8AC3E}">
        <p14:creationId xmlns:p14="http://schemas.microsoft.com/office/powerpoint/2010/main" val="4047340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961467-EEA0-FB3F-8C06-734D1F42F5ED}"/>
              </a:ext>
            </a:extLst>
          </p:cNvPr>
          <p:cNvSpPr>
            <a:spLocks noGrp="1"/>
          </p:cNvSpPr>
          <p:nvPr>
            <p:ph type="title"/>
          </p:nvPr>
        </p:nvSpPr>
        <p:spPr/>
        <p:txBody>
          <a:bodyPr/>
          <a:lstStyle/>
          <a:p>
            <a:r>
              <a:rPr lang="ro-RO" dirty="0" err="1"/>
              <a:t>References</a:t>
            </a:r>
            <a:endParaRPr lang="ro-RO" dirty="0"/>
          </a:p>
        </p:txBody>
      </p:sp>
      <p:sp>
        <p:nvSpPr>
          <p:cNvPr id="3" name="Content Placeholder 2">
            <a:extLst>
              <a:ext uri="{FF2B5EF4-FFF2-40B4-BE49-F238E27FC236}">
                <a16:creationId xmlns:a16="http://schemas.microsoft.com/office/drawing/2014/main" id="{FB5B3733-D2A8-22CF-E6CA-7FD882F9B3AA}"/>
              </a:ext>
            </a:extLst>
          </p:cNvPr>
          <p:cNvSpPr>
            <a:spLocks noGrp="1"/>
          </p:cNvSpPr>
          <p:nvPr>
            <p:ph idx="1"/>
          </p:nvPr>
        </p:nvSpPr>
        <p:spPr>
          <a:xfrm>
            <a:off x="777239" y="1825625"/>
            <a:ext cx="10904477" cy="4351338"/>
          </a:xfrm>
        </p:spPr>
        <p:txBody>
          <a:bodyPr>
            <a:normAutofit fontScale="85000" lnSpcReduction="20000"/>
          </a:bodyPr>
          <a:lstStyle/>
          <a:p>
            <a:pPr marL="457200" indent="-457200">
              <a:buFont typeface="+mj-lt"/>
              <a:buAutoNum type="arabicPeriod"/>
            </a:pPr>
            <a:r>
              <a:rPr lang="en-GB" dirty="0">
                <a:latin typeface="Arial Hebrew" pitchFamily="2" charset="-79"/>
                <a:cs typeface="Arial Hebrew" pitchFamily="2" charset="-79"/>
                <a:hlinkClick r:id="rId2"/>
              </a:rPr>
              <a:t>https://amplifyxl.com/target-market-for-luxury-hotels/</a:t>
            </a:r>
            <a:r>
              <a:rPr lang="en-GB" dirty="0">
                <a:latin typeface="Arial Hebrew" pitchFamily="2" charset="-79"/>
                <a:cs typeface="Arial Hebrew" pitchFamily="2" charset="-79"/>
              </a:rPr>
              <a:t> (accessed on 22nd of May 2023, 17:06)</a:t>
            </a:r>
          </a:p>
          <a:p>
            <a:pPr marL="457200" indent="-457200">
              <a:buFont typeface="+mj-lt"/>
              <a:buAutoNum type="arabicPeriod"/>
            </a:pPr>
            <a:r>
              <a:rPr lang="en-GB" dirty="0">
                <a:latin typeface="Arial Hebrew" pitchFamily="2" charset="-79"/>
                <a:cs typeface="Arial Hebrew" pitchFamily="2" charset="-79"/>
              </a:rPr>
              <a:t>Karakas </a:t>
            </a:r>
            <a:r>
              <a:rPr lang="en-GB" dirty="0" err="1">
                <a:latin typeface="Arial Hebrew" pitchFamily="2" charset="-79"/>
                <a:cs typeface="Arial Hebrew" pitchFamily="2" charset="-79"/>
              </a:rPr>
              <a:t>Morvay</a:t>
            </a:r>
            <a:r>
              <a:rPr lang="en-GB" dirty="0">
                <a:latin typeface="Arial Hebrew" pitchFamily="2" charset="-79"/>
                <a:cs typeface="Arial Hebrew" pitchFamily="2" charset="-79"/>
              </a:rPr>
              <a:t>, </a:t>
            </a:r>
            <a:r>
              <a:rPr lang="en-GB" dirty="0" err="1">
                <a:latin typeface="Arial Hebrew" pitchFamily="2" charset="-79"/>
                <a:cs typeface="Arial Hebrew" pitchFamily="2" charset="-79"/>
              </a:rPr>
              <a:t>Klára</a:t>
            </a:r>
            <a:r>
              <a:rPr lang="en-GB" dirty="0">
                <a:latin typeface="Arial Hebrew" pitchFamily="2" charset="-79"/>
                <a:cs typeface="Arial Hebrew" pitchFamily="2" charset="-79"/>
              </a:rPr>
              <a:t>. (2014). </a:t>
            </a:r>
            <a:r>
              <a:rPr lang="en-GB" i="1" dirty="0">
                <a:latin typeface="Arial Hebrew" pitchFamily="2" charset="-79"/>
                <a:cs typeface="Arial Hebrew" pitchFamily="2" charset="-79"/>
              </a:rPr>
              <a:t>Importance and impact of guest satisfaction, </a:t>
            </a:r>
            <a:r>
              <a:rPr lang="en-GB" dirty="0">
                <a:latin typeface="Arial Hebrew" pitchFamily="2" charset="-79"/>
                <a:cs typeface="Arial Hebrew" pitchFamily="2" charset="-79"/>
              </a:rPr>
              <a:t>Applied Studies In Agribusiness And Commerce, Vol 8, p 31-37</a:t>
            </a:r>
          </a:p>
          <a:p>
            <a:pPr marL="457200" indent="-457200">
              <a:buFont typeface="+mj-lt"/>
              <a:buAutoNum type="arabicPeriod"/>
            </a:pPr>
            <a:r>
              <a:rPr lang="en-GB" dirty="0">
                <a:latin typeface="Arial Hebrew" pitchFamily="2" charset="-79"/>
                <a:cs typeface="Arial Hebrew" pitchFamily="2" charset="-79"/>
                <a:hlinkClick r:id="rId3"/>
              </a:rPr>
              <a:t>https://stories.hilton.com/releases/hotel-key-partnership</a:t>
            </a:r>
            <a:r>
              <a:rPr lang="en-GB" dirty="0">
                <a:latin typeface="Arial Hebrew" pitchFamily="2" charset="-79"/>
                <a:cs typeface="Arial Hebrew" pitchFamily="2" charset="-79"/>
              </a:rPr>
              <a:t> (accessed on 23rd of May 2023, 12:05)</a:t>
            </a:r>
          </a:p>
          <a:p>
            <a:pPr marL="457200" indent="-457200">
              <a:buFont typeface="+mj-lt"/>
              <a:buAutoNum type="arabicPeriod"/>
            </a:pPr>
            <a:r>
              <a:rPr lang="en-GB" dirty="0">
                <a:latin typeface="Arial Hebrew" pitchFamily="2" charset="-79"/>
                <a:cs typeface="Arial Hebrew" pitchFamily="2" charset="-79"/>
                <a:hlinkClick r:id="rId4"/>
              </a:rPr>
              <a:t>https://stories.hilton.com/media-library/q4_conrad-hotels-resorts-fact-sheet</a:t>
            </a:r>
            <a:r>
              <a:rPr lang="en-GB" dirty="0">
                <a:latin typeface="Arial Hebrew" pitchFamily="2" charset="-79"/>
                <a:cs typeface="Arial Hebrew" pitchFamily="2" charset="-79"/>
              </a:rPr>
              <a:t> (accessed on 23rd of May 2023, 12:05)</a:t>
            </a:r>
          </a:p>
          <a:p>
            <a:pPr marL="457200" indent="-457200">
              <a:buFont typeface="+mj-lt"/>
              <a:buAutoNum type="arabicPeriod"/>
            </a:pPr>
            <a:r>
              <a:rPr lang="en-GB" dirty="0">
                <a:latin typeface="Arial Hebrew" pitchFamily="2" charset="-79"/>
                <a:cs typeface="Arial Hebrew" pitchFamily="2" charset="-79"/>
                <a:hlinkClick r:id="rId5"/>
              </a:rPr>
              <a:t>https://www.cvent.com/en/press-release/cvent-unveils-lists-top-meeting-hotels-us-europe-middle-east-and-africa-and-asia</a:t>
            </a:r>
            <a:r>
              <a:rPr lang="en-GB" dirty="0">
                <a:latin typeface="Arial Hebrew" pitchFamily="2" charset="-79"/>
                <a:cs typeface="Arial Hebrew" pitchFamily="2" charset="-79"/>
              </a:rPr>
              <a:t> (accessed on 23th of May 2023, 20:20)</a:t>
            </a:r>
          </a:p>
          <a:p>
            <a:pPr marL="457200" indent="-457200">
              <a:buFont typeface="+mj-lt"/>
              <a:buAutoNum type="arabicPeriod"/>
            </a:pPr>
            <a:r>
              <a:rPr lang="en-GB" dirty="0">
                <a:latin typeface="Arial Hebrew" pitchFamily="2" charset="-79"/>
                <a:cs typeface="Arial Hebrew" pitchFamily="2" charset="-79"/>
                <a:hlinkClick r:id="rId6"/>
              </a:rPr>
              <a:t>https://www.zendesk.co.uk/blog/start-providing-personalized-customer-service/#georedirect</a:t>
            </a:r>
            <a:r>
              <a:rPr lang="en-GB" dirty="0">
                <a:latin typeface="Arial Hebrew" pitchFamily="2" charset="-79"/>
                <a:cs typeface="Arial Hebrew" pitchFamily="2" charset="-79"/>
              </a:rPr>
              <a:t> </a:t>
            </a:r>
          </a:p>
          <a:p>
            <a:pPr marL="457200" indent="-457200">
              <a:buFont typeface="+mj-lt"/>
              <a:buAutoNum type="arabicPeriod"/>
            </a:pPr>
            <a:r>
              <a:rPr lang="en-GB" dirty="0">
                <a:latin typeface="Arial Hebrew" pitchFamily="2" charset="-79"/>
                <a:cs typeface="Arial Hebrew" pitchFamily="2" charset="-79"/>
                <a:hlinkClick r:id="rId7"/>
              </a:rPr>
              <a:t>https://www.tandfonline.com/doi/full/10.1080/1331677X.2016.1177465</a:t>
            </a:r>
            <a:r>
              <a:rPr lang="en-GB" dirty="0">
                <a:latin typeface="Arial Hebrew" pitchFamily="2" charset="-79"/>
                <a:cs typeface="Arial Hebrew" pitchFamily="2" charset="-79"/>
              </a:rPr>
              <a:t> (accessed on 23th of May 2023, 18:00)</a:t>
            </a:r>
          </a:p>
          <a:p>
            <a:pPr marL="457200" indent="-457200">
              <a:buFont typeface="+mj-lt"/>
              <a:buAutoNum type="arabicPeriod"/>
            </a:pPr>
            <a:r>
              <a:rPr lang="en-GB" dirty="0">
                <a:effectLst/>
                <a:latin typeface="Arial Hebrew" pitchFamily="2" charset="-79"/>
                <a:cs typeface="Arial Hebrew" pitchFamily="2" charset="-79"/>
              </a:rPr>
              <a:t>Walker, John R. and Walker, </a:t>
            </a:r>
            <a:r>
              <a:rPr lang="en-GB" dirty="0" err="1">
                <a:effectLst/>
                <a:latin typeface="Arial Hebrew" pitchFamily="2" charset="-79"/>
                <a:cs typeface="Arial Hebrew" pitchFamily="2" charset="-79"/>
              </a:rPr>
              <a:t>Josielyn</a:t>
            </a:r>
            <a:r>
              <a:rPr lang="en-GB" dirty="0">
                <a:effectLst/>
                <a:latin typeface="Arial Hebrew" pitchFamily="2" charset="-79"/>
                <a:cs typeface="Arial Hebrew" pitchFamily="2" charset="-79"/>
              </a:rPr>
              <a:t> R. (2014) </a:t>
            </a:r>
            <a:r>
              <a:rPr lang="en-GB" i="1" dirty="0">
                <a:effectLst/>
                <a:latin typeface="Arial Hebrew" pitchFamily="2" charset="-79"/>
                <a:cs typeface="Arial Hebrew" pitchFamily="2" charset="-79"/>
              </a:rPr>
              <a:t>Introduction to Hospitality Management</a:t>
            </a:r>
            <a:r>
              <a:rPr lang="en-GB" i="1" dirty="0">
                <a:latin typeface="Arial Hebrew" pitchFamily="2" charset="-79"/>
                <a:cs typeface="Arial Hebrew" pitchFamily="2" charset="-79"/>
              </a:rPr>
              <a:t>.</a:t>
            </a:r>
            <a:r>
              <a:rPr lang="en-GB" dirty="0">
                <a:effectLst/>
                <a:latin typeface="Arial Hebrew" pitchFamily="2" charset="-79"/>
                <a:cs typeface="Arial Hebrew" pitchFamily="2" charset="-79"/>
              </a:rPr>
              <a:t> Harlow: Pearson New International Edition</a:t>
            </a:r>
          </a:p>
          <a:p>
            <a:pPr marL="457200" indent="-457200">
              <a:buFont typeface="+mj-lt"/>
              <a:buAutoNum type="arabicPeriod"/>
            </a:pPr>
            <a:r>
              <a:rPr lang="en-GB" dirty="0">
                <a:latin typeface="Arial Hebrew" pitchFamily="2" charset="-79"/>
                <a:cs typeface="Arial Hebrew" pitchFamily="2" charset="-79"/>
                <a:hlinkClick r:id="rId8"/>
              </a:rPr>
              <a:t>https://www.sciencedirect.com/science/article/abs/pii/S0278431918310508</a:t>
            </a:r>
            <a:r>
              <a:rPr lang="en-GB" dirty="0">
                <a:latin typeface="Arial Hebrew" pitchFamily="2" charset="-79"/>
                <a:cs typeface="Arial Hebrew" pitchFamily="2" charset="-79"/>
              </a:rPr>
              <a:t> (accessed on 21st of May 2023, 16:20) </a:t>
            </a:r>
          </a:p>
          <a:p>
            <a:pPr marL="457200" indent="-457200">
              <a:buFont typeface="+mj-lt"/>
              <a:buAutoNum type="arabicPeriod"/>
            </a:pPr>
            <a:r>
              <a:rPr lang="en-GB" dirty="0">
                <a:latin typeface="Arial Hebrew" pitchFamily="2" charset="-79"/>
                <a:cs typeface="Arial Hebrew" pitchFamily="2" charset="-79"/>
                <a:hlinkClick r:id="rId9"/>
              </a:rPr>
              <a:t>https://www.cloudbeds.com/articles/hotel-guest-loyalty/</a:t>
            </a:r>
            <a:r>
              <a:rPr lang="en-GB" dirty="0">
                <a:latin typeface="Arial Hebrew" pitchFamily="2" charset="-79"/>
                <a:cs typeface="Arial Hebrew" pitchFamily="2" charset="-79"/>
              </a:rPr>
              <a:t> (accessed on 21st of May 2023, 18:35)</a:t>
            </a:r>
          </a:p>
          <a:p>
            <a:pPr marL="457200" indent="-457200">
              <a:buFont typeface="+mj-lt"/>
              <a:buAutoNum type="arabicPeriod"/>
            </a:pPr>
            <a:endParaRPr lang="en-GB" dirty="0">
              <a:effectLst/>
              <a:latin typeface="Arial Hebrew" pitchFamily="2" charset="-79"/>
              <a:cs typeface="Arial Hebrew" pitchFamily="2" charset="-79"/>
            </a:endParaRPr>
          </a:p>
        </p:txBody>
      </p:sp>
    </p:spTree>
    <p:extLst>
      <p:ext uri="{BB962C8B-B14F-4D97-AF65-F5344CB8AC3E}">
        <p14:creationId xmlns:p14="http://schemas.microsoft.com/office/powerpoint/2010/main" val="2397254261"/>
      </p:ext>
    </p:extLst>
  </p:cSld>
  <p:clrMapOvr>
    <a:masterClrMapping/>
  </p:clrMapOvr>
</p:sld>
</file>

<file path=ppt/theme/theme1.xml><?xml version="1.0" encoding="utf-8"?>
<a:theme xmlns:a="http://schemas.openxmlformats.org/drawingml/2006/main" name="ConfettiVTI">
  <a:themeElements>
    <a:clrScheme name="AnalogousFromLightSeedRightStep">
      <a:dk1>
        <a:srgbClr val="000000"/>
      </a:dk1>
      <a:lt1>
        <a:srgbClr val="FFFFFF"/>
      </a:lt1>
      <a:dk2>
        <a:srgbClr val="3C3122"/>
      </a:dk2>
      <a:lt2>
        <a:srgbClr val="E2E6E8"/>
      </a:lt2>
      <a:accent1>
        <a:srgbClr val="D09580"/>
      </a:accent1>
      <a:accent2>
        <a:srgbClr val="B99F66"/>
      </a:accent2>
      <a:accent3>
        <a:srgbClr val="A0A66B"/>
      </a:accent3>
      <a:accent4>
        <a:srgbClr val="86AF60"/>
      </a:accent4>
      <a:accent5>
        <a:srgbClr val="70B06B"/>
      </a:accent5>
      <a:accent6>
        <a:srgbClr val="62B27F"/>
      </a:accent6>
      <a:hlink>
        <a:srgbClr val="5D8A9A"/>
      </a:hlink>
      <a:folHlink>
        <a:srgbClr val="7F7F7F"/>
      </a:folHlink>
    </a:clrScheme>
    <a:fontScheme name="Custom 10">
      <a:majorFont>
        <a:latin typeface="Gill Sans Nova"/>
        <a:ea typeface=""/>
        <a:cs typeface=""/>
      </a:majorFont>
      <a:minorFont>
        <a:latin typeface="Calibr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nfettiVTI" id="{B5618F7C-B4F0-4D28-83B4-440D0519681F}" vid="{5F84EFDF-E14E-48C6-955C-990A32085A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3560</TotalTime>
  <Words>1838</Words>
  <Application>Microsoft Office PowerPoint</Application>
  <PresentationFormat>Widescreen</PresentationFormat>
  <Paragraphs>86</Paragraphs>
  <Slides>9</Slides>
  <Notes>1</Notes>
  <HiddenSlides>0</HiddenSlides>
  <MMClips>1</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9</vt:i4>
      </vt:variant>
    </vt:vector>
  </HeadingPairs>
  <TitlesOfParts>
    <vt:vector size="18" baseType="lpstr">
      <vt:lpstr>Arial</vt:lpstr>
      <vt:lpstr>Arial Hebrew</vt:lpstr>
      <vt:lpstr>AvenirNext LT Pro Medium</vt:lpstr>
      <vt:lpstr>Calibri</vt:lpstr>
      <vt:lpstr>Gill Sans Nova</vt:lpstr>
      <vt:lpstr>Helvetica Neue Light</vt:lpstr>
      <vt:lpstr>Symbol</vt:lpstr>
      <vt:lpstr>Times New Roman</vt:lpstr>
      <vt:lpstr>ConfettiVTI</vt:lpstr>
      <vt:lpstr>Quality Service, Hospitality, and Guest Services in the Hospitality Industry:</vt:lpstr>
      <vt:lpstr>Introduction</vt:lpstr>
      <vt:lpstr>Main Customers of  Conrad Hotels &amp; Resorts </vt:lpstr>
      <vt:lpstr>Nature of Guest Services and Facilities </vt:lpstr>
      <vt:lpstr>Scope of the Guest Services</vt:lpstr>
      <vt:lpstr>Role and Function of Guest Services at  Conrad Hotels &amp; Resorts </vt:lpstr>
      <vt:lpstr>Considering the role and function of guest services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Service, Hospitality, and Guest Services in the Hospitality Industry:</dc:title>
  <dc:creator>Loredana Leonte</dc:creator>
  <cp:lastModifiedBy>Loredana Leonte</cp:lastModifiedBy>
  <cp:revision>2</cp:revision>
  <dcterms:created xsi:type="dcterms:W3CDTF">2023-05-16T16:10:28Z</dcterms:created>
  <dcterms:modified xsi:type="dcterms:W3CDTF">2023-05-24T20:32:20Z</dcterms:modified>
</cp:coreProperties>
</file>