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FDE193-3556-44AB-91F0-8CFFDABD6922}" v="33" dt="2025-03-13T16:46:13.5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6" autoAdjust="0"/>
    <p:restoredTop sz="94660"/>
  </p:normalViewPr>
  <p:slideViewPr>
    <p:cSldViewPr snapToGrid="0">
      <p:cViewPr varScale="1">
        <p:scale>
          <a:sx n="86" d="100"/>
          <a:sy n="86" d="100"/>
        </p:scale>
        <p:origin x="48"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E6FDE193-3556-44AB-91F0-8CFFDABD6922}"/>
    <pc:docChg chg="custSel modSld modMainMaster">
      <pc:chgData name="Laura Knight" userId="fcc6b1b8-7f69-4c06-9fd3-1a1553b3cd99" providerId="ADAL" clId="{E6FDE193-3556-44AB-91F0-8CFFDABD6922}" dt="2025-03-13T16:46:13.527" v="2995"/>
      <pc:docMkLst>
        <pc:docMk/>
      </pc:docMkLst>
      <pc:sldChg chg="modTransition">
        <pc:chgData name="Laura Knight" userId="fcc6b1b8-7f69-4c06-9fd3-1a1553b3cd99" providerId="ADAL" clId="{E6FDE193-3556-44AB-91F0-8CFFDABD6922}" dt="2025-03-13T16:44:01.886" v="2965"/>
        <pc:sldMkLst>
          <pc:docMk/>
          <pc:sldMk cId="3037903017" sldId="256"/>
        </pc:sldMkLst>
      </pc:sldChg>
      <pc:sldChg chg="modSp mod modTransition modAnim">
        <pc:chgData name="Laura Knight" userId="fcc6b1b8-7f69-4c06-9fd3-1a1553b3cd99" providerId="ADAL" clId="{E6FDE193-3556-44AB-91F0-8CFFDABD6922}" dt="2025-03-13T16:44:13.382" v="2967"/>
        <pc:sldMkLst>
          <pc:docMk/>
          <pc:sldMk cId="4100133356" sldId="257"/>
        </pc:sldMkLst>
        <pc:spChg chg="mod">
          <ac:chgData name="Laura Knight" userId="fcc6b1b8-7f69-4c06-9fd3-1a1553b3cd99" providerId="ADAL" clId="{E6FDE193-3556-44AB-91F0-8CFFDABD6922}" dt="2025-03-13T15:05:28.101" v="358" actId="20577"/>
          <ac:spMkLst>
            <pc:docMk/>
            <pc:sldMk cId="4100133356" sldId="257"/>
            <ac:spMk id="3" creationId="{7F7FC9E5-C963-9E02-4704-5134673FFBBE}"/>
          </ac:spMkLst>
        </pc:spChg>
      </pc:sldChg>
      <pc:sldChg chg="modSp mod modTransition modAnim">
        <pc:chgData name="Laura Knight" userId="fcc6b1b8-7f69-4c06-9fd3-1a1553b3cd99" providerId="ADAL" clId="{E6FDE193-3556-44AB-91F0-8CFFDABD6922}" dt="2025-03-13T16:44:20.511" v="2969"/>
        <pc:sldMkLst>
          <pc:docMk/>
          <pc:sldMk cId="782292692" sldId="258"/>
        </pc:sldMkLst>
        <pc:spChg chg="mod">
          <ac:chgData name="Laura Knight" userId="fcc6b1b8-7f69-4c06-9fd3-1a1553b3cd99" providerId="ADAL" clId="{E6FDE193-3556-44AB-91F0-8CFFDABD6922}" dt="2025-03-13T15:06:07.378" v="455" actId="20577"/>
          <ac:spMkLst>
            <pc:docMk/>
            <pc:sldMk cId="782292692" sldId="258"/>
            <ac:spMk id="3" creationId="{404B17E1-980E-B5B3-D69D-9015E8B1D4B6}"/>
          </ac:spMkLst>
        </pc:spChg>
      </pc:sldChg>
      <pc:sldChg chg="modSp mod modTransition modAnim">
        <pc:chgData name="Laura Knight" userId="fcc6b1b8-7f69-4c06-9fd3-1a1553b3cd99" providerId="ADAL" clId="{E6FDE193-3556-44AB-91F0-8CFFDABD6922}" dt="2025-03-13T16:44:29.072" v="2971"/>
        <pc:sldMkLst>
          <pc:docMk/>
          <pc:sldMk cId="3653006400" sldId="259"/>
        </pc:sldMkLst>
        <pc:spChg chg="mod">
          <ac:chgData name="Laura Knight" userId="fcc6b1b8-7f69-4c06-9fd3-1a1553b3cd99" providerId="ADAL" clId="{E6FDE193-3556-44AB-91F0-8CFFDABD6922}" dt="2025-03-13T15:06:54.094" v="658" actId="20577"/>
          <ac:spMkLst>
            <pc:docMk/>
            <pc:sldMk cId="3653006400" sldId="259"/>
            <ac:spMk id="3" creationId="{D791B85D-7C08-CB40-874E-B04270019264}"/>
          </ac:spMkLst>
        </pc:spChg>
      </pc:sldChg>
      <pc:sldChg chg="modSp mod modTransition modAnim">
        <pc:chgData name="Laura Knight" userId="fcc6b1b8-7f69-4c06-9fd3-1a1553b3cd99" providerId="ADAL" clId="{E6FDE193-3556-44AB-91F0-8CFFDABD6922}" dt="2025-03-13T16:44:36.637" v="2973"/>
        <pc:sldMkLst>
          <pc:docMk/>
          <pc:sldMk cId="871070071" sldId="260"/>
        </pc:sldMkLst>
        <pc:spChg chg="mod">
          <ac:chgData name="Laura Knight" userId="fcc6b1b8-7f69-4c06-9fd3-1a1553b3cd99" providerId="ADAL" clId="{E6FDE193-3556-44AB-91F0-8CFFDABD6922}" dt="2025-03-13T15:09:14.715" v="1101" actId="20577"/>
          <ac:spMkLst>
            <pc:docMk/>
            <pc:sldMk cId="871070071" sldId="260"/>
            <ac:spMk id="3" creationId="{91E3C707-091D-ECE6-91C1-6D44EDF5665F}"/>
          </ac:spMkLst>
        </pc:spChg>
      </pc:sldChg>
      <pc:sldChg chg="modSp mod modTransition modAnim">
        <pc:chgData name="Laura Knight" userId="fcc6b1b8-7f69-4c06-9fd3-1a1553b3cd99" providerId="ADAL" clId="{E6FDE193-3556-44AB-91F0-8CFFDABD6922}" dt="2025-03-13T16:44:46.766" v="2975"/>
        <pc:sldMkLst>
          <pc:docMk/>
          <pc:sldMk cId="2824660283" sldId="261"/>
        </pc:sldMkLst>
        <pc:spChg chg="mod">
          <ac:chgData name="Laura Knight" userId="fcc6b1b8-7f69-4c06-9fd3-1a1553b3cd99" providerId="ADAL" clId="{E6FDE193-3556-44AB-91F0-8CFFDABD6922}" dt="2025-03-13T15:24:15.678" v="1823" actId="20577"/>
          <ac:spMkLst>
            <pc:docMk/>
            <pc:sldMk cId="2824660283" sldId="261"/>
            <ac:spMk id="3" creationId="{31B461DD-7532-F96F-AE41-B6851297E212}"/>
          </ac:spMkLst>
        </pc:spChg>
      </pc:sldChg>
      <pc:sldChg chg="modSp mod modTransition modAnim">
        <pc:chgData name="Laura Knight" userId="fcc6b1b8-7f69-4c06-9fd3-1a1553b3cd99" providerId="ADAL" clId="{E6FDE193-3556-44AB-91F0-8CFFDABD6922}" dt="2025-03-13T16:44:54.951" v="2977"/>
        <pc:sldMkLst>
          <pc:docMk/>
          <pc:sldMk cId="3500971887" sldId="262"/>
        </pc:sldMkLst>
        <pc:spChg chg="mod">
          <ac:chgData name="Laura Knight" userId="fcc6b1b8-7f69-4c06-9fd3-1a1553b3cd99" providerId="ADAL" clId="{E6FDE193-3556-44AB-91F0-8CFFDABD6922}" dt="2025-03-13T15:30:43.395" v="2273" actId="20577"/>
          <ac:spMkLst>
            <pc:docMk/>
            <pc:sldMk cId="3500971887" sldId="262"/>
            <ac:spMk id="3" creationId="{8C657EFB-F848-1C52-50E3-9BFF1F7F9DEA}"/>
          </ac:spMkLst>
        </pc:spChg>
      </pc:sldChg>
      <pc:sldChg chg="modSp mod modTransition modAnim">
        <pc:chgData name="Laura Knight" userId="fcc6b1b8-7f69-4c06-9fd3-1a1553b3cd99" providerId="ADAL" clId="{E6FDE193-3556-44AB-91F0-8CFFDABD6922}" dt="2025-03-13T16:45:02.549" v="2979"/>
        <pc:sldMkLst>
          <pc:docMk/>
          <pc:sldMk cId="2518880963" sldId="263"/>
        </pc:sldMkLst>
        <pc:spChg chg="mod">
          <ac:chgData name="Laura Knight" userId="fcc6b1b8-7f69-4c06-9fd3-1a1553b3cd99" providerId="ADAL" clId="{E6FDE193-3556-44AB-91F0-8CFFDABD6922}" dt="2025-03-13T15:31:36.751" v="2280" actId="20577"/>
          <ac:spMkLst>
            <pc:docMk/>
            <pc:sldMk cId="2518880963" sldId="263"/>
            <ac:spMk id="3" creationId="{4F098A80-46F7-977E-4E1B-14E2FC47BE8E}"/>
          </ac:spMkLst>
        </pc:spChg>
      </pc:sldChg>
      <pc:sldChg chg="modSp mod modTransition modAnim">
        <pc:chgData name="Laura Knight" userId="fcc6b1b8-7f69-4c06-9fd3-1a1553b3cd99" providerId="ADAL" clId="{E6FDE193-3556-44AB-91F0-8CFFDABD6922}" dt="2025-03-13T16:45:10.249" v="2981"/>
        <pc:sldMkLst>
          <pc:docMk/>
          <pc:sldMk cId="3297052704" sldId="264"/>
        </pc:sldMkLst>
        <pc:spChg chg="mod">
          <ac:chgData name="Laura Knight" userId="fcc6b1b8-7f69-4c06-9fd3-1a1553b3cd99" providerId="ADAL" clId="{E6FDE193-3556-44AB-91F0-8CFFDABD6922}" dt="2025-03-13T16:37:39.116" v="2304" actId="20577"/>
          <ac:spMkLst>
            <pc:docMk/>
            <pc:sldMk cId="3297052704" sldId="264"/>
            <ac:spMk id="3" creationId="{9C9B3120-9D91-AA45-8209-AB06BCAD464C}"/>
          </ac:spMkLst>
        </pc:spChg>
      </pc:sldChg>
      <pc:sldChg chg="modSp mod modTransition modAnim">
        <pc:chgData name="Laura Knight" userId="fcc6b1b8-7f69-4c06-9fd3-1a1553b3cd99" providerId="ADAL" clId="{E6FDE193-3556-44AB-91F0-8CFFDABD6922}" dt="2025-03-13T16:45:18.299" v="2983"/>
        <pc:sldMkLst>
          <pc:docMk/>
          <pc:sldMk cId="2568948187" sldId="265"/>
        </pc:sldMkLst>
        <pc:spChg chg="mod">
          <ac:chgData name="Laura Knight" userId="fcc6b1b8-7f69-4c06-9fd3-1a1553b3cd99" providerId="ADAL" clId="{E6FDE193-3556-44AB-91F0-8CFFDABD6922}" dt="2025-03-13T16:39:05.050" v="2563" actId="20577"/>
          <ac:spMkLst>
            <pc:docMk/>
            <pc:sldMk cId="2568948187" sldId="265"/>
            <ac:spMk id="3" creationId="{0DEB0F9B-7E43-5D67-E6D4-4E9BBF351081}"/>
          </ac:spMkLst>
        </pc:spChg>
      </pc:sldChg>
      <pc:sldChg chg="modSp mod modTransition modAnim">
        <pc:chgData name="Laura Knight" userId="fcc6b1b8-7f69-4c06-9fd3-1a1553b3cd99" providerId="ADAL" clId="{E6FDE193-3556-44AB-91F0-8CFFDABD6922}" dt="2025-03-13T16:45:29.998" v="2985"/>
        <pc:sldMkLst>
          <pc:docMk/>
          <pc:sldMk cId="3785652507" sldId="266"/>
        </pc:sldMkLst>
        <pc:spChg chg="mod">
          <ac:chgData name="Laura Knight" userId="fcc6b1b8-7f69-4c06-9fd3-1a1553b3cd99" providerId="ADAL" clId="{E6FDE193-3556-44AB-91F0-8CFFDABD6922}" dt="2025-03-13T16:39:20.120" v="2597" actId="20577"/>
          <ac:spMkLst>
            <pc:docMk/>
            <pc:sldMk cId="3785652507" sldId="266"/>
            <ac:spMk id="3" creationId="{E74B5616-39A8-376D-E4DD-D917B7B9917A}"/>
          </ac:spMkLst>
        </pc:spChg>
      </pc:sldChg>
      <pc:sldChg chg="modSp mod modTransition modAnim">
        <pc:chgData name="Laura Knight" userId="fcc6b1b8-7f69-4c06-9fd3-1a1553b3cd99" providerId="ADAL" clId="{E6FDE193-3556-44AB-91F0-8CFFDABD6922}" dt="2025-03-13T16:45:38.107" v="2987"/>
        <pc:sldMkLst>
          <pc:docMk/>
          <pc:sldMk cId="290099462" sldId="267"/>
        </pc:sldMkLst>
        <pc:spChg chg="mod">
          <ac:chgData name="Laura Knight" userId="fcc6b1b8-7f69-4c06-9fd3-1a1553b3cd99" providerId="ADAL" clId="{E6FDE193-3556-44AB-91F0-8CFFDABD6922}" dt="2025-03-13T16:39:40.976" v="2651" actId="20577"/>
          <ac:spMkLst>
            <pc:docMk/>
            <pc:sldMk cId="290099462" sldId="267"/>
            <ac:spMk id="3" creationId="{275859AF-45B0-89A6-FD65-F294AB4C3F9A}"/>
          </ac:spMkLst>
        </pc:spChg>
      </pc:sldChg>
      <pc:sldChg chg="modSp mod modTransition modAnim">
        <pc:chgData name="Laura Knight" userId="fcc6b1b8-7f69-4c06-9fd3-1a1553b3cd99" providerId="ADAL" clId="{E6FDE193-3556-44AB-91F0-8CFFDABD6922}" dt="2025-03-13T16:45:46.562" v="2989"/>
        <pc:sldMkLst>
          <pc:docMk/>
          <pc:sldMk cId="2506483407" sldId="268"/>
        </pc:sldMkLst>
        <pc:spChg chg="mod">
          <ac:chgData name="Laura Knight" userId="fcc6b1b8-7f69-4c06-9fd3-1a1553b3cd99" providerId="ADAL" clId="{E6FDE193-3556-44AB-91F0-8CFFDABD6922}" dt="2025-03-13T16:40:05.653" v="2736" actId="20577"/>
          <ac:spMkLst>
            <pc:docMk/>
            <pc:sldMk cId="2506483407" sldId="268"/>
            <ac:spMk id="3" creationId="{2992ABB7-0B0D-2DD1-DBAC-C6811A2F5190}"/>
          </ac:spMkLst>
        </pc:spChg>
      </pc:sldChg>
      <pc:sldChg chg="modSp mod modTransition modAnim">
        <pc:chgData name="Laura Knight" userId="fcc6b1b8-7f69-4c06-9fd3-1a1553b3cd99" providerId="ADAL" clId="{E6FDE193-3556-44AB-91F0-8CFFDABD6922}" dt="2025-03-13T16:45:55.120" v="2991"/>
        <pc:sldMkLst>
          <pc:docMk/>
          <pc:sldMk cId="2996146079" sldId="269"/>
        </pc:sldMkLst>
        <pc:spChg chg="mod">
          <ac:chgData name="Laura Knight" userId="fcc6b1b8-7f69-4c06-9fd3-1a1553b3cd99" providerId="ADAL" clId="{E6FDE193-3556-44AB-91F0-8CFFDABD6922}" dt="2025-03-13T16:42:09.623" v="2796" actId="27636"/>
          <ac:spMkLst>
            <pc:docMk/>
            <pc:sldMk cId="2996146079" sldId="269"/>
            <ac:spMk id="3" creationId="{477E7050-088D-9F21-2031-CFEB6EDD2100}"/>
          </ac:spMkLst>
        </pc:spChg>
      </pc:sldChg>
      <pc:sldChg chg="modSp mod modTransition modAnim">
        <pc:chgData name="Laura Knight" userId="fcc6b1b8-7f69-4c06-9fd3-1a1553b3cd99" providerId="ADAL" clId="{E6FDE193-3556-44AB-91F0-8CFFDABD6922}" dt="2025-03-13T16:46:04.211" v="2993"/>
        <pc:sldMkLst>
          <pc:docMk/>
          <pc:sldMk cId="2137581709" sldId="270"/>
        </pc:sldMkLst>
        <pc:spChg chg="mod">
          <ac:chgData name="Laura Knight" userId="fcc6b1b8-7f69-4c06-9fd3-1a1553b3cd99" providerId="ADAL" clId="{E6FDE193-3556-44AB-91F0-8CFFDABD6922}" dt="2025-03-13T16:43:31.677" v="2962" actId="20577"/>
          <ac:spMkLst>
            <pc:docMk/>
            <pc:sldMk cId="2137581709" sldId="270"/>
            <ac:spMk id="3" creationId="{944ED667-9BDC-533D-EBEF-0B0656D7CD8F}"/>
          </ac:spMkLst>
        </pc:spChg>
      </pc:sldChg>
      <pc:sldChg chg="modSp mod modTransition modAnim">
        <pc:chgData name="Laura Knight" userId="fcc6b1b8-7f69-4c06-9fd3-1a1553b3cd99" providerId="ADAL" clId="{E6FDE193-3556-44AB-91F0-8CFFDABD6922}" dt="2025-03-13T16:46:13.527" v="2995"/>
        <pc:sldMkLst>
          <pc:docMk/>
          <pc:sldMk cId="657633324" sldId="271"/>
        </pc:sldMkLst>
        <pc:spChg chg="mod">
          <ac:chgData name="Laura Knight" userId="fcc6b1b8-7f69-4c06-9fd3-1a1553b3cd99" providerId="ADAL" clId="{E6FDE193-3556-44AB-91F0-8CFFDABD6922}" dt="2025-03-13T15:29:00.759" v="2262" actId="20577"/>
          <ac:spMkLst>
            <pc:docMk/>
            <pc:sldMk cId="657633324" sldId="271"/>
            <ac:spMk id="3" creationId="{97C766D7-D54E-1E6D-6D55-9BA89C86F25C}"/>
          </ac:spMkLst>
        </pc:spChg>
      </pc:sldChg>
      <pc:sldChg chg="modTransition">
        <pc:chgData name="Laura Knight" userId="fcc6b1b8-7f69-4c06-9fd3-1a1553b3cd99" providerId="ADAL" clId="{E6FDE193-3556-44AB-91F0-8CFFDABD6922}" dt="2025-03-13T16:44:01.886" v="2965"/>
        <pc:sldMkLst>
          <pc:docMk/>
          <pc:sldMk cId="3858959752" sldId="272"/>
        </pc:sldMkLst>
      </pc:sldChg>
      <pc:sldMasterChg chg="modTransition modSldLayout">
        <pc:chgData name="Laura Knight" userId="fcc6b1b8-7f69-4c06-9fd3-1a1553b3cd99" providerId="ADAL" clId="{E6FDE193-3556-44AB-91F0-8CFFDABD6922}" dt="2025-03-13T16:44:01.886" v="2965"/>
        <pc:sldMasterMkLst>
          <pc:docMk/>
          <pc:sldMasterMk cId="1811530962" sldId="2147483673"/>
        </pc:sldMasterMkLst>
        <pc:sldLayoutChg chg="modTransition">
          <pc:chgData name="Laura Knight" userId="fcc6b1b8-7f69-4c06-9fd3-1a1553b3cd99" providerId="ADAL" clId="{E6FDE193-3556-44AB-91F0-8CFFDABD6922}" dt="2025-03-13T16:44:01.886" v="2965"/>
          <pc:sldLayoutMkLst>
            <pc:docMk/>
            <pc:sldMasterMk cId="1811530962" sldId="2147483673"/>
            <pc:sldLayoutMk cId="2433360291" sldId="2147483662"/>
          </pc:sldLayoutMkLst>
        </pc:sldLayoutChg>
        <pc:sldLayoutChg chg="modTransition">
          <pc:chgData name="Laura Knight" userId="fcc6b1b8-7f69-4c06-9fd3-1a1553b3cd99" providerId="ADAL" clId="{E6FDE193-3556-44AB-91F0-8CFFDABD6922}" dt="2025-03-13T16:44:01.886" v="2965"/>
          <pc:sldLayoutMkLst>
            <pc:docMk/>
            <pc:sldMasterMk cId="1811530962" sldId="2147483673"/>
            <pc:sldLayoutMk cId="2762879397" sldId="2147483663"/>
          </pc:sldLayoutMkLst>
        </pc:sldLayoutChg>
        <pc:sldLayoutChg chg="modTransition">
          <pc:chgData name="Laura Knight" userId="fcc6b1b8-7f69-4c06-9fd3-1a1553b3cd99" providerId="ADAL" clId="{E6FDE193-3556-44AB-91F0-8CFFDABD6922}" dt="2025-03-13T16:44:01.886" v="2965"/>
          <pc:sldLayoutMkLst>
            <pc:docMk/>
            <pc:sldMasterMk cId="1811530962" sldId="2147483673"/>
            <pc:sldLayoutMk cId="1383478190" sldId="2147483664"/>
          </pc:sldLayoutMkLst>
        </pc:sldLayoutChg>
        <pc:sldLayoutChg chg="modTransition">
          <pc:chgData name="Laura Knight" userId="fcc6b1b8-7f69-4c06-9fd3-1a1553b3cd99" providerId="ADAL" clId="{E6FDE193-3556-44AB-91F0-8CFFDABD6922}" dt="2025-03-13T16:44:01.886" v="2965"/>
          <pc:sldLayoutMkLst>
            <pc:docMk/>
            <pc:sldMasterMk cId="1811530962" sldId="2147483673"/>
            <pc:sldLayoutMk cId="3324022236" sldId="2147483665"/>
          </pc:sldLayoutMkLst>
        </pc:sldLayoutChg>
        <pc:sldLayoutChg chg="modTransition">
          <pc:chgData name="Laura Knight" userId="fcc6b1b8-7f69-4c06-9fd3-1a1553b3cd99" providerId="ADAL" clId="{E6FDE193-3556-44AB-91F0-8CFFDABD6922}" dt="2025-03-13T16:44:01.886" v="2965"/>
          <pc:sldLayoutMkLst>
            <pc:docMk/>
            <pc:sldMasterMk cId="1811530962" sldId="2147483673"/>
            <pc:sldLayoutMk cId="1670751755" sldId="2147483666"/>
          </pc:sldLayoutMkLst>
        </pc:sldLayoutChg>
        <pc:sldLayoutChg chg="modTransition">
          <pc:chgData name="Laura Knight" userId="fcc6b1b8-7f69-4c06-9fd3-1a1553b3cd99" providerId="ADAL" clId="{E6FDE193-3556-44AB-91F0-8CFFDABD6922}" dt="2025-03-13T16:44:01.886" v="2965"/>
          <pc:sldLayoutMkLst>
            <pc:docMk/>
            <pc:sldMasterMk cId="1811530962" sldId="2147483673"/>
            <pc:sldLayoutMk cId="64998362" sldId="2147483667"/>
          </pc:sldLayoutMkLst>
        </pc:sldLayoutChg>
        <pc:sldLayoutChg chg="modTransition">
          <pc:chgData name="Laura Knight" userId="fcc6b1b8-7f69-4c06-9fd3-1a1553b3cd99" providerId="ADAL" clId="{E6FDE193-3556-44AB-91F0-8CFFDABD6922}" dt="2025-03-13T16:44:01.886" v="2965"/>
          <pc:sldLayoutMkLst>
            <pc:docMk/>
            <pc:sldMasterMk cId="1811530962" sldId="2147483673"/>
            <pc:sldLayoutMk cId="2966799376" sldId="2147483668"/>
          </pc:sldLayoutMkLst>
        </pc:sldLayoutChg>
        <pc:sldLayoutChg chg="modTransition">
          <pc:chgData name="Laura Knight" userId="fcc6b1b8-7f69-4c06-9fd3-1a1553b3cd99" providerId="ADAL" clId="{E6FDE193-3556-44AB-91F0-8CFFDABD6922}" dt="2025-03-13T16:44:01.886" v="2965"/>
          <pc:sldLayoutMkLst>
            <pc:docMk/>
            <pc:sldMasterMk cId="1811530962" sldId="2147483673"/>
            <pc:sldLayoutMk cId="1353953801" sldId="2147483669"/>
          </pc:sldLayoutMkLst>
        </pc:sldLayoutChg>
        <pc:sldLayoutChg chg="modTransition">
          <pc:chgData name="Laura Knight" userId="fcc6b1b8-7f69-4c06-9fd3-1a1553b3cd99" providerId="ADAL" clId="{E6FDE193-3556-44AB-91F0-8CFFDABD6922}" dt="2025-03-13T16:44:01.886" v="2965"/>
          <pc:sldLayoutMkLst>
            <pc:docMk/>
            <pc:sldMasterMk cId="1811530962" sldId="2147483673"/>
            <pc:sldLayoutMk cId="3626004487" sldId="2147483670"/>
          </pc:sldLayoutMkLst>
        </pc:sldLayoutChg>
        <pc:sldLayoutChg chg="modTransition">
          <pc:chgData name="Laura Knight" userId="fcc6b1b8-7f69-4c06-9fd3-1a1553b3cd99" providerId="ADAL" clId="{E6FDE193-3556-44AB-91F0-8CFFDABD6922}" dt="2025-03-13T16:44:01.886" v="2965"/>
          <pc:sldLayoutMkLst>
            <pc:docMk/>
            <pc:sldMasterMk cId="1811530962" sldId="2147483673"/>
            <pc:sldLayoutMk cId="2782019584" sldId="2147483671"/>
          </pc:sldLayoutMkLst>
        </pc:sldLayoutChg>
        <pc:sldLayoutChg chg="modTransition">
          <pc:chgData name="Laura Knight" userId="fcc6b1b8-7f69-4c06-9fd3-1a1553b3cd99" providerId="ADAL" clId="{E6FDE193-3556-44AB-91F0-8CFFDABD6922}" dt="2025-03-13T16:44:01.886" v="2965"/>
          <pc:sldLayoutMkLst>
            <pc:docMk/>
            <pc:sldMasterMk cId="1811530962" sldId="2147483673"/>
            <pc:sldLayoutMk cId="4236652986" sldId="2147483672"/>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3/13/2025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6679937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3/13/2025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5395380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3/13/2025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260044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3/13/2025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8201958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3/13/2025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3665298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3/13/2025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7075175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3/13/2025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333602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3/13/2025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6287939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3/13/2025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8347819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3/13/2025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2402223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3/13/2025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499836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3/13/2025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181153096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D587E41-605C-A8E4-8BA5-0E0B3797C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14" name="Picture 13" descr="A close-up of a colorful wave&#10;&#10;AI-generated content may be incorrect.">
            <a:extLst>
              <a:ext uri="{FF2B5EF4-FFF2-40B4-BE49-F238E27FC236}">
                <a16:creationId xmlns:a16="http://schemas.microsoft.com/office/drawing/2014/main" id="{90DF27D2-7C05-E759-2D2C-7D922F37EDBB}"/>
              </a:ext>
            </a:extLst>
          </p:cNvPr>
          <p:cNvPicPr>
            <a:picLocks noChangeAspect="1"/>
          </p:cNvPicPr>
          <p:nvPr/>
        </p:nvPicPr>
        <p:blipFill>
          <a:blip r:embed="rId2"/>
          <a:srcRect t="12791"/>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EBD48A03-0DF9-3063-CB15-1BC2AEC79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614416"/>
            <a:ext cx="12191999" cy="1243584"/>
          </a:xfrm>
          <a:prstGeom prst="rect">
            <a:avLst/>
          </a:pr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57F1371-CD5C-BD88-0736-80E3A37E270E}"/>
              </a:ext>
            </a:extLst>
          </p:cNvPr>
          <p:cNvSpPr>
            <a:spLocks noGrp="1"/>
          </p:cNvSpPr>
          <p:nvPr>
            <p:ph type="ctrTitle"/>
          </p:nvPr>
        </p:nvSpPr>
        <p:spPr>
          <a:xfrm>
            <a:off x="320040" y="5768969"/>
            <a:ext cx="8183880" cy="960120"/>
          </a:xfrm>
        </p:spPr>
        <p:txBody>
          <a:bodyPr anchor="ctr">
            <a:normAutofit/>
          </a:bodyPr>
          <a:lstStyle/>
          <a:p>
            <a:pPr algn="l"/>
            <a:r>
              <a:rPr lang="en-GB"/>
              <a:t>CONTRACT LAW MOCK EXAM</a:t>
            </a:r>
          </a:p>
        </p:txBody>
      </p:sp>
      <p:sp>
        <p:nvSpPr>
          <p:cNvPr id="3" name="Subtitle 2">
            <a:extLst>
              <a:ext uri="{FF2B5EF4-FFF2-40B4-BE49-F238E27FC236}">
                <a16:creationId xmlns:a16="http://schemas.microsoft.com/office/drawing/2014/main" id="{E55A545D-3E89-06DA-5B59-D4E0F9F77A5B}"/>
              </a:ext>
            </a:extLst>
          </p:cNvPr>
          <p:cNvSpPr>
            <a:spLocks noGrp="1"/>
          </p:cNvSpPr>
          <p:nvPr>
            <p:ph type="subTitle" idx="1"/>
          </p:nvPr>
        </p:nvSpPr>
        <p:spPr>
          <a:xfrm>
            <a:off x="8597245" y="5768969"/>
            <a:ext cx="3399681" cy="955994"/>
          </a:xfrm>
        </p:spPr>
        <p:txBody>
          <a:bodyPr anchor="ctr">
            <a:normAutofit/>
          </a:bodyPr>
          <a:lstStyle/>
          <a:p>
            <a:pPr algn="r"/>
            <a:r>
              <a:rPr lang="en-GB" sz="1900" dirty="0"/>
              <a:t>Suggested answers</a:t>
            </a:r>
          </a:p>
        </p:txBody>
      </p:sp>
    </p:spTree>
    <p:extLst>
      <p:ext uri="{BB962C8B-B14F-4D97-AF65-F5344CB8AC3E}">
        <p14:creationId xmlns:p14="http://schemas.microsoft.com/office/powerpoint/2010/main" val="30379030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922EB-D77E-B982-7545-B47B3D8336B1}"/>
              </a:ext>
            </a:extLst>
          </p:cNvPr>
          <p:cNvSpPr>
            <a:spLocks noGrp="1"/>
          </p:cNvSpPr>
          <p:nvPr>
            <p:ph type="title"/>
          </p:nvPr>
        </p:nvSpPr>
        <p:spPr/>
        <p:txBody>
          <a:bodyPr>
            <a:normAutofit fontScale="90000"/>
          </a:bodyPr>
          <a:lstStyle/>
          <a:p>
            <a:pPr marL="342900" lvl="0" indent="-342900" rtl="0">
              <a:lnSpc>
                <a:spcPct val="115000"/>
              </a:lnSpc>
              <a:buFont typeface="+mj-lt"/>
              <a:buAutoNum type="arabicPeriod"/>
            </a:pPr>
            <a:r>
              <a:rPr lang="en-GB" sz="3900" dirty="0"/>
              <a:t> </a:t>
            </a:r>
            <a:r>
              <a:rPr lang="en-GB" sz="3900" kern="100" dirty="0">
                <a:effectLst/>
                <a:latin typeface="Aptos" panose="020B0004020202020204" pitchFamily="34" charset="0"/>
                <a:ea typeface="DengXian" panose="02010600030101010101" pitchFamily="2" charset="-122"/>
                <a:cs typeface="Arial" panose="020B0604020202020204" pitchFamily="34" charset="0"/>
              </a:rPr>
              <a:t>Explain what the doctrine of </a:t>
            </a:r>
            <a:r>
              <a:rPr lang="en-GB" sz="3900" i="1" kern="100" dirty="0">
                <a:effectLst/>
                <a:latin typeface="Aptos" panose="020B0004020202020204" pitchFamily="34" charset="0"/>
                <a:ea typeface="DengXian" panose="02010600030101010101" pitchFamily="2" charset="-122"/>
                <a:cs typeface="Arial" panose="020B0604020202020204" pitchFamily="34" charset="0"/>
              </a:rPr>
              <a:t>Implied Assumpsit </a:t>
            </a:r>
            <a:r>
              <a:rPr lang="en-GB" sz="3900" kern="100" dirty="0">
                <a:effectLst/>
                <a:latin typeface="Aptos" panose="020B0004020202020204" pitchFamily="34" charset="0"/>
                <a:ea typeface="DengXian" panose="02010600030101010101" pitchFamily="2" charset="-122"/>
                <a:cs typeface="Arial" panose="020B0604020202020204" pitchFamily="34" charset="0"/>
              </a:rPr>
              <a:t>is and when it will apply </a:t>
            </a:r>
            <a:br>
              <a:rPr lang="en-GB" sz="3900" kern="100" dirty="0">
                <a:effectLst/>
                <a:latin typeface="Aptos" panose="020B0004020202020204" pitchFamily="34" charset="0"/>
                <a:ea typeface="DengXian" panose="02010600030101010101" pitchFamily="2" charset="-122"/>
                <a:cs typeface="Arial" panose="020B0604020202020204" pitchFamily="34" charset="0"/>
              </a:rPr>
            </a:br>
            <a:r>
              <a:rPr lang="en-GB" sz="3900" kern="100" dirty="0">
                <a:effectLst/>
                <a:latin typeface="Aptos" panose="020B0004020202020204" pitchFamily="34" charset="0"/>
                <a:ea typeface="DengXian" panose="02010600030101010101" pitchFamily="2" charset="-122"/>
                <a:cs typeface="Arial" panose="020B0604020202020204" pitchFamily="34" charset="0"/>
              </a:rPr>
              <a:t>[3 marks]</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7F7FC9E5-C963-9E02-4704-5134673FFBBE}"/>
              </a:ext>
            </a:extLst>
          </p:cNvPr>
          <p:cNvSpPr>
            <a:spLocks noGrp="1"/>
          </p:cNvSpPr>
          <p:nvPr>
            <p:ph idx="1"/>
          </p:nvPr>
        </p:nvSpPr>
        <p:spPr>
          <a:xfrm>
            <a:off x="612647" y="2604654"/>
            <a:ext cx="10653579" cy="3704705"/>
          </a:xfrm>
        </p:spPr>
        <p:txBody>
          <a:bodyPr/>
          <a:lstStyle/>
          <a:p>
            <a:r>
              <a:rPr lang="en-GB" dirty="0"/>
              <a:t>Exception to the past consideration rule</a:t>
            </a:r>
          </a:p>
          <a:p>
            <a:r>
              <a:rPr lang="en-GB" dirty="0" err="1"/>
              <a:t>Lampleigh</a:t>
            </a:r>
            <a:r>
              <a:rPr lang="en-GB" dirty="0"/>
              <a:t> v </a:t>
            </a:r>
            <a:r>
              <a:rPr lang="en-GB" dirty="0" err="1"/>
              <a:t>Braithwait</a:t>
            </a:r>
            <a:r>
              <a:rPr lang="en-GB" dirty="0"/>
              <a:t> [1615]</a:t>
            </a:r>
          </a:p>
          <a:p>
            <a:r>
              <a:rPr lang="en-GB" dirty="0"/>
              <a:t>If work is requested, the expectation is that the recipient will pay the person for the work/service even if no price was mentioned</a:t>
            </a:r>
          </a:p>
          <a:p>
            <a:r>
              <a:rPr lang="en-GB" dirty="0"/>
              <a:t>Examples; hairdresser, taxi, window cleaning</a:t>
            </a:r>
          </a:p>
        </p:txBody>
      </p:sp>
    </p:spTree>
    <p:extLst>
      <p:ext uri="{BB962C8B-B14F-4D97-AF65-F5344CB8AC3E}">
        <p14:creationId xmlns:p14="http://schemas.microsoft.com/office/powerpoint/2010/main" val="410013335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62459-58E1-C5BA-D60D-22590AFC74E7}"/>
              </a:ext>
            </a:extLst>
          </p:cNvPr>
          <p:cNvSpPr>
            <a:spLocks noGrp="1"/>
          </p:cNvSpPr>
          <p:nvPr>
            <p:ph type="title"/>
          </p:nvPr>
        </p:nvSpPr>
        <p:spPr/>
        <p:txBody>
          <a:bodyPr>
            <a:normAutofit fontScale="90000"/>
          </a:bodyPr>
          <a:lstStyle/>
          <a:p>
            <a:pPr marL="342900" lvl="0" indent="-342900" rtl="0">
              <a:lnSpc>
                <a:spcPct val="115000"/>
              </a:lnSpc>
            </a:pPr>
            <a:r>
              <a:rPr lang="en-GB" sz="3900" kern="100" dirty="0">
                <a:effectLst/>
                <a:latin typeface="Aptos" panose="020B0004020202020204" pitchFamily="34" charset="0"/>
                <a:ea typeface="DengXian" panose="02010600030101010101" pitchFamily="2" charset="-122"/>
                <a:cs typeface="Arial" panose="020B0604020202020204" pitchFamily="34" charset="0"/>
              </a:rPr>
              <a:t>2. What principle was derived from the case of Partridge v Crittenden [1968]</a:t>
            </a:r>
            <a:br>
              <a:rPr lang="en-GB" sz="3900" kern="100" dirty="0">
                <a:effectLst/>
                <a:latin typeface="Aptos" panose="020B0004020202020204" pitchFamily="34" charset="0"/>
                <a:ea typeface="DengXian" panose="02010600030101010101" pitchFamily="2" charset="-122"/>
                <a:cs typeface="Arial" panose="020B0604020202020204" pitchFamily="34" charset="0"/>
              </a:rPr>
            </a:br>
            <a:r>
              <a:rPr lang="en-GB" sz="3900" kern="100" dirty="0">
                <a:effectLst/>
                <a:latin typeface="Aptos" panose="020B0004020202020204" pitchFamily="34" charset="0"/>
                <a:ea typeface="DengXian" panose="02010600030101010101" pitchFamily="2" charset="-122"/>
                <a:cs typeface="Arial" panose="020B0604020202020204" pitchFamily="34" charset="0"/>
              </a:rPr>
              <a:t>[1 mark]</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404B17E1-980E-B5B3-D69D-9015E8B1D4B6}"/>
              </a:ext>
            </a:extLst>
          </p:cNvPr>
          <p:cNvSpPr>
            <a:spLocks noGrp="1"/>
          </p:cNvSpPr>
          <p:nvPr>
            <p:ph idx="1"/>
          </p:nvPr>
        </p:nvSpPr>
        <p:spPr>
          <a:xfrm>
            <a:off x="612647" y="2632364"/>
            <a:ext cx="10653579" cy="3676996"/>
          </a:xfrm>
        </p:spPr>
        <p:txBody>
          <a:bodyPr/>
          <a:lstStyle/>
          <a:p>
            <a:r>
              <a:rPr lang="en-GB" dirty="0"/>
              <a:t>Newspaper adverts are generally considered to be invitations to treat, rather than offers. </a:t>
            </a:r>
          </a:p>
        </p:txBody>
      </p:sp>
    </p:spTree>
    <p:extLst>
      <p:ext uri="{BB962C8B-B14F-4D97-AF65-F5344CB8AC3E}">
        <p14:creationId xmlns:p14="http://schemas.microsoft.com/office/powerpoint/2010/main" val="78229269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FAA7D-2FAB-CCFB-591C-950E43E3E6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7C6AB3-3C4D-9CBC-2476-A744A47B7D37}"/>
              </a:ext>
            </a:extLst>
          </p:cNvPr>
          <p:cNvSpPr>
            <a:spLocks noGrp="1"/>
          </p:cNvSpPr>
          <p:nvPr>
            <p:ph type="title"/>
          </p:nvPr>
        </p:nvSpPr>
        <p:spPr/>
        <p:txBody>
          <a:bodyPr>
            <a:normAutofit fontScale="90000"/>
          </a:bodyPr>
          <a:lstStyle/>
          <a:p>
            <a:pPr lvl="0" rtl="0">
              <a:lnSpc>
                <a:spcPct val="115000"/>
              </a:lnSpc>
            </a:pPr>
            <a:r>
              <a:rPr lang="en-GB" dirty="0"/>
              <a:t>3</a:t>
            </a:r>
            <a:r>
              <a:rPr lang="en-GB" sz="3900" dirty="0"/>
              <a:t>. </a:t>
            </a:r>
            <a:r>
              <a:rPr lang="en-GB" sz="3900" kern="100" dirty="0">
                <a:effectLst/>
                <a:latin typeface="Aptos" panose="020B0004020202020204" pitchFamily="34" charset="0"/>
                <a:ea typeface="DengXian" panose="02010600030101010101" pitchFamily="2" charset="-122"/>
                <a:cs typeface="Arial" panose="020B0604020202020204" pitchFamily="34" charset="0"/>
              </a:rPr>
              <a:t>Identify and explain the two types of valid consideration </a:t>
            </a:r>
            <a:br>
              <a:rPr lang="en-GB" sz="3900" kern="100" dirty="0">
                <a:effectLst/>
                <a:latin typeface="Aptos" panose="020B0004020202020204" pitchFamily="34" charset="0"/>
                <a:ea typeface="DengXian" panose="02010600030101010101" pitchFamily="2" charset="-122"/>
                <a:cs typeface="Arial" panose="020B0604020202020204" pitchFamily="34" charset="0"/>
              </a:rPr>
            </a:br>
            <a:r>
              <a:rPr lang="en-GB" sz="3900" kern="100" dirty="0">
                <a:effectLst/>
                <a:latin typeface="Aptos" panose="020B0004020202020204" pitchFamily="34" charset="0"/>
                <a:ea typeface="DengXian" panose="02010600030101010101" pitchFamily="2" charset="-122"/>
                <a:cs typeface="Arial" panose="020B0604020202020204" pitchFamily="34" charset="0"/>
              </a:rPr>
              <a:t>[4 marks]</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D791B85D-7C08-CB40-874E-B04270019264}"/>
              </a:ext>
            </a:extLst>
          </p:cNvPr>
          <p:cNvSpPr>
            <a:spLocks noGrp="1"/>
          </p:cNvSpPr>
          <p:nvPr>
            <p:ph idx="1"/>
          </p:nvPr>
        </p:nvSpPr>
        <p:spPr>
          <a:xfrm>
            <a:off x="612647" y="2959330"/>
            <a:ext cx="10653579" cy="3350029"/>
          </a:xfrm>
        </p:spPr>
        <p:txBody>
          <a:bodyPr/>
          <a:lstStyle/>
          <a:p>
            <a:r>
              <a:rPr lang="en-GB" dirty="0"/>
              <a:t>Executed: Party performs their part of the contract at the time of entering into it.</a:t>
            </a:r>
          </a:p>
          <a:p>
            <a:endParaRPr lang="en-GB" dirty="0"/>
          </a:p>
          <a:p>
            <a:r>
              <a:rPr lang="en-GB" dirty="0"/>
              <a:t>Executory: Parties exchange promises to do something in the future. </a:t>
            </a:r>
          </a:p>
        </p:txBody>
      </p:sp>
    </p:spTree>
    <p:extLst>
      <p:ext uri="{BB962C8B-B14F-4D97-AF65-F5344CB8AC3E}">
        <p14:creationId xmlns:p14="http://schemas.microsoft.com/office/powerpoint/2010/main" val="365300640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0E1DD-9C73-422C-1200-7D5784B51A2B}"/>
              </a:ext>
            </a:extLst>
          </p:cNvPr>
          <p:cNvSpPr>
            <a:spLocks noGrp="1"/>
          </p:cNvSpPr>
          <p:nvPr>
            <p:ph type="title"/>
          </p:nvPr>
        </p:nvSpPr>
        <p:spPr>
          <a:xfrm>
            <a:off x="612648" y="548640"/>
            <a:ext cx="10653578" cy="1241368"/>
          </a:xfrm>
        </p:spPr>
        <p:txBody>
          <a:bodyPr>
            <a:normAutofit fontScale="90000"/>
          </a:bodyPr>
          <a:lstStyle/>
          <a:p>
            <a:pPr marL="342900" lvl="0" indent="-342900" rtl="0">
              <a:lnSpc>
                <a:spcPct val="115000"/>
              </a:lnSpc>
            </a:pPr>
            <a:r>
              <a:rPr lang="en-GB" sz="3100" kern="100" dirty="0">
                <a:effectLst/>
                <a:latin typeface="Aptos" panose="020B0004020202020204" pitchFamily="34" charset="0"/>
                <a:ea typeface="DengXian" panose="02010600030101010101" pitchFamily="2" charset="-122"/>
                <a:cs typeface="Arial" panose="020B0604020202020204" pitchFamily="34" charset="0"/>
              </a:rPr>
              <a:t>4. During contractual negotiations, numerous statements can be made. Provide three examples of categories of statement offering a brief description of what they are.</a:t>
            </a:r>
            <a:br>
              <a:rPr lang="en-GB" sz="3100" kern="100" dirty="0">
                <a:effectLst/>
                <a:latin typeface="Aptos" panose="020B0004020202020204" pitchFamily="34" charset="0"/>
                <a:ea typeface="DengXian" panose="02010600030101010101" pitchFamily="2" charset="-122"/>
                <a:cs typeface="Arial" panose="020B0604020202020204" pitchFamily="34" charset="0"/>
              </a:rPr>
            </a:br>
            <a:r>
              <a:rPr lang="en-GB" sz="3100" kern="100" dirty="0">
                <a:effectLst/>
                <a:latin typeface="Aptos" panose="020B0004020202020204" pitchFamily="34" charset="0"/>
                <a:ea typeface="DengXian" panose="02010600030101010101" pitchFamily="2" charset="-122"/>
                <a:cs typeface="Arial" panose="020B0604020202020204" pitchFamily="34" charset="0"/>
              </a:rPr>
              <a:t>[6 marks]</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91E3C707-091D-ECE6-91C1-6D44EDF5665F}"/>
              </a:ext>
            </a:extLst>
          </p:cNvPr>
          <p:cNvSpPr>
            <a:spLocks noGrp="1"/>
          </p:cNvSpPr>
          <p:nvPr>
            <p:ph idx="1"/>
          </p:nvPr>
        </p:nvSpPr>
        <p:spPr>
          <a:xfrm>
            <a:off x="612647" y="2870662"/>
            <a:ext cx="10653579" cy="3438698"/>
          </a:xfrm>
        </p:spPr>
        <p:txBody>
          <a:bodyPr>
            <a:normAutofit lnSpcReduction="10000"/>
          </a:bodyPr>
          <a:lstStyle/>
          <a:p>
            <a:r>
              <a:rPr lang="en-GB" dirty="0"/>
              <a:t>Mere (advertising puff) – Extravagant claims made for the purpose of advertising with no legal consequence. </a:t>
            </a:r>
          </a:p>
          <a:p>
            <a:endParaRPr lang="en-GB" dirty="0"/>
          </a:p>
          <a:p>
            <a:r>
              <a:rPr lang="en-GB" dirty="0"/>
              <a:t>Representation – Things said to try and induce the party into the contract. If not adhered to will lead to misrepresentation. </a:t>
            </a:r>
          </a:p>
          <a:p>
            <a:endParaRPr lang="en-GB" dirty="0"/>
          </a:p>
          <a:p>
            <a:r>
              <a:rPr lang="en-GB" dirty="0"/>
              <a:t>Term – Any provision or clauses which forms part of the contract and intends to have legally binding consequences on the parties.</a:t>
            </a:r>
          </a:p>
        </p:txBody>
      </p:sp>
    </p:spTree>
    <p:extLst>
      <p:ext uri="{BB962C8B-B14F-4D97-AF65-F5344CB8AC3E}">
        <p14:creationId xmlns:p14="http://schemas.microsoft.com/office/powerpoint/2010/main" val="87107007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B7BC6-FA63-9175-91EF-EF2FAA74AD8D}"/>
              </a:ext>
            </a:extLst>
          </p:cNvPr>
          <p:cNvSpPr>
            <a:spLocks noGrp="1"/>
          </p:cNvSpPr>
          <p:nvPr>
            <p:ph type="title"/>
          </p:nvPr>
        </p:nvSpPr>
        <p:spPr>
          <a:xfrm>
            <a:off x="612648" y="548640"/>
            <a:ext cx="10653578" cy="2067098"/>
          </a:xfrm>
        </p:spPr>
        <p:txBody>
          <a:bodyPr>
            <a:normAutofit fontScale="90000"/>
          </a:bodyPr>
          <a:lstStyle/>
          <a:p>
            <a:pPr lvl="0" rtl="0">
              <a:lnSpc>
                <a:spcPct val="115000"/>
              </a:lnSpc>
            </a:pPr>
            <a:r>
              <a:rPr lang="en-GB" sz="3100" dirty="0"/>
              <a:t>5. </a:t>
            </a:r>
            <a:r>
              <a:rPr lang="en-GB" sz="3100" kern="100" dirty="0">
                <a:effectLst/>
                <a:latin typeface="Aptos" panose="020B0004020202020204" pitchFamily="34" charset="0"/>
                <a:ea typeface="DengXian" panose="02010600030101010101" pitchFamily="2" charset="-122"/>
                <a:cs typeface="Arial" panose="020B0604020202020204" pitchFamily="34" charset="0"/>
              </a:rPr>
              <a:t>Explain what the court will take into account when trying to decide whether a statement is a term or representation</a:t>
            </a:r>
            <a:br>
              <a:rPr lang="en-GB" sz="3100" kern="100" dirty="0">
                <a:effectLst/>
                <a:latin typeface="Aptos" panose="020B0004020202020204" pitchFamily="34" charset="0"/>
                <a:ea typeface="DengXian" panose="02010600030101010101" pitchFamily="2" charset="-122"/>
                <a:cs typeface="Arial" panose="020B0604020202020204" pitchFamily="34" charset="0"/>
              </a:rPr>
            </a:br>
            <a:r>
              <a:rPr lang="en-GB" sz="3100" kern="100" dirty="0">
                <a:effectLst/>
                <a:latin typeface="Aptos" panose="020B0004020202020204" pitchFamily="34" charset="0"/>
                <a:ea typeface="DengXian" panose="02010600030101010101" pitchFamily="2" charset="-122"/>
                <a:cs typeface="Arial" panose="020B0604020202020204" pitchFamily="34" charset="0"/>
              </a:rPr>
              <a:t>[8 marks]</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31B461DD-7532-F96F-AE41-B6851297E212}"/>
              </a:ext>
            </a:extLst>
          </p:cNvPr>
          <p:cNvSpPr>
            <a:spLocks noGrp="1"/>
          </p:cNvSpPr>
          <p:nvPr>
            <p:ph idx="1"/>
          </p:nvPr>
        </p:nvSpPr>
        <p:spPr>
          <a:xfrm>
            <a:off x="612647" y="2466108"/>
            <a:ext cx="10653579" cy="3843251"/>
          </a:xfrm>
        </p:spPr>
        <p:txBody>
          <a:bodyPr>
            <a:normAutofit fontScale="92500" lnSpcReduction="20000"/>
          </a:bodyPr>
          <a:lstStyle/>
          <a:p>
            <a:r>
              <a:rPr lang="en-GB" dirty="0"/>
              <a:t>Reduced to writing: If a statement has been reduced to writing, there will be a strong presumption that this will form a term of the contract. </a:t>
            </a:r>
            <a:r>
              <a:rPr lang="en-GB" dirty="0" err="1"/>
              <a:t>L’Estrange</a:t>
            </a:r>
            <a:r>
              <a:rPr lang="en-GB" dirty="0"/>
              <a:t> v </a:t>
            </a:r>
            <a:r>
              <a:rPr lang="en-GB" dirty="0" err="1"/>
              <a:t>Graucob</a:t>
            </a:r>
            <a:r>
              <a:rPr lang="en-GB" dirty="0"/>
              <a:t> Ltd [1934].</a:t>
            </a:r>
          </a:p>
          <a:p>
            <a:r>
              <a:rPr lang="en-GB" dirty="0"/>
              <a:t>Timing: The less time between the making of the statement and entering into the contract shows a stronger reliance on the statement so the court is more likely to consider it a term of contract. Routledge v McKay [1954].</a:t>
            </a:r>
          </a:p>
          <a:p>
            <a:r>
              <a:rPr lang="en-GB" dirty="0">
                <a:latin typeface="+mj-lt"/>
              </a:rPr>
              <a:t>The importance of the statement: </a:t>
            </a:r>
            <a:r>
              <a:rPr lang="en-GB" b="0" i="0" dirty="0">
                <a:solidFill>
                  <a:srgbClr val="1C1C1C"/>
                </a:solidFill>
                <a:effectLst/>
                <a:latin typeface="+mj-lt"/>
              </a:rPr>
              <a:t>Where the representee indicates to the representor the importance of the statement, this is likely to be held to be a term. Bannerman v White [1861].</a:t>
            </a:r>
          </a:p>
          <a:p>
            <a:r>
              <a:rPr lang="en-GB" dirty="0">
                <a:solidFill>
                  <a:srgbClr val="1C1C1C"/>
                </a:solidFill>
                <a:latin typeface="+mj-lt"/>
              </a:rPr>
              <a:t>Skills and Knowledge: </a:t>
            </a:r>
            <a:br>
              <a:rPr lang="en-GB" dirty="0"/>
            </a:br>
            <a:r>
              <a:rPr lang="en-GB" b="0" i="0" dirty="0">
                <a:solidFill>
                  <a:srgbClr val="1C1C1C"/>
                </a:solidFill>
                <a:effectLst/>
                <a:latin typeface="Roboto" panose="02000000000000000000" pitchFamily="2" charset="0"/>
              </a:rPr>
              <a:t>If the representor has the greater knowledge, it is more likely to be a contractual term. Oscar Chess v Williams [1957]; </a:t>
            </a:r>
            <a:r>
              <a:rPr lang="en-GB" dirty="0"/>
              <a:t>Dick Bentley v Harold Smith Motors [1965].</a:t>
            </a:r>
          </a:p>
        </p:txBody>
      </p:sp>
    </p:spTree>
    <p:extLst>
      <p:ext uri="{BB962C8B-B14F-4D97-AF65-F5344CB8AC3E}">
        <p14:creationId xmlns:p14="http://schemas.microsoft.com/office/powerpoint/2010/main" val="282466028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176C1-59D3-2EC4-7DE8-FA4BF359F313}"/>
              </a:ext>
            </a:extLst>
          </p:cNvPr>
          <p:cNvSpPr>
            <a:spLocks noGrp="1"/>
          </p:cNvSpPr>
          <p:nvPr>
            <p:ph type="title"/>
          </p:nvPr>
        </p:nvSpPr>
        <p:spPr/>
        <p:txBody>
          <a:bodyPr>
            <a:normAutofit fontScale="90000"/>
          </a:bodyPr>
          <a:lstStyle/>
          <a:p>
            <a:pPr lvl="0" rtl="0">
              <a:lnSpc>
                <a:spcPct val="115000"/>
              </a:lnSpc>
            </a:pPr>
            <a:r>
              <a:rPr lang="en-GB" dirty="0"/>
              <a:t>6. </a:t>
            </a:r>
            <a:r>
              <a:rPr lang="en-GB" sz="2800" kern="100" dirty="0">
                <a:effectLst/>
                <a:latin typeface="Aptos" panose="020B0004020202020204" pitchFamily="34" charset="0"/>
                <a:ea typeface="DengXian" panose="02010600030101010101" pitchFamily="2" charset="-122"/>
                <a:cs typeface="Arial" panose="020B0604020202020204" pitchFamily="34" charset="0"/>
              </a:rPr>
              <a:t>What is the difference between Express and Implied terms? </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[2 marks]</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8C657EFB-F848-1C52-50E3-9BFF1F7F9DEA}"/>
              </a:ext>
            </a:extLst>
          </p:cNvPr>
          <p:cNvSpPr>
            <a:spLocks noGrp="1"/>
          </p:cNvSpPr>
          <p:nvPr>
            <p:ph idx="1"/>
          </p:nvPr>
        </p:nvSpPr>
        <p:spPr/>
        <p:txBody>
          <a:bodyPr/>
          <a:lstStyle/>
          <a:p>
            <a:r>
              <a:rPr lang="en-GB" dirty="0"/>
              <a:t>Express terms – Those discussed and communicated between the parties.</a:t>
            </a:r>
          </a:p>
          <a:p>
            <a:endParaRPr lang="en-GB" dirty="0"/>
          </a:p>
          <a:p>
            <a:r>
              <a:rPr lang="en-GB" dirty="0"/>
              <a:t>Implied terms – Not openly communicated by the parties but can be implied by statute, custom and the courts.</a:t>
            </a:r>
          </a:p>
        </p:txBody>
      </p:sp>
    </p:spTree>
    <p:extLst>
      <p:ext uri="{BB962C8B-B14F-4D97-AF65-F5344CB8AC3E}">
        <p14:creationId xmlns:p14="http://schemas.microsoft.com/office/powerpoint/2010/main" val="35009718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DBB11-B64A-0688-0D82-318FEB5FCD45}"/>
              </a:ext>
            </a:extLst>
          </p:cNvPr>
          <p:cNvSpPr>
            <a:spLocks noGrp="1"/>
          </p:cNvSpPr>
          <p:nvPr>
            <p:ph type="title"/>
          </p:nvPr>
        </p:nvSpPr>
        <p:spPr/>
        <p:txBody>
          <a:bodyPr>
            <a:normAutofit fontScale="90000"/>
          </a:bodyPr>
          <a:lstStyle/>
          <a:p>
            <a:pPr lvl="0" rtl="0">
              <a:lnSpc>
                <a:spcPct val="115000"/>
              </a:lnSpc>
            </a:pPr>
            <a:r>
              <a:rPr lang="en-GB" dirty="0"/>
              <a:t>7</a:t>
            </a:r>
            <a:r>
              <a:rPr lang="en-GB" sz="2800" dirty="0"/>
              <a:t>. </a:t>
            </a:r>
            <a:r>
              <a:rPr lang="en-GB" sz="2800" kern="100" dirty="0">
                <a:effectLst/>
                <a:latin typeface="Aptos" panose="020B0004020202020204" pitchFamily="34" charset="0"/>
                <a:ea typeface="DengXian" panose="02010600030101010101" pitchFamily="2" charset="-122"/>
                <a:cs typeface="Arial" panose="020B0604020202020204" pitchFamily="34" charset="0"/>
              </a:rPr>
              <a:t>Define the following:</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Condition</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Warranty</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Innominate Term</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[6 marks]</a:t>
            </a:r>
            <a:br>
              <a:rPr lang="en-GB" sz="2800" kern="100" dirty="0">
                <a:effectLst/>
                <a:latin typeface="Aptos" panose="020B0004020202020204" pitchFamily="34" charset="0"/>
                <a:ea typeface="DengXian" panose="02010600030101010101" pitchFamily="2" charset="-122"/>
                <a:cs typeface="Arial" panose="020B0604020202020204" pitchFamily="34" charset="0"/>
              </a:rPr>
            </a:br>
            <a:endParaRPr lang="en-GB" sz="2800" dirty="0"/>
          </a:p>
        </p:txBody>
      </p:sp>
      <p:sp>
        <p:nvSpPr>
          <p:cNvPr id="3" name="Content Placeholder 2">
            <a:extLst>
              <a:ext uri="{FF2B5EF4-FFF2-40B4-BE49-F238E27FC236}">
                <a16:creationId xmlns:a16="http://schemas.microsoft.com/office/drawing/2014/main" id="{4F098A80-46F7-977E-4E1B-14E2FC47BE8E}"/>
              </a:ext>
            </a:extLst>
          </p:cNvPr>
          <p:cNvSpPr>
            <a:spLocks noGrp="1"/>
          </p:cNvSpPr>
          <p:nvPr>
            <p:ph idx="1"/>
          </p:nvPr>
        </p:nvSpPr>
        <p:spPr>
          <a:xfrm>
            <a:off x="612647" y="3429000"/>
            <a:ext cx="10653579" cy="2880360"/>
          </a:xfrm>
        </p:spPr>
        <p:txBody>
          <a:bodyPr>
            <a:normAutofit fontScale="92500" lnSpcReduction="10000"/>
          </a:bodyPr>
          <a:lstStyle/>
          <a:p>
            <a:r>
              <a:rPr lang="en-GB" dirty="0"/>
              <a:t>The more important contract terms are called conditions. A condition is a term that goes to the very root of the contract; that is, it is of central importance. Breach of a condition will allow the innocent party to treat the contract as at an end if they want to, which is known as repudiation (or termination) of a contract. The innocent party can also sue for damages.</a:t>
            </a:r>
          </a:p>
          <a:p>
            <a:endParaRPr lang="en-GB" dirty="0"/>
          </a:p>
          <a:p>
            <a:r>
              <a:rPr lang="en-GB" dirty="0"/>
              <a:t>A warranty, on the other hand, is a term of the contract which is less important. If a warranty is broken, the injured party must carry on with the contract (there is no right to terminate or end the contract), but they can sue for damages for what they have lost.</a:t>
            </a:r>
          </a:p>
        </p:txBody>
      </p:sp>
    </p:spTree>
    <p:extLst>
      <p:ext uri="{BB962C8B-B14F-4D97-AF65-F5344CB8AC3E}">
        <p14:creationId xmlns:p14="http://schemas.microsoft.com/office/powerpoint/2010/main" val="251888096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A2D3F-B764-E9E6-01A4-6B3D69965994}"/>
              </a:ext>
            </a:extLst>
          </p:cNvPr>
          <p:cNvSpPr>
            <a:spLocks noGrp="1"/>
          </p:cNvSpPr>
          <p:nvPr>
            <p:ph type="title"/>
          </p:nvPr>
        </p:nvSpPr>
        <p:spPr/>
        <p:txBody>
          <a:bodyPr>
            <a:normAutofit fontScale="90000"/>
          </a:bodyPr>
          <a:lstStyle/>
          <a:p>
            <a:pPr lvl="0" rtl="0">
              <a:lnSpc>
                <a:spcPct val="115000"/>
              </a:lnSpc>
            </a:pPr>
            <a:r>
              <a:rPr lang="en-GB" dirty="0"/>
              <a:t>8. </a:t>
            </a:r>
            <a:r>
              <a:rPr lang="en-GB" sz="3100" kern="100" dirty="0">
                <a:effectLst/>
                <a:latin typeface="Aptos" panose="020B0004020202020204" pitchFamily="34" charset="0"/>
                <a:ea typeface="DengXian" panose="02010600030101010101" pitchFamily="2" charset="-122"/>
                <a:cs typeface="Arial" panose="020B0604020202020204" pitchFamily="34" charset="0"/>
              </a:rPr>
              <a:t>A sale of goods contract was written in 2020 between a consumer and a business. Which legislation would govern the implied terms within this contract?</a:t>
            </a:r>
            <a:br>
              <a:rPr lang="en-GB" sz="3100" kern="100" dirty="0">
                <a:effectLst/>
                <a:latin typeface="Aptos" panose="020B0004020202020204" pitchFamily="34" charset="0"/>
                <a:ea typeface="DengXian" panose="02010600030101010101" pitchFamily="2" charset="-122"/>
                <a:cs typeface="Arial" panose="020B0604020202020204" pitchFamily="34" charset="0"/>
              </a:rPr>
            </a:br>
            <a:r>
              <a:rPr lang="en-GB" sz="3100" kern="100" dirty="0">
                <a:effectLst/>
                <a:latin typeface="Aptos" panose="020B0004020202020204" pitchFamily="34" charset="0"/>
                <a:ea typeface="DengXian" panose="02010600030101010101" pitchFamily="2" charset="-122"/>
                <a:cs typeface="Arial" panose="020B0604020202020204" pitchFamily="34" charset="0"/>
              </a:rPr>
              <a:t>[1 mark]</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9C9B3120-9D91-AA45-8209-AB06BCAD464C}"/>
              </a:ext>
            </a:extLst>
          </p:cNvPr>
          <p:cNvSpPr>
            <a:spLocks noGrp="1"/>
          </p:cNvSpPr>
          <p:nvPr>
            <p:ph idx="1"/>
          </p:nvPr>
        </p:nvSpPr>
        <p:spPr>
          <a:xfrm>
            <a:off x="612647" y="2892828"/>
            <a:ext cx="10653579" cy="3416531"/>
          </a:xfrm>
        </p:spPr>
        <p:txBody>
          <a:bodyPr/>
          <a:lstStyle/>
          <a:p>
            <a:r>
              <a:rPr lang="en-GB" dirty="0"/>
              <a:t>Consumer Rights Act 2015</a:t>
            </a:r>
          </a:p>
        </p:txBody>
      </p:sp>
    </p:spTree>
    <p:extLst>
      <p:ext uri="{BB962C8B-B14F-4D97-AF65-F5344CB8AC3E}">
        <p14:creationId xmlns:p14="http://schemas.microsoft.com/office/powerpoint/2010/main" val="329705270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BE1A6-2C29-033B-A42B-485E52957026}"/>
              </a:ext>
            </a:extLst>
          </p:cNvPr>
          <p:cNvSpPr>
            <a:spLocks noGrp="1"/>
          </p:cNvSpPr>
          <p:nvPr>
            <p:ph type="title"/>
          </p:nvPr>
        </p:nvSpPr>
        <p:spPr/>
        <p:txBody>
          <a:bodyPr>
            <a:normAutofit fontScale="90000"/>
          </a:bodyPr>
          <a:lstStyle/>
          <a:p>
            <a:pPr lvl="0" rtl="0"/>
            <a:r>
              <a:rPr lang="en-GB" dirty="0"/>
              <a:t>9. </a:t>
            </a:r>
            <a:r>
              <a:rPr lang="en-GB" sz="2900" kern="100" dirty="0">
                <a:effectLst/>
                <a:latin typeface="Aptos" panose="020B0004020202020204" pitchFamily="34" charset="0"/>
                <a:ea typeface="DengXian" panose="02010600030101010101" pitchFamily="2" charset="-122"/>
                <a:cs typeface="Arial" panose="020B0604020202020204" pitchFamily="34" charset="0"/>
              </a:rPr>
              <a:t>What 3 things must usually be shown for a party to rely on an exclusion clause? </a:t>
            </a:r>
            <a:br>
              <a:rPr lang="en-GB" sz="2900" kern="100" dirty="0">
                <a:effectLst/>
                <a:latin typeface="Aptos" panose="020B0004020202020204" pitchFamily="34" charset="0"/>
                <a:ea typeface="DengXian" panose="02010600030101010101" pitchFamily="2" charset="-122"/>
                <a:cs typeface="Arial" panose="020B0604020202020204" pitchFamily="34" charset="0"/>
              </a:rPr>
            </a:br>
            <a:r>
              <a:rPr lang="en-GB" sz="2900" kern="100" dirty="0">
                <a:effectLst/>
                <a:latin typeface="Aptos" panose="020B0004020202020204" pitchFamily="34" charset="0"/>
                <a:ea typeface="DengXian" panose="02010600030101010101" pitchFamily="2" charset="-122"/>
                <a:cs typeface="Arial" panose="020B0604020202020204" pitchFamily="34" charset="0"/>
              </a:rPr>
              <a:t>[ 3 marks]</a:t>
            </a:r>
            <a:br>
              <a:rPr lang="en-GB" sz="2900" kern="100" dirty="0">
                <a:effectLst/>
                <a:latin typeface="Aptos" panose="020B0004020202020204" pitchFamily="34" charset="0"/>
                <a:ea typeface="DengXian" panose="02010600030101010101" pitchFamily="2" charset="-122"/>
                <a:cs typeface="Arial" panose="020B0604020202020204" pitchFamily="34" charset="0"/>
              </a:rPr>
            </a:br>
            <a:endParaRPr lang="en-GB" sz="2900" dirty="0"/>
          </a:p>
        </p:txBody>
      </p:sp>
      <p:sp>
        <p:nvSpPr>
          <p:cNvPr id="3" name="Content Placeholder 2">
            <a:extLst>
              <a:ext uri="{FF2B5EF4-FFF2-40B4-BE49-F238E27FC236}">
                <a16:creationId xmlns:a16="http://schemas.microsoft.com/office/drawing/2014/main" id="{0DEB0F9B-7E43-5D67-E6D4-4E9BBF351081}"/>
              </a:ext>
            </a:extLst>
          </p:cNvPr>
          <p:cNvSpPr>
            <a:spLocks noGrp="1"/>
          </p:cNvSpPr>
          <p:nvPr>
            <p:ph idx="1"/>
          </p:nvPr>
        </p:nvSpPr>
        <p:spPr>
          <a:xfrm>
            <a:off x="612647" y="2637904"/>
            <a:ext cx="10653579" cy="3671455"/>
          </a:xfrm>
        </p:spPr>
        <p:txBody>
          <a:bodyPr/>
          <a:lstStyle/>
          <a:p>
            <a:r>
              <a:rPr lang="en-GB" dirty="0"/>
              <a:t>Incorporation – The clause is incorporated into the contract</a:t>
            </a:r>
          </a:p>
          <a:p>
            <a:r>
              <a:rPr lang="en-GB" dirty="0"/>
              <a:t>Construction – The wording of the clause covers the loss</a:t>
            </a:r>
          </a:p>
          <a:p>
            <a:r>
              <a:rPr lang="en-GB" dirty="0"/>
              <a:t>The clause complies with statutory controls (to ensure the clause is allowed)</a:t>
            </a:r>
          </a:p>
        </p:txBody>
      </p:sp>
    </p:spTree>
    <p:extLst>
      <p:ext uri="{BB962C8B-B14F-4D97-AF65-F5344CB8AC3E}">
        <p14:creationId xmlns:p14="http://schemas.microsoft.com/office/powerpoint/2010/main" val="25689481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5CB2B-3F06-14D8-86A0-0D57B78C1FF9}"/>
              </a:ext>
            </a:extLst>
          </p:cNvPr>
          <p:cNvSpPr>
            <a:spLocks noGrp="1"/>
          </p:cNvSpPr>
          <p:nvPr>
            <p:ph type="title"/>
          </p:nvPr>
        </p:nvSpPr>
        <p:spPr/>
        <p:txBody>
          <a:bodyPr>
            <a:normAutofit fontScale="90000"/>
          </a:bodyPr>
          <a:lstStyle/>
          <a:p>
            <a:pPr lvl="0" rtl="0"/>
            <a:r>
              <a:rPr lang="en-GB" dirty="0"/>
              <a:t>10.</a:t>
            </a:r>
            <a:r>
              <a:rPr lang="en-GB" sz="2800" dirty="0"/>
              <a:t> </a:t>
            </a:r>
            <a:r>
              <a:rPr lang="en-GB" sz="2800" kern="100" dirty="0">
                <a:effectLst/>
                <a:latin typeface="Aptos" panose="020B0004020202020204" pitchFamily="34" charset="0"/>
                <a:ea typeface="DengXian" panose="02010600030101010101" pitchFamily="2" charset="-122"/>
                <a:cs typeface="Arial" panose="020B0604020202020204" pitchFamily="34" charset="0"/>
              </a:rPr>
              <a:t>Which case illustrates the following principle?</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a:t>
            </a:r>
            <a:r>
              <a:rPr lang="en-GB" sz="2800" i="1" kern="100" dirty="0">
                <a:effectLst/>
                <a:latin typeface="Aptos" panose="020B0004020202020204" pitchFamily="34" charset="0"/>
                <a:ea typeface="DengXian" panose="02010600030101010101" pitchFamily="2" charset="-122"/>
                <a:cs typeface="Arial" panose="020B0604020202020204" pitchFamily="34" charset="0"/>
              </a:rPr>
              <a:t>An exclusion clause will only be enforceable if it is included in a document that might reasonably be expected to contain contractual terms.’</a:t>
            </a:r>
            <a:br>
              <a:rPr lang="en-GB" sz="2800" i="1" kern="100" dirty="0">
                <a:effectLst/>
                <a:latin typeface="Aptos" panose="020B0004020202020204" pitchFamily="34" charset="0"/>
                <a:ea typeface="DengXian" panose="02010600030101010101" pitchFamily="2" charset="-122"/>
                <a:cs typeface="Arial" panose="020B0604020202020204" pitchFamily="34" charset="0"/>
              </a:rPr>
            </a:b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err="1">
                <a:effectLst/>
                <a:latin typeface="Aptos" panose="020B0004020202020204" pitchFamily="34" charset="0"/>
                <a:ea typeface="DengXian" panose="02010600030101010101" pitchFamily="2" charset="-122"/>
                <a:cs typeface="Arial" panose="020B0604020202020204" pitchFamily="34" charset="0"/>
              </a:rPr>
              <a:t>Chapelton</a:t>
            </a:r>
            <a:r>
              <a:rPr lang="en-GB" sz="2800" kern="100" dirty="0">
                <a:effectLst/>
                <a:latin typeface="Aptos" panose="020B0004020202020204" pitchFamily="34" charset="0"/>
                <a:ea typeface="DengXian" panose="02010600030101010101" pitchFamily="2" charset="-122"/>
                <a:cs typeface="Arial" panose="020B0604020202020204" pitchFamily="34" charset="0"/>
              </a:rPr>
              <a:t> v Barry UDC [1940]</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Parker v South Eastern Railway [1877]</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err="1">
                <a:effectLst/>
                <a:latin typeface="Aptos" panose="020B0004020202020204" pitchFamily="34" charset="0"/>
                <a:ea typeface="DengXian" panose="02010600030101010101" pitchFamily="2" charset="-122"/>
                <a:cs typeface="Arial" panose="020B0604020202020204" pitchFamily="34" charset="0"/>
              </a:rPr>
              <a:t>L’Estrange</a:t>
            </a:r>
            <a:r>
              <a:rPr lang="en-GB" sz="2800" kern="100" dirty="0">
                <a:effectLst/>
                <a:latin typeface="Aptos" panose="020B0004020202020204" pitchFamily="34" charset="0"/>
                <a:ea typeface="DengXian" panose="02010600030101010101" pitchFamily="2" charset="-122"/>
                <a:cs typeface="Arial" panose="020B0604020202020204" pitchFamily="34" charset="0"/>
              </a:rPr>
              <a:t> v </a:t>
            </a:r>
            <a:r>
              <a:rPr lang="en-GB" sz="2800" kern="100" dirty="0" err="1">
                <a:effectLst/>
                <a:latin typeface="Aptos" panose="020B0004020202020204" pitchFamily="34" charset="0"/>
                <a:ea typeface="DengXian" panose="02010600030101010101" pitchFamily="2" charset="-122"/>
                <a:cs typeface="Arial" panose="020B0604020202020204" pitchFamily="34" charset="0"/>
              </a:rPr>
              <a:t>Graucob</a:t>
            </a:r>
            <a:r>
              <a:rPr lang="en-GB" sz="2800" kern="100" dirty="0">
                <a:effectLst/>
                <a:latin typeface="Aptos" panose="020B0004020202020204" pitchFamily="34" charset="0"/>
                <a:ea typeface="DengXian" panose="02010600030101010101" pitchFamily="2" charset="-122"/>
                <a:cs typeface="Arial" panose="020B0604020202020204" pitchFamily="34" charset="0"/>
              </a:rPr>
              <a:t> [1934]</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[1 mark]</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E74B5616-39A8-376D-E4DD-D917B7B9917A}"/>
              </a:ext>
            </a:extLst>
          </p:cNvPr>
          <p:cNvSpPr>
            <a:spLocks noGrp="1"/>
          </p:cNvSpPr>
          <p:nvPr>
            <p:ph idx="1"/>
          </p:nvPr>
        </p:nvSpPr>
        <p:spPr>
          <a:xfrm>
            <a:off x="612647" y="5177100"/>
            <a:ext cx="10653579" cy="1132259"/>
          </a:xfrm>
        </p:spPr>
        <p:txBody>
          <a:bodyPr/>
          <a:lstStyle/>
          <a:p>
            <a:r>
              <a:rPr lang="en-GB" dirty="0" err="1"/>
              <a:t>Chapelton</a:t>
            </a:r>
            <a:r>
              <a:rPr lang="en-GB" dirty="0"/>
              <a:t> v Barry UDC [1940]</a:t>
            </a:r>
          </a:p>
        </p:txBody>
      </p:sp>
    </p:spTree>
    <p:extLst>
      <p:ext uri="{BB962C8B-B14F-4D97-AF65-F5344CB8AC3E}">
        <p14:creationId xmlns:p14="http://schemas.microsoft.com/office/powerpoint/2010/main" val="378565250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E4144-89AB-5C5A-9DC4-F96A08B348F8}"/>
              </a:ext>
            </a:extLst>
          </p:cNvPr>
          <p:cNvSpPr>
            <a:spLocks noGrp="1"/>
          </p:cNvSpPr>
          <p:nvPr>
            <p:ph type="title"/>
          </p:nvPr>
        </p:nvSpPr>
        <p:spPr/>
        <p:txBody>
          <a:bodyPr>
            <a:normAutofit fontScale="90000"/>
          </a:bodyPr>
          <a:lstStyle/>
          <a:p>
            <a:pPr marL="342900" lvl="0" indent="-342900" rtl="0"/>
            <a:r>
              <a:rPr lang="en-GB" sz="2800" kern="100" dirty="0">
                <a:effectLst/>
                <a:latin typeface="Aptos" panose="020B0004020202020204" pitchFamily="34" charset="0"/>
                <a:ea typeface="DengXian" panose="02010600030101010101" pitchFamily="2" charset="-122"/>
                <a:cs typeface="Arial" panose="020B0604020202020204" pitchFamily="34" charset="0"/>
              </a:rPr>
              <a:t>11. Name the 4 ways in which a contract can be discharged</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[4 marks]</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275859AF-45B0-89A6-FD65-F294AB4C3F9A}"/>
              </a:ext>
            </a:extLst>
          </p:cNvPr>
          <p:cNvSpPr>
            <a:spLocks noGrp="1"/>
          </p:cNvSpPr>
          <p:nvPr>
            <p:ph idx="1"/>
          </p:nvPr>
        </p:nvSpPr>
        <p:spPr/>
        <p:txBody>
          <a:bodyPr/>
          <a:lstStyle/>
          <a:p>
            <a:r>
              <a:rPr lang="en-GB" dirty="0"/>
              <a:t>Performance, Breach, Agreement, Frustration.</a:t>
            </a:r>
          </a:p>
        </p:txBody>
      </p:sp>
    </p:spTree>
    <p:extLst>
      <p:ext uri="{BB962C8B-B14F-4D97-AF65-F5344CB8AC3E}">
        <p14:creationId xmlns:p14="http://schemas.microsoft.com/office/powerpoint/2010/main" val="29009946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3FF39-DA3A-A517-80A0-11097144461D}"/>
              </a:ext>
            </a:extLst>
          </p:cNvPr>
          <p:cNvSpPr>
            <a:spLocks noGrp="1"/>
          </p:cNvSpPr>
          <p:nvPr>
            <p:ph type="title"/>
          </p:nvPr>
        </p:nvSpPr>
        <p:spPr/>
        <p:txBody>
          <a:bodyPr>
            <a:normAutofit fontScale="90000"/>
          </a:bodyPr>
          <a:lstStyle/>
          <a:p>
            <a:pPr lvl="0" rtl="0"/>
            <a:r>
              <a:rPr lang="en-GB" dirty="0"/>
              <a:t>12. </a:t>
            </a:r>
            <a:r>
              <a:rPr lang="en-GB" sz="3100" kern="100" dirty="0">
                <a:effectLst/>
                <a:latin typeface="Aptos" panose="020B0004020202020204" pitchFamily="34" charset="0"/>
                <a:ea typeface="DengXian" panose="02010600030101010101" pitchFamily="2" charset="-122"/>
                <a:cs typeface="Arial" panose="020B0604020202020204" pitchFamily="34" charset="0"/>
              </a:rPr>
              <a:t>Explain what is meant by the </a:t>
            </a:r>
            <a:r>
              <a:rPr lang="en-GB" sz="3100" i="1" kern="100" dirty="0">
                <a:effectLst/>
                <a:latin typeface="Aptos" panose="020B0004020202020204" pitchFamily="34" charset="0"/>
                <a:ea typeface="DengXian" panose="02010600030101010101" pitchFamily="2" charset="-122"/>
                <a:cs typeface="Arial" panose="020B0604020202020204" pitchFamily="34" charset="0"/>
              </a:rPr>
              <a:t>entire performance rule</a:t>
            </a:r>
            <a:br>
              <a:rPr lang="en-GB" sz="3100" kern="100" dirty="0">
                <a:effectLst/>
                <a:latin typeface="Aptos" panose="020B0004020202020204" pitchFamily="34" charset="0"/>
                <a:ea typeface="DengXian" panose="02010600030101010101" pitchFamily="2" charset="-122"/>
                <a:cs typeface="Arial" panose="020B0604020202020204" pitchFamily="34" charset="0"/>
              </a:rPr>
            </a:br>
            <a:r>
              <a:rPr lang="en-GB" sz="3100" kern="100" dirty="0">
                <a:effectLst/>
                <a:latin typeface="Aptos" panose="020B0004020202020204" pitchFamily="34" charset="0"/>
                <a:ea typeface="DengXian" panose="02010600030101010101" pitchFamily="2" charset="-122"/>
                <a:cs typeface="Arial" panose="020B0604020202020204" pitchFamily="34" charset="0"/>
              </a:rPr>
              <a:t>         [1 mark]</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2992ABB7-0B0D-2DD1-DBAC-C6811A2F5190}"/>
              </a:ext>
            </a:extLst>
          </p:cNvPr>
          <p:cNvSpPr>
            <a:spLocks noGrp="1"/>
          </p:cNvSpPr>
          <p:nvPr>
            <p:ph idx="1"/>
          </p:nvPr>
        </p:nvSpPr>
        <p:spPr/>
        <p:txBody>
          <a:bodyPr/>
          <a:lstStyle/>
          <a:p>
            <a:r>
              <a:rPr lang="en-GB" dirty="0"/>
              <a:t>An entire contract is one which depends on the performance of a whole contract.</a:t>
            </a:r>
          </a:p>
        </p:txBody>
      </p:sp>
    </p:spTree>
    <p:extLst>
      <p:ext uri="{BB962C8B-B14F-4D97-AF65-F5344CB8AC3E}">
        <p14:creationId xmlns:p14="http://schemas.microsoft.com/office/powerpoint/2010/main" val="250648340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CDA6F-B5EC-79EE-1139-BF7BDB1A9351}"/>
              </a:ext>
            </a:extLst>
          </p:cNvPr>
          <p:cNvSpPr>
            <a:spLocks noGrp="1"/>
          </p:cNvSpPr>
          <p:nvPr>
            <p:ph type="title"/>
          </p:nvPr>
        </p:nvSpPr>
        <p:spPr/>
        <p:txBody>
          <a:bodyPr>
            <a:normAutofit fontScale="90000"/>
          </a:bodyPr>
          <a:lstStyle/>
          <a:p>
            <a:pPr marL="342900" lvl="0" indent="-342900" rtl="0"/>
            <a:r>
              <a:rPr lang="en-GB" sz="1800" kern="100" dirty="0">
                <a:latin typeface="Aptos" panose="020B0004020202020204" pitchFamily="34" charset="0"/>
                <a:ea typeface="DengXian" panose="02010600030101010101" pitchFamily="2" charset="-122"/>
                <a:cs typeface="Arial" panose="020B0604020202020204" pitchFamily="34" charset="0"/>
              </a:rPr>
              <a:t>13.  </a:t>
            </a:r>
            <a:r>
              <a:rPr lang="en-GB" sz="1800" kern="100" dirty="0">
                <a:effectLst/>
                <a:latin typeface="Aptos" panose="020B0004020202020204" pitchFamily="34" charset="0"/>
                <a:ea typeface="DengXian" panose="02010600030101010101" pitchFamily="2" charset="-122"/>
                <a:cs typeface="Arial" panose="020B0604020202020204" pitchFamily="34" charset="0"/>
              </a:rPr>
              <a:t> </a:t>
            </a:r>
            <a:r>
              <a:rPr lang="en-GB" sz="2800" kern="100" dirty="0">
                <a:effectLst/>
                <a:latin typeface="Aptos" panose="020B0004020202020204" pitchFamily="34" charset="0"/>
                <a:ea typeface="DengXian" panose="02010600030101010101" pitchFamily="2" charset="-122"/>
                <a:cs typeface="Arial" panose="020B0604020202020204" pitchFamily="34" charset="0"/>
              </a:rPr>
              <a:t>Where one party has performed their part of the contract, but then agrees to release the other party from their obligations, there must be accord and satisfaction for the new agreement to be valid. </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What is meant by </a:t>
            </a:r>
            <a:r>
              <a:rPr lang="en-GB" sz="2800" i="1" kern="100" dirty="0">
                <a:effectLst/>
                <a:latin typeface="Aptos" panose="020B0004020202020204" pitchFamily="34" charset="0"/>
                <a:ea typeface="DengXian" panose="02010600030101010101" pitchFamily="2" charset="-122"/>
                <a:cs typeface="Arial" panose="020B0604020202020204" pitchFamily="34" charset="0"/>
              </a:rPr>
              <a:t>accord?</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What is meant by </a:t>
            </a:r>
            <a:r>
              <a:rPr lang="en-GB" sz="2800" i="1" kern="100" dirty="0">
                <a:effectLst/>
                <a:latin typeface="Aptos" panose="020B0004020202020204" pitchFamily="34" charset="0"/>
                <a:ea typeface="DengXian" panose="02010600030101010101" pitchFamily="2" charset="-122"/>
                <a:cs typeface="Arial" panose="020B0604020202020204" pitchFamily="34" charset="0"/>
              </a:rPr>
              <a:t>satisfaction?</a:t>
            </a:r>
            <a:br>
              <a:rPr lang="en-GB" sz="2800" kern="100" dirty="0">
                <a:effectLst/>
                <a:latin typeface="Aptos" panose="020B0004020202020204" pitchFamily="34" charset="0"/>
                <a:ea typeface="DengXian" panose="02010600030101010101" pitchFamily="2" charset="-122"/>
                <a:cs typeface="Arial" panose="020B0604020202020204" pitchFamily="34" charset="0"/>
              </a:rPr>
            </a:br>
            <a:r>
              <a:rPr lang="en-GB" sz="2800" kern="100" dirty="0">
                <a:effectLst/>
                <a:latin typeface="Aptos" panose="020B0004020202020204" pitchFamily="34" charset="0"/>
                <a:ea typeface="DengXian" panose="02010600030101010101" pitchFamily="2" charset="-122"/>
                <a:cs typeface="Arial" panose="020B0604020202020204" pitchFamily="34" charset="0"/>
              </a:rPr>
              <a:t>[2 marks]</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477E7050-088D-9F21-2031-CFEB6EDD2100}"/>
              </a:ext>
            </a:extLst>
          </p:cNvPr>
          <p:cNvSpPr>
            <a:spLocks noGrp="1"/>
          </p:cNvSpPr>
          <p:nvPr>
            <p:ph idx="1"/>
          </p:nvPr>
        </p:nvSpPr>
        <p:spPr>
          <a:xfrm>
            <a:off x="612647" y="2926080"/>
            <a:ext cx="10653579" cy="3383280"/>
          </a:xfrm>
        </p:spPr>
        <p:txBody>
          <a:bodyPr>
            <a:normAutofit fontScale="85000" lnSpcReduction="20000"/>
          </a:bodyPr>
          <a:lstStyle/>
          <a:p>
            <a:r>
              <a:rPr lang="en-GB" dirty="0"/>
              <a:t>Accord – Agreement</a:t>
            </a:r>
          </a:p>
          <a:p>
            <a:endParaRPr lang="en-GB" dirty="0"/>
          </a:p>
          <a:p>
            <a:r>
              <a:rPr lang="en-GB" dirty="0"/>
              <a:t>Satisfaction – Consideration</a:t>
            </a:r>
          </a:p>
          <a:p>
            <a:pPr marL="0" indent="0">
              <a:buNone/>
            </a:pPr>
            <a:r>
              <a:rPr lang="en-GB" dirty="0"/>
              <a:t>If the parties do not execute a deed, they can terminate the contract by creating a contractual agreement to do so. When this happens, it helps to think of this as if the parties are making a new contract that is related, but different, from the original contract. In this context, it makes sense that the new agreement meets the same contractual formation requirements as any other contract. This means that the agreement to terminate needs both a legally binding agreement and valuable consideration. The principles applicable stem from British Russian Gazette and Trade Outlook v Associated Newspapers [1933] and in this context, the new agreement is called accord and the consideration is called satisfaction. An agreed contractual termination is valid where there is accord and satisfaction.</a:t>
            </a:r>
          </a:p>
        </p:txBody>
      </p:sp>
    </p:spTree>
    <p:extLst>
      <p:ext uri="{BB962C8B-B14F-4D97-AF65-F5344CB8AC3E}">
        <p14:creationId xmlns:p14="http://schemas.microsoft.com/office/powerpoint/2010/main" val="299614607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8A9A1-6B77-801A-DD41-5FAE8009FD8A}"/>
              </a:ext>
            </a:extLst>
          </p:cNvPr>
          <p:cNvSpPr>
            <a:spLocks noGrp="1"/>
          </p:cNvSpPr>
          <p:nvPr>
            <p:ph type="title"/>
          </p:nvPr>
        </p:nvSpPr>
        <p:spPr/>
        <p:txBody>
          <a:bodyPr>
            <a:normAutofit fontScale="90000"/>
          </a:bodyPr>
          <a:lstStyle/>
          <a:p>
            <a:pPr marL="342900" lvl="0" indent="-342900" rtl="0"/>
            <a:r>
              <a:rPr lang="en-GB" sz="1800" kern="100" dirty="0">
                <a:effectLst/>
                <a:latin typeface="Aptos" panose="020B0004020202020204" pitchFamily="34" charset="0"/>
                <a:ea typeface="DengXian" panose="02010600030101010101" pitchFamily="2" charset="-122"/>
                <a:cs typeface="Arial" panose="020B0604020202020204" pitchFamily="34" charset="0"/>
              </a:rPr>
              <a:t>14</a:t>
            </a:r>
            <a:r>
              <a:rPr lang="en-GB" sz="2500" kern="100" dirty="0">
                <a:effectLst/>
                <a:latin typeface="Aptos" panose="020B0004020202020204" pitchFamily="34" charset="0"/>
                <a:ea typeface="DengXian" panose="02010600030101010101" pitchFamily="2" charset="-122"/>
                <a:cs typeface="Arial" panose="020B0604020202020204" pitchFamily="34" charset="0"/>
              </a:rPr>
              <a:t>. How does the case of </a:t>
            </a:r>
            <a:r>
              <a:rPr lang="en-GB" sz="2500" i="1" kern="100" dirty="0">
                <a:effectLst/>
                <a:latin typeface="Aptos" panose="020B0004020202020204" pitchFamily="34" charset="0"/>
                <a:ea typeface="DengXian" panose="02010600030101010101" pitchFamily="2" charset="-122"/>
                <a:cs typeface="Arial" panose="020B0604020202020204" pitchFamily="34" charset="0"/>
              </a:rPr>
              <a:t>Taylor v Caldwell[1983] </a:t>
            </a:r>
            <a:r>
              <a:rPr lang="en-GB" sz="2500" kern="100" dirty="0">
                <a:effectLst/>
                <a:latin typeface="Aptos" panose="020B0004020202020204" pitchFamily="34" charset="0"/>
                <a:ea typeface="DengXian" panose="02010600030101010101" pitchFamily="2" charset="-122"/>
                <a:cs typeface="Arial" panose="020B0604020202020204" pitchFamily="34" charset="0"/>
              </a:rPr>
              <a:t>illustrate a frustrating event?</a:t>
            </a:r>
            <a:br>
              <a:rPr lang="en-GB" sz="2500" kern="100" dirty="0">
                <a:effectLst/>
                <a:latin typeface="Aptos" panose="020B0004020202020204" pitchFamily="34" charset="0"/>
                <a:ea typeface="DengXian" panose="02010600030101010101" pitchFamily="2" charset="-122"/>
                <a:cs typeface="Arial" panose="020B0604020202020204" pitchFamily="34" charset="0"/>
              </a:rPr>
            </a:br>
            <a:r>
              <a:rPr lang="en-GB" sz="2500" kern="100" dirty="0">
                <a:effectLst/>
                <a:latin typeface="Aptos" panose="020B0004020202020204" pitchFamily="34" charset="0"/>
                <a:ea typeface="DengXian" panose="02010600030101010101" pitchFamily="2" charset="-122"/>
                <a:cs typeface="Arial" panose="020B0604020202020204" pitchFamily="34" charset="0"/>
              </a:rPr>
              <a:t>[1 mark]</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944ED667-9BDC-533D-EBEF-0B0656D7CD8F}"/>
              </a:ext>
            </a:extLst>
          </p:cNvPr>
          <p:cNvSpPr>
            <a:spLocks noGrp="1"/>
          </p:cNvSpPr>
          <p:nvPr>
            <p:ph idx="1"/>
          </p:nvPr>
        </p:nvSpPr>
        <p:spPr/>
        <p:txBody>
          <a:bodyPr/>
          <a:lstStyle/>
          <a:p>
            <a:r>
              <a:rPr lang="en-GB" dirty="0"/>
              <a:t>Something essential to the contract (music hall) was destroyed and was so fundamental to the performance, it meant it could not be performed. </a:t>
            </a:r>
          </a:p>
        </p:txBody>
      </p:sp>
    </p:spTree>
    <p:extLst>
      <p:ext uri="{BB962C8B-B14F-4D97-AF65-F5344CB8AC3E}">
        <p14:creationId xmlns:p14="http://schemas.microsoft.com/office/powerpoint/2010/main" val="213758170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44A67-EDF7-18C1-7241-3A65E9ADEF38}"/>
              </a:ext>
            </a:extLst>
          </p:cNvPr>
          <p:cNvSpPr>
            <a:spLocks noGrp="1"/>
          </p:cNvSpPr>
          <p:nvPr>
            <p:ph type="title"/>
          </p:nvPr>
        </p:nvSpPr>
        <p:spPr/>
        <p:txBody>
          <a:bodyPr>
            <a:normAutofit fontScale="90000"/>
          </a:bodyPr>
          <a:lstStyle/>
          <a:p>
            <a:pPr marL="342900" lvl="0" indent="-342900" rtl="0"/>
            <a:r>
              <a:rPr lang="en-GB" sz="1800" kern="100" dirty="0">
                <a:effectLst/>
                <a:latin typeface="Aptos" panose="020B0004020202020204" pitchFamily="34" charset="0"/>
                <a:ea typeface="DengXian" panose="02010600030101010101" pitchFamily="2" charset="-122"/>
                <a:cs typeface="Arial" panose="020B0604020202020204" pitchFamily="34" charset="0"/>
              </a:rPr>
              <a:t>15. </a:t>
            </a:r>
            <a:r>
              <a:rPr lang="en-GB" sz="3100" kern="100" dirty="0">
                <a:effectLst/>
                <a:latin typeface="Aptos" panose="020B0004020202020204" pitchFamily="34" charset="0"/>
                <a:ea typeface="DengXian" panose="02010600030101010101" pitchFamily="2" charset="-122"/>
                <a:cs typeface="Arial" panose="020B0604020202020204" pitchFamily="34" charset="0"/>
              </a:rPr>
              <a:t>In terms of discharge of contract by breach, the entitlement of the injured party will largely depend on the type of term.</a:t>
            </a:r>
            <a:br>
              <a:rPr lang="en-GB" sz="3100" kern="100" dirty="0">
                <a:effectLst/>
                <a:latin typeface="Aptos" panose="020B0004020202020204" pitchFamily="34" charset="0"/>
                <a:ea typeface="DengXian" panose="02010600030101010101" pitchFamily="2" charset="-122"/>
                <a:cs typeface="Arial" panose="020B0604020202020204" pitchFamily="34" charset="0"/>
              </a:rPr>
            </a:br>
            <a:r>
              <a:rPr lang="en-GB" sz="3100" kern="100" dirty="0">
                <a:effectLst/>
                <a:latin typeface="Aptos" panose="020B0004020202020204" pitchFamily="34" charset="0"/>
                <a:ea typeface="DengXian" panose="02010600030101010101" pitchFamily="2" charset="-122"/>
                <a:cs typeface="Arial" panose="020B0604020202020204" pitchFamily="34" charset="0"/>
              </a:rPr>
              <a:t>Consider what the injured party is entitled to in the event of a breach of </a:t>
            </a:r>
            <a:br>
              <a:rPr lang="en-GB" sz="3100" kern="100" dirty="0">
                <a:effectLst/>
                <a:latin typeface="Aptos" panose="020B0004020202020204" pitchFamily="34" charset="0"/>
                <a:ea typeface="DengXian" panose="02010600030101010101" pitchFamily="2" charset="-122"/>
                <a:cs typeface="Arial" panose="020B0604020202020204" pitchFamily="34" charset="0"/>
              </a:rPr>
            </a:br>
            <a:r>
              <a:rPr lang="en-GB" sz="3100" kern="100" dirty="0">
                <a:effectLst/>
                <a:latin typeface="Aptos" panose="020B0004020202020204" pitchFamily="34" charset="0"/>
                <a:ea typeface="DengXian" panose="02010600030101010101" pitchFamily="2" charset="-122"/>
                <a:cs typeface="Arial" panose="020B0604020202020204" pitchFamily="34" charset="0"/>
              </a:rPr>
              <a:t>A Condition</a:t>
            </a:r>
            <a:br>
              <a:rPr lang="en-GB" sz="3100" kern="100" dirty="0">
                <a:effectLst/>
                <a:latin typeface="Aptos" panose="020B0004020202020204" pitchFamily="34" charset="0"/>
                <a:ea typeface="DengXian" panose="02010600030101010101" pitchFamily="2" charset="-122"/>
                <a:cs typeface="Arial" panose="020B0604020202020204" pitchFamily="34" charset="0"/>
              </a:rPr>
            </a:br>
            <a:r>
              <a:rPr lang="en-GB" sz="3100" kern="100" dirty="0">
                <a:effectLst/>
                <a:latin typeface="Aptos" panose="020B0004020202020204" pitchFamily="34" charset="0"/>
                <a:ea typeface="DengXian" panose="02010600030101010101" pitchFamily="2" charset="-122"/>
                <a:cs typeface="Arial" panose="020B0604020202020204" pitchFamily="34" charset="0"/>
              </a:rPr>
              <a:t>A Warranty</a:t>
            </a:r>
            <a:br>
              <a:rPr lang="en-GB" sz="3100" kern="100" dirty="0">
                <a:effectLst/>
                <a:latin typeface="Aptos" panose="020B0004020202020204" pitchFamily="34" charset="0"/>
                <a:ea typeface="DengXian" panose="02010600030101010101" pitchFamily="2" charset="-122"/>
                <a:cs typeface="Arial" panose="020B0604020202020204" pitchFamily="34" charset="0"/>
              </a:rPr>
            </a:br>
            <a:r>
              <a:rPr lang="en-GB" sz="3100" kern="100" dirty="0">
                <a:effectLst/>
                <a:latin typeface="Aptos" panose="020B0004020202020204" pitchFamily="34" charset="0"/>
                <a:ea typeface="DengXian" panose="02010600030101010101" pitchFamily="2" charset="-122"/>
                <a:cs typeface="Arial" panose="020B0604020202020204" pitchFamily="34" charset="0"/>
              </a:rPr>
              <a:t>[2 marks]</a:t>
            </a:r>
            <a:br>
              <a:rPr lang="en-GB" sz="18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97C766D7-D54E-1E6D-6D55-9BA89C86F25C}"/>
              </a:ext>
            </a:extLst>
          </p:cNvPr>
          <p:cNvSpPr>
            <a:spLocks noGrp="1"/>
          </p:cNvSpPr>
          <p:nvPr>
            <p:ph idx="1"/>
          </p:nvPr>
        </p:nvSpPr>
        <p:spPr>
          <a:xfrm>
            <a:off x="612647" y="3834938"/>
            <a:ext cx="10653579" cy="2474421"/>
          </a:xfrm>
        </p:spPr>
        <p:txBody>
          <a:bodyPr/>
          <a:lstStyle/>
          <a:p>
            <a:r>
              <a:rPr lang="en-GB" dirty="0"/>
              <a:t>Breach of a condition entitles the injured party to treat the contract as ended and/or claim damages.</a:t>
            </a:r>
          </a:p>
          <a:p>
            <a:endParaRPr lang="en-GB" dirty="0"/>
          </a:p>
          <a:p>
            <a:r>
              <a:rPr lang="en-GB" dirty="0"/>
              <a:t>Breach of a warranty entitles the injured party to damages only. </a:t>
            </a:r>
          </a:p>
        </p:txBody>
      </p:sp>
    </p:spTree>
    <p:extLst>
      <p:ext uri="{BB962C8B-B14F-4D97-AF65-F5344CB8AC3E}">
        <p14:creationId xmlns:p14="http://schemas.microsoft.com/office/powerpoint/2010/main" val="65763332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4DDF0C-E7A7-FC63-09D8-891C5036E7C3}"/>
              </a:ext>
            </a:extLst>
          </p:cNvPr>
          <p:cNvSpPr txBox="1"/>
          <p:nvPr/>
        </p:nvSpPr>
        <p:spPr>
          <a:xfrm>
            <a:off x="5906802" y="3539477"/>
            <a:ext cx="5577902" cy="4096512"/>
          </a:xfrm>
          <a:prstGeom prst="rect">
            <a:avLst/>
          </a:prstGeom>
        </p:spPr>
        <p:txBody>
          <a:bodyPr vert="horz" lIns="91440" tIns="45720" rIns="91440" bIns="45720" rtlCol="0">
            <a:normAutofit/>
          </a:bodyPr>
          <a:lstStyle/>
          <a:p>
            <a:pPr algn="ctr">
              <a:lnSpc>
                <a:spcPct val="120000"/>
              </a:lnSpc>
              <a:spcAft>
                <a:spcPts val="600"/>
              </a:spcAft>
            </a:pPr>
            <a:r>
              <a:rPr lang="en-US" dirty="0"/>
              <a:t>How did you do?</a:t>
            </a:r>
          </a:p>
          <a:p>
            <a:pPr indent="-228600">
              <a:lnSpc>
                <a:spcPct val="120000"/>
              </a:lnSpc>
              <a:spcAft>
                <a:spcPts val="600"/>
              </a:spcAft>
              <a:buFont typeface="Arial" panose="020B0604020202020204" pitchFamily="34" charset="0"/>
              <a:buChar char="•"/>
            </a:pPr>
            <a:endParaRPr lang="en-US" dirty="0"/>
          </a:p>
          <a:p>
            <a:pPr indent="-228600">
              <a:lnSpc>
                <a:spcPct val="120000"/>
              </a:lnSpc>
              <a:spcAft>
                <a:spcPts val="600"/>
              </a:spcAft>
              <a:buFont typeface="Arial" panose="020B0604020202020204" pitchFamily="34" charset="0"/>
              <a:buChar char="•"/>
            </a:pPr>
            <a:r>
              <a:rPr lang="en-US" dirty="0"/>
              <a:t>Please use this as a self-reflection and learning exercise. </a:t>
            </a:r>
          </a:p>
          <a:p>
            <a:pPr indent="-228600">
              <a:lnSpc>
                <a:spcPct val="120000"/>
              </a:lnSpc>
              <a:spcAft>
                <a:spcPts val="600"/>
              </a:spcAft>
              <a:buFont typeface="Arial" panose="020B0604020202020204" pitchFamily="34" charset="0"/>
              <a:buChar char="•"/>
            </a:pPr>
            <a:endParaRPr lang="en-US" dirty="0"/>
          </a:p>
        </p:txBody>
      </p:sp>
      <p:pic>
        <p:nvPicPr>
          <p:cNvPr id="2" name="Picture 1" descr="A baby looking at another baby's hand&#10;&#10;AI-generated content may be incorrect.">
            <a:extLst>
              <a:ext uri="{FF2B5EF4-FFF2-40B4-BE49-F238E27FC236}">
                <a16:creationId xmlns:a16="http://schemas.microsoft.com/office/drawing/2014/main" id="{8A1B270C-D338-3C26-DE00-3750CD0A5E34}"/>
              </a:ext>
            </a:extLst>
          </p:cNvPr>
          <p:cNvPicPr>
            <a:picLocks noChangeAspect="1"/>
          </p:cNvPicPr>
          <p:nvPr/>
        </p:nvPicPr>
        <p:blipFill>
          <a:blip r:embed="rId2"/>
          <a:srcRect l="25271" r="1" b="1"/>
          <a:stretch/>
        </p:blipFill>
        <p:spPr>
          <a:xfrm>
            <a:off x="612648" y="1096968"/>
            <a:ext cx="4681506" cy="4692450"/>
          </a:xfrm>
          <a:prstGeom prst="rect">
            <a:avLst/>
          </a:prstGeom>
        </p:spPr>
      </p:pic>
      <p:pic>
        <p:nvPicPr>
          <p:cNvPr id="4" name="Picture 3">
            <a:extLst>
              <a:ext uri="{FF2B5EF4-FFF2-40B4-BE49-F238E27FC236}">
                <a16:creationId xmlns:a16="http://schemas.microsoft.com/office/drawing/2014/main" id="{DBE80FE2-227A-DCEB-3D00-0FD8ED2A52C7}"/>
              </a:ext>
            </a:extLst>
          </p:cNvPr>
          <p:cNvPicPr>
            <a:picLocks noChangeAspect="1"/>
          </p:cNvPicPr>
          <p:nvPr/>
        </p:nvPicPr>
        <p:blipFill>
          <a:blip r:embed="rId3"/>
          <a:srcRect b="11585"/>
          <a:stretch/>
        </p:blipFill>
        <p:spPr>
          <a:xfrm>
            <a:off x="6755441" y="531996"/>
            <a:ext cx="4173187" cy="2713375"/>
          </a:xfrm>
          <a:prstGeom prst="rect">
            <a:avLst/>
          </a:prstGeom>
        </p:spPr>
      </p:pic>
    </p:spTree>
    <p:extLst>
      <p:ext uri="{BB962C8B-B14F-4D97-AF65-F5344CB8AC3E}">
        <p14:creationId xmlns:p14="http://schemas.microsoft.com/office/powerpoint/2010/main" val="385895975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otalTime>0</TotalTime>
  <Words>1228</Words>
  <Application>Microsoft Office PowerPoint</Application>
  <PresentationFormat>Widescreen</PresentationFormat>
  <Paragraphs>58</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Aptos</vt:lpstr>
      <vt:lpstr>Arial</vt:lpstr>
      <vt:lpstr>Neue Haas Grotesk Text Pro</vt:lpstr>
      <vt:lpstr>Roboto</vt:lpstr>
      <vt:lpstr>VanillaVTI</vt:lpstr>
      <vt:lpstr>CONTRACT LAW MOCK EXAM</vt:lpstr>
      <vt:lpstr> Explain what the doctrine of Implied Assumpsit is and when it will apply  [3 marks] </vt:lpstr>
      <vt:lpstr>2. What principle was derived from the case of Partridge v Crittenden [1968] [1 mark] </vt:lpstr>
      <vt:lpstr>3. Identify and explain the two types of valid consideration  [4 marks] </vt:lpstr>
      <vt:lpstr>4. During contractual negotiations, numerous statements can be made. Provide three examples of categories of statement offering a brief description of what they are. [6 marks] </vt:lpstr>
      <vt:lpstr>5. Explain what the court will take into account when trying to decide whether a statement is a term or representation [8 marks] </vt:lpstr>
      <vt:lpstr>6. What is the difference between Express and Implied terms?  [2 marks] </vt:lpstr>
      <vt:lpstr>7. Define the following: Condition Warranty Innominate Term [6 marks] </vt:lpstr>
      <vt:lpstr>8. A sale of goods contract was written in 2020 between a consumer and a business. Which legislation would govern the implied terms within this contract? [1 mark] </vt:lpstr>
      <vt:lpstr>9. What 3 things must usually be shown for a party to rely on an exclusion clause?  [ 3 marks] </vt:lpstr>
      <vt:lpstr>10. Which case illustrates the following principle? ‘An exclusion clause will only be enforceable if it is included in a document that might reasonably be expected to contain contractual terms.’  Chapelton v Barry UDC [1940] Parker v South Eastern Railway [1877] L’Estrange v Graucob [1934] [1 mark] </vt:lpstr>
      <vt:lpstr>11. Name the 4 ways in which a contract can be discharged [4 marks] </vt:lpstr>
      <vt:lpstr>12. Explain what is meant by the entire performance rule          [1 mark] </vt:lpstr>
      <vt:lpstr>13.   Where one party has performed their part of the contract, but then agrees to release the other party from their obligations, there must be accord and satisfaction for the new agreement to be valid.  What is meant by accord? What is meant by satisfaction? [2 marks] </vt:lpstr>
      <vt:lpstr>14. How does the case of Taylor v Caldwell[1983] illustrate a frustrating event? [1 mark] </vt:lpstr>
      <vt:lpstr>15. In terms of discharge of contract by breach, the entitlement of the injured party will largely depend on the type of term. Consider what the injured party is entitled to in the event of a breach of  A Condition A Warranty [2 marks]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Knight</dc:creator>
  <cp:lastModifiedBy>Laura Knight</cp:lastModifiedBy>
  <cp:revision>1</cp:revision>
  <dcterms:created xsi:type="dcterms:W3CDTF">2025-03-13T13:27:05Z</dcterms:created>
  <dcterms:modified xsi:type="dcterms:W3CDTF">2025-03-13T16:46:21Z</dcterms:modified>
</cp:coreProperties>
</file>