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6" r:id="rId4"/>
  </p:sldMasterIdLst>
  <p:notesMasterIdLst>
    <p:notesMasterId r:id="rId13"/>
  </p:notesMasterIdLst>
  <p:handoutMasterIdLst>
    <p:handoutMasterId r:id="rId14"/>
  </p:handoutMasterIdLst>
  <p:sldIdLst>
    <p:sldId id="257" r:id="rId5"/>
    <p:sldId id="266" r:id="rId6"/>
    <p:sldId id="258" r:id="rId7"/>
    <p:sldId id="259" r:id="rId8"/>
    <p:sldId id="260" r:id="rId9"/>
    <p:sldId id="264" r:id="rId10"/>
    <p:sldId id="263" r:id="rId11"/>
    <p:sldId id="262" r:id="rId12"/>
  </p:sldIdLst>
  <p:sldSz cx="12192000" cy="6858000"/>
  <p:notesSz cx="6858000" cy="9144000"/>
  <p:embeddedFontLst>
    <p:embeddedFont>
      <p:font typeface="Wingdings 2" pitchFamily="2" charset="2"/>
      <p:regular r:id="rId15"/>
    </p:embeddedFont>
    <p:embeddedFont>
      <p:font typeface="Wingdings 3" pitchFamily="2" charset="2"/>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E0E8"/>
    <a:srgbClr val="D1E2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notesViewPr>
    <p:cSldViewPr snapToGrid="0">
      <p:cViewPr varScale="1">
        <p:scale>
          <a:sx n="62" d="100"/>
          <a:sy n="62" d="100"/>
        </p:scale>
        <p:origin x="2405"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notesMaster" Target="notesMasters/notesMaster1.xml" /><Relationship Id="rId18" Type="http://schemas.openxmlformats.org/officeDocument/2006/relationships/viewProps" Target="viewProp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font" Target="fonts/font2.fntdata" /><Relationship Id="rId20"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font" Target="fonts/font1.fntdata" /><Relationship Id="rId10" Type="http://schemas.openxmlformats.org/officeDocument/2006/relationships/slide" Target="slides/slide6.xml" /><Relationship Id="rId19" Type="http://schemas.openxmlformats.org/officeDocument/2006/relationships/theme" Target="theme/theme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handoutMaster" Target="handoutMasters/handoutMaster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560B6B-963E-45AD-B18D-9DA3469D83C9}" type="datetimeFigureOut">
              <a:rPr lang="en-US" smtClean="0"/>
              <a:t>7/11/2026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B61BEE-A6B4-49DE-8859-2A55F155C514}" type="slidenum">
              <a:rPr lang="en-US" smtClean="0"/>
              <a:t>‹#›</a:t>
            </a:fld>
            <a:endParaRPr lang="en-US"/>
          </a:p>
        </p:txBody>
      </p:sp>
    </p:spTree>
    <p:extLst>
      <p:ext uri="{BB962C8B-B14F-4D97-AF65-F5344CB8AC3E}">
        <p14:creationId xmlns:p14="http://schemas.microsoft.com/office/powerpoint/2010/main" val="37849308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D2A0D-6B45-4215-8A49-D14849101A69}" type="datetimeFigureOut">
              <a:rPr lang="en-US" smtClean="0"/>
              <a:t>7/11/2026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6A182-AF03-4CC8-94DC-C0726DF52A64}" type="slidenum">
              <a:rPr lang="en-US" smtClean="0"/>
              <a:t>‹#›</a:t>
            </a:fld>
            <a:endParaRPr lang="en-US"/>
          </a:p>
        </p:txBody>
      </p:sp>
    </p:spTree>
    <p:extLst>
      <p:ext uri="{BB962C8B-B14F-4D97-AF65-F5344CB8AC3E}">
        <p14:creationId xmlns:p14="http://schemas.microsoft.com/office/powerpoint/2010/main" val="3303640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6E6A182-AF03-4CC8-94DC-C0726DF52A64}" type="slidenum">
              <a:rPr lang="en-US" smtClean="0"/>
              <a:t>1</a:t>
            </a:fld>
            <a:endParaRPr lang="en-US"/>
          </a:p>
        </p:txBody>
      </p:sp>
    </p:spTree>
    <p:extLst>
      <p:ext uri="{BB962C8B-B14F-4D97-AF65-F5344CB8AC3E}">
        <p14:creationId xmlns:p14="http://schemas.microsoft.com/office/powerpoint/2010/main" val="133775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Full detail (symptom lists):</a:t>
            </a:r>
          </a:p>
          <a:p>
            <a:r>
              <a:t>Anxiety: Excessive worrying; Feeling nervous or powerless; Racing thoughts; Fear of injury, illness, death, or danger; Feeling of impending panic or doom; Trembling or shaking; Increased heart rate; Rapid or increased breathing; Sweating; Dizziness.</a:t>
            </a:r>
          </a:p>
          <a:p>
            <a:r>
              <a:t>Depression: Persistent sadness; Hopelessness; Worthlessness; Frustration; Loss of interest in hobbies or normal activities; Tiredness/low energy; Moving or talking more slowly than usual; Aches and pains without a clear cause; Thoughts of death or suicide; Disturbance in sleep or appetite.</a:t>
            </a:r>
          </a:p>
          <a:p>
            <a:r>
              <a:t>Common in Both: Difficulty concentrating or thinking clearly; Irritability; Restlessness; Agitation; Sleep problems (too much or too little); Appetite or weight changes; Digestive or stomach problems; Unexplained physical symptoms (headaches, stomachaches); Difficulty making decisions.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Full detail (Prevalence):</a:t>
            </a:r>
          </a:p>
          <a:p>
            <a:r>
              <a:t>How common is the problem? Nearly 1 in 2 international postgraduates in the UK show signs of depression, anxiety, or stress - a 2021 study of 289 students found 43% affected, and 12% had suicidal thoughts (Hussain et al., 2021). In a UK study of 153 international postgraduates, 34.6% had depression, but only 13.1% asked for help (Hosseinpur, Parsa &amp; Kabir, 2023). Among international health-sciences students, over half (52.6%) tested positive for anxiety, and over a third (36%) for depression (cited in Hosseinpur et al., 2023). Globally, depression affects about 3.8% of the general population, showing international students face a much higher risk than the average person (WHO/IHME estimate).</a:t>
            </a:r>
          </a:p>
          <a:p>
            <a:r>
              <a:t>Comparing the UK to other countries: International students in the UK have higher depression rates (37.8%) than UK domestic students (29.9%), showing the international experience itself adds risk. Saudi international students studying in the US/Australia showed a similar pattern: 40.4% had depression (Alnaim et al., 2024). International medical students during COVID-19 showed even higher rates: 48.5% depression, 23.3% anxiety (Chen et al., 2024). A UK national study of 1,408 students (domestic + international) confirmed anxiety and depression are widespread across UK universities generally, not just among international students (Nature Scientific Data, 2023). Student Minds' 2022 UK survey found 57% of all students reported a mental health issue when asked confidentially, much higher than what students report directly to their university.</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Full detail (Rationale):</a:t>
            </a:r>
          </a:p>
          <a:p>
            <a:r>
              <a:t>It's a large-scale global problem (WHO): More than 1 billion people worldwide live with a mental health condition, with anxiety and depression causing major human and economic harm, according to WHO. In low-income countries fewer than 10% of affected people get care, compared with over half in higher-income countries (WHO's 2024 Mental Health Atlas).</a:t>
            </a:r>
          </a:p>
          <a:p>
            <a:r>
              <a:t>International postgraduates are a growing, vulnerable group (HESA): International students made up 71% of all full-time postgraduate students in the UK in 2023/24 (ICEF Monitor). Yet international student numbers fell 5.9% in 2024/25, driven mainly by a sharp decline in postgraduate taught enrolments (British Council). This decline coincides with visa dependant restrictions, immigration policy uncertainty, unfavourable exchange rates, and the rising cost of living in the UK (HESA).</a:t>
            </a:r>
          </a:p>
          <a:p>
            <a:r>
              <a:t>UK charities confirm the human cost (Student Minds/OfS): A 2022 Student Minds survey found 57% of students self-reported a mental health issue confidentially, while only 27% had a formal diagnosis, showing many struggles go undetected. A 2023 survey found only 12% of students think their university handles mental health well (House of Commons Library).</a:t>
            </a:r>
          </a:p>
          <a:p>
            <a:r>
              <a:t>Article-level evidence: International postgraduates in the UK show depression rates as high as 34-43%, compared to roughly 30% for domestic UK students (Hosseinpur et al., 2023). Help-seeking is critically low: only 13.1% sought support despite high distress.</a:t>
            </a:r>
          </a:p>
          <a:p>
            <a:r>
              <a:t>Originality: This research combines three underused angles - it focuses specifically on international postgraduates rather than the general student population most UK research targets; it draws on the most recent policy shifts (the 2024 dependant visa ban and post-2023 cost-of-living pressures) that older studies could not capture; and it cross-references government enrolment data (HESA) with charity and academic mental health data, a combination rarely done in existing single-institution studies.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Full detail (Research Question &amp; Aim):</a:t>
            </a:r>
          </a:p>
          <a:p>
            <a:r>
              <a:t>Research Question - What factors influence anxiety and depression among international postgraduate students studying in UK universities?</a:t>
            </a:r>
          </a:p>
          <a:p>
            <a:r>
              <a:t>Aim - To investigate the factors associated with anxiety and depression among international postgraduate students in UK universities.</a:t>
            </a:r>
          </a:p>
          <a:p>
            <a:r>
              <a:t>Objective 1 - To identify the prevalence of anxiety and depression among international postgraduate students. WHO data shows over 1 billion people globally live with a mental health condition, and UK academic studies show rates as high as 34-43% among international postgraduates specifically (Hosseinpur et al., 2023).</a:t>
            </a:r>
          </a:p>
          <a:p>
            <a:r>
              <a:t>Objective 2 - To examine academic, financial, and social factors associated with mental health outcomes. Justified by HESA data showing international postgraduates make up 71% of UK postgraduate students and are directly affected by cost-of-living pressures, visa restrictions, and financial strain - factors confirmed by Student Minds' national surveys as major stressors.</a:t>
            </a:r>
          </a:p>
          <a:p>
            <a:r>
              <a:t>Objective 3 - To provide recommendations for improving mental health support services. Justified by Office for Students findings that only 12% of students think their university handles mental health well, and academic evidence that only 13.1% of struggling international postgraduates seek help - showing current support isn't reaching this group.</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Full detail (Academic, Financial &amp; Social Factors):</a:t>
            </a:r>
          </a:p>
          <a:p>
            <a:r>
              <a:t>Academic factors - Unfamiliar academic systems, language barriers, and pressure to maintain visa status through academic performance create heightened stress unique to international students. Communication difficulties with university tutors were a specific predictor of depression among UK international postgraduates (Hosseinpur et al., 2023). Academic distress is one of the strongest predictors of anxiety and depression across international student populations generally.</a:t>
            </a:r>
          </a:p>
          <a:p>
            <a:r>
              <a:t>Financial factors - Financial hardship was one of the top predictors of depression among UK international postgraduates, alongside homesickness (Hosseinpur et al., 2023). Nationally, 59% of all UK students said managing money was a stressor "often" or "all the time" - a 13-point increase amid the cost-of-living crisis (Student Minds). High tuition fees plus living costs create financial pressure that's often worse for international students, who typically can't access UK student loans.</a:t>
            </a:r>
          </a:p>
          <a:p>
            <a:r>
              <a:t>Social factors - Homesickness, loneliness, and culture shock were identified as top mental health factors in a UK-based study using machine learning on international student data. Housing problems - overcrowding, lack of privacy, unsafe conditions - significantly worsened stress, anxiety, and loneliness in UK-based international students (Worsley, Harrison &amp; Corcoran, cited 2024). Same-culture peer networks help, but can't fully replace university pastoral care or genuine integration with local students, leaving cultural loneliness as an ongoing issue.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Full detail (Research Impact):</a:t>
            </a:r>
          </a:p>
          <a:p>
            <a:r>
              <a:t>Impact on the target population: Early identification of risk factors could reach students before crisis point - critical given only 13.1% currently seek help (Hosseinpur et al., 2023). Better-targeted support could reduce dropout, academic failure, and isolation, directly improving quality of life for this specific group.</a:t>
            </a:r>
          </a:p>
          <a:p>
            <a:r>
              <a:t>Impact on public health and social care services: Mental ill health costs England's economy GBP300 billion a year - more than double the NHS's entire annual budget - showing prevention research has real health-system value (Centre for Mental Health, 2024). WHO-aligned research shows every GBP1 invested in effective prevention can return up to GBP5-15.80 in long-term savings.</a:t>
            </a:r>
          </a:p>
          <a:p>
            <a:r>
              <a:t>Impact on university policy and services: International students made up 71% of UK postgraduates and contributed GBP41.9 billion to the UK economy in a single year (HEPI/UUKi, 2023) - giving universities a strong financial, not just ethical, incentive to act on this research. Findings can directly inform Office for Students and Universities UK mental health strategies, which currently lack postgraduate-specific, international-student data.</a:t>
            </a:r>
          </a:p>
          <a:p>
            <a:r>
              <a:t>Impact on HSC professionals: Equips counsellors and wellbeing teams with population-specific evidence (financial stress, homesickness, academic pressure) rather than generic mental health guidance. Supports culturally competent training for HSC professionals working with international students, addressing a gap in current provision.</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fld id="{8AE1E626-6EB7-4D9A-AD4A-B54D1684CAD1}" type="datetime1">
              <a:rPr lang="en-US" smtClean="0"/>
              <a:t>7/11/2026</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401CF334-2D5C-4859-84A6-CA7E6E43FAEB}" type="slidenum">
              <a:rPr lang="en-US" smtClean="0"/>
              <a:t>‹#›</a:t>
            </a:fld>
            <a:endParaRPr lang="en-US"/>
          </a:p>
        </p:txBody>
      </p:sp>
      <p:sp>
        <p:nvSpPr>
          <p:cNvPr id="9" name="Subtitle 8"/>
          <p:cNvSpPr>
            <a:spLocks noGrp="1"/>
          </p:cNvSpPr>
          <p:nvPr>
            <p:ph type="subTitle" idx="1"/>
          </p:nvPr>
        </p:nvSpPr>
        <p:spPr>
          <a:xfrm>
            <a:off x="562707" y="2320335"/>
            <a:ext cx="8534400" cy="1752600"/>
          </a:xfrm>
        </p:spPr>
        <p:txBody>
          <a:bodyPr/>
          <a:lstStyle>
            <a:lvl1pPr marL="0" indent="0" algn="l">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8" name="Title 7"/>
          <p:cNvSpPr>
            <a:spLocks noGrp="1"/>
          </p:cNvSpPr>
          <p:nvPr>
            <p:ph type="ctrTitle"/>
          </p:nvPr>
        </p:nvSpPr>
        <p:spPr>
          <a:xfrm>
            <a:off x="562707" y="288339"/>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lgn="l">
              <a:defRPr sz="4800" b="1" cap="all" baseline="0">
                <a:ln w="6350">
                  <a:noFill/>
                </a:ln>
                <a:solidFill>
                  <a:schemeClr val="accent2"/>
                </a:solidFill>
                <a:effectLst>
                  <a:outerShdw blurRad="127000" dist="200000" dir="2700000" algn="tl" rotWithShape="0">
                    <a:srgbClr val="000000">
                      <a:alpha val="30000"/>
                    </a:srgbClr>
                  </a:outerShdw>
                </a:effectLst>
              </a:defRPr>
            </a:lvl1pPr>
          </a:lstStyle>
          <a:p>
            <a:r>
              <a:rPr kumimoji="0" lang="en-US"/>
              <a:t>Click to edit Master title style</a:t>
            </a:r>
            <a:endParaRPr kumimoji="0" lang="en-US" dirty="0"/>
          </a:p>
        </p:txBody>
      </p:sp>
    </p:spTree>
    <p:extLst>
      <p:ext uri="{BB962C8B-B14F-4D97-AF65-F5344CB8AC3E}">
        <p14:creationId xmlns:p14="http://schemas.microsoft.com/office/powerpoint/2010/main" val="2386028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BD24A36-10EA-4DE5-9251-C62AA44714D2}" type="datetime1">
              <a:rPr lang="en-US" smtClean="0"/>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920158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5E95A85-13CC-45EA-B1A6-5B8E77AB646B}" type="datetime1">
              <a:rPr lang="en-US" smtClean="0"/>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66400" y="6416676"/>
            <a:ext cx="1016000" cy="365125"/>
          </a:xfrm>
        </p:spPr>
        <p:txBody>
          <a:bodyPr/>
          <a:lstStyle/>
          <a:p>
            <a:fld id="{401CF334-2D5C-4859-84A6-CA7E6E43FAEB}" type="slidenum">
              <a:rPr lang="en-US" smtClean="0"/>
              <a:t>‹#›</a:t>
            </a:fld>
            <a:endParaRPr lang="en-US"/>
          </a:p>
        </p:txBody>
      </p:sp>
      <p:sp>
        <p:nvSpPr>
          <p:cNvPr id="8" name="Subtitle 8"/>
          <p:cNvSpPr>
            <a:spLocks noGrp="1"/>
          </p:cNvSpPr>
          <p:nvPr>
            <p:ph type="subTitle" idx="1"/>
          </p:nvPr>
        </p:nvSpPr>
        <p:spPr>
          <a:xfrm>
            <a:off x="562707" y="2320335"/>
            <a:ext cx="8534400" cy="1752600"/>
          </a:xfrm>
        </p:spPr>
        <p:txBody>
          <a:bodyPr/>
          <a:lstStyle>
            <a:lvl1pPr marL="0" indent="0" algn="l">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7" name="Title 7"/>
          <p:cNvSpPr>
            <a:spLocks noGrp="1"/>
          </p:cNvSpPr>
          <p:nvPr>
            <p:ph type="ctrTitle"/>
          </p:nvPr>
        </p:nvSpPr>
        <p:spPr>
          <a:xfrm>
            <a:off x="562707" y="288339"/>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lgn="l">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endParaRPr kumimoji="0" lang="en-US" dirty="0"/>
          </a:p>
        </p:txBody>
      </p:sp>
    </p:spTree>
    <p:extLst>
      <p:ext uri="{BB962C8B-B14F-4D97-AF65-F5344CB8AC3E}">
        <p14:creationId xmlns:p14="http://schemas.microsoft.com/office/powerpoint/2010/main" val="4226335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4B71815-F531-4787-BA2A-626422C133AD}" type="datetime1">
              <a:rPr lang="en-US" smtClean="0"/>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3318383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56C4885B-3C5C-43BB-9862-47948E5DF551}" type="datetime1">
              <a:rPr lang="en-US" smtClean="0"/>
              <a:t>7/11/2026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 name="Title 1"/>
          <p:cNvSpPr>
            <a:spLocks noGrp="1"/>
          </p:cNvSpPr>
          <p:nvPr>
            <p:ph type="title"/>
          </p:nvPr>
        </p:nvSpPr>
        <p:spPr>
          <a:xfrm>
            <a:off x="609600" y="273050"/>
            <a:ext cx="10972800" cy="1143000"/>
          </a:xfrm>
        </p:spPr>
        <p:txBody>
          <a:bodyPr anchor="ctr"/>
          <a:lstStyle>
            <a:lvl1pPr>
              <a:defRPr/>
            </a:lvl1pPr>
          </a:lstStyle>
          <a:p>
            <a:r>
              <a:rPr kumimoji="0" lang="en-US"/>
              <a:t>Click to edit Master title style</a:t>
            </a:r>
          </a:p>
        </p:txBody>
      </p:sp>
    </p:spTree>
    <p:extLst>
      <p:ext uri="{BB962C8B-B14F-4D97-AF65-F5344CB8AC3E}">
        <p14:creationId xmlns:p14="http://schemas.microsoft.com/office/powerpoint/2010/main" val="2741844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703B6AF-AB61-4D8E-B7B7-705C5ACEBBCC}" type="datetime1">
              <a:rPr lang="en-US" smtClean="0"/>
              <a:t>7/11/2026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1793208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B3EC9A-B094-4092-8061-75D86CB34931}" type="datetime1">
              <a:rPr lang="en-US" smtClean="0"/>
              <a:t>7/11/2026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7768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4E1AEED-2323-4359-853E-316DF6600362}" type="datetime1">
              <a:rPr lang="en-US" smtClean="0"/>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1">
                <a:ln w="6350">
                  <a:noFill/>
                </a:ln>
                <a:solidFill>
                  <a:schemeClr val="accent2"/>
                </a:solidFill>
                <a:effectLst>
                  <a:outerShdw blurRad="38100" dist="38100" dir="2700000" algn="tl">
                    <a:srgbClr val="000000">
                      <a:alpha val="43137"/>
                    </a:srgbClr>
                  </a:outerShdw>
                </a:effectLst>
              </a:defRPr>
            </a:lvl1pPr>
          </a:lstStyle>
          <a:p>
            <a:r>
              <a:rPr kumimoji="0" lang="en-US"/>
              <a:t>Click to edit Master title style</a:t>
            </a:r>
            <a:endParaRPr kumimoji="0" lang="en-US" dirty="0"/>
          </a:p>
        </p:txBody>
      </p:sp>
    </p:spTree>
    <p:extLst>
      <p:ext uri="{BB962C8B-B14F-4D97-AF65-F5344CB8AC3E}">
        <p14:creationId xmlns:p14="http://schemas.microsoft.com/office/powerpoint/2010/main" val="777504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33AC2DF-F1FD-4724-A563-92BADFC82ECC}" type="datetime1">
              <a:rPr lang="en-US" smtClean="0"/>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
        <p:nvSpPr>
          <p:cNvPr id="3" name="Picture Placeholder 2"/>
          <p:cNvSpPr>
            <a:spLocks noGrp="1"/>
          </p:cNvSpPr>
          <p:nvPr>
            <p:ph type="pic" idx="1"/>
          </p:nvPr>
        </p:nvSpPr>
        <p:spPr>
          <a:xfrm>
            <a:off x="2438400" y="1831975"/>
            <a:ext cx="7315200" cy="3962400"/>
          </a:xfrm>
          <a:solidFill>
            <a:schemeClr val="bg2">
              <a:lumMod val="20000"/>
              <a:lumOff val="80000"/>
            </a:schemeClr>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marL="0" indent="0" algn="l" rtl="0" eaLnBrk="1" latinLnBrk="0" hangingPunct="1">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a:t>Click to edit Master title style</a:t>
            </a:r>
            <a:endParaRPr kumimoji="0" lang="en-US" dirty="0"/>
          </a:p>
        </p:txBody>
      </p:sp>
    </p:spTree>
    <p:extLst>
      <p:ext uri="{BB962C8B-B14F-4D97-AF65-F5344CB8AC3E}">
        <p14:creationId xmlns:p14="http://schemas.microsoft.com/office/powerpoint/2010/main" val="3144669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9932EDF-E99E-4C68-AFCB-7A835B309D6D}" type="datetime1">
              <a:rPr lang="en-US" smtClean="0"/>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p:txBody>
          <a:bodyPr/>
          <a:lstStyle/>
          <a:p>
            <a:r>
              <a:rPr kumimoji="0" lang="en-US"/>
              <a:t>Click to edit Master title style</a:t>
            </a:r>
            <a:endParaRPr kumimoji="0" lang="en-US" dirty="0"/>
          </a:p>
        </p:txBody>
      </p:sp>
    </p:spTree>
    <p:extLst>
      <p:ext uri="{BB962C8B-B14F-4D97-AF65-F5344CB8AC3E}">
        <p14:creationId xmlns:p14="http://schemas.microsoft.com/office/powerpoint/2010/main" val="2203361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F82D85F-A551-4C69-800A-8CFFA2306A88}" type="datetime1">
              <a:rPr lang="en-US" smtClean="0"/>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Tree>
    <p:extLst>
      <p:ext uri="{BB962C8B-B14F-4D97-AF65-F5344CB8AC3E}">
        <p14:creationId xmlns:p14="http://schemas.microsoft.com/office/powerpoint/2010/main" val="643518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8D20E2CF-D74B-4B51-899A-DCEA821C90C7}" type="datetime1">
              <a:rPr lang="en-US" smtClean="0"/>
              <a:t>7/11/2026</a:t>
            </a:fld>
            <a:endParaRPr lang="en-US"/>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401CF334-2D5C-4859-84A6-CA7E6E43FAEB}" type="slidenum">
              <a:rPr lang="en-US" smtClean="0"/>
              <a:t>‹#›</a:t>
            </a:fld>
            <a:endParaRPr lang="en-US"/>
          </a:p>
        </p:txBody>
      </p:sp>
      <p:grpSp>
        <p:nvGrpSpPr>
          <p:cNvPr id="24" name="Group 18"/>
          <p:cNvGrpSpPr>
            <a:grpSpLocks/>
          </p:cNvGrpSpPr>
          <p:nvPr/>
        </p:nvGrpSpPr>
        <p:grpSpPr bwMode="auto">
          <a:xfrm>
            <a:off x="4263969" y="1960564"/>
            <a:ext cx="3762431" cy="4821237"/>
            <a:chOff x="1365" y="355"/>
            <a:chExt cx="3024" cy="3875"/>
          </a:xfrm>
          <a:solidFill>
            <a:schemeClr val="bg2">
              <a:lumMod val="50000"/>
              <a:alpha val="20000"/>
            </a:schemeClr>
          </a:solidFill>
        </p:grpSpPr>
        <p:sp>
          <p:nvSpPr>
            <p:cNvPr id="25" name="Freeform 2"/>
            <p:cNvSpPr>
              <a:spLocks/>
            </p:cNvSpPr>
            <p:nvPr/>
          </p:nvSpPr>
          <p:spPr bwMode="auto">
            <a:xfrm>
              <a:off x="2835" y="586"/>
              <a:ext cx="88" cy="1121"/>
            </a:xfrm>
            <a:custGeom>
              <a:avLst/>
              <a:gdLst>
                <a:gd name="T0" fmla="*/ 0 w 88"/>
                <a:gd name="T1" fmla="*/ 1120 h 1121"/>
                <a:gd name="T2" fmla="*/ 0 w 88"/>
                <a:gd name="T3" fmla="*/ 0 h 1121"/>
                <a:gd name="T4" fmla="*/ 87 w 88"/>
                <a:gd name="T5" fmla="*/ 0 h 1121"/>
                <a:gd name="T6" fmla="*/ 87 w 88"/>
                <a:gd name="T7" fmla="*/ 1085 h 1121"/>
                <a:gd name="T8" fmla="*/ 0 w 88"/>
                <a:gd name="T9" fmla="*/ 1120 h 1121"/>
              </a:gdLst>
              <a:ahLst/>
              <a:cxnLst>
                <a:cxn ang="0">
                  <a:pos x="T0" y="T1"/>
                </a:cxn>
                <a:cxn ang="0">
                  <a:pos x="T2" y="T3"/>
                </a:cxn>
                <a:cxn ang="0">
                  <a:pos x="T4" y="T5"/>
                </a:cxn>
                <a:cxn ang="0">
                  <a:pos x="T6" y="T7"/>
                </a:cxn>
                <a:cxn ang="0">
                  <a:pos x="T8" y="T9"/>
                </a:cxn>
              </a:cxnLst>
              <a:rect l="0" t="0" r="r" b="b"/>
              <a:pathLst>
                <a:path w="88" h="1121">
                  <a:moveTo>
                    <a:pt x="0" y="1120"/>
                  </a:moveTo>
                  <a:lnTo>
                    <a:pt x="0" y="0"/>
                  </a:lnTo>
                  <a:lnTo>
                    <a:pt x="87" y="0"/>
                  </a:lnTo>
                  <a:lnTo>
                    <a:pt x="87" y="1085"/>
                  </a:lnTo>
                  <a:lnTo>
                    <a:pt x="0" y="1120"/>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6" name="Freeform 3"/>
            <p:cNvSpPr>
              <a:spLocks/>
            </p:cNvSpPr>
            <p:nvPr/>
          </p:nvSpPr>
          <p:spPr bwMode="auto">
            <a:xfrm>
              <a:off x="2834" y="1900"/>
              <a:ext cx="84" cy="363"/>
            </a:xfrm>
            <a:custGeom>
              <a:avLst/>
              <a:gdLst>
                <a:gd name="T0" fmla="*/ 0 w 84"/>
                <a:gd name="T1" fmla="*/ 29 h 363"/>
                <a:gd name="T2" fmla="*/ 83 w 84"/>
                <a:gd name="T3" fmla="*/ 0 h 363"/>
                <a:gd name="T4" fmla="*/ 74 w 84"/>
                <a:gd name="T5" fmla="*/ 329 h 363"/>
                <a:gd name="T6" fmla="*/ 0 w 84"/>
                <a:gd name="T7" fmla="*/ 362 h 363"/>
                <a:gd name="T8" fmla="*/ 0 w 84"/>
                <a:gd name="T9" fmla="*/ 29 h 363"/>
              </a:gdLst>
              <a:ahLst/>
              <a:cxnLst>
                <a:cxn ang="0">
                  <a:pos x="T0" y="T1"/>
                </a:cxn>
                <a:cxn ang="0">
                  <a:pos x="T2" y="T3"/>
                </a:cxn>
                <a:cxn ang="0">
                  <a:pos x="T4" y="T5"/>
                </a:cxn>
                <a:cxn ang="0">
                  <a:pos x="T6" y="T7"/>
                </a:cxn>
                <a:cxn ang="0">
                  <a:pos x="T8" y="T9"/>
                </a:cxn>
              </a:cxnLst>
              <a:rect l="0" t="0" r="r" b="b"/>
              <a:pathLst>
                <a:path w="84" h="363">
                  <a:moveTo>
                    <a:pt x="0" y="29"/>
                  </a:moveTo>
                  <a:lnTo>
                    <a:pt x="83" y="0"/>
                  </a:lnTo>
                  <a:lnTo>
                    <a:pt x="74" y="329"/>
                  </a:lnTo>
                  <a:lnTo>
                    <a:pt x="0" y="362"/>
                  </a:lnTo>
                  <a:lnTo>
                    <a:pt x="0" y="29"/>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7" name="Freeform 4"/>
            <p:cNvSpPr>
              <a:spLocks/>
            </p:cNvSpPr>
            <p:nvPr/>
          </p:nvSpPr>
          <p:spPr bwMode="auto">
            <a:xfrm>
              <a:off x="2825" y="2493"/>
              <a:ext cx="84" cy="249"/>
            </a:xfrm>
            <a:custGeom>
              <a:avLst/>
              <a:gdLst>
                <a:gd name="T0" fmla="*/ 2 w 84"/>
                <a:gd name="T1" fmla="*/ 213 h 249"/>
                <a:gd name="T2" fmla="*/ 0 w 84"/>
                <a:gd name="T3" fmla="*/ 28 h 249"/>
                <a:gd name="T4" fmla="*/ 83 w 84"/>
                <a:gd name="T5" fmla="*/ 0 h 249"/>
                <a:gd name="T6" fmla="*/ 72 w 84"/>
                <a:gd name="T7" fmla="*/ 248 h 249"/>
                <a:gd name="T8" fmla="*/ 2 w 84"/>
                <a:gd name="T9" fmla="*/ 213 h 249"/>
              </a:gdLst>
              <a:ahLst/>
              <a:cxnLst>
                <a:cxn ang="0">
                  <a:pos x="T0" y="T1"/>
                </a:cxn>
                <a:cxn ang="0">
                  <a:pos x="T2" y="T3"/>
                </a:cxn>
                <a:cxn ang="0">
                  <a:pos x="T4" y="T5"/>
                </a:cxn>
                <a:cxn ang="0">
                  <a:pos x="T6" y="T7"/>
                </a:cxn>
                <a:cxn ang="0">
                  <a:pos x="T8" y="T9"/>
                </a:cxn>
              </a:cxnLst>
              <a:rect l="0" t="0" r="r" b="b"/>
              <a:pathLst>
                <a:path w="84" h="249">
                  <a:moveTo>
                    <a:pt x="2" y="213"/>
                  </a:moveTo>
                  <a:lnTo>
                    <a:pt x="0" y="28"/>
                  </a:lnTo>
                  <a:lnTo>
                    <a:pt x="83" y="0"/>
                  </a:lnTo>
                  <a:lnTo>
                    <a:pt x="72" y="248"/>
                  </a:lnTo>
                  <a:lnTo>
                    <a:pt x="2" y="213"/>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5" name="Freeform 5"/>
            <p:cNvSpPr>
              <a:spLocks/>
            </p:cNvSpPr>
            <p:nvPr/>
          </p:nvSpPr>
          <p:spPr bwMode="auto">
            <a:xfrm>
              <a:off x="2831" y="2965"/>
              <a:ext cx="52" cy="232"/>
            </a:xfrm>
            <a:custGeom>
              <a:avLst/>
              <a:gdLst>
                <a:gd name="T0" fmla="*/ 13 w 52"/>
                <a:gd name="T1" fmla="*/ 204 h 232"/>
                <a:gd name="T2" fmla="*/ 0 w 52"/>
                <a:gd name="T3" fmla="*/ 0 h 232"/>
                <a:gd name="T4" fmla="*/ 51 w 52"/>
                <a:gd name="T5" fmla="*/ 26 h 232"/>
                <a:gd name="T6" fmla="*/ 47 w 52"/>
                <a:gd name="T7" fmla="*/ 231 h 232"/>
                <a:gd name="T8" fmla="*/ 13 w 52"/>
                <a:gd name="T9" fmla="*/ 204 h 232"/>
              </a:gdLst>
              <a:ahLst/>
              <a:cxnLst>
                <a:cxn ang="0">
                  <a:pos x="T0" y="T1"/>
                </a:cxn>
                <a:cxn ang="0">
                  <a:pos x="T2" y="T3"/>
                </a:cxn>
                <a:cxn ang="0">
                  <a:pos x="T4" y="T5"/>
                </a:cxn>
                <a:cxn ang="0">
                  <a:pos x="T6" y="T7"/>
                </a:cxn>
                <a:cxn ang="0">
                  <a:pos x="T8" y="T9"/>
                </a:cxn>
              </a:cxnLst>
              <a:rect l="0" t="0" r="r" b="b"/>
              <a:pathLst>
                <a:path w="52" h="232">
                  <a:moveTo>
                    <a:pt x="13" y="204"/>
                  </a:moveTo>
                  <a:lnTo>
                    <a:pt x="0" y="0"/>
                  </a:lnTo>
                  <a:lnTo>
                    <a:pt x="51" y="26"/>
                  </a:lnTo>
                  <a:lnTo>
                    <a:pt x="47" y="231"/>
                  </a:lnTo>
                  <a:lnTo>
                    <a:pt x="13" y="204"/>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 name="Freeform 6"/>
            <p:cNvSpPr>
              <a:spLocks/>
            </p:cNvSpPr>
            <p:nvPr/>
          </p:nvSpPr>
          <p:spPr bwMode="auto">
            <a:xfrm>
              <a:off x="2851" y="3354"/>
              <a:ext cx="36" cy="133"/>
            </a:xfrm>
            <a:custGeom>
              <a:avLst/>
              <a:gdLst>
                <a:gd name="T0" fmla="*/ 4 w 36"/>
                <a:gd name="T1" fmla="*/ 101 h 133"/>
                <a:gd name="T2" fmla="*/ 0 w 36"/>
                <a:gd name="T3" fmla="*/ 0 h 133"/>
                <a:gd name="T4" fmla="*/ 35 w 36"/>
                <a:gd name="T5" fmla="*/ 20 h 133"/>
                <a:gd name="T6" fmla="*/ 28 w 36"/>
                <a:gd name="T7" fmla="*/ 132 h 133"/>
                <a:gd name="T8" fmla="*/ 4 w 36"/>
                <a:gd name="T9" fmla="*/ 101 h 133"/>
              </a:gdLst>
              <a:ahLst/>
              <a:cxnLst>
                <a:cxn ang="0">
                  <a:pos x="T0" y="T1"/>
                </a:cxn>
                <a:cxn ang="0">
                  <a:pos x="T2" y="T3"/>
                </a:cxn>
                <a:cxn ang="0">
                  <a:pos x="T4" y="T5"/>
                </a:cxn>
                <a:cxn ang="0">
                  <a:pos x="T6" y="T7"/>
                </a:cxn>
                <a:cxn ang="0">
                  <a:pos x="T8" y="T9"/>
                </a:cxn>
              </a:cxnLst>
              <a:rect l="0" t="0" r="r" b="b"/>
              <a:pathLst>
                <a:path w="36" h="133">
                  <a:moveTo>
                    <a:pt x="4" y="101"/>
                  </a:moveTo>
                  <a:lnTo>
                    <a:pt x="0" y="0"/>
                  </a:lnTo>
                  <a:lnTo>
                    <a:pt x="35" y="20"/>
                  </a:lnTo>
                  <a:lnTo>
                    <a:pt x="28" y="132"/>
                  </a:lnTo>
                  <a:lnTo>
                    <a:pt x="4" y="101"/>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7" name="Freeform 7"/>
            <p:cNvSpPr>
              <a:spLocks/>
            </p:cNvSpPr>
            <p:nvPr/>
          </p:nvSpPr>
          <p:spPr bwMode="auto">
            <a:xfrm>
              <a:off x="2851" y="3640"/>
              <a:ext cx="30" cy="590"/>
            </a:xfrm>
            <a:custGeom>
              <a:avLst/>
              <a:gdLst>
                <a:gd name="T0" fmla="*/ 15 w 30"/>
                <a:gd name="T1" fmla="*/ 589 h 590"/>
                <a:gd name="T2" fmla="*/ 0 w 30"/>
                <a:gd name="T3" fmla="*/ 0 h 590"/>
                <a:gd name="T4" fmla="*/ 29 w 30"/>
                <a:gd name="T5" fmla="*/ 37 h 590"/>
                <a:gd name="T6" fmla="*/ 15 w 30"/>
                <a:gd name="T7" fmla="*/ 589 h 590"/>
              </a:gdLst>
              <a:ahLst/>
              <a:cxnLst>
                <a:cxn ang="0">
                  <a:pos x="T0" y="T1"/>
                </a:cxn>
                <a:cxn ang="0">
                  <a:pos x="T2" y="T3"/>
                </a:cxn>
                <a:cxn ang="0">
                  <a:pos x="T4" y="T5"/>
                </a:cxn>
                <a:cxn ang="0">
                  <a:pos x="T6" y="T7"/>
                </a:cxn>
              </a:cxnLst>
              <a:rect l="0" t="0" r="r" b="b"/>
              <a:pathLst>
                <a:path w="30" h="590">
                  <a:moveTo>
                    <a:pt x="15" y="589"/>
                  </a:moveTo>
                  <a:lnTo>
                    <a:pt x="0" y="0"/>
                  </a:lnTo>
                  <a:lnTo>
                    <a:pt x="29" y="37"/>
                  </a:lnTo>
                  <a:lnTo>
                    <a:pt x="15" y="589"/>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8" name="Freeform 8"/>
            <p:cNvSpPr>
              <a:spLocks/>
            </p:cNvSpPr>
            <p:nvPr/>
          </p:nvSpPr>
          <p:spPr bwMode="auto">
            <a:xfrm>
              <a:off x="2600" y="3595"/>
              <a:ext cx="233" cy="130"/>
            </a:xfrm>
            <a:custGeom>
              <a:avLst/>
              <a:gdLst>
                <a:gd name="T0" fmla="*/ 0 w 233"/>
                <a:gd name="T1" fmla="*/ 117 h 130"/>
                <a:gd name="T2" fmla="*/ 48 w 233"/>
                <a:gd name="T3" fmla="*/ 101 h 130"/>
                <a:gd name="T4" fmla="*/ 93 w 233"/>
                <a:gd name="T5" fmla="*/ 79 h 130"/>
                <a:gd name="T6" fmla="*/ 146 w 233"/>
                <a:gd name="T7" fmla="*/ 39 h 130"/>
                <a:gd name="T8" fmla="*/ 182 w 233"/>
                <a:gd name="T9" fmla="*/ 0 h 130"/>
                <a:gd name="T10" fmla="*/ 232 w 233"/>
                <a:gd name="T11" fmla="*/ 42 h 130"/>
                <a:gd name="T12" fmla="*/ 188 w 233"/>
                <a:gd name="T13" fmla="*/ 74 h 130"/>
                <a:gd name="T14" fmla="*/ 134 w 233"/>
                <a:gd name="T15" fmla="*/ 110 h 130"/>
                <a:gd name="T16" fmla="*/ 61 w 233"/>
                <a:gd name="T17" fmla="*/ 129 h 130"/>
                <a:gd name="T18" fmla="*/ 0 w 233"/>
                <a:gd name="T19" fmla="*/ 117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3" h="130">
                  <a:moveTo>
                    <a:pt x="0" y="117"/>
                  </a:moveTo>
                  <a:lnTo>
                    <a:pt x="48" y="101"/>
                  </a:lnTo>
                  <a:lnTo>
                    <a:pt x="93" y="79"/>
                  </a:lnTo>
                  <a:lnTo>
                    <a:pt x="146" y="39"/>
                  </a:lnTo>
                  <a:lnTo>
                    <a:pt x="182" y="0"/>
                  </a:lnTo>
                  <a:lnTo>
                    <a:pt x="232" y="42"/>
                  </a:lnTo>
                  <a:lnTo>
                    <a:pt x="188" y="74"/>
                  </a:lnTo>
                  <a:lnTo>
                    <a:pt x="134" y="110"/>
                  </a:lnTo>
                  <a:lnTo>
                    <a:pt x="61" y="129"/>
                  </a:lnTo>
                  <a:lnTo>
                    <a:pt x="0" y="117"/>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 name="Freeform 9"/>
            <p:cNvSpPr>
              <a:spLocks/>
            </p:cNvSpPr>
            <p:nvPr/>
          </p:nvSpPr>
          <p:spPr bwMode="auto">
            <a:xfrm>
              <a:off x="2583" y="2888"/>
              <a:ext cx="465" cy="646"/>
            </a:xfrm>
            <a:custGeom>
              <a:avLst/>
              <a:gdLst>
                <a:gd name="T0" fmla="*/ 359 w 465"/>
                <a:gd name="T1" fmla="*/ 645 h 646"/>
                <a:gd name="T2" fmla="*/ 405 w 465"/>
                <a:gd name="T3" fmla="*/ 616 h 646"/>
                <a:gd name="T4" fmla="*/ 447 w 465"/>
                <a:gd name="T5" fmla="*/ 580 h 646"/>
                <a:gd name="T6" fmla="*/ 460 w 465"/>
                <a:gd name="T7" fmla="*/ 552 h 646"/>
                <a:gd name="T8" fmla="*/ 464 w 465"/>
                <a:gd name="T9" fmla="*/ 515 h 646"/>
                <a:gd name="T10" fmla="*/ 451 w 465"/>
                <a:gd name="T11" fmla="*/ 468 h 646"/>
                <a:gd name="T12" fmla="*/ 424 w 465"/>
                <a:gd name="T13" fmla="*/ 424 h 646"/>
                <a:gd name="T14" fmla="*/ 380 w 465"/>
                <a:gd name="T15" fmla="*/ 385 h 646"/>
                <a:gd name="T16" fmla="*/ 168 w 465"/>
                <a:gd name="T17" fmla="*/ 259 h 646"/>
                <a:gd name="T18" fmla="*/ 133 w 465"/>
                <a:gd name="T19" fmla="*/ 235 h 646"/>
                <a:gd name="T20" fmla="*/ 111 w 465"/>
                <a:gd name="T21" fmla="*/ 208 h 646"/>
                <a:gd name="T22" fmla="*/ 104 w 465"/>
                <a:gd name="T23" fmla="*/ 166 h 646"/>
                <a:gd name="T24" fmla="*/ 117 w 465"/>
                <a:gd name="T25" fmla="*/ 124 h 646"/>
                <a:gd name="T26" fmla="*/ 155 w 465"/>
                <a:gd name="T27" fmla="*/ 95 h 646"/>
                <a:gd name="T28" fmla="*/ 222 w 465"/>
                <a:gd name="T29" fmla="*/ 52 h 646"/>
                <a:gd name="T30" fmla="*/ 124 w 465"/>
                <a:gd name="T31" fmla="*/ 0 h 646"/>
                <a:gd name="T32" fmla="*/ 55 w 465"/>
                <a:gd name="T33" fmla="*/ 41 h 646"/>
                <a:gd name="T34" fmla="*/ 27 w 465"/>
                <a:gd name="T35" fmla="*/ 70 h 646"/>
                <a:gd name="T36" fmla="*/ 2 w 465"/>
                <a:gd name="T37" fmla="*/ 123 h 646"/>
                <a:gd name="T38" fmla="*/ 0 w 465"/>
                <a:gd name="T39" fmla="*/ 189 h 646"/>
                <a:gd name="T40" fmla="*/ 29 w 465"/>
                <a:gd name="T41" fmla="*/ 257 h 646"/>
                <a:gd name="T42" fmla="*/ 78 w 465"/>
                <a:gd name="T43" fmla="*/ 300 h 646"/>
                <a:gd name="T44" fmla="*/ 311 w 465"/>
                <a:gd name="T45" fmla="*/ 442 h 646"/>
                <a:gd name="T46" fmla="*/ 358 w 465"/>
                <a:gd name="T47" fmla="*/ 474 h 646"/>
                <a:gd name="T48" fmla="*/ 375 w 465"/>
                <a:gd name="T49" fmla="*/ 516 h 646"/>
                <a:gd name="T50" fmla="*/ 375 w 465"/>
                <a:gd name="T51" fmla="*/ 550 h 646"/>
                <a:gd name="T52" fmla="*/ 308 w 465"/>
                <a:gd name="T53" fmla="*/ 608 h 646"/>
                <a:gd name="T54" fmla="*/ 359 w 465"/>
                <a:gd name="T55" fmla="*/ 645 h 6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65" h="646">
                  <a:moveTo>
                    <a:pt x="359" y="645"/>
                  </a:moveTo>
                  <a:lnTo>
                    <a:pt x="405" y="616"/>
                  </a:lnTo>
                  <a:lnTo>
                    <a:pt x="447" y="580"/>
                  </a:lnTo>
                  <a:lnTo>
                    <a:pt x="460" y="552"/>
                  </a:lnTo>
                  <a:lnTo>
                    <a:pt x="464" y="515"/>
                  </a:lnTo>
                  <a:lnTo>
                    <a:pt x="451" y="468"/>
                  </a:lnTo>
                  <a:lnTo>
                    <a:pt x="424" y="424"/>
                  </a:lnTo>
                  <a:lnTo>
                    <a:pt x="380" y="385"/>
                  </a:lnTo>
                  <a:lnTo>
                    <a:pt x="168" y="259"/>
                  </a:lnTo>
                  <a:lnTo>
                    <a:pt x="133" y="235"/>
                  </a:lnTo>
                  <a:lnTo>
                    <a:pt x="111" y="208"/>
                  </a:lnTo>
                  <a:lnTo>
                    <a:pt x="104" y="166"/>
                  </a:lnTo>
                  <a:lnTo>
                    <a:pt x="117" y="124"/>
                  </a:lnTo>
                  <a:lnTo>
                    <a:pt x="155" y="95"/>
                  </a:lnTo>
                  <a:lnTo>
                    <a:pt x="222" y="52"/>
                  </a:lnTo>
                  <a:lnTo>
                    <a:pt x="124" y="0"/>
                  </a:lnTo>
                  <a:lnTo>
                    <a:pt x="55" y="41"/>
                  </a:lnTo>
                  <a:lnTo>
                    <a:pt x="27" y="70"/>
                  </a:lnTo>
                  <a:lnTo>
                    <a:pt x="2" y="123"/>
                  </a:lnTo>
                  <a:lnTo>
                    <a:pt x="0" y="189"/>
                  </a:lnTo>
                  <a:lnTo>
                    <a:pt x="29" y="257"/>
                  </a:lnTo>
                  <a:lnTo>
                    <a:pt x="78" y="300"/>
                  </a:lnTo>
                  <a:lnTo>
                    <a:pt x="311" y="442"/>
                  </a:lnTo>
                  <a:lnTo>
                    <a:pt x="358" y="474"/>
                  </a:lnTo>
                  <a:lnTo>
                    <a:pt x="375" y="516"/>
                  </a:lnTo>
                  <a:lnTo>
                    <a:pt x="375" y="550"/>
                  </a:lnTo>
                  <a:lnTo>
                    <a:pt x="308" y="608"/>
                  </a:lnTo>
                  <a:lnTo>
                    <a:pt x="359" y="645"/>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 name="Freeform 10"/>
            <p:cNvSpPr>
              <a:spLocks/>
            </p:cNvSpPr>
            <p:nvPr/>
          </p:nvSpPr>
          <p:spPr bwMode="auto">
            <a:xfrm>
              <a:off x="2966" y="2396"/>
              <a:ext cx="318" cy="422"/>
            </a:xfrm>
            <a:custGeom>
              <a:avLst/>
              <a:gdLst>
                <a:gd name="T0" fmla="*/ 92 w 318"/>
                <a:gd name="T1" fmla="*/ 421 h 422"/>
                <a:gd name="T2" fmla="*/ 163 w 318"/>
                <a:gd name="T3" fmla="*/ 399 h 422"/>
                <a:gd name="T4" fmla="*/ 218 w 318"/>
                <a:gd name="T5" fmla="*/ 357 h 422"/>
                <a:gd name="T6" fmla="*/ 263 w 318"/>
                <a:gd name="T7" fmla="*/ 316 h 422"/>
                <a:gd name="T8" fmla="*/ 300 w 318"/>
                <a:gd name="T9" fmla="*/ 265 h 422"/>
                <a:gd name="T10" fmla="*/ 317 w 318"/>
                <a:gd name="T11" fmla="*/ 203 h 422"/>
                <a:gd name="T12" fmla="*/ 316 w 318"/>
                <a:gd name="T13" fmla="*/ 139 h 422"/>
                <a:gd name="T14" fmla="*/ 299 w 318"/>
                <a:gd name="T15" fmla="*/ 95 h 422"/>
                <a:gd name="T16" fmla="*/ 276 w 318"/>
                <a:gd name="T17" fmla="*/ 64 h 422"/>
                <a:gd name="T18" fmla="*/ 241 w 318"/>
                <a:gd name="T19" fmla="*/ 36 h 422"/>
                <a:gd name="T20" fmla="*/ 218 w 318"/>
                <a:gd name="T21" fmla="*/ 14 h 422"/>
                <a:gd name="T22" fmla="*/ 180 w 318"/>
                <a:gd name="T23" fmla="*/ 0 h 422"/>
                <a:gd name="T24" fmla="*/ 61 w 318"/>
                <a:gd name="T25" fmla="*/ 52 h 422"/>
                <a:gd name="T26" fmla="*/ 106 w 318"/>
                <a:gd name="T27" fmla="*/ 93 h 422"/>
                <a:gd name="T28" fmla="*/ 137 w 318"/>
                <a:gd name="T29" fmla="*/ 130 h 422"/>
                <a:gd name="T30" fmla="*/ 159 w 318"/>
                <a:gd name="T31" fmla="*/ 159 h 422"/>
                <a:gd name="T32" fmla="*/ 176 w 318"/>
                <a:gd name="T33" fmla="*/ 196 h 422"/>
                <a:gd name="T34" fmla="*/ 176 w 318"/>
                <a:gd name="T35" fmla="*/ 246 h 422"/>
                <a:gd name="T36" fmla="*/ 145 w 318"/>
                <a:gd name="T37" fmla="*/ 279 h 422"/>
                <a:gd name="T38" fmla="*/ 105 w 318"/>
                <a:gd name="T39" fmla="*/ 309 h 422"/>
                <a:gd name="T40" fmla="*/ 50 w 318"/>
                <a:gd name="T41" fmla="*/ 342 h 422"/>
                <a:gd name="T42" fmla="*/ 0 w 318"/>
                <a:gd name="T43" fmla="*/ 369 h 422"/>
                <a:gd name="T44" fmla="*/ 92 w 318"/>
                <a:gd name="T45" fmla="*/ 421 h 4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18" h="422">
                  <a:moveTo>
                    <a:pt x="92" y="421"/>
                  </a:moveTo>
                  <a:lnTo>
                    <a:pt x="163" y="399"/>
                  </a:lnTo>
                  <a:lnTo>
                    <a:pt x="218" y="357"/>
                  </a:lnTo>
                  <a:lnTo>
                    <a:pt x="263" y="316"/>
                  </a:lnTo>
                  <a:lnTo>
                    <a:pt x="300" y="265"/>
                  </a:lnTo>
                  <a:lnTo>
                    <a:pt x="317" y="203"/>
                  </a:lnTo>
                  <a:lnTo>
                    <a:pt x="316" y="139"/>
                  </a:lnTo>
                  <a:lnTo>
                    <a:pt x="299" y="95"/>
                  </a:lnTo>
                  <a:lnTo>
                    <a:pt x="276" y="64"/>
                  </a:lnTo>
                  <a:lnTo>
                    <a:pt x="241" y="36"/>
                  </a:lnTo>
                  <a:lnTo>
                    <a:pt x="218" y="14"/>
                  </a:lnTo>
                  <a:lnTo>
                    <a:pt x="180" y="0"/>
                  </a:lnTo>
                  <a:lnTo>
                    <a:pt x="61" y="52"/>
                  </a:lnTo>
                  <a:lnTo>
                    <a:pt x="106" y="93"/>
                  </a:lnTo>
                  <a:lnTo>
                    <a:pt x="137" y="130"/>
                  </a:lnTo>
                  <a:lnTo>
                    <a:pt x="159" y="159"/>
                  </a:lnTo>
                  <a:lnTo>
                    <a:pt x="176" y="196"/>
                  </a:lnTo>
                  <a:lnTo>
                    <a:pt x="176" y="246"/>
                  </a:lnTo>
                  <a:lnTo>
                    <a:pt x="145" y="279"/>
                  </a:lnTo>
                  <a:lnTo>
                    <a:pt x="105" y="309"/>
                  </a:lnTo>
                  <a:lnTo>
                    <a:pt x="50" y="342"/>
                  </a:lnTo>
                  <a:lnTo>
                    <a:pt x="0" y="369"/>
                  </a:lnTo>
                  <a:lnTo>
                    <a:pt x="92" y="421"/>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1" name="Freeform 11"/>
            <p:cNvSpPr>
              <a:spLocks/>
            </p:cNvSpPr>
            <p:nvPr/>
          </p:nvSpPr>
          <p:spPr bwMode="auto">
            <a:xfrm>
              <a:off x="2308" y="1190"/>
              <a:ext cx="1404" cy="1153"/>
            </a:xfrm>
            <a:custGeom>
              <a:avLst/>
              <a:gdLst>
                <a:gd name="T0" fmla="*/ 466 w 1404"/>
                <a:gd name="T1" fmla="*/ 1084 h 1153"/>
                <a:gd name="T2" fmla="*/ 370 w 1404"/>
                <a:gd name="T3" fmla="*/ 1066 h 1153"/>
                <a:gd name="T4" fmla="*/ 299 w 1404"/>
                <a:gd name="T5" fmla="*/ 1035 h 1153"/>
                <a:gd name="T6" fmla="*/ 257 w 1404"/>
                <a:gd name="T7" fmla="*/ 1002 h 1153"/>
                <a:gd name="T8" fmla="*/ 220 w 1404"/>
                <a:gd name="T9" fmla="*/ 956 h 1153"/>
                <a:gd name="T10" fmla="*/ 209 w 1404"/>
                <a:gd name="T11" fmla="*/ 914 h 1153"/>
                <a:gd name="T12" fmla="*/ 215 w 1404"/>
                <a:gd name="T13" fmla="*/ 873 h 1153"/>
                <a:gd name="T14" fmla="*/ 231 w 1404"/>
                <a:gd name="T15" fmla="*/ 836 h 1153"/>
                <a:gd name="T16" fmla="*/ 273 w 1404"/>
                <a:gd name="T17" fmla="*/ 798 h 1153"/>
                <a:gd name="T18" fmla="*/ 330 w 1404"/>
                <a:gd name="T19" fmla="*/ 774 h 1153"/>
                <a:gd name="T20" fmla="*/ 400 w 1404"/>
                <a:gd name="T21" fmla="*/ 748 h 1153"/>
                <a:gd name="T22" fmla="*/ 1110 w 1404"/>
                <a:gd name="T23" fmla="*/ 499 h 1153"/>
                <a:gd name="T24" fmla="*/ 1207 w 1404"/>
                <a:gd name="T25" fmla="*/ 451 h 1153"/>
                <a:gd name="T26" fmla="*/ 1289 w 1404"/>
                <a:gd name="T27" fmla="*/ 398 h 1153"/>
                <a:gd name="T28" fmla="*/ 1344 w 1404"/>
                <a:gd name="T29" fmla="*/ 356 h 1153"/>
                <a:gd name="T30" fmla="*/ 1381 w 1404"/>
                <a:gd name="T31" fmla="*/ 310 h 1153"/>
                <a:gd name="T32" fmla="*/ 1403 w 1404"/>
                <a:gd name="T33" fmla="*/ 249 h 1153"/>
                <a:gd name="T34" fmla="*/ 1401 w 1404"/>
                <a:gd name="T35" fmla="*/ 185 h 1153"/>
                <a:gd name="T36" fmla="*/ 1386 w 1404"/>
                <a:gd name="T37" fmla="*/ 136 h 1153"/>
                <a:gd name="T38" fmla="*/ 1370 w 1404"/>
                <a:gd name="T39" fmla="*/ 90 h 1153"/>
                <a:gd name="T40" fmla="*/ 1335 w 1404"/>
                <a:gd name="T41" fmla="*/ 55 h 1153"/>
                <a:gd name="T42" fmla="*/ 1280 w 1404"/>
                <a:gd name="T43" fmla="*/ 18 h 1153"/>
                <a:gd name="T44" fmla="*/ 1214 w 1404"/>
                <a:gd name="T45" fmla="*/ 0 h 1153"/>
                <a:gd name="T46" fmla="*/ 1172 w 1404"/>
                <a:gd name="T47" fmla="*/ 4 h 1153"/>
                <a:gd name="T48" fmla="*/ 1111 w 1404"/>
                <a:gd name="T49" fmla="*/ 7 h 1153"/>
                <a:gd name="T50" fmla="*/ 1053 w 1404"/>
                <a:gd name="T51" fmla="*/ 20 h 1153"/>
                <a:gd name="T52" fmla="*/ 989 w 1404"/>
                <a:gd name="T53" fmla="*/ 46 h 1153"/>
                <a:gd name="T54" fmla="*/ 939 w 1404"/>
                <a:gd name="T55" fmla="*/ 79 h 1153"/>
                <a:gd name="T56" fmla="*/ 899 w 1404"/>
                <a:gd name="T57" fmla="*/ 106 h 1153"/>
                <a:gd name="T58" fmla="*/ 878 w 1404"/>
                <a:gd name="T59" fmla="*/ 149 h 1153"/>
                <a:gd name="T60" fmla="*/ 897 w 1404"/>
                <a:gd name="T61" fmla="*/ 187 h 1153"/>
                <a:gd name="T62" fmla="*/ 939 w 1404"/>
                <a:gd name="T63" fmla="*/ 183 h 1153"/>
                <a:gd name="T64" fmla="*/ 987 w 1404"/>
                <a:gd name="T65" fmla="*/ 171 h 1153"/>
                <a:gd name="T66" fmla="*/ 1033 w 1404"/>
                <a:gd name="T67" fmla="*/ 158 h 1153"/>
                <a:gd name="T68" fmla="*/ 1069 w 1404"/>
                <a:gd name="T69" fmla="*/ 150 h 1153"/>
                <a:gd name="T70" fmla="*/ 1111 w 1404"/>
                <a:gd name="T71" fmla="*/ 150 h 1153"/>
                <a:gd name="T72" fmla="*/ 1154 w 1404"/>
                <a:gd name="T73" fmla="*/ 163 h 1153"/>
                <a:gd name="T74" fmla="*/ 1183 w 1404"/>
                <a:gd name="T75" fmla="*/ 204 h 1153"/>
                <a:gd name="T76" fmla="*/ 1179 w 1404"/>
                <a:gd name="T77" fmla="*/ 248 h 1153"/>
                <a:gd name="T78" fmla="*/ 1157 w 1404"/>
                <a:gd name="T79" fmla="*/ 286 h 1153"/>
                <a:gd name="T80" fmla="*/ 1121 w 1404"/>
                <a:gd name="T81" fmla="*/ 323 h 1153"/>
                <a:gd name="T82" fmla="*/ 1047 w 1404"/>
                <a:gd name="T83" fmla="*/ 361 h 1153"/>
                <a:gd name="T84" fmla="*/ 908 w 1404"/>
                <a:gd name="T85" fmla="*/ 415 h 1153"/>
                <a:gd name="T86" fmla="*/ 194 w 1404"/>
                <a:gd name="T87" fmla="*/ 675 h 1153"/>
                <a:gd name="T88" fmla="*/ 123 w 1404"/>
                <a:gd name="T89" fmla="*/ 715 h 1153"/>
                <a:gd name="T90" fmla="*/ 68 w 1404"/>
                <a:gd name="T91" fmla="*/ 763 h 1153"/>
                <a:gd name="T92" fmla="*/ 29 w 1404"/>
                <a:gd name="T93" fmla="*/ 809 h 1153"/>
                <a:gd name="T94" fmla="*/ 6 w 1404"/>
                <a:gd name="T95" fmla="*/ 858 h 1153"/>
                <a:gd name="T96" fmla="*/ 0 w 1404"/>
                <a:gd name="T97" fmla="*/ 912 h 1153"/>
                <a:gd name="T98" fmla="*/ 8 w 1404"/>
                <a:gd name="T99" fmla="*/ 952 h 1153"/>
                <a:gd name="T100" fmla="*/ 22 w 1404"/>
                <a:gd name="T101" fmla="*/ 992 h 1153"/>
                <a:gd name="T102" fmla="*/ 59 w 1404"/>
                <a:gd name="T103" fmla="*/ 1036 h 1153"/>
                <a:gd name="T104" fmla="*/ 127 w 1404"/>
                <a:gd name="T105" fmla="*/ 1095 h 1153"/>
                <a:gd name="T106" fmla="*/ 198 w 1404"/>
                <a:gd name="T107" fmla="*/ 1135 h 1153"/>
                <a:gd name="T108" fmla="*/ 273 w 1404"/>
                <a:gd name="T109" fmla="*/ 1152 h 1153"/>
                <a:gd name="T110" fmla="*/ 466 w 1404"/>
                <a:gd name="T111" fmla="*/ 1084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4" h="1153">
                  <a:moveTo>
                    <a:pt x="466" y="1084"/>
                  </a:moveTo>
                  <a:lnTo>
                    <a:pt x="370" y="1066"/>
                  </a:lnTo>
                  <a:lnTo>
                    <a:pt x="299" y="1035"/>
                  </a:lnTo>
                  <a:lnTo>
                    <a:pt x="257" y="1002"/>
                  </a:lnTo>
                  <a:lnTo>
                    <a:pt x="220" y="956"/>
                  </a:lnTo>
                  <a:lnTo>
                    <a:pt x="209" y="914"/>
                  </a:lnTo>
                  <a:lnTo>
                    <a:pt x="215" y="873"/>
                  </a:lnTo>
                  <a:lnTo>
                    <a:pt x="231" y="836"/>
                  </a:lnTo>
                  <a:lnTo>
                    <a:pt x="273" y="798"/>
                  </a:lnTo>
                  <a:lnTo>
                    <a:pt x="330" y="774"/>
                  </a:lnTo>
                  <a:lnTo>
                    <a:pt x="400" y="748"/>
                  </a:lnTo>
                  <a:lnTo>
                    <a:pt x="1110" y="499"/>
                  </a:lnTo>
                  <a:lnTo>
                    <a:pt x="1207" y="451"/>
                  </a:lnTo>
                  <a:lnTo>
                    <a:pt x="1289" y="398"/>
                  </a:lnTo>
                  <a:lnTo>
                    <a:pt x="1344" y="356"/>
                  </a:lnTo>
                  <a:lnTo>
                    <a:pt x="1381" y="310"/>
                  </a:lnTo>
                  <a:lnTo>
                    <a:pt x="1403" y="249"/>
                  </a:lnTo>
                  <a:lnTo>
                    <a:pt x="1401" y="185"/>
                  </a:lnTo>
                  <a:lnTo>
                    <a:pt x="1386" y="136"/>
                  </a:lnTo>
                  <a:lnTo>
                    <a:pt x="1370" y="90"/>
                  </a:lnTo>
                  <a:lnTo>
                    <a:pt x="1335" y="55"/>
                  </a:lnTo>
                  <a:lnTo>
                    <a:pt x="1280" y="18"/>
                  </a:lnTo>
                  <a:lnTo>
                    <a:pt x="1214" y="0"/>
                  </a:lnTo>
                  <a:lnTo>
                    <a:pt x="1172" y="4"/>
                  </a:lnTo>
                  <a:lnTo>
                    <a:pt x="1111" y="7"/>
                  </a:lnTo>
                  <a:lnTo>
                    <a:pt x="1053" y="20"/>
                  </a:lnTo>
                  <a:lnTo>
                    <a:pt x="989" y="46"/>
                  </a:lnTo>
                  <a:lnTo>
                    <a:pt x="939" y="79"/>
                  </a:lnTo>
                  <a:lnTo>
                    <a:pt x="899" y="106"/>
                  </a:lnTo>
                  <a:lnTo>
                    <a:pt x="878" y="149"/>
                  </a:lnTo>
                  <a:lnTo>
                    <a:pt x="897" y="187"/>
                  </a:lnTo>
                  <a:lnTo>
                    <a:pt x="939" y="183"/>
                  </a:lnTo>
                  <a:lnTo>
                    <a:pt x="987" y="171"/>
                  </a:lnTo>
                  <a:lnTo>
                    <a:pt x="1033" y="158"/>
                  </a:lnTo>
                  <a:lnTo>
                    <a:pt x="1069" y="150"/>
                  </a:lnTo>
                  <a:lnTo>
                    <a:pt x="1111" y="150"/>
                  </a:lnTo>
                  <a:lnTo>
                    <a:pt x="1154" y="163"/>
                  </a:lnTo>
                  <a:lnTo>
                    <a:pt x="1183" y="204"/>
                  </a:lnTo>
                  <a:lnTo>
                    <a:pt x="1179" y="248"/>
                  </a:lnTo>
                  <a:lnTo>
                    <a:pt x="1157" y="286"/>
                  </a:lnTo>
                  <a:lnTo>
                    <a:pt x="1121" y="323"/>
                  </a:lnTo>
                  <a:lnTo>
                    <a:pt x="1047" y="361"/>
                  </a:lnTo>
                  <a:lnTo>
                    <a:pt x="908" y="415"/>
                  </a:lnTo>
                  <a:lnTo>
                    <a:pt x="194" y="675"/>
                  </a:lnTo>
                  <a:lnTo>
                    <a:pt x="123" y="715"/>
                  </a:lnTo>
                  <a:lnTo>
                    <a:pt x="68" y="763"/>
                  </a:lnTo>
                  <a:lnTo>
                    <a:pt x="29" y="809"/>
                  </a:lnTo>
                  <a:lnTo>
                    <a:pt x="6" y="858"/>
                  </a:lnTo>
                  <a:lnTo>
                    <a:pt x="0" y="912"/>
                  </a:lnTo>
                  <a:lnTo>
                    <a:pt x="8" y="952"/>
                  </a:lnTo>
                  <a:lnTo>
                    <a:pt x="22" y="992"/>
                  </a:lnTo>
                  <a:lnTo>
                    <a:pt x="59" y="1036"/>
                  </a:lnTo>
                  <a:lnTo>
                    <a:pt x="127" y="1095"/>
                  </a:lnTo>
                  <a:lnTo>
                    <a:pt x="198" y="1135"/>
                  </a:lnTo>
                  <a:lnTo>
                    <a:pt x="273" y="1152"/>
                  </a:lnTo>
                  <a:lnTo>
                    <a:pt x="466" y="1084"/>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2" name="Freeform 12"/>
            <p:cNvSpPr>
              <a:spLocks/>
            </p:cNvSpPr>
            <p:nvPr/>
          </p:nvSpPr>
          <p:spPr bwMode="auto">
            <a:xfrm>
              <a:off x="2711" y="3280"/>
              <a:ext cx="368" cy="422"/>
            </a:xfrm>
            <a:custGeom>
              <a:avLst/>
              <a:gdLst>
                <a:gd name="T0" fmla="*/ 367 w 368"/>
                <a:gd name="T1" fmla="*/ 421 h 422"/>
                <a:gd name="T2" fmla="*/ 171 w 368"/>
                <a:gd name="T3" fmla="*/ 340 h 422"/>
                <a:gd name="T4" fmla="*/ 117 w 368"/>
                <a:gd name="T5" fmla="*/ 304 h 422"/>
                <a:gd name="T6" fmla="*/ 73 w 368"/>
                <a:gd name="T7" fmla="*/ 265 h 422"/>
                <a:gd name="T8" fmla="*/ 31 w 368"/>
                <a:gd name="T9" fmla="*/ 219 h 422"/>
                <a:gd name="T10" fmla="*/ 9 w 368"/>
                <a:gd name="T11" fmla="*/ 179 h 422"/>
                <a:gd name="T12" fmla="*/ 0 w 368"/>
                <a:gd name="T13" fmla="*/ 137 h 422"/>
                <a:gd name="T14" fmla="*/ 2 w 368"/>
                <a:gd name="T15" fmla="*/ 95 h 422"/>
                <a:gd name="T16" fmla="*/ 19 w 368"/>
                <a:gd name="T17" fmla="*/ 51 h 422"/>
                <a:gd name="T18" fmla="*/ 44 w 368"/>
                <a:gd name="T19" fmla="*/ 0 h 422"/>
                <a:gd name="T20" fmla="*/ 120 w 368"/>
                <a:gd name="T21" fmla="*/ 52 h 422"/>
                <a:gd name="T22" fmla="*/ 95 w 368"/>
                <a:gd name="T23" fmla="*/ 98 h 422"/>
                <a:gd name="T24" fmla="*/ 95 w 368"/>
                <a:gd name="T25" fmla="*/ 143 h 422"/>
                <a:gd name="T26" fmla="*/ 122 w 368"/>
                <a:gd name="T27" fmla="*/ 191 h 422"/>
                <a:gd name="T28" fmla="*/ 162 w 368"/>
                <a:gd name="T29" fmla="*/ 235 h 422"/>
                <a:gd name="T30" fmla="*/ 223 w 368"/>
                <a:gd name="T31" fmla="*/ 284 h 422"/>
                <a:gd name="T32" fmla="*/ 290 w 368"/>
                <a:gd name="T33" fmla="*/ 317 h 422"/>
                <a:gd name="T34" fmla="*/ 332 w 368"/>
                <a:gd name="T35" fmla="*/ 351 h 422"/>
                <a:gd name="T36" fmla="*/ 351 w 368"/>
                <a:gd name="T37" fmla="*/ 378 h 422"/>
                <a:gd name="T38" fmla="*/ 367 w 368"/>
                <a:gd name="T39" fmla="*/ 421 h 4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68" h="422">
                  <a:moveTo>
                    <a:pt x="367" y="421"/>
                  </a:moveTo>
                  <a:lnTo>
                    <a:pt x="171" y="340"/>
                  </a:lnTo>
                  <a:lnTo>
                    <a:pt x="117" y="304"/>
                  </a:lnTo>
                  <a:lnTo>
                    <a:pt x="73" y="265"/>
                  </a:lnTo>
                  <a:lnTo>
                    <a:pt x="31" y="219"/>
                  </a:lnTo>
                  <a:lnTo>
                    <a:pt x="9" y="179"/>
                  </a:lnTo>
                  <a:lnTo>
                    <a:pt x="0" y="137"/>
                  </a:lnTo>
                  <a:lnTo>
                    <a:pt x="2" y="95"/>
                  </a:lnTo>
                  <a:lnTo>
                    <a:pt x="19" y="51"/>
                  </a:lnTo>
                  <a:lnTo>
                    <a:pt x="44" y="0"/>
                  </a:lnTo>
                  <a:lnTo>
                    <a:pt x="120" y="52"/>
                  </a:lnTo>
                  <a:lnTo>
                    <a:pt x="95" y="98"/>
                  </a:lnTo>
                  <a:lnTo>
                    <a:pt x="95" y="143"/>
                  </a:lnTo>
                  <a:lnTo>
                    <a:pt x="122" y="191"/>
                  </a:lnTo>
                  <a:lnTo>
                    <a:pt x="162" y="235"/>
                  </a:lnTo>
                  <a:lnTo>
                    <a:pt x="223" y="284"/>
                  </a:lnTo>
                  <a:lnTo>
                    <a:pt x="290" y="317"/>
                  </a:lnTo>
                  <a:lnTo>
                    <a:pt x="332" y="351"/>
                  </a:lnTo>
                  <a:lnTo>
                    <a:pt x="351" y="378"/>
                  </a:lnTo>
                  <a:lnTo>
                    <a:pt x="367" y="421"/>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3" name="Freeform 13"/>
            <p:cNvSpPr>
              <a:spLocks/>
            </p:cNvSpPr>
            <p:nvPr/>
          </p:nvSpPr>
          <p:spPr bwMode="auto">
            <a:xfrm>
              <a:off x="2432" y="1792"/>
              <a:ext cx="989" cy="1439"/>
            </a:xfrm>
            <a:custGeom>
              <a:avLst/>
              <a:gdLst>
                <a:gd name="T0" fmla="*/ 525 w 989"/>
                <a:gd name="T1" fmla="*/ 1438 h 1439"/>
                <a:gd name="T2" fmla="*/ 582 w 989"/>
                <a:gd name="T3" fmla="*/ 1409 h 1439"/>
                <a:gd name="T4" fmla="*/ 647 w 989"/>
                <a:gd name="T5" fmla="*/ 1355 h 1439"/>
                <a:gd name="T6" fmla="*/ 670 w 989"/>
                <a:gd name="T7" fmla="*/ 1304 h 1439"/>
                <a:gd name="T8" fmla="*/ 686 w 989"/>
                <a:gd name="T9" fmla="*/ 1255 h 1439"/>
                <a:gd name="T10" fmla="*/ 677 w 989"/>
                <a:gd name="T11" fmla="*/ 1198 h 1439"/>
                <a:gd name="T12" fmla="*/ 637 w 989"/>
                <a:gd name="T13" fmla="*/ 1125 h 1439"/>
                <a:gd name="T14" fmla="*/ 609 w 989"/>
                <a:gd name="T15" fmla="*/ 1092 h 1439"/>
                <a:gd name="T16" fmla="*/ 569 w 989"/>
                <a:gd name="T17" fmla="*/ 1063 h 1439"/>
                <a:gd name="T18" fmla="*/ 259 w 989"/>
                <a:gd name="T19" fmla="*/ 905 h 1439"/>
                <a:gd name="T20" fmla="*/ 201 w 989"/>
                <a:gd name="T21" fmla="*/ 863 h 1439"/>
                <a:gd name="T22" fmla="*/ 177 w 989"/>
                <a:gd name="T23" fmla="*/ 843 h 1439"/>
                <a:gd name="T24" fmla="*/ 160 w 989"/>
                <a:gd name="T25" fmla="*/ 800 h 1439"/>
                <a:gd name="T26" fmla="*/ 171 w 989"/>
                <a:gd name="T27" fmla="*/ 766 h 1439"/>
                <a:gd name="T28" fmla="*/ 215 w 989"/>
                <a:gd name="T29" fmla="*/ 738 h 1439"/>
                <a:gd name="T30" fmla="*/ 294 w 989"/>
                <a:gd name="T31" fmla="*/ 709 h 1439"/>
                <a:gd name="T32" fmla="*/ 780 w 989"/>
                <a:gd name="T33" fmla="*/ 521 h 1439"/>
                <a:gd name="T34" fmla="*/ 856 w 989"/>
                <a:gd name="T35" fmla="*/ 471 h 1439"/>
                <a:gd name="T36" fmla="*/ 918 w 989"/>
                <a:gd name="T37" fmla="*/ 417 h 1439"/>
                <a:gd name="T38" fmla="*/ 953 w 989"/>
                <a:gd name="T39" fmla="*/ 379 h 1439"/>
                <a:gd name="T40" fmla="*/ 984 w 989"/>
                <a:gd name="T41" fmla="*/ 334 h 1439"/>
                <a:gd name="T42" fmla="*/ 988 w 989"/>
                <a:gd name="T43" fmla="*/ 274 h 1439"/>
                <a:gd name="T44" fmla="*/ 972 w 989"/>
                <a:gd name="T45" fmla="*/ 214 h 1439"/>
                <a:gd name="T46" fmla="*/ 953 w 989"/>
                <a:gd name="T47" fmla="*/ 167 h 1439"/>
                <a:gd name="T48" fmla="*/ 920 w 989"/>
                <a:gd name="T49" fmla="*/ 126 h 1439"/>
                <a:gd name="T50" fmla="*/ 875 w 989"/>
                <a:gd name="T51" fmla="*/ 85 h 1439"/>
                <a:gd name="T52" fmla="*/ 828 w 989"/>
                <a:gd name="T53" fmla="*/ 50 h 1439"/>
                <a:gd name="T54" fmla="*/ 803 w 989"/>
                <a:gd name="T55" fmla="*/ 29 h 1439"/>
                <a:gd name="T56" fmla="*/ 756 w 989"/>
                <a:gd name="T57" fmla="*/ 0 h 1439"/>
                <a:gd name="T58" fmla="*/ 588 w 989"/>
                <a:gd name="T59" fmla="*/ 61 h 1439"/>
                <a:gd name="T60" fmla="*/ 649 w 989"/>
                <a:gd name="T61" fmla="*/ 104 h 1439"/>
                <a:gd name="T62" fmla="*/ 694 w 989"/>
                <a:gd name="T63" fmla="*/ 145 h 1439"/>
                <a:gd name="T64" fmla="*/ 739 w 989"/>
                <a:gd name="T65" fmla="*/ 182 h 1439"/>
                <a:gd name="T66" fmla="*/ 780 w 989"/>
                <a:gd name="T67" fmla="*/ 223 h 1439"/>
                <a:gd name="T68" fmla="*/ 803 w 989"/>
                <a:gd name="T69" fmla="*/ 272 h 1439"/>
                <a:gd name="T70" fmla="*/ 787 w 989"/>
                <a:gd name="T71" fmla="*/ 323 h 1439"/>
                <a:gd name="T72" fmla="*/ 729 w 989"/>
                <a:gd name="T73" fmla="*/ 369 h 1439"/>
                <a:gd name="T74" fmla="*/ 639 w 989"/>
                <a:gd name="T75" fmla="*/ 413 h 1439"/>
                <a:gd name="T76" fmla="*/ 212 w 989"/>
                <a:gd name="T77" fmla="*/ 589 h 1439"/>
                <a:gd name="T78" fmla="*/ 160 w 989"/>
                <a:gd name="T79" fmla="*/ 608 h 1439"/>
                <a:gd name="T80" fmla="*/ 88 w 989"/>
                <a:gd name="T81" fmla="*/ 653 h 1439"/>
                <a:gd name="T82" fmla="*/ 43 w 989"/>
                <a:gd name="T83" fmla="*/ 698 h 1439"/>
                <a:gd name="T84" fmla="*/ 9 w 989"/>
                <a:gd name="T85" fmla="*/ 755 h 1439"/>
                <a:gd name="T86" fmla="*/ 0 w 989"/>
                <a:gd name="T87" fmla="*/ 820 h 1439"/>
                <a:gd name="T88" fmla="*/ 10 w 989"/>
                <a:gd name="T89" fmla="*/ 872 h 1439"/>
                <a:gd name="T90" fmla="*/ 40 w 989"/>
                <a:gd name="T91" fmla="*/ 914 h 1439"/>
                <a:gd name="T92" fmla="*/ 84 w 989"/>
                <a:gd name="T93" fmla="*/ 949 h 1439"/>
                <a:gd name="T94" fmla="*/ 159 w 989"/>
                <a:gd name="T95" fmla="*/ 999 h 1439"/>
                <a:gd name="T96" fmla="*/ 487 w 989"/>
                <a:gd name="T97" fmla="*/ 1164 h 1439"/>
                <a:gd name="T98" fmla="*/ 530 w 989"/>
                <a:gd name="T99" fmla="*/ 1197 h 1439"/>
                <a:gd name="T100" fmla="*/ 569 w 989"/>
                <a:gd name="T101" fmla="*/ 1236 h 1439"/>
                <a:gd name="T102" fmla="*/ 557 w 989"/>
                <a:gd name="T103" fmla="*/ 1292 h 1439"/>
                <a:gd name="T104" fmla="*/ 502 w 989"/>
                <a:gd name="T105" fmla="*/ 1354 h 1439"/>
                <a:gd name="T106" fmla="*/ 434 w 989"/>
                <a:gd name="T107" fmla="*/ 1394 h 1439"/>
                <a:gd name="T108" fmla="*/ 525 w 989"/>
                <a:gd name="T109" fmla="*/ 1438 h 1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989" h="1439">
                  <a:moveTo>
                    <a:pt x="525" y="1438"/>
                  </a:moveTo>
                  <a:lnTo>
                    <a:pt x="582" y="1409"/>
                  </a:lnTo>
                  <a:lnTo>
                    <a:pt x="647" y="1355"/>
                  </a:lnTo>
                  <a:lnTo>
                    <a:pt x="670" y="1304"/>
                  </a:lnTo>
                  <a:lnTo>
                    <a:pt x="686" y="1255"/>
                  </a:lnTo>
                  <a:lnTo>
                    <a:pt x="677" y="1198"/>
                  </a:lnTo>
                  <a:lnTo>
                    <a:pt x="637" y="1125"/>
                  </a:lnTo>
                  <a:lnTo>
                    <a:pt x="609" y="1092"/>
                  </a:lnTo>
                  <a:lnTo>
                    <a:pt x="569" y="1063"/>
                  </a:lnTo>
                  <a:lnTo>
                    <a:pt x="259" y="905"/>
                  </a:lnTo>
                  <a:lnTo>
                    <a:pt x="201" y="863"/>
                  </a:lnTo>
                  <a:lnTo>
                    <a:pt x="177" y="843"/>
                  </a:lnTo>
                  <a:lnTo>
                    <a:pt x="160" y="800"/>
                  </a:lnTo>
                  <a:lnTo>
                    <a:pt x="171" y="766"/>
                  </a:lnTo>
                  <a:lnTo>
                    <a:pt x="215" y="738"/>
                  </a:lnTo>
                  <a:lnTo>
                    <a:pt x="294" y="709"/>
                  </a:lnTo>
                  <a:lnTo>
                    <a:pt x="780" y="521"/>
                  </a:lnTo>
                  <a:lnTo>
                    <a:pt x="856" y="471"/>
                  </a:lnTo>
                  <a:lnTo>
                    <a:pt x="918" y="417"/>
                  </a:lnTo>
                  <a:lnTo>
                    <a:pt x="953" y="379"/>
                  </a:lnTo>
                  <a:lnTo>
                    <a:pt x="984" y="334"/>
                  </a:lnTo>
                  <a:lnTo>
                    <a:pt x="988" y="274"/>
                  </a:lnTo>
                  <a:lnTo>
                    <a:pt x="972" y="214"/>
                  </a:lnTo>
                  <a:lnTo>
                    <a:pt x="953" y="167"/>
                  </a:lnTo>
                  <a:lnTo>
                    <a:pt x="920" y="126"/>
                  </a:lnTo>
                  <a:lnTo>
                    <a:pt x="875" y="85"/>
                  </a:lnTo>
                  <a:lnTo>
                    <a:pt x="828" y="50"/>
                  </a:lnTo>
                  <a:lnTo>
                    <a:pt x="803" y="29"/>
                  </a:lnTo>
                  <a:lnTo>
                    <a:pt x="756" y="0"/>
                  </a:lnTo>
                  <a:lnTo>
                    <a:pt x="588" y="61"/>
                  </a:lnTo>
                  <a:lnTo>
                    <a:pt x="649" y="104"/>
                  </a:lnTo>
                  <a:lnTo>
                    <a:pt x="694" y="145"/>
                  </a:lnTo>
                  <a:lnTo>
                    <a:pt x="739" y="182"/>
                  </a:lnTo>
                  <a:lnTo>
                    <a:pt x="780" y="223"/>
                  </a:lnTo>
                  <a:lnTo>
                    <a:pt x="803" y="272"/>
                  </a:lnTo>
                  <a:lnTo>
                    <a:pt x="787" y="323"/>
                  </a:lnTo>
                  <a:lnTo>
                    <a:pt x="729" y="369"/>
                  </a:lnTo>
                  <a:lnTo>
                    <a:pt x="639" y="413"/>
                  </a:lnTo>
                  <a:lnTo>
                    <a:pt x="212" y="589"/>
                  </a:lnTo>
                  <a:lnTo>
                    <a:pt x="160" y="608"/>
                  </a:lnTo>
                  <a:lnTo>
                    <a:pt x="88" y="653"/>
                  </a:lnTo>
                  <a:lnTo>
                    <a:pt x="43" y="698"/>
                  </a:lnTo>
                  <a:lnTo>
                    <a:pt x="9" y="755"/>
                  </a:lnTo>
                  <a:lnTo>
                    <a:pt x="0" y="820"/>
                  </a:lnTo>
                  <a:lnTo>
                    <a:pt x="10" y="872"/>
                  </a:lnTo>
                  <a:lnTo>
                    <a:pt x="40" y="914"/>
                  </a:lnTo>
                  <a:lnTo>
                    <a:pt x="84" y="949"/>
                  </a:lnTo>
                  <a:lnTo>
                    <a:pt x="159" y="999"/>
                  </a:lnTo>
                  <a:lnTo>
                    <a:pt x="487" y="1164"/>
                  </a:lnTo>
                  <a:lnTo>
                    <a:pt x="530" y="1197"/>
                  </a:lnTo>
                  <a:lnTo>
                    <a:pt x="569" y="1236"/>
                  </a:lnTo>
                  <a:lnTo>
                    <a:pt x="557" y="1292"/>
                  </a:lnTo>
                  <a:lnTo>
                    <a:pt x="502" y="1354"/>
                  </a:lnTo>
                  <a:lnTo>
                    <a:pt x="434" y="1394"/>
                  </a:lnTo>
                  <a:lnTo>
                    <a:pt x="525" y="1438"/>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4" name="Freeform 14"/>
            <p:cNvSpPr>
              <a:spLocks/>
            </p:cNvSpPr>
            <p:nvPr/>
          </p:nvSpPr>
          <p:spPr bwMode="auto">
            <a:xfrm>
              <a:off x="2100" y="1162"/>
              <a:ext cx="669" cy="582"/>
            </a:xfrm>
            <a:custGeom>
              <a:avLst/>
              <a:gdLst>
                <a:gd name="T0" fmla="*/ 668 w 669"/>
                <a:gd name="T1" fmla="*/ 553 h 582"/>
                <a:gd name="T2" fmla="*/ 668 w 669"/>
                <a:gd name="T3" fmla="*/ 450 h 582"/>
                <a:gd name="T4" fmla="*/ 562 w 669"/>
                <a:gd name="T5" fmla="*/ 435 h 582"/>
                <a:gd name="T6" fmla="*/ 448 w 669"/>
                <a:gd name="T7" fmla="*/ 420 h 582"/>
                <a:gd name="T8" fmla="*/ 367 w 669"/>
                <a:gd name="T9" fmla="*/ 400 h 582"/>
                <a:gd name="T10" fmla="*/ 314 w 669"/>
                <a:gd name="T11" fmla="*/ 378 h 582"/>
                <a:gd name="T12" fmla="*/ 257 w 669"/>
                <a:gd name="T13" fmla="*/ 349 h 582"/>
                <a:gd name="T14" fmla="*/ 220 w 669"/>
                <a:gd name="T15" fmla="*/ 314 h 582"/>
                <a:gd name="T16" fmla="*/ 193 w 669"/>
                <a:gd name="T17" fmla="*/ 274 h 582"/>
                <a:gd name="T18" fmla="*/ 180 w 669"/>
                <a:gd name="T19" fmla="*/ 231 h 582"/>
                <a:gd name="T20" fmla="*/ 180 w 669"/>
                <a:gd name="T21" fmla="*/ 189 h 582"/>
                <a:gd name="T22" fmla="*/ 193 w 669"/>
                <a:gd name="T23" fmla="*/ 165 h 582"/>
                <a:gd name="T24" fmla="*/ 209 w 669"/>
                <a:gd name="T25" fmla="*/ 143 h 582"/>
                <a:gd name="T26" fmla="*/ 255 w 669"/>
                <a:gd name="T27" fmla="*/ 127 h 582"/>
                <a:gd name="T28" fmla="*/ 297 w 669"/>
                <a:gd name="T29" fmla="*/ 127 h 582"/>
                <a:gd name="T30" fmla="*/ 345 w 669"/>
                <a:gd name="T31" fmla="*/ 141 h 582"/>
                <a:gd name="T32" fmla="*/ 396 w 669"/>
                <a:gd name="T33" fmla="*/ 156 h 582"/>
                <a:gd name="T34" fmla="*/ 448 w 669"/>
                <a:gd name="T35" fmla="*/ 163 h 582"/>
                <a:gd name="T36" fmla="*/ 477 w 669"/>
                <a:gd name="T37" fmla="*/ 125 h 582"/>
                <a:gd name="T38" fmla="*/ 464 w 669"/>
                <a:gd name="T39" fmla="*/ 86 h 582"/>
                <a:gd name="T40" fmla="*/ 415 w 669"/>
                <a:gd name="T41" fmla="*/ 42 h 582"/>
                <a:gd name="T42" fmla="*/ 363 w 669"/>
                <a:gd name="T43" fmla="*/ 18 h 582"/>
                <a:gd name="T44" fmla="*/ 319 w 669"/>
                <a:gd name="T45" fmla="*/ 7 h 582"/>
                <a:gd name="T46" fmla="*/ 273 w 669"/>
                <a:gd name="T47" fmla="*/ 2 h 582"/>
                <a:gd name="T48" fmla="*/ 222 w 669"/>
                <a:gd name="T49" fmla="*/ 0 h 582"/>
                <a:gd name="T50" fmla="*/ 176 w 669"/>
                <a:gd name="T51" fmla="*/ 4 h 582"/>
                <a:gd name="T52" fmla="*/ 136 w 669"/>
                <a:gd name="T53" fmla="*/ 15 h 582"/>
                <a:gd name="T54" fmla="*/ 86 w 669"/>
                <a:gd name="T55" fmla="*/ 33 h 582"/>
                <a:gd name="T56" fmla="*/ 50 w 669"/>
                <a:gd name="T57" fmla="*/ 66 h 582"/>
                <a:gd name="T58" fmla="*/ 22 w 669"/>
                <a:gd name="T59" fmla="*/ 99 h 582"/>
                <a:gd name="T60" fmla="*/ 6 w 669"/>
                <a:gd name="T61" fmla="*/ 145 h 582"/>
                <a:gd name="T62" fmla="*/ 0 w 669"/>
                <a:gd name="T63" fmla="*/ 189 h 582"/>
                <a:gd name="T64" fmla="*/ 9 w 669"/>
                <a:gd name="T65" fmla="*/ 237 h 582"/>
                <a:gd name="T66" fmla="*/ 22 w 669"/>
                <a:gd name="T67" fmla="*/ 285 h 582"/>
                <a:gd name="T68" fmla="*/ 50 w 669"/>
                <a:gd name="T69" fmla="*/ 330 h 582"/>
                <a:gd name="T70" fmla="*/ 81 w 669"/>
                <a:gd name="T71" fmla="*/ 375 h 582"/>
                <a:gd name="T72" fmla="*/ 125 w 669"/>
                <a:gd name="T73" fmla="*/ 419 h 582"/>
                <a:gd name="T74" fmla="*/ 169 w 669"/>
                <a:gd name="T75" fmla="*/ 457 h 582"/>
                <a:gd name="T76" fmla="*/ 217 w 669"/>
                <a:gd name="T77" fmla="*/ 488 h 582"/>
                <a:gd name="T78" fmla="*/ 266 w 669"/>
                <a:gd name="T79" fmla="*/ 514 h 582"/>
                <a:gd name="T80" fmla="*/ 310 w 669"/>
                <a:gd name="T81" fmla="*/ 534 h 582"/>
                <a:gd name="T82" fmla="*/ 369 w 669"/>
                <a:gd name="T83" fmla="*/ 549 h 582"/>
                <a:gd name="T84" fmla="*/ 437 w 669"/>
                <a:gd name="T85" fmla="*/ 568 h 582"/>
                <a:gd name="T86" fmla="*/ 516 w 669"/>
                <a:gd name="T87" fmla="*/ 581 h 582"/>
                <a:gd name="T88" fmla="*/ 595 w 669"/>
                <a:gd name="T89" fmla="*/ 577 h 582"/>
                <a:gd name="T90" fmla="*/ 668 w 669"/>
                <a:gd name="T91" fmla="*/ 553 h 5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669" h="582">
                  <a:moveTo>
                    <a:pt x="668" y="553"/>
                  </a:moveTo>
                  <a:lnTo>
                    <a:pt x="668" y="450"/>
                  </a:lnTo>
                  <a:lnTo>
                    <a:pt x="562" y="435"/>
                  </a:lnTo>
                  <a:lnTo>
                    <a:pt x="448" y="420"/>
                  </a:lnTo>
                  <a:lnTo>
                    <a:pt x="367" y="400"/>
                  </a:lnTo>
                  <a:lnTo>
                    <a:pt x="314" y="378"/>
                  </a:lnTo>
                  <a:lnTo>
                    <a:pt x="257" y="349"/>
                  </a:lnTo>
                  <a:lnTo>
                    <a:pt x="220" y="314"/>
                  </a:lnTo>
                  <a:lnTo>
                    <a:pt x="193" y="274"/>
                  </a:lnTo>
                  <a:lnTo>
                    <a:pt x="180" y="231"/>
                  </a:lnTo>
                  <a:lnTo>
                    <a:pt x="180" y="189"/>
                  </a:lnTo>
                  <a:lnTo>
                    <a:pt x="193" y="165"/>
                  </a:lnTo>
                  <a:lnTo>
                    <a:pt x="209" y="143"/>
                  </a:lnTo>
                  <a:lnTo>
                    <a:pt x="255" y="127"/>
                  </a:lnTo>
                  <a:lnTo>
                    <a:pt x="297" y="127"/>
                  </a:lnTo>
                  <a:lnTo>
                    <a:pt x="345" y="141"/>
                  </a:lnTo>
                  <a:lnTo>
                    <a:pt x="396" y="156"/>
                  </a:lnTo>
                  <a:lnTo>
                    <a:pt x="448" y="163"/>
                  </a:lnTo>
                  <a:lnTo>
                    <a:pt x="477" y="125"/>
                  </a:lnTo>
                  <a:lnTo>
                    <a:pt x="464" y="86"/>
                  </a:lnTo>
                  <a:lnTo>
                    <a:pt x="415" y="42"/>
                  </a:lnTo>
                  <a:lnTo>
                    <a:pt x="363" y="18"/>
                  </a:lnTo>
                  <a:lnTo>
                    <a:pt x="319" y="7"/>
                  </a:lnTo>
                  <a:lnTo>
                    <a:pt x="273" y="2"/>
                  </a:lnTo>
                  <a:lnTo>
                    <a:pt x="222" y="0"/>
                  </a:lnTo>
                  <a:lnTo>
                    <a:pt x="176" y="4"/>
                  </a:lnTo>
                  <a:lnTo>
                    <a:pt x="136" y="15"/>
                  </a:lnTo>
                  <a:lnTo>
                    <a:pt x="86" y="33"/>
                  </a:lnTo>
                  <a:lnTo>
                    <a:pt x="50" y="66"/>
                  </a:lnTo>
                  <a:lnTo>
                    <a:pt x="22" y="99"/>
                  </a:lnTo>
                  <a:lnTo>
                    <a:pt x="6" y="145"/>
                  </a:lnTo>
                  <a:lnTo>
                    <a:pt x="0" y="189"/>
                  </a:lnTo>
                  <a:lnTo>
                    <a:pt x="9" y="237"/>
                  </a:lnTo>
                  <a:lnTo>
                    <a:pt x="22" y="285"/>
                  </a:lnTo>
                  <a:lnTo>
                    <a:pt x="50" y="330"/>
                  </a:lnTo>
                  <a:lnTo>
                    <a:pt x="81" y="375"/>
                  </a:lnTo>
                  <a:lnTo>
                    <a:pt x="125" y="419"/>
                  </a:lnTo>
                  <a:lnTo>
                    <a:pt x="169" y="457"/>
                  </a:lnTo>
                  <a:lnTo>
                    <a:pt x="217" y="488"/>
                  </a:lnTo>
                  <a:lnTo>
                    <a:pt x="266" y="514"/>
                  </a:lnTo>
                  <a:lnTo>
                    <a:pt x="310" y="534"/>
                  </a:lnTo>
                  <a:lnTo>
                    <a:pt x="369" y="549"/>
                  </a:lnTo>
                  <a:lnTo>
                    <a:pt x="437" y="568"/>
                  </a:lnTo>
                  <a:lnTo>
                    <a:pt x="516" y="581"/>
                  </a:lnTo>
                  <a:lnTo>
                    <a:pt x="595" y="577"/>
                  </a:lnTo>
                  <a:lnTo>
                    <a:pt x="668" y="553"/>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5" name="Freeform 15"/>
            <p:cNvSpPr>
              <a:spLocks/>
            </p:cNvSpPr>
            <p:nvPr/>
          </p:nvSpPr>
          <p:spPr bwMode="auto">
            <a:xfrm>
              <a:off x="1365" y="583"/>
              <a:ext cx="1413" cy="549"/>
            </a:xfrm>
            <a:custGeom>
              <a:avLst/>
              <a:gdLst>
                <a:gd name="T0" fmla="*/ 1412 w 1413"/>
                <a:gd name="T1" fmla="*/ 548 h 549"/>
                <a:gd name="T2" fmla="*/ 1316 w 1413"/>
                <a:gd name="T3" fmla="*/ 537 h 549"/>
                <a:gd name="T4" fmla="*/ 1237 w 1413"/>
                <a:gd name="T5" fmla="*/ 524 h 549"/>
                <a:gd name="T6" fmla="*/ 1179 w 1413"/>
                <a:gd name="T7" fmla="*/ 511 h 549"/>
                <a:gd name="T8" fmla="*/ 1118 w 1413"/>
                <a:gd name="T9" fmla="*/ 499 h 549"/>
                <a:gd name="T10" fmla="*/ 1060 w 1413"/>
                <a:gd name="T11" fmla="*/ 493 h 549"/>
                <a:gd name="T12" fmla="*/ 1000 w 1413"/>
                <a:gd name="T13" fmla="*/ 495 h 549"/>
                <a:gd name="T14" fmla="*/ 939 w 1413"/>
                <a:gd name="T15" fmla="*/ 499 h 549"/>
                <a:gd name="T16" fmla="*/ 894 w 1413"/>
                <a:gd name="T17" fmla="*/ 482 h 549"/>
                <a:gd name="T18" fmla="*/ 962 w 1413"/>
                <a:gd name="T19" fmla="*/ 440 h 549"/>
                <a:gd name="T20" fmla="*/ 1005 w 1413"/>
                <a:gd name="T21" fmla="*/ 411 h 549"/>
                <a:gd name="T22" fmla="*/ 1043 w 1413"/>
                <a:gd name="T23" fmla="*/ 381 h 549"/>
                <a:gd name="T24" fmla="*/ 1069 w 1413"/>
                <a:gd name="T25" fmla="*/ 348 h 549"/>
                <a:gd name="T26" fmla="*/ 962 w 1413"/>
                <a:gd name="T27" fmla="*/ 383 h 549"/>
                <a:gd name="T28" fmla="*/ 855 w 1413"/>
                <a:gd name="T29" fmla="*/ 418 h 549"/>
                <a:gd name="T30" fmla="*/ 783 w 1413"/>
                <a:gd name="T31" fmla="*/ 436 h 549"/>
                <a:gd name="T32" fmla="*/ 670 w 1413"/>
                <a:gd name="T33" fmla="*/ 449 h 549"/>
                <a:gd name="T34" fmla="*/ 597 w 1413"/>
                <a:gd name="T35" fmla="*/ 449 h 549"/>
                <a:gd name="T36" fmla="*/ 531 w 1413"/>
                <a:gd name="T37" fmla="*/ 444 h 549"/>
                <a:gd name="T38" fmla="*/ 486 w 1413"/>
                <a:gd name="T39" fmla="*/ 427 h 549"/>
                <a:gd name="T40" fmla="*/ 459 w 1413"/>
                <a:gd name="T41" fmla="*/ 407 h 549"/>
                <a:gd name="T42" fmla="*/ 527 w 1413"/>
                <a:gd name="T43" fmla="*/ 389 h 549"/>
                <a:gd name="T44" fmla="*/ 572 w 1413"/>
                <a:gd name="T45" fmla="*/ 365 h 549"/>
                <a:gd name="T46" fmla="*/ 599 w 1413"/>
                <a:gd name="T47" fmla="*/ 339 h 549"/>
                <a:gd name="T48" fmla="*/ 634 w 1413"/>
                <a:gd name="T49" fmla="*/ 308 h 549"/>
                <a:gd name="T50" fmla="*/ 544 w 1413"/>
                <a:gd name="T51" fmla="*/ 334 h 549"/>
                <a:gd name="T52" fmla="*/ 463 w 1413"/>
                <a:gd name="T53" fmla="*/ 348 h 549"/>
                <a:gd name="T54" fmla="*/ 378 w 1413"/>
                <a:gd name="T55" fmla="*/ 356 h 549"/>
                <a:gd name="T56" fmla="*/ 303 w 1413"/>
                <a:gd name="T57" fmla="*/ 352 h 549"/>
                <a:gd name="T58" fmla="*/ 254 w 1413"/>
                <a:gd name="T59" fmla="*/ 334 h 549"/>
                <a:gd name="T60" fmla="*/ 233 w 1413"/>
                <a:gd name="T61" fmla="*/ 312 h 549"/>
                <a:gd name="T62" fmla="*/ 281 w 1413"/>
                <a:gd name="T63" fmla="*/ 291 h 549"/>
                <a:gd name="T64" fmla="*/ 313 w 1413"/>
                <a:gd name="T65" fmla="*/ 269 h 549"/>
                <a:gd name="T66" fmla="*/ 341 w 1413"/>
                <a:gd name="T67" fmla="*/ 244 h 549"/>
                <a:gd name="T68" fmla="*/ 339 w 1413"/>
                <a:gd name="T69" fmla="*/ 229 h 549"/>
                <a:gd name="T70" fmla="*/ 262 w 1413"/>
                <a:gd name="T71" fmla="*/ 246 h 549"/>
                <a:gd name="T72" fmla="*/ 179 w 1413"/>
                <a:gd name="T73" fmla="*/ 255 h 549"/>
                <a:gd name="T74" fmla="*/ 109 w 1413"/>
                <a:gd name="T75" fmla="*/ 254 h 549"/>
                <a:gd name="T76" fmla="*/ 51 w 1413"/>
                <a:gd name="T77" fmla="*/ 244 h 549"/>
                <a:gd name="T78" fmla="*/ 19 w 1413"/>
                <a:gd name="T79" fmla="*/ 229 h 549"/>
                <a:gd name="T80" fmla="*/ 0 w 1413"/>
                <a:gd name="T81" fmla="*/ 205 h 549"/>
                <a:gd name="T82" fmla="*/ 120 w 1413"/>
                <a:gd name="T83" fmla="*/ 187 h 549"/>
                <a:gd name="T84" fmla="*/ 309 w 1413"/>
                <a:gd name="T85" fmla="*/ 156 h 549"/>
                <a:gd name="T86" fmla="*/ 544 w 1413"/>
                <a:gd name="T87" fmla="*/ 119 h 549"/>
                <a:gd name="T88" fmla="*/ 742 w 1413"/>
                <a:gd name="T89" fmla="*/ 71 h 549"/>
                <a:gd name="T90" fmla="*/ 926 w 1413"/>
                <a:gd name="T91" fmla="*/ 26 h 549"/>
                <a:gd name="T92" fmla="*/ 1020 w 1413"/>
                <a:gd name="T93" fmla="*/ 9 h 549"/>
                <a:gd name="T94" fmla="*/ 1098 w 1413"/>
                <a:gd name="T95" fmla="*/ 0 h 549"/>
                <a:gd name="T96" fmla="*/ 1165 w 1413"/>
                <a:gd name="T97" fmla="*/ 2 h 549"/>
                <a:gd name="T98" fmla="*/ 1211 w 1413"/>
                <a:gd name="T99" fmla="*/ 7 h 549"/>
                <a:gd name="T100" fmla="*/ 1254 w 1413"/>
                <a:gd name="T101" fmla="*/ 27 h 549"/>
                <a:gd name="T102" fmla="*/ 1288 w 1413"/>
                <a:gd name="T103" fmla="*/ 71 h 549"/>
                <a:gd name="T104" fmla="*/ 1301 w 1413"/>
                <a:gd name="T105" fmla="*/ 117 h 549"/>
                <a:gd name="T106" fmla="*/ 1316 w 1413"/>
                <a:gd name="T107" fmla="*/ 148 h 549"/>
                <a:gd name="T108" fmla="*/ 1344 w 1413"/>
                <a:gd name="T109" fmla="*/ 159 h 549"/>
                <a:gd name="T110" fmla="*/ 1384 w 1413"/>
                <a:gd name="T111" fmla="*/ 156 h 549"/>
                <a:gd name="T112" fmla="*/ 1412 w 1413"/>
                <a:gd name="T113" fmla="*/ 145 h 549"/>
                <a:gd name="T114" fmla="*/ 1412 w 1413"/>
                <a:gd name="T115" fmla="*/ 548 h 5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413" h="549">
                  <a:moveTo>
                    <a:pt x="1412" y="548"/>
                  </a:moveTo>
                  <a:lnTo>
                    <a:pt x="1316" y="537"/>
                  </a:lnTo>
                  <a:lnTo>
                    <a:pt x="1237" y="524"/>
                  </a:lnTo>
                  <a:lnTo>
                    <a:pt x="1179" y="511"/>
                  </a:lnTo>
                  <a:lnTo>
                    <a:pt x="1118" y="499"/>
                  </a:lnTo>
                  <a:lnTo>
                    <a:pt x="1060" y="493"/>
                  </a:lnTo>
                  <a:lnTo>
                    <a:pt x="1000" y="495"/>
                  </a:lnTo>
                  <a:lnTo>
                    <a:pt x="939" y="499"/>
                  </a:lnTo>
                  <a:lnTo>
                    <a:pt x="894" y="482"/>
                  </a:lnTo>
                  <a:lnTo>
                    <a:pt x="962" y="440"/>
                  </a:lnTo>
                  <a:lnTo>
                    <a:pt x="1005" y="411"/>
                  </a:lnTo>
                  <a:lnTo>
                    <a:pt x="1043" y="381"/>
                  </a:lnTo>
                  <a:lnTo>
                    <a:pt x="1069" y="348"/>
                  </a:lnTo>
                  <a:lnTo>
                    <a:pt x="962" y="383"/>
                  </a:lnTo>
                  <a:lnTo>
                    <a:pt x="855" y="418"/>
                  </a:lnTo>
                  <a:lnTo>
                    <a:pt x="783" y="436"/>
                  </a:lnTo>
                  <a:lnTo>
                    <a:pt x="670" y="449"/>
                  </a:lnTo>
                  <a:lnTo>
                    <a:pt x="597" y="449"/>
                  </a:lnTo>
                  <a:lnTo>
                    <a:pt x="531" y="444"/>
                  </a:lnTo>
                  <a:lnTo>
                    <a:pt x="486" y="427"/>
                  </a:lnTo>
                  <a:lnTo>
                    <a:pt x="459" y="407"/>
                  </a:lnTo>
                  <a:lnTo>
                    <a:pt x="527" y="389"/>
                  </a:lnTo>
                  <a:lnTo>
                    <a:pt x="572" y="365"/>
                  </a:lnTo>
                  <a:lnTo>
                    <a:pt x="599" y="339"/>
                  </a:lnTo>
                  <a:lnTo>
                    <a:pt x="634" y="308"/>
                  </a:lnTo>
                  <a:lnTo>
                    <a:pt x="544" y="334"/>
                  </a:lnTo>
                  <a:lnTo>
                    <a:pt x="463" y="348"/>
                  </a:lnTo>
                  <a:lnTo>
                    <a:pt x="378" y="356"/>
                  </a:lnTo>
                  <a:lnTo>
                    <a:pt x="303" y="352"/>
                  </a:lnTo>
                  <a:lnTo>
                    <a:pt x="254" y="334"/>
                  </a:lnTo>
                  <a:lnTo>
                    <a:pt x="233" y="312"/>
                  </a:lnTo>
                  <a:lnTo>
                    <a:pt x="281" y="291"/>
                  </a:lnTo>
                  <a:lnTo>
                    <a:pt x="313" y="269"/>
                  </a:lnTo>
                  <a:lnTo>
                    <a:pt x="341" y="244"/>
                  </a:lnTo>
                  <a:lnTo>
                    <a:pt x="339" y="229"/>
                  </a:lnTo>
                  <a:lnTo>
                    <a:pt x="262" y="246"/>
                  </a:lnTo>
                  <a:lnTo>
                    <a:pt x="179" y="255"/>
                  </a:lnTo>
                  <a:lnTo>
                    <a:pt x="109" y="254"/>
                  </a:lnTo>
                  <a:lnTo>
                    <a:pt x="51" y="244"/>
                  </a:lnTo>
                  <a:lnTo>
                    <a:pt x="19" y="229"/>
                  </a:lnTo>
                  <a:lnTo>
                    <a:pt x="0" y="205"/>
                  </a:lnTo>
                  <a:lnTo>
                    <a:pt x="120" y="187"/>
                  </a:lnTo>
                  <a:lnTo>
                    <a:pt x="309" y="156"/>
                  </a:lnTo>
                  <a:lnTo>
                    <a:pt x="544" y="119"/>
                  </a:lnTo>
                  <a:lnTo>
                    <a:pt x="742" y="71"/>
                  </a:lnTo>
                  <a:lnTo>
                    <a:pt x="926" y="26"/>
                  </a:lnTo>
                  <a:lnTo>
                    <a:pt x="1020" y="9"/>
                  </a:lnTo>
                  <a:lnTo>
                    <a:pt x="1098" y="0"/>
                  </a:lnTo>
                  <a:lnTo>
                    <a:pt x="1165" y="2"/>
                  </a:lnTo>
                  <a:lnTo>
                    <a:pt x="1211" y="7"/>
                  </a:lnTo>
                  <a:lnTo>
                    <a:pt x="1254" y="27"/>
                  </a:lnTo>
                  <a:lnTo>
                    <a:pt x="1288" y="71"/>
                  </a:lnTo>
                  <a:lnTo>
                    <a:pt x="1301" y="117"/>
                  </a:lnTo>
                  <a:lnTo>
                    <a:pt x="1316" y="148"/>
                  </a:lnTo>
                  <a:lnTo>
                    <a:pt x="1344" y="159"/>
                  </a:lnTo>
                  <a:lnTo>
                    <a:pt x="1384" y="156"/>
                  </a:lnTo>
                  <a:lnTo>
                    <a:pt x="1412" y="145"/>
                  </a:lnTo>
                  <a:lnTo>
                    <a:pt x="1412" y="548"/>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6" name="Oval 16"/>
            <p:cNvSpPr>
              <a:spLocks noChangeArrowheads="1"/>
            </p:cNvSpPr>
            <p:nvPr/>
          </p:nvSpPr>
          <p:spPr bwMode="auto">
            <a:xfrm>
              <a:off x="2785" y="355"/>
              <a:ext cx="187" cy="198"/>
            </a:xfrm>
            <a:prstGeom prst="ellipse">
              <a:avLst/>
            </a:prstGeom>
            <a:gr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7" name="Freeform 17"/>
            <p:cNvSpPr>
              <a:spLocks/>
            </p:cNvSpPr>
            <p:nvPr/>
          </p:nvSpPr>
          <p:spPr bwMode="auto">
            <a:xfrm>
              <a:off x="2976" y="583"/>
              <a:ext cx="1413" cy="549"/>
            </a:xfrm>
            <a:custGeom>
              <a:avLst/>
              <a:gdLst>
                <a:gd name="T0" fmla="*/ 0 w 1413"/>
                <a:gd name="T1" fmla="*/ 548 h 549"/>
                <a:gd name="T2" fmla="*/ 96 w 1413"/>
                <a:gd name="T3" fmla="*/ 537 h 549"/>
                <a:gd name="T4" fmla="*/ 175 w 1413"/>
                <a:gd name="T5" fmla="*/ 524 h 549"/>
                <a:gd name="T6" fmla="*/ 233 w 1413"/>
                <a:gd name="T7" fmla="*/ 511 h 549"/>
                <a:gd name="T8" fmla="*/ 294 w 1413"/>
                <a:gd name="T9" fmla="*/ 499 h 549"/>
                <a:gd name="T10" fmla="*/ 352 w 1413"/>
                <a:gd name="T11" fmla="*/ 493 h 549"/>
                <a:gd name="T12" fmla="*/ 412 w 1413"/>
                <a:gd name="T13" fmla="*/ 495 h 549"/>
                <a:gd name="T14" fmla="*/ 473 w 1413"/>
                <a:gd name="T15" fmla="*/ 499 h 549"/>
                <a:gd name="T16" fmla="*/ 518 w 1413"/>
                <a:gd name="T17" fmla="*/ 482 h 549"/>
                <a:gd name="T18" fmla="*/ 450 w 1413"/>
                <a:gd name="T19" fmla="*/ 440 h 549"/>
                <a:gd name="T20" fmla="*/ 407 w 1413"/>
                <a:gd name="T21" fmla="*/ 411 h 549"/>
                <a:gd name="T22" fmla="*/ 369 w 1413"/>
                <a:gd name="T23" fmla="*/ 381 h 549"/>
                <a:gd name="T24" fmla="*/ 343 w 1413"/>
                <a:gd name="T25" fmla="*/ 348 h 549"/>
                <a:gd name="T26" fmla="*/ 450 w 1413"/>
                <a:gd name="T27" fmla="*/ 383 h 549"/>
                <a:gd name="T28" fmla="*/ 557 w 1413"/>
                <a:gd name="T29" fmla="*/ 418 h 549"/>
                <a:gd name="T30" fmla="*/ 629 w 1413"/>
                <a:gd name="T31" fmla="*/ 436 h 549"/>
                <a:gd name="T32" fmla="*/ 742 w 1413"/>
                <a:gd name="T33" fmla="*/ 449 h 549"/>
                <a:gd name="T34" fmla="*/ 815 w 1413"/>
                <a:gd name="T35" fmla="*/ 449 h 549"/>
                <a:gd name="T36" fmla="*/ 881 w 1413"/>
                <a:gd name="T37" fmla="*/ 444 h 549"/>
                <a:gd name="T38" fmla="*/ 926 w 1413"/>
                <a:gd name="T39" fmla="*/ 427 h 549"/>
                <a:gd name="T40" fmla="*/ 953 w 1413"/>
                <a:gd name="T41" fmla="*/ 407 h 549"/>
                <a:gd name="T42" fmla="*/ 885 w 1413"/>
                <a:gd name="T43" fmla="*/ 389 h 549"/>
                <a:gd name="T44" fmla="*/ 840 w 1413"/>
                <a:gd name="T45" fmla="*/ 365 h 549"/>
                <a:gd name="T46" fmla="*/ 809 w 1413"/>
                <a:gd name="T47" fmla="*/ 339 h 549"/>
                <a:gd name="T48" fmla="*/ 778 w 1413"/>
                <a:gd name="T49" fmla="*/ 308 h 549"/>
                <a:gd name="T50" fmla="*/ 868 w 1413"/>
                <a:gd name="T51" fmla="*/ 334 h 549"/>
                <a:gd name="T52" fmla="*/ 949 w 1413"/>
                <a:gd name="T53" fmla="*/ 348 h 549"/>
                <a:gd name="T54" fmla="*/ 1034 w 1413"/>
                <a:gd name="T55" fmla="*/ 356 h 549"/>
                <a:gd name="T56" fmla="*/ 1109 w 1413"/>
                <a:gd name="T57" fmla="*/ 352 h 549"/>
                <a:gd name="T58" fmla="*/ 1158 w 1413"/>
                <a:gd name="T59" fmla="*/ 334 h 549"/>
                <a:gd name="T60" fmla="*/ 1179 w 1413"/>
                <a:gd name="T61" fmla="*/ 312 h 549"/>
                <a:gd name="T62" fmla="*/ 1131 w 1413"/>
                <a:gd name="T63" fmla="*/ 291 h 549"/>
                <a:gd name="T64" fmla="*/ 1099 w 1413"/>
                <a:gd name="T65" fmla="*/ 269 h 549"/>
                <a:gd name="T66" fmla="*/ 1071 w 1413"/>
                <a:gd name="T67" fmla="*/ 244 h 549"/>
                <a:gd name="T68" fmla="*/ 1073 w 1413"/>
                <a:gd name="T69" fmla="*/ 229 h 549"/>
                <a:gd name="T70" fmla="*/ 1150 w 1413"/>
                <a:gd name="T71" fmla="*/ 246 h 549"/>
                <a:gd name="T72" fmla="*/ 1233 w 1413"/>
                <a:gd name="T73" fmla="*/ 255 h 549"/>
                <a:gd name="T74" fmla="*/ 1311 w 1413"/>
                <a:gd name="T75" fmla="*/ 253 h 549"/>
                <a:gd name="T76" fmla="*/ 1361 w 1413"/>
                <a:gd name="T77" fmla="*/ 244 h 549"/>
                <a:gd name="T78" fmla="*/ 1393 w 1413"/>
                <a:gd name="T79" fmla="*/ 229 h 549"/>
                <a:gd name="T80" fmla="*/ 1412 w 1413"/>
                <a:gd name="T81" fmla="*/ 205 h 549"/>
                <a:gd name="T82" fmla="*/ 1292 w 1413"/>
                <a:gd name="T83" fmla="*/ 187 h 549"/>
                <a:gd name="T84" fmla="*/ 1087 w 1413"/>
                <a:gd name="T85" fmla="*/ 158 h 549"/>
                <a:gd name="T86" fmla="*/ 868 w 1413"/>
                <a:gd name="T87" fmla="*/ 119 h 549"/>
                <a:gd name="T88" fmla="*/ 670 w 1413"/>
                <a:gd name="T89" fmla="*/ 71 h 549"/>
                <a:gd name="T90" fmla="*/ 486 w 1413"/>
                <a:gd name="T91" fmla="*/ 26 h 549"/>
                <a:gd name="T92" fmla="*/ 392 w 1413"/>
                <a:gd name="T93" fmla="*/ 9 h 549"/>
                <a:gd name="T94" fmla="*/ 314 w 1413"/>
                <a:gd name="T95" fmla="*/ 0 h 549"/>
                <a:gd name="T96" fmla="*/ 247 w 1413"/>
                <a:gd name="T97" fmla="*/ 2 h 549"/>
                <a:gd name="T98" fmla="*/ 201 w 1413"/>
                <a:gd name="T99" fmla="*/ 7 h 549"/>
                <a:gd name="T100" fmla="*/ 158 w 1413"/>
                <a:gd name="T101" fmla="*/ 27 h 549"/>
                <a:gd name="T102" fmla="*/ 124 w 1413"/>
                <a:gd name="T103" fmla="*/ 71 h 549"/>
                <a:gd name="T104" fmla="*/ 111 w 1413"/>
                <a:gd name="T105" fmla="*/ 117 h 549"/>
                <a:gd name="T106" fmla="*/ 96 w 1413"/>
                <a:gd name="T107" fmla="*/ 148 h 549"/>
                <a:gd name="T108" fmla="*/ 68 w 1413"/>
                <a:gd name="T109" fmla="*/ 159 h 549"/>
                <a:gd name="T110" fmla="*/ 28 w 1413"/>
                <a:gd name="T111" fmla="*/ 156 h 549"/>
                <a:gd name="T112" fmla="*/ 0 w 1413"/>
                <a:gd name="T113" fmla="*/ 145 h 549"/>
                <a:gd name="T114" fmla="*/ 0 w 1413"/>
                <a:gd name="T115" fmla="*/ 548 h 5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413" h="549">
                  <a:moveTo>
                    <a:pt x="0" y="548"/>
                  </a:moveTo>
                  <a:lnTo>
                    <a:pt x="96" y="537"/>
                  </a:lnTo>
                  <a:lnTo>
                    <a:pt x="175" y="524"/>
                  </a:lnTo>
                  <a:lnTo>
                    <a:pt x="233" y="511"/>
                  </a:lnTo>
                  <a:lnTo>
                    <a:pt x="294" y="499"/>
                  </a:lnTo>
                  <a:lnTo>
                    <a:pt x="352" y="493"/>
                  </a:lnTo>
                  <a:lnTo>
                    <a:pt x="412" y="495"/>
                  </a:lnTo>
                  <a:lnTo>
                    <a:pt x="473" y="499"/>
                  </a:lnTo>
                  <a:lnTo>
                    <a:pt x="518" y="482"/>
                  </a:lnTo>
                  <a:lnTo>
                    <a:pt x="450" y="440"/>
                  </a:lnTo>
                  <a:lnTo>
                    <a:pt x="407" y="411"/>
                  </a:lnTo>
                  <a:lnTo>
                    <a:pt x="369" y="381"/>
                  </a:lnTo>
                  <a:lnTo>
                    <a:pt x="343" y="348"/>
                  </a:lnTo>
                  <a:lnTo>
                    <a:pt x="450" y="383"/>
                  </a:lnTo>
                  <a:lnTo>
                    <a:pt x="557" y="418"/>
                  </a:lnTo>
                  <a:lnTo>
                    <a:pt x="629" y="436"/>
                  </a:lnTo>
                  <a:lnTo>
                    <a:pt x="742" y="449"/>
                  </a:lnTo>
                  <a:lnTo>
                    <a:pt x="815" y="449"/>
                  </a:lnTo>
                  <a:lnTo>
                    <a:pt x="881" y="444"/>
                  </a:lnTo>
                  <a:lnTo>
                    <a:pt x="926" y="427"/>
                  </a:lnTo>
                  <a:lnTo>
                    <a:pt x="953" y="407"/>
                  </a:lnTo>
                  <a:lnTo>
                    <a:pt x="885" y="389"/>
                  </a:lnTo>
                  <a:lnTo>
                    <a:pt x="840" y="365"/>
                  </a:lnTo>
                  <a:lnTo>
                    <a:pt x="809" y="339"/>
                  </a:lnTo>
                  <a:lnTo>
                    <a:pt x="778" y="308"/>
                  </a:lnTo>
                  <a:lnTo>
                    <a:pt x="868" y="334"/>
                  </a:lnTo>
                  <a:lnTo>
                    <a:pt x="949" y="348"/>
                  </a:lnTo>
                  <a:lnTo>
                    <a:pt x="1034" y="356"/>
                  </a:lnTo>
                  <a:lnTo>
                    <a:pt x="1109" y="352"/>
                  </a:lnTo>
                  <a:lnTo>
                    <a:pt x="1158" y="334"/>
                  </a:lnTo>
                  <a:lnTo>
                    <a:pt x="1179" y="312"/>
                  </a:lnTo>
                  <a:lnTo>
                    <a:pt x="1131" y="291"/>
                  </a:lnTo>
                  <a:lnTo>
                    <a:pt x="1099" y="269"/>
                  </a:lnTo>
                  <a:lnTo>
                    <a:pt x="1071" y="244"/>
                  </a:lnTo>
                  <a:lnTo>
                    <a:pt x="1073" y="229"/>
                  </a:lnTo>
                  <a:lnTo>
                    <a:pt x="1150" y="246"/>
                  </a:lnTo>
                  <a:lnTo>
                    <a:pt x="1233" y="255"/>
                  </a:lnTo>
                  <a:lnTo>
                    <a:pt x="1311" y="253"/>
                  </a:lnTo>
                  <a:lnTo>
                    <a:pt x="1361" y="244"/>
                  </a:lnTo>
                  <a:lnTo>
                    <a:pt x="1393" y="229"/>
                  </a:lnTo>
                  <a:lnTo>
                    <a:pt x="1412" y="205"/>
                  </a:lnTo>
                  <a:lnTo>
                    <a:pt x="1292" y="187"/>
                  </a:lnTo>
                  <a:lnTo>
                    <a:pt x="1087" y="158"/>
                  </a:lnTo>
                  <a:lnTo>
                    <a:pt x="868" y="119"/>
                  </a:lnTo>
                  <a:lnTo>
                    <a:pt x="670" y="71"/>
                  </a:lnTo>
                  <a:lnTo>
                    <a:pt x="486" y="26"/>
                  </a:lnTo>
                  <a:lnTo>
                    <a:pt x="392" y="9"/>
                  </a:lnTo>
                  <a:lnTo>
                    <a:pt x="314" y="0"/>
                  </a:lnTo>
                  <a:lnTo>
                    <a:pt x="247" y="2"/>
                  </a:lnTo>
                  <a:lnTo>
                    <a:pt x="201" y="7"/>
                  </a:lnTo>
                  <a:lnTo>
                    <a:pt x="158" y="27"/>
                  </a:lnTo>
                  <a:lnTo>
                    <a:pt x="124" y="71"/>
                  </a:lnTo>
                  <a:lnTo>
                    <a:pt x="111" y="117"/>
                  </a:lnTo>
                  <a:lnTo>
                    <a:pt x="96" y="148"/>
                  </a:lnTo>
                  <a:lnTo>
                    <a:pt x="68" y="159"/>
                  </a:lnTo>
                  <a:lnTo>
                    <a:pt x="28" y="156"/>
                  </a:lnTo>
                  <a:lnTo>
                    <a:pt x="0" y="145"/>
                  </a:lnTo>
                  <a:lnTo>
                    <a:pt x="0" y="548"/>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Tree>
    <p:extLst>
      <p:ext uri="{BB962C8B-B14F-4D97-AF65-F5344CB8AC3E}">
        <p14:creationId xmlns:p14="http://schemas.microsoft.com/office/powerpoint/2010/main" val="116562128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ctr" rtl="0" eaLnBrk="1" latinLnBrk="0" hangingPunct="1">
        <a:spcBef>
          <a:spcPct val="0"/>
        </a:spcBef>
        <a:buNone/>
        <a:defRPr kumimoji="0" sz="4100" b="1" kern="1200" cap="none" baseline="0">
          <a:ln w="6350">
            <a:noFill/>
          </a:ln>
          <a:solidFill>
            <a:schemeClr val="accent2"/>
          </a:soli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bg2"/>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bg2"/>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bg2"/>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bg2"/>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bg2"/>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bg2"/>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bg2"/>
        </a:buClr>
        <a:buFont typeface="Wingdings 2"/>
        <a:buChar char=""/>
        <a:defRPr kumimoji="0" sz="1800" kern="1200">
          <a:solidFill>
            <a:schemeClr val="tx1"/>
          </a:solidFill>
          <a:latin typeface="+mn-lt"/>
          <a:ea typeface="+mn-ea"/>
          <a:cs typeface="+mn-cs"/>
        </a:defRPr>
      </a:lvl7pPr>
      <a:lvl8pPr marL="2167128" indent="-182880" algn="l" rtl="0" eaLnBrk="1" latinLnBrk="0" hangingPunct="1">
        <a:spcBef>
          <a:spcPct val="20000"/>
        </a:spcBef>
        <a:buClr>
          <a:schemeClr val="bg2"/>
        </a:buClr>
        <a:buFont typeface="Wingdings 2"/>
        <a:buChar char=""/>
        <a:defRPr kumimoji="0" sz="1800" kern="1200">
          <a:solidFill>
            <a:schemeClr val="tx1"/>
          </a:solidFill>
          <a:latin typeface="+mn-lt"/>
          <a:ea typeface="+mn-ea"/>
          <a:cs typeface="+mn-cs"/>
        </a:defRPr>
      </a:lvl8pPr>
      <a:lvl9pPr marL="2368296" indent="-182880" algn="l" rtl="0" eaLnBrk="1" latinLnBrk="0" hangingPunct="1">
        <a:spcBef>
          <a:spcPct val="20000"/>
        </a:spcBef>
        <a:buClr>
          <a:schemeClr val="bg2"/>
        </a:buClr>
        <a:buFont typeface="Wingdings 2"/>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16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mailto:2436452@student.uwtsd.ac.uk" TargetMode="External" /><Relationship Id="rId7" Type="http://schemas.openxmlformats.org/officeDocument/2006/relationships/image" Target="../media/image6.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5.svg" /><Relationship Id="rId5" Type="http://schemas.openxmlformats.org/officeDocument/2006/relationships/image" Target="../media/image4.pn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4.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5.xml" /><Relationship Id="rId1" Type="http://schemas.openxmlformats.org/officeDocument/2006/relationships/slideLayout" Target="../slideLayouts/slideLayout4.xml"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6.xml" /><Relationship Id="rId1" Type="http://schemas.openxmlformats.org/officeDocument/2006/relationships/slideLayout" Target="../slideLayouts/slideLayout1.xml" /><Relationship Id="rId6" Type="http://schemas.microsoft.com/office/2007/relationships/hdphoto" Target="../media/hdphoto1.wdp" /><Relationship Id="rId5" Type="http://schemas.openxmlformats.org/officeDocument/2006/relationships/image" Target="../media/image14.png" /><Relationship Id="rId4" Type="http://schemas.openxmlformats.org/officeDocument/2006/relationships/image" Target="../media/image13.png" /></Relationships>
</file>

<file path=ppt/slides/_rels/slide7.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7.xml" /><Relationship Id="rId1" Type="http://schemas.openxmlformats.org/officeDocument/2006/relationships/slideLayout" Target="../slideLayouts/slideLayout6.xml" /><Relationship Id="rId4" Type="http://schemas.openxmlformats.org/officeDocument/2006/relationships/image" Target="../media/image16.png" /></Relationships>
</file>

<file path=ppt/slides/_rels/slide8.xml.rels><?xml version="1.0" encoding="UTF-8" standalone="yes"?>
<Relationships xmlns="http://schemas.openxmlformats.org/package/2006/relationships"><Relationship Id="rId8" Type="http://schemas.openxmlformats.org/officeDocument/2006/relationships/hyperlink" Target="https://www.hesa.ac.uk/news/27-01-2026/sb273-higher-education-student-statistics/location" TargetMode="External" /><Relationship Id="rId13" Type="http://schemas.openxmlformats.org/officeDocument/2006/relationships/hyperlink" Target="https://www.bcphreview.org/article/138073" TargetMode="External" /><Relationship Id="rId3" Type="http://schemas.openxmlformats.org/officeDocument/2006/relationships/hyperlink" Target="https://journals.sagepub.com/doi/full/10.1177/26318318231181689" TargetMode="External" /><Relationship Id="rId7" Type="http://schemas.openxmlformats.org/officeDocument/2006/relationships/hyperlink" Target="https://www.who.int/news/item/02-09-2025-over-a-billion-people-living-with-mental-health-conditions-services-require-urgent-scale-up" TargetMode="External" /><Relationship Id="rId12" Type="http://schemas.openxmlformats.org/officeDocument/2006/relationships/hyperlink" Target="https://pmc.ncbi.nlm.nih.gov/articles/PMC11156345/" TargetMode="External" /><Relationship Id="rId2" Type="http://schemas.openxmlformats.org/officeDocument/2006/relationships/hyperlink" Target="https://www.researchsquare.com/article/rs-287018/v1" TargetMode="External" /><Relationship Id="rId16" Type="http://schemas.openxmlformats.org/officeDocument/2006/relationships/hyperlink" Target="https://www.hepi.ac.uk/2023/05/16/international-students-boost-uk-economy-by-41-9-billion/" TargetMode="External" /><Relationship Id="rId1" Type="http://schemas.openxmlformats.org/officeDocument/2006/relationships/slideLayout" Target="../slideLayouts/slideLayout7.xml" /><Relationship Id="rId6" Type="http://schemas.openxmlformats.org/officeDocument/2006/relationships/hyperlink" Target="https://www.studentminds.org.uk/insight-briefings.html" TargetMode="External" /><Relationship Id="rId11" Type="http://schemas.openxmlformats.org/officeDocument/2006/relationships/hyperlink" Target="https://www.officeforstudents.org.uk/publications/meeting-the-mental-health-needs-of-students/" TargetMode="External" /><Relationship Id="rId5" Type="http://schemas.openxmlformats.org/officeDocument/2006/relationships/hyperlink" Target="https://www.nature.com/articles/s41597-023-02520-5" TargetMode="External" /><Relationship Id="rId15" Type="http://schemas.openxmlformats.org/officeDocument/2006/relationships/hyperlink" Target="https://www.mentalhealth.org.uk/about-us/news/mental-health-problems-cost-uk-economy-least-gbp-118-billion-year-new-research" TargetMode="External" /><Relationship Id="rId10" Type="http://schemas.openxmlformats.org/officeDocument/2006/relationships/hyperlink" Target="https://commonslibrary.parliament.uk/research-briefings/cbp-8593/" TargetMode="External" /><Relationship Id="rId4" Type="http://schemas.openxmlformats.org/officeDocument/2006/relationships/hyperlink" Target="https://onlinelibrary.wiley.com/doi/10.1155/2024/2285597" TargetMode="External" /><Relationship Id="rId9" Type="http://schemas.openxmlformats.org/officeDocument/2006/relationships/hyperlink" Target="https://opportunities-insight.britishcouncil.org/analysis/student-mobility-and-tne-overview-hesa-202425-and-ukvi-2025-data" TargetMode="External" /><Relationship Id="rId14" Type="http://schemas.openxmlformats.org/officeDocument/2006/relationships/hyperlink" Target="https://www.centreformentalhealth.org.uk/publications/the-economic-and-social-costs-of-mental-ill-health/"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4300" y="4384999"/>
            <a:ext cx="11091034" cy="2387728"/>
          </a:xfrm>
        </p:spPr>
        <p:txBody>
          <a:bodyPr>
            <a:normAutofit/>
          </a:bodyPr>
          <a:lstStyle/>
          <a:p>
            <a:r>
              <a:rPr lang="en-US" sz="2000" dirty="0">
                <a:solidFill>
                  <a:schemeClr val="tx2">
                    <a:lumMod val="10000"/>
                  </a:schemeClr>
                </a:solidFill>
                <a:latin typeface="Times New Roman" panose="02020603050405020304" pitchFamily="18" charset="0"/>
                <a:cs typeface="Times New Roman" panose="02020603050405020304" pitchFamily="18" charset="0"/>
              </a:rPr>
              <a:t>Student Name : Melvita Da Silva</a:t>
            </a:r>
          </a:p>
          <a:p>
            <a:r>
              <a:rPr lang="en-US" sz="2000" dirty="0">
                <a:solidFill>
                  <a:schemeClr val="tx2">
                    <a:lumMod val="10000"/>
                  </a:schemeClr>
                </a:solidFill>
                <a:latin typeface="Times New Roman" panose="02020603050405020304" pitchFamily="18" charset="0"/>
                <a:cs typeface="Times New Roman" panose="02020603050405020304" pitchFamily="18" charset="0"/>
              </a:rPr>
              <a:t>Student Email Address : </a:t>
            </a:r>
            <a:r>
              <a:rPr lang="en-US" sz="2000" dirty="0">
                <a:solidFill>
                  <a:schemeClr val="tx2">
                    <a:lumMod val="10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2436452@student.uwtsd.ac.uk</a:t>
            </a:r>
            <a:endParaRPr lang="en-US" sz="2000" dirty="0">
              <a:solidFill>
                <a:schemeClr val="tx2">
                  <a:lumMod val="10000"/>
                </a:schemeClr>
              </a:solidFill>
              <a:latin typeface="Times New Roman" panose="02020603050405020304" pitchFamily="18" charset="0"/>
              <a:cs typeface="Times New Roman" panose="02020603050405020304" pitchFamily="18" charset="0"/>
            </a:endParaRPr>
          </a:p>
          <a:p>
            <a:r>
              <a:rPr lang="en-US" sz="2000" dirty="0">
                <a:solidFill>
                  <a:schemeClr val="tx2">
                    <a:lumMod val="10000"/>
                  </a:schemeClr>
                </a:solidFill>
                <a:latin typeface="Times New Roman" panose="02020603050405020304" pitchFamily="18" charset="0"/>
                <a:cs typeface="Times New Roman" panose="02020603050405020304" pitchFamily="18" charset="0"/>
              </a:rPr>
              <a:t>Name of supervisor : Dr. Zeno Leung</a:t>
            </a:r>
          </a:p>
          <a:p>
            <a:r>
              <a:rPr lang="en-US" sz="2000" dirty="0">
                <a:solidFill>
                  <a:schemeClr val="tx2">
                    <a:lumMod val="10000"/>
                  </a:schemeClr>
                </a:solidFill>
                <a:latin typeface="Times New Roman" panose="02020603050405020304" pitchFamily="18" charset="0"/>
                <a:cs typeface="Times New Roman" panose="02020603050405020304" pitchFamily="18" charset="0"/>
              </a:rPr>
              <a:t>Programme : Msc Public Health and Social Care in Practice</a:t>
            </a:r>
          </a:p>
          <a:p>
            <a:r>
              <a:rPr lang="en-US" sz="2000" dirty="0">
                <a:solidFill>
                  <a:schemeClr val="tx2">
                    <a:lumMod val="10000"/>
                  </a:schemeClr>
                </a:solidFill>
                <a:latin typeface="Times New Roman" panose="02020603050405020304" pitchFamily="18" charset="0"/>
                <a:cs typeface="Times New Roman" panose="02020603050405020304" pitchFamily="18" charset="0"/>
              </a:rPr>
              <a:t>Module code : LCHS7008 (Practice-Based Research)</a:t>
            </a:r>
          </a:p>
          <a:p>
            <a:r>
              <a:rPr lang="en-US" sz="2000" dirty="0">
                <a:solidFill>
                  <a:schemeClr val="tx2">
                    <a:lumMod val="10000"/>
                  </a:schemeClr>
                </a:solidFill>
                <a:latin typeface="Times New Roman" panose="02020603050405020304" pitchFamily="18" charset="0"/>
                <a:cs typeface="Times New Roman" panose="02020603050405020304" pitchFamily="18" charset="0"/>
              </a:rPr>
              <a:t>Assignment tittle : Component 1 individual presentation  </a:t>
            </a:r>
          </a:p>
          <a:p>
            <a:endParaRPr lang="en-US" dirty="0">
              <a:solidFill>
                <a:schemeClr val="tx2">
                  <a:lumMod val="10000"/>
                </a:schemeClr>
              </a:solidFill>
              <a:latin typeface="Times New Roman" panose="02020603050405020304" pitchFamily="18" charset="0"/>
              <a:cs typeface="Times New Roman" panose="02020603050405020304" pitchFamily="18" charset="0"/>
            </a:endParaRPr>
          </a:p>
        </p:txBody>
      </p:sp>
      <p:sp>
        <p:nvSpPr>
          <p:cNvPr id="2" name="Title 1"/>
          <p:cNvSpPr>
            <a:spLocks noGrp="1"/>
          </p:cNvSpPr>
          <p:nvPr>
            <p:ph type="ctrTitle"/>
          </p:nvPr>
        </p:nvSpPr>
        <p:spPr>
          <a:xfrm>
            <a:off x="114300" y="215576"/>
            <a:ext cx="11934825" cy="2387728"/>
          </a:xfrm>
        </p:spPr>
        <p:txBody>
          <a:bodyPr>
            <a:normAutofit fontScale="90000"/>
          </a:bodyPr>
          <a:lstStyle/>
          <a:p>
            <a:pPr algn="r"/>
            <a:br>
              <a:rPr lang="en-US" sz="4000" dirty="0">
                <a:solidFill>
                  <a:schemeClr val="tx2">
                    <a:lumMod val="10000"/>
                  </a:schemeClr>
                </a:solidFill>
                <a:latin typeface="Times New Roman" panose="02020603050405020304" pitchFamily="18" charset="0"/>
                <a:cs typeface="Times New Roman" panose="02020603050405020304" pitchFamily="18" charset="0"/>
              </a:rPr>
            </a:br>
            <a:br>
              <a:rPr lang="en-US" sz="4000" dirty="0">
                <a:solidFill>
                  <a:schemeClr val="tx2">
                    <a:lumMod val="10000"/>
                  </a:schemeClr>
                </a:solidFill>
                <a:latin typeface="Times New Roman" panose="02020603050405020304" pitchFamily="18" charset="0"/>
                <a:cs typeface="Times New Roman" panose="02020603050405020304" pitchFamily="18" charset="0"/>
              </a:rPr>
            </a:br>
            <a:br>
              <a:rPr lang="en-US" sz="4000" dirty="0">
                <a:solidFill>
                  <a:schemeClr val="tx2">
                    <a:lumMod val="10000"/>
                  </a:schemeClr>
                </a:solidFill>
                <a:latin typeface="Times New Roman" panose="02020603050405020304" pitchFamily="18" charset="0"/>
                <a:cs typeface="Times New Roman" panose="02020603050405020304" pitchFamily="18" charset="0"/>
              </a:rPr>
            </a:br>
            <a:r>
              <a:rPr lang="en-US" sz="4400" dirty="0">
                <a:solidFill>
                  <a:schemeClr val="tx2">
                    <a:lumMod val="10000"/>
                  </a:schemeClr>
                </a:solidFill>
                <a:effectLst/>
                <a:latin typeface="Times New Roman" panose="02020603050405020304" pitchFamily="18" charset="0"/>
                <a:cs typeface="Times New Roman" panose="02020603050405020304" pitchFamily="18" charset="0"/>
              </a:rPr>
              <a:t>Factors influencing anxiety and depression among international postgraduate students in uk universities</a:t>
            </a:r>
          </a:p>
        </p:txBody>
      </p:sp>
      <p:pic>
        <p:nvPicPr>
          <p:cNvPr id="4" name="Graphic 3" descr="Brain in head with solid fill">
            <a:extLst>
              <a:ext uri="{FF2B5EF4-FFF2-40B4-BE49-F238E27FC236}">
                <a16:creationId xmlns:a16="http://schemas.microsoft.com/office/drawing/2014/main" id="{049421BD-3B0C-EF26-8D1F-43EA5EDEFFC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3225" y="195618"/>
            <a:ext cx="1537096" cy="1537096"/>
          </a:xfrm>
          <a:prstGeom prst="rect">
            <a:avLst/>
          </a:prstGeom>
        </p:spPr>
      </p:pic>
      <p:sp>
        <p:nvSpPr>
          <p:cNvPr id="6" name="Rectangle 5">
            <a:extLst>
              <a:ext uri="{FF2B5EF4-FFF2-40B4-BE49-F238E27FC236}">
                <a16:creationId xmlns:a16="http://schemas.microsoft.com/office/drawing/2014/main" id="{84C87584-E876-BFAE-7DF7-AEEE1F3BCDC5}"/>
              </a:ext>
            </a:extLst>
          </p:cNvPr>
          <p:cNvSpPr/>
          <p:nvPr/>
        </p:nvSpPr>
        <p:spPr>
          <a:xfrm>
            <a:off x="65315" y="65314"/>
            <a:ext cx="12055150" cy="6727371"/>
          </a:xfrm>
          <a:prstGeom prst="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5" name="Picture 14">
            <a:extLst>
              <a:ext uri="{FF2B5EF4-FFF2-40B4-BE49-F238E27FC236}">
                <a16:creationId xmlns:a16="http://schemas.microsoft.com/office/drawing/2014/main" id="{A36C19FA-C630-C49A-CF76-DAD41434F1DF}"/>
              </a:ext>
            </a:extLst>
          </p:cNvPr>
          <p:cNvPicPr>
            <a:picLocks noChangeAspect="1"/>
          </p:cNvPicPr>
          <p:nvPr/>
        </p:nvPicPr>
        <p:blipFill>
          <a:blip r:embed="rId5"/>
          <a:srcRect r="39398"/>
          <a:stretch>
            <a:fillRect/>
          </a:stretch>
        </p:blipFill>
        <p:spPr>
          <a:xfrm>
            <a:off x="638738" y="964166"/>
            <a:ext cx="2243040" cy="2908147"/>
          </a:xfrm>
          <a:prstGeom prst="rect">
            <a:avLst/>
          </a:prstGeom>
          <a:ln w="34925">
            <a:solidFill>
              <a:schemeClr val="tx1">
                <a:lumMod val="50000"/>
              </a:schemeClr>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pic>
      <p:pic>
        <p:nvPicPr>
          <p:cNvPr id="17" name="Picture 16">
            <a:extLst>
              <a:ext uri="{FF2B5EF4-FFF2-40B4-BE49-F238E27FC236}">
                <a16:creationId xmlns:a16="http://schemas.microsoft.com/office/drawing/2014/main" id="{348EEE7E-41E2-CFC5-D8E4-05863F9FB70D}"/>
              </a:ext>
            </a:extLst>
          </p:cNvPr>
          <p:cNvPicPr>
            <a:picLocks noChangeAspect="1"/>
          </p:cNvPicPr>
          <p:nvPr/>
        </p:nvPicPr>
        <p:blipFill>
          <a:blip r:embed="rId5"/>
          <a:stretch>
            <a:fillRect/>
          </a:stretch>
        </p:blipFill>
        <p:spPr>
          <a:xfrm>
            <a:off x="1835661" y="3156786"/>
            <a:ext cx="1707028" cy="1341236"/>
          </a:xfrm>
          <a:prstGeom prst="ellipse">
            <a:avLst/>
          </a:prstGeom>
          <a:ln>
            <a:noFill/>
          </a:ln>
          <a:effectLst>
            <a:softEdge rad="112500"/>
          </a:effectLst>
        </p:spPr>
      </p:pic>
      <p:pic>
        <p:nvPicPr>
          <p:cNvPr id="19" name="Graphic 18" descr="Books with solid fill">
            <a:extLst>
              <a:ext uri="{FF2B5EF4-FFF2-40B4-BE49-F238E27FC236}">
                <a16:creationId xmlns:a16="http://schemas.microsoft.com/office/drawing/2014/main" id="{085BEB23-E057-3F61-3E49-DDE3F9FA3BE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65881" y="2567257"/>
            <a:ext cx="1851784" cy="1851784"/>
          </a:xfrm>
          <a:prstGeom prst="rect">
            <a:avLst/>
          </a:prstGeom>
        </p:spPr>
      </p:pic>
      <p:pic>
        <p:nvPicPr>
          <p:cNvPr id="11" name="Picture 10">
            <a:extLst>
              <a:ext uri="{FF2B5EF4-FFF2-40B4-BE49-F238E27FC236}">
                <a16:creationId xmlns:a16="http://schemas.microsoft.com/office/drawing/2014/main" id="{4B585BFC-91E8-6BCE-B54E-035AA6959D1C}"/>
              </a:ext>
            </a:extLst>
          </p:cNvPr>
          <p:cNvPicPr>
            <a:picLocks noChangeAspect="1"/>
          </p:cNvPicPr>
          <p:nvPr/>
        </p:nvPicPr>
        <p:blipFill>
          <a:blip r:embed="rId7">
            <a:alphaModFix amt="70000"/>
          </a:blip>
          <a:stretch>
            <a:fillRect/>
          </a:stretch>
        </p:blipFill>
        <p:spPr>
          <a:xfrm>
            <a:off x="7258609" y="1982211"/>
            <a:ext cx="4790516" cy="4790516"/>
          </a:xfrm>
          <a:prstGeom prst="rect">
            <a:avLst/>
          </a:prstGeom>
          <a:effectLst>
            <a:softEdge rad="520700"/>
          </a:effectLst>
        </p:spPr>
      </p:pic>
    </p:spTree>
    <p:extLst>
      <p:ext uri="{BB962C8B-B14F-4D97-AF65-F5344CB8AC3E}">
        <p14:creationId xmlns:p14="http://schemas.microsoft.com/office/powerpoint/2010/main" val="1297645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E6CE10-B2A7-4D88-D36C-2D74F316B20D}"/>
              </a:ext>
            </a:extLst>
          </p:cNvPr>
          <p:cNvSpPr txBox="1"/>
          <p:nvPr/>
        </p:nvSpPr>
        <p:spPr>
          <a:xfrm>
            <a:off x="1752601" y="65314"/>
            <a:ext cx="10115549" cy="1200329"/>
          </a:xfrm>
          <a:prstGeom prst="rect">
            <a:avLst/>
          </a:prstGeom>
          <a:noFill/>
        </p:spPr>
        <p:txBody>
          <a:bodyPr wrap="square">
            <a:spAutoFit/>
          </a:bodyPr>
          <a:lstStyle/>
          <a:p>
            <a:pPr algn="r"/>
            <a:r>
              <a:rPr lang="en-IN" sz="3600" dirty="0">
                <a:solidFill>
                  <a:schemeClr val="bg2">
                    <a:lumMod val="50000"/>
                  </a:schemeClr>
                </a:solidFill>
                <a:latin typeface="Times New Roman" panose="02020603050405020304" pitchFamily="18" charset="0"/>
                <a:cs typeface="Times New Roman" panose="02020603050405020304" pitchFamily="18" charset="0"/>
              </a:rPr>
              <a:t>Defining anxiety and depression: a brief overview to Set the foundation for this Presentation</a:t>
            </a:r>
          </a:p>
        </p:txBody>
      </p:sp>
      <p:sp>
        <p:nvSpPr>
          <p:cNvPr id="4" name="Rectangle 3">
            <a:extLst>
              <a:ext uri="{FF2B5EF4-FFF2-40B4-BE49-F238E27FC236}">
                <a16:creationId xmlns:a16="http://schemas.microsoft.com/office/drawing/2014/main" id="{853B82F7-925F-51AA-E529-0C4EE4215FAB}"/>
              </a:ext>
            </a:extLst>
          </p:cNvPr>
          <p:cNvSpPr/>
          <p:nvPr/>
        </p:nvSpPr>
        <p:spPr>
          <a:xfrm>
            <a:off x="65315" y="65314"/>
            <a:ext cx="12055150" cy="6727371"/>
          </a:xfrm>
          <a:prstGeom prst="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TextBox 12">
            <a:extLst>
              <a:ext uri="{FF2B5EF4-FFF2-40B4-BE49-F238E27FC236}">
                <a16:creationId xmlns:a16="http://schemas.microsoft.com/office/drawing/2014/main" id="{1F50A2C3-4EAD-2A5E-AAF5-ACFED10C35F7}"/>
              </a:ext>
            </a:extLst>
          </p:cNvPr>
          <p:cNvSpPr txBox="1"/>
          <p:nvPr/>
        </p:nvSpPr>
        <p:spPr>
          <a:xfrm>
            <a:off x="323850" y="1816328"/>
            <a:ext cx="3590924" cy="4739759"/>
          </a:xfrm>
          <a:prstGeom prst="rect">
            <a:avLst/>
          </a:prstGeom>
          <a:solidFill>
            <a:schemeClr val="accent2">
              <a:lumMod val="40000"/>
              <a:lumOff val="60000"/>
            </a:schemeClr>
          </a:solidFill>
          <a:ln>
            <a:solidFill>
              <a:schemeClr val="tx2">
                <a:lumMod val="10000"/>
              </a:schemeClr>
            </a:solidFill>
          </a:ln>
        </p:spPr>
        <p:txBody>
          <a:bodyPr wrap="square" rtlCol="0">
            <a:spAutoFit/>
          </a:bodyPr>
          <a:lstStyle/>
          <a:p>
            <a:r>
              <a:rPr lang="en-US" b="1" u="sng" dirty="0">
                <a:solidFill>
                  <a:schemeClr val="tx2">
                    <a:lumMod val="10000"/>
                  </a:schemeClr>
                </a:solidFill>
                <a:latin typeface="Times New Roman" panose="02020603050405020304" pitchFamily="18" charset="0"/>
                <a:cs typeface="Times New Roman" panose="02020603050405020304" pitchFamily="18" charset="0"/>
              </a:rPr>
              <a:t>Depression</a:t>
            </a:r>
          </a:p>
          <a:p>
            <a:endParaRPr lang="en-US"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Persistent sadness </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Hopelessness </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Worthlessness</a:t>
            </a:r>
          </a:p>
          <a:p>
            <a:r>
              <a:rPr lang="en-US" sz="1600" dirty="0">
                <a:solidFill>
                  <a:schemeClr val="tx2">
                    <a:lumMod val="10000"/>
                  </a:schemeClr>
                </a:solidFill>
                <a:latin typeface="Times New Roman" panose="02020603050405020304" pitchFamily="18" charset="0"/>
                <a:cs typeface="Times New Roman" panose="02020603050405020304" pitchFamily="18" charset="0"/>
              </a:rPr>
              <a:t> </a:t>
            </a:r>
          </a:p>
          <a:p>
            <a:r>
              <a:rPr lang="en-US" sz="1600" dirty="0">
                <a:solidFill>
                  <a:schemeClr val="tx2">
                    <a:lumMod val="10000"/>
                  </a:schemeClr>
                </a:solidFill>
                <a:latin typeface="Times New Roman" panose="02020603050405020304" pitchFamily="18" charset="0"/>
                <a:cs typeface="Times New Roman" panose="02020603050405020304" pitchFamily="18" charset="0"/>
              </a:rPr>
              <a:t>Frustration </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Loss of interest in activities</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Tiredness / low energy </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Slowed movement / speech</a:t>
            </a:r>
          </a:p>
          <a:p>
            <a:r>
              <a:rPr lang="en-US" sz="1600" dirty="0">
                <a:solidFill>
                  <a:schemeClr val="tx2">
                    <a:lumMod val="10000"/>
                  </a:schemeClr>
                </a:solidFill>
                <a:latin typeface="Times New Roman" panose="02020603050405020304" pitchFamily="18" charset="0"/>
                <a:cs typeface="Times New Roman" panose="02020603050405020304" pitchFamily="18" charset="0"/>
              </a:rPr>
              <a:t> </a:t>
            </a:r>
          </a:p>
          <a:p>
            <a:r>
              <a:rPr lang="en-US" sz="1600" dirty="0">
                <a:solidFill>
                  <a:schemeClr val="tx2">
                    <a:lumMod val="10000"/>
                  </a:schemeClr>
                </a:solidFill>
                <a:latin typeface="Times New Roman" panose="02020603050405020304" pitchFamily="18" charset="0"/>
                <a:cs typeface="Times New Roman" panose="02020603050405020304" pitchFamily="18" charset="0"/>
              </a:rPr>
              <a:t>Unexplained aches / pains</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Thoughts of death or suicide </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Sleep / appetite changes</a:t>
            </a:r>
            <a:endParaRPr lang="en-IN" sz="1400" dirty="0">
              <a:solidFill>
                <a:schemeClr val="tx2">
                  <a:lumMod val="10000"/>
                </a:schemeClr>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663D0DB6-D12D-35DB-0FCC-4F38CD958A84}"/>
              </a:ext>
            </a:extLst>
          </p:cNvPr>
          <p:cNvSpPr txBox="1"/>
          <p:nvPr/>
        </p:nvSpPr>
        <p:spPr>
          <a:xfrm>
            <a:off x="4343400" y="1816328"/>
            <a:ext cx="3705225" cy="4739759"/>
          </a:xfrm>
          <a:prstGeom prst="rect">
            <a:avLst/>
          </a:prstGeom>
          <a:solidFill>
            <a:schemeClr val="accent3">
              <a:lumMod val="60000"/>
              <a:lumOff val="40000"/>
            </a:schemeClr>
          </a:solidFill>
          <a:ln>
            <a:solidFill>
              <a:schemeClr val="bg2">
                <a:lumMod val="50000"/>
              </a:schemeClr>
            </a:solidFill>
          </a:ln>
        </p:spPr>
        <p:txBody>
          <a:bodyPr wrap="square" rtlCol="0">
            <a:spAutoFit/>
          </a:bodyPr>
          <a:lstStyle/>
          <a:p>
            <a:r>
              <a:rPr lang="en-US" b="1" u="sng" dirty="0">
                <a:solidFill>
                  <a:schemeClr val="tx2">
                    <a:lumMod val="10000"/>
                  </a:schemeClr>
                </a:solidFill>
                <a:latin typeface="Times New Roman" panose="02020603050405020304" pitchFamily="18" charset="0"/>
                <a:cs typeface="Times New Roman" panose="02020603050405020304" pitchFamily="18" charset="0"/>
              </a:rPr>
              <a:t>Common in Both</a:t>
            </a:r>
          </a:p>
          <a:p>
            <a:endParaRPr lang="en-US" dirty="0">
              <a:solidFill>
                <a:schemeClr val="tx2">
                  <a:lumMod val="10000"/>
                </a:schemeClr>
              </a:solidFill>
              <a:latin typeface="Times New Roman" panose="02020603050405020304" pitchFamily="18" charset="0"/>
              <a:cs typeface="Times New Roman" panose="02020603050405020304" pitchFamily="18" charset="0"/>
            </a:endParaRP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Poor concentration</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Irritability</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Restlessness</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Agitation</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Sleep problems (too much/little)</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Appetite or weight changes</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Digestive problems</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Unexplained physical symptoms</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Difficulty making decisions</a:t>
            </a:r>
            <a:endParaRPr lang="en-IN" sz="1400" dirty="0"/>
          </a:p>
        </p:txBody>
      </p:sp>
      <p:sp>
        <p:nvSpPr>
          <p:cNvPr id="15" name="TextBox 14">
            <a:extLst>
              <a:ext uri="{FF2B5EF4-FFF2-40B4-BE49-F238E27FC236}">
                <a16:creationId xmlns:a16="http://schemas.microsoft.com/office/drawing/2014/main" id="{90589314-D471-5484-5B4D-24B7B0073C80}"/>
              </a:ext>
            </a:extLst>
          </p:cNvPr>
          <p:cNvSpPr txBox="1"/>
          <p:nvPr/>
        </p:nvSpPr>
        <p:spPr>
          <a:xfrm>
            <a:off x="8477251" y="1816327"/>
            <a:ext cx="3390899" cy="4739759"/>
          </a:xfrm>
          <a:prstGeom prst="rect">
            <a:avLst/>
          </a:prstGeom>
          <a:solidFill>
            <a:schemeClr val="accent2">
              <a:lumMod val="40000"/>
              <a:lumOff val="60000"/>
            </a:schemeClr>
          </a:solidFill>
          <a:ln>
            <a:solidFill>
              <a:schemeClr val="bg2">
                <a:lumMod val="50000"/>
              </a:schemeClr>
            </a:solidFill>
          </a:ln>
        </p:spPr>
        <p:txBody>
          <a:bodyPr wrap="square" rtlCol="0">
            <a:spAutoFit/>
          </a:bodyPr>
          <a:lstStyle/>
          <a:p>
            <a:r>
              <a:rPr lang="en-US" b="1" u="sng" dirty="0">
                <a:solidFill>
                  <a:schemeClr val="tx2">
                    <a:lumMod val="10000"/>
                  </a:schemeClr>
                </a:solidFill>
                <a:latin typeface="Times New Roman" panose="02020603050405020304" pitchFamily="18" charset="0"/>
                <a:cs typeface="Times New Roman" panose="02020603050405020304" pitchFamily="18" charset="0"/>
              </a:rPr>
              <a:t>Anxiety</a:t>
            </a:r>
          </a:p>
          <a:p>
            <a:endParaRPr lang="en-US"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Excessive worrying</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Nervous / powerless</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Racing thoughts</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Fear of harm, illness, or death</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Sense of impending doom</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Trembling or shaking</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Increased heart rate</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Rapid breathing</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Sweating</a:t>
            </a:r>
          </a:p>
          <a:p>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r>
              <a:rPr lang="en-US" sz="1600" dirty="0">
                <a:solidFill>
                  <a:schemeClr val="tx2">
                    <a:lumMod val="10000"/>
                  </a:schemeClr>
                </a:solidFill>
                <a:latin typeface="Times New Roman" panose="02020603050405020304" pitchFamily="18" charset="0"/>
                <a:cs typeface="Times New Roman" panose="02020603050405020304" pitchFamily="18" charset="0"/>
              </a:rPr>
              <a:t>Dizziness</a:t>
            </a:r>
            <a:endParaRPr lang="en-IN" sz="1400" dirty="0"/>
          </a:p>
        </p:txBody>
      </p:sp>
    </p:spTree>
    <p:extLst>
      <p:ext uri="{BB962C8B-B14F-4D97-AF65-F5344CB8AC3E}">
        <p14:creationId xmlns:p14="http://schemas.microsoft.com/office/powerpoint/2010/main" val="1018449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E57D716-367F-D708-EB82-F3F826A251E0}"/>
              </a:ext>
            </a:extLst>
          </p:cNvPr>
          <p:cNvPicPr>
            <a:picLocks noChangeAspect="1"/>
          </p:cNvPicPr>
          <p:nvPr/>
        </p:nvPicPr>
        <p:blipFill>
          <a:blip r:embed="rId3">
            <a:alphaModFix amt="91000"/>
          </a:blip>
          <a:srcRect t="29026"/>
          <a:stretch>
            <a:fillRect/>
          </a:stretch>
        </p:blipFill>
        <p:spPr>
          <a:xfrm>
            <a:off x="131103" y="160564"/>
            <a:ext cx="4121129" cy="3064982"/>
          </a:xfrm>
          <a:prstGeom prst="rect">
            <a:avLst/>
          </a:prstGeom>
          <a:effectLst>
            <a:softEdge rad="228600"/>
          </a:effectLst>
        </p:spPr>
      </p:pic>
      <p:sp>
        <p:nvSpPr>
          <p:cNvPr id="13" name="Title 12"/>
          <p:cNvSpPr>
            <a:spLocks noGrp="1"/>
          </p:cNvSpPr>
          <p:nvPr>
            <p:ph type="title"/>
          </p:nvPr>
        </p:nvSpPr>
        <p:spPr>
          <a:xfrm>
            <a:off x="8439150" y="118103"/>
            <a:ext cx="3609003" cy="1122868"/>
          </a:xfrm>
        </p:spPr>
        <p:txBody>
          <a:bodyPr>
            <a:normAutofit/>
          </a:bodyPr>
          <a:lstStyle/>
          <a:p>
            <a:r>
              <a:rPr lang="en-US" sz="4000" dirty="0">
                <a:solidFill>
                  <a:schemeClr val="tx2">
                    <a:lumMod val="10000"/>
                  </a:schemeClr>
                </a:solidFill>
                <a:effectLst/>
                <a:latin typeface="Times New Roman" panose="02020603050405020304" pitchFamily="18" charset="0"/>
                <a:cs typeface="Times New Roman" panose="02020603050405020304" pitchFamily="18" charset="0"/>
              </a:rPr>
              <a:t> Prevalence</a:t>
            </a:r>
            <a:br>
              <a:rPr lang="en-US" sz="4000" dirty="0">
                <a:solidFill>
                  <a:schemeClr val="tx2">
                    <a:lumMod val="10000"/>
                  </a:schemeClr>
                </a:solidFill>
                <a:effectLst/>
                <a:latin typeface="Times New Roman" panose="02020603050405020304" pitchFamily="18" charset="0"/>
                <a:cs typeface="Times New Roman" panose="02020603050405020304" pitchFamily="18" charset="0"/>
              </a:rPr>
            </a:br>
            <a:endParaRPr lang="en-US" sz="2000" dirty="0">
              <a:solidFill>
                <a:schemeClr val="tx2">
                  <a:lumMod val="10000"/>
                </a:schemeClr>
              </a:solidFill>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EBB0D610-091A-64B0-E0D0-4AB8BFFA96CA}"/>
              </a:ext>
            </a:extLst>
          </p:cNvPr>
          <p:cNvSpPr/>
          <p:nvPr/>
        </p:nvSpPr>
        <p:spPr>
          <a:xfrm>
            <a:off x="65315" y="65314"/>
            <a:ext cx="12055150" cy="6727371"/>
          </a:xfrm>
          <a:prstGeom prst="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Content Placeholder 13"/>
          <p:cNvSpPr>
            <a:spLocks noGrp="1"/>
          </p:cNvSpPr>
          <p:nvPr>
            <p:ph idx="1"/>
          </p:nvPr>
        </p:nvSpPr>
        <p:spPr>
          <a:xfrm>
            <a:off x="3752851" y="1181902"/>
            <a:ext cx="8295302" cy="5663572"/>
          </a:xfrm>
        </p:spPr>
        <p:txBody>
          <a:bodyPr>
            <a:normAutofit/>
          </a:bodyPr>
          <a:lstStyle/>
          <a:p>
            <a:pPr lvl="0">
              <a:buFont typeface="Wingdings" panose="05000000000000000000" pitchFamily="2" charset="2"/>
              <a:buChar char="q"/>
            </a:pPr>
            <a:r>
              <a:rPr lang="en-US" sz="2000" b="1" dirty="0">
                <a:solidFill>
                  <a:schemeClr val="tx2">
                    <a:lumMod val="10000"/>
                  </a:schemeClr>
                </a:solidFill>
                <a:latin typeface="Times New Roman" panose="02020603050405020304" pitchFamily="18" charset="0"/>
                <a:cs typeface="Times New Roman" panose="02020603050405020304" pitchFamily="18" charset="0"/>
              </a:rPr>
              <a:t>How common is the problem?</a:t>
            </a:r>
          </a:p>
          <a:p>
            <a:pPr lvl="1">
              <a:buFont typeface="Wingdings" panose="05000000000000000000" pitchFamily="2" charset="2"/>
              <a:buChar char="ü"/>
            </a:pPr>
            <a:r>
              <a:rPr lang="en-US" sz="1800" b="0" dirty="0">
                <a:solidFill>
                  <a:schemeClr val="tx2">
                    <a:lumMod val="10000"/>
                  </a:schemeClr>
                </a:solidFill>
                <a:latin typeface="Times New Roman" panose="02020603050405020304" pitchFamily="18" charset="0"/>
                <a:cs typeface="Times New Roman" panose="02020603050405020304" pitchFamily="18" charset="0"/>
              </a:rPr>
              <a:t>Nearly 1 in 2 international PGs affected (Hussain et al., 2021)</a:t>
            </a:r>
          </a:p>
          <a:p>
            <a:pPr lvl="1">
              <a:buFont typeface="Wingdings" panose="05000000000000000000" pitchFamily="2" charset="2"/>
              <a:buChar char="ü"/>
            </a:pPr>
            <a:r>
              <a:rPr lang="en-US" sz="1800" b="0" dirty="0">
                <a:solidFill>
                  <a:schemeClr val="tx2">
                    <a:lumMod val="10000"/>
                  </a:schemeClr>
                </a:solidFill>
                <a:latin typeface="Times New Roman" panose="02020603050405020304" pitchFamily="18" charset="0"/>
                <a:cs typeface="Times New Roman" panose="02020603050405020304" pitchFamily="18" charset="0"/>
              </a:rPr>
              <a:t>34.6% depression; only 13.1% sought help (Hosseinpur et al., 2023)</a:t>
            </a:r>
          </a:p>
          <a:p>
            <a:pPr lvl="1">
              <a:buFont typeface="Wingdings" panose="05000000000000000000" pitchFamily="2" charset="2"/>
              <a:buChar char="ü"/>
            </a:pPr>
            <a:r>
              <a:rPr lang="en-US" sz="1800" b="0" dirty="0">
                <a:solidFill>
                  <a:schemeClr val="tx2">
                    <a:lumMod val="10000"/>
                  </a:schemeClr>
                </a:solidFill>
                <a:latin typeface="Times New Roman" panose="02020603050405020304" pitchFamily="18" charset="0"/>
                <a:cs typeface="Times New Roman" panose="02020603050405020304" pitchFamily="18" charset="0"/>
              </a:rPr>
              <a:t>Health-sciences students: 52.6% anxiety, 36% depression</a:t>
            </a:r>
          </a:p>
          <a:p>
            <a:pPr lvl="1">
              <a:buFont typeface="Wingdings" panose="05000000000000000000" pitchFamily="2" charset="2"/>
              <a:buChar char="ü"/>
            </a:pPr>
            <a:r>
              <a:rPr lang="en-US" sz="1800" b="0" dirty="0">
                <a:solidFill>
                  <a:schemeClr val="tx2">
                    <a:lumMod val="10000"/>
                  </a:schemeClr>
                </a:solidFill>
                <a:latin typeface="Times New Roman" panose="02020603050405020304" pitchFamily="18" charset="0"/>
                <a:cs typeface="Times New Roman" panose="02020603050405020304" pitchFamily="18" charset="0"/>
              </a:rPr>
              <a:t>Global average (all people): just 3.8% (WHO/IHME)</a:t>
            </a:r>
          </a:p>
          <a:p>
            <a:pPr lvl="1">
              <a:buFont typeface="Wingdings" panose="05000000000000000000" pitchFamily="2" charset="2"/>
              <a:buChar char="ü"/>
            </a:pPr>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pPr marL="550926" indent="-285750">
              <a:buFont typeface="Wingdings" panose="05000000000000000000" pitchFamily="2" charset="2"/>
              <a:buChar char="q"/>
            </a:pPr>
            <a:r>
              <a:rPr lang="en-US" sz="2000" b="1" dirty="0">
                <a:solidFill>
                  <a:schemeClr val="tx2">
                    <a:lumMod val="10000"/>
                  </a:schemeClr>
                </a:solidFill>
                <a:latin typeface="Times New Roman" panose="02020603050405020304" pitchFamily="18" charset="0"/>
                <a:cs typeface="Times New Roman" panose="02020603050405020304" pitchFamily="18" charset="0"/>
              </a:rPr>
              <a:t>UK vs. international &amp; national data</a:t>
            </a:r>
          </a:p>
          <a:p>
            <a:pPr marL="870966" lvl="1" indent="-285750">
              <a:buFont typeface="Wingdings" panose="05000000000000000000" pitchFamily="2" charset="2"/>
              <a:buChar char="ü"/>
            </a:pPr>
            <a:r>
              <a:rPr lang="en-US" sz="1800" b="0" dirty="0">
                <a:solidFill>
                  <a:schemeClr val="tx2">
                    <a:lumMod val="10000"/>
                  </a:schemeClr>
                </a:solidFill>
                <a:latin typeface="Times New Roman" panose="02020603050405020304" pitchFamily="18" charset="0"/>
                <a:cs typeface="Times New Roman" panose="02020603050405020304" pitchFamily="18" charset="0"/>
              </a:rPr>
              <a:t>UK international students: 37.8% vs 29.9% domestic</a:t>
            </a:r>
          </a:p>
          <a:p>
            <a:pPr marL="870966" lvl="1" indent="-285750">
              <a:buFont typeface="Wingdings" panose="05000000000000000000" pitchFamily="2" charset="2"/>
              <a:buChar char="ü"/>
            </a:pPr>
            <a:r>
              <a:rPr lang="en-US" sz="1800" b="0" dirty="0">
                <a:solidFill>
                  <a:schemeClr val="tx2">
                    <a:lumMod val="10000"/>
                  </a:schemeClr>
                </a:solidFill>
                <a:latin typeface="Times New Roman" panose="02020603050405020304" pitchFamily="18" charset="0"/>
                <a:cs typeface="Times New Roman" panose="02020603050405020304" pitchFamily="18" charset="0"/>
              </a:rPr>
              <a:t>Saudi students abroad: 40.4% depression (Alnaim et al., 2024)</a:t>
            </a:r>
          </a:p>
          <a:p>
            <a:pPr marL="870966" lvl="1" indent="-285750">
              <a:buFont typeface="Wingdings" panose="05000000000000000000" pitchFamily="2" charset="2"/>
              <a:buChar char="ü"/>
            </a:pPr>
            <a:r>
              <a:rPr lang="en-US" sz="1800" b="0" dirty="0">
                <a:solidFill>
                  <a:schemeClr val="tx2">
                    <a:lumMod val="10000"/>
                  </a:schemeClr>
                </a:solidFill>
                <a:latin typeface="Times New Roman" panose="02020603050405020304" pitchFamily="18" charset="0"/>
                <a:cs typeface="Times New Roman" panose="02020603050405020304" pitchFamily="18" charset="0"/>
              </a:rPr>
              <a:t>COVID-era medical students: 48.5% depression, 23.3% anxiety (Chen et al., 2024)</a:t>
            </a:r>
          </a:p>
          <a:p>
            <a:pPr marL="870966" lvl="1" indent="-285750">
              <a:buFont typeface="Wingdings" panose="05000000000000000000" pitchFamily="2" charset="2"/>
              <a:buChar char="ü"/>
            </a:pPr>
            <a:r>
              <a:rPr lang="en-US" sz="1800" b="0" dirty="0">
                <a:solidFill>
                  <a:schemeClr val="tx2">
                    <a:lumMod val="10000"/>
                  </a:schemeClr>
                </a:solidFill>
                <a:latin typeface="Times New Roman" panose="02020603050405020304" pitchFamily="18" charset="0"/>
                <a:cs typeface="Times New Roman" panose="02020603050405020304" pitchFamily="18" charset="0"/>
              </a:rPr>
              <a:t>UK-wide study (n=1,408): issue widespread, not just international (2023)</a:t>
            </a:r>
          </a:p>
          <a:p>
            <a:pPr marL="870966" lvl="1" indent="-285750">
              <a:buFont typeface="Wingdings" panose="05000000000000000000" pitchFamily="2" charset="2"/>
              <a:buChar char="ü"/>
            </a:pPr>
            <a:r>
              <a:rPr lang="en-US" sz="1800" b="0" dirty="0">
                <a:solidFill>
                  <a:schemeClr val="tx2">
                    <a:lumMod val="10000"/>
                  </a:schemeClr>
                </a:solidFill>
                <a:latin typeface="Times New Roman" panose="02020603050405020304" pitchFamily="18" charset="0"/>
                <a:cs typeface="Times New Roman" panose="02020603050405020304" pitchFamily="18" charset="0"/>
              </a:rPr>
              <a:t>Student Minds: 57% report issues confidentially (2022)</a:t>
            </a:r>
          </a:p>
        </p:txBody>
      </p:sp>
      <p:pic>
        <p:nvPicPr>
          <p:cNvPr id="6" name="Picture 5">
            <a:extLst>
              <a:ext uri="{FF2B5EF4-FFF2-40B4-BE49-F238E27FC236}">
                <a16:creationId xmlns:a16="http://schemas.microsoft.com/office/drawing/2014/main" id="{B39C1CAC-0FD6-34DF-0F4D-AF1FFED038D3}"/>
              </a:ext>
            </a:extLst>
          </p:cNvPr>
          <p:cNvPicPr>
            <a:picLocks noChangeAspect="1"/>
          </p:cNvPicPr>
          <p:nvPr/>
        </p:nvPicPr>
        <p:blipFill>
          <a:blip r:embed="rId4">
            <a:alphaModFix amt="65000"/>
          </a:blip>
          <a:srcRect l="16470" r="3792"/>
          <a:stretch>
            <a:fillRect/>
          </a:stretch>
        </p:blipFill>
        <p:spPr>
          <a:xfrm>
            <a:off x="65314" y="3225546"/>
            <a:ext cx="4276923" cy="3064982"/>
          </a:xfrm>
          <a:prstGeom prst="rect">
            <a:avLst/>
          </a:prstGeom>
          <a:effectLst>
            <a:softEdge rad="114300"/>
          </a:effectLst>
        </p:spPr>
      </p:pic>
    </p:spTree>
    <p:extLst>
      <p:ext uri="{BB962C8B-B14F-4D97-AF65-F5344CB8AC3E}">
        <p14:creationId xmlns:p14="http://schemas.microsoft.com/office/powerpoint/2010/main" val="435519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F7C421-7543-B5F5-50EE-6051BA8AA461}"/>
              </a:ext>
            </a:extLst>
          </p:cNvPr>
          <p:cNvSpPr txBox="1"/>
          <p:nvPr/>
        </p:nvSpPr>
        <p:spPr>
          <a:xfrm>
            <a:off x="5850293" y="65314"/>
            <a:ext cx="6270172" cy="938719"/>
          </a:xfrm>
          <a:prstGeom prst="rect">
            <a:avLst/>
          </a:prstGeom>
          <a:noFill/>
        </p:spPr>
        <p:txBody>
          <a:bodyPr wrap="square" rtlCol="0">
            <a:spAutoFit/>
          </a:bodyPr>
          <a:lstStyle/>
          <a:p>
            <a:pPr algn="ctr"/>
            <a:r>
              <a:rPr lang="en-US" sz="4000" b="1" dirty="0">
                <a:solidFill>
                  <a:schemeClr val="tx2">
                    <a:lumMod val="10000"/>
                  </a:schemeClr>
                </a:solidFill>
                <a:latin typeface="Times New Roman" panose="02020603050405020304" pitchFamily="18" charset="0"/>
                <a:cs typeface="Times New Roman" panose="02020603050405020304" pitchFamily="18" charset="0"/>
              </a:rPr>
              <a:t>Rationale of the Research</a:t>
            </a:r>
          </a:p>
          <a:p>
            <a:pPr algn="ctr"/>
            <a:r>
              <a:rPr lang="en-US" sz="1500" b="1" dirty="0">
                <a:solidFill>
                  <a:schemeClr val="tx2">
                    <a:lumMod val="10000"/>
                  </a:schemeClr>
                </a:solidFill>
                <a:latin typeface="Times New Roman" panose="02020603050405020304" pitchFamily="18" charset="0"/>
                <a:cs typeface="Times New Roman" panose="02020603050405020304" pitchFamily="18" charset="0"/>
              </a:rPr>
              <a:t>Why this research matters, backed by global and national evidence?</a:t>
            </a:r>
            <a:endParaRPr lang="en-IN" sz="1500" b="1" dirty="0">
              <a:solidFill>
                <a:schemeClr val="tx2">
                  <a:lumMod val="10000"/>
                </a:schemeClr>
              </a:solidFill>
            </a:endParaRPr>
          </a:p>
        </p:txBody>
      </p:sp>
      <p:sp>
        <p:nvSpPr>
          <p:cNvPr id="7" name="Rectangle 6">
            <a:extLst>
              <a:ext uri="{FF2B5EF4-FFF2-40B4-BE49-F238E27FC236}">
                <a16:creationId xmlns:a16="http://schemas.microsoft.com/office/drawing/2014/main" id="{BA53DB71-460F-82D2-25D4-84FFFFFA8E72}"/>
              </a:ext>
            </a:extLst>
          </p:cNvPr>
          <p:cNvSpPr/>
          <p:nvPr/>
        </p:nvSpPr>
        <p:spPr>
          <a:xfrm>
            <a:off x="65315" y="65314"/>
            <a:ext cx="12055150" cy="6727371"/>
          </a:xfrm>
          <a:prstGeom prst="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Content Placeholder 2">
            <a:extLst>
              <a:ext uri="{FF2B5EF4-FFF2-40B4-BE49-F238E27FC236}">
                <a16:creationId xmlns:a16="http://schemas.microsoft.com/office/drawing/2014/main" id="{BF6DC34E-39AD-6129-9554-06D8C161C0F2}"/>
              </a:ext>
            </a:extLst>
          </p:cNvPr>
          <p:cNvSpPr>
            <a:spLocks noGrp="1"/>
          </p:cNvSpPr>
          <p:nvPr>
            <p:ph idx="1"/>
          </p:nvPr>
        </p:nvSpPr>
        <p:spPr>
          <a:xfrm>
            <a:off x="29547" y="858417"/>
            <a:ext cx="12126685" cy="5784980"/>
          </a:xfrm>
        </p:spPr>
        <p:txBody>
          <a:bodyPr>
            <a:noAutofit/>
          </a:bodyPr>
          <a:lstStyle/>
          <a:p>
            <a:pPr marL="137160" indent="0">
              <a:buNone/>
            </a:pPr>
            <a:r>
              <a:rPr lang="en-US" sz="1400" dirty="0">
                <a:solidFill>
                  <a:schemeClr val="tx2">
                    <a:lumMod val="10000"/>
                  </a:schemeClr>
                </a:solidFill>
                <a:latin typeface="Times New Roman" panose="02020603050405020304" pitchFamily="18" charset="0"/>
                <a:cs typeface="Times New Roman" panose="02020603050405020304" pitchFamily="18" charset="0"/>
              </a:rPr>
              <a:t>            </a:t>
            </a:r>
          </a:p>
          <a:p>
            <a:pPr>
              <a:buFont typeface="Wingdings" panose="05000000000000000000" pitchFamily="2" charset="2"/>
              <a:buChar char="ü"/>
            </a:pPr>
            <a:r>
              <a:rPr lang="en-US" sz="1800" b="1" dirty="0">
                <a:solidFill>
                  <a:schemeClr val="tx2">
                    <a:lumMod val="10000"/>
                  </a:schemeClr>
                </a:solidFill>
                <a:latin typeface="Times New Roman" panose="02020603050405020304" pitchFamily="18" charset="0"/>
                <a:cs typeface="Times New Roman" panose="02020603050405020304" pitchFamily="18" charset="0"/>
              </a:rPr>
              <a:t>Large-scale global problem (WHO)</a:t>
            </a:r>
          </a:p>
          <a:p>
            <a:pPr marL="870966" lvl="1" indent="-285750">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1 billion+ people worldwide affected</a:t>
            </a:r>
          </a:p>
          <a:p>
            <a:pPr marL="870966" lvl="1" indent="-285750">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&lt;10% get care in low-income countries vs. &gt;50% in high-income</a:t>
            </a:r>
          </a:p>
          <a:p>
            <a:pPr>
              <a:buFont typeface="Wingdings" panose="05000000000000000000" pitchFamily="2" charset="2"/>
              <a:buChar char="ü"/>
            </a:pPr>
            <a:r>
              <a:rPr lang="en-US" sz="1800" b="1" dirty="0">
                <a:solidFill>
                  <a:schemeClr val="tx2">
                    <a:lumMod val="10000"/>
                  </a:schemeClr>
                </a:solidFill>
                <a:latin typeface="Times New Roman" panose="02020603050405020304" pitchFamily="18" charset="0"/>
                <a:cs typeface="Times New Roman" panose="02020603050405020304" pitchFamily="18" charset="0"/>
              </a:rPr>
              <a:t>International PGs: growing, vulnerable group (HESA)</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71% of UK postgrads are international (2023/24)</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Yet intl PG numbers fell 5.9% in 2024/25</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Driven by visa rules, exchange rates, cost of living</a:t>
            </a:r>
          </a:p>
          <a:p>
            <a:pPr>
              <a:buFont typeface="Wingdings" panose="05000000000000000000" pitchFamily="2" charset="2"/>
              <a:buChar char="ü"/>
            </a:pPr>
            <a:r>
              <a:rPr lang="en-US" sz="1800" b="1" dirty="0">
                <a:solidFill>
                  <a:schemeClr val="tx2">
                    <a:lumMod val="10000"/>
                  </a:schemeClr>
                </a:solidFill>
                <a:latin typeface="Times New Roman" panose="02020603050405020304" pitchFamily="18" charset="0"/>
                <a:cs typeface="Times New Roman" panose="02020603050405020304" pitchFamily="18" charset="0"/>
              </a:rPr>
              <a:t>UK charities confirm the human cost</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57% self-report issues; only 27% formally diagnosed (Student Minds, 2022)</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Only 12% think their university handles MH well</a:t>
            </a:r>
          </a:p>
          <a:p>
            <a:pPr>
              <a:buFont typeface="Wingdings" panose="05000000000000000000" pitchFamily="2" charset="2"/>
              <a:buChar char="ü"/>
            </a:pPr>
            <a:r>
              <a:rPr lang="en-US" sz="1800" b="1" dirty="0">
                <a:solidFill>
                  <a:schemeClr val="tx2">
                    <a:lumMod val="10000"/>
                  </a:schemeClr>
                </a:solidFill>
                <a:latin typeface="Times New Roman" panose="02020603050405020304" pitchFamily="18" charset="0"/>
                <a:cs typeface="Times New Roman" panose="02020603050405020304" pitchFamily="18" charset="0"/>
              </a:rPr>
              <a:t>Academic evidence: international PGs worse off</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Depression: 34-43% (intl PG) vs ~30% (domestic) (Hosseinpur et al., 2023)</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Help-seeking critically low: only 13.1% sought support</a:t>
            </a:r>
          </a:p>
          <a:p>
            <a:pPr>
              <a:buFont typeface="Wingdings" panose="05000000000000000000" pitchFamily="2" charset="2"/>
              <a:buChar char="ü"/>
            </a:pPr>
            <a:r>
              <a:rPr lang="en-US" sz="1800" b="1" dirty="0">
                <a:solidFill>
                  <a:schemeClr val="tx2">
                    <a:lumMod val="10000"/>
                  </a:schemeClr>
                </a:solidFill>
                <a:latin typeface="Times New Roman" panose="02020603050405020304" pitchFamily="18" charset="0"/>
                <a:cs typeface="Times New Roman" panose="02020603050405020304" pitchFamily="18" charset="0"/>
              </a:rPr>
              <a:t>Originality of this research</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Focuses specifically on international postgraduates</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Captures 2024 visa changes &amp; cost-of-living pressures</a:t>
            </a:r>
          </a:p>
          <a:p>
            <a:pPr lvl="1">
              <a:buFont typeface="Arial" panose="020B0604020202020204" pitchFamily="34" charset="0"/>
              <a:buChar char="•"/>
            </a:pPr>
            <a:r>
              <a:rPr lang="en-US" sz="1600" b="0" dirty="0">
                <a:solidFill>
                  <a:schemeClr val="tx2">
                    <a:lumMod val="10000"/>
                  </a:schemeClr>
                </a:solidFill>
                <a:latin typeface="Times New Roman" panose="02020603050405020304" pitchFamily="18" charset="0"/>
                <a:cs typeface="Times New Roman" panose="02020603050405020304" pitchFamily="18" charset="0"/>
              </a:rPr>
              <a:t>Combines HESA + charity + academic data — rarely done together</a:t>
            </a:r>
            <a:endParaRPr lang="en-IN" sz="1400" dirty="0">
              <a:solidFill>
                <a:schemeClr val="tx2">
                  <a:lumMod val="10000"/>
                </a:schemeClr>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283DED5-F0A3-8F19-5546-49BD6A9DE44A}"/>
              </a:ext>
            </a:extLst>
          </p:cNvPr>
          <p:cNvPicPr>
            <a:picLocks noChangeAspect="1"/>
          </p:cNvPicPr>
          <p:nvPr/>
        </p:nvPicPr>
        <p:blipFill>
          <a:blip r:embed="rId3"/>
          <a:stretch>
            <a:fillRect/>
          </a:stretch>
        </p:blipFill>
        <p:spPr>
          <a:xfrm>
            <a:off x="4861249" y="65314"/>
            <a:ext cx="1438355" cy="1303832"/>
          </a:xfrm>
          <a:prstGeom prst="rect">
            <a:avLst/>
          </a:prstGeom>
        </p:spPr>
      </p:pic>
    </p:spTree>
    <p:extLst>
      <p:ext uri="{BB962C8B-B14F-4D97-AF65-F5344CB8AC3E}">
        <p14:creationId xmlns:p14="http://schemas.microsoft.com/office/powerpoint/2010/main" val="3191102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2890" y="65314"/>
            <a:ext cx="5896947" cy="1143000"/>
          </a:xfrm>
        </p:spPr>
        <p:txBody>
          <a:bodyPr>
            <a:normAutofit/>
          </a:bodyPr>
          <a:lstStyle/>
          <a:p>
            <a:r>
              <a:rPr lang="en-US" sz="4000" dirty="0">
                <a:solidFill>
                  <a:schemeClr val="tx2">
                    <a:lumMod val="10000"/>
                  </a:schemeClr>
                </a:solidFill>
                <a:effectLst/>
                <a:latin typeface="Times New Roman" panose="02020603050405020304" pitchFamily="18" charset="0"/>
                <a:cs typeface="Times New Roman" panose="02020603050405020304" pitchFamily="18" charset="0"/>
              </a:rPr>
              <a:t>Research Question &amp; Aim</a:t>
            </a:r>
            <a:br>
              <a:rPr lang="en-US" sz="4000" dirty="0">
                <a:solidFill>
                  <a:schemeClr val="tx2">
                    <a:lumMod val="10000"/>
                  </a:schemeClr>
                </a:solidFill>
                <a:effectLst/>
                <a:latin typeface="Times New Roman" panose="02020603050405020304" pitchFamily="18" charset="0"/>
                <a:cs typeface="Times New Roman" panose="02020603050405020304" pitchFamily="18" charset="0"/>
              </a:rPr>
            </a:br>
            <a:r>
              <a:rPr lang="en-US" sz="1800" dirty="0">
                <a:solidFill>
                  <a:schemeClr val="tx2">
                    <a:lumMod val="10000"/>
                  </a:schemeClr>
                </a:solidFill>
                <a:effectLst/>
                <a:latin typeface="Times New Roman" panose="02020603050405020304" pitchFamily="18" charset="0"/>
                <a:cs typeface="Times New Roman" panose="02020603050405020304" pitchFamily="18" charset="0"/>
              </a:rPr>
              <a:t>A focused, evidence-based research direction</a:t>
            </a:r>
          </a:p>
        </p:txBody>
      </p:sp>
      <p:sp>
        <p:nvSpPr>
          <p:cNvPr id="5" name="Content Placeholder 4">
            <a:extLst>
              <a:ext uri="{FF2B5EF4-FFF2-40B4-BE49-F238E27FC236}">
                <a16:creationId xmlns:a16="http://schemas.microsoft.com/office/drawing/2014/main" id="{947B014E-0042-922D-D4F0-E787DE6D70E0}"/>
              </a:ext>
            </a:extLst>
          </p:cNvPr>
          <p:cNvSpPr>
            <a:spLocks noGrp="1"/>
          </p:cNvSpPr>
          <p:nvPr>
            <p:ph sz="half" idx="1"/>
          </p:nvPr>
        </p:nvSpPr>
        <p:spPr>
          <a:xfrm>
            <a:off x="65315" y="1372960"/>
            <a:ext cx="7116535" cy="5419725"/>
          </a:xfrm>
        </p:spPr>
        <p:txBody>
          <a:bodyPr>
            <a:normAutofit/>
          </a:bodyPr>
          <a:lstStyle/>
          <a:p>
            <a:pPr lvl="1">
              <a:buFont typeface="Wingdings" panose="05000000000000000000" pitchFamily="2" charset="2"/>
              <a:buChar char="q"/>
            </a:pPr>
            <a:r>
              <a:rPr lang="en-US" sz="1800" b="1" dirty="0">
                <a:solidFill>
                  <a:schemeClr val="tx2">
                    <a:lumMod val="10000"/>
                  </a:schemeClr>
                </a:solidFill>
                <a:latin typeface="Times New Roman" panose="02020603050405020304" pitchFamily="18" charset="0"/>
                <a:cs typeface="Times New Roman" panose="02020603050405020304" pitchFamily="18" charset="0"/>
              </a:rPr>
              <a:t>Research Question: What factors influence anxiety &amp; depression among international PG students in UK universities?</a:t>
            </a:r>
          </a:p>
          <a:p>
            <a:pPr lvl="1">
              <a:buFont typeface="Wingdings" panose="05000000000000000000" pitchFamily="2" charset="2"/>
              <a:buChar char="q"/>
            </a:pPr>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pPr lvl="1">
              <a:buFont typeface="Wingdings" panose="05000000000000000000" pitchFamily="2" charset="2"/>
              <a:buChar char="q"/>
            </a:pPr>
            <a:r>
              <a:rPr lang="en-US" sz="1800" b="1" dirty="0">
                <a:solidFill>
                  <a:schemeClr val="tx2">
                    <a:lumMod val="10000"/>
                  </a:schemeClr>
                </a:solidFill>
                <a:latin typeface="Times New Roman" panose="02020603050405020304" pitchFamily="18" charset="0"/>
                <a:cs typeface="Times New Roman" panose="02020603050405020304" pitchFamily="18" charset="0"/>
              </a:rPr>
              <a:t>Aim: Investigate factors linked to anxiety &amp; depression among international PG students</a:t>
            </a:r>
          </a:p>
          <a:p>
            <a:pPr lvl="1">
              <a:buFont typeface="Wingdings" panose="05000000000000000000" pitchFamily="2" charset="2"/>
              <a:buChar char="q"/>
            </a:pPr>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pPr lvl="1">
              <a:buFont typeface="Wingdings" panose="05000000000000000000" pitchFamily="2" charset="2"/>
              <a:buChar char="q"/>
            </a:pPr>
            <a:r>
              <a:rPr lang="en-US" sz="1600" b="0" dirty="0">
                <a:solidFill>
                  <a:schemeClr val="tx2">
                    <a:lumMod val="10000"/>
                  </a:schemeClr>
                </a:solidFill>
                <a:latin typeface="Times New Roman" panose="02020603050405020304" pitchFamily="18" charset="0"/>
                <a:cs typeface="Times New Roman" panose="02020603050405020304" pitchFamily="18" charset="0"/>
              </a:rPr>
              <a:t>1. Identify prevalence (WHO: 1bn+ globally; UK PG: 34-43%)</a:t>
            </a:r>
          </a:p>
          <a:p>
            <a:pPr lvl="1">
              <a:buFont typeface="Wingdings" panose="05000000000000000000" pitchFamily="2" charset="2"/>
              <a:buChar char="q"/>
            </a:pPr>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pPr lvl="1">
              <a:buFont typeface="Wingdings" panose="05000000000000000000" pitchFamily="2" charset="2"/>
              <a:buChar char="q"/>
            </a:pPr>
            <a:r>
              <a:rPr lang="en-US" sz="1600" b="0" dirty="0">
                <a:solidFill>
                  <a:schemeClr val="tx2">
                    <a:lumMod val="10000"/>
                  </a:schemeClr>
                </a:solidFill>
                <a:latin typeface="Times New Roman" panose="02020603050405020304" pitchFamily="18" charset="0"/>
                <a:cs typeface="Times New Roman" panose="02020603050405020304" pitchFamily="18" charset="0"/>
              </a:rPr>
              <a:t>2. Examine academic, financial &amp; social factors (HESA: 71% of UK PGs; cost-of-living, visa strain)</a:t>
            </a:r>
          </a:p>
          <a:p>
            <a:pPr lvl="1">
              <a:buFont typeface="Wingdings" panose="05000000000000000000" pitchFamily="2" charset="2"/>
              <a:buChar char="q"/>
            </a:pPr>
            <a:endParaRPr lang="en-US" sz="1400" dirty="0">
              <a:solidFill>
                <a:schemeClr val="tx2">
                  <a:lumMod val="10000"/>
                </a:schemeClr>
              </a:solidFill>
              <a:latin typeface="Times New Roman" panose="02020603050405020304" pitchFamily="18" charset="0"/>
              <a:cs typeface="Times New Roman" panose="02020603050405020304" pitchFamily="18" charset="0"/>
            </a:endParaRPr>
          </a:p>
          <a:p>
            <a:pPr lvl="1">
              <a:buFont typeface="Wingdings" panose="05000000000000000000" pitchFamily="2" charset="2"/>
              <a:buChar char="q"/>
            </a:pPr>
            <a:r>
              <a:rPr lang="en-US" sz="1600" b="0" dirty="0">
                <a:solidFill>
                  <a:schemeClr val="tx2">
                    <a:lumMod val="10000"/>
                  </a:schemeClr>
                </a:solidFill>
                <a:latin typeface="Times New Roman" panose="02020603050405020304" pitchFamily="18" charset="0"/>
                <a:cs typeface="Times New Roman" panose="02020603050405020304" pitchFamily="18" charset="0"/>
              </a:rPr>
              <a:t>3. Recommend better MH support (12% rate university support well; 13.1% help-seeking)</a:t>
            </a:r>
            <a:endParaRPr lang="en-IN" sz="1400" dirty="0">
              <a:solidFill>
                <a:schemeClr val="tx2">
                  <a:lumMod val="10000"/>
                </a:schemeClr>
              </a:solidFill>
              <a:latin typeface="Times New Roman" panose="02020603050405020304" pitchFamily="18" charset="0"/>
              <a:cs typeface="Times New Roman" panose="02020603050405020304" pitchFamily="18" charset="0"/>
            </a:endParaRPr>
          </a:p>
          <a:p>
            <a:pPr marL="571500" indent="-571500">
              <a:buFont typeface="Wingdings" panose="05000000000000000000" pitchFamily="2" charset="2"/>
              <a:buChar char="q"/>
            </a:pPr>
            <a:endParaRPr lang="en-US" sz="2500" dirty="0">
              <a:solidFill>
                <a:schemeClr val="tx2">
                  <a:lumMod val="10000"/>
                </a:schemeClr>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IN" sz="2500"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8C22B4A4-C691-22B0-529B-8A97410A9072}"/>
              </a:ext>
            </a:extLst>
          </p:cNvPr>
          <p:cNvSpPr/>
          <p:nvPr/>
        </p:nvSpPr>
        <p:spPr>
          <a:xfrm>
            <a:off x="65315" y="65314"/>
            <a:ext cx="12055150" cy="6727371"/>
          </a:xfrm>
          <a:prstGeom prst="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8" name="Picture 7">
            <a:extLst>
              <a:ext uri="{FF2B5EF4-FFF2-40B4-BE49-F238E27FC236}">
                <a16:creationId xmlns:a16="http://schemas.microsoft.com/office/drawing/2014/main" id="{58AB77BF-8B8B-5955-AF98-297150A14A7D}"/>
              </a:ext>
            </a:extLst>
          </p:cNvPr>
          <p:cNvPicPr>
            <a:picLocks noChangeAspect="1"/>
          </p:cNvPicPr>
          <p:nvPr/>
        </p:nvPicPr>
        <p:blipFill>
          <a:blip r:embed="rId3"/>
          <a:stretch>
            <a:fillRect/>
          </a:stretch>
        </p:blipFill>
        <p:spPr>
          <a:xfrm>
            <a:off x="7003654" y="2058760"/>
            <a:ext cx="5188346" cy="4799240"/>
          </a:xfrm>
          <a:prstGeom prst="rect">
            <a:avLst/>
          </a:prstGeom>
          <a:effectLst>
            <a:softEdge rad="203200"/>
          </a:effectLst>
        </p:spPr>
      </p:pic>
      <p:pic>
        <p:nvPicPr>
          <p:cNvPr id="10" name="Picture 9">
            <a:extLst>
              <a:ext uri="{FF2B5EF4-FFF2-40B4-BE49-F238E27FC236}">
                <a16:creationId xmlns:a16="http://schemas.microsoft.com/office/drawing/2014/main" id="{1FB126F5-1FB8-8DA8-F960-D1498A93BA88}"/>
              </a:ext>
            </a:extLst>
          </p:cNvPr>
          <p:cNvPicPr>
            <a:picLocks noChangeAspect="1"/>
          </p:cNvPicPr>
          <p:nvPr/>
        </p:nvPicPr>
        <p:blipFill>
          <a:blip r:embed="rId4"/>
          <a:srcRect l="4676" t="32361" r="6239" b="53472"/>
          <a:stretch>
            <a:fillRect/>
          </a:stretch>
        </p:blipFill>
        <p:spPr>
          <a:xfrm>
            <a:off x="7719644" y="961345"/>
            <a:ext cx="3756366" cy="1344385"/>
          </a:xfrm>
          <a:prstGeom prst="rect">
            <a:avLst/>
          </a:prstGeom>
          <a:effectLst>
            <a:softEdge rad="190500"/>
          </a:effectLst>
        </p:spPr>
      </p:pic>
    </p:spTree>
    <p:extLst>
      <p:ext uri="{BB962C8B-B14F-4D97-AF65-F5344CB8AC3E}">
        <p14:creationId xmlns:p14="http://schemas.microsoft.com/office/powerpoint/2010/main" val="4183894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76DDEE-8BD4-50AC-5D0A-FE2C6B97DC47}"/>
              </a:ext>
            </a:extLst>
          </p:cNvPr>
          <p:cNvSpPr>
            <a:spLocks noGrp="1"/>
          </p:cNvSpPr>
          <p:nvPr>
            <p:ph type="ctrTitle"/>
          </p:nvPr>
        </p:nvSpPr>
        <p:spPr>
          <a:xfrm>
            <a:off x="9182100" y="119938"/>
            <a:ext cx="2647679" cy="680162"/>
          </a:xfrm>
        </p:spPr>
        <p:txBody>
          <a:bodyPr>
            <a:normAutofit/>
          </a:bodyPr>
          <a:lstStyle/>
          <a:p>
            <a:pPr algn="ctr"/>
            <a:r>
              <a:rPr lang="en-US" sz="4000" cap="none" dirty="0">
                <a:solidFill>
                  <a:schemeClr val="tx2">
                    <a:lumMod val="10000"/>
                  </a:schemeClr>
                </a:solidFill>
                <a:effectLst/>
                <a:latin typeface="Times New Roman" panose="02020603050405020304" pitchFamily="18" charset="0"/>
                <a:cs typeface="Times New Roman" panose="02020603050405020304" pitchFamily="18" charset="0"/>
              </a:rPr>
              <a:t>Objectives</a:t>
            </a:r>
            <a:endParaRPr lang="en-IN" sz="4000" cap="none" dirty="0"/>
          </a:p>
        </p:txBody>
      </p:sp>
      <p:sp>
        <p:nvSpPr>
          <p:cNvPr id="4" name="Rectangle 3">
            <a:extLst>
              <a:ext uri="{FF2B5EF4-FFF2-40B4-BE49-F238E27FC236}">
                <a16:creationId xmlns:a16="http://schemas.microsoft.com/office/drawing/2014/main" id="{ED8FD45B-6E2C-BC4C-BB90-CB2B7CEA0BB5}"/>
              </a:ext>
            </a:extLst>
          </p:cNvPr>
          <p:cNvSpPr/>
          <p:nvPr/>
        </p:nvSpPr>
        <p:spPr>
          <a:xfrm>
            <a:off x="65315" y="65314"/>
            <a:ext cx="12055150" cy="6727371"/>
          </a:xfrm>
          <a:prstGeom prst="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1" name="Picture 10">
            <a:extLst>
              <a:ext uri="{FF2B5EF4-FFF2-40B4-BE49-F238E27FC236}">
                <a16:creationId xmlns:a16="http://schemas.microsoft.com/office/drawing/2014/main" id="{24511805-3243-3E15-E1E5-0C410404D385}"/>
              </a:ext>
            </a:extLst>
          </p:cNvPr>
          <p:cNvPicPr>
            <a:picLocks noChangeAspect="1"/>
          </p:cNvPicPr>
          <p:nvPr/>
        </p:nvPicPr>
        <p:blipFill>
          <a:blip r:embed="rId3">
            <a:alphaModFix/>
          </a:blip>
          <a:srcRect l="22915" t="865" r="25585" b="23588"/>
          <a:stretch>
            <a:fillRect/>
          </a:stretch>
        </p:blipFill>
        <p:spPr>
          <a:xfrm>
            <a:off x="8543925" y="827411"/>
            <a:ext cx="3449345" cy="2243158"/>
          </a:xfrm>
          <a:prstGeom prst="rect">
            <a:avLst/>
          </a:prstGeom>
          <a:ln w="38100">
            <a:noFill/>
          </a:ln>
          <a:effectLst>
            <a:softEdge rad="0"/>
          </a:effectLst>
        </p:spPr>
      </p:pic>
      <p:pic>
        <p:nvPicPr>
          <p:cNvPr id="15" name="Picture 14">
            <a:extLst>
              <a:ext uri="{FF2B5EF4-FFF2-40B4-BE49-F238E27FC236}">
                <a16:creationId xmlns:a16="http://schemas.microsoft.com/office/drawing/2014/main" id="{B1BFFB0A-97D2-1A30-8401-A2E88EBAD07A}"/>
              </a:ext>
            </a:extLst>
          </p:cNvPr>
          <p:cNvPicPr>
            <a:picLocks noChangeAspect="1"/>
          </p:cNvPicPr>
          <p:nvPr/>
        </p:nvPicPr>
        <p:blipFill>
          <a:blip r:embed="rId4">
            <a:alphaModFix/>
          </a:blip>
          <a:srcRect l="-1019" r="1019" b="16528"/>
          <a:stretch>
            <a:fillRect/>
          </a:stretch>
        </p:blipFill>
        <p:spPr>
          <a:xfrm>
            <a:off x="8543925" y="4975937"/>
            <a:ext cx="3449345" cy="1762125"/>
          </a:xfrm>
          <a:prstGeom prst="rect">
            <a:avLst/>
          </a:prstGeom>
          <a:ln w="28575">
            <a:noFill/>
          </a:ln>
          <a:effectLst>
            <a:softEdge rad="0"/>
          </a:effectLst>
        </p:spPr>
      </p:pic>
      <p:pic>
        <p:nvPicPr>
          <p:cNvPr id="6" name="Picture 5">
            <a:extLst>
              <a:ext uri="{FF2B5EF4-FFF2-40B4-BE49-F238E27FC236}">
                <a16:creationId xmlns:a16="http://schemas.microsoft.com/office/drawing/2014/main" id="{19016C60-8605-BEB2-5761-E7841DB3B8E2}"/>
              </a:ext>
            </a:extLst>
          </p:cNvPr>
          <p:cNvPicPr>
            <a:picLocks noChangeAspect="1"/>
          </p:cNvPicPr>
          <p:nvPr/>
        </p:nvPicPr>
        <p:blipFill>
          <a:blip r:embed="rId5">
            <a:alphaModFix/>
            <a:extLst>
              <a:ext uri="{BEBA8EAE-BF5A-486C-A8C5-ECC9F3942E4B}">
                <a14:imgProps xmlns:a14="http://schemas.microsoft.com/office/drawing/2010/main">
                  <a14:imgLayer r:embed="rId6">
                    <a14:imgEffect>
                      <a14:sharpenSoften amount="50000"/>
                    </a14:imgEffect>
                    <a14:imgEffect>
                      <a14:brightnessContrast contrast="42000"/>
                    </a14:imgEffect>
                  </a14:imgLayer>
                </a14:imgProps>
              </a:ext>
            </a:extLst>
          </a:blip>
          <a:srcRect l="8680" t="7985" b="3887"/>
          <a:stretch>
            <a:fillRect/>
          </a:stretch>
        </p:blipFill>
        <p:spPr>
          <a:xfrm>
            <a:off x="8543925" y="3070569"/>
            <a:ext cx="3449345" cy="1907368"/>
          </a:xfrm>
          <a:prstGeom prst="rect">
            <a:avLst/>
          </a:prstGeom>
          <a:ln w="28575">
            <a:noFill/>
          </a:ln>
          <a:effectLst>
            <a:glow>
              <a:schemeClr val="accent1">
                <a:alpha val="99000"/>
              </a:schemeClr>
            </a:glow>
            <a:softEdge rad="0"/>
          </a:effectLst>
        </p:spPr>
      </p:pic>
      <p:sp>
        <p:nvSpPr>
          <p:cNvPr id="18" name="Rectangle 17">
            <a:extLst>
              <a:ext uri="{FF2B5EF4-FFF2-40B4-BE49-F238E27FC236}">
                <a16:creationId xmlns:a16="http://schemas.microsoft.com/office/drawing/2014/main" id="{EB79A237-A32F-01BA-F425-84615DB37916}"/>
              </a:ext>
            </a:extLst>
          </p:cNvPr>
          <p:cNvSpPr/>
          <p:nvPr/>
        </p:nvSpPr>
        <p:spPr>
          <a:xfrm>
            <a:off x="122475" y="65314"/>
            <a:ext cx="7931012" cy="6672748"/>
          </a:xfrm>
          <a:prstGeom prst="rect">
            <a:avLst/>
          </a:prstGeom>
        </p:spPr>
        <p:txBody>
          <a:bodyPr/>
          <a:lstStyle/>
          <a:p>
            <a:pPr lvl="0" algn="l"/>
            <a:endParaRPr lang="en-US" b="1" dirty="0">
              <a:solidFill>
                <a:schemeClr val="tx2">
                  <a:lumMod val="10000"/>
                </a:schemeClr>
              </a:solidFill>
              <a:latin typeface="Times New Roman" panose="02020603050405020304" pitchFamily="18" charset="0"/>
              <a:cs typeface="Times New Roman" panose="02020603050405020304" pitchFamily="18" charset="0"/>
            </a:endParaRPr>
          </a:p>
          <a:p>
            <a:pPr lvl="0" algn="l"/>
            <a:endParaRPr lang="en-US" b="1" dirty="0">
              <a:solidFill>
                <a:schemeClr val="tx2">
                  <a:lumMod val="10000"/>
                </a:schemeClr>
              </a:solidFill>
              <a:latin typeface="Times New Roman" panose="02020603050405020304" pitchFamily="18" charset="0"/>
              <a:cs typeface="Times New Roman" panose="02020603050405020304" pitchFamily="18" charset="0"/>
            </a:endParaRPr>
          </a:p>
          <a:p>
            <a:pPr lvl="0" algn="l"/>
            <a:endParaRPr lang="en-US" b="1" dirty="0">
              <a:solidFill>
                <a:schemeClr val="tx2">
                  <a:lumMod val="10000"/>
                </a:schemeClr>
              </a:solidFill>
              <a:latin typeface="Times New Roman" panose="02020603050405020304" pitchFamily="18" charset="0"/>
              <a:cs typeface="Times New Roman" panose="02020603050405020304" pitchFamily="18" charset="0"/>
            </a:endParaRPr>
          </a:p>
          <a:p>
            <a:pPr lvl="1"/>
            <a:r>
              <a:rPr lang="en-US" b="1" dirty="0">
                <a:solidFill>
                  <a:schemeClr val="tx2">
                    <a:lumMod val="10000"/>
                  </a:schemeClr>
                </a:solidFill>
                <a:latin typeface="Times New Roman" panose="02020603050405020304" pitchFamily="18" charset="0"/>
                <a:cs typeface="Times New Roman" panose="02020603050405020304" pitchFamily="18" charset="0"/>
              </a:rPr>
              <a:t>Academic, Financial &amp; Social Factors : What's actually  driving anxiety and depression in this group?</a:t>
            </a:r>
          </a:p>
          <a:p>
            <a:pPr lvl="1"/>
            <a:endParaRPr lang="en-US" b="1" dirty="0">
              <a:solidFill>
                <a:schemeClr val="tx2">
                  <a:lumMod val="10000"/>
                </a:schemeClr>
              </a:solidFill>
              <a:latin typeface="Times New Roman" panose="02020603050405020304" pitchFamily="18" charset="0"/>
              <a:cs typeface="Times New Roman" panose="02020603050405020304" pitchFamily="18" charset="0"/>
            </a:endParaRPr>
          </a:p>
          <a:p>
            <a:pPr lvl="0" algn="l"/>
            <a:endParaRPr lang="en-IN" sz="1400" b="0" dirty="0">
              <a:solidFill>
                <a:schemeClr val="tx2">
                  <a:lumMod val="10000"/>
                </a:schemeClr>
              </a:solidFill>
              <a:latin typeface="Times New Roman" panose="02020603050405020304" pitchFamily="18" charset="0"/>
              <a:cs typeface="Times New Roman" panose="02020603050405020304" pitchFamily="18" charset="0"/>
            </a:endParaRPr>
          </a:p>
          <a:p>
            <a:pPr lvl="1" algn="l">
              <a:buNone/>
            </a:pPr>
            <a:r>
              <a:rPr lang="en-US" sz="2000" b="1" dirty="0">
                <a:solidFill>
                  <a:schemeClr val="tx2">
                    <a:lumMod val="10000"/>
                  </a:schemeClr>
                </a:solidFill>
                <a:latin typeface="Times New Roman" panose="02020603050405020304" pitchFamily="18" charset="0"/>
                <a:cs typeface="Times New Roman" panose="02020603050405020304" pitchFamily="18" charset="0"/>
              </a:rPr>
              <a:t>Academic factors</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Unfamiliar academic systems &amp; language barriers</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Academic performance tied to visa status → added pressure</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Tutor communication issues predict depression (Hosseinpur et al., 2023)</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Academic distress: strongest predictor overall</a:t>
            </a:r>
          </a:p>
          <a:p>
            <a:pPr lvl="1" algn="l">
              <a:buNone/>
            </a:pPr>
            <a:endParaRPr lang="en-IN" sz="800" dirty="0">
              <a:solidFill>
                <a:schemeClr val="tx2">
                  <a:lumMod val="10000"/>
                </a:schemeClr>
              </a:solidFill>
              <a:latin typeface="Times New Roman" panose="02020603050405020304" pitchFamily="18" charset="0"/>
              <a:cs typeface="Times New Roman" panose="02020603050405020304" pitchFamily="18" charset="0"/>
            </a:endParaRPr>
          </a:p>
          <a:p>
            <a:pPr lvl="1" algn="l">
              <a:buNone/>
            </a:pPr>
            <a:r>
              <a:rPr lang="en-US" sz="2000" b="1" dirty="0">
                <a:solidFill>
                  <a:schemeClr val="tx2">
                    <a:lumMod val="10000"/>
                  </a:schemeClr>
                </a:solidFill>
                <a:latin typeface="Times New Roman" panose="02020603050405020304" pitchFamily="18" charset="0"/>
                <a:cs typeface="Times New Roman" panose="02020603050405020304" pitchFamily="18" charset="0"/>
              </a:rPr>
              <a:t>Financial factors</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Financial hardship &amp; homesickness: top predictors (Hosseinpur et al., 2023)</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59% of UK students: money is a stressor (Student Minds)</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No UK loan access; high tuition + living costs</a:t>
            </a:r>
          </a:p>
          <a:p>
            <a:pPr lvl="1" algn="l">
              <a:buNone/>
            </a:pPr>
            <a:endParaRPr lang="en-IN" sz="800" dirty="0">
              <a:solidFill>
                <a:schemeClr val="tx2">
                  <a:lumMod val="10000"/>
                </a:schemeClr>
              </a:solidFill>
              <a:latin typeface="Times New Roman" panose="02020603050405020304" pitchFamily="18" charset="0"/>
              <a:cs typeface="Times New Roman" panose="02020603050405020304" pitchFamily="18" charset="0"/>
            </a:endParaRPr>
          </a:p>
          <a:p>
            <a:pPr lvl="1" algn="l">
              <a:buNone/>
            </a:pPr>
            <a:r>
              <a:rPr lang="en-US" sz="2000" b="1" dirty="0">
                <a:solidFill>
                  <a:schemeClr val="tx2">
                    <a:lumMod val="10000"/>
                  </a:schemeClr>
                </a:solidFill>
                <a:latin typeface="Times New Roman" panose="02020603050405020304" pitchFamily="18" charset="0"/>
                <a:cs typeface="Times New Roman" panose="02020603050405020304" pitchFamily="18" charset="0"/>
              </a:rPr>
              <a:t>Social factors</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Homesickness, loneliness, culture shock (UK ML study)</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Poor housing worsens stress &amp; isolation (Worsley et al., 2024)</a:t>
            </a:r>
          </a:p>
          <a:p>
            <a:pPr lvl="2" algn="l">
              <a:buChar char="•"/>
            </a:pPr>
            <a:r>
              <a:rPr lang="en-US" sz="1800" dirty="0">
                <a:solidFill>
                  <a:schemeClr val="tx2">
                    <a:lumMod val="10000"/>
                  </a:schemeClr>
                </a:solidFill>
                <a:latin typeface="Times New Roman" panose="02020603050405020304" pitchFamily="18" charset="0"/>
                <a:cs typeface="Times New Roman" panose="02020603050405020304" pitchFamily="18" charset="0"/>
              </a:rPr>
              <a:t>Peer networks help, but can't replace university support</a:t>
            </a:r>
          </a:p>
        </p:txBody>
      </p:sp>
    </p:spTree>
    <p:extLst>
      <p:ext uri="{BB962C8B-B14F-4D97-AF65-F5344CB8AC3E}">
        <p14:creationId xmlns:p14="http://schemas.microsoft.com/office/powerpoint/2010/main" val="3688257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E9DD5-AF1D-BA95-C507-1FAA41FC65C1}"/>
              </a:ext>
            </a:extLst>
          </p:cNvPr>
          <p:cNvSpPr>
            <a:spLocks noGrp="1"/>
          </p:cNvSpPr>
          <p:nvPr>
            <p:ph type="title"/>
          </p:nvPr>
        </p:nvSpPr>
        <p:spPr>
          <a:xfrm>
            <a:off x="7004180" y="160931"/>
            <a:ext cx="4926564" cy="1110342"/>
          </a:xfrm>
        </p:spPr>
        <p:txBody>
          <a:bodyPr>
            <a:normAutofit fontScale="90000"/>
          </a:bodyPr>
          <a:lstStyle/>
          <a:p>
            <a:r>
              <a:rPr lang="en-IN" sz="4400" dirty="0">
                <a:solidFill>
                  <a:schemeClr val="tx2">
                    <a:lumMod val="10000"/>
                  </a:schemeClr>
                </a:solidFill>
                <a:effectLst/>
                <a:latin typeface="Times New Roman" panose="02020603050405020304" pitchFamily="18" charset="0"/>
                <a:cs typeface="Times New Roman" panose="02020603050405020304" pitchFamily="18" charset="0"/>
              </a:rPr>
              <a:t>Research Impact </a:t>
            </a:r>
            <a:br>
              <a:rPr lang="en-IN" sz="4400" dirty="0">
                <a:solidFill>
                  <a:schemeClr val="tx2">
                    <a:lumMod val="10000"/>
                  </a:schemeClr>
                </a:solidFill>
                <a:effectLst/>
                <a:latin typeface="Times New Roman" panose="02020603050405020304" pitchFamily="18" charset="0"/>
                <a:cs typeface="Times New Roman" panose="02020603050405020304" pitchFamily="18" charset="0"/>
              </a:rPr>
            </a:br>
            <a:r>
              <a:rPr lang="en-IN" sz="2000" dirty="0">
                <a:solidFill>
                  <a:schemeClr val="tx2">
                    <a:lumMod val="10000"/>
                  </a:schemeClr>
                </a:solidFill>
                <a:effectLst/>
                <a:latin typeface="Times New Roman" panose="02020603050405020304" pitchFamily="18" charset="0"/>
                <a:cs typeface="Times New Roman" panose="02020603050405020304" pitchFamily="18" charset="0"/>
              </a:rPr>
              <a:t>Why this research matters beyond the classroom</a:t>
            </a:r>
            <a:br>
              <a:rPr lang="en-US" sz="2000" dirty="0">
                <a:solidFill>
                  <a:schemeClr val="tx2">
                    <a:lumMod val="10000"/>
                  </a:schemeClr>
                </a:solidFill>
                <a:effectLst/>
                <a:latin typeface="Times New Roman" panose="02020603050405020304" pitchFamily="18" charset="0"/>
                <a:cs typeface="Times New Roman" panose="02020603050405020304" pitchFamily="18" charset="0"/>
              </a:rPr>
            </a:br>
            <a:endParaRPr lang="en-IN" sz="2000" dirty="0">
              <a:effectLst/>
            </a:endParaRPr>
          </a:p>
        </p:txBody>
      </p:sp>
      <p:sp>
        <p:nvSpPr>
          <p:cNvPr id="3" name="Rectangle 2">
            <a:extLst>
              <a:ext uri="{FF2B5EF4-FFF2-40B4-BE49-F238E27FC236}">
                <a16:creationId xmlns:a16="http://schemas.microsoft.com/office/drawing/2014/main" id="{2E5BC2C2-C5D1-90EB-AE92-05B2D246E051}"/>
              </a:ext>
            </a:extLst>
          </p:cNvPr>
          <p:cNvSpPr/>
          <p:nvPr/>
        </p:nvSpPr>
        <p:spPr>
          <a:xfrm>
            <a:off x="65315" y="65314"/>
            <a:ext cx="12055150" cy="6727371"/>
          </a:xfrm>
          <a:prstGeom prst="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6" name="Picture 5">
            <a:extLst>
              <a:ext uri="{FF2B5EF4-FFF2-40B4-BE49-F238E27FC236}">
                <a16:creationId xmlns:a16="http://schemas.microsoft.com/office/drawing/2014/main" id="{813C0567-DA77-7EA1-AFFB-0BFD28B90D10}"/>
              </a:ext>
            </a:extLst>
          </p:cNvPr>
          <p:cNvPicPr>
            <a:picLocks noChangeAspect="1"/>
          </p:cNvPicPr>
          <p:nvPr/>
        </p:nvPicPr>
        <p:blipFill>
          <a:blip r:embed="rId3"/>
          <a:srcRect l="1444" t="2345" r="11028" b="4626"/>
          <a:stretch>
            <a:fillRect/>
          </a:stretch>
        </p:blipFill>
        <p:spPr>
          <a:xfrm>
            <a:off x="8075645" y="898501"/>
            <a:ext cx="4038522" cy="2861501"/>
          </a:xfrm>
          <a:prstGeom prst="rect">
            <a:avLst/>
          </a:prstGeom>
          <a:effectLst>
            <a:softEdge rad="228600"/>
          </a:effectLst>
        </p:spPr>
      </p:pic>
      <p:pic>
        <p:nvPicPr>
          <p:cNvPr id="10" name="Picture 9">
            <a:extLst>
              <a:ext uri="{FF2B5EF4-FFF2-40B4-BE49-F238E27FC236}">
                <a16:creationId xmlns:a16="http://schemas.microsoft.com/office/drawing/2014/main" id="{32BF1A09-90E9-AED6-2BEB-37292C50270D}"/>
              </a:ext>
            </a:extLst>
          </p:cNvPr>
          <p:cNvPicPr>
            <a:picLocks noChangeAspect="1"/>
          </p:cNvPicPr>
          <p:nvPr/>
        </p:nvPicPr>
        <p:blipFill>
          <a:blip r:embed="rId4"/>
          <a:srcRect b="4860"/>
          <a:stretch>
            <a:fillRect/>
          </a:stretch>
        </p:blipFill>
        <p:spPr>
          <a:xfrm>
            <a:off x="8186055" y="3387229"/>
            <a:ext cx="3940630" cy="3470771"/>
          </a:xfrm>
          <a:prstGeom prst="rect">
            <a:avLst/>
          </a:prstGeom>
          <a:effectLst>
            <a:softEdge rad="101600"/>
          </a:effectLst>
        </p:spPr>
      </p:pic>
      <p:sp>
        <p:nvSpPr>
          <p:cNvPr id="5" name="TextBox 4">
            <a:extLst>
              <a:ext uri="{FF2B5EF4-FFF2-40B4-BE49-F238E27FC236}">
                <a16:creationId xmlns:a16="http://schemas.microsoft.com/office/drawing/2014/main" id="{2811D6EA-9398-BA29-2BEF-DCD1692336C0}"/>
              </a:ext>
            </a:extLst>
          </p:cNvPr>
          <p:cNvSpPr txBox="1"/>
          <p:nvPr/>
        </p:nvSpPr>
        <p:spPr>
          <a:xfrm>
            <a:off x="175725" y="1074190"/>
            <a:ext cx="7899920" cy="5693866"/>
          </a:xfrm>
          <a:prstGeom prst="rect">
            <a:avLst/>
          </a:prstGeom>
          <a:noFill/>
        </p:spPr>
        <p:txBody>
          <a:bodyPr wrap="square">
            <a:spAutoFit/>
          </a:bodyPr>
          <a:lstStyle/>
          <a:p>
            <a:pPr marL="285750" indent="-285750">
              <a:buFont typeface="Wingdings" panose="05000000000000000000" pitchFamily="2" charset="2"/>
              <a:buChar char="q"/>
            </a:pPr>
            <a:r>
              <a:rPr lang="en-IN" sz="1800" b="1" dirty="0">
                <a:solidFill>
                  <a:schemeClr val="tx2">
                    <a:lumMod val="10000"/>
                  </a:schemeClr>
                </a:solidFill>
                <a:latin typeface="Times New Roman" panose="02020603050405020304" pitchFamily="18" charset="0"/>
                <a:cs typeface="Times New Roman" panose="02020603050405020304" pitchFamily="18" charset="0"/>
              </a:rPr>
              <a:t>Impact on international postgraduates</a:t>
            </a:r>
          </a:p>
          <a:p>
            <a:pPr marL="742950" lvl="1" indent="-285750">
              <a:buFont typeface="Wingdings" panose="05000000000000000000" pitchFamily="2" charset="2"/>
              <a:buChar char="ü"/>
            </a:pPr>
            <a:r>
              <a:rPr lang="en-IN" sz="1600" b="0" dirty="0">
                <a:solidFill>
                  <a:schemeClr val="tx2">
                    <a:lumMod val="10000"/>
                  </a:schemeClr>
                </a:solidFill>
                <a:latin typeface="Times New Roman" panose="02020603050405020304" pitchFamily="18" charset="0"/>
                <a:cs typeface="Times New Roman" panose="02020603050405020304" pitchFamily="18" charset="0"/>
              </a:rPr>
              <a:t>Early risk ID reaches students before crisis (only 13.1% currently seek help)</a:t>
            </a:r>
          </a:p>
          <a:p>
            <a:pPr marL="742950" lvl="1" indent="-285750">
              <a:buFont typeface="Wingdings" panose="05000000000000000000" pitchFamily="2" charset="2"/>
              <a:buChar char="ü"/>
            </a:pPr>
            <a:r>
              <a:rPr lang="en-IN" sz="1600" b="0" dirty="0">
                <a:solidFill>
                  <a:schemeClr val="tx2">
                    <a:lumMod val="10000"/>
                  </a:schemeClr>
                </a:solidFill>
                <a:latin typeface="Times New Roman" panose="02020603050405020304" pitchFamily="18" charset="0"/>
                <a:cs typeface="Times New Roman" panose="02020603050405020304" pitchFamily="18" charset="0"/>
              </a:rPr>
              <a:t>Better support cuts dropout &amp; isolation</a:t>
            </a:r>
          </a:p>
          <a:p>
            <a:pPr marL="742950" lvl="1" indent="-285750">
              <a:buFont typeface="Wingdings" panose="05000000000000000000" pitchFamily="2" charset="2"/>
              <a:buChar char="ü"/>
            </a:pPr>
            <a:endParaRPr lang="en-IN" sz="1400" dirty="0">
              <a:solidFill>
                <a:schemeClr val="tx2">
                  <a:lumMod val="10000"/>
                </a:schemeClr>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IN" sz="1800" b="1" dirty="0">
                <a:solidFill>
                  <a:schemeClr val="tx2">
                    <a:lumMod val="10000"/>
                  </a:schemeClr>
                </a:solidFill>
                <a:latin typeface="Times New Roman" panose="02020603050405020304" pitchFamily="18" charset="0"/>
                <a:cs typeface="Times New Roman" panose="02020603050405020304" pitchFamily="18" charset="0"/>
              </a:rPr>
              <a:t>Impact on public health &amp; social care services</a:t>
            </a:r>
          </a:p>
          <a:p>
            <a:pPr marL="742950" lvl="1" indent="-285750">
              <a:buFont typeface="Wingdings" panose="05000000000000000000" pitchFamily="2" charset="2"/>
              <a:buChar char="ü"/>
            </a:pPr>
            <a:r>
              <a:rPr lang="en-IN" sz="1600" b="0" dirty="0">
                <a:solidFill>
                  <a:schemeClr val="tx2">
                    <a:lumMod val="10000"/>
                  </a:schemeClr>
                </a:solidFill>
                <a:latin typeface="Times New Roman" panose="02020603050405020304" pitchFamily="18" charset="0"/>
                <a:cs typeface="Times New Roman" panose="02020603050405020304" pitchFamily="18" charset="0"/>
              </a:rPr>
              <a:t>Mental ill-health costs England GBP300bn/year (Centre for MH, 2024)</a:t>
            </a:r>
          </a:p>
          <a:p>
            <a:pPr marL="742950" lvl="1" indent="-285750">
              <a:buFont typeface="Wingdings" panose="05000000000000000000" pitchFamily="2" charset="2"/>
              <a:buChar char="ü"/>
            </a:pPr>
            <a:r>
              <a:rPr lang="en-IN" sz="1600" b="0" dirty="0">
                <a:solidFill>
                  <a:schemeClr val="tx2">
                    <a:lumMod val="10000"/>
                  </a:schemeClr>
                </a:solidFill>
                <a:latin typeface="Times New Roman" panose="02020603050405020304" pitchFamily="18" charset="0"/>
                <a:cs typeface="Times New Roman" panose="02020603050405020304" pitchFamily="18" charset="0"/>
              </a:rPr>
              <a:t>GBP1 spent on prevention -&gt; GBP5-15.80 saved (WHO-aligned)</a:t>
            </a:r>
          </a:p>
          <a:p>
            <a:pPr marL="742950" lvl="1" indent="-285750">
              <a:buFont typeface="Wingdings" panose="05000000000000000000" pitchFamily="2" charset="2"/>
              <a:buChar char="ü"/>
            </a:pPr>
            <a:endParaRPr lang="en-IN" sz="1400" dirty="0">
              <a:solidFill>
                <a:schemeClr val="tx2">
                  <a:lumMod val="10000"/>
                </a:schemeClr>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IN" sz="1800" b="1" dirty="0">
                <a:solidFill>
                  <a:schemeClr val="tx2">
                    <a:lumMod val="10000"/>
                  </a:schemeClr>
                </a:solidFill>
                <a:latin typeface="Times New Roman" panose="02020603050405020304" pitchFamily="18" charset="0"/>
                <a:cs typeface="Times New Roman" panose="02020603050405020304" pitchFamily="18" charset="0"/>
              </a:rPr>
              <a:t>Impact on university policy &amp; services</a:t>
            </a:r>
          </a:p>
          <a:p>
            <a:pPr marL="742950" lvl="1" indent="-285750">
              <a:buFont typeface="Wingdings" panose="05000000000000000000" pitchFamily="2" charset="2"/>
              <a:buChar char="ü"/>
            </a:pPr>
            <a:r>
              <a:rPr lang="en-IN" sz="1600" b="0" dirty="0">
                <a:solidFill>
                  <a:schemeClr val="tx2">
                    <a:lumMod val="10000"/>
                  </a:schemeClr>
                </a:solidFill>
                <a:latin typeface="Times New Roman" panose="02020603050405020304" pitchFamily="18" charset="0"/>
                <a:cs typeface="Times New Roman" panose="02020603050405020304" pitchFamily="18" charset="0"/>
              </a:rPr>
              <a:t>Intl PGs = 71% of UK PGs; contribute GBP41.9bn to UK economy (HEPI/UUKi, 2023)</a:t>
            </a:r>
          </a:p>
          <a:p>
            <a:pPr marL="742950" lvl="1" indent="-285750">
              <a:buFont typeface="Wingdings" panose="05000000000000000000" pitchFamily="2" charset="2"/>
              <a:buChar char="ü"/>
            </a:pPr>
            <a:r>
              <a:rPr lang="en-IN" sz="1600" b="0" dirty="0">
                <a:solidFill>
                  <a:schemeClr val="tx2">
                    <a:lumMod val="10000"/>
                  </a:schemeClr>
                </a:solidFill>
                <a:latin typeface="Times New Roman" panose="02020603050405020304" pitchFamily="18" charset="0"/>
                <a:cs typeface="Times New Roman" panose="02020603050405020304" pitchFamily="18" charset="0"/>
              </a:rPr>
              <a:t>Findings can inform OfS / UUK mental health strategy</a:t>
            </a:r>
          </a:p>
          <a:p>
            <a:endParaRPr lang="en-IN" sz="1400" dirty="0">
              <a:solidFill>
                <a:schemeClr val="tx2">
                  <a:lumMod val="10000"/>
                </a:schemeClr>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IN" sz="1800" b="1" dirty="0">
                <a:solidFill>
                  <a:schemeClr val="tx2">
                    <a:lumMod val="10000"/>
                  </a:schemeClr>
                </a:solidFill>
                <a:latin typeface="Times New Roman" panose="02020603050405020304" pitchFamily="18" charset="0"/>
                <a:cs typeface="Times New Roman" panose="02020603050405020304" pitchFamily="18" charset="0"/>
              </a:rPr>
              <a:t>Impact on HSC professionals</a:t>
            </a:r>
          </a:p>
          <a:p>
            <a:pPr marL="742950" lvl="1" indent="-285750">
              <a:buFont typeface="Wingdings" panose="05000000000000000000" pitchFamily="2" charset="2"/>
              <a:buChar char="ü"/>
            </a:pPr>
            <a:r>
              <a:rPr lang="en-IN" sz="1600" b="0" dirty="0">
                <a:solidFill>
                  <a:schemeClr val="tx2">
                    <a:lumMod val="10000"/>
                  </a:schemeClr>
                </a:solidFill>
                <a:latin typeface="Times New Roman" panose="02020603050405020304" pitchFamily="18" charset="0"/>
                <a:cs typeface="Times New Roman" panose="02020603050405020304" pitchFamily="18" charset="0"/>
              </a:rPr>
              <a:t>Evidence on financial stress, homesickness, academic pressure</a:t>
            </a:r>
          </a:p>
          <a:p>
            <a:pPr marL="742950" lvl="1" indent="-285750">
              <a:buFont typeface="Wingdings" panose="05000000000000000000" pitchFamily="2" charset="2"/>
              <a:buChar char="ü"/>
            </a:pPr>
            <a:r>
              <a:rPr lang="en-IN" sz="1600" b="0" dirty="0">
                <a:solidFill>
                  <a:schemeClr val="tx2">
                    <a:lumMod val="10000"/>
                  </a:schemeClr>
                </a:solidFill>
                <a:latin typeface="Times New Roman" panose="02020603050405020304" pitchFamily="18" charset="0"/>
                <a:cs typeface="Times New Roman" panose="02020603050405020304" pitchFamily="18" charset="0"/>
              </a:rPr>
              <a:t>Supports culturally competent training</a:t>
            </a:r>
          </a:p>
        </p:txBody>
      </p:sp>
    </p:spTree>
    <p:extLst>
      <p:ext uri="{BB962C8B-B14F-4D97-AF65-F5344CB8AC3E}">
        <p14:creationId xmlns:p14="http://schemas.microsoft.com/office/powerpoint/2010/main" val="2206591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7B0EF9-3203-0E58-94E5-02EE23548558}"/>
              </a:ext>
            </a:extLst>
          </p:cNvPr>
          <p:cNvSpPr txBox="1"/>
          <p:nvPr/>
        </p:nvSpPr>
        <p:spPr>
          <a:xfrm>
            <a:off x="102637" y="631243"/>
            <a:ext cx="11949404" cy="6017032"/>
          </a:xfrm>
          <a:prstGeom prst="rect">
            <a:avLst/>
          </a:prstGeom>
          <a:noFill/>
        </p:spPr>
        <p:txBody>
          <a:bodyPr wrap="square">
            <a:spAutoFit/>
          </a:bodyPr>
          <a:lstStyle/>
          <a:p>
            <a:endParaRPr lang="en-IN"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IN" sz="1100" dirty="0">
                <a:solidFill>
                  <a:schemeClr val="tx2">
                    <a:lumMod val="10000"/>
                  </a:schemeClr>
                </a:solidFill>
                <a:latin typeface="Times New Roman" panose="02020603050405020304" pitchFamily="18" charset="0"/>
                <a:cs typeface="Times New Roman" panose="02020603050405020304" pitchFamily="18" charset="0"/>
              </a:rPr>
              <a:t>Hussain, S. et al. (2021) Depression, Anxiety and Stress Among International Postgraduate Students in a UK University: A Cross-Sectional Study. Research Square. Available at: </a:t>
            </a:r>
            <a:r>
              <a:rPr lang="en-IN" sz="1100" dirty="0">
                <a:solidFill>
                  <a:schemeClr val="tx2">
                    <a:lumMod val="10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https://www.researchsquare.com/article/rs-287018/v1</a:t>
            </a:r>
            <a:endParaRPr lang="en-IN"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IN" sz="1100" dirty="0">
                <a:solidFill>
                  <a:schemeClr val="tx2">
                    <a:lumMod val="10000"/>
                  </a:schemeClr>
                </a:solidFill>
                <a:latin typeface="Times New Roman" panose="02020603050405020304" pitchFamily="18" charset="0"/>
                <a:cs typeface="Times New Roman" panose="02020603050405020304" pitchFamily="18" charset="0"/>
              </a:rPr>
              <a:t>Hosseinpur, H., Parsa, A.D. and Kabir, R. (2023) 'The prevalence of depression and its predictors among international postgraduate students studying public health at a UK university', SAGE Open. Available at: </a:t>
            </a:r>
            <a:r>
              <a:rPr lang="en-IN" sz="1100" dirty="0">
                <a:solidFill>
                  <a:schemeClr val="tx2">
                    <a:lumMod val="10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https://journals.sagepub.com/doi/full/10.1177/26318318231181689</a:t>
            </a:r>
            <a:endParaRPr lang="en-IN"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IN" sz="1100" dirty="0">
                <a:solidFill>
                  <a:schemeClr val="tx2">
                    <a:lumMod val="10000"/>
                  </a:schemeClr>
                </a:solidFill>
                <a:latin typeface="Times New Roman" panose="02020603050405020304" pitchFamily="18" charset="0"/>
                <a:cs typeface="Times New Roman" panose="02020603050405020304" pitchFamily="18" charset="0"/>
              </a:rPr>
              <a:t>Alnaim, M.A. et al. (2024) 'Depression among Saudi international university students and its associated risk factors', BMC Public Health, 24, p.3101.</a:t>
            </a:r>
          </a:p>
          <a:p>
            <a:pPr marL="171450" indent="-171450">
              <a:buFont typeface="Arial" panose="020B0604020202020204" pitchFamily="34" charset="0"/>
              <a:buChar char="•"/>
            </a:pPr>
            <a:r>
              <a:rPr lang="en-IN" sz="1100" dirty="0">
                <a:solidFill>
                  <a:schemeClr val="tx2">
                    <a:lumMod val="10000"/>
                  </a:schemeClr>
                </a:solidFill>
                <a:latin typeface="Times New Roman" panose="02020603050405020304" pitchFamily="18" charset="0"/>
                <a:cs typeface="Times New Roman" panose="02020603050405020304" pitchFamily="18" charset="0"/>
              </a:rPr>
              <a:t>Chen, Y. et al. (2024) 'The anxiety and depression of international medical students during COVID-19 pandemic', Perspectives in Psychiatric Care. Available at: </a:t>
            </a:r>
            <a:r>
              <a:rPr lang="en-IN" sz="1100" dirty="0">
                <a:solidFill>
                  <a:schemeClr val="tx2">
                    <a:lumMod val="10000"/>
                  </a:schemeClr>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https://onlinelibrary.wiley.com/doi/10.1155/2024/2285597</a:t>
            </a:r>
            <a:endParaRPr lang="en-IN"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IN" sz="1100" dirty="0">
                <a:solidFill>
                  <a:schemeClr val="tx2">
                    <a:lumMod val="10000"/>
                  </a:schemeClr>
                </a:solidFill>
                <a:latin typeface="Times New Roman" panose="02020603050405020304" pitchFamily="18" charset="0"/>
                <a:cs typeface="Times New Roman" panose="02020603050405020304" pitchFamily="18" charset="0"/>
              </a:rPr>
              <a:t>Foster, H., Stevenson, J. and Akram, U. (2023) 'Prevalence of anxiety, depression, mania, insomnia, stress, suicidal ideation, psychotic experiences, and loneliness in UK university students', Scientific Data, 10, 621. Available at: </a:t>
            </a:r>
            <a:r>
              <a:rPr lang="en-IN" sz="1100" dirty="0">
                <a:solidFill>
                  <a:schemeClr val="tx2">
                    <a:lumMod val="10000"/>
                  </a:schemeClr>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https://www.nature.com/articles/s41597-023-02520-5</a:t>
            </a:r>
            <a:endParaRPr lang="en-IN"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IN" sz="1100" dirty="0">
                <a:solidFill>
                  <a:schemeClr val="tx2">
                    <a:lumMod val="10000"/>
                  </a:schemeClr>
                </a:solidFill>
                <a:latin typeface="Times New Roman" panose="02020603050405020304" pitchFamily="18" charset="0"/>
                <a:cs typeface="Times New Roman" panose="02020603050405020304" pitchFamily="18" charset="0"/>
              </a:rPr>
              <a:t>Student Minds (2022) Student mental health survey. Available at: </a:t>
            </a:r>
            <a:r>
              <a:rPr lang="en-IN" sz="1100" dirty="0">
                <a:solidFill>
                  <a:schemeClr val="tx2">
                    <a:lumMod val="10000"/>
                  </a:schemeClr>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https://www.studentminds.org.uk/insight-briefings.html</a:t>
            </a:r>
            <a:endParaRPr lang="en-IN"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World Health Organization (2025) World Mental Health Today / Mental Health Atlas 2024.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https://www.who.int/news/item/02-09-2025-over-a-billion-people-living-with-mental-health-conditions-services-require-urgent-scale-up</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HESA (2026) Higher Education Student Statistics: UK, 2024/25.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https://www.hesa.ac.uk/news/27-01-2026/sb273-higher-education-student-statistics/location</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British Council (2026) Student mobility and TNE overview: HESA 2024/25 and UKVI 2025 data.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https://opportunities-insight.britishcouncil.org/analysis/student-mobility-and-tne-overview-hesa-202425-and-ukvi-2025-data</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House of Commons Library (2026) Student mental health in England: Statistics, policy, and guidance.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https://commonslibrary.parliament.uk/research-briefings/cbp-8593/</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Student Minds (2022) National student mental health survey findings.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https://www.studentminds.org.uk/insight-briefings.html</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Office for Students (2023) Meeting the mental health needs of students.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https://www.officeforstudents.org.uk/publications/meeting-the-mental-health-needs-of-students/</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World Health Organization (2025) World Mental Health Today.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https://www.who.int/news/item/02-09-2025-over-a-billion-people-living-with-mental-health-conditions-services-require-urgent-scale-up</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Office for Students (2023) Meeting the mental health needs of students.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https://www.officeforstudents.org.uk/publications/meeting-the-mental-health-needs-of-students/</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Hosseinpur, H., Parsa, A.D. and Kabir, R. (2023) 'The prevalence of depression and its predictors among international postgraduate students studying public health at a UK university', SAGE Open.[Author names unavailable] (2024) 'Mental health analysis of international students using machine learning techniques', PMC.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https://pmc.ncbi.nlm.nih.gov/articles/PMC11156345/</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Worsley, J., Harrison, P. and Corcoran, R. (cited 2024) study on housing and mental health of international students in the UK.</a:t>
            </a: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Student Minds (2022/23) National student mental health and cost-of-living survey findings.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https://www.studentminds.org.uk/insight-briefings.html</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Boston Congress of Public Health Review (2026) 'Mental Health Factors: Stress, Loneliness, and Academic Performance in Domestic vs. International College Students'.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https://www.bcphreview.org/article/138073</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Centre for Mental Health (2024) The economic and social costs of mental ill health.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https://www.centreformentalhealth.org.uk/publications/the-economic-and-social-costs-of-mental-ill-health/</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Mental Health Foundation &amp; London School of Economics (2022) The economic case for investing in the prevention of mental health conditions in the UK.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https://www.mentalhealth.org.uk/about-us/news/mental-health-problems-cost-uk-economy-least-gbp-118-billion-year-new-research</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Universities UK International, HEPI &amp; London Economics (2023) The costs and benefits of international higher education students to the UK.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https://www.hepi.ac.uk/2023/05/16/international-students-boost-uk-economy-by-41-9-billion/</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100" dirty="0">
                <a:solidFill>
                  <a:schemeClr val="tx2">
                    <a:lumMod val="10000"/>
                  </a:schemeClr>
                </a:solidFill>
                <a:latin typeface="Times New Roman" panose="02020603050405020304" pitchFamily="18" charset="0"/>
                <a:cs typeface="Times New Roman" panose="02020603050405020304" pitchFamily="18" charset="0"/>
              </a:rPr>
              <a:t>World Health Organization (2025) World Mental Health Today. Available at: </a:t>
            </a:r>
            <a:r>
              <a:rPr lang="en-US" sz="1100" dirty="0">
                <a:solidFill>
                  <a:schemeClr val="tx2">
                    <a:lumMod val="10000"/>
                  </a:schemeClr>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https://www.who.int/news/item/02-09-2025-over-a-billion-people-living-with-mental-health-conditions-services-require-urgent-scale-up</a:t>
            </a:r>
            <a:endParaRPr lang="en-US" sz="1100" dirty="0">
              <a:solidFill>
                <a:schemeClr val="tx2">
                  <a:lumMod val="10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C0E7BB90-524C-F205-BC1A-73F9DDAA78FA}"/>
              </a:ext>
            </a:extLst>
          </p:cNvPr>
          <p:cNvSpPr txBox="1"/>
          <p:nvPr/>
        </p:nvSpPr>
        <p:spPr>
          <a:xfrm>
            <a:off x="8828316" y="79588"/>
            <a:ext cx="3223725" cy="984885"/>
          </a:xfrm>
          <a:prstGeom prst="rect">
            <a:avLst/>
          </a:prstGeom>
          <a:noFill/>
        </p:spPr>
        <p:txBody>
          <a:bodyPr wrap="square" rtlCol="0">
            <a:spAutoFit/>
          </a:bodyPr>
          <a:lstStyle/>
          <a:p>
            <a:pPr algn="ctr"/>
            <a:r>
              <a:rPr lang="en-IN" sz="4000" b="1" dirty="0">
                <a:solidFill>
                  <a:schemeClr val="tx2">
                    <a:lumMod val="10000"/>
                  </a:schemeClr>
                </a:solidFill>
                <a:latin typeface="Times New Roman" panose="02020603050405020304" pitchFamily="18" charset="0"/>
                <a:cs typeface="Times New Roman" panose="02020603050405020304" pitchFamily="18" charset="0"/>
              </a:rPr>
              <a:t>References </a:t>
            </a:r>
          </a:p>
          <a:p>
            <a:pPr algn="ctr"/>
            <a:endParaRPr lang="en-IN" dirty="0"/>
          </a:p>
        </p:txBody>
      </p:sp>
      <p:sp>
        <p:nvSpPr>
          <p:cNvPr id="2" name="Rectangle 1">
            <a:extLst>
              <a:ext uri="{FF2B5EF4-FFF2-40B4-BE49-F238E27FC236}">
                <a16:creationId xmlns:a16="http://schemas.microsoft.com/office/drawing/2014/main" id="{8F07BCB9-259A-CFE1-BC48-4322CD8552C9}"/>
              </a:ext>
            </a:extLst>
          </p:cNvPr>
          <p:cNvSpPr/>
          <p:nvPr/>
        </p:nvSpPr>
        <p:spPr>
          <a:xfrm>
            <a:off x="65315" y="65314"/>
            <a:ext cx="12055150" cy="6727371"/>
          </a:xfrm>
          <a:prstGeom prst="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142623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edical design templat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extLst>
    <a:ext uri="{05A4C25C-085E-4340-85A3-A5531E510DB2}">
      <thm15:themeFamily xmlns:thm15="http://schemas.microsoft.com/office/thememl/2012/main" name="Medical design template" id="{BE883315-6697-4975-AEB2-5905098383C4}" vid="{D3CC9EF4-996F-4232-B765-B82F773B7949}"/>
    </a:ext>
  </a:extLst>
</a:theme>
</file>

<file path=ppt/theme/theme2.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856783</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2012-09-20T10:48:20+00:00</AssetStart>
    <FriendlyTitle xmlns="4873beb7-5857-4685-be1f-d57550cc96cc" xsi:nil="true"/>
    <MarketSpecific xmlns="4873beb7-5857-4685-be1f-d57550cc96cc">false</MarketSpecific>
    <TPNamespace xmlns="4873beb7-5857-4685-be1f-d57550cc96cc" xsi:nil="true"/>
    <PublishStatusLookup xmlns="4873beb7-5857-4685-be1f-d57550cc96cc">
      <Value>1622871</Value>
    </PublishStatusLookup>
    <APAuthor xmlns="4873beb7-5857-4685-be1f-d57550cc96cc">
      <UserInfo>
        <DisplayName>REDMOND\v-luannv</DisplayName>
        <AccountId>92</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 xsi:nil="true"/>
    <MachineTranslated xmlns="4873beb7-5857-4685-be1f-d57550cc96cc">false</MachineTranslated>
    <OutputCachingOn xmlns="4873beb7-5857-4685-be1f-d57550cc96cc">false</OutputCachingOn>
    <TemplateStatus xmlns="4873beb7-5857-4685-be1f-d57550cc96cc">Complete</TemplateStatus>
    <IsSearchable xmlns="4873beb7-5857-4685-be1f-d57550cc96cc">false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TP103460417</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0AC149-8447-4BE5-88C7-DBE24EA73E83}">
  <ds:schemaRefs>
    <ds:schemaRef ds:uri="http://schemas.microsoft.com/sharepoint/v3/contenttype/forms"/>
  </ds:schemaRefs>
</ds:datastoreItem>
</file>

<file path=customXml/itemProps2.xml><?xml version="1.0" encoding="utf-8"?>
<ds:datastoreItem xmlns:ds="http://schemas.openxmlformats.org/officeDocument/2006/customXml" ds:itemID="{D0D1C9B0-FE26-433B-8E1A-54CCDFA4EB1D}">
  <ds:schemaRefs>
    <ds:schemaRef ds:uri="http://schemas.microsoft.com/office/2006/metadata/properties"/>
    <ds:schemaRef ds:uri="http://www.w3.org/2000/xmlns/"/>
    <ds:schemaRef ds:uri="4873beb7-5857-4685-be1f-d57550cc96cc"/>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79EEAAAD-F811-4325-83A2-D14EDE05FBFF}">
  <ds:schemaRefs>
    <ds:schemaRef ds:uri="http://schemas.microsoft.com/office/2006/metadata/contentType"/>
    <ds:schemaRef ds:uri="http://schemas.microsoft.com/office/2006/metadata/properties/metaAttributes"/>
    <ds:schemaRef ds:uri="http://www.w3.org/2000/xmlns/"/>
    <ds:schemaRef ds:uri="http://www.w3.org/2001/XMLSchema"/>
    <ds:schemaRef ds:uri="4873beb7-5857-4685-be1f-d57550cc96cc"/>
  </ds:schemaRefs>
</ds:datastoreItem>
</file>

<file path=docProps/app.xml><?xml version="1.0" encoding="utf-8"?>
<Properties xmlns="http://schemas.openxmlformats.org/officeDocument/2006/extended-properties" xmlns:vt="http://schemas.openxmlformats.org/officeDocument/2006/docPropsVTypes">
  <Template>Savon</Template>
  <TotalTime>1732</TotalTime>
  <Words>2476</Words>
  <Application>Microsoft Office PowerPoint</Application>
  <PresentationFormat>Widescreen</PresentationFormat>
  <Paragraphs>166</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Medical design template</vt:lpstr>
      <vt:lpstr>   Factors influencing anxiety and depression among international postgraduate students in uk universities</vt:lpstr>
      <vt:lpstr>PowerPoint Presentation</vt:lpstr>
      <vt:lpstr> Prevalence </vt:lpstr>
      <vt:lpstr>PowerPoint Presentation</vt:lpstr>
      <vt:lpstr>Research Question &amp; Aim A focused, evidence-based research direction</vt:lpstr>
      <vt:lpstr>Objectives</vt:lpstr>
      <vt:lpstr>Research Impact  Why this research matters beyond the classroom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Factors influencing anxiety and depression among international postgraduate students in uk universities</dc:title>
  <dc:creator>melvita dasilva</dc:creator>
  <cp:lastModifiedBy>melvita dasilva</cp:lastModifiedBy>
  <cp:revision>7</cp:revision>
  <dcterms:created xsi:type="dcterms:W3CDTF">2026-07-04T01:51:20Z</dcterms:created>
  <dcterms:modified xsi:type="dcterms:W3CDTF">2026-07-11T05:40:29Z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Order">
    <vt:r8>74064500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