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notesMasterIdLst>
    <p:notesMasterId r:id="rId17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AFB5297-0AD1-76CC-8F4B-71BA71F6F50E}" v="220" dt="2026-04-21T14:07:45.900"/>
    <p1510:client id="{DB776F52-3A36-497C-8B70-EDADE355DEDC}" v="256" dt="2026-04-21T14:14:00.85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72" autoAdjust="0"/>
    <p:restoredTop sz="94660"/>
  </p:normalViewPr>
  <p:slideViewPr>
    <p:cSldViewPr snapToGrid="0">
      <p:cViewPr varScale="1">
        <p:scale>
          <a:sx n="69" d="100"/>
          <a:sy n="69" d="100"/>
        </p:scale>
        <p:origin x="576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0EA173-5F46-4846-91C3-575098B386BE}" type="datetimeFigureOut">
              <a:rPr lang="en-GB" smtClean="0"/>
              <a:t>20/04/2026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D101890-0916-487C-8C8A-737BFC1F0D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20439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D101890-0916-487C-8C8A-737BFC1F0DE1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585539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D101890-0916-487C-8C8A-737BFC1F0DE1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302626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49D6F5-A9D4-C22B-732C-A31A172FB93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209393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11AFD6E-3459-290F-1147-F0C47ACEEA5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346774"/>
            <a:ext cx="9144000" cy="106689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 cap="all" spc="300" baseline="0"/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4674D3-6FB9-5549-B0F2-FD61E82D1F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7E39B8-A7CB-4B82-AC0C-44B99F546761}" type="datetimeFigureOut">
              <a:rPr lang="en-US" dirty="0"/>
              <a:t>4/20/2026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239BBC-C979-2C77-493E-CF5498AEB5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813B7E-A51C-D9CD-2189-650A9D63BF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02034215"/>
      </p:ext>
    </p:extLst>
  </p:cSld>
  <p:clrMapOvr>
    <a:masterClrMapping/>
  </p:clrMapOvr>
  <p:transition spd="slow" advTm="12000">
    <p:push dir="u"/>
  </p:transition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E155F0-A6D4-C39B-394F-0B16E9C9CE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D1860F-B260-57CE-E12B-2C94860319E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745C9F-D94D-E5D3-B73A-20621FA536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7E3940-CA92-4FEE-A698-62CF7BC5AC36}" type="datetimeFigureOut">
              <a:rPr lang="en-US" dirty="0"/>
              <a:t>4/20/2026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FAB243-BB42-966A-4708-15C9B11D68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C3A3BD-2CC5-03D3-4CD6-E31A55BA2D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01311204"/>
      </p:ext>
    </p:extLst>
  </p:cSld>
  <p:clrMapOvr>
    <a:masterClrMapping/>
  </p:clrMapOvr>
  <p:transition spd="slow" advTm="12000">
    <p:push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2D8633-AC3B-E617-1C54-84932DDD7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74236" y="1514688"/>
            <a:ext cx="8584164" cy="3138875"/>
          </a:xfrm>
        </p:spPr>
        <p:txBody>
          <a:bodyPr anchor="b">
            <a:normAutofit/>
          </a:bodyPr>
          <a:lstStyle>
            <a:lvl1pPr>
              <a:defRPr sz="3600" cap="all" spc="30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F68C242-ECAB-AEC3-7E9B-F9854AF31C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74236" y="4963885"/>
            <a:ext cx="8584165" cy="1125765"/>
          </a:xfrm>
        </p:spPr>
        <p:txBody>
          <a:bodyPr>
            <a:normAutofit/>
          </a:bodyPr>
          <a:lstStyle>
            <a:lvl1pPr marL="0" indent="0">
              <a:buNone/>
              <a:defRPr sz="1600" cap="all" spc="300" baseline="0">
                <a:solidFill>
                  <a:schemeClr val="tx2"/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0D9B82-EEF4-2CD7-61FE-BAFB2B96D6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3CD641-6C35-45D1-9313-2719E9EA8AD8}" type="datetimeFigureOut">
              <a:rPr lang="en-US" dirty="0"/>
              <a:t>4/20/2026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A222B6-F7A8-70A5-B023-FCAD5D7C4B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85D758-2E38-8A8D-75BC-667F6A23B9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82227330"/>
      </p:ext>
    </p:extLst>
  </p:cSld>
  <p:clrMapOvr>
    <a:masterClrMapping/>
  </p:clrMapOvr>
  <p:transition spd="slow" advTm="12000">
    <p:push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F60DFF-11BD-F5F4-35D4-1986ABBD36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5D1279-E9A9-702E-144D-61114B788E8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77824" y="2159175"/>
            <a:ext cx="4977453" cy="4017787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584E624-7A76-56EC-FA0D-E2AA8EF9B95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28391" y="2159175"/>
            <a:ext cx="4985785" cy="4017787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9D7DF5-30AD-AE47-D516-5CEE827707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301268-3A74-4110-8F08-063DFB8BB885}" type="datetimeFigureOut">
              <a:rPr lang="en-US" dirty="0"/>
              <a:t>4/20/2026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B05C503-B649-B083-6341-F6E376AF8C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53EA35-CF5A-DB36-8B14-5C184B6F14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6289208"/>
      </p:ext>
    </p:extLst>
  </p:cSld>
  <p:clrMapOvr>
    <a:masterClrMapping/>
  </p:clrMapOvr>
  <p:transition spd="slow" advTm="12000">
    <p:push dir="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ABA3D8-FDD9-329B-BCC6-BBF47F01BE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1348" y="602671"/>
            <a:ext cx="10429303" cy="768928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2EEF7DC-0699-CB3C-A7CB-39035D89A4A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81349" y="1696325"/>
            <a:ext cx="4963538" cy="647700"/>
          </a:xfrm>
        </p:spPr>
        <p:txBody>
          <a:bodyPr anchor="b">
            <a:noAutofit/>
          </a:bodyPr>
          <a:lstStyle>
            <a:lvl1pPr marL="0" indent="0">
              <a:buNone/>
              <a:defRPr sz="1400" b="1" cap="all" spc="300" baseline="0"/>
            </a:lvl1pPr>
            <a:lvl2pPr marL="457200" indent="0">
              <a:buNone/>
              <a:defRPr sz="1400" b="1"/>
            </a:lvl2pPr>
            <a:lvl3pPr marL="914400" indent="0">
              <a:buNone/>
              <a:defRPr sz="1400" b="1"/>
            </a:lvl3pPr>
            <a:lvl4pPr marL="1371600" indent="0">
              <a:buNone/>
              <a:defRPr sz="1400" b="1"/>
            </a:lvl4pPr>
            <a:lvl5pPr marL="1828800" indent="0">
              <a:buNone/>
              <a:defRPr sz="1400" b="1"/>
            </a:lvl5pPr>
            <a:lvl6pPr marL="2286000" indent="0">
              <a:buNone/>
              <a:defRPr sz="1400" b="1"/>
            </a:lvl6pPr>
            <a:lvl7pPr marL="2743200" indent="0">
              <a:buNone/>
              <a:defRPr sz="1400" b="1"/>
            </a:lvl7pPr>
            <a:lvl8pPr marL="3200400" indent="0">
              <a:buNone/>
              <a:defRPr sz="1400" b="1"/>
            </a:lvl8pPr>
            <a:lvl9pPr marL="3657600" indent="0">
              <a:buNone/>
              <a:defRPr sz="14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52EB40-99E1-CCA4-BAFA-F51AA56CF29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81349" y="2344025"/>
            <a:ext cx="4963538" cy="383337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38979BC-6B50-751D-D569-F360938B05C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22669" y="1696325"/>
            <a:ext cx="4987982" cy="647700"/>
          </a:xfrm>
        </p:spPr>
        <p:txBody>
          <a:bodyPr anchor="b">
            <a:noAutofit/>
          </a:bodyPr>
          <a:lstStyle>
            <a:lvl1pPr marL="0" indent="0">
              <a:buNone/>
              <a:defRPr sz="1400" b="1" cap="all" spc="300" baseline="0"/>
            </a:lvl1pPr>
            <a:lvl2pPr marL="457200" indent="0">
              <a:buNone/>
              <a:defRPr sz="1400" b="1"/>
            </a:lvl2pPr>
            <a:lvl3pPr marL="914400" indent="0">
              <a:buNone/>
              <a:defRPr sz="1400" b="1"/>
            </a:lvl3pPr>
            <a:lvl4pPr marL="1371600" indent="0">
              <a:buNone/>
              <a:defRPr sz="1400" b="1"/>
            </a:lvl4pPr>
            <a:lvl5pPr marL="1828800" indent="0">
              <a:buNone/>
              <a:defRPr sz="1400" b="1"/>
            </a:lvl5pPr>
            <a:lvl6pPr marL="2286000" indent="0">
              <a:buNone/>
              <a:defRPr sz="1400" b="1"/>
            </a:lvl6pPr>
            <a:lvl7pPr marL="2743200" indent="0">
              <a:buNone/>
              <a:defRPr sz="1400" b="1"/>
            </a:lvl7pPr>
            <a:lvl8pPr marL="3200400" indent="0">
              <a:buNone/>
              <a:defRPr sz="1400" b="1"/>
            </a:lvl8pPr>
            <a:lvl9pPr marL="3657600" indent="0">
              <a:buNone/>
              <a:defRPr sz="14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4A3A26F-230E-2D25-6BDC-6ECA00FAEFD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22669" y="2344025"/>
            <a:ext cx="4987982" cy="383337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8182A01-DE7C-3BA4-96FF-CDEF2F608F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1C1AF-C1FB-48A7-98B4-E595E63F6614}" type="datetimeFigureOut">
              <a:rPr lang="en-US" dirty="0"/>
              <a:t>4/20/2026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FCAA828-0166-8ECD-BCE8-654BEFDD71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690C0D2-459A-04AA-FD90-7687D2FE8A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6748340"/>
      </p:ext>
    </p:extLst>
  </p:cSld>
  <p:clrMapOvr>
    <a:masterClrMapping/>
  </p:clrMapOvr>
  <p:transition spd="slow" advTm="12000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0D549F-FA71-857F-E02E-3CB63CE683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F569611-F911-D3D4-B613-ACCDA56C45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144C44-5F8C-4BEA-BBCE-8694F126DC43}" type="datetimeFigureOut">
              <a:rPr lang="en-US" dirty="0"/>
              <a:t>4/20/2026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6EA1961-0B6B-8FEB-F2CB-C42E90EF2D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42AA80E-3139-9F1B-9C3E-2A76628CF4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74324100"/>
      </p:ext>
    </p:extLst>
  </p:cSld>
  <p:clrMapOvr>
    <a:masterClrMapping/>
  </p:clrMapOvr>
  <p:transition spd="slow" advTm="12000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AF54789-9F96-511A-0FB6-24F6A8418C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9E56F9-C8F2-4EF7-8042-704C94FF2795}" type="datetimeFigureOut">
              <a:rPr lang="en-US" dirty="0"/>
              <a:t>4/20/2026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B780399-ADEF-8F74-9F59-6AD804C939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5B6A34F-ABAB-9C4E-38A1-C6EEB944B9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77185784"/>
      </p:ext>
    </p:extLst>
  </p:cSld>
  <p:clrMapOvr>
    <a:masterClrMapping/>
  </p:clrMapOvr>
  <p:transition spd="slow" advTm="12000">
    <p:push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FE3917-2BF6-1CE2-F34B-49F0D09A1B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807868"/>
            <a:ext cx="3640713" cy="2062594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815B8F-A9F3-8583-FFF1-175021F17A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32898" y="807867"/>
            <a:ext cx="5922489" cy="5053183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5D90AFF-A949-CE9E-6B94-C1B61961291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000652"/>
            <a:ext cx="3640713" cy="2868336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A95267E-088F-FB9A-9469-551890F29F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6932DF-953D-44BD-83F8-5D8DA76EA12A}" type="datetimeFigureOut">
              <a:rPr lang="en-US" dirty="0"/>
              <a:t>4/20/2026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8EA3FFC-B3A6-C0B6-5DAE-70BE0D6FBD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08D35F-BC2E-8D14-060F-449CBAF7C0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3323162"/>
      </p:ext>
    </p:extLst>
  </p:cSld>
  <p:clrMapOvr>
    <a:masterClrMapping/>
  </p:clrMapOvr>
  <p:transition spd="slow" advTm="12000">
    <p:push dir="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8909ED-ED97-A3CE-5569-77B45F4145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820881"/>
            <a:ext cx="3639312" cy="206259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683BB3A-9E24-DE4C-9619-1502F1B6F389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247408" y="919595"/>
            <a:ext cx="6107979" cy="5013614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4B4CE1F-29E0-88BB-8489-E58236B8B17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000652"/>
            <a:ext cx="3643889" cy="2868336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24B7212-6816-FFD1-50B2-58844AD38E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F326D-65F4-4B2F-9A62-9E4BD9402C47}" type="datetimeFigureOut">
              <a:rPr lang="en-US" dirty="0"/>
              <a:t>4/20/2026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2417744-5A24-B7B7-5FD6-E98E60832F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CDA4D1-A71D-A7A6-3D0C-294E5D280B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13622764"/>
      </p:ext>
    </p:extLst>
  </p:cSld>
  <p:clrMapOvr>
    <a:masterClrMapping/>
  </p:clrMapOvr>
  <p:transition spd="slow" advTm="12000">
    <p:push dir="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C990AE-F72C-4C2E-E2D0-7A8D7EEF08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F41B46D-142E-8C8E-C4F4-B6B1586A6FD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4D92E3-36AD-2615-0166-6B73C34F10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742F6F-0846-489A-A4BC-61B476BE2887}" type="datetimeFigureOut">
              <a:rPr lang="en-US" dirty="0"/>
              <a:t>4/20/2026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0BFB69-319D-2284-2734-217160D396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6883B0-C775-5BD2-8EC6-A41D19BCA1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4675989"/>
      </p:ext>
    </p:extLst>
  </p:cSld>
  <p:clrMapOvr>
    <a:masterClrMapping/>
  </p:clrMapOvr>
  <p:transition spd="slow" advTm="12000">
    <p:push dir="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9040463-6D41-8D45-088A-540B0D18838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592281"/>
            <a:ext cx="2628900" cy="5584681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B5F2276-7F04-F3F7-E3CE-F81C8DC637D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592281"/>
            <a:ext cx="7734300" cy="5584681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1802BF-9E0C-3251-8FAE-81F07DB053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29DF21-A340-467A-94AB-9502647BB771}" type="datetimeFigureOut">
              <a:rPr lang="en-US" dirty="0"/>
              <a:t>4/20/2026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9F1754-5B8F-A9FA-E8B1-06E04CE283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01E6A8-5139-ECD4-CC0C-32FFC67410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51964183"/>
      </p:ext>
    </p:extLst>
  </p:cSld>
  <p:clrMapOvr>
    <a:masterClrMapping/>
  </p:clrMapOvr>
  <p:transition spd="slow" advTm="12000">
    <p:push dir="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5858A62-FE72-978B-BE71-05908D82E1A4}"/>
              </a:ext>
            </a:extLst>
          </p:cNvPr>
          <p:cNvSpPr/>
          <p:nvPr/>
        </p:nvSpPr>
        <p:spPr>
          <a:xfrm>
            <a:off x="0" y="0"/>
            <a:ext cx="12192000" cy="6860161"/>
          </a:xfrm>
          <a:prstGeom prst="rect">
            <a:avLst/>
          </a:prstGeom>
          <a:solidFill>
            <a:schemeClr val="bg2">
              <a:lumMod val="75000"/>
              <a:alpha val="15000"/>
            </a:schemeClr>
          </a:solidFill>
          <a:ln w="1905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BFA14B7-4740-5D9F-6489-BAD00C3E0D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1108" y="588245"/>
            <a:ext cx="10449784" cy="126592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790487F-803F-C5AF-BD93-39C0FC73896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77824" y="2157984"/>
            <a:ext cx="10442448" cy="390381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86FCEF-4EDF-C2EF-7D81-FEFF7042F35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77824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spc="300" baseline="0">
                <a:solidFill>
                  <a:schemeClr val="tx2"/>
                </a:solidFill>
              </a:defRPr>
            </a:lvl1pPr>
          </a:lstStyle>
          <a:p>
            <a:fld id="{F9B0CB28-85DB-480B-8C99-FD493ACC7120}" type="datetimeFigureOut">
              <a:rPr lang="en-US" dirty="0"/>
              <a:t>4/20/2026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A4663BC-4D46-C74D-DDF2-9D25B4D96F9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132320" y="6356350"/>
            <a:ext cx="42976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 cap="all" spc="300" baseline="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1B4EAE-CB5C-D14B-77EF-7B155FA6835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29999" y="6356350"/>
            <a:ext cx="521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+mj-lt"/>
              </a:defRPr>
            </a:lvl1pPr>
          </a:lstStyle>
          <a:p>
            <a:fld id="{5E4DE196-8A13-4FF7-A07E-102851959EAB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757206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ransition spd="slow" advTm="12000">
    <p:push dir="u"/>
  </p:transition>
  <p:hf hdr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2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100" kern="1200">
          <a:solidFill>
            <a:schemeClr val="tx2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1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3" orient="horz" pos="2160">
          <p15:clr>
            <a:srgbClr val="F26B43"/>
          </p15:clr>
        </p15:guide>
        <p15:guide id="4" pos="3840">
          <p15:clr>
            <a:srgbClr val="F26B43"/>
          </p15:clr>
        </p15:guide>
        <p15:guide id="5" orient="horz" pos="3816">
          <p15:clr>
            <a:srgbClr val="F26B43"/>
          </p15:clr>
        </p15:guide>
        <p15:guide id="6" orient="horz" pos="1176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2.png"/><Relationship Id="rId5" Type="http://schemas.openxmlformats.org/officeDocument/2006/relationships/image" Target="../media/image1.jpe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2.png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2.pn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5.jpeg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4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9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2.png"/><Relationship Id="rId4" Type="http://schemas.openxmlformats.org/officeDocument/2006/relationships/image" Target="../media/image6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9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4" Type="http://schemas.openxmlformats.org/officeDocument/2006/relationships/image" Target="../media/image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2.png"/><Relationship Id="rId4" Type="http://schemas.openxmlformats.org/officeDocument/2006/relationships/image" Target="../media/image7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5" Type="http://schemas.openxmlformats.org/officeDocument/2006/relationships/image" Target="../media/image2.png"/><Relationship Id="rId4" Type="http://schemas.openxmlformats.org/officeDocument/2006/relationships/image" Target="../media/image8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4" Type="http://schemas.openxmlformats.org/officeDocument/2006/relationships/image" Target="../media/image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5" Type="http://schemas.openxmlformats.org/officeDocument/2006/relationships/image" Target="../media/image2.png"/><Relationship Id="rId4" Type="http://schemas.openxmlformats.org/officeDocument/2006/relationships/image" Target="../media/image9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4" Type="http://schemas.openxmlformats.org/officeDocument/2006/relationships/image" Target="../media/image2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nhs.uk/conditions/chronic-obstructive-pulmonary-disease-copd" TargetMode="External"/><Relationship Id="rId3" Type="http://schemas.openxmlformats.org/officeDocument/2006/relationships/slideLayout" Target="../slideLayouts/slideLayout4.xml"/><Relationship Id="rId7" Type="http://schemas.openxmlformats.org/officeDocument/2006/relationships/hyperlink" Target="https://www.nice.org.uk/guidance/ng115" TargetMode="Externa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6" Type="http://schemas.openxmlformats.org/officeDocument/2006/relationships/hyperlink" Target="https://doi.org/10.1002/ajim.23244" TargetMode="External"/><Relationship Id="rId5" Type="http://schemas.openxmlformats.org/officeDocument/2006/relationships/hyperlink" Target="https://doi.org/10.1136/thoraxjnl-2020-216523" TargetMode="External"/><Relationship Id="rId4" Type="http://schemas.openxmlformats.org/officeDocument/2006/relationships/hyperlink" Target="https://doi.org/10.3390/nu16101515" TargetMode="External"/><Relationship Id="rId9" Type="http://schemas.openxmlformats.org/officeDocument/2006/relationships/image" Target="../media/image2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10.png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6" Type="http://schemas.openxmlformats.org/officeDocument/2006/relationships/hyperlink" Target="https://doi.org/10.1016/j.eclinm.2025.103433" TargetMode="External"/><Relationship Id="rId5" Type="http://schemas.openxmlformats.org/officeDocument/2006/relationships/hyperlink" Target="https://www.stanfordchildrens.org/en/topic/default?id=anatomy-of-the-respiratory-system-85-P01300" TargetMode="External"/><Relationship Id="rId4" Type="http://schemas.openxmlformats.org/officeDocument/2006/relationships/hyperlink" Target="https://doi.org/10.3390/ph14100979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3273" y="372633"/>
            <a:ext cx="9336624" cy="768928"/>
          </a:xfrm>
        </p:spPr>
        <p:txBody>
          <a:bodyPr anchor="b">
            <a:normAutofit/>
          </a:bodyPr>
          <a:lstStyle/>
          <a:p>
            <a:r>
              <a:rPr lang="en-GB" sz="4400">
                <a:solidFill>
                  <a:schemeClr val="tx1"/>
                </a:solidFill>
              </a:rPr>
              <a:t>Samantha Rendall-Dillon ID: 2431395</a:t>
            </a:r>
          </a:p>
        </p:txBody>
      </p:sp>
      <p:sp>
        <p:nvSpPr>
          <p:cNvPr id="3" name="Subtitle 2"/>
          <p:cNvSpPr>
            <a:spLocks noGrp="1"/>
          </p:cNvSpPr>
          <p:nvPr>
            <p:ph type="body" idx="1"/>
          </p:nvPr>
        </p:nvSpPr>
        <p:spPr>
          <a:xfrm>
            <a:off x="-326349" y="1135609"/>
            <a:ext cx="12856707" cy="1165284"/>
          </a:xfrm>
        </p:spPr>
        <p:txBody>
          <a:bodyPr vert="horz" lIns="91440" tIns="45720" rIns="91440" bIns="45720" rtlCol="0" anchor="b">
            <a:noAutofit/>
          </a:bodyPr>
          <a:lstStyle/>
          <a:p>
            <a:pPr algn="ctr"/>
            <a:r>
              <a:rPr lang="en-GB" sz="2000" dirty="0">
                <a:solidFill>
                  <a:schemeClr val="tx1"/>
                </a:solidFill>
              </a:rPr>
              <a:t>Care plan for Patient with Chronic Obstructive Pulmonary Disease</a:t>
            </a:r>
          </a:p>
          <a:p>
            <a:pPr algn="ctr"/>
            <a:endParaRPr lang="en-GB" sz="2000" dirty="0"/>
          </a:p>
        </p:txBody>
      </p:sp>
      <p:pic>
        <p:nvPicPr>
          <p:cNvPr id="16" name="Picture 15" descr="Stethoscope on a white coat">
            <a:extLst>
              <a:ext uri="{FF2B5EF4-FFF2-40B4-BE49-F238E27FC236}">
                <a16:creationId xmlns:a16="http://schemas.microsoft.com/office/drawing/2014/main" id="{C7FD383F-D4DC-5CC1-0F94-06707E7BFA8D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3868" r="3868"/>
          <a:stretch>
            <a:fillRect/>
          </a:stretch>
        </p:blipFill>
        <p:spPr>
          <a:xfrm>
            <a:off x="622557" y="2042101"/>
            <a:ext cx="6372518" cy="4077785"/>
          </a:xfrm>
          <a:prstGeom prst="rect">
            <a:avLst/>
          </a:prstGeom>
          <a:noFill/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3FFDD64-165E-7935-8B86-3435140CBC3F}"/>
              </a:ext>
            </a:extLst>
          </p:cNvPr>
          <p:cNvSpPr txBox="1"/>
          <p:nvPr/>
        </p:nvSpPr>
        <p:spPr>
          <a:xfrm>
            <a:off x="7012782" y="3608514"/>
            <a:ext cx="4987982" cy="1165284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spcBef>
                <a:spcPts val="1000"/>
              </a:spcBef>
              <a:spcAft>
                <a:spcPts val="600"/>
              </a:spcAft>
            </a:pPr>
            <a:r>
              <a:rPr lang="en-US" sz="2400" b="1" cap="all" spc="300" dirty="0">
                <a:solidFill>
                  <a:schemeClr val="tx2"/>
                </a:solidFill>
              </a:rPr>
              <a:t>   </a:t>
            </a:r>
            <a:r>
              <a:rPr lang="en-US" sz="2400" b="1" kern="1200" cap="all" spc="300" baseline="0"/>
              <a:t>Module: </a:t>
            </a:r>
            <a:r>
              <a:rPr lang="en-US" sz="2400" kern="1200" cap="all" spc="300" baseline="0"/>
              <a:t>BMHP5023</a:t>
            </a:r>
            <a:r>
              <a:rPr lang="en-US" sz="2400" b="1" kern="1200" cap="all" spc="300" baseline="0" dirty="0"/>
              <a:t>     </a:t>
            </a:r>
            <a:endParaRPr lang="en-US" sz="2400" b="1" cap="all" spc="300" dirty="0">
              <a:highlight>
                <a:srgbClr val="FFFFFF"/>
              </a:highlight>
            </a:endParaRPr>
          </a:p>
          <a:p>
            <a:pPr algn="ctr">
              <a:spcBef>
                <a:spcPts val="1000"/>
              </a:spcBef>
              <a:spcAft>
                <a:spcPts val="600"/>
              </a:spcAft>
            </a:pPr>
            <a:r>
              <a:rPr lang="en-US" sz="2400" b="1" kern="1200" cap="all" spc="300" baseline="0"/>
              <a:t>Lecturer: </a:t>
            </a:r>
            <a:r>
              <a:rPr lang="en-US" sz="2400" kern="1200" cap="all" spc="300" baseline="0"/>
              <a:t>Soban Sadiq</a:t>
            </a:r>
            <a:endParaRPr lang="en-US" sz="2400" kern="1200" cap="all" spc="300" baseline="0">
              <a:highlight>
                <a:srgbClr val="FFFFFF"/>
              </a:highlight>
            </a:endParaRPr>
          </a:p>
        </p:txBody>
      </p:sp>
      <p:sp>
        <p:nvSpPr>
          <p:cNvPr id="30" name="Date Placeholder 6">
            <a:extLst>
              <a:ext uri="{FF2B5EF4-FFF2-40B4-BE49-F238E27FC236}">
                <a16:creationId xmlns:a16="http://schemas.microsoft.com/office/drawing/2014/main" id="{BBD2F42C-D38B-90A0-15FB-16D2D0F9173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77824" y="6356350"/>
            <a:ext cx="274320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36EBC357-3BFD-4543-AA15-FBF26052F171}" type="datetime1">
              <a:rPr/>
              <a:pPr>
                <a:spcAft>
                  <a:spcPts val="600"/>
                </a:spcAft>
              </a:pPr>
              <a:t>4/20/2026</a:t>
            </a:fld>
            <a:endParaRPr lang="en-US"/>
          </a:p>
        </p:txBody>
      </p:sp>
      <p:sp>
        <p:nvSpPr>
          <p:cNvPr id="31" name="Footer Placeholder 7">
            <a:extLst>
              <a:ext uri="{FF2B5EF4-FFF2-40B4-BE49-F238E27FC236}">
                <a16:creationId xmlns:a16="http://schemas.microsoft.com/office/drawing/2014/main" id="{E8B4F1FC-7678-E424-7FB5-8974A60AD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132320" y="6356350"/>
            <a:ext cx="429768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32" name="Slide Number Placeholder 8">
            <a:extLst>
              <a:ext uri="{FF2B5EF4-FFF2-40B4-BE49-F238E27FC236}">
                <a16:creationId xmlns:a16="http://schemas.microsoft.com/office/drawing/2014/main" id="{7336F353-0E5D-DB5A-0F1C-7CB03EABAD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29999" y="6356350"/>
            <a:ext cx="521207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5E4DE196-8A13-4FF7-A07E-102851959EAB}" type="slidenum">
              <a:rPr lang="en-US" dirty="0"/>
              <a:pPr>
                <a:spcAft>
                  <a:spcPts val="600"/>
                </a:spcAft>
              </a:pPr>
              <a:t>1</a:t>
            </a:fld>
            <a:endParaRPr lang="en-US"/>
          </a:p>
        </p:txBody>
      </p:sp>
      <p:pic>
        <p:nvPicPr>
          <p:cNvPr id="102" name="Audio 101">
            <a:hlinkClick r:id="" action="ppaction://media"/>
            <a:extLst>
              <a:ext uri="{FF2B5EF4-FFF2-40B4-BE49-F238E27FC236}">
                <a16:creationId xmlns:a16="http://schemas.microsoft.com/office/drawing/2014/main" id="{F0FE9B2B-674F-D370-1711-151D8A09B0E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 advTm="40859"/>
    </mc:Choice>
    <mc:Fallback>
      <p:transition advTm="4085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2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FB775B-71C8-37FB-1DBF-FC4305C37B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0042" y="207034"/>
            <a:ext cx="6743555" cy="1097280"/>
          </a:xfrm>
        </p:spPr>
        <p:txBody>
          <a:bodyPr anchor="t">
            <a:noAutofit/>
          </a:bodyPr>
          <a:lstStyle/>
          <a:p>
            <a:pPr>
              <a:lnSpc>
                <a:spcPct val="90000"/>
              </a:lnSpc>
            </a:pPr>
            <a:r>
              <a:rPr lang="en-GB">
                <a:solidFill>
                  <a:schemeClr val="tx1"/>
                </a:solidFill>
              </a:rPr>
              <a:t>COPD is a common, but preventable, and treatable chronic respiratory disease </a:t>
            </a:r>
            <a:r>
              <a:rPr lang="en-GB" sz="2400" b="1">
                <a:solidFill>
                  <a:schemeClr val="tx1"/>
                </a:solidFill>
                <a:latin typeface="Aptos Light"/>
              </a:rPr>
              <a:t>(NICE, 2019)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753016-C6B6-A6F8-8F37-FB70DB9DA0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0042" y="1713085"/>
            <a:ext cx="6312235" cy="4671100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400" b="1">
                <a:solidFill>
                  <a:schemeClr val="tx1"/>
                </a:solidFill>
              </a:rPr>
              <a:t>The condition includes chronic bronchitis and emphysema</a:t>
            </a:r>
            <a:endParaRPr lang="en-GB" sz="2400" b="1" dirty="0">
              <a:solidFill>
                <a:schemeClr val="tx1"/>
              </a:solidFill>
            </a:endParaRPr>
          </a:p>
          <a:p>
            <a:r>
              <a:rPr lang="en-GB" sz="2400" b="1">
                <a:solidFill>
                  <a:schemeClr val="tx1"/>
                </a:solidFill>
              </a:rPr>
              <a:t>It is the leading cause of morbidity in older UK adults with 1.4 million diagnosed cases</a:t>
            </a:r>
            <a:endParaRPr lang="en-GB" sz="2400" b="1" dirty="0">
              <a:solidFill>
                <a:schemeClr val="tx1"/>
              </a:solidFill>
            </a:endParaRPr>
          </a:p>
          <a:p>
            <a:r>
              <a:rPr lang="en-GB" sz="2400" b="1" dirty="0">
                <a:solidFill>
                  <a:schemeClr val="tx1"/>
                </a:solidFill>
              </a:rPr>
              <a:t>This presentation covers relevant A&amp;P, disease, disease impact, patient profile, risk </a:t>
            </a:r>
            <a:r>
              <a:rPr lang="en-GB" sz="2400" b="1">
                <a:solidFill>
                  <a:schemeClr val="tx1"/>
                </a:solidFill>
              </a:rPr>
              <a:t>factors,</a:t>
            </a:r>
            <a:r>
              <a:rPr lang="en-GB" sz="2400" b="1" dirty="0">
                <a:solidFill>
                  <a:schemeClr val="tx1"/>
                </a:solidFill>
              </a:rPr>
              <a:t> and evidence-based care plan</a:t>
            </a:r>
          </a:p>
          <a:p>
            <a:r>
              <a:rPr lang="en-GB" sz="2400" b="1">
                <a:solidFill>
                  <a:schemeClr val="tx1"/>
                </a:solidFill>
                <a:latin typeface="Aptos Light"/>
                <a:cs typeface="Arial"/>
              </a:rPr>
              <a:t>A hallmark of chronic obstructive pulmonary disease (COPD) is the chronic obstruction of the airways. (de Oliviera Rodrigues et al, 2021)</a:t>
            </a:r>
            <a:endParaRPr lang="en-GB" sz="2400" b="1" dirty="0">
              <a:solidFill>
                <a:schemeClr val="tx1"/>
              </a:solidFill>
              <a:latin typeface="Aptos Light"/>
            </a:endParaRPr>
          </a:p>
        </p:txBody>
      </p:sp>
      <p:pic>
        <p:nvPicPr>
          <p:cNvPr id="5" name="Picture 4" descr="Close-up unopened pill packets">
            <a:extLst>
              <a:ext uri="{FF2B5EF4-FFF2-40B4-BE49-F238E27FC236}">
                <a16:creationId xmlns:a16="http://schemas.microsoft.com/office/drawing/2014/main" id="{D72B3374-8BDB-1F61-C0A8-589F1F9D5BB9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6849" r="26670" b="-6"/>
          <a:stretch>
            <a:fillRect/>
          </a:stretch>
        </p:blipFill>
        <p:spPr>
          <a:xfrm>
            <a:off x="7345680" y="10"/>
            <a:ext cx="4846320" cy="6857990"/>
          </a:xfrm>
          <a:prstGeom prst="rect">
            <a:avLst/>
          </a:prstGeom>
        </p:spPr>
      </p:pic>
      <p:pic>
        <p:nvPicPr>
          <p:cNvPr id="68" name="Audio 67">
            <a:hlinkClick r:id="" action="ppaction://media"/>
            <a:extLst>
              <a:ext uri="{FF2B5EF4-FFF2-40B4-BE49-F238E27FC236}">
                <a16:creationId xmlns:a16="http://schemas.microsoft.com/office/drawing/2014/main" id="{5CA043D2-A52C-8F70-A25D-25D307A206A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2165728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 advTm="65969"/>
    </mc:Choice>
    <mc:Fallback>
      <p:transition advTm="6596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8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823376-F560-6F4D-9BAE-1300056F65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1108" y="286320"/>
            <a:ext cx="10449784" cy="705212"/>
          </a:xfr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GB" sz="3600" dirty="0">
                <a:solidFill>
                  <a:schemeClr val="tx1"/>
                </a:solidFill>
              </a:rPr>
              <a:t>Anatomy and Physiology of the Respira</a:t>
            </a:r>
            <a:r>
              <a:rPr lang="en-GB" sz="3600">
                <a:solidFill>
                  <a:schemeClr val="tx1"/>
                </a:solidFill>
              </a:rPr>
              <a:t>tory System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A488FD-1D16-BB12-3203-AEE4AFA60C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5221" y="1180324"/>
            <a:ext cx="7595730" cy="3903819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400" b="1" dirty="0">
                <a:solidFill>
                  <a:schemeClr val="tx1"/>
                </a:solidFill>
              </a:rPr>
              <a:t>Upper and lower respiratory  tract. Nose/pharynx, Larynx, trachea, bronchi, bronchiole, </a:t>
            </a:r>
            <a:r>
              <a:rPr lang="en-GB" sz="2400" b="1">
                <a:solidFill>
                  <a:schemeClr val="tx1"/>
                </a:solidFill>
              </a:rPr>
              <a:t>alveoli</a:t>
            </a:r>
            <a:endParaRPr lang="en-US" sz="2400" b="1">
              <a:solidFill>
                <a:schemeClr val="tx1"/>
              </a:solidFill>
            </a:endParaRPr>
          </a:p>
          <a:p>
            <a:r>
              <a:rPr lang="en-GB" sz="2400" b="1">
                <a:solidFill>
                  <a:schemeClr val="tx1"/>
                </a:solidFill>
              </a:rPr>
              <a:t>Structure. Bronchi (cartilage supported airways), bronchioles (smooth muscle), alveoli (300-500 million air sacs for gas </a:t>
            </a:r>
            <a:r>
              <a:rPr lang="en-GB" sz="2400" b="1" dirty="0">
                <a:solidFill>
                  <a:schemeClr val="tx1"/>
                </a:solidFill>
              </a:rPr>
              <a:t>exchange)</a:t>
            </a:r>
            <a:endParaRPr lang="en-GB" sz="2400" b="1">
              <a:solidFill>
                <a:schemeClr val="tx1"/>
              </a:solidFill>
            </a:endParaRPr>
          </a:p>
          <a:p>
            <a:r>
              <a:rPr lang="en-GB" sz="2400" b="1">
                <a:solidFill>
                  <a:schemeClr val="tx1"/>
                </a:solidFill>
              </a:rPr>
              <a:t>Functions. Ventilation (air movement, gas exchange 02 </a:t>
            </a:r>
            <a:r>
              <a:rPr lang="en-GB" sz="2400" b="1" dirty="0">
                <a:solidFill>
                  <a:schemeClr val="tx1"/>
                </a:solidFill>
              </a:rPr>
              <a:t>into blood, C02 out via diffusion across thin alveolar, capillary membrane), protection (mucociliary escalator)</a:t>
            </a:r>
            <a:endParaRPr lang="en-GB" sz="2400" b="1">
              <a:solidFill>
                <a:schemeClr val="tx1"/>
              </a:solidFill>
            </a:endParaRPr>
          </a:p>
          <a:p>
            <a:r>
              <a:rPr lang="en-GB" sz="2400" b="1" dirty="0">
                <a:solidFill>
                  <a:schemeClr val="tx1"/>
                </a:solidFill>
              </a:rPr>
              <a:t>Correct term. Tracheobronchial tree, respiratory membrane, su</a:t>
            </a:r>
            <a:r>
              <a:rPr lang="en-GB" sz="2400" b="1">
                <a:solidFill>
                  <a:schemeClr val="tx1"/>
                </a:solidFill>
              </a:rPr>
              <a:t>rfactant</a:t>
            </a:r>
            <a:endParaRPr lang="en-GB" sz="2400" b="1" dirty="0">
              <a:solidFill>
                <a:schemeClr val="tx1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85FA5CD-6466-E74F-72B6-8A1D5777D5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75C598-5791-44DA-8CF3-6A7289F4D3DC}" type="datetime1">
              <a:rPr/>
              <a:t>4/20/2026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226956-A1FB-707C-0DFB-1C636A4C06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E57A5E-50EF-3FC3-DB7C-EF266C33B0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3</a:t>
            </a:fld>
            <a:endParaRPr lang="en-US" dirty="0"/>
          </a:p>
        </p:txBody>
      </p:sp>
      <p:pic>
        <p:nvPicPr>
          <p:cNvPr id="8" name="Picture 7" descr="A diagram of a person&amp;#39;s body&#10;&#10;AI-generated content may be incorrect.">
            <a:extLst>
              <a:ext uri="{FF2B5EF4-FFF2-40B4-BE49-F238E27FC236}">
                <a16:creationId xmlns:a16="http://schemas.microsoft.com/office/drawing/2014/main" id="{E092FC85-33D6-643D-F467-E28909810D94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363" t="7563" r="2505" b="1050"/>
          <a:stretch>
            <a:fillRect/>
          </a:stretch>
        </p:blipFill>
        <p:spPr>
          <a:xfrm>
            <a:off x="8080900" y="1308339"/>
            <a:ext cx="3870827" cy="4254497"/>
          </a:xfrm>
          <a:prstGeom prst="rect">
            <a:avLst/>
          </a:prstGeom>
        </p:spPr>
      </p:pic>
      <p:pic>
        <p:nvPicPr>
          <p:cNvPr id="41" name="Audio 40">
            <a:hlinkClick r:id="" action="ppaction://media"/>
            <a:extLst>
              <a:ext uri="{FF2B5EF4-FFF2-40B4-BE49-F238E27FC236}">
                <a16:creationId xmlns:a16="http://schemas.microsoft.com/office/drawing/2014/main" id="{32A0475E-25D7-3D58-73A8-DB8E1854C48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8591101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 advTm="67795"/>
    </mc:Choice>
    <mc:Fallback>
      <p:transition advTm="6779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1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D53552-A46C-EAEF-036C-BB8DD05940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9900" y="243188"/>
            <a:ext cx="9932200" cy="762721"/>
          </a:xfr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GB" sz="3600" dirty="0">
                <a:solidFill>
                  <a:schemeClr val="tx1"/>
                </a:solidFill>
              </a:rPr>
              <a:t>Anatomy &amp; Physiology of the Respira</a:t>
            </a:r>
            <a:r>
              <a:rPr lang="en-GB" sz="3600">
                <a:solidFill>
                  <a:schemeClr val="tx1"/>
                </a:solidFill>
              </a:rPr>
              <a:t>tory System</a:t>
            </a:r>
            <a:endParaRPr lang="en-GB" sz="3600" dirty="0">
              <a:solidFill>
                <a:schemeClr val="tx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6D0370-BF00-3212-E611-C5CD954F23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65484" y="1367230"/>
            <a:ext cx="6028599" cy="3903819"/>
          </a:xfrm>
        </p:spPr>
        <p:txBody>
          <a:bodyPr vert="horz" lIns="91440" tIns="45720" rIns="91440" bIns="45720" rtlCol="0" anchor="t">
            <a:normAutofit fontScale="92500"/>
          </a:bodyPr>
          <a:lstStyle/>
          <a:p>
            <a:r>
              <a:rPr lang="en-GB" sz="2800" b="1" dirty="0">
                <a:solidFill>
                  <a:schemeClr val="tx1"/>
                </a:solidFill>
              </a:rPr>
              <a:t>Gas exchange relies on. Large surface area of alveoli, thin diffusion barrier, ventila</a:t>
            </a:r>
            <a:r>
              <a:rPr lang="en-GB" sz="2800" b="1">
                <a:solidFill>
                  <a:schemeClr val="tx1"/>
                </a:solidFill>
              </a:rPr>
              <a:t>tion perfusion matching.</a:t>
            </a:r>
            <a:endParaRPr lang="en-GB" sz="2800" b="1" dirty="0">
              <a:solidFill>
                <a:schemeClr val="tx1"/>
              </a:solidFill>
            </a:endParaRPr>
          </a:p>
          <a:p>
            <a:r>
              <a:rPr lang="en-GB" sz="2800" b="1" dirty="0">
                <a:solidFill>
                  <a:schemeClr val="tx1"/>
                </a:solidFill>
                <a:latin typeface="Aptos Light"/>
              </a:rPr>
              <a:t>Diaphragm</a:t>
            </a:r>
            <a:r>
              <a:rPr lang="en-GB" sz="2800" b="1" dirty="0">
                <a:solidFill>
                  <a:schemeClr val="tx1"/>
                </a:solidFill>
              </a:rPr>
              <a:t> and intercostal muscles drive inspiration/expiration.</a:t>
            </a:r>
          </a:p>
          <a:p>
            <a:r>
              <a:rPr lang="en-GB" sz="2800" b="1">
                <a:solidFill>
                  <a:schemeClr val="tx1"/>
                </a:solidFill>
              </a:rPr>
              <a:t>Normal lungs are elastic and recoil easily</a:t>
            </a:r>
            <a:endParaRPr lang="en-GB" sz="2800" b="1" dirty="0">
              <a:solidFill>
                <a:schemeClr val="tx1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4D44ED-3D28-DF6A-88DE-028AFC4137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9A395C-3E6D-4E76-B782-66D1D7A5BBCA}" type="datetime1">
              <a:rPr lang="en-GB"/>
              <a:t>20/04/2026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C6A432-F48F-9D7A-C390-4B4ABDD2B2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ECB0544-4936-5893-B979-CA13D8D61D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4</a:t>
            </a:fld>
            <a:endParaRPr lang="en-US" dirty="0"/>
          </a:p>
        </p:txBody>
      </p:sp>
      <p:pic>
        <p:nvPicPr>
          <p:cNvPr id="42" name="Audio 41">
            <a:hlinkClick r:id="" action="ppaction://media"/>
            <a:extLst>
              <a:ext uri="{FF2B5EF4-FFF2-40B4-BE49-F238E27FC236}">
                <a16:creationId xmlns:a16="http://schemas.microsoft.com/office/drawing/2014/main" id="{57650547-F9D5-1BEA-49C1-BBA89E1F4F6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  <p:pic>
        <p:nvPicPr>
          <p:cNvPr id="8" name="Picture 7" descr="A diagram of the human body&#10;&#10;AI-generated content may be incorrect.">
            <a:extLst>
              <a:ext uri="{FF2B5EF4-FFF2-40B4-BE49-F238E27FC236}">
                <a16:creationId xmlns:a16="http://schemas.microsoft.com/office/drawing/2014/main" id="{516B8304-B697-0AC9-7FA2-C2D86D103E1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62693" y="1178943"/>
            <a:ext cx="4141859" cy="4572001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FB0E29AD-307C-EC9C-C17B-43A5434B3C54}"/>
              </a:ext>
            </a:extLst>
          </p:cNvPr>
          <p:cNvSpPr txBox="1"/>
          <p:nvPr/>
        </p:nvSpPr>
        <p:spPr>
          <a:xfrm>
            <a:off x="917863" y="5836227"/>
            <a:ext cx="4502727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/>
              <a:t>     (Stanford Medicine, 2026)</a:t>
            </a:r>
          </a:p>
        </p:txBody>
      </p:sp>
    </p:spTree>
    <p:extLst>
      <p:ext uri="{BB962C8B-B14F-4D97-AF65-F5344CB8AC3E}">
        <p14:creationId xmlns:p14="http://schemas.microsoft.com/office/powerpoint/2010/main" val="29095077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 advTm="52921"/>
    </mc:Choice>
    <mc:Fallback>
      <p:transition advTm="5292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2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50CF76-F30E-93B8-4136-BC686FB55E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5486" y="358207"/>
            <a:ext cx="10435407" cy="575815"/>
          </a:xfrm>
        </p:spPr>
        <p:txBody>
          <a:bodyPr>
            <a:noAutofit/>
          </a:bodyPr>
          <a:lstStyle/>
          <a:p>
            <a:r>
              <a:rPr lang="en-GB" sz="3600">
                <a:solidFill>
                  <a:schemeClr val="tx1"/>
                </a:solidFill>
              </a:rPr>
              <a:t>How COPD Affects Respiratory System Functioning</a:t>
            </a:r>
            <a:endParaRPr lang="en-GB" sz="3600" dirty="0">
              <a:solidFill>
                <a:schemeClr val="tx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BCFAB3-C9F6-FC46-0AA1-E0063D014B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805" y="1180323"/>
            <a:ext cx="10686861" cy="5169026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800" b="1" dirty="0">
                <a:solidFill>
                  <a:schemeClr val="tx1"/>
                </a:solidFill>
              </a:rPr>
              <a:t>Progressive airflow limitation (irreversible in advanced stages) due to airway inflammation, mucus hypersecretion, and </a:t>
            </a:r>
            <a:r>
              <a:rPr lang="en-GB" sz="2800" b="1">
                <a:solidFill>
                  <a:schemeClr val="tx1"/>
                </a:solidFill>
              </a:rPr>
              <a:t>alveolar destruction (emphysema)</a:t>
            </a:r>
            <a:endParaRPr lang="en-GB" sz="2800" b="1" dirty="0">
              <a:solidFill>
                <a:schemeClr val="tx1"/>
              </a:solidFill>
            </a:endParaRPr>
          </a:p>
          <a:p>
            <a:r>
              <a:rPr lang="en-GB" sz="2800" b="1" dirty="0">
                <a:solidFill>
                  <a:schemeClr val="tx1"/>
                </a:solidFill>
              </a:rPr>
              <a:t>Loss of elastic recoil, air trapping, hyperinfla</a:t>
            </a:r>
            <a:r>
              <a:rPr lang="en-GB" sz="2800" b="1">
                <a:solidFill>
                  <a:schemeClr val="tx1"/>
                </a:solidFill>
              </a:rPr>
              <a:t>tion</a:t>
            </a:r>
            <a:endParaRPr lang="en-GB" sz="2800" b="1" dirty="0">
              <a:solidFill>
                <a:schemeClr val="tx1"/>
              </a:solidFill>
            </a:endParaRPr>
          </a:p>
          <a:p>
            <a:r>
              <a:rPr lang="en-GB" sz="2800" b="1" dirty="0">
                <a:solidFill>
                  <a:schemeClr val="tx1"/>
                </a:solidFill>
              </a:rPr>
              <a:t>Impaired gas exchange, hypoxaemia, hypercapnia in exacerbat</a:t>
            </a:r>
            <a:r>
              <a:rPr lang="en-GB" sz="2800" b="1">
                <a:solidFill>
                  <a:schemeClr val="tx1"/>
                </a:solidFill>
              </a:rPr>
              <a:t>ions</a:t>
            </a:r>
            <a:endParaRPr lang="en-GB" sz="2800" b="1" dirty="0">
              <a:solidFill>
                <a:schemeClr val="tx1"/>
              </a:solidFill>
            </a:endParaRPr>
          </a:p>
          <a:p>
            <a:r>
              <a:rPr lang="en-GB" sz="2800" b="1" dirty="0">
                <a:solidFill>
                  <a:schemeClr val="tx1"/>
                </a:solidFill>
              </a:rPr>
              <a:t>Reduced FEV1/FVC ratio, </a:t>
            </a:r>
            <a:r>
              <a:rPr lang="en-GB" sz="2800" b="1">
                <a:solidFill>
                  <a:schemeClr val="tx1"/>
                </a:solidFill>
              </a:rPr>
              <a:t>increased</a:t>
            </a:r>
            <a:r>
              <a:rPr lang="en-GB" sz="2800" b="1" dirty="0">
                <a:solidFill>
                  <a:schemeClr val="tx1"/>
                </a:solidFill>
              </a:rPr>
              <a:t> work of breathing</a:t>
            </a:r>
          </a:p>
          <a:p>
            <a:r>
              <a:rPr lang="en-GB" sz="2800" b="1" dirty="0">
                <a:solidFill>
                  <a:schemeClr val="tx1"/>
                </a:solidFill>
              </a:rPr>
              <a:t>Links to lifestyle. Smoking and occupational dust damage </a:t>
            </a:r>
            <a:r>
              <a:rPr lang="en-GB" sz="2800" b="1">
                <a:solidFill>
                  <a:schemeClr val="tx1"/>
                </a:solidFill>
              </a:rPr>
              <a:t>cilia and alveoli (NHS, 2024, HSE, 2025)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59DCBBA-CD7C-5D0D-5238-512F49ABF9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E16405-0F6B-4531-8418-5007AAE7B50F}" type="datetime1">
              <a:rPr/>
              <a:t>4/20/2026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9F8C40-485A-A8C7-9AC2-5BB5349A4F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6940DC-F2C1-62C2-0E3D-6BF027E42C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5</a:t>
            </a:fld>
            <a:endParaRPr lang="en-US" dirty="0"/>
          </a:p>
        </p:txBody>
      </p:sp>
      <p:pic>
        <p:nvPicPr>
          <p:cNvPr id="56" name="Audio 55">
            <a:hlinkClick r:id="" action="ppaction://media"/>
            <a:extLst>
              <a:ext uri="{FF2B5EF4-FFF2-40B4-BE49-F238E27FC236}">
                <a16:creationId xmlns:a16="http://schemas.microsoft.com/office/drawing/2014/main" id="{DC614C9B-2836-CB58-0D18-CA9195FDD18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3086293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 advTm="142806"/>
    </mc:Choice>
    <mc:Fallback>
      <p:transition advTm="14280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6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312443-FC47-4248-C48C-2C7F920A7F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6694" y="130768"/>
            <a:ext cx="3251123" cy="783011"/>
          </a:xfrm>
        </p:spPr>
        <p:txBody>
          <a:bodyPr anchor="t">
            <a:noAutofit/>
          </a:bodyPr>
          <a:lstStyle/>
          <a:p>
            <a:r>
              <a:rPr lang="en-GB" sz="3600">
                <a:solidFill>
                  <a:schemeClr val="tx1"/>
                </a:solidFill>
              </a:rPr>
              <a:t>Patient Profile </a:t>
            </a:r>
            <a:br>
              <a:rPr lang="en-GB" sz="3600" dirty="0">
                <a:solidFill>
                  <a:schemeClr val="tx1"/>
                </a:solidFill>
              </a:rPr>
            </a:br>
            <a:r>
              <a:rPr lang="en-GB" sz="3600">
                <a:solidFill>
                  <a:schemeClr val="tx1"/>
                </a:solidFill>
              </a:rPr>
              <a:t>   (Fictional)</a:t>
            </a:r>
          </a:p>
        </p:txBody>
      </p:sp>
      <p:pic>
        <p:nvPicPr>
          <p:cNvPr id="7" name="Picture 6" descr="A person sitting at a table holding a red mug&#10;&#10;AI-generated content may be incorrect.">
            <a:extLst>
              <a:ext uri="{FF2B5EF4-FFF2-40B4-BE49-F238E27FC236}">
                <a16:creationId xmlns:a16="http://schemas.microsoft.com/office/drawing/2014/main" id="{14AA9084-7241-2930-73AE-6D50D6A02B3F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8008" t="-65" r="7446" b="-33"/>
          <a:stretch>
            <a:fillRect/>
          </a:stretch>
        </p:blipFill>
        <p:spPr>
          <a:xfrm>
            <a:off x="6095672" y="1175004"/>
            <a:ext cx="5599335" cy="5176950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83DEE4-2D61-54E8-A8E8-CE1FA3CE097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36581" y="1174728"/>
            <a:ext cx="5383548" cy="5183090"/>
          </a:xfrm>
        </p:spPr>
        <p:txBody>
          <a:bodyPr vert="horz" lIns="91440" tIns="45720" rIns="91440" bIns="45720" rtlCol="0" anchor="b">
            <a:noAutofit/>
          </a:bodyPr>
          <a:lstStyle/>
          <a:p>
            <a:pPr>
              <a:lnSpc>
                <a:spcPct val="110000"/>
              </a:lnSpc>
            </a:pPr>
            <a:r>
              <a:rPr lang="en-GB" sz="2400" b="1">
                <a:solidFill>
                  <a:schemeClr val="tx1"/>
                </a:solidFill>
              </a:rPr>
              <a:t>Mr Johnathan Harris, 68-year-old retired construction worker</a:t>
            </a:r>
          </a:p>
          <a:p>
            <a:pPr>
              <a:lnSpc>
                <a:spcPct val="110000"/>
              </a:lnSpc>
            </a:pPr>
            <a:r>
              <a:rPr lang="en-GB" sz="2400" b="1">
                <a:solidFill>
                  <a:schemeClr val="tx1"/>
                </a:solidFill>
              </a:rPr>
              <a:t>Mr Harris lives alone, widowed, limited family support nearby</a:t>
            </a:r>
          </a:p>
          <a:p>
            <a:pPr>
              <a:lnSpc>
                <a:spcPct val="110000"/>
              </a:lnSpc>
            </a:pPr>
            <a:r>
              <a:rPr lang="en-GB" sz="2400" b="1">
                <a:solidFill>
                  <a:schemeClr val="tx1"/>
                </a:solidFill>
              </a:rPr>
              <a:t>Medical history. Moderate COPD, diagnosed 2 years ago, occasional exacerbations</a:t>
            </a:r>
          </a:p>
          <a:p>
            <a:pPr>
              <a:lnSpc>
                <a:spcPct val="110000"/>
              </a:lnSpc>
            </a:pPr>
            <a:r>
              <a:rPr lang="en-GB" sz="2400" b="1">
                <a:solidFill>
                  <a:schemeClr val="tx1"/>
                </a:solidFill>
              </a:rPr>
              <a:t>Current Symptoms. Dyspnoea on exertion, chronic productive cough, fatigue</a:t>
            </a:r>
          </a:p>
          <a:p>
            <a:pPr>
              <a:lnSpc>
                <a:spcPct val="110000"/>
              </a:lnSpc>
            </a:pPr>
            <a:endParaRPr lang="en-GB" sz="150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2DD235-6D8C-9646-AB11-BD358B81E18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77824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66C7495D-79AC-434E-8FA9-E3441203AE3F}" type="datetime1">
              <a:rPr/>
              <a:pPr>
                <a:spcAft>
                  <a:spcPts val="600"/>
                </a:spcAft>
              </a:pPr>
              <a:t>4/20/2026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1D75D6-860A-37DE-4723-C0A15E87A7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132320" y="6356350"/>
            <a:ext cx="4297680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CC8B25F-B5AA-3E5E-FD25-8D47E0FC74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29999" y="6356350"/>
            <a:ext cx="521207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5E4DE196-8A13-4FF7-A07E-102851959EAB}" type="slidenum">
              <a:rPr lang="en-US" dirty="0"/>
              <a:pPr>
                <a:spcAft>
                  <a:spcPts val="600"/>
                </a:spcAft>
              </a:pPr>
              <a:t>6</a:t>
            </a:fld>
            <a:endParaRPr lang="en-US"/>
          </a:p>
        </p:txBody>
      </p:sp>
      <p:pic>
        <p:nvPicPr>
          <p:cNvPr id="33" name="Audio 32">
            <a:hlinkClick r:id="" action="ppaction://media"/>
            <a:extLst>
              <a:ext uri="{FF2B5EF4-FFF2-40B4-BE49-F238E27FC236}">
                <a16:creationId xmlns:a16="http://schemas.microsoft.com/office/drawing/2014/main" id="{26CACD8B-C557-A3A2-B801-D90DABC27EE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5919198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 advTm="103311"/>
    </mc:Choice>
    <mc:Fallback>
      <p:transition advTm="10331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3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DDE374-C247-D76D-B762-F32FD158A8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57373" y="389560"/>
            <a:ext cx="9318368" cy="739879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chemeClr val="tx1"/>
                </a:solidFill>
              </a:rPr>
              <a:t>Risk Factors (Lifestyle and Condition Specific)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D912DB0-60EC-4F73-1E06-4184057501D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24769" y="2928768"/>
            <a:ext cx="10588153" cy="5959465"/>
          </a:xfr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GB" sz="2400" b="1" dirty="0">
                <a:solidFill>
                  <a:schemeClr val="tx1"/>
                </a:solidFill>
              </a:rPr>
              <a:t>Primary. Patient has been a lifelong </a:t>
            </a:r>
            <a:r>
              <a:rPr lang="en-GB" sz="2400" b="1">
                <a:solidFill>
                  <a:schemeClr val="tx1"/>
                </a:solidFill>
              </a:rPr>
              <a:t>smoker</a:t>
            </a:r>
            <a:r>
              <a:rPr lang="en-GB" sz="2400" b="1" dirty="0">
                <a:solidFill>
                  <a:schemeClr val="tx1"/>
                </a:solidFill>
              </a:rPr>
              <a:t> (main cause of 90% COPD cases)</a:t>
            </a:r>
          </a:p>
          <a:p>
            <a:r>
              <a:rPr lang="en-GB" sz="2400" b="1" dirty="0">
                <a:solidFill>
                  <a:schemeClr val="tx1"/>
                </a:solidFill>
              </a:rPr>
              <a:t>Occupational. Prolonged exposure to construction materials, such as dust, silica, fumes which is an increased ri</a:t>
            </a:r>
            <a:r>
              <a:rPr lang="en-GB" sz="2400" b="1">
                <a:solidFill>
                  <a:schemeClr val="tx1"/>
                </a:solidFill>
              </a:rPr>
              <a:t>sk in building trade (De Matteis, 2022)</a:t>
            </a:r>
          </a:p>
          <a:p>
            <a:r>
              <a:rPr lang="en-GB" sz="2400" b="1" dirty="0">
                <a:solidFill>
                  <a:schemeClr val="tx1"/>
                </a:solidFill>
              </a:rPr>
              <a:t>Construction workers have a 34-61% higher COPD risk, especially </a:t>
            </a:r>
            <a:r>
              <a:rPr lang="en-GB" sz="2400" b="1">
                <a:solidFill>
                  <a:schemeClr val="tx1"/>
                </a:solidFill>
              </a:rPr>
              <a:t>roofers, cement</a:t>
            </a:r>
            <a:r>
              <a:rPr lang="en-GB" sz="2400" b="1" dirty="0">
                <a:solidFill>
                  <a:schemeClr val="tx1"/>
                </a:solidFill>
              </a:rPr>
              <a:t> workers, etc. (Dement, 2021)</a:t>
            </a:r>
            <a:endParaRPr lang="en-GB" dirty="0">
              <a:solidFill>
                <a:schemeClr val="tx1"/>
              </a:solidFill>
            </a:endParaRPr>
          </a:p>
          <a:p>
            <a:r>
              <a:rPr lang="en-GB" sz="2400" b="1" dirty="0">
                <a:solidFill>
                  <a:schemeClr val="tx1"/>
                </a:solidFill>
              </a:rPr>
              <a:t>Diet and Inactivity. High fried food intake (contributes to obesity/inflammation), sedentary post-retirement (worsens decon</a:t>
            </a:r>
            <a:r>
              <a:rPr lang="en-GB" sz="2400" b="1">
                <a:solidFill>
                  <a:schemeClr val="tx1"/>
                </a:solidFill>
              </a:rPr>
              <a:t>ditioning)</a:t>
            </a:r>
            <a:endParaRPr lang="en-GB" sz="2400" b="1" dirty="0">
              <a:solidFill>
                <a:schemeClr val="tx1"/>
              </a:solidFill>
            </a:endParaRPr>
          </a:p>
          <a:p>
            <a:r>
              <a:rPr lang="en-GB" sz="2400" b="1" dirty="0">
                <a:solidFill>
                  <a:schemeClr val="tx1"/>
                </a:solidFill>
              </a:rPr>
              <a:t>Other Factors. Moderate alcohol consumption ( can interact with medications), </a:t>
            </a:r>
            <a:r>
              <a:rPr lang="en-GB" sz="2400" b="1">
                <a:solidFill>
                  <a:schemeClr val="tx1"/>
                </a:solidFill>
              </a:rPr>
              <a:t>age related decline (NICE NG115, occupational studies)</a:t>
            </a:r>
            <a:endParaRPr lang="en-GB" sz="2400" b="1" dirty="0">
              <a:solidFill>
                <a:schemeClr val="tx1"/>
              </a:solidFill>
            </a:endParaRPr>
          </a:p>
          <a:p>
            <a:endParaRPr lang="en-GB" sz="2400" b="1" dirty="0">
              <a:solidFill>
                <a:schemeClr val="tx1"/>
              </a:solidFill>
            </a:endParaRPr>
          </a:p>
          <a:p>
            <a:endParaRPr lang="en-GB" sz="2400" b="1" dirty="0">
              <a:solidFill>
                <a:srgbClr val="000000"/>
              </a:solidFill>
            </a:endParaRPr>
          </a:p>
          <a:p>
            <a:endParaRPr lang="en-GB" sz="2400" b="1" dirty="0">
              <a:solidFill>
                <a:srgbClr val="000000"/>
              </a:solidFill>
            </a:endParaRPr>
          </a:p>
          <a:p>
            <a:endParaRPr lang="en-GB" dirty="0"/>
          </a:p>
          <a:p>
            <a:endParaRPr lang="en-GB"/>
          </a:p>
          <a:p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76571D2-A947-5C69-C6F1-562F364E60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AD27F1-E26B-440F-AF30-951A1DF6D246}" type="datetime1">
              <a:rPr/>
              <a:t>4/20/2026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4473F25-F288-D3F2-A0DE-AFF16DCD0F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D55B4AB-63AD-F46E-FF12-5BDADD8DE3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7</a:t>
            </a:fld>
            <a:endParaRPr lang="en-US" dirty="0"/>
          </a:p>
        </p:txBody>
      </p:sp>
      <p:pic>
        <p:nvPicPr>
          <p:cNvPr id="44" name="Audio 43">
            <a:hlinkClick r:id="" action="ppaction://media"/>
            <a:extLst>
              <a:ext uri="{FF2B5EF4-FFF2-40B4-BE49-F238E27FC236}">
                <a16:creationId xmlns:a16="http://schemas.microsoft.com/office/drawing/2014/main" id="{FA420499-076E-1126-DCFD-FD53F5BA41A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3101353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 advTm="98108"/>
    </mc:Choice>
    <mc:Fallback>
      <p:transition advTm="9810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4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340016-2EAD-8B73-A361-62576F55F0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35674" y="-1227"/>
            <a:ext cx="10449784" cy="1265928"/>
          </a:xfrm>
        </p:spPr>
        <p:txBody>
          <a:bodyPr anchor="b">
            <a:normAutofit/>
          </a:bodyPr>
          <a:lstStyle/>
          <a:p>
            <a:r>
              <a:rPr lang="en-GB">
                <a:solidFill>
                  <a:schemeClr val="tx1"/>
                </a:solidFill>
              </a:rPr>
              <a:t>Evidence Based Care Plan</a:t>
            </a:r>
            <a:br>
              <a:rPr lang="en-GB" dirty="0">
                <a:solidFill>
                  <a:schemeClr val="tx1"/>
                </a:solidFill>
              </a:rPr>
            </a:br>
            <a:r>
              <a:rPr lang="en-GB">
                <a:solidFill>
                  <a:schemeClr val="tx1"/>
                </a:solidFill>
              </a:rPr>
              <a:t>Stop smoking and other lifestyle changes</a:t>
            </a:r>
            <a:endParaRPr lang="en-US">
              <a:solidFill>
                <a:schemeClr val="tx1"/>
              </a:solidFill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423E03D-CA50-175D-DC6F-B6369E5B686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73975" y="1411553"/>
            <a:ext cx="6372056" cy="5124843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400" b="1">
                <a:solidFill>
                  <a:schemeClr val="tx1"/>
                </a:solidFill>
              </a:rPr>
              <a:t>Essential intervention. Smoking cessation can dramatically slow progression</a:t>
            </a:r>
            <a:endParaRPr lang="en-GB" sz="2400" b="1" dirty="0">
              <a:solidFill>
                <a:schemeClr val="tx1"/>
              </a:solidFill>
            </a:endParaRPr>
          </a:p>
          <a:p>
            <a:r>
              <a:rPr lang="en-GB" sz="2400" b="1">
                <a:solidFill>
                  <a:schemeClr val="tx1"/>
                </a:solidFill>
              </a:rPr>
              <a:t>Offer nicotine replacement, varenicline, or behavioural support (NHS Stop Smoking services)</a:t>
            </a:r>
            <a:endParaRPr lang="en-GB" sz="2400" b="1" dirty="0">
              <a:solidFill>
                <a:schemeClr val="tx1"/>
              </a:solidFill>
            </a:endParaRPr>
          </a:p>
          <a:p>
            <a:r>
              <a:rPr lang="en-GB" sz="2400" b="1" dirty="0">
                <a:solidFill>
                  <a:schemeClr val="tx1"/>
                </a:solidFill>
              </a:rPr>
              <a:t>Diet advice. Reduce fried foods, increase fruit and </a:t>
            </a:r>
            <a:r>
              <a:rPr lang="en-GB" sz="2400" b="1" dirty="0" err="1">
                <a:solidFill>
                  <a:schemeClr val="tx1"/>
                </a:solidFill>
              </a:rPr>
              <a:t>vegetabes</a:t>
            </a:r>
            <a:r>
              <a:rPr lang="en-GB" sz="2400" b="1" dirty="0">
                <a:solidFill>
                  <a:schemeClr val="tx1"/>
                </a:solidFill>
              </a:rPr>
              <a:t> for anti-inflammatory benefits</a:t>
            </a:r>
          </a:p>
          <a:p>
            <a:r>
              <a:rPr lang="en-GB" sz="2400" b="1">
                <a:solidFill>
                  <a:schemeClr val="tx1"/>
                </a:solidFill>
              </a:rPr>
              <a:t>Exercise. Gradual increase in daily activity. Refer to pulmonary rehabilitation</a:t>
            </a:r>
          </a:p>
          <a:p>
            <a:pPr marL="0" indent="0">
              <a:buNone/>
            </a:pPr>
            <a:r>
              <a:rPr lang="en-GB" sz="2400" b="1">
                <a:solidFill>
                  <a:schemeClr val="tx1"/>
                </a:solidFill>
              </a:rPr>
              <a:t>    Born, C.D.C. et al, (2024)</a:t>
            </a:r>
            <a:endParaRPr lang="en-GB" sz="2400" b="1" dirty="0">
              <a:solidFill>
                <a:schemeClr val="tx1"/>
              </a:solidFill>
            </a:endParaRPr>
          </a:p>
        </p:txBody>
      </p:sp>
      <p:pic>
        <p:nvPicPr>
          <p:cNvPr id="8" name="Picture 7" descr="A bowl of cereal with fruit and nuts&#10;&#10;AI-generated content may be incorrect.">
            <a:extLst>
              <a:ext uri="{FF2B5EF4-FFF2-40B4-BE49-F238E27FC236}">
                <a16:creationId xmlns:a16="http://schemas.microsoft.com/office/drawing/2014/main" id="{4F0B0194-11A2-F733-EB32-27B0314AE7EA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3268" r="8004" b="-1"/>
          <a:stretch>
            <a:fillRect/>
          </a:stretch>
        </p:blipFill>
        <p:spPr>
          <a:xfrm>
            <a:off x="6644693" y="1555327"/>
            <a:ext cx="5273332" cy="4377220"/>
          </a:xfrm>
          <a:prstGeom prst="rect">
            <a:avLst/>
          </a:prstGeom>
          <a:noFill/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50B1EE8-A2AD-CBB1-A8BD-DF48C284D33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77824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9A5C32EF-03A9-4D9F-84F0-D19C1434A76F}" type="datetime1">
              <a:rPr/>
              <a:pPr>
                <a:spcAft>
                  <a:spcPts val="600"/>
                </a:spcAft>
              </a:pPr>
              <a:t>4/20/2026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A828947-29CA-E3AD-D286-54F247DEF2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132320" y="6356350"/>
            <a:ext cx="4297680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47726ED-8265-7662-9803-9A7F4E7B4C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29999" y="6356350"/>
            <a:ext cx="521207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5E4DE196-8A13-4FF7-A07E-102851959EAB}" type="slidenum">
              <a:rPr lang="en-US" dirty="0"/>
              <a:pPr>
                <a:spcAft>
                  <a:spcPts val="600"/>
                </a:spcAft>
              </a:pPr>
              <a:t>8</a:t>
            </a:fld>
            <a:endParaRPr lang="en-US"/>
          </a:p>
        </p:txBody>
      </p:sp>
      <p:pic>
        <p:nvPicPr>
          <p:cNvPr id="39" name="Audio 38">
            <a:hlinkClick r:id="" action="ppaction://media"/>
            <a:extLst>
              <a:ext uri="{FF2B5EF4-FFF2-40B4-BE49-F238E27FC236}">
                <a16:creationId xmlns:a16="http://schemas.microsoft.com/office/drawing/2014/main" id="{7AE0A2E9-019E-EEE7-4CDD-1A7A60932D2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768878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 advTm="49836"/>
    </mc:Choice>
    <mc:Fallback>
      <p:transition advTm="4983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9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ED4BAD-9A4F-BB62-7B85-A348303E63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02" y="128169"/>
            <a:ext cx="10823594" cy="80585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tx1"/>
                </a:solidFill>
              </a:rPr>
              <a:t>Evidence-Based Care Plan, </a:t>
            </a:r>
            <a:r>
              <a:rPr lang="en-GB">
                <a:solidFill>
                  <a:schemeClr val="tx1"/>
                </a:solidFill>
              </a:rPr>
              <a:t>Pharmacological and Monitoring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EEFA1A-2398-37BB-188A-6FD4BE32E42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04013" y="1411552"/>
            <a:ext cx="7421603" cy="4017787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400" b="1" dirty="0">
                <a:solidFill>
                  <a:schemeClr val="tx1"/>
                </a:solidFill>
              </a:rPr>
              <a:t>Inhalers. Short and </a:t>
            </a:r>
            <a:r>
              <a:rPr lang="en-GB" sz="2400" b="1">
                <a:solidFill>
                  <a:schemeClr val="tx1"/>
                </a:solidFill>
              </a:rPr>
              <a:t>long-acting</a:t>
            </a:r>
            <a:r>
              <a:rPr lang="en-GB" sz="2400" b="1" dirty="0">
                <a:solidFill>
                  <a:schemeClr val="tx1"/>
                </a:solidFill>
              </a:rPr>
              <a:t> bronchodilators (e.g. </a:t>
            </a:r>
            <a:r>
              <a:rPr lang="en-GB" sz="2400" b="1">
                <a:solidFill>
                  <a:schemeClr val="tx1"/>
                </a:solidFill>
              </a:rPr>
              <a:t>Salbutamol, tiotropium) per NICE stepwise approach. Check inhaler technique at regular intervals</a:t>
            </a:r>
            <a:endParaRPr lang="en-GB" sz="2400" b="1" dirty="0">
              <a:solidFill>
                <a:schemeClr val="tx1"/>
              </a:solidFill>
            </a:endParaRPr>
          </a:p>
          <a:p>
            <a:r>
              <a:rPr lang="en-GB" sz="2400" b="1" dirty="0">
                <a:solidFill>
                  <a:schemeClr val="tx1"/>
                </a:solidFill>
              </a:rPr>
              <a:t>Monitoring. Annual spirometry, pulse oximetry, symptom review (CAT score or </a:t>
            </a:r>
            <a:r>
              <a:rPr lang="en-GB" sz="2400" b="1" dirty="0" err="1">
                <a:solidFill>
                  <a:schemeClr val="tx1"/>
                </a:solidFill>
              </a:rPr>
              <a:t>mMRC</a:t>
            </a:r>
            <a:r>
              <a:rPr lang="en-GB" sz="2400" b="1" dirty="0">
                <a:solidFill>
                  <a:schemeClr val="tx1"/>
                </a:solidFill>
              </a:rPr>
              <a:t> dyspnoea scale)</a:t>
            </a:r>
          </a:p>
          <a:p>
            <a:r>
              <a:rPr lang="en-GB" sz="2400" b="1" dirty="0">
                <a:solidFill>
                  <a:schemeClr val="tx1"/>
                </a:solidFill>
              </a:rPr>
              <a:t>Vaccinations. Annual flu and one off </a:t>
            </a:r>
            <a:r>
              <a:rPr lang="en-GB" sz="2400" b="1">
                <a:solidFill>
                  <a:schemeClr val="tx1"/>
                </a:solidFill>
              </a:rPr>
              <a:t>pneumococcal</a:t>
            </a:r>
            <a:endParaRPr lang="en-GB" sz="2400" b="1" dirty="0">
              <a:solidFill>
                <a:schemeClr val="tx1"/>
              </a:solidFill>
            </a:endParaRPr>
          </a:p>
          <a:p>
            <a:r>
              <a:rPr lang="en-GB" sz="2400" b="1" dirty="0">
                <a:solidFill>
                  <a:schemeClr val="tx1"/>
                </a:solidFill>
              </a:rPr>
              <a:t>Exacerbation Plan. Antibiotics/steroids only when </a:t>
            </a:r>
            <a:r>
              <a:rPr lang="en-GB" sz="2400" b="1">
                <a:solidFill>
                  <a:schemeClr val="tx1"/>
                </a:solidFill>
              </a:rPr>
              <a:t>instructed. Written self-management</a:t>
            </a:r>
            <a:r>
              <a:rPr lang="en-GB" sz="2400" b="1" dirty="0">
                <a:solidFill>
                  <a:schemeClr val="tx1"/>
                </a:solidFill>
              </a:rPr>
              <a:t> plan</a:t>
            </a:r>
          </a:p>
          <a:p>
            <a:pPr marL="0" indent="0">
              <a:buNone/>
            </a:pPr>
            <a:endParaRPr lang="en-GB" sz="800" b="1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GB" sz="2400" b="1">
                <a:solidFill>
                  <a:schemeClr val="tx1"/>
                </a:solidFill>
              </a:rPr>
              <a:t>    (Ward, 2025)</a:t>
            </a:r>
            <a:endParaRPr lang="en-GB" sz="2400" b="1" dirty="0">
              <a:solidFill>
                <a:schemeClr val="tx1"/>
              </a:solidFill>
            </a:endParaRPr>
          </a:p>
          <a:p>
            <a:endParaRPr lang="en-GB" dirty="0"/>
          </a:p>
          <a:p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3915EBB-2924-5830-5E88-34FA6FA8A8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46CADF-2754-4405-BD24-19FF67C30120}" type="datetime1">
              <a:rPr/>
              <a:t>4/20/2026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36FE762-F5DC-FCD6-AC7B-AA33291B36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9</a:t>
            </a:fld>
            <a:endParaRPr lang="en-US" dirty="0"/>
          </a:p>
        </p:txBody>
      </p:sp>
      <p:pic>
        <p:nvPicPr>
          <p:cNvPr id="8" name="Picture 7" descr="A glowing lungs in a dark background&#10;&#10;AI-generated content may be incorrect.">
            <a:extLst>
              <a:ext uri="{FF2B5EF4-FFF2-40B4-BE49-F238E27FC236}">
                <a16:creationId xmlns:a16="http://schemas.microsoft.com/office/drawing/2014/main" id="{725FFFE6-B19A-C980-EBC1-CD87AEC268DE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9426" t="6633" r="5211" b="313"/>
          <a:stretch>
            <a:fillRect/>
          </a:stretch>
        </p:blipFill>
        <p:spPr>
          <a:xfrm>
            <a:off x="8241102" y="1225322"/>
            <a:ext cx="3447641" cy="4929190"/>
          </a:xfrm>
          <a:prstGeom prst="rect">
            <a:avLst/>
          </a:prstGeom>
        </p:spPr>
      </p:pic>
      <p:pic>
        <p:nvPicPr>
          <p:cNvPr id="36" name="Audio 35">
            <a:hlinkClick r:id="" action="ppaction://media"/>
            <a:extLst>
              <a:ext uri="{FF2B5EF4-FFF2-40B4-BE49-F238E27FC236}">
                <a16:creationId xmlns:a16="http://schemas.microsoft.com/office/drawing/2014/main" id="{3D02D0F1-FE6F-9464-70C3-8557D0D6309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2624705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 advTm="51385"/>
    </mc:Choice>
    <mc:Fallback>
      <p:transition advTm="5138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6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18D5F2-FF70-99D5-0F0C-E31A059466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3523" y="559490"/>
            <a:ext cx="11341179" cy="1524720"/>
          </a:xfrm>
        </p:spPr>
        <p:txBody>
          <a:bodyPr>
            <a:normAutofit/>
          </a:bodyPr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Evidence-Based Care Plan. </a:t>
            </a:r>
            <a:br>
              <a:rPr lang="en-GB" dirty="0">
                <a:solidFill>
                  <a:schemeClr val="tx1"/>
                </a:solidFill>
              </a:rPr>
            </a:br>
            <a:r>
              <a:rPr lang="en-GB" dirty="0">
                <a:solidFill>
                  <a:schemeClr val="tx1"/>
                </a:solidFill>
              </a:rPr>
              <a:t>Pulmonary Rehabilitation and </a:t>
            </a:r>
            <a:r>
              <a:rPr lang="en-GB">
                <a:solidFill>
                  <a:schemeClr val="tx1"/>
                </a:solidFill>
              </a:rPr>
              <a:t>Self-Management</a:t>
            </a:r>
            <a:endParaRPr lang="en-GB" dirty="0">
              <a:solidFill>
                <a:schemeClr val="tx1"/>
              </a:solidFill>
            </a:endParaRPr>
          </a:p>
          <a:p>
            <a:pPr algn="ctr"/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026541-FF09-1A02-BBC0-8557CF0B5AF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47787" y="1943514"/>
            <a:ext cx="10785904" cy="4017787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800" dirty="0">
                <a:solidFill>
                  <a:schemeClr val="tx1"/>
                </a:solidFill>
              </a:rPr>
              <a:t>Pulmonary rehab programme </a:t>
            </a:r>
            <a:r>
              <a:rPr lang="en-GB" sz="2800">
                <a:solidFill>
                  <a:schemeClr val="tx1"/>
                </a:solidFill>
              </a:rPr>
              <a:t>referral (6-8 weeks). Educate on exercise and improve exercise tolerance and life quality (NHS, 2023)</a:t>
            </a:r>
            <a:endParaRPr lang="en-GB" sz="2800" dirty="0">
              <a:solidFill>
                <a:schemeClr val="tx1"/>
              </a:solidFill>
            </a:endParaRPr>
          </a:p>
          <a:p>
            <a:r>
              <a:rPr lang="en-GB" sz="2800" dirty="0">
                <a:solidFill>
                  <a:schemeClr val="tx1"/>
                </a:solidFill>
              </a:rPr>
              <a:t>Self-Management. A written action plan for recognising worsening </a:t>
            </a:r>
            <a:r>
              <a:rPr lang="en-GB" sz="2800">
                <a:solidFill>
                  <a:schemeClr val="tx1"/>
                </a:solidFill>
              </a:rPr>
              <a:t>symptoms, such as increased sputum, and breathlessness</a:t>
            </a:r>
            <a:endParaRPr lang="en-GB" sz="2800" dirty="0">
              <a:solidFill>
                <a:schemeClr val="tx1"/>
              </a:solidFill>
            </a:endParaRPr>
          </a:p>
          <a:p>
            <a:r>
              <a:rPr lang="en-GB" sz="2800">
                <a:solidFill>
                  <a:schemeClr val="tx1"/>
                </a:solidFill>
              </a:rPr>
              <a:t>Education on breathing techniques and energy conservation (Ward, et al, 2025)</a:t>
            </a:r>
            <a:endParaRPr lang="en-GB" sz="2800" dirty="0">
              <a:solidFill>
                <a:schemeClr val="tx1"/>
              </a:solidFill>
            </a:endParaRP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00E9D5C-DC73-1A5F-E988-7FB356F7E8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83E99C-08E1-4AE9-95FF-1DFF43B94A65}" type="datetime1">
              <a:rPr/>
              <a:t>4/20/2026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B48AF47-C0AC-7B16-CC5D-4A451A9CCD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7C7C14E-CFC8-D885-8A5E-8F0355551B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10</a:t>
            </a:fld>
            <a:endParaRPr lang="en-US" dirty="0"/>
          </a:p>
        </p:txBody>
      </p:sp>
      <p:pic>
        <p:nvPicPr>
          <p:cNvPr id="30" name="Audio 29">
            <a:hlinkClick r:id="" action="ppaction://media"/>
            <a:extLst>
              <a:ext uri="{FF2B5EF4-FFF2-40B4-BE49-F238E27FC236}">
                <a16:creationId xmlns:a16="http://schemas.microsoft.com/office/drawing/2014/main" id="{DABF075A-ACBE-ADA5-0667-B1D305A32EE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1228212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 advTm="46024"/>
    </mc:Choice>
    <mc:Fallback>
      <p:transition advTm="4602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0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54BBC0-BD72-97A1-75E1-760D9AED17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1108" y="-1227"/>
            <a:ext cx="10449784" cy="1265928"/>
          </a:xfrm>
        </p:spPr>
        <p:txBody>
          <a:bodyPr/>
          <a:lstStyle/>
          <a:p>
            <a:r>
              <a:rPr lang="en-GB" sz="4000" dirty="0">
                <a:solidFill>
                  <a:schemeClr val="tx1"/>
                </a:solidFill>
              </a:rPr>
              <a:t>Communicat</a:t>
            </a:r>
            <a:r>
              <a:rPr lang="en-GB" sz="4000">
                <a:solidFill>
                  <a:schemeClr val="tx1"/>
                </a:solidFill>
              </a:rPr>
              <a:t>ion and Ethical Considerations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DF599E-F52E-0D66-4CB4-24229CAEE5A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77824" y="1713477"/>
            <a:ext cx="9836999" cy="401778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 dirty="0">
                <a:solidFill>
                  <a:schemeClr val="tx1"/>
                </a:solidFill>
              </a:rPr>
              <a:t>Person </a:t>
            </a:r>
            <a:r>
              <a:rPr lang="en-GB" sz="2400">
                <a:solidFill>
                  <a:schemeClr val="tx1"/>
                </a:solidFill>
              </a:rPr>
              <a:t>centred. Using simple language, involve Mr. Harris in decisions</a:t>
            </a:r>
            <a:endParaRPr lang="en-GB" sz="2400" dirty="0">
              <a:solidFill>
                <a:schemeClr val="tx1"/>
              </a:solidFill>
            </a:endParaRPr>
          </a:p>
          <a:p>
            <a:r>
              <a:rPr lang="en-GB" sz="2400" dirty="0">
                <a:solidFill>
                  <a:schemeClr val="tx1"/>
                </a:solidFill>
              </a:rPr>
              <a:t>Consider literacy, </a:t>
            </a:r>
            <a:r>
              <a:rPr lang="en-GB" sz="2400">
                <a:solidFill>
                  <a:schemeClr val="tx1"/>
                </a:solidFill>
              </a:rPr>
              <a:t>hearing,</a:t>
            </a:r>
            <a:r>
              <a:rPr lang="en-GB" sz="2400" dirty="0">
                <a:solidFill>
                  <a:schemeClr val="tx1"/>
                </a:solidFill>
              </a:rPr>
              <a:t> or anxiety related breathlessness</a:t>
            </a:r>
          </a:p>
          <a:p>
            <a:r>
              <a:rPr lang="en-GB" sz="2400">
                <a:solidFill>
                  <a:schemeClr val="tx1"/>
                </a:solidFill>
              </a:rPr>
              <a:t>Ethical. Respect autonomy, promote dignity and address social isolation as Mr Harris is widowed/retired</a:t>
            </a:r>
            <a:endParaRPr lang="en-GB" sz="2400" dirty="0">
              <a:solidFill>
                <a:schemeClr val="tx1"/>
              </a:solidFill>
            </a:endParaRPr>
          </a:p>
          <a:p>
            <a:r>
              <a:rPr lang="en-GB" sz="2400" dirty="0">
                <a:solidFill>
                  <a:schemeClr val="tx1"/>
                </a:solidFill>
              </a:rPr>
              <a:t>Advance care planning if disease progresses (NICE guidance on holisti</a:t>
            </a:r>
            <a:r>
              <a:rPr lang="en-GB" sz="2400">
                <a:solidFill>
                  <a:schemeClr val="tx1"/>
                </a:solidFill>
              </a:rPr>
              <a:t>c care)</a:t>
            </a:r>
            <a:endParaRPr lang="en-GB" sz="2400" dirty="0">
              <a:solidFill>
                <a:schemeClr val="tx1"/>
              </a:solidFill>
            </a:endParaRPr>
          </a:p>
          <a:p>
            <a:r>
              <a:rPr lang="en-GB" sz="2400">
                <a:solidFill>
                  <a:schemeClr val="tx1"/>
                </a:solidFill>
              </a:rPr>
              <a:t>Multidisciplinary</a:t>
            </a:r>
            <a:r>
              <a:rPr lang="en-GB" sz="2400" dirty="0">
                <a:solidFill>
                  <a:schemeClr val="tx1"/>
                </a:solidFill>
              </a:rPr>
              <a:t> team. GP, respiratory nurse, physiotherapist, dietician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9251745-04B6-82B4-B4E8-19C19B3585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524299-F7DF-4232-AE6B-49F12C2F44F1}" type="datetime1">
              <a:rPr/>
              <a:t>4/20/2026</a:t>
            </a:fld>
            <a:endParaRPr lang="en-US" dirty="0"/>
          </a:p>
        </p:txBody>
      </p:sp>
      <p:pic>
        <p:nvPicPr>
          <p:cNvPr id="38" name="Audio 37">
            <a:hlinkClick r:id="" action="ppaction://media"/>
            <a:extLst>
              <a:ext uri="{FF2B5EF4-FFF2-40B4-BE49-F238E27FC236}">
                <a16:creationId xmlns:a16="http://schemas.microsoft.com/office/drawing/2014/main" id="{97AB27F8-E5BB-DC1F-6A75-C858850DC53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7899797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 advTm="44804"/>
    </mc:Choice>
    <mc:Fallback>
      <p:transition advTm="4480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8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4EDF20-F4FE-2CF4-C35F-0C6B77D3D0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6014" y="-1227"/>
            <a:ext cx="10449784" cy="1265928"/>
          </a:xfrm>
        </p:spPr>
        <p:txBody>
          <a:bodyPr anchor="b">
            <a:normAutofit/>
          </a:bodyPr>
          <a:lstStyle/>
          <a:p>
            <a:r>
              <a:rPr lang="en-GB" sz="3600" dirty="0">
                <a:solidFill>
                  <a:schemeClr val="tx1"/>
                </a:solidFill>
              </a:rPr>
              <a:t>Expected Outcomes and Evalua</a:t>
            </a:r>
            <a:r>
              <a:rPr lang="en-GB" sz="3600">
                <a:solidFill>
                  <a:schemeClr val="tx1"/>
                </a:solidFill>
              </a:rPr>
              <a:t>tion</a:t>
            </a:r>
          </a:p>
        </p:txBody>
      </p:sp>
      <p:pic>
        <p:nvPicPr>
          <p:cNvPr id="8" name="Content Placeholder 7" descr="A person holding a tablet&#10;&#10;AI-generated content may be incorrect.">
            <a:extLst>
              <a:ext uri="{FF2B5EF4-FFF2-40B4-BE49-F238E27FC236}">
                <a16:creationId xmlns:a16="http://schemas.microsoft.com/office/drawing/2014/main" id="{DD0D8F0A-BE49-4A7C-0455-BD337454320E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4"/>
          <a:srcRect l="44285" r="6471"/>
          <a:stretch>
            <a:fillRect/>
          </a:stretch>
        </p:blipFill>
        <p:spPr>
          <a:xfrm>
            <a:off x="417749" y="1713477"/>
            <a:ext cx="4977453" cy="4017787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F4BBCD-D32C-1857-CB25-4678DA23451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667033" y="1713476"/>
            <a:ext cx="5762162" cy="4334088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400" dirty="0">
                <a:solidFill>
                  <a:schemeClr val="tx1"/>
                </a:solidFill>
              </a:rPr>
              <a:t>Goals. Reduce exacerbations, improve breathlessness, maintain independence</a:t>
            </a:r>
          </a:p>
          <a:p>
            <a:r>
              <a:rPr lang="en-GB" sz="2400">
                <a:solidFill>
                  <a:schemeClr val="tx1"/>
                </a:solidFill>
              </a:rPr>
              <a:t>Monitor via regular reviews and patient-reported outcomes</a:t>
            </a:r>
            <a:endParaRPr lang="en-GB" sz="2400" dirty="0">
              <a:solidFill>
                <a:schemeClr val="tx1"/>
              </a:solidFill>
            </a:endParaRPr>
          </a:p>
          <a:p>
            <a:r>
              <a:rPr lang="en-GB" sz="2400">
                <a:solidFill>
                  <a:schemeClr val="tx1"/>
                </a:solidFill>
              </a:rPr>
              <a:t>Potential challenges. Motivation to stop smoking and exercise in retirement</a:t>
            </a:r>
            <a:endParaRPr lang="en-GB" sz="2400" dirty="0">
              <a:solidFill>
                <a:schemeClr val="tx1"/>
              </a:solidFill>
            </a:endParaRPr>
          </a:p>
          <a:p>
            <a:r>
              <a:rPr lang="en-GB" sz="2400">
                <a:solidFill>
                  <a:schemeClr val="tx1"/>
                </a:solidFill>
              </a:rPr>
              <a:t>Benefits. Better quality of life, fewer hospital admissions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5653E2B-4D9E-12C6-8A40-364677B9AE6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77824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80E945CC-8AFB-4EDE-A35F-CDF86C086A10}" type="datetime1">
              <a:rPr/>
              <a:pPr>
                <a:spcAft>
                  <a:spcPts val="600"/>
                </a:spcAft>
              </a:pPr>
              <a:t>4/20/2026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FFE13B-1CEF-4A20-576C-7C5D1D7862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132320" y="6356350"/>
            <a:ext cx="4297680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EF0413A-8DF6-399B-BF26-7FDFFE694C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29999" y="6356350"/>
            <a:ext cx="521207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5E4DE196-8A13-4FF7-A07E-102851959EAB}" type="slidenum">
              <a:rPr lang="en-US" dirty="0"/>
              <a:pPr>
                <a:spcAft>
                  <a:spcPts val="600"/>
                </a:spcAft>
              </a:pPr>
              <a:t>12</a:t>
            </a:fld>
            <a:endParaRPr lang="en-US"/>
          </a:p>
        </p:txBody>
      </p:sp>
      <p:pic>
        <p:nvPicPr>
          <p:cNvPr id="23" name="Audio 22">
            <a:hlinkClick r:id="" action="ppaction://media"/>
            <a:extLst>
              <a:ext uri="{FF2B5EF4-FFF2-40B4-BE49-F238E27FC236}">
                <a16:creationId xmlns:a16="http://schemas.microsoft.com/office/drawing/2014/main" id="{455E1C12-C7DD-E5D8-031D-169C51B54B6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8787306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 advTm="39950"/>
    </mc:Choice>
    <mc:Fallback>
      <p:transition advTm="3995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3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473E60-2C5E-C9E6-FE3C-9F4EA8383F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1108" y="315075"/>
            <a:ext cx="10464161" cy="575815"/>
          </a:xfrm>
        </p:spPr>
        <p:txBody>
          <a:bodyPr>
            <a:normAutofit fontScale="90000"/>
          </a:bodyPr>
          <a:lstStyle/>
          <a:p>
            <a:r>
              <a:rPr lang="en-GB" sz="3600">
                <a:solidFill>
                  <a:schemeClr val="tx1"/>
                </a:solidFill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3875A5-D49C-072A-DAF7-F27F9BA6F0C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63447" y="1411552"/>
            <a:ext cx="10455226" cy="401778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800" dirty="0">
                <a:solidFill>
                  <a:schemeClr val="tx1"/>
                </a:solidFill>
              </a:rPr>
              <a:t>COPD significantly impairs respiratory function but is manageab</a:t>
            </a:r>
            <a:r>
              <a:rPr lang="en-GB" sz="2800">
                <a:solidFill>
                  <a:schemeClr val="tx1"/>
                </a:solidFill>
              </a:rPr>
              <a:t>le with evidence–based care</a:t>
            </a:r>
            <a:endParaRPr lang="en-GB" sz="2800" dirty="0">
              <a:solidFill>
                <a:schemeClr val="tx1"/>
              </a:solidFill>
            </a:endParaRPr>
          </a:p>
          <a:p>
            <a:r>
              <a:rPr lang="en-GB" sz="2800" dirty="0">
                <a:solidFill>
                  <a:schemeClr val="tx1"/>
                </a:solidFill>
              </a:rPr>
              <a:t>Addressing lifestyle factors such as smoking, occupation history, </a:t>
            </a:r>
            <a:r>
              <a:rPr lang="en-GB" sz="2800">
                <a:solidFill>
                  <a:schemeClr val="tx1"/>
                </a:solidFill>
              </a:rPr>
              <a:t>diet,</a:t>
            </a:r>
            <a:r>
              <a:rPr lang="en-GB" sz="2800" dirty="0">
                <a:solidFill>
                  <a:schemeClr val="tx1"/>
                </a:solidFill>
              </a:rPr>
              <a:t> and activity is key</a:t>
            </a:r>
          </a:p>
          <a:p>
            <a:r>
              <a:rPr lang="en-GB" sz="2800">
                <a:solidFill>
                  <a:schemeClr val="tx1"/>
                </a:solidFill>
              </a:rPr>
              <a:t>Personalised care plan following NICE NG115 and NHS recommendations optimises outcomes for patients like Mr Harris</a:t>
            </a:r>
            <a:endParaRPr lang="en-GB" sz="2800" dirty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en-GB" sz="2800" dirty="0">
              <a:solidFill>
                <a:schemeClr val="tx1"/>
              </a:solidFill>
            </a:endParaRPr>
          </a:p>
          <a:p>
            <a:endParaRPr lang="en-GB" sz="2800" dirty="0"/>
          </a:p>
          <a:p>
            <a:endParaRPr lang="en-GB" sz="2800" dirty="0"/>
          </a:p>
          <a:p>
            <a:endParaRPr lang="en-GB" sz="2800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D606B1-9268-91C7-D964-C49F26998F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A839C4-400F-4469-9158-F068FCD80582}" type="datetime1">
              <a:rPr/>
              <a:t>4/20/2026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3A09F72-2EFB-4CA6-DB6F-2F14E1FECE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C3B01EE-8AB9-5CC9-0C42-449ED84596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13</a:t>
            </a:fld>
            <a:endParaRPr lang="en-US" dirty="0"/>
          </a:p>
        </p:txBody>
      </p:sp>
      <p:pic>
        <p:nvPicPr>
          <p:cNvPr id="22" name="Audio 21">
            <a:hlinkClick r:id="" action="ppaction://media"/>
            <a:extLst>
              <a:ext uri="{FF2B5EF4-FFF2-40B4-BE49-F238E27FC236}">
                <a16:creationId xmlns:a16="http://schemas.microsoft.com/office/drawing/2014/main" id="{13081CDD-9A43-2036-6029-BD5EF9622EF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5540996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 advTm="41939"/>
    </mc:Choice>
    <mc:Fallback>
      <p:transition advTm="4193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2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9D7768-5B5E-8F99-C76B-DE302307F0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1108" y="200056"/>
            <a:ext cx="10464161" cy="647702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chemeClr val="tx1"/>
                </a:solidFill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211779-D97A-F3E1-FD76-4B2AC89625E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77824" y="965854"/>
            <a:ext cx="10455226" cy="5383636"/>
          </a:xfrm>
          <a:noFill/>
          <a:ln>
            <a:noFill/>
          </a:ln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solidFill>
                  <a:srgbClr val="222222"/>
                </a:solidFill>
                <a:latin typeface="Arial"/>
                <a:cs typeface="Arial"/>
              </a:rPr>
              <a:t>Born, C.D.C., Bhadra, R. and D’Souza, G. (2024) ‘</a:t>
            </a:r>
            <a:r>
              <a:rPr lang="en-GB" i="1" dirty="0">
                <a:solidFill>
                  <a:srgbClr val="222222"/>
                </a:solidFill>
                <a:latin typeface="Arial"/>
                <a:cs typeface="Arial"/>
              </a:rPr>
              <a:t>Combined lifestyle interventions in the prevention and management of asthma and COPD: a systematic review’, Nutrients</a:t>
            </a:r>
            <a:r>
              <a:rPr lang="en-GB" dirty="0">
                <a:solidFill>
                  <a:srgbClr val="222222"/>
                </a:solidFill>
                <a:latin typeface="Arial"/>
                <a:cs typeface="Arial"/>
              </a:rPr>
              <a:t>, 16(10), 1515. Available at:</a:t>
            </a:r>
            <a:r>
              <a:rPr lang="en-GB">
                <a:solidFill>
                  <a:srgbClr val="0070C0"/>
                </a:solidFill>
                <a:latin typeface="Arial"/>
                <a:cs typeface="Arial"/>
              </a:rPr>
              <a:t> </a:t>
            </a:r>
            <a:r>
              <a:rPr lang="en-GB">
                <a:solidFill>
                  <a:srgbClr val="0070C0"/>
                </a:solidFill>
                <a:latin typeface="Arial"/>
                <a:cs typeface="Arial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https://doi.org/10.3390/nu16101515</a:t>
            </a:r>
            <a:r>
              <a:rPr lang="en-GB" dirty="0">
                <a:solidFill>
                  <a:srgbClr val="222222"/>
                </a:solidFill>
                <a:latin typeface="Arial"/>
                <a:cs typeface="Arial"/>
              </a:rPr>
              <a:t> (Accessed: 18 April 2026)</a:t>
            </a:r>
          </a:p>
          <a:p>
            <a:r>
              <a:rPr lang="en-GB" dirty="0">
                <a:solidFill>
                  <a:srgbClr val="222222"/>
                </a:solidFill>
                <a:latin typeface="Arial"/>
                <a:cs typeface="Arial"/>
              </a:rPr>
              <a:t>De Matteis, S., Jarvis, D., Darnton, L., Consonni, D., Kromhout, H., Hutchings, S. et al. (2022) </a:t>
            </a:r>
            <a:r>
              <a:rPr lang="en-GB" i="1" dirty="0">
                <a:solidFill>
                  <a:srgbClr val="222222"/>
                </a:solidFill>
                <a:latin typeface="Arial"/>
                <a:cs typeface="Arial"/>
              </a:rPr>
              <a:t>‘Lifetime occupational exposures and chronic obstructive pulmonary disease risk in the UK Biobank cohort’</a:t>
            </a:r>
            <a:r>
              <a:rPr lang="en-GB" dirty="0">
                <a:solidFill>
                  <a:srgbClr val="222222"/>
                </a:solidFill>
                <a:latin typeface="Arial"/>
                <a:cs typeface="Arial"/>
              </a:rPr>
              <a:t>, Thorax, 77(10), pp. 997–1005. Available at: </a:t>
            </a:r>
            <a:r>
              <a:rPr lang="en-GB">
                <a:solidFill>
                  <a:srgbClr val="0070C0"/>
                </a:solidFill>
                <a:latin typeface="Arial"/>
                <a:cs typeface="Arial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https://doi.org/10.1136/thoraxjnl-2020-216523</a:t>
            </a:r>
            <a:r>
              <a:rPr lang="en-GB">
                <a:solidFill>
                  <a:srgbClr val="0070C0"/>
                </a:solidFill>
                <a:latin typeface="Arial"/>
                <a:cs typeface="Arial"/>
              </a:rPr>
              <a:t> </a:t>
            </a:r>
            <a:r>
              <a:rPr lang="en-GB" dirty="0">
                <a:solidFill>
                  <a:srgbClr val="222222"/>
                </a:solidFill>
                <a:latin typeface="Arial"/>
                <a:cs typeface="Arial"/>
              </a:rPr>
              <a:t>(Accessed: 18 April 2026)</a:t>
            </a:r>
          </a:p>
          <a:p>
            <a:r>
              <a:rPr lang="en-GB" dirty="0">
                <a:solidFill>
                  <a:srgbClr val="222222"/>
                </a:solidFill>
                <a:latin typeface="Arial"/>
                <a:cs typeface="Arial"/>
              </a:rPr>
              <a:t>Dement, J.M., </a:t>
            </a:r>
            <a:r>
              <a:rPr lang="en-GB" dirty="0" err="1">
                <a:solidFill>
                  <a:srgbClr val="222222"/>
                </a:solidFill>
                <a:latin typeface="Arial"/>
                <a:cs typeface="Arial"/>
              </a:rPr>
              <a:t>Cloeren</a:t>
            </a:r>
            <a:r>
              <a:rPr lang="en-GB" dirty="0">
                <a:solidFill>
                  <a:srgbClr val="222222"/>
                </a:solidFill>
                <a:latin typeface="Arial"/>
                <a:cs typeface="Arial"/>
              </a:rPr>
              <a:t>, M., Ringen, K. et al. (2021) </a:t>
            </a:r>
            <a:r>
              <a:rPr lang="en-GB" i="1" dirty="0">
                <a:solidFill>
                  <a:srgbClr val="222222"/>
                </a:solidFill>
                <a:latin typeface="Arial"/>
                <a:cs typeface="Arial"/>
              </a:rPr>
              <a:t>‘COPD risk among older construction workers, </a:t>
            </a:r>
            <a:r>
              <a:rPr lang="en-GB" dirty="0">
                <a:solidFill>
                  <a:srgbClr val="222222"/>
                </a:solidFill>
                <a:latin typeface="Arial"/>
                <a:cs typeface="Arial"/>
              </a:rPr>
              <a:t>updated analyses 2020’, American Journal of Industrial Medicine, 64(6), pp. 462–475. Available at: </a:t>
            </a:r>
            <a:r>
              <a:rPr lang="en-GB">
                <a:solidFill>
                  <a:srgbClr val="0070C0"/>
                </a:solidFill>
                <a:latin typeface="Arial"/>
                <a:cs typeface="Arial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https://doi.org/10.1002/ajim.23244</a:t>
            </a:r>
            <a:r>
              <a:rPr lang="en-GB">
                <a:solidFill>
                  <a:srgbClr val="0070C0"/>
                </a:solidFill>
                <a:latin typeface="Arial"/>
                <a:cs typeface="Arial"/>
              </a:rPr>
              <a:t> </a:t>
            </a:r>
            <a:r>
              <a:rPr lang="en-GB" dirty="0">
                <a:solidFill>
                  <a:srgbClr val="222222"/>
                </a:solidFill>
                <a:latin typeface="Arial"/>
                <a:cs typeface="Arial"/>
              </a:rPr>
              <a:t>(Accessed: 19 April 2026)</a:t>
            </a:r>
          </a:p>
          <a:p>
            <a:r>
              <a:rPr lang="en-GB" dirty="0">
                <a:solidFill>
                  <a:srgbClr val="222222"/>
                </a:solidFill>
                <a:latin typeface="Arial"/>
                <a:cs typeface="Arial"/>
              </a:rPr>
              <a:t>National Institute for Health and Care Excellence (NICE) (2019) </a:t>
            </a:r>
            <a:r>
              <a:rPr lang="en-GB" i="1" dirty="0">
                <a:solidFill>
                  <a:srgbClr val="222222"/>
                </a:solidFill>
                <a:latin typeface="Arial"/>
                <a:cs typeface="Arial"/>
              </a:rPr>
              <a:t>Chronic obstructive pulmonary disease in over 16s: diagnosis and management.</a:t>
            </a:r>
            <a:r>
              <a:rPr lang="en-GB" dirty="0">
                <a:solidFill>
                  <a:srgbClr val="222222"/>
                </a:solidFill>
                <a:latin typeface="Arial"/>
                <a:cs typeface="Arial"/>
              </a:rPr>
              <a:t> NICE guideline [NG115]. Available at: </a:t>
            </a:r>
            <a:r>
              <a:rPr lang="en-GB">
                <a:solidFill>
                  <a:srgbClr val="0070C0"/>
                </a:solidFill>
                <a:latin typeface="Arial"/>
                <a:cs typeface="Arial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https://www.nice.org.uk/guidance/ng115</a:t>
            </a:r>
            <a:r>
              <a:rPr lang="en-GB" dirty="0">
                <a:solidFill>
                  <a:srgbClr val="222222"/>
                </a:solidFill>
                <a:latin typeface="Arial"/>
                <a:cs typeface="Arial"/>
              </a:rPr>
              <a:t> (Accessed: 14 April 2026)</a:t>
            </a:r>
          </a:p>
          <a:p>
            <a:r>
              <a:rPr lang="en-GB" dirty="0">
                <a:solidFill>
                  <a:srgbClr val="222222"/>
                </a:solidFill>
                <a:latin typeface="Arial"/>
                <a:cs typeface="Arial"/>
              </a:rPr>
              <a:t>NHS (2023) Chronic obstructive pulmonary disease (COPD). Available at: </a:t>
            </a:r>
            <a:r>
              <a:rPr lang="en-GB">
                <a:solidFill>
                  <a:srgbClr val="0070C0"/>
                </a:solidFill>
                <a:latin typeface="Arial"/>
                <a:cs typeface="Arial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https://www.nhs.uk/conditions/chronic-obstructive-pulmonary-disease-copd</a:t>
            </a:r>
            <a:r>
              <a:rPr lang="en-GB">
                <a:solidFill>
                  <a:srgbClr val="0070C0"/>
                </a:solidFill>
                <a:latin typeface="Arial"/>
                <a:cs typeface="Arial"/>
              </a:rPr>
              <a:t>/</a:t>
            </a:r>
            <a:r>
              <a:rPr lang="en-GB" dirty="0">
                <a:solidFill>
                  <a:srgbClr val="222222"/>
                </a:solidFill>
                <a:latin typeface="Arial"/>
                <a:cs typeface="Arial"/>
              </a:rPr>
              <a:t> (Accessed: 12 April 2026)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9ADE791-44BB-1BA4-8B91-37CB761251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A1034C-1867-4E9B-B3FF-54367E16C6AA}" type="datetime1">
              <a:rPr/>
              <a:t>4/20/2026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0E4B802-7099-65B4-8D62-84EBCE227D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14</a:t>
            </a:fld>
            <a:endParaRPr lang="en-US" dirty="0"/>
          </a:p>
        </p:txBody>
      </p:sp>
      <p:pic>
        <p:nvPicPr>
          <p:cNvPr id="15" name="Audio 14">
            <a:hlinkClick r:id="" action="ppaction://media"/>
            <a:extLst>
              <a:ext uri="{FF2B5EF4-FFF2-40B4-BE49-F238E27FC236}">
                <a16:creationId xmlns:a16="http://schemas.microsoft.com/office/drawing/2014/main" id="{2B0EFDEE-54CC-FD44-8620-3665EACDB69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1133968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 advTm="24400"/>
    </mc:Choice>
    <mc:Fallback>
      <p:transition advTm="244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79EFF9-65E4-EDBC-4844-13CD91ECF2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1108" y="271942"/>
            <a:ext cx="10464161" cy="705212"/>
          </a:xfrm>
        </p:spPr>
        <p:txBody>
          <a:bodyPr/>
          <a:lstStyle/>
          <a:p>
            <a:r>
              <a:rPr lang="en-GB">
                <a:solidFill>
                  <a:schemeClr val="tx1"/>
                </a:solidFill>
              </a:rPr>
              <a:t>REFERENCES (continued)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CFAB67-BE9E-5428-93BC-29FD7461E40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77824" y="1210269"/>
            <a:ext cx="10455226" cy="4017787"/>
          </a:xfrm>
          <a:noFill/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solidFill>
                  <a:schemeClr val="tx1"/>
                </a:solidFill>
                <a:latin typeface="Arial"/>
                <a:cs typeface="Arial"/>
              </a:rPr>
              <a:t>de Oliveira Rodrigues, S., da Cunha, C.M.C., Soares, G.M.V., </a:t>
            </a:r>
            <a:r>
              <a:rPr lang="en-GB" err="1">
                <a:solidFill>
                  <a:schemeClr val="tx1"/>
                </a:solidFill>
                <a:latin typeface="Arial"/>
                <a:cs typeface="Arial"/>
              </a:rPr>
              <a:t>Valladão</a:t>
            </a:r>
            <a:r>
              <a:rPr lang="en-GB">
                <a:solidFill>
                  <a:schemeClr val="tx1"/>
                </a:solidFill>
                <a:latin typeface="Arial"/>
                <a:cs typeface="Arial"/>
              </a:rPr>
              <a:t> Soares, G.M. and Gonçalves-de-Albuquerque, C.F. (2021) ‘</a:t>
            </a:r>
            <a:r>
              <a:rPr lang="en-GB" i="1">
                <a:solidFill>
                  <a:schemeClr val="tx1"/>
                </a:solidFill>
                <a:latin typeface="Arial"/>
                <a:cs typeface="Arial"/>
              </a:rPr>
              <a:t>Mechanisms, pathophysiology and currently proposed treatments of chronic obstructive pulmonary disease</a:t>
            </a:r>
            <a:r>
              <a:rPr lang="en-GB">
                <a:solidFill>
                  <a:schemeClr val="tx1"/>
                </a:solidFill>
                <a:latin typeface="Arial"/>
                <a:cs typeface="Arial"/>
              </a:rPr>
              <a:t>’, Pharmaceuticals, 14(10), 979. Available at:</a:t>
            </a:r>
            <a:r>
              <a:rPr lang="en-GB">
                <a:solidFill>
                  <a:srgbClr val="222222"/>
                </a:solidFill>
                <a:latin typeface="Arial"/>
                <a:cs typeface="Arial"/>
              </a:rPr>
              <a:t> </a:t>
            </a:r>
            <a:r>
              <a:rPr lang="en-GB">
                <a:solidFill>
                  <a:srgbClr val="0070C0"/>
                </a:solidFill>
                <a:latin typeface="Arial"/>
                <a:cs typeface="Arial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https://doi.org/10.3390/ph14100979</a:t>
            </a:r>
            <a:r>
              <a:rPr lang="en-GB">
                <a:solidFill>
                  <a:schemeClr val="tx1"/>
                </a:solidFill>
                <a:latin typeface="Arial"/>
                <a:cs typeface="Arial"/>
              </a:rPr>
              <a:t> (Accessed: 18 April 2026)</a:t>
            </a:r>
          </a:p>
          <a:p>
            <a:r>
              <a:rPr lang="en-GB">
                <a:solidFill>
                  <a:schemeClr val="tx1"/>
                </a:solidFill>
                <a:latin typeface="Arial"/>
                <a:ea typeface="+mn-lt"/>
                <a:cs typeface="Arial"/>
              </a:rPr>
              <a:t>STANFORD MEDICINE (2026)' </a:t>
            </a:r>
            <a:r>
              <a:rPr lang="en-GB" i="1">
                <a:solidFill>
                  <a:schemeClr val="tx1"/>
                </a:solidFill>
                <a:latin typeface="Arial"/>
                <a:ea typeface="+mn-lt"/>
                <a:cs typeface="Arial"/>
              </a:rPr>
              <a:t>An anatomy of the respiratory system' </a:t>
            </a:r>
            <a:r>
              <a:rPr lang="en-GB">
                <a:solidFill>
                  <a:schemeClr val="tx1"/>
                </a:solidFill>
                <a:latin typeface="Arial"/>
                <a:ea typeface="+mn-lt"/>
                <a:cs typeface="Arial"/>
              </a:rPr>
              <a:t>Available at:</a:t>
            </a:r>
            <a:r>
              <a:rPr lang="en-GB" i="1">
                <a:solidFill>
                  <a:schemeClr val="tx1"/>
                </a:solidFill>
                <a:latin typeface="Arial"/>
                <a:ea typeface="+mn-lt"/>
                <a:cs typeface="Arial"/>
              </a:rPr>
              <a:t> </a:t>
            </a:r>
            <a:r>
              <a:rPr lang="en-GB">
                <a:solidFill>
                  <a:srgbClr val="0070C0"/>
                </a:solidFill>
                <a:latin typeface="Arial"/>
                <a:ea typeface="+mn-lt"/>
                <a:cs typeface="Arial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 Anatomy of the Respiratory System - Stanford Medicine Children's Health</a:t>
            </a:r>
            <a:r>
              <a:rPr lang="en-GB">
                <a:solidFill>
                  <a:schemeClr val="tx1"/>
                </a:solidFill>
                <a:latin typeface="Arial"/>
                <a:ea typeface="+mn-lt"/>
                <a:cs typeface="Arial"/>
              </a:rPr>
              <a:t> (Accessed: 20 April 2026)</a:t>
            </a:r>
            <a:endParaRPr lang="en-GB">
              <a:solidFill>
                <a:schemeClr val="tx1"/>
              </a:solidFill>
              <a:latin typeface="Arial"/>
              <a:cs typeface="Arial"/>
            </a:endParaRPr>
          </a:p>
          <a:p>
            <a:r>
              <a:rPr lang="en-GB">
                <a:solidFill>
                  <a:schemeClr val="tx1"/>
                </a:solidFill>
                <a:latin typeface="Arial"/>
                <a:cs typeface="Arial"/>
              </a:rPr>
              <a:t>Ward, T.J.C., Latimer, L., Daynes, E., Freeman, S.C., Ward, S., Xu, J. et al. (2025) ‘</a:t>
            </a:r>
            <a:r>
              <a:rPr lang="en-GB" i="1">
                <a:solidFill>
                  <a:schemeClr val="tx1"/>
                </a:solidFill>
                <a:latin typeface="Arial"/>
                <a:cs typeface="Arial"/>
              </a:rPr>
              <a:t>Impact of pulmonary rehabilitation programme design on effectiveness in COPD: a systematic review and component network meta-analysis’</a:t>
            </a:r>
            <a:r>
              <a:rPr lang="en-GB">
                <a:solidFill>
                  <a:schemeClr val="tx1"/>
                </a:solidFill>
                <a:latin typeface="Arial"/>
                <a:cs typeface="Arial"/>
              </a:rPr>
              <a:t>, </a:t>
            </a:r>
            <a:r>
              <a:rPr lang="en-GB" err="1">
                <a:solidFill>
                  <a:schemeClr val="tx1"/>
                </a:solidFill>
                <a:latin typeface="Arial"/>
                <a:cs typeface="Arial"/>
              </a:rPr>
              <a:t>eClinicalMedicine</a:t>
            </a:r>
            <a:r>
              <a:rPr lang="en-GB">
                <a:solidFill>
                  <a:schemeClr val="tx1"/>
                </a:solidFill>
                <a:latin typeface="Arial"/>
                <a:cs typeface="Arial"/>
              </a:rPr>
              <a:t>, 87, 103433. Available at:</a:t>
            </a:r>
            <a:r>
              <a:rPr lang="en-GB">
                <a:solidFill>
                  <a:srgbClr val="222222"/>
                </a:solidFill>
                <a:latin typeface="Arial"/>
                <a:cs typeface="Arial"/>
              </a:rPr>
              <a:t> </a:t>
            </a:r>
            <a:r>
              <a:rPr lang="en-GB">
                <a:solidFill>
                  <a:srgbClr val="0070C0"/>
                </a:solidFill>
                <a:latin typeface="Arial"/>
                <a:cs typeface="Arial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https://doi.org/10.1016/j.eclinm.2025.103433</a:t>
            </a:r>
            <a:r>
              <a:rPr lang="en-GB">
                <a:solidFill>
                  <a:schemeClr val="tx1"/>
                </a:solidFill>
                <a:latin typeface="Arial"/>
                <a:cs typeface="Arial"/>
              </a:rPr>
              <a:t> (Accessed: 20 April 2026)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9FDA2AC-C648-6CE1-90C6-F58F72732F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D5DDB8-DE16-48BA-B10A-813ACC6C405E}" type="datetime1">
              <a:rPr lang="en-US"/>
              <a:t>4/21/2026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435B8F8-E6AB-E865-6324-87D6261B6A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15</a:t>
            </a:fld>
            <a:endParaRPr lang="en-US"/>
          </a:p>
        </p:txBody>
      </p:sp>
      <p:pic>
        <p:nvPicPr>
          <p:cNvPr id="11" name="Audio 10">
            <a:hlinkClick r:id="" action="ppaction://media"/>
            <a:extLst>
              <a:ext uri="{FF2B5EF4-FFF2-40B4-BE49-F238E27FC236}">
                <a16:creationId xmlns:a16="http://schemas.microsoft.com/office/drawing/2014/main" id="{715A172D-552A-A1FD-B745-EE4D6EEEA1E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4560720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 advTm="18559"/>
    </mc:Choice>
    <mc:Fallback>
      <p:transition advTm="1855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BohoVogueVTI">
  <a:themeElements>
    <a:clrScheme name="BohoVogueVTI">
      <a:dk1>
        <a:sysClr val="windowText" lastClr="000000"/>
      </a:dk1>
      <a:lt1>
        <a:sysClr val="window" lastClr="FFFFFF"/>
      </a:lt1>
      <a:dk2>
        <a:srgbClr val="35403A"/>
      </a:dk2>
      <a:lt2>
        <a:srgbClr val="F1EFEB"/>
      </a:lt2>
      <a:accent1>
        <a:srgbClr val="9E8B50"/>
      </a:accent1>
      <a:accent2>
        <a:srgbClr val="D5966B"/>
      </a:accent2>
      <a:accent3>
        <a:srgbClr val="9BA6BB"/>
      </a:accent3>
      <a:accent4>
        <a:srgbClr val="869880"/>
      </a:accent4>
      <a:accent5>
        <a:srgbClr val="588267"/>
      </a:accent5>
      <a:accent6>
        <a:srgbClr val="B89C46"/>
      </a:accent6>
      <a:hlink>
        <a:srgbClr val="C77138"/>
      </a:hlink>
      <a:folHlink>
        <a:srgbClr val="589374"/>
      </a:folHlink>
    </a:clrScheme>
    <a:fontScheme name="BohoVogueVTI">
      <a:majorFont>
        <a:latin typeface="Walbaum Display"/>
        <a:ea typeface=""/>
        <a:cs typeface=""/>
      </a:majorFont>
      <a:minorFont>
        <a:latin typeface="Aptos Light"/>
        <a:ea typeface=""/>
        <a:cs typeface=""/>
      </a:minorFont>
    </a:fontScheme>
    <a:fmtScheme name="BohoVogue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BohoVogueVTI" id="{587E0025-A466-4551-A341-1A9F570FDF06}" vid="{F615CBBD-D1BB-4663-887F-92A47C7C6AB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1514</TotalTime>
  <Words>1412</Words>
  <Application>Microsoft Office PowerPoint</Application>
  <PresentationFormat>Widescreen</PresentationFormat>
  <Paragraphs>123</Paragraphs>
  <Slides>15</Slides>
  <Notes>2</Notes>
  <HiddenSlides>0</HiddenSlides>
  <MMClips>15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Aptos</vt:lpstr>
      <vt:lpstr>Aptos Light</vt:lpstr>
      <vt:lpstr>Arial</vt:lpstr>
      <vt:lpstr>Walbaum Display</vt:lpstr>
      <vt:lpstr>BohoVogueVTI</vt:lpstr>
      <vt:lpstr>Samantha Rendall-Dillon ID: 2431395</vt:lpstr>
      <vt:lpstr>COPD is a common, but preventable, and treatable chronic respiratory disease (NICE, 2019)</vt:lpstr>
      <vt:lpstr>Anatomy and Physiology of the Respiratory System</vt:lpstr>
      <vt:lpstr>Anatomy &amp; Physiology of the Respiratory System</vt:lpstr>
      <vt:lpstr>How COPD Affects Respiratory System Functioning</vt:lpstr>
      <vt:lpstr>Patient Profile     (Fictional)</vt:lpstr>
      <vt:lpstr>Risk Factors (Lifestyle and Condition Specific)</vt:lpstr>
      <vt:lpstr>Evidence Based Care Plan Stop smoking and other lifestyle changes</vt:lpstr>
      <vt:lpstr>Evidence-Based Care Plan, Pharmacological and Monitoring</vt:lpstr>
      <vt:lpstr>Evidence-Based Care Plan.  Pulmonary Rehabilitation and Self-Management </vt:lpstr>
      <vt:lpstr>Communication and Ethical Considerations</vt:lpstr>
      <vt:lpstr>Expected Outcomes and Evaluation</vt:lpstr>
      <vt:lpstr>Conclusion</vt:lpstr>
      <vt:lpstr>References</vt:lpstr>
      <vt:lpstr>REFERENCES (continued)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sjvlr</dc:creator>
  <cp:lastModifiedBy>Samantha Rendall-Dillon (2431395)</cp:lastModifiedBy>
  <cp:revision>1070</cp:revision>
  <dcterms:created xsi:type="dcterms:W3CDTF">2026-04-17T10:02:31Z</dcterms:created>
  <dcterms:modified xsi:type="dcterms:W3CDTF">2026-04-21T14:14:00Z</dcterms:modified>
</cp:coreProperties>
</file>