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3"/>
  </p:notesMasterIdLst>
  <p:sldIdLst>
    <p:sldId id="256" r:id="rId2"/>
    <p:sldId id="257" r:id="rId3"/>
    <p:sldId id="272" r:id="rId4"/>
    <p:sldId id="273" r:id="rId5"/>
    <p:sldId id="274" r:id="rId6"/>
    <p:sldId id="276" r:id="rId7"/>
    <p:sldId id="277" r:id="rId8"/>
    <p:sldId id="263" r:id="rId9"/>
    <p:sldId id="268" r:id="rId10"/>
    <p:sldId id="270" r:id="rId11"/>
    <p:sldId id="27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21" autoAdjust="0"/>
    <p:restoredTop sz="94674"/>
  </p:normalViewPr>
  <p:slideViewPr>
    <p:cSldViewPr snapToGrid="0">
      <p:cViewPr varScale="1">
        <p:scale>
          <a:sx n="102" d="100"/>
          <a:sy n="102" d="100"/>
        </p:scale>
        <p:origin x="4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raschiva Nunuca (2029228)" userId="c4688ba8-8d47-4789-9f51-6a7e4eb3a26e" providerId="ADAL" clId="{17F89B29-2EB1-144E-8408-4311F30E37B6}"/>
    <pc:docChg chg="custSel modSld">
      <pc:chgData name="Paraschiva Nunuca (2029228)" userId="c4688ba8-8d47-4789-9f51-6a7e4eb3a26e" providerId="ADAL" clId="{17F89B29-2EB1-144E-8408-4311F30E37B6}" dt="2022-06-24T20:15:43.826" v="15" actId="1076"/>
      <pc:docMkLst>
        <pc:docMk/>
      </pc:docMkLst>
      <pc:sldChg chg="modSp mod">
        <pc:chgData name="Paraschiva Nunuca (2029228)" userId="c4688ba8-8d47-4789-9f51-6a7e4eb3a26e" providerId="ADAL" clId="{17F89B29-2EB1-144E-8408-4311F30E37B6}" dt="2022-06-24T20:15:43.826" v="15" actId="1076"/>
        <pc:sldMkLst>
          <pc:docMk/>
          <pc:sldMk cId="1315710498" sldId="263"/>
        </pc:sldMkLst>
        <pc:spChg chg="mod">
          <ac:chgData name="Paraschiva Nunuca (2029228)" userId="c4688ba8-8d47-4789-9f51-6a7e4eb3a26e" providerId="ADAL" clId="{17F89B29-2EB1-144E-8408-4311F30E37B6}" dt="2022-06-24T20:15:35.889" v="13" actId="14100"/>
          <ac:spMkLst>
            <pc:docMk/>
            <pc:sldMk cId="1315710498" sldId="263"/>
            <ac:spMk id="3" creationId="{02E94232-03AC-D67D-9082-B7657EAEA3DF}"/>
          </ac:spMkLst>
        </pc:spChg>
        <pc:picChg chg="mod">
          <ac:chgData name="Paraschiva Nunuca (2029228)" userId="c4688ba8-8d47-4789-9f51-6a7e4eb3a26e" providerId="ADAL" clId="{17F89B29-2EB1-144E-8408-4311F30E37B6}" dt="2022-06-24T20:15:43.826" v="15" actId="1076"/>
          <ac:picMkLst>
            <pc:docMk/>
            <pc:sldMk cId="1315710498" sldId="263"/>
            <ac:picMk id="6" creationId="{DB570884-06F4-878D-500B-504DFB3BB3CB}"/>
          </ac:picMkLst>
        </pc:picChg>
      </pc:sldChg>
      <pc:sldChg chg="modSp mod">
        <pc:chgData name="Paraschiva Nunuca (2029228)" userId="c4688ba8-8d47-4789-9f51-6a7e4eb3a26e" providerId="ADAL" clId="{17F89B29-2EB1-144E-8408-4311F30E37B6}" dt="2022-06-24T20:14:57.859" v="2" actId="14100"/>
        <pc:sldMkLst>
          <pc:docMk/>
          <pc:sldMk cId="936202801" sldId="272"/>
        </pc:sldMkLst>
        <pc:spChg chg="mod">
          <ac:chgData name="Paraschiva Nunuca (2029228)" userId="c4688ba8-8d47-4789-9f51-6a7e4eb3a26e" providerId="ADAL" clId="{17F89B29-2EB1-144E-8408-4311F30E37B6}" dt="2022-06-24T20:14:57.859" v="2" actId="14100"/>
          <ac:spMkLst>
            <pc:docMk/>
            <pc:sldMk cId="936202801" sldId="272"/>
            <ac:spMk id="3" creationId="{DB526FE1-31B1-2F57-288F-B555D59DC4B4}"/>
          </ac:spMkLst>
        </pc:spChg>
      </pc:sldChg>
      <pc:sldChg chg="modSp mod">
        <pc:chgData name="Paraschiva Nunuca (2029228)" userId="c4688ba8-8d47-4789-9f51-6a7e4eb3a26e" providerId="ADAL" clId="{17F89B29-2EB1-144E-8408-4311F30E37B6}" dt="2022-06-24T20:15:18.011" v="8" actId="1076"/>
        <pc:sldMkLst>
          <pc:docMk/>
          <pc:sldMk cId="853981290" sldId="274"/>
        </pc:sldMkLst>
        <pc:spChg chg="mod">
          <ac:chgData name="Paraschiva Nunuca (2029228)" userId="c4688ba8-8d47-4789-9f51-6a7e4eb3a26e" providerId="ADAL" clId="{17F89B29-2EB1-144E-8408-4311F30E37B6}" dt="2022-06-24T20:15:07.363" v="4" actId="14100"/>
          <ac:spMkLst>
            <pc:docMk/>
            <pc:sldMk cId="853981290" sldId="274"/>
            <ac:spMk id="5" creationId="{F9D350C4-F7D8-6391-F7A2-AC9F5EAEE2EF}"/>
          </ac:spMkLst>
        </pc:spChg>
        <pc:spChg chg="mod">
          <ac:chgData name="Paraschiva Nunuca (2029228)" userId="c4688ba8-8d47-4789-9f51-6a7e4eb3a26e" providerId="ADAL" clId="{17F89B29-2EB1-144E-8408-4311F30E37B6}" dt="2022-06-24T20:15:12.764" v="6" actId="14100"/>
          <ac:spMkLst>
            <pc:docMk/>
            <pc:sldMk cId="853981290" sldId="274"/>
            <ac:spMk id="6" creationId="{60CDC82C-C829-8E3D-F3B8-C3B1479A9677}"/>
          </ac:spMkLst>
        </pc:spChg>
        <pc:spChg chg="mod">
          <ac:chgData name="Paraschiva Nunuca (2029228)" userId="c4688ba8-8d47-4789-9f51-6a7e4eb3a26e" providerId="ADAL" clId="{17F89B29-2EB1-144E-8408-4311F30E37B6}" dt="2022-06-24T20:15:18.011" v="8" actId="1076"/>
          <ac:spMkLst>
            <pc:docMk/>
            <pc:sldMk cId="853981290" sldId="274"/>
            <ac:spMk id="7" creationId="{A18B59D2-C8DE-D2AD-DB51-40B380708CEC}"/>
          </ac:spMkLst>
        </pc:spChg>
      </pc:sldChg>
      <pc:sldChg chg="modSp mod">
        <pc:chgData name="Paraschiva Nunuca (2029228)" userId="c4688ba8-8d47-4789-9f51-6a7e4eb3a26e" providerId="ADAL" clId="{17F89B29-2EB1-144E-8408-4311F30E37B6}" dt="2022-06-24T20:15:29.397" v="12" actId="27636"/>
        <pc:sldMkLst>
          <pc:docMk/>
          <pc:sldMk cId="3159641066" sldId="276"/>
        </pc:sldMkLst>
        <pc:spChg chg="mod">
          <ac:chgData name="Paraschiva Nunuca (2029228)" userId="c4688ba8-8d47-4789-9f51-6a7e4eb3a26e" providerId="ADAL" clId="{17F89B29-2EB1-144E-8408-4311F30E37B6}" dt="2022-06-24T20:15:29.397" v="12" actId="27636"/>
          <ac:spMkLst>
            <pc:docMk/>
            <pc:sldMk cId="3159641066" sldId="276"/>
            <ac:spMk id="3" creationId="{C0509964-B768-D388-048B-21B2767E924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BE2425-3DEB-4382-877E-816586D11F7B}" type="datetimeFigureOut">
              <a:rPr lang="en-IN" smtClean="0"/>
              <a:t>24/06/22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F50555-01CF-4B59-92DC-6376344BC70E}" type="slidenum">
              <a:rPr lang="en-IN" smtClean="0"/>
              <a:t>‹#›</a:t>
            </a:fld>
            <a:endParaRPr lang="en-IN"/>
          </a:p>
        </p:txBody>
      </p:sp>
    </p:spTree>
    <p:extLst>
      <p:ext uri="{BB962C8B-B14F-4D97-AF65-F5344CB8AC3E}">
        <p14:creationId xmlns:p14="http://schemas.microsoft.com/office/powerpoint/2010/main" val="3493043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aeaweb.org/articles?id=10.1257/jep.35.3.157"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journals.sagepub.com/doi/full/10.1177/1094428120935498"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is referred to as the belief about a process through which data needs to be collected for a phenomenon along with its analysis. Positivism; interpretivism and realism philosophy are considered the three research philosophies which are considered for different data collection processes (Design and Design, 2020, p. 104). For the present case, positivism research philosophy can result in gaining the best results as it adheres to the factual knowledge however, the role of the researcher will be objectively limited to interpretation and collection.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7F50555-01CF-4B59-92DC-6376344BC70E}" type="slidenum">
              <a:rPr lang="en-IN" smtClean="0"/>
              <a:t>8</a:t>
            </a:fld>
            <a:endParaRPr lang="en-IN"/>
          </a:p>
        </p:txBody>
      </p:sp>
    </p:spTree>
    <p:extLst>
      <p:ext uri="{BB962C8B-B14F-4D97-AF65-F5344CB8AC3E}">
        <p14:creationId xmlns:p14="http://schemas.microsoft.com/office/powerpoint/2010/main" val="3610308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Imbens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G.W., 2021. Statistical significance, p-values, and the reporting of uncertainty.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Journal of Economic Perspectives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35</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(3), pp.157-174.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https://www.aeaweb.org/articles?id=10.1257/jep.35.3.157</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Lê, J.K. and Schmid, T., 2022. The practice of innovating research methods.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Organizational Research Methods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25</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(2), pp.308-336.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https://journals.sagepub.com/doi/full/10.1177/1094428120935498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UWTSD, W. (2022)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Microsoft Teams - Collaboration | UWTSD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Uwtsd.ac.uk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Available at: https://www.uwtsd.ac.uk/whatsnew/microsoft-teams---collaboration/ (Accessed: 24 June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UWTSD, W. (2022)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Online Teaching &amp; Learning | UWTSD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Uwtsd.ac.uk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Available at: https://www.uwtsd.ac.uk/onlinelearning/ (Accessed: 24 June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UWTSD, W. (2022)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University of Wales Trinity Saint David</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Uwtsd.ac.uk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Available at: https://www.uwtsd.ac.uk/ (Accessed: 24 June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7F50555-01CF-4B59-92DC-6376344BC70E}" type="slidenum">
              <a:rPr lang="en-IN" smtClean="0"/>
              <a:t>10</a:t>
            </a:fld>
            <a:endParaRPr lang="en-IN"/>
          </a:p>
        </p:txBody>
      </p:sp>
    </p:spTree>
    <p:extLst>
      <p:ext uri="{BB962C8B-B14F-4D97-AF65-F5344CB8AC3E}">
        <p14:creationId xmlns:p14="http://schemas.microsoft.com/office/powerpoint/2010/main" val="406902280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29E4E22C-3A09-46E8-A42A-7A328BC68BB0}" type="datetimeFigureOut">
              <a:rPr lang="en-IN" smtClean="0"/>
              <a:t>24/06/22</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ED363F56-E75B-409D-88DA-5BA71D0C4310}"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39900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E4E22C-3A09-46E8-A42A-7A328BC68BB0}" type="datetimeFigureOut">
              <a:rPr lang="en-IN" smtClean="0"/>
              <a:t>24/06/22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2396576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E4E22C-3A09-46E8-A42A-7A328BC68BB0}" type="datetimeFigureOut">
              <a:rPr lang="en-IN" smtClean="0"/>
              <a:t>24/06/22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D363F56-E75B-409D-88DA-5BA71D0C4310}"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6243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9E4E22C-3A09-46E8-A42A-7A328BC68BB0}" type="datetimeFigureOut">
              <a:rPr lang="en-IN" smtClean="0"/>
              <a:t>24/06/22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3599200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E4E22C-3A09-46E8-A42A-7A328BC68BB0}" type="datetimeFigureOut">
              <a:rPr lang="en-IN" smtClean="0"/>
              <a:t>24/06/22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D363F56-E75B-409D-88DA-5BA71D0C4310}"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1896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9E4E22C-3A09-46E8-A42A-7A328BC68BB0}" type="datetimeFigureOut">
              <a:rPr lang="en-IN" smtClean="0"/>
              <a:t>24/06/22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D363F56-E75B-409D-88DA-5BA71D0C4310}"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3637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E4E22C-3A09-46E8-A42A-7A328BC68BB0}" type="datetimeFigureOut">
              <a:rPr lang="en-IN" smtClean="0"/>
              <a:t>24/06/22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823476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9E4E22C-3A09-46E8-A42A-7A328BC68BB0}" type="datetimeFigureOut">
              <a:rPr lang="en-IN" smtClean="0"/>
              <a:t>24/06/22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D363F56-E75B-409D-88DA-5BA71D0C4310}"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36537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9E4E22C-3A09-46E8-A42A-7A328BC68BB0}" type="datetimeFigureOut">
              <a:rPr lang="en-IN" smtClean="0"/>
              <a:t>24/06/22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1257325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9E4E22C-3A09-46E8-A42A-7A328BC68BB0}" type="datetimeFigureOut">
              <a:rPr lang="en-IN" smtClean="0"/>
              <a:t>24/06/22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752170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E4E22C-3A09-46E8-A42A-7A328BC68BB0}" type="datetimeFigureOut">
              <a:rPr lang="en-IN" smtClean="0"/>
              <a:t>24/06/22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D363F56-E75B-409D-88DA-5BA71D0C4310}"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1350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E4E22C-3A09-46E8-A42A-7A328BC68BB0}" type="datetimeFigureOut">
              <a:rPr lang="en-IN" smtClean="0"/>
              <a:t>24/06/22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D363F56-E75B-409D-88DA-5BA71D0C4310}"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002716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E4E22C-3A09-46E8-A42A-7A328BC68BB0}" type="datetimeFigureOut">
              <a:rPr lang="en-IN" smtClean="0"/>
              <a:t>24/06/22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D363F56-E75B-409D-88DA-5BA71D0C4310}" type="slidenum">
              <a:rPr lang="en-IN" smtClean="0"/>
              <a:t>‹#›</a:t>
            </a:fld>
            <a:endParaRPr lang="en-IN"/>
          </a:p>
        </p:txBody>
      </p:sp>
    </p:spTree>
    <p:extLst>
      <p:ext uri="{BB962C8B-B14F-4D97-AF65-F5344CB8AC3E}">
        <p14:creationId xmlns:p14="http://schemas.microsoft.com/office/powerpoint/2010/main" val="9484610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E4E22C-3A09-46E8-A42A-7A328BC68BB0}" type="datetimeFigureOut">
              <a:rPr lang="en-IN" smtClean="0"/>
              <a:t>24/06/22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D363F56-E75B-409D-88DA-5BA71D0C4310}"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297958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E4E22C-3A09-46E8-A42A-7A328BC68BB0}" type="datetimeFigureOut">
              <a:rPr lang="en-IN" smtClean="0"/>
              <a:t>24/06/22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D363F56-E75B-409D-88DA-5BA71D0C4310}"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1347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E4E22C-3A09-46E8-A42A-7A328BC68BB0}" type="datetimeFigureOut">
              <a:rPr lang="en-IN" smtClean="0"/>
              <a:t>24/06/22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D363F56-E75B-409D-88DA-5BA71D0C4310}"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765242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E4E22C-3A09-46E8-A42A-7A328BC68BB0}" type="datetimeFigureOut">
              <a:rPr lang="en-IN" smtClean="0"/>
              <a:t>24/06/22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D363F56-E75B-409D-88DA-5BA71D0C4310}"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6617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9E4E22C-3A09-46E8-A42A-7A328BC68BB0}" type="datetimeFigureOut">
              <a:rPr lang="en-IN" smtClean="0"/>
              <a:t>24/06/22</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D363F56-E75B-409D-88DA-5BA71D0C4310}" type="slidenum">
              <a:rPr lang="en-IN" smtClean="0"/>
              <a:t>‹#›</a:t>
            </a:fld>
            <a:endParaRPr lang="en-IN"/>
          </a:p>
        </p:txBody>
      </p:sp>
    </p:spTree>
    <p:extLst>
      <p:ext uri="{BB962C8B-B14F-4D97-AF65-F5344CB8AC3E}">
        <p14:creationId xmlns:p14="http://schemas.microsoft.com/office/powerpoint/2010/main" val="125120869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blog.capterra.com/top-collaboration-apps-for-education-professionals/#microsoft-36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scribbr.com/methodology/research-ethics/"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48FCC-C731-118A-9FDC-63C8FBAA0F14}"/>
              </a:ext>
            </a:extLst>
          </p:cNvPr>
          <p:cNvSpPr>
            <a:spLocks noGrp="1"/>
          </p:cNvSpPr>
          <p:nvPr>
            <p:ph type="ctrTitle"/>
          </p:nvPr>
        </p:nvSpPr>
        <p:spPr>
          <a:xfrm>
            <a:off x="2688165" y="2116126"/>
            <a:ext cx="6815669" cy="2034832"/>
          </a:xfrm>
        </p:spPr>
        <p:txBody>
          <a:bodyPr>
            <a:noAutofit/>
          </a:bodyPr>
          <a:lstStyle/>
          <a:p>
            <a:pPr>
              <a:lnSpc>
                <a:spcPct val="150000"/>
              </a:lnSpc>
              <a:spcAft>
                <a:spcPts val="800"/>
              </a:spcAft>
            </a:pPr>
            <a:br>
              <a:rPr lang="en-GB" sz="24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24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24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24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24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2400" b="1" dirty="0">
                <a:effectLst/>
                <a:latin typeface="Times New Roman" panose="02020603050405020304" pitchFamily="18" charset="0"/>
                <a:ea typeface="Calibri" panose="020F0502020204030204" pitchFamily="34" charset="0"/>
                <a:cs typeface="Times New Roman" panose="02020603050405020304" pitchFamily="18" charset="0"/>
              </a:rPr>
            </a:br>
            <a:r>
              <a:rPr lang="en-GB" sz="2400" b="1" dirty="0">
                <a:effectLst/>
                <a:latin typeface="Times New Roman" panose="02020603050405020304" pitchFamily="18" charset="0"/>
                <a:ea typeface="Calibri" panose="020F0502020204030204" pitchFamily="34" charset="0"/>
                <a:cs typeface="Times New Roman" panose="02020603050405020304" pitchFamily="18" charset="0"/>
              </a:rPr>
              <a:t>RESERCH GROUP PROPOSAL PRESENTATION- HOW DO STUDENTS USE TECHNOLOGY TO COLLABORATE AT UWTSD</a:t>
            </a:r>
            <a:br>
              <a:rPr lang="en-IN" sz="2400" b="1"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2400" dirty="0"/>
          </a:p>
        </p:txBody>
      </p:sp>
      <p:sp>
        <p:nvSpPr>
          <p:cNvPr id="3" name="Subtitle 2">
            <a:extLst>
              <a:ext uri="{FF2B5EF4-FFF2-40B4-BE49-F238E27FC236}">
                <a16:creationId xmlns:a16="http://schemas.microsoft.com/office/drawing/2014/main" id="{3D50E3D0-0E83-7EEF-0734-E20201CEFE98}"/>
              </a:ext>
            </a:extLst>
          </p:cNvPr>
          <p:cNvSpPr>
            <a:spLocks noGrp="1"/>
          </p:cNvSpPr>
          <p:nvPr>
            <p:ph type="subTitle" idx="1"/>
          </p:nvPr>
        </p:nvSpPr>
        <p:spPr>
          <a:xfrm>
            <a:off x="2688164" y="3602038"/>
            <a:ext cx="6955457" cy="1460156"/>
          </a:xfrm>
        </p:spPr>
        <p:txBody>
          <a:bodyPr>
            <a:noAutofit/>
          </a:bodyPr>
          <a:lstStyle/>
          <a:p>
            <a:pPr algn="ctr">
              <a:lnSpc>
                <a:spcPct val="150000"/>
              </a:lnSpc>
              <a:spcAft>
                <a:spcPts val="800"/>
              </a:spcAft>
            </a:pPr>
            <a:r>
              <a:rPr lang="en-GB" sz="1200" b="1" i="1" dirty="0">
                <a:effectLst/>
                <a:latin typeface="Times New Roman" panose="02020603050405020304" pitchFamily="18" charset="0"/>
                <a:ea typeface="Calibri" panose="020F0502020204030204" pitchFamily="34" charset="0"/>
                <a:cs typeface="Times New Roman" panose="02020603050405020304" pitchFamily="18" charset="0"/>
              </a:rPr>
              <a:t>Student Name: </a:t>
            </a:r>
            <a:r>
              <a:rPr lang="en-GB" sz="1200" b="1" i="1" dirty="0" err="1">
                <a:effectLst/>
                <a:latin typeface="Times New Roman" panose="02020603050405020304" pitchFamily="18" charset="0"/>
                <a:ea typeface="Calibri" panose="020F0502020204030204" pitchFamily="34" charset="0"/>
                <a:cs typeface="Times New Roman" panose="02020603050405020304" pitchFamily="18" charset="0"/>
              </a:rPr>
              <a:t>Paraschiva</a:t>
            </a:r>
            <a:r>
              <a:rPr lang="en-GB" sz="1200" b="1"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1" i="1" dirty="0" err="1">
                <a:effectLst/>
                <a:latin typeface="Times New Roman" panose="02020603050405020304" pitchFamily="18" charset="0"/>
                <a:ea typeface="Calibri" panose="020F0502020204030204" pitchFamily="34" charset="0"/>
                <a:cs typeface="Times New Roman" panose="02020603050405020304" pitchFamily="18" charset="0"/>
              </a:rPr>
              <a:t>Nunuca</a:t>
            </a:r>
            <a:r>
              <a:rPr lang="en-GB" sz="1200" b="1" i="1" dirty="0">
                <a:effectLst/>
                <a:latin typeface="Times New Roman" panose="02020603050405020304" pitchFamily="18" charset="0"/>
                <a:ea typeface="Calibri" panose="020F0502020204030204" pitchFamily="34" charset="0"/>
                <a:cs typeface="Times New Roman" panose="02020603050405020304" pitchFamily="18" charset="0"/>
              </a:rPr>
              <a:t> and Roxana </a:t>
            </a:r>
            <a:r>
              <a:rPr lang="en-GB" sz="1200" b="1" i="1" dirty="0" err="1">
                <a:effectLst/>
                <a:latin typeface="Times New Roman" panose="02020603050405020304" pitchFamily="18" charset="0"/>
                <a:ea typeface="Calibri" panose="020F0502020204030204" pitchFamily="34" charset="0"/>
                <a:cs typeface="Times New Roman" panose="02020603050405020304" pitchFamily="18" charset="0"/>
              </a:rPr>
              <a:t>Mateescu</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GB" sz="1200" b="1" i="1" dirty="0">
                <a:effectLst/>
                <a:latin typeface="Times New Roman" panose="02020603050405020304" pitchFamily="18" charset="0"/>
                <a:ea typeface="Calibri" panose="020F0502020204030204" pitchFamily="34" charset="0"/>
                <a:cs typeface="Times New Roman" panose="02020603050405020304" pitchFamily="18" charset="0"/>
              </a:rPr>
              <a:t>Student ID:2029228 - 2028870</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GB" sz="1200" b="1" i="1" dirty="0">
                <a:latin typeface="Times New Roman" panose="02020603050405020304" pitchFamily="18" charset="0"/>
                <a:ea typeface="Calibri" panose="020F0502020204030204" pitchFamily="34" charset="0"/>
                <a:cs typeface="Times New Roman" panose="02020603050405020304" pitchFamily="18" charset="0"/>
              </a:rPr>
              <a:t>Module Code: BMSW4003</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GB" sz="1200" b="1" i="1" dirty="0">
                <a:effectLst/>
                <a:latin typeface="Times New Roman" panose="02020603050405020304" pitchFamily="18" charset="0"/>
                <a:ea typeface="Calibri" panose="020F0502020204030204" pitchFamily="34" charset="0"/>
                <a:cs typeface="Times New Roman" panose="02020603050405020304" pitchFamily="18" charset="0"/>
              </a:rPr>
              <a:t>Course Name:</a:t>
            </a:r>
            <a:r>
              <a:rPr lang="en-GB" sz="1200" b="1" i="1" dirty="0">
                <a:latin typeface="Times New Roman" panose="02020603050405020304" pitchFamily="18" charset="0"/>
                <a:ea typeface="Calibri" panose="020F0502020204030204" pitchFamily="34" charset="0"/>
                <a:cs typeface="Times New Roman" panose="02020603050405020304" pitchFamily="18" charset="0"/>
              </a:rPr>
              <a:t> Digital Skills and Research Methods</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1200" dirty="0"/>
          </a:p>
        </p:txBody>
      </p:sp>
    </p:spTree>
    <p:extLst>
      <p:ext uri="{BB962C8B-B14F-4D97-AF65-F5344CB8AC3E}">
        <p14:creationId xmlns:p14="http://schemas.microsoft.com/office/powerpoint/2010/main" val="2455000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73C6A-9894-8E56-C5F3-F61888518D20}"/>
              </a:ext>
            </a:extLst>
          </p:cNvPr>
          <p:cNvSpPr>
            <a:spLocks noGrp="1"/>
          </p:cNvSpPr>
          <p:nvPr>
            <p:ph type="title"/>
          </p:nvPr>
        </p:nvSpPr>
        <p:spPr>
          <a:xfrm>
            <a:off x="1385740" y="702298"/>
            <a:ext cx="9510857" cy="1123328"/>
          </a:xfrm>
        </p:spPr>
        <p:txBody>
          <a:bodyPr>
            <a:noAutofit/>
          </a:bodyPr>
          <a:lstStyle/>
          <a:p>
            <a:pPr>
              <a:lnSpc>
                <a:spcPct val="150000"/>
              </a:lnSpc>
              <a:spcAft>
                <a:spcPts val="800"/>
              </a:spcAft>
            </a:pPr>
            <a:r>
              <a:rPr lang="en-GB" sz="2800" b="1" kern="0" dirty="0">
                <a:effectLst/>
                <a:latin typeface="Times New Roman" panose="02020603050405020304" pitchFamily="18" charset="0"/>
                <a:cs typeface="Times New Roman" panose="02020603050405020304" pitchFamily="18" charset="0"/>
              </a:rPr>
              <a:t>Introduction and the chosen research question</a:t>
            </a:r>
            <a:br>
              <a:rPr lang="en-IN" sz="2800" b="1" kern="0" dirty="0">
                <a:effectLst/>
                <a:latin typeface="Times New Roman" panose="02020603050405020304" pitchFamily="18" charset="0"/>
                <a:cs typeface="Times New Roman" panose="02020603050405020304" pitchFamily="18" charset="0"/>
              </a:rPr>
            </a:br>
            <a:endParaRPr lang="en-IN" sz="2800" dirty="0"/>
          </a:p>
        </p:txBody>
      </p:sp>
      <p:sp>
        <p:nvSpPr>
          <p:cNvPr id="4" name="Content Placeholder 3">
            <a:extLst>
              <a:ext uri="{FF2B5EF4-FFF2-40B4-BE49-F238E27FC236}">
                <a16:creationId xmlns:a16="http://schemas.microsoft.com/office/drawing/2014/main" id="{AE81283A-1AD7-AA3B-F29B-0711B22F8F57}"/>
              </a:ext>
            </a:extLst>
          </p:cNvPr>
          <p:cNvSpPr>
            <a:spLocks noGrp="1"/>
          </p:cNvSpPr>
          <p:nvPr>
            <p:ph idx="1"/>
          </p:nvPr>
        </p:nvSpPr>
        <p:spPr>
          <a:xfrm>
            <a:off x="752137" y="1696825"/>
            <a:ext cx="10839228" cy="4458878"/>
          </a:xfrm>
        </p:spPr>
        <p:txBody>
          <a:bodyPr/>
          <a:lstStyle/>
          <a:p>
            <a:pPr algn="l">
              <a:lnSpc>
                <a:spcPct val="107000"/>
              </a:lnSpc>
              <a:spcAft>
                <a:spcPts val="800"/>
              </a:spcAft>
            </a:pPr>
            <a:r>
              <a:rPr lang="en-GB" sz="2800" b="1" i="1" dirty="0">
                <a:effectLst/>
                <a:latin typeface="Times New Roman" panose="02020603050405020304" pitchFamily="18" charset="0"/>
                <a:ea typeface="Calibri" panose="020F0502020204030204" pitchFamily="34" charset="0"/>
                <a:cs typeface="Times New Roman" panose="02020603050405020304" pitchFamily="18" charset="0"/>
              </a:rPr>
              <a:t>Research question </a:t>
            </a:r>
            <a:endParaRPr lang="en-IN" sz="2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Which digital tool is most used by students at UWTSD to collaborate?</a:t>
            </a:r>
            <a:r>
              <a:rPr lang="en-GB" sz="28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2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pic>
        <p:nvPicPr>
          <p:cNvPr id="6" name="Picture 5">
            <a:extLst>
              <a:ext uri="{FF2B5EF4-FFF2-40B4-BE49-F238E27FC236}">
                <a16:creationId xmlns:a16="http://schemas.microsoft.com/office/drawing/2014/main" id="{19C3F04D-8371-442E-D774-C1D6239218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2329" y="3813362"/>
            <a:ext cx="5056095" cy="2259106"/>
          </a:xfrm>
          <a:prstGeom prst="rect">
            <a:avLst/>
          </a:prstGeom>
        </p:spPr>
      </p:pic>
      <p:pic>
        <p:nvPicPr>
          <p:cNvPr id="8" name="Picture 7">
            <a:extLst>
              <a:ext uri="{FF2B5EF4-FFF2-40B4-BE49-F238E27FC236}">
                <a16:creationId xmlns:a16="http://schemas.microsoft.com/office/drawing/2014/main" id="{8092B4D5-CA5F-8254-3FBC-BFDC75A9DA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8010" y="3813362"/>
            <a:ext cx="5421854" cy="2259106"/>
          </a:xfrm>
          <a:prstGeom prst="rect">
            <a:avLst/>
          </a:prstGeom>
        </p:spPr>
      </p:pic>
    </p:spTree>
    <p:extLst>
      <p:ext uri="{BB962C8B-B14F-4D97-AF65-F5344CB8AC3E}">
        <p14:creationId xmlns:p14="http://schemas.microsoft.com/office/powerpoint/2010/main" val="688049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897ED-1A87-82B8-B11F-DC00A3D3EDAF}"/>
              </a:ext>
            </a:extLst>
          </p:cNvPr>
          <p:cNvSpPr>
            <a:spLocks noGrp="1"/>
          </p:cNvSpPr>
          <p:nvPr>
            <p:ph type="title"/>
          </p:nvPr>
        </p:nvSpPr>
        <p:spPr/>
        <p:txBody>
          <a:bodyPr>
            <a:normAutofit fontScale="90000"/>
          </a:bodyPr>
          <a:lstStyle/>
          <a:p>
            <a:r>
              <a:rPr lang="en-US" b="1" u="sng" dirty="0"/>
              <a:t>How do students use technology to collaborate at UWTSD?</a:t>
            </a:r>
          </a:p>
        </p:txBody>
      </p:sp>
      <p:sp>
        <p:nvSpPr>
          <p:cNvPr id="3" name="Content Placeholder 2">
            <a:extLst>
              <a:ext uri="{FF2B5EF4-FFF2-40B4-BE49-F238E27FC236}">
                <a16:creationId xmlns:a16="http://schemas.microsoft.com/office/drawing/2014/main" id="{DB526FE1-31B1-2F57-288F-B555D59DC4B4}"/>
              </a:ext>
            </a:extLst>
          </p:cNvPr>
          <p:cNvSpPr>
            <a:spLocks noGrp="1"/>
          </p:cNvSpPr>
          <p:nvPr>
            <p:ph idx="1"/>
          </p:nvPr>
        </p:nvSpPr>
        <p:spPr>
          <a:xfrm>
            <a:off x="926926" y="2556932"/>
            <a:ext cx="10471759" cy="2591265"/>
          </a:xfrm>
        </p:spPr>
        <p:txBody>
          <a:bodyPr>
            <a:normAutofit fontScale="77500" lnSpcReduction="20000"/>
          </a:bodyPr>
          <a:lstStyle/>
          <a:p>
            <a:r>
              <a:rPr lang="en-US" dirty="0"/>
              <a:t>Technology that facilitates collaboration increases educational access. It gives schools the chance to reach more students. Online instruction can be just as successful as face-to-face instruction when video is used. In the meantime, collaborative learning approaches are changing how teachers instruct and students interact.</a:t>
            </a:r>
          </a:p>
          <a:p>
            <a:r>
              <a:rPr lang="en-US" dirty="0"/>
              <a:t>The creativity, morale, and productivity can all be increased in an environment that values collaboration. But instead of advancing a project more quickly, the incorrect strategy can slow it down or even cause it to fail. The correct tools for our particular team dynamics and the demands of our sector must be purchased in order to build a highly collaborative workforce. Thankfully, modern technologies provide adaptable means of establishing connections amongst members of your team, whether they are located nearby or on the other side of the world.</a:t>
            </a:r>
          </a:p>
        </p:txBody>
      </p:sp>
    </p:spTree>
    <p:extLst>
      <p:ext uri="{BB962C8B-B14F-4D97-AF65-F5344CB8AC3E}">
        <p14:creationId xmlns:p14="http://schemas.microsoft.com/office/powerpoint/2010/main" val="936202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34CA825-572E-3BDD-A4CB-D33EB3F07956}"/>
              </a:ext>
            </a:extLst>
          </p:cNvPr>
          <p:cNvSpPr txBox="1"/>
          <p:nvPr/>
        </p:nvSpPr>
        <p:spPr>
          <a:xfrm>
            <a:off x="916487" y="732017"/>
            <a:ext cx="10657561" cy="5293757"/>
          </a:xfrm>
          <a:prstGeom prst="rect">
            <a:avLst/>
          </a:prstGeom>
          <a:noFill/>
        </p:spPr>
        <p:txBody>
          <a:bodyPr wrap="square" rtlCol="0">
            <a:spAutoFit/>
          </a:bodyPr>
          <a:lstStyle/>
          <a:p>
            <a:r>
              <a:rPr lang="en-US" sz="2000" dirty="0"/>
              <a:t>As a team, we decided to conduct research on the most popular digital platform for student collaboration. </a:t>
            </a:r>
          </a:p>
          <a:p>
            <a:r>
              <a:rPr lang="en-US" sz="2000" dirty="0"/>
              <a:t>According to our analysis, Office M</a:t>
            </a:r>
            <a:r>
              <a:rPr lang="en-US" sz="2000" b="1" u="sng" dirty="0"/>
              <a:t>icrosoft 365 </a:t>
            </a:r>
            <a:r>
              <a:rPr lang="en-US" sz="2000" dirty="0"/>
              <a:t>appears to be the most popular digital tool for team collaboration because it's offers a fluency and comprehension tester, as well as a software package that gives teachers digital teaching tools to support online classes and aid in remote collaboration with their students. </a:t>
            </a:r>
          </a:p>
          <a:p>
            <a:endParaRPr lang="en-US" sz="2000" dirty="0"/>
          </a:p>
          <a:p>
            <a:r>
              <a:rPr lang="en-US" sz="2000" dirty="0"/>
              <a:t>With the aid of text decoding, the software suite helps learners read more quickly and clearly while promoting autonomous reading with </a:t>
            </a:r>
            <a:r>
              <a:rPr lang="en-US" sz="2000" dirty="0" err="1"/>
              <a:t>personalised</a:t>
            </a:r>
            <a:r>
              <a:rPr lang="en-US" sz="2000" dirty="0"/>
              <a:t> coaching from an integrated reading coach.</a:t>
            </a:r>
          </a:p>
          <a:p>
            <a:endParaRPr lang="en-US" sz="2000" dirty="0"/>
          </a:p>
          <a:p>
            <a:r>
              <a:rPr lang="en-US" sz="2000" dirty="0"/>
              <a:t>The </a:t>
            </a:r>
            <a:r>
              <a:rPr lang="en-GB" sz="2000" b="1" dirty="0"/>
              <a:t>Key Features </a:t>
            </a:r>
            <a:r>
              <a:rPr lang="en-GB" sz="2000" dirty="0"/>
              <a:t>for Microsoft 365 is </a:t>
            </a:r>
            <a:endParaRPr lang="en-GB" sz="2000" b="1" dirty="0"/>
          </a:p>
          <a:p>
            <a:pPr marL="285750" indent="-285750">
              <a:buFont typeface="Arial" panose="020B0604020202020204" pitchFamily="34" charset="0"/>
              <a:buChar char="•"/>
            </a:pPr>
            <a:r>
              <a:rPr lang="en-GB" sz="2000" dirty="0"/>
              <a:t>Address book</a:t>
            </a:r>
          </a:p>
          <a:p>
            <a:pPr marL="285750" indent="-285750">
              <a:buFont typeface="Arial" panose="020B0604020202020204" pitchFamily="34" charset="0"/>
              <a:buChar char="•"/>
            </a:pPr>
            <a:r>
              <a:rPr lang="en-GB" sz="2000" dirty="0"/>
              <a:t>Audit trail</a:t>
            </a:r>
          </a:p>
          <a:p>
            <a:pPr marL="285750" indent="-285750">
              <a:buFont typeface="Arial" panose="020B0604020202020204" pitchFamily="34" charset="0"/>
              <a:buChar char="•"/>
            </a:pPr>
            <a:r>
              <a:rPr lang="en-GB" sz="2000" dirty="0"/>
              <a:t>Brainstorming</a:t>
            </a:r>
          </a:p>
          <a:p>
            <a:pPr marL="285750" indent="-285750">
              <a:buFont typeface="Arial" panose="020B0604020202020204" pitchFamily="34" charset="0"/>
              <a:buChar char="•"/>
            </a:pPr>
            <a:r>
              <a:rPr lang="en-GB" sz="2000" dirty="0"/>
              <a:t>Calendar management</a:t>
            </a:r>
          </a:p>
          <a:p>
            <a:pPr marL="285750" indent="-285750">
              <a:buFont typeface="Arial" panose="020B0604020202020204" pitchFamily="34" charset="0"/>
              <a:buChar char="•"/>
            </a:pPr>
            <a:r>
              <a:rPr lang="en-GB" sz="2000" dirty="0"/>
              <a:t>Collaboration tools</a:t>
            </a:r>
          </a:p>
          <a:p>
            <a:pPr marL="285750" indent="-285750">
              <a:buFont typeface="Arial" panose="020B0604020202020204" pitchFamily="34" charset="0"/>
              <a:buChar char="•"/>
            </a:pPr>
            <a:r>
              <a:rPr lang="en-GB" sz="2000" dirty="0"/>
              <a:t>Contact management</a:t>
            </a:r>
          </a:p>
          <a:p>
            <a:endParaRPr lang="en-US" dirty="0"/>
          </a:p>
        </p:txBody>
      </p:sp>
    </p:spTree>
    <p:extLst>
      <p:ext uri="{BB962C8B-B14F-4D97-AF65-F5344CB8AC3E}">
        <p14:creationId xmlns:p14="http://schemas.microsoft.com/office/powerpoint/2010/main" val="1705384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D25F8B-1CCF-FAF6-AEC0-E4534A5695C9}"/>
              </a:ext>
            </a:extLst>
          </p:cNvPr>
          <p:cNvSpPr txBox="1"/>
          <p:nvPr/>
        </p:nvSpPr>
        <p:spPr>
          <a:xfrm>
            <a:off x="3933173" y="1415441"/>
            <a:ext cx="6125227" cy="553998"/>
          </a:xfrm>
          <a:prstGeom prst="rect">
            <a:avLst/>
          </a:prstGeom>
          <a:noFill/>
        </p:spPr>
        <p:txBody>
          <a:bodyPr wrap="square" rtlCol="0">
            <a:spAutoFit/>
          </a:bodyPr>
          <a:lstStyle/>
          <a:p>
            <a:r>
              <a:rPr lang="en-US" sz="3000" b="1" i="1" u="sng" dirty="0"/>
              <a:t>Ethical consideration</a:t>
            </a:r>
          </a:p>
        </p:txBody>
      </p:sp>
      <p:sp>
        <p:nvSpPr>
          <p:cNvPr id="5" name="TextBox 4">
            <a:extLst>
              <a:ext uri="{FF2B5EF4-FFF2-40B4-BE49-F238E27FC236}">
                <a16:creationId xmlns:a16="http://schemas.microsoft.com/office/drawing/2014/main" id="{F9D350C4-F7D8-6391-F7A2-AC9F5EAEE2EF}"/>
              </a:ext>
            </a:extLst>
          </p:cNvPr>
          <p:cNvSpPr txBox="1"/>
          <p:nvPr/>
        </p:nvSpPr>
        <p:spPr>
          <a:xfrm>
            <a:off x="1014608" y="2573676"/>
            <a:ext cx="10258815" cy="923330"/>
          </a:xfrm>
          <a:prstGeom prst="rect">
            <a:avLst/>
          </a:prstGeom>
          <a:noFill/>
        </p:spPr>
        <p:txBody>
          <a:bodyPr wrap="square" rtlCol="0">
            <a:spAutoFit/>
          </a:bodyPr>
          <a:lstStyle/>
          <a:p>
            <a:r>
              <a:rPr lang="en-US" dirty="0"/>
              <a:t>A set of guidelines that will direct your research designs and methods are called ethical considerations in research. Informed permission, anonymity, secrecy, the possibility of harm, and the transmission of results are some of these guiding principles.</a:t>
            </a:r>
          </a:p>
        </p:txBody>
      </p:sp>
      <p:sp>
        <p:nvSpPr>
          <p:cNvPr id="6" name="Rectangle 5">
            <a:extLst>
              <a:ext uri="{FF2B5EF4-FFF2-40B4-BE49-F238E27FC236}">
                <a16:creationId xmlns:a16="http://schemas.microsoft.com/office/drawing/2014/main" id="{60CDC82C-C829-8E3D-F3B8-C3B1479A9677}"/>
              </a:ext>
            </a:extLst>
          </p:cNvPr>
          <p:cNvSpPr/>
          <p:nvPr/>
        </p:nvSpPr>
        <p:spPr>
          <a:xfrm>
            <a:off x="1014608" y="3503567"/>
            <a:ext cx="9995769" cy="923330"/>
          </a:xfrm>
          <a:prstGeom prst="rect">
            <a:avLst/>
          </a:prstGeom>
        </p:spPr>
        <p:txBody>
          <a:bodyPr wrap="square">
            <a:spAutoFit/>
          </a:bodyPr>
          <a:lstStyle/>
          <a:p>
            <a:r>
              <a:rPr lang="en-US" dirty="0"/>
              <a:t>Understanding real-world occurrences, researching efficient therapies, examining habits, and enhancing lives in other ways are frequently the objectives of human research. There are important ethical considerations in both what you chose to research and how you conduct that research. </a:t>
            </a:r>
          </a:p>
        </p:txBody>
      </p:sp>
      <p:sp>
        <p:nvSpPr>
          <p:cNvPr id="7" name="Rectangle 6">
            <a:extLst>
              <a:ext uri="{FF2B5EF4-FFF2-40B4-BE49-F238E27FC236}">
                <a16:creationId xmlns:a16="http://schemas.microsoft.com/office/drawing/2014/main" id="{A18B59D2-C8DE-D2AD-DB51-40B380708CEC}"/>
              </a:ext>
            </a:extLst>
          </p:cNvPr>
          <p:cNvSpPr/>
          <p:nvPr/>
        </p:nvSpPr>
        <p:spPr>
          <a:xfrm>
            <a:off x="1114815" y="4433458"/>
            <a:ext cx="8943585" cy="1477328"/>
          </a:xfrm>
          <a:prstGeom prst="rect">
            <a:avLst/>
          </a:prstGeom>
        </p:spPr>
        <p:txBody>
          <a:bodyPr wrap="square">
            <a:spAutoFit/>
          </a:bodyPr>
          <a:lstStyle/>
          <a:p>
            <a:r>
              <a:rPr lang="en-US" dirty="0"/>
              <a:t>These considerations work to;</a:t>
            </a:r>
          </a:p>
          <a:p>
            <a:endParaRPr lang="en-US" dirty="0"/>
          </a:p>
          <a:p>
            <a:pPr marL="285750" indent="-285750">
              <a:buFont typeface="Arial" panose="020B0604020202020204" pitchFamily="34" charset="0"/>
              <a:buChar char="•"/>
            </a:pPr>
            <a:r>
              <a:rPr lang="en-US" dirty="0"/>
              <a:t>Protect the rights of research participants</a:t>
            </a:r>
          </a:p>
          <a:p>
            <a:pPr marL="285750" indent="-285750">
              <a:buFont typeface="Arial" panose="020B0604020202020204" pitchFamily="34" charset="0"/>
              <a:buChar char="•"/>
            </a:pPr>
            <a:r>
              <a:rPr lang="en-US" dirty="0"/>
              <a:t>Enhance research validity</a:t>
            </a:r>
          </a:p>
          <a:p>
            <a:pPr marL="285750" indent="-285750">
              <a:buFont typeface="Arial" panose="020B0604020202020204" pitchFamily="34" charset="0"/>
              <a:buChar char="•"/>
            </a:pPr>
            <a:r>
              <a:rPr lang="en-US" dirty="0"/>
              <a:t>Maintain scientific integrity</a:t>
            </a:r>
          </a:p>
        </p:txBody>
      </p:sp>
      <p:pic>
        <p:nvPicPr>
          <p:cNvPr id="8" name="Content Placeholder 5">
            <a:extLst>
              <a:ext uri="{FF2B5EF4-FFF2-40B4-BE49-F238E27FC236}">
                <a16:creationId xmlns:a16="http://schemas.microsoft.com/office/drawing/2014/main" id="{250DCF17-7082-3F76-0AAF-CBDC0D0A588A}"/>
              </a:ext>
            </a:extLst>
          </p:cNvPr>
          <p:cNvPicPr>
            <a:picLocks noChangeAspect="1"/>
          </p:cNvPicPr>
          <p:nvPr/>
        </p:nvPicPr>
        <p:blipFill>
          <a:blip r:embed="rId2"/>
          <a:stretch>
            <a:fillRect/>
          </a:stretch>
        </p:blipFill>
        <p:spPr>
          <a:xfrm>
            <a:off x="8225703" y="715657"/>
            <a:ext cx="2371316" cy="1619900"/>
          </a:xfrm>
          <a:prstGeom prst="rect">
            <a:avLst/>
          </a:prstGeom>
        </p:spPr>
      </p:pic>
    </p:spTree>
    <p:extLst>
      <p:ext uri="{BB962C8B-B14F-4D97-AF65-F5344CB8AC3E}">
        <p14:creationId xmlns:p14="http://schemas.microsoft.com/office/powerpoint/2010/main" val="853981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520DE-27FE-BAD2-DA36-F4EE2FE5A585}"/>
              </a:ext>
            </a:extLst>
          </p:cNvPr>
          <p:cNvSpPr>
            <a:spLocks noGrp="1"/>
          </p:cNvSpPr>
          <p:nvPr>
            <p:ph type="title"/>
          </p:nvPr>
        </p:nvSpPr>
        <p:spPr/>
        <p:txBody>
          <a:bodyPr/>
          <a:lstStyle/>
          <a:p>
            <a:r>
              <a:rPr lang="en-US" b="1" i="1" u="sng" dirty="0"/>
              <a:t>Our Proposed </a:t>
            </a:r>
            <a:r>
              <a:rPr lang="en-US" b="1" i="1" u="sng" dirty="0" err="1"/>
              <a:t>Methode</a:t>
            </a:r>
            <a:endParaRPr lang="en-US" b="1" i="1" u="sng" dirty="0"/>
          </a:p>
        </p:txBody>
      </p:sp>
      <p:sp>
        <p:nvSpPr>
          <p:cNvPr id="3" name="Content Placeholder 2">
            <a:extLst>
              <a:ext uri="{FF2B5EF4-FFF2-40B4-BE49-F238E27FC236}">
                <a16:creationId xmlns:a16="http://schemas.microsoft.com/office/drawing/2014/main" id="{C0509964-B768-D388-048B-21B2767E9246}"/>
              </a:ext>
            </a:extLst>
          </p:cNvPr>
          <p:cNvSpPr>
            <a:spLocks noGrp="1"/>
          </p:cNvSpPr>
          <p:nvPr>
            <p:ph idx="1"/>
          </p:nvPr>
        </p:nvSpPr>
        <p:spPr>
          <a:xfrm>
            <a:off x="889347" y="2469249"/>
            <a:ext cx="10409129" cy="3318936"/>
          </a:xfrm>
        </p:spPr>
        <p:txBody>
          <a:bodyPr>
            <a:normAutofit fontScale="92500"/>
          </a:bodyPr>
          <a:lstStyle/>
          <a:p>
            <a:pPr marL="0" indent="0">
              <a:buNone/>
            </a:pPr>
            <a:r>
              <a:rPr lang="en-US" b="1" dirty="0"/>
              <a:t>WHAT? WHO? WHAT?</a:t>
            </a:r>
          </a:p>
          <a:p>
            <a:r>
              <a:rPr lang="en-US" dirty="0"/>
              <a:t>We make the decision to walk around the UWTSD campus and ask students and lecturers what is the most popular digital tool they use to cooperate in a team, why they chose this platform, and how it enables them to collaborate together. </a:t>
            </a:r>
          </a:p>
          <a:p>
            <a:r>
              <a:rPr lang="en-US" b="1" i="1" u="sng" dirty="0"/>
              <a:t>Microsoft 365 </a:t>
            </a:r>
            <a:r>
              <a:rPr lang="en-US" dirty="0"/>
              <a:t>includes incredibly useful apps like outlook and </a:t>
            </a:r>
            <a:r>
              <a:rPr lang="en-US" dirty="0" err="1"/>
              <a:t>microsoft</a:t>
            </a:r>
            <a:r>
              <a:rPr lang="en-US" dirty="0"/>
              <a:t> word, which really help a lot in communicating with the other team members and it makes the work more easy. The majority of them said that </a:t>
            </a:r>
            <a:r>
              <a:rPr lang="en-US" b="1" i="1" u="sng" dirty="0"/>
              <a:t>Microsoft 365 </a:t>
            </a:r>
            <a:r>
              <a:rPr lang="en-US" dirty="0"/>
              <a:t>platform it's the most used digital tool used by them because it has a new future and has more apps that can easily work with.</a:t>
            </a:r>
          </a:p>
        </p:txBody>
      </p:sp>
    </p:spTree>
    <p:extLst>
      <p:ext uri="{BB962C8B-B14F-4D97-AF65-F5344CB8AC3E}">
        <p14:creationId xmlns:p14="http://schemas.microsoft.com/office/powerpoint/2010/main" val="3159641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50" name="Picture 49">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1" name="Rectangle 50">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52" name="Picture 51">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53" name="Picture 52">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55" name="Straight Connector 54">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57" name="Rectangle 56">
            <a:extLst>
              <a:ext uri="{FF2B5EF4-FFF2-40B4-BE49-F238E27FC236}">
                <a16:creationId xmlns:a16="http://schemas.microsoft.com/office/drawing/2014/main" id="{1CD07172-CD61-45EB-BEE3-F644503E5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1EADA5DB-ED12-413A-AAB5-6A8D1152E6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4"/>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8BA45E5C-ACB9-49E8-B4DB-5255C237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a16="http://schemas.microsoft.com/office/drawing/2014/main" id="{7019C445-1806-6449-64BA-1589845DC574}"/>
              </a:ext>
            </a:extLst>
          </p:cNvPr>
          <p:cNvSpPr>
            <a:spLocks noGrp="1"/>
          </p:cNvSpPr>
          <p:nvPr>
            <p:ph type="title"/>
          </p:nvPr>
        </p:nvSpPr>
        <p:spPr>
          <a:xfrm>
            <a:off x="826852" y="872061"/>
            <a:ext cx="3073940" cy="3436688"/>
          </a:xfrm>
        </p:spPr>
        <p:txBody>
          <a:bodyPr vert="horz" lIns="91440" tIns="45720" rIns="91440" bIns="45720" rtlCol="0" anchor="b">
            <a:normAutofit/>
          </a:bodyPr>
          <a:lstStyle/>
          <a:p>
            <a:pPr>
              <a:lnSpc>
                <a:spcPct val="90000"/>
              </a:lnSpc>
            </a:pPr>
            <a:r>
              <a:rPr lang="en-US" sz="1800">
                <a:solidFill>
                  <a:srgbClr val="262626"/>
                </a:solidFill>
              </a:rPr>
              <a:t>Office 365 helps organizations improve collaboration by</a:t>
            </a:r>
            <a:r>
              <a:rPr lang="en-US" sz="1800" i="1">
                <a:solidFill>
                  <a:srgbClr val="262626"/>
                </a:solidFill>
              </a:rPr>
              <a:t> </a:t>
            </a:r>
            <a:r>
              <a:rPr lang="en-US" sz="1800">
                <a:solidFill>
                  <a:srgbClr val="262626"/>
                </a:solidFill>
              </a:rPr>
              <a:t>transforming the corporate intranet into a social network that cuts through hierarchies to improve executive-employee connections and eliminate barriers created by physical distance, time zones and workers using multiple devices.</a:t>
            </a:r>
          </a:p>
        </p:txBody>
      </p:sp>
      <p:sp useBgFill="1">
        <p:nvSpPr>
          <p:cNvPr id="63" name="Rectangle 62">
            <a:extLst>
              <a:ext uri="{FF2B5EF4-FFF2-40B4-BE49-F238E27FC236}">
                <a16:creationId xmlns:a16="http://schemas.microsoft.com/office/drawing/2014/main" id="{857E618C-1D7B-4A51-90C1-6106CD8A1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7DEFE4C-AEBA-38A9-255D-E20795D472E5}"/>
              </a:ext>
            </a:extLst>
          </p:cNvPr>
          <p:cNvPicPr>
            <a:picLocks noChangeAspect="1"/>
          </p:cNvPicPr>
          <p:nvPr/>
        </p:nvPicPr>
        <p:blipFill>
          <a:blip r:embed="rId5"/>
          <a:stretch>
            <a:fillRect/>
          </a:stretch>
        </p:blipFill>
        <p:spPr>
          <a:xfrm>
            <a:off x="4778223" y="1306268"/>
            <a:ext cx="7082080" cy="3682681"/>
          </a:xfrm>
          <a:prstGeom prst="rect">
            <a:avLst/>
          </a:prstGeom>
        </p:spPr>
      </p:pic>
    </p:spTree>
    <p:extLst>
      <p:ext uri="{BB962C8B-B14F-4D97-AF65-F5344CB8AC3E}">
        <p14:creationId xmlns:p14="http://schemas.microsoft.com/office/powerpoint/2010/main" val="1982264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D9E91-5C1D-58C1-2817-9FA754A48703}"/>
              </a:ext>
            </a:extLst>
          </p:cNvPr>
          <p:cNvSpPr>
            <a:spLocks noGrp="1"/>
          </p:cNvSpPr>
          <p:nvPr>
            <p:ph type="title"/>
          </p:nvPr>
        </p:nvSpPr>
        <p:spPr/>
        <p:txBody>
          <a:bodyPr>
            <a:normAutofit fontScale="90000"/>
          </a:bodyPr>
          <a:lstStyle/>
          <a:p>
            <a:pPr algn="ctr">
              <a:lnSpc>
                <a:spcPct val="107000"/>
              </a:lnSpc>
              <a:spcAft>
                <a:spcPts val="800"/>
              </a:spcAft>
            </a:pPr>
            <a:r>
              <a:rPr lang="en-GB" sz="4400" b="1" i="1" dirty="0">
                <a:effectLst/>
                <a:latin typeface="Times New Roman" panose="02020603050405020304" pitchFamily="18" charset="0"/>
                <a:ea typeface="Calibri" panose="020F0502020204030204" pitchFamily="34" charset="0"/>
                <a:cs typeface="Times New Roman" panose="02020603050405020304" pitchFamily="18" charset="0"/>
              </a:rPr>
              <a:t>Research philosophy and justification </a:t>
            </a:r>
            <a:br>
              <a:rPr lang="en-IN" sz="44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02E94232-03AC-D67D-9082-B7657EAEA3DF}"/>
              </a:ext>
            </a:extLst>
          </p:cNvPr>
          <p:cNvSpPr>
            <a:spLocks noGrp="1"/>
          </p:cNvSpPr>
          <p:nvPr>
            <p:ph sz="half" idx="1"/>
          </p:nvPr>
        </p:nvSpPr>
        <p:spPr>
          <a:xfrm>
            <a:off x="1298448" y="2560320"/>
            <a:ext cx="5089826" cy="3310128"/>
          </a:xfrm>
        </p:spPr>
        <p:txBody>
          <a:bodyPr>
            <a:normAutofit fontScale="70000" lnSpcReduction="20000"/>
          </a:bodyPr>
          <a:lstStyle/>
          <a:p>
            <a:pPr algn="just">
              <a:lnSpc>
                <a:spcPct val="150000"/>
              </a:lnSpc>
            </a:pPr>
            <a:r>
              <a:rPr lang="en-GB" sz="2800" dirty="0">
                <a:effectLst/>
                <a:latin typeface="Times New Roman" panose="02020603050405020304" pitchFamily="18" charset="0"/>
                <a:ea typeface="Calibri" panose="020F0502020204030204" pitchFamily="34" charset="0"/>
              </a:rPr>
              <a:t>This is referred to as the belief about a process through which data needs to be collected for a phenomenon along with its analysis. Positivism; interpretivism and realism philosophy are considered the three research philosophies which are considered for different data collection processes.</a:t>
            </a:r>
            <a:endParaRPr lang="en-IN" dirty="0"/>
          </a:p>
        </p:txBody>
      </p:sp>
      <p:pic>
        <p:nvPicPr>
          <p:cNvPr id="6" name="Content Placeholder 5">
            <a:extLst>
              <a:ext uri="{FF2B5EF4-FFF2-40B4-BE49-F238E27FC236}">
                <a16:creationId xmlns:a16="http://schemas.microsoft.com/office/drawing/2014/main" id="{DB570884-06F4-878D-500B-504DFB3BB3CB}"/>
              </a:ext>
            </a:extLst>
          </p:cNvPr>
          <p:cNvPicPr>
            <a:picLocks noGrp="1" noChangeAspect="1"/>
          </p:cNvPicPr>
          <p:nvPr>
            <p:ph sz="half" idx="2"/>
          </p:nvPr>
        </p:nvPicPr>
        <p:blipFill>
          <a:blip r:embed="rId3"/>
          <a:stretch>
            <a:fillRect/>
          </a:stretch>
        </p:blipFill>
        <p:spPr>
          <a:xfrm>
            <a:off x="6595085" y="2560320"/>
            <a:ext cx="4714127" cy="2808000"/>
          </a:xfrm>
        </p:spPr>
      </p:pic>
    </p:spTree>
    <p:extLst>
      <p:ext uri="{BB962C8B-B14F-4D97-AF65-F5344CB8AC3E}">
        <p14:creationId xmlns:p14="http://schemas.microsoft.com/office/powerpoint/2010/main" val="1315710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65D1C-E545-1E96-DFDB-13E3B681878E}"/>
              </a:ext>
            </a:extLst>
          </p:cNvPr>
          <p:cNvSpPr>
            <a:spLocks noGrp="1"/>
          </p:cNvSpPr>
          <p:nvPr>
            <p:ph type="title"/>
          </p:nvPr>
        </p:nvSpPr>
        <p:spPr>
          <a:xfrm>
            <a:off x="1112363" y="1159498"/>
            <a:ext cx="10279144" cy="1008668"/>
          </a:xfrm>
        </p:spPr>
        <p:txBody>
          <a:bodyPr>
            <a:normAutofit fontScale="90000"/>
          </a:bodyPr>
          <a:lstStyle/>
          <a:p>
            <a:pPr algn="ctr">
              <a:lnSpc>
                <a:spcPct val="150000"/>
              </a:lnSpc>
              <a:spcAft>
                <a:spcPts val="800"/>
              </a:spcAft>
            </a:pPr>
            <a:br>
              <a:rPr lang="en-GB" sz="4400" b="1" kern="0" dirty="0">
                <a:effectLst/>
                <a:latin typeface="Times New Roman" panose="02020603050405020304" pitchFamily="18" charset="0"/>
                <a:cs typeface="Times New Roman" panose="02020603050405020304" pitchFamily="18" charset="0"/>
              </a:rPr>
            </a:br>
            <a:r>
              <a:rPr lang="en-GB" sz="4400" b="1" kern="0" dirty="0">
                <a:effectLst/>
                <a:latin typeface="Times New Roman" panose="02020603050405020304" pitchFamily="18" charset="0"/>
                <a:cs typeface="Times New Roman" panose="02020603050405020304" pitchFamily="18" charset="0"/>
              </a:rPr>
              <a:t>Research timeline </a:t>
            </a:r>
            <a:br>
              <a:rPr lang="en-IN" sz="4400" b="1" kern="0" dirty="0">
                <a:effectLst/>
                <a:latin typeface="Times New Roman" panose="02020603050405020304" pitchFamily="18" charset="0"/>
                <a:cs typeface="Times New Roman" panose="02020603050405020304" pitchFamily="18" charset="0"/>
              </a:rPr>
            </a:br>
            <a:endParaRPr lang="en-IN" dirty="0"/>
          </a:p>
        </p:txBody>
      </p:sp>
      <p:pic>
        <p:nvPicPr>
          <p:cNvPr id="7" name="Picture 6">
            <a:extLst>
              <a:ext uri="{FF2B5EF4-FFF2-40B4-BE49-F238E27FC236}">
                <a16:creationId xmlns:a16="http://schemas.microsoft.com/office/drawing/2014/main" id="{C6CF60BB-7ABB-6D31-8416-4CB93F1F5097}"/>
              </a:ext>
            </a:extLst>
          </p:cNvPr>
          <p:cNvPicPr>
            <a:picLocks noChangeAspect="1"/>
          </p:cNvPicPr>
          <p:nvPr/>
        </p:nvPicPr>
        <p:blipFill>
          <a:blip r:embed="rId2"/>
          <a:stretch>
            <a:fillRect/>
          </a:stretch>
        </p:blipFill>
        <p:spPr>
          <a:xfrm>
            <a:off x="2177592" y="2550722"/>
            <a:ext cx="7079530" cy="3633261"/>
          </a:xfrm>
          <a:prstGeom prst="rect">
            <a:avLst/>
          </a:prstGeom>
        </p:spPr>
      </p:pic>
    </p:spTree>
    <p:extLst>
      <p:ext uri="{BB962C8B-B14F-4D97-AF65-F5344CB8AC3E}">
        <p14:creationId xmlns:p14="http://schemas.microsoft.com/office/powerpoint/2010/main" val="1994796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8D2FC-1B49-A9DE-8B8D-5491CAD4BEFA}"/>
              </a:ext>
            </a:extLst>
          </p:cNvPr>
          <p:cNvSpPr>
            <a:spLocks noGrp="1"/>
          </p:cNvSpPr>
          <p:nvPr>
            <p:ph type="title"/>
          </p:nvPr>
        </p:nvSpPr>
        <p:spPr/>
        <p:txBody>
          <a:bodyPr>
            <a:normAutofit fontScale="90000"/>
          </a:bodyPr>
          <a:lstStyle/>
          <a:p>
            <a:pPr algn="ctr">
              <a:lnSpc>
                <a:spcPct val="150000"/>
              </a:lnSpc>
              <a:spcAft>
                <a:spcPts val="800"/>
              </a:spcAft>
            </a:pPr>
            <a:r>
              <a:rPr lang="en-GB" sz="4400" b="1" kern="0" dirty="0">
                <a:effectLst/>
                <a:latin typeface="Times New Roman" panose="02020603050405020304" pitchFamily="18" charset="0"/>
                <a:cs typeface="Times New Roman" panose="02020603050405020304" pitchFamily="18" charset="0"/>
              </a:rPr>
              <a:t>References </a:t>
            </a:r>
            <a:br>
              <a:rPr lang="en-IN" sz="4400" b="1" kern="0" dirty="0">
                <a:effectLst/>
                <a:latin typeface="Times New Roman" panose="02020603050405020304" pitchFamily="18"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E317B269-432D-AC54-20D4-0BD611CC4BC2}"/>
              </a:ext>
            </a:extLst>
          </p:cNvPr>
          <p:cNvSpPr>
            <a:spLocks noGrp="1"/>
          </p:cNvSpPr>
          <p:nvPr>
            <p:ph idx="1"/>
          </p:nvPr>
        </p:nvSpPr>
        <p:spPr/>
        <p:txBody>
          <a:bodyPr>
            <a:normAutofit/>
          </a:bodyPr>
          <a:lstStyle/>
          <a:p>
            <a:r>
              <a:rPr lang="en-IN" dirty="0">
                <a:hlinkClick r:id="rId3"/>
              </a:rPr>
              <a:t>https://blog.capterra.com/top-collaboration-apps-for-education-professionals/#microsoft-365</a:t>
            </a:r>
            <a:endParaRPr lang="en-IN" dirty="0"/>
          </a:p>
          <a:p>
            <a:r>
              <a:rPr lang="en-IN" dirty="0">
                <a:hlinkClick r:id="rId4"/>
              </a:rPr>
              <a:t>https://www.scribbr.com/methodology/research-ethics/</a:t>
            </a:r>
            <a:endParaRPr lang="en-IN" dirty="0"/>
          </a:p>
          <a:p>
            <a:r>
              <a:rPr lang="en-IN" dirty="0"/>
              <a:t>https://</a:t>
            </a:r>
            <a:r>
              <a:rPr lang="en-IN" dirty="0" err="1"/>
              <a:t>www.microsoft.com</a:t>
            </a:r>
            <a:r>
              <a:rPr lang="en-IN" dirty="0"/>
              <a:t>/</a:t>
            </a:r>
            <a:r>
              <a:rPr lang="en-IN" dirty="0" err="1"/>
              <a:t>en</a:t>
            </a:r>
            <a:r>
              <a:rPr lang="en-IN" dirty="0"/>
              <a:t>-us/microsoft-365/blog/2014/12/02/office-365-best-choice-collaboration/</a:t>
            </a:r>
          </a:p>
        </p:txBody>
      </p:sp>
    </p:spTree>
    <p:extLst>
      <p:ext uri="{BB962C8B-B14F-4D97-AF65-F5344CB8AC3E}">
        <p14:creationId xmlns:p14="http://schemas.microsoft.com/office/powerpoint/2010/main" val="36394020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5F165F1-B129-755E-3760-9A5C4C2790F3}"/>
              </a:ext>
            </a:extLst>
          </p:cNvPr>
          <p:cNvPicPr>
            <a:picLocks noChangeAspect="1"/>
          </p:cNvPicPr>
          <p:nvPr/>
        </p:nvPicPr>
        <p:blipFill>
          <a:blip r:embed="rId2"/>
          <a:stretch>
            <a:fillRect/>
          </a:stretch>
        </p:blipFill>
        <p:spPr>
          <a:xfrm>
            <a:off x="653143" y="522514"/>
            <a:ext cx="10874828" cy="5780315"/>
          </a:xfrm>
          <a:prstGeom prst="rect">
            <a:avLst/>
          </a:prstGeom>
        </p:spPr>
      </p:pic>
    </p:spTree>
    <p:extLst>
      <p:ext uri="{BB962C8B-B14F-4D97-AF65-F5344CB8AC3E}">
        <p14:creationId xmlns:p14="http://schemas.microsoft.com/office/powerpoint/2010/main" val="190888019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111</TotalTime>
  <Words>1021</Words>
  <Application>Microsoft Macintosh PowerPoint</Application>
  <PresentationFormat>Widescreen</PresentationFormat>
  <Paragraphs>51</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Garamond</vt:lpstr>
      <vt:lpstr>Times New Roman</vt:lpstr>
      <vt:lpstr>Organic</vt:lpstr>
      <vt:lpstr>      RESERCH GROUP PROPOSAL PRESENTATION- HOW DO STUDENTS USE TECHNOLOGY TO COLLABORATE AT UWTSD </vt:lpstr>
      <vt:lpstr>Introduction and the chosen research question </vt:lpstr>
      <vt:lpstr>How do students use technology to collaborate at UWTSD?</vt:lpstr>
      <vt:lpstr>PowerPoint Presentation</vt:lpstr>
      <vt:lpstr>PowerPoint Presentation</vt:lpstr>
      <vt:lpstr>Our Proposed Methode</vt:lpstr>
      <vt:lpstr>Office 365 helps organizations improve collaboration by transforming the corporate intranet into a social network that cuts through hierarchies to improve executive-employee connections and eliminate barriers created by physical distance, time zones and workers using multiple devices.</vt:lpstr>
      <vt:lpstr>Research philosophy and justification  </vt:lpstr>
      <vt:lpstr> Research timeline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ARPITA</dc:creator>
  <cp:lastModifiedBy>Paraschiva Nunuca (2029228)</cp:lastModifiedBy>
  <cp:revision>9</cp:revision>
  <dcterms:created xsi:type="dcterms:W3CDTF">2022-06-24T08:42:07Z</dcterms:created>
  <dcterms:modified xsi:type="dcterms:W3CDTF">2022-06-24T20:15:46Z</dcterms:modified>
</cp:coreProperties>
</file>