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13"/>
  </p:notesMasterIdLst>
  <p:sldIdLst>
    <p:sldId id="256" r:id="rId2"/>
    <p:sldId id="259" r:id="rId3"/>
    <p:sldId id="260" r:id="rId4"/>
    <p:sldId id="267" r:id="rId5"/>
    <p:sldId id="269" r:id="rId6"/>
    <p:sldId id="265" r:id="rId7"/>
    <p:sldId id="262" r:id="rId8"/>
    <p:sldId id="268" r:id="rId9"/>
    <p:sldId id="263" r:id="rId10"/>
    <p:sldId id="264" r:id="rId11"/>
    <p:sldId id="258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776" autoAdjust="0"/>
    <p:restoredTop sz="94660"/>
  </p:normalViewPr>
  <p:slideViewPr>
    <p:cSldViewPr>
      <p:cViewPr>
        <p:scale>
          <a:sx n="70" d="100"/>
          <a:sy n="70" d="100"/>
        </p:scale>
        <p:origin x="-870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E49693-BB09-402F-9C76-49B5285CA7CB}" type="doc">
      <dgm:prSet loTypeId="urn:microsoft.com/office/officeart/2005/8/layout/chevron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18A6AA5-0334-4470-9159-3FE1FA8D15B5}">
      <dgm:prSet phldrT="[Text]" custT="1"/>
      <dgm:spPr/>
      <dgm:t>
        <a:bodyPr/>
        <a:lstStyle/>
        <a:p>
          <a:r>
            <a:rPr lang="en-GB" sz="1400" b="1" dirty="0" smtClean="0">
              <a:latin typeface="Calibri" pitchFamily="34" charset="0"/>
            </a:rPr>
            <a:t>Learn to Earn</a:t>
          </a:r>
          <a:endParaRPr lang="en-GB" sz="1400" b="1" dirty="0">
            <a:latin typeface="Calibri" pitchFamily="34" charset="0"/>
          </a:endParaRPr>
        </a:p>
      </dgm:t>
    </dgm:pt>
    <dgm:pt modelId="{BA022E00-D458-402B-A42D-B76EE1D69C92}" type="parTrans" cxnId="{727D4638-30FF-4C6A-BB57-A0E4601C92AE}">
      <dgm:prSet/>
      <dgm:spPr/>
      <dgm:t>
        <a:bodyPr/>
        <a:lstStyle/>
        <a:p>
          <a:endParaRPr lang="en-GB"/>
        </a:p>
      </dgm:t>
    </dgm:pt>
    <dgm:pt modelId="{181D028A-CAEF-4135-981E-31DAAD21774E}" type="sibTrans" cxnId="{727D4638-30FF-4C6A-BB57-A0E4601C92AE}">
      <dgm:prSet/>
      <dgm:spPr/>
      <dgm:t>
        <a:bodyPr/>
        <a:lstStyle/>
        <a:p>
          <a:endParaRPr lang="en-GB"/>
        </a:p>
      </dgm:t>
    </dgm:pt>
    <dgm:pt modelId="{B06D4315-B7A2-4514-A2D9-9AE58E62634C}">
      <dgm:prSet phldrT="[Text]" custT="1"/>
      <dgm:spPr/>
      <dgm:t>
        <a:bodyPr/>
        <a:lstStyle/>
        <a:p>
          <a:r>
            <a:rPr lang="en-GB" sz="1600" dirty="0" smtClean="0">
              <a:latin typeface="Calibri" pitchFamily="34" charset="0"/>
            </a:rPr>
            <a:t>Inspires secondary pupils to take control of their life choices and career decisions.</a:t>
          </a:r>
          <a:endParaRPr lang="en-GB" sz="1600" dirty="0">
            <a:latin typeface="Calibri" pitchFamily="34" charset="0"/>
          </a:endParaRPr>
        </a:p>
      </dgm:t>
    </dgm:pt>
    <dgm:pt modelId="{0E2056DE-268B-468E-B0E4-528E5312BD2A}" type="parTrans" cxnId="{678B9882-1340-414A-A545-C0D519996C03}">
      <dgm:prSet/>
      <dgm:spPr/>
      <dgm:t>
        <a:bodyPr/>
        <a:lstStyle/>
        <a:p>
          <a:endParaRPr lang="en-GB"/>
        </a:p>
      </dgm:t>
    </dgm:pt>
    <dgm:pt modelId="{893DDCA7-F2F3-43A3-BFE3-C42C4CFA49BC}" type="sibTrans" cxnId="{678B9882-1340-414A-A545-C0D519996C03}">
      <dgm:prSet/>
      <dgm:spPr/>
      <dgm:t>
        <a:bodyPr/>
        <a:lstStyle/>
        <a:p>
          <a:endParaRPr lang="en-GB"/>
        </a:p>
      </dgm:t>
    </dgm:pt>
    <dgm:pt modelId="{8B93D31B-9601-4048-8642-D4B8C4C89BB8}">
      <dgm:prSet phldrT="[Text]" custT="1"/>
      <dgm:spPr/>
      <dgm:t>
        <a:bodyPr/>
        <a:lstStyle/>
        <a:p>
          <a:r>
            <a:rPr lang="en-GB" sz="1600" dirty="0" smtClean="0">
              <a:latin typeface="Calibri" pitchFamily="34" charset="0"/>
            </a:rPr>
            <a:t>Is done through pupils engaging in activities such as role play, interviews, and board games to demonstrate how education is the stepping stone between them and their future careers</a:t>
          </a:r>
          <a:r>
            <a:rPr lang="en-GB" sz="1200" dirty="0" smtClean="0"/>
            <a:t>.</a:t>
          </a:r>
          <a:endParaRPr lang="en-GB" sz="1200" dirty="0"/>
        </a:p>
      </dgm:t>
    </dgm:pt>
    <dgm:pt modelId="{7F9A2984-25FE-4058-A94B-764806E64BBE}" type="parTrans" cxnId="{0C029328-5566-4A16-BAAC-7F5614DBEC6D}">
      <dgm:prSet/>
      <dgm:spPr/>
      <dgm:t>
        <a:bodyPr/>
        <a:lstStyle/>
        <a:p>
          <a:endParaRPr lang="en-GB"/>
        </a:p>
      </dgm:t>
    </dgm:pt>
    <dgm:pt modelId="{6FAD01AE-1846-42DC-A2B1-A45E47F795F9}" type="sibTrans" cxnId="{0C029328-5566-4A16-BAAC-7F5614DBEC6D}">
      <dgm:prSet/>
      <dgm:spPr/>
      <dgm:t>
        <a:bodyPr/>
        <a:lstStyle/>
        <a:p>
          <a:endParaRPr lang="en-GB"/>
        </a:p>
      </dgm:t>
    </dgm:pt>
    <dgm:pt modelId="{1FE23886-6340-4D25-AA9E-FC3DDFB5FB64}">
      <dgm:prSet phldrT="[Text]"/>
      <dgm:spPr/>
      <dgm:t>
        <a:bodyPr/>
        <a:lstStyle/>
        <a:p>
          <a:r>
            <a:rPr lang="en-GB" b="1" dirty="0" smtClean="0">
              <a:latin typeface="Calibri" pitchFamily="34" charset="0"/>
            </a:rPr>
            <a:t>Employability Master class</a:t>
          </a:r>
          <a:endParaRPr lang="en-GB" b="1" dirty="0">
            <a:latin typeface="Calibri" pitchFamily="34" charset="0"/>
          </a:endParaRPr>
        </a:p>
      </dgm:t>
    </dgm:pt>
    <dgm:pt modelId="{733A89DD-180A-4162-8D89-D9EC9D931E2C}" type="parTrans" cxnId="{D4CD8235-C1E1-43B6-9AD9-217881C058BF}">
      <dgm:prSet/>
      <dgm:spPr/>
      <dgm:t>
        <a:bodyPr/>
        <a:lstStyle/>
        <a:p>
          <a:endParaRPr lang="en-GB"/>
        </a:p>
      </dgm:t>
    </dgm:pt>
    <dgm:pt modelId="{B1907075-164E-499B-98CF-30C85FBFEEF1}" type="sibTrans" cxnId="{D4CD8235-C1E1-43B6-9AD9-217881C058BF}">
      <dgm:prSet/>
      <dgm:spPr/>
      <dgm:t>
        <a:bodyPr/>
        <a:lstStyle/>
        <a:p>
          <a:endParaRPr lang="en-GB"/>
        </a:p>
      </dgm:t>
    </dgm:pt>
    <dgm:pt modelId="{99B1C286-A906-445D-9700-AC280902BCD1}">
      <dgm:prSet phldrT="[Text]" custT="1"/>
      <dgm:spPr/>
      <dgm:t>
        <a:bodyPr/>
        <a:lstStyle/>
        <a:p>
          <a:r>
            <a:rPr lang="en-GB" sz="1600" dirty="0" smtClean="0">
              <a:latin typeface="Calibri" pitchFamily="34" charset="0"/>
            </a:rPr>
            <a:t>A practical workshop that enables pupils to prepare for the world of work after education.</a:t>
          </a:r>
          <a:endParaRPr lang="en-GB" sz="1600" dirty="0">
            <a:latin typeface="Calibri" pitchFamily="34" charset="0"/>
          </a:endParaRPr>
        </a:p>
      </dgm:t>
    </dgm:pt>
    <dgm:pt modelId="{81D145FF-F1D9-4D11-91F0-03DB358A086F}" type="parTrans" cxnId="{3D00A828-E323-4D19-973E-90E171D24D6E}">
      <dgm:prSet/>
      <dgm:spPr/>
      <dgm:t>
        <a:bodyPr/>
        <a:lstStyle/>
        <a:p>
          <a:endParaRPr lang="en-GB"/>
        </a:p>
      </dgm:t>
    </dgm:pt>
    <dgm:pt modelId="{A2E55B89-FC0E-4114-B0A4-30427AA0BCFF}" type="sibTrans" cxnId="{3D00A828-E323-4D19-973E-90E171D24D6E}">
      <dgm:prSet/>
      <dgm:spPr/>
      <dgm:t>
        <a:bodyPr/>
        <a:lstStyle/>
        <a:p>
          <a:endParaRPr lang="en-GB"/>
        </a:p>
      </dgm:t>
    </dgm:pt>
    <dgm:pt modelId="{A6BFF7D8-F5F6-4783-ACCD-82D34524C581}">
      <dgm:prSet phldrT="[Text]" custT="1"/>
      <dgm:spPr/>
      <dgm:t>
        <a:bodyPr/>
        <a:lstStyle/>
        <a:p>
          <a:r>
            <a:rPr lang="en-GB" sz="1600" dirty="0" smtClean="0">
              <a:latin typeface="Calibri" pitchFamily="34" charset="0"/>
            </a:rPr>
            <a:t>Pupils receive tips on how to write a CV, covering letters and rehearse interview techniques with local employers. </a:t>
          </a:r>
          <a:endParaRPr lang="en-GB" sz="1600" dirty="0">
            <a:latin typeface="Calibri" pitchFamily="34" charset="0"/>
          </a:endParaRPr>
        </a:p>
      </dgm:t>
    </dgm:pt>
    <dgm:pt modelId="{5A178B18-5562-4303-80DF-45FE01CE480F}" type="parTrans" cxnId="{68E30F44-090B-414E-8A3F-A4F626BEB628}">
      <dgm:prSet/>
      <dgm:spPr/>
      <dgm:t>
        <a:bodyPr/>
        <a:lstStyle/>
        <a:p>
          <a:endParaRPr lang="en-GB"/>
        </a:p>
      </dgm:t>
    </dgm:pt>
    <dgm:pt modelId="{A5B32771-E516-41AA-8E9D-4A46C91B0DC2}" type="sibTrans" cxnId="{68E30F44-090B-414E-8A3F-A4F626BEB628}">
      <dgm:prSet/>
      <dgm:spPr/>
      <dgm:t>
        <a:bodyPr/>
        <a:lstStyle/>
        <a:p>
          <a:endParaRPr lang="en-GB"/>
        </a:p>
      </dgm:t>
    </dgm:pt>
    <dgm:pt modelId="{DB2C092D-99FA-40B3-ADD0-2C4F32EBB77B}">
      <dgm:prSet phldrT="[Text]" custT="1"/>
      <dgm:spPr/>
      <dgm:t>
        <a:bodyPr/>
        <a:lstStyle/>
        <a:p>
          <a:r>
            <a:rPr lang="en-GB" sz="1600" b="1" dirty="0" smtClean="0">
              <a:latin typeface="Calibri" pitchFamily="34" charset="0"/>
            </a:rPr>
            <a:t>Launch Pad </a:t>
          </a:r>
          <a:endParaRPr lang="en-GB" sz="1600" b="1" dirty="0">
            <a:latin typeface="Calibri" pitchFamily="34" charset="0"/>
          </a:endParaRPr>
        </a:p>
      </dgm:t>
    </dgm:pt>
    <dgm:pt modelId="{6754D906-A229-47EE-A263-9571774C6725}" type="parTrans" cxnId="{2D20B9D3-3CD0-42BB-AF51-7A76062A08E4}">
      <dgm:prSet/>
      <dgm:spPr/>
      <dgm:t>
        <a:bodyPr/>
        <a:lstStyle/>
        <a:p>
          <a:endParaRPr lang="en-GB"/>
        </a:p>
      </dgm:t>
    </dgm:pt>
    <dgm:pt modelId="{4B1F5C35-FD51-4987-8CE4-B9A4DE052178}" type="sibTrans" cxnId="{2D20B9D3-3CD0-42BB-AF51-7A76062A08E4}">
      <dgm:prSet/>
      <dgm:spPr/>
      <dgm:t>
        <a:bodyPr/>
        <a:lstStyle/>
        <a:p>
          <a:endParaRPr lang="en-GB"/>
        </a:p>
      </dgm:t>
    </dgm:pt>
    <dgm:pt modelId="{86A5CA1D-2DDE-4F19-8EBE-DD49616EAE60}">
      <dgm:prSet phldrT="[Text]" custT="1"/>
      <dgm:spPr/>
      <dgm:t>
        <a:bodyPr/>
        <a:lstStyle/>
        <a:p>
          <a:r>
            <a:rPr lang="en-GB" sz="1600" dirty="0" smtClean="0">
              <a:latin typeface="Calibri" pitchFamily="34" charset="0"/>
            </a:rPr>
            <a:t>An introduction to business and the Young Enterprise programme. </a:t>
          </a:r>
          <a:endParaRPr lang="en-GB" sz="1600" dirty="0">
            <a:latin typeface="Calibri" pitchFamily="34" charset="0"/>
          </a:endParaRPr>
        </a:p>
      </dgm:t>
    </dgm:pt>
    <dgm:pt modelId="{CA797907-FC73-4749-A4EA-33E105D721BD}" type="parTrans" cxnId="{A6BE9C3B-4FFE-48EB-9D9D-CE9BD1ADEAD8}">
      <dgm:prSet/>
      <dgm:spPr/>
      <dgm:t>
        <a:bodyPr/>
        <a:lstStyle/>
        <a:p>
          <a:endParaRPr lang="en-GB"/>
        </a:p>
      </dgm:t>
    </dgm:pt>
    <dgm:pt modelId="{08060FE3-EFFF-476B-AE6E-34BAB0099665}" type="sibTrans" cxnId="{A6BE9C3B-4FFE-48EB-9D9D-CE9BD1ADEAD8}">
      <dgm:prSet/>
      <dgm:spPr/>
      <dgm:t>
        <a:bodyPr/>
        <a:lstStyle/>
        <a:p>
          <a:endParaRPr lang="en-GB"/>
        </a:p>
      </dgm:t>
    </dgm:pt>
    <dgm:pt modelId="{D81F9CD8-1131-494C-862D-98289217C181}">
      <dgm:prSet phldrT="[Text]" custT="1"/>
      <dgm:spPr/>
      <dgm:t>
        <a:bodyPr/>
        <a:lstStyle/>
        <a:p>
          <a:r>
            <a:rPr lang="en-GB" sz="1600" dirty="0" smtClean="0">
              <a:latin typeface="Calibri" pitchFamily="34" charset="0"/>
            </a:rPr>
            <a:t>Through workshops, pupils work </a:t>
          </a:r>
          <a:r>
            <a:rPr lang="en-GB" sz="1600" dirty="0" smtClean="0">
              <a:latin typeface="Calibri" pitchFamily="34" charset="0"/>
            </a:rPr>
            <a:t>on launching </a:t>
          </a:r>
          <a:r>
            <a:rPr lang="en-GB" sz="1600" dirty="0" smtClean="0">
              <a:latin typeface="Calibri" pitchFamily="34" charset="0"/>
            </a:rPr>
            <a:t>their own businesses. They learn of all the different roles within a business, create a brand and a marketing strategy for it. </a:t>
          </a:r>
          <a:endParaRPr lang="en-GB" sz="1600" dirty="0">
            <a:latin typeface="Calibri" pitchFamily="34" charset="0"/>
          </a:endParaRPr>
        </a:p>
      </dgm:t>
    </dgm:pt>
    <dgm:pt modelId="{32587D65-FC64-4D06-97BB-D08DEED52FD0}" type="parTrans" cxnId="{AC49A15E-6706-436C-9FB8-1458DE5DB60F}">
      <dgm:prSet/>
      <dgm:spPr/>
      <dgm:t>
        <a:bodyPr/>
        <a:lstStyle/>
        <a:p>
          <a:endParaRPr lang="en-GB"/>
        </a:p>
      </dgm:t>
    </dgm:pt>
    <dgm:pt modelId="{8F61BD61-97CD-473D-9B67-1F17A4C2677E}" type="sibTrans" cxnId="{AC49A15E-6706-436C-9FB8-1458DE5DB60F}">
      <dgm:prSet/>
      <dgm:spPr/>
      <dgm:t>
        <a:bodyPr/>
        <a:lstStyle/>
        <a:p>
          <a:endParaRPr lang="en-GB"/>
        </a:p>
      </dgm:t>
    </dgm:pt>
    <dgm:pt modelId="{2E8ECC83-00B5-4FE1-9FAB-0520581C2E2F}" type="pres">
      <dgm:prSet presAssocID="{FCE49693-BB09-402F-9C76-49B5285CA7CB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5DE64C0-2C1F-4262-B4C6-2B64FC3350F2}" type="pres">
      <dgm:prSet presAssocID="{218A6AA5-0334-4470-9159-3FE1FA8D15B5}" presName="composite" presStyleCnt="0"/>
      <dgm:spPr/>
    </dgm:pt>
    <dgm:pt modelId="{8FB17F70-EE2B-4E1E-9413-61D88E1FFC7E}" type="pres">
      <dgm:prSet presAssocID="{218A6AA5-0334-4470-9159-3FE1FA8D15B5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F3465FD-37EB-4829-ACB1-26503FC47570}" type="pres">
      <dgm:prSet presAssocID="{218A6AA5-0334-4470-9159-3FE1FA8D15B5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89BB317-651F-4963-9BA7-92FD235C77BB}" type="pres">
      <dgm:prSet presAssocID="{181D028A-CAEF-4135-981E-31DAAD21774E}" presName="sp" presStyleCnt="0"/>
      <dgm:spPr/>
    </dgm:pt>
    <dgm:pt modelId="{11503772-5C10-4F19-85C6-3EC6BD70C3DB}" type="pres">
      <dgm:prSet presAssocID="{1FE23886-6340-4D25-AA9E-FC3DDFB5FB64}" presName="composite" presStyleCnt="0"/>
      <dgm:spPr/>
    </dgm:pt>
    <dgm:pt modelId="{9D8A87D4-45BE-4FE2-BE2A-C83CB23B75F5}" type="pres">
      <dgm:prSet presAssocID="{1FE23886-6340-4D25-AA9E-FC3DDFB5FB64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94D2861-5823-484B-99EC-F1017FAC6EE5}" type="pres">
      <dgm:prSet presAssocID="{1FE23886-6340-4D25-AA9E-FC3DDFB5FB64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D762A47-7002-41FA-B04F-B2DECDE349D3}" type="pres">
      <dgm:prSet presAssocID="{B1907075-164E-499B-98CF-30C85FBFEEF1}" presName="sp" presStyleCnt="0"/>
      <dgm:spPr/>
    </dgm:pt>
    <dgm:pt modelId="{ECD54C7C-7AF2-4094-BBD7-F1FBF34D9ABD}" type="pres">
      <dgm:prSet presAssocID="{DB2C092D-99FA-40B3-ADD0-2C4F32EBB77B}" presName="composite" presStyleCnt="0"/>
      <dgm:spPr/>
    </dgm:pt>
    <dgm:pt modelId="{1EA5056C-771B-4299-B96C-39F0343F046D}" type="pres">
      <dgm:prSet presAssocID="{DB2C092D-99FA-40B3-ADD0-2C4F32EBB77B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B002F6A-C017-4C19-AA33-5C6FD1D6EB6F}" type="pres">
      <dgm:prSet presAssocID="{DB2C092D-99FA-40B3-ADD0-2C4F32EBB77B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252EF72E-D57F-4178-9441-AC9139A61DC6}" type="presOf" srcId="{FCE49693-BB09-402F-9C76-49B5285CA7CB}" destId="{2E8ECC83-00B5-4FE1-9FAB-0520581C2E2F}" srcOrd="0" destOrd="0" presId="urn:microsoft.com/office/officeart/2005/8/layout/chevron2"/>
    <dgm:cxn modelId="{132B7C6B-CA03-403F-96DF-0CED21445FFF}" type="presOf" srcId="{D81F9CD8-1131-494C-862D-98289217C181}" destId="{CB002F6A-C017-4C19-AA33-5C6FD1D6EB6F}" srcOrd="0" destOrd="1" presId="urn:microsoft.com/office/officeart/2005/8/layout/chevron2"/>
    <dgm:cxn modelId="{2A2F1BBC-0057-4D99-80D2-13BB20ED2A3C}" type="presOf" srcId="{86A5CA1D-2DDE-4F19-8EBE-DD49616EAE60}" destId="{CB002F6A-C017-4C19-AA33-5C6FD1D6EB6F}" srcOrd="0" destOrd="0" presId="urn:microsoft.com/office/officeart/2005/8/layout/chevron2"/>
    <dgm:cxn modelId="{EBBA7067-F067-450C-B1DF-AD4BEDF52979}" type="presOf" srcId="{DB2C092D-99FA-40B3-ADD0-2C4F32EBB77B}" destId="{1EA5056C-771B-4299-B96C-39F0343F046D}" srcOrd="0" destOrd="0" presId="urn:microsoft.com/office/officeart/2005/8/layout/chevron2"/>
    <dgm:cxn modelId="{D40590B0-BB75-4BC2-AF68-FF45441E245A}" type="presOf" srcId="{8B93D31B-9601-4048-8642-D4B8C4C89BB8}" destId="{7F3465FD-37EB-4829-ACB1-26503FC47570}" srcOrd="0" destOrd="1" presId="urn:microsoft.com/office/officeart/2005/8/layout/chevron2"/>
    <dgm:cxn modelId="{F2C77367-EFBE-45D9-9C67-D6F0FA5CF8D5}" type="presOf" srcId="{218A6AA5-0334-4470-9159-3FE1FA8D15B5}" destId="{8FB17F70-EE2B-4E1E-9413-61D88E1FFC7E}" srcOrd="0" destOrd="0" presId="urn:microsoft.com/office/officeart/2005/8/layout/chevron2"/>
    <dgm:cxn modelId="{0C029328-5566-4A16-BAAC-7F5614DBEC6D}" srcId="{218A6AA5-0334-4470-9159-3FE1FA8D15B5}" destId="{8B93D31B-9601-4048-8642-D4B8C4C89BB8}" srcOrd="1" destOrd="0" parTransId="{7F9A2984-25FE-4058-A94B-764806E64BBE}" sibTransId="{6FAD01AE-1846-42DC-A2B1-A45E47F795F9}"/>
    <dgm:cxn modelId="{44ADC3B3-EAF1-4A0B-A37A-5D9239A45390}" type="presOf" srcId="{99B1C286-A906-445D-9700-AC280902BCD1}" destId="{894D2861-5823-484B-99EC-F1017FAC6EE5}" srcOrd="0" destOrd="0" presId="urn:microsoft.com/office/officeart/2005/8/layout/chevron2"/>
    <dgm:cxn modelId="{678B9882-1340-414A-A545-C0D519996C03}" srcId="{218A6AA5-0334-4470-9159-3FE1FA8D15B5}" destId="{B06D4315-B7A2-4514-A2D9-9AE58E62634C}" srcOrd="0" destOrd="0" parTransId="{0E2056DE-268B-468E-B0E4-528E5312BD2A}" sibTransId="{893DDCA7-F2F3-43A3-BFE3-C42C4CFA49BC}"/>
    <dgm:cxn modelId="{2CACD7B4-BD7C-4C22-A5E7-01E8B9B774E0}" type="presOf" srcId="{B06D4315-B7A2-4514-A2D9-9AE58E62634C}" destId="{7F3465FD-37EB-4829-ACB1-26503FC47570}" srcOrd="0" destOrd="0" presId="urn:microsoft.com/office/officeart/2005/8/layout/chevron2"/>
    <dgm:cxn modelId="{68E30F44-090B-414E-8A3F-A4F626BEB628}" srcId="{1FE23886-6340-4D25-AA9E-FC3DDFB5FB64}" destId="{A6BFF7D8-F5F6-4783-ACCD-82D34524C581}" srcOrd="1" destOrd="0" parTransId="{5A178B18-5562-4303-80DF-45FE01CE480F}" sibTransId="{A5B32771-E516-41AA-8E9D-4A46C91B0DC2}"/>
    <dgm:cxn modelId="{A6BE9C3B-4FFE-48EB-9D9D-CE9BD1ADEAD8}" srcId="{DB2C092D-99FA-40B3-ADD0-2C4F32EBB77B}" destId="{86A5CA1D-2DDE-4F19-8EBE-DD49616EAE60}" srcOrd="0" destOrd="0" parTransId="{CA797907-FC73-4749-A4EA-33E105D721BD}" sibTransId="{08060FE3-EFFF-476B-AE6E-34BAB0099665}"/>
    <dgm:cxn modelId="{C5C24CD3-34B6-4301-84F2-6F14B06AB617}" type="presOf" srcId="{A6BFF7D8-F5F6-4783-ACCD-82D34524C581}" destId="{894D2861-5823-484B-99EC-F1017FAC6EE5}" srcOrd="0" destOrd="1" presId="urn:microsoft.com/office/officeart/2005/8/layout/chevron2"/>
    <dgm:cxn modelId="{AC49A15E-6706-436C-9FB8-1458DE5DB60F}" srcId="{DB2C092D-99FA-40B3-ADD0-2C4F32EBB77B}" destId="{D81F9CD8-1131-494C-862D-98289217C181}" srcOrd="1" destOrd="0" parTransId="{32587D65-FC64-4D06-97BB-D08DEED52FD0}" sibTransId="{8F61BD61-97CD-473D-9B67-1F17A4C2677E}"/>
    <dgm:cxn modelId="{D4CD8235-C1E1-43B6-9AD9-217881C058BF}" srcId="{FCE49693-BB09-402F-9C76-49B5285CA7CB}" destId="{1FE23886-6340-4D25-AA9E-FC3DDFB5FB64}" srcOrd="1" destOrd="0" parTransId="{733A89DD-180A-4162-8D89-D9EC9D931E2C}" sibTransId="{B1907075-164E-499B-98CF-30C85FBFEEF1}"/>
    <dgm:cxn modelId="{3D00A828-E323-4D19-973E-90E171D24D6E}" srcId="{1FE23886-6340-4D25-AA9E-FC3DDFB5FB64}" destId="{99B1C286-A906-445D-9700-AC280902BCD1}" srcOrd="0" destOrd="0" parTransId="{81D145FF-F1D9-4D11-91F0-03DB358A086F}" sibTransId="{A2E55B89-FC0E-4114-B0A4-30427AA0BCFF}"/>
    <dgm:cxn modelId="{727D4638-30FF-4C6A-BB57-A0E4601C92AE}" srcId="{FCE49693-BB09-402F-9C76-49B5285CA7CB}" destId="{218A6AA5-0334-4470-9159-3FE1FA8D15B5}" srcOrd="0" destOrd="0" parTransId="{BA022E00-D458-402B-A42D-B76EE1D69C92}" sibTransId="{181D028A-CAEF-4135-981E-31DAAD21774E}"/>
    <dgm:cxn modelId="{2D20B9D3-3CD0-42BB-AF51-7A76062A08E4}" srcId="{FCE49693-BB09-402F-9C76-49B5285CA7CB}" destId="{DB2C092D-99FA-40B3-ADD0-2C4F32EBB77B}" srcOrd="2" destOrd="0" parTransId="{6754D906-A229-47EE-A263-9571774C6725}" sibTransId="{4B1F5C35-FD51-4987-8CE4-B9A4DE052178}"/>
    <dgm:cxn modelId="{58DC19F2-1C8C-47A2-994B-9186B7693B3A}" type="presOf" srcId="{1FE23886-6340-4D25-AA9E-FC3DDFB5FB64}" destId="{9D8A87D4-45BE-4FE2-BE2A-C83CB23B75F5}" srcOrd="0" destOrd="0" presId="urn:microsoft.com/office/officeart/2005/8/layout/chevron2"/>
    <dgm:cxn modelId="{8D2498B4-AA0F-492C-8BED-C29B9C053F23}" type="presParOf" srcId="{2E8ECC83-00B5-4FE1-9FAB-0520581C2E2F}" destId="{75DE64C0-2C1F-4262-B4C6-2B64FC3350F2}" srcOrd="0" destOrd="0" presId="urn:microsoft.com/office/officeart/2005/8/layout/chevron2"/>
    <dgm:cxn modelId="{9F886673-F055-4877-A773-5D2598EB48BB}" type="presParOf" srcId="{75DE64C0-2C1F-4262-B4C6-2B64FC3350F2}" destId="{8FB17F70-EE2B-4E1E-9413-61D88E1FFC7E}" srcOrd="0" destOrd="0" presId="urn:microsoft.com/office/officeart/2005/8/layout/chevron2"/>
    <dgm:cxn modelId="{B66A1F39-9B11-4CF0-8FD4-8150A390EBF2}" type="presParOf" srcId="{75DE64C0-2C1F-4262-B4C6-2B64FC3350F2}" destId="{7F3465FD-37EB-4829-ACB1-26503FC47570}" srcOrd="1" destOrd="0" presId="urn:microsoft.com/office/officeart/2005/8/layout/chevron2"/>
    <dgm:cxn modelId="{BB8104BB-D057-4034-ABDD-76BDC6254EC4}" type="presParOf" srcId="{2E8ECC83-00B5-4FE1-9FAB-0520581C2E2F}" destId="{D89BB317-651F-4963-9BA7-92FD235C77BB}" srcOrd="1" destOrd="0" presId="urn:microsoft.com/office/officeart/2005/8/layout/chevron2"/>
    <dgm:cxn modelId="{AF0AF294-86EC-4568-B057-20AC19B68238}" type="presParOf" srcId="{2E8ECC83-00B5-4FE1-9FAB-0520581C2E2F}" destId="{11503772-5C10-4F19-85C6-3EC6BD70C3DB}" srcOrd="2" destOrd="0" presId="urn:microsoft.com/office/officeart/2005/8/layout/chevron2"/>
    <dgm:cxn modelId="{3DA91643-AF56-454F-B881-36A961E369C3}" type="presParOf" srcId="{11503772-5C10-4F19-85C6-3EC6BD70C3DB}" destId="{9D8A87D4-45BE-4FE2-BE2A-C83CB23B75F5}" srcOrd="0" destOrd="0" presId="urn:microsoft.com/office/officeart/2005/8/layout/chevron2"/>
    <dgm:cxn modelId="{59F5066E-9536-47DF-9B51-AEBD5307A5DC}" type="presParOf" srcId="{11503772-5C10-4F19-85C6-3EC6BD70C3DB}" destId="{894D2861-5823-484B-99EC-F1017FAC6EE5}" srcOrd="1" destOrd="0" presId="urn:microsoft.com/office/officeart/2005/8/layout/chevron2"/>
    <dgm:cxn modelId="{2E504E7A-F451-4838-BC66-DA3278D3AE2C}" type="presParOf" srcId="{2E8ECC83-00B5-4FE1-9FAB-0520581C2E2F}" destId="{0D762A47-7002-41FA-B04F-B2DECDE349D3}" srcOrd="3" destOrd="0" presId="urn:microsoft.com/office/officeart/2005/8/layout/chevron2"/>
    <dgm:cxn modelId="{DB937BA0-D6EA-4F30-B648-6ACC8D2D3FF2}" type="presParOf" srcId="{2E8ECC83-00B5-4FE1-9FAB-0520581C2E2F}" destId="{ECD54C7C-7AF2-4094-BBD7-F1FBF34D9ABD}" srcOrd="4" destOrd="0" presId="urn:microsoft.com/office/officeart/2005/8/layout/chevron2"/>
    <dgm:cxn modelId="{FCB7282A-1BDD-43BF-A0F4-B652C43E420E}" type="presParOf" srcId="{ECD54C7C-7AF2-4094-BBD7-F1FBF34D9ABD}" destId="{1EA5056C-771B-4299-B96C-39F0343F046D}" srcOrd="0" destOrd="0" presId="urn:microsoft.com/office/officeart/2005/8/layout/chevron2"/>
    <dgm:cxn modelId="{0E074F57-1DDF-476B-BD1A-DB32D3ACCD71}" type="presParOf" srcId="{ECD54C7C-7AF2-4094-BBD7-F1FBF34D9ABD}" destId="{CB002F6A-C017-4C19-AA33-5C6FD1D6EB6F}" srcOrd="1" destOrd="0" presId="urn:microsoft.com/office/officeart/2005/8/layout/chevron2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FE2DA76-38A2-4B26-A378-A70018D4C75C}" type="doc">
      <dgm:prSet loTypeId="urn:microsoft.com/office/officeart/2005/8/layout/vList5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B4DBB04-3700-4198-BC65-BFBE273783C4}">
      <dgm:prSet phldrT="[Text]"/>
      <dgm:spPr/>
      <dgm:t>
        <a:bodyPr/>
        <a:lstStyle/>
        <a:p>
          <a:r>
            <a:rPr lang="en-GB" b="1" dirty="0" smtClean="0">
              <a:latin typeface="Calibri" pitchFamily="34" charset="0"/>
            </a:rPr>
            <a:t>Company Programme</a:t>
          </a:r>
          <a:endParaRPr lang="en-GB" b="1" dirty="0">
            <a:latin typeface="Calibri" pitchFamily="34" charset="0"/>
          </a:endParaRPr>
        </a:p>
      </dgm:t>
    </dgm:pt>
    <dgm:pt modelId="{7F196CE9-F151-43E6-9DF7-8A3781D50394}" type="parTrans" cxnId="{FB941BBC-7CD1-428E-87DB-F731113302AE}">
      <dgm:prSet/>
      <dgm:spPr/>
      <dgm:t>
        <a:bodyPr/>
        <a:lstStyle/>
        <a:p>
          <a:endParaRPr lang="en-GB"/>
        </a:p>
      </dgm:t>
    </dgm:pt>
    <dgm:pt modelId="{A82DE916-13E5-4559-9E61-55DC2293D324}" type="sibTrans" cxnId="{FB941BBC-7CD1-428E-87DB-F731113302AE}">
      <dgm:prSet/>
      <dgm:spPr/>
      <dgm:t>
        <a:bodyPr/>
        <a:lstStyle/>
        <a:p>
          <a:endParaRPr lang="en-GB"/>
        </a:p>
      </dgm:t>
    </dgm:pt>
    <dgm:pt modelId="{3C22569F-D339-4372-A9FE-AB327809F0F5}">
      <dgm:prSet phldrT="[Text]" custT="1"/>
      <dgm:spPr/>
      <dgm:t>
        <a:bodyPr/>
        <a:lstStyle/>
        <a:p>
          <a:r>
            <a:rPr lang="en-GB" sz="1400" dirty="0" smtClean="0">
              <a:latin typeface="Calibri" pitchFamily="34" charset="0"/>
              <a:cs typeface="Arial" pitchFamily="34" charset="0"/>
            </a:rPr>
            <a:t>Enables secondary students to experience setting up and running a student company. </a:t>
          </a:r>
          <a:endParaRPr lang="en-GB" sz="1400" dirty="0">
            <a:latin typeface="Calibri" pitchFamily="34" charset="0"/>
            <a:cs typeface="Arial" pitchFamily="34" charset="0"/>
          </a:endParaRPr>
        </a:p>
      </dgm:t>
    </dgm:pt>
    <dgm:pt modelId="{1DD1B66E-86B0-4694-9612-68FB12692F07}" type="parTrans" cxnId="{A1CC164D-DA55-4E14-9E8B-7580EFE3FE9D}">
      <dgm:prSet/>
      <dgm:spPr/>
      <dgm:t>
        <a:bodyPr/>
        <a:lstStyle/>
        <a:p>
          <a:endParaRPr lang="en-GB"/>
        </a:p>
      </dgm:t>
    </dgm:pt>
    <dgm:pt modelId="{1043F015-820C-4FB0-BF40-9AEE36FC1E01}" type="sibTrans" cxnId="{A1CC164D-DA55-4E14-9E8B-7580EFE3FE9D}">
      <dgm:prSet/>
      <dgm:spPr/>
      <dgm:t>
        <a:bodyPr/>
        <a:lstStyle/>
        <a:p>
          <a:endParaRPr lang="en-GB"/>
        </a:p>
      </dgm:t>
    </dgm:pt>
    <dgm:pt modelId="{F25BC753-7CCF-4723-A96A-A6785D3D9E70}">
      <dgm:prSet phldrT="[Text]" custT="1"/>
      <dgm:spPr/>
      <dgm:t>
        <a:bodyPr/>
        <a:lstStyle/>
        <a:p>
          <a:r>
            <a:rPr lang="en-US" sz="1400" dirty="0" smtClean="0">
              <a:latin typeface="Calibri" pitchFamily="34" charset="0"/>
              <a:cs typeface="Arial" pitchFamily="34" charset="0"/>
            </a:rPr>
            <a:t>Students are responsible for decision making, creating a product, managing the product and selling it to public at trade fairs</a:t>
          </a:r>
          <a:r>
            <a:rPr lang="en-US" sz="1400" dirty="0" smtClean="0">
              <a:latin typeface="Calibri" pitchFamily="34" charset="0"/>
            </a:rPr>
            <a:t>. </a:t>
          </a:r>
          <a:endParaRPr lang="en-GB" sz="1400" dirty="0">
            <a:latin typeface="Calibri" pitchFamily="34" charset="0"/>
          </a:endParaRPr>
        </a:p>
      </dgm:t>
    </dgm:pt>
    <dgm:pt modelId="{ACEB2544-0C03-4E34-BF8F-3E15603ED8CA}" type="parTrans" cxnId="{C9C9FEE2-BFE5-4106-89E0-E59F89E9D62B}">
      <dgm:prSet/>
      <dgm:spPr/>
      <dgm:t>
        <a:bodyPr/>
        <a:lstStyle/>
        <a:p>
          <a:endParaRPr lang="en-GB"/>
        </a:p>
      </dgm:t>
    </dgm:pt>
    <dgm:pt modelId="{B6CB21FC-F4BC-43B5-98E2-C6E837A1B1A7}" type="sibTrans" cxnId="{C9C9FEE2-BFE5-4106-89E0-E59F89E9D62B}">
      <dgm:prSet/>
      <dgm:spPr/>
      <dgm:t>
        <a:bodyPr/>
        <a:lstStyle/>
        <a:p>
          <a:endParaRPr lang="en-GB"/>
        </a:p>
      </dgm:t>
    </dgm:pt>
    <dgm:pt modelId="{CA4EE96C-5836-4F53-AF84-0DD10DD5CF1B}">
      <dgm:prSet phldrT="[Text]"/>
      <dgm:spPr/>
      <dgm:t>
        <a:bodyPr/>
        <a:lstStyle/>
        <a:p>
          <a:r>
            <a:rPr lang="en-GB" b="1" dirty="0" smtClean="0">
              <a:latin typeface="Calibri" pitchFamily="34" charset="0"/>
            </a:rPr>
            <a:t>Team Programme</a:t>
          </a:r>
          <a:endParaRPr lang="en-GB" b="1" dirty="0">
            <a:latin typeface="Calibri" pitchFamily="34" charset="0"/>
          </a:endParaRPr>
        </a:p>
      </dgm:t>
    </dgm:pt>
    <dgm:pt modelId="{2C5B2621-52F2-4D54-BF75-CD56CBA8C471}" type="parTrans" cxnId="{8A27C3BF-4E39-46DC-92CC-C3817A8F7076}">
      <dgm:prSet/>
      <dgm:spPr/>
      <dgm:t>
        <a:bodyPr/>
        <a:lstStyle/>
        <a:p>
          <a:endParaRPr lang="en-GB"/>
        </a:p>
      </dgm:t>
    </dgm:pt>
    <dgm:pt modelId="{F054B4F6-73CF-4A56-AE1C-0CD37D263E0B}" type="sibTrans" cxnId="{8A27C3BF-4E39-46DC-92CC-C3817A8F7076}">
      <dgm:prSet/>
      <dgm:spPr/>
      <dgm:t>
        <a:bodyPr/>
        <a:lstStyle/>
        <a:p>
          <a:endParaRPr lang="en-GB"/>
        </a:p>
      </dgm:t>
    </dgm:pt>
    <dgm:pt modelId="{90E413A1-4693-4D81-A849-BDF11824694F}">
      <dgm:prSet phldrT="[Text]" custT="1"/>
      <dgm:spPr/>
      <dgm:t>
        <a:bodyPr/>
        <a:lstStyle/>
        <a:p>
          <a:r>
            <a:rPr lang="en-GB" sz="1600" dirty="0" smtClean="0">
              <a:latin typeface="Calibri" pitchFamily="34" charset="0"/>
              <a:cs typeface="Arial" pitchFamily="34" charset="0"/>
            </a:rPr>
            <a:t>Designed to assist the transition from education into independent living for SEN secondary students.</a:t>
          </a:r>
          <a:endParaRPr lang="en-GB" sz="1600" dirty="0">
            <a:latin typeface="Calibri" pitchFamily="34" charset="0"/>
            <a:cs typeface="Arial" pitchFamily="34" charset="0"/>
          </a:endParaRPr>
        </a:p>
      </dgm:t>
    </dgm:pt>
    <dgm:pt modelId="{8C8B9336-7BF8-469F-B56B-0BFF220FC725}" type="parTrans" cxnId="{2A171BDA-51C4-4FD1-9178-11E9BABF7211}">
      <dgm:prSet/>
      <dgm:spPr/>
      <dgm:t>
        <a:bodyPr/>
        <a:lstStyle/>
        <a:p>
          <a:endParaRPr lang="en-GB"/>
        </a:p>
      </dgm:t>
    </dgm:pt>
    <dgm:pt modelId="{D66014D3-302A-4F48-ADC8-613FBBC390D6}" type="sibTrans" cxnId="{2A171BDA-51C4-4FD1-9178-11E9BABF7211}">
      <dgm:prSet/>
      <dgm:spPr/>
      <dgm:t>
        <a:bodyPr/>
        <a:lstStyle/>
        <a:p>
          <a:endParaRPr lang="en-GB"/>
        </a:p>
      </dgm:t>
    </dgm:pt>
    <dgm:pt modelId="{FBFBB80B-F00E-492A-A102-661C9E63E912}">
      <dgm:prSet phldrT="[Text]" custT="1"/>
      <dgm:spPr/>
      <dgm:t>
        <a:bodyPr/>
        <a:lstStyle/>
        <a:p>
          <a:r>
            <a:rPr lang="en-US" sz="1600" dirty="0" smtClean="0">
              <a:latin typeface="Calibri" pitchFamily="34" charset="0"/>
              <a:cs typeface="Arial" pitchFamily="34" charset="0"/>
            </a:rPr>
            <a:t>Each student takes on a job role, works part of a team and is accountable for a section of a trade. </a:t>
          </a:r>
          <a:endParaRPr lang="en-GB" sz="1600" dirty="0">
            <a:latin typeface="Calibri" pitchFamily="34" charset="0"/>
            <a:cs typeface="Arial" pitchFamily="34" charset="0"/>
          </a:endParaRPr>
        </a:p>
      </dgm:t>
    </dgm:pt>
    <dgm:pt modelId="{1C535BA1-0CC7-45F0-A116-491C00A0CAA8}" type="parTrans" cxnId="{F15B0711-7CC6-4693-BB56-5CB423C92EA9}">
      <dgm:prSet/>
      <dgm:spPr/>
      <dgm:t>
        <a:bodyPr/>
        <a:lstStyle/>
        <a:p>
          <a:endParaRPr lang="en-GB"/>
        </a:p>
      </dgm:t>
    </dgm:pt>
    <dgm:pt modelId="{3A6C5277-D071-4E17-877C-D6325367325E}" type="sibTrans" cxnId="{F15B0711-7CC6-4693-BB56-5CB423C92EA9}">
      <dgm:prSet/>
      <dgm:spPr/>
      <dgm:t>
        <a:bodyPr/>
        <a:lstStyle/>
        <a:p>
          <a:endParaRPr lang="en-GB"/>
        </a:p>
      </dgm:t>
    </dgm:pt>
    <dgm:pt modelId="{D4225BBD-43A1-4DAE-A7CD-5147C3B4C52C}">
      <dgm:prSet phldrT="[Text]"/>
      <dgm:spPr/>
      <dgm:t>
        <a:bodyPr/>
        <a:lstStyle/>
        <a:p>
          <a:r>
            <a:rPr lang="en-GB" b="1" dirty="0" err="1" smtClean="0">
              <a:latin typeface="Calibri" pitchFamily="34" charset="0"/>
            </a:rPr>
            <a:t>Tenner</a:t>
          </a:r>
          <a:r>
            <a:rPr lang="en-GB" b="1" dirty="0" smtClean="0">
              <a:latin typeface="Calibri" pitchFamily="34" charset="0"/>
            </a:rPr>
            <a:t> Challenge</a:t>
          </a:r>
          <a:endParaRPr lang="en-GB" b="1" dirty="0">
            <a:latin typeface="Calibri" pitchFamily="34" charset="0"/>
          </a:endParaRPr>
        </a:p>
      </dgm:t>
    </dgm:pt>
    <dgm:pt modelId="{C4CE5689-BD7D-4E18-96F0-E76EBC4CE9AF}" type="parTrans" cxnId="{5CFFF1FD-0465-4D16-AC11-DFCF506B4C94}">
      <dgm:prSet/>
      <dgm:spPr/>
      <dgm:t>
        <a:bodyPr/>
        <a:lstStyle/>
        <a:p>
          <a:endParaRPr lang="en-GB"/>
        </a:p>
      </dgm:t>
    </dgm:pt>
    <dgm:pt modelId="{198FDFDF-D232-469E-AD40-FE5A3072258A}" type="sibTrans" cxnId="{5CFFF1FD-0465-4D16-AC11-DFCF506B4C94}">
      <dgm:prSet/>
      <dgm:spPr/>
      <dgm:t>
        <a:bodyPr/>
        <a:lstStyle/>
        <a:p>
          <a:endParaRPr lang="en-GB"/>
        </a:p>
      </dgm:t>
    </dgm:pt>
    <dgm:pt modelId="{D538E067-3BDA-4F29-8630-4168C6A5C2E8}">
      <dgm:prSet phldrT="[Text]" custT="1"/>
      <dgm:spPr/>
      <dgm:t>
        <a:bodyPr/>
        <a:lstStyle/>
        <a:p>
          <a:r>
            <a:rPr lang="en-GB" sz="1600" dirty="0" smtClean="0">
              <a:latin typeface="Calibri" pitchFamily="34" charset="0"/>
              <a:cs typeface="Arial" pitchFamily="34" charset="0"/>
            </a:rPr>
            <a:t>Students are pledged ten pound from the </a:t>
          </a:r>
          <a:r>
            <a:rPr lang="en-GB" sz="1600" dirty="0" err="1" smtClean="0">
              <a:latin typeface="Calibri" pitchFamily="34" charset="0"/>
              <a:cs typeface="Arial" pitchFamily="34" charset="0"/>
            </a:rPr>
            <a:t>Tenner</a:t>
          </a:r>
          <a:r>
            <a:rPr lang="en-GB" sz="1600" dirty="0" smtClean="0">
              <a:latin typeface="Calibri" pitchFamily="34" charset="0"/>
              <a:cs typeface="Arial" pitchFamily="34" charset="0"/>
            </a:rPr>
            <a:t> Bank. </a:t>
          </a:r>
          <a:endParaRPr lang="en-GB" sz="1600" dirty="0">
            <a:latin typeface="Calibri" pitchFamily="34" charset="0"/>
            <a:cs typeface="Arial" pitchFamily="34" charset="0"/>
          </a:endParaRPr>
        </a:p>
      </dgm:t>
    </dgm:pt>
    <dgm:pt modelId="{4905D9AD-2989-4746-8564-5B865F6F8F87}" type="parTrans" cxnId="{82CC7F05-5714-4AC1-BBC9-EA2B2BE8FF48}">
      <dgm:prSet/>
      <dgm:spPr/>
      <dgm:t>
        <a:bodyPr/>
        <a:lstStyle/>
        <a:p>
          <a:endParaRPr lang="en-GB"/>
        </a:p>
      </dgm:t>
    </dgm:pt>
    <dgm:pt modelId="{12EDB0AF-8344-49B3-9AE9-EF9948AF6D18}" type="sibTrans" cxnId="{82CC7F05-5714-4AC1-BBC9-EA2B2BE8FF48}">
      <dgm:prSet/>
      <dgm:spPr/>
      <dgm:t>
        <a:bodyPr/>
        <a:lstStyle/>
        <a:p>
          <a:endParaRPr lang="en-GB"/>
        </a:p>
      </dgm:t>
    </dgm:pt>
    <dgm:pt modelId="{65241471-958E-4C5F-948E-8E5C3DC3C2B0}">
      <dgm:prSet phldrT="[Text]" custT="1"/>
      <dgm:spPr/>
      <dgm:t>
        <a:bodyPr/>
        <a:lstStyle/>
        <a:p>
          <a:r>
            <a:rPr lang="en-GB" sz="1600" dirty="0" smtClean="0">
              <a:latin typeface="Calibri" pitchFamily="34" charset="0"/>
              <a:cs typeface="Arial" pitchFamily="34" charset="0"/>
            </a:rPr>
            <a:t>They have one month to make as much as they can from that money, involved within competitions</a:t>
          </a:r>
          <a:r>
            <a:rPr lang="en-GB" sz="1300" dirty="0" smtClean="0">
              <a:latin typeface="Arial" pitchFamily="34" charset="0"/>
              <a:cs typeface="Arial" pitchFamily="34" charset="0"/>
            </a:rPr>
            <a:t>.</a:t>
          </a:r>
          <a:endParaRPr lang="en-GB" sz="1300" dirty="0">
            <a:latin typeface="Arial" pitchFamily="34" charset="0"/>
            <a:cs typeface="Arial" pitchFamily="34" charset="0"/>
          </a:endParaRPr>
        </a:p>
      </dgm:t>
    </dgm:pt>
    <dgm:pt modelId="{8C4BCB22-00E6-42F5-A294-BBABF93E76A2}" type="parTrans" cxnId="{A578D633-25F4-44F3-B13A-A18475E31692}">
      <dgm:prSet/>
      <dgm:spPr/>
      <dgm:t>
        <a:bodyPr/>
        <a:lstStyle/>
        <a:p>
          <a:endParaRPr lang="en-GB"/>
        </a:p>
      </dgm:t>
    </dgm:pt>
    <dgm:pt modelId="{C23A65F2-D6B0-48C8-B38C-F8221CBF2C5E}" type="sibTrans" cxnId="{A578D633-25F4-44F3-B13A-A18475E31692}">
      <dgm:prSet/>
      <dgm:spPr/>
      <dgm:t>
        <a:bodyPr/>
        <a:lstStyle/>
        <a:p>
          <a:endParaRPr lang="en-GB"/>
        </a:p>
      </dgm:t>
    </dgm:pt>
    <dgm:pt modelId="{61D53564-3E43-436D-A7CE-4326BA348607}" type="pres">
      <dgm:prSet presAssocID="{5FE2DA76-38A2-4B26-A378-A70018D4C75C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332C5CDD-693E-4395-A927-997BA4749E62}" type="pres">
      <dgm:prSet presAssocID="{8B4DBB04-3700-4198-BC65-BFBE273783C4}" presName="linNode" presStyleCnt="0"/>
      <dgm:spPr/>
    </dgm:pt>
    <dgm:pt modelId="{5D6CF43B-E228-4626-AC33-D9464BC958DD}" type="pres">
      <dgm:prSet presAssocID="{8B4DBB04-3700-4198-BC65-BFBE273783C4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F527ECB-918F-4FC9-AE8B-F3F7CE259F9C}" type="pres">
      <dgm:prSet presAssocID="{8B4DBB04-3700-4198-BC65-BFBE273783C4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0A67C1E-C3FA-410D-83E5-448C5819A3B6}" type="pres">
      <dgm:prSet presAssocID="{A82DE916-13E5-4559-9E61-55DC2293D324}" presName="sp" presStyleCnt="0"/>
      <dgm:spPr/>
    </dgm:pt>
    <dgm:pt modelId="{99C39F37-6397-48B4-8147-0214FE5181DE}" type="pres">
      <dgm:prSet presAssocID="{CA4EE96C-5836-4F53-AF84-0DD10DD5CF1B}" presName="linNode" presStyleCnt="0"/>
      <dgm:spPr/>
    </dgm:pt>
    <dgm:pt modelId="{8D1320EA-BA7C-40C8-8319-0B282EF6BC89}" type="pres">
      <dgm:prSet presAssocID="{CA4EE96C-5836-4F53-AF84-0DD10DD5CF1B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57B18C6-6593-4926-9791-EED10727DA5B}" type="pres">
      <dgm:prSet presAssocID="{CA4EE96C-5836-4F53-AF84-0DD10DD5CF1B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F56033C-1F83-416A-A387-B20C1AAAF4DF}" type="pres">
      <dgm:prSet presAssocID="{F054B4F6-73CF-4A56-AE1C-0CD37D263E0B}" presName="sp" presStyleCnt="0"/>
      <dgm:spPr/>
    </dgm:pt>
    <dgm:pt modelId="{CEB46155-1F0D-4BDD-8677-92B3D02AA9DA}" type="pres">
      <dgm:prSet presAssocID="{D4225BBD-43A1-4DAE-A7CD-5147C3B4C52C}" presName="linNode" presStyleCnt="0"/>
      <dgm:spPr/>
    </dgm:pt>
    <dgm:pt modelId="{7BB9A526-D5E9-48A3-B79B-2D9ECCAC7AEE}" type="pres">
      <dgm:prSet presAssocID="{D4225BBD-43A1-4DAE-A7CD-5147C3B4C52C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EC37365-4D25-44FA-94AB-58CE894AA036}" type="pres">
      <dgm:prSet presAssocID="{D4225BBD-43A1-4DAE-A7CD-5147C3B4C52C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5197073-F1BB-401E-B930-0BBB3E9C90E3}" type="presOf" srcId="{5FE2DA76-38A2-4B26-A378-A70018D4C75C}" destId="{61D53564-3E43-436D-A7CE-4326BA348607}" srcOrd="0" destOrd="0" presId="urn:microsoft.com/office/officeart/2005/8/layout/vList5"/>
    <dgm:cxn modelId="{3D4CD526-C44F-43A8-8A3F-3ED52186097D}" type="presOf" srcId="{F25BC753-7CCF-4723-A96A-A6785D3D9E70}" destId="{6F527ECB-918F-4FC9-AE8B-F3F7CE259F9C}" srcOrd="0" destOrd="1" presId="urn:microsoft.com/office/officeart/2005/8/layout/vList5"/>
    <dgm:cxn modelId="{FB941BBC-7CD1-428E-87DB-F731113302AE}" srcId="{5FE2DA76-38A2-4B26-A378-A70018D4C75C}" destId="{8B4DBB04-3700-4198-BC65-BFBE273783C4}" srcOrd="0" destOrd="0" parTransId="{7F196CE9-F151-43E6-9DF7-8A3781D50394}" sibTransId="{A82DE916-13E5-4559-9E61-55DC2293D324}"/>
    <dgm:cxn modelId="{F15B0711-7CC6-4693-BB56-5CB423C92EA9}" srcId="{CA4EE96C-5836-4F53-AF84-0DD10DD5CF1B}" destId="{FBFBB80B-F00E-492A-A102-661C9E63E912}" srcOrd="1" destOrd="0" parTransId="{1C535BA1-0CC7-45F0-A116-491C00A0CAA8}" sibTransId="{3A6C5277-D071-4E17-877C-D6325367325E}"/>
    <dgm:cxn modelId="{C9C9FEE2-BFE5-4106-89E0-E59F89E9D62B}" srcId="{8B4DBB04-3700-4198-BC65-BFBE273783C4}" destId="{F25BC753-7CCF-4723-A96A-A6785D3D9E70}" srcOrd="1" destOrd="0" parTransId="{ACEB2544-0C03-4E34-BF8F-3E15603ED8CA}" sibTransId="{B6CB21FC-F4BC-43B5-98E2-C6E837A1B1A7}"/>
    <dgm:cxn modelId="{8A27C3BF-4E39-46DC-92CC-C3817A8F7076}" srcId="{5FE2DA76-38A2-4B26-A378-A70018D4C75C}" destId="{CA4EE96C-5836-4F53-AF84-0DD10DD5CF1B}" srcOrd="1" destOrd="0" parTransId="{2C5B2621-52F2-4D54-BF75-CD56CBA8C471}" sibTransId="{F054B4F6-73CF-4A56-AE1C-0CD37D263E0B}"/>
    <dgm:cxn modelId="{53B1F46B-EE7C-42E8-A938-5888966F6C4E}" type="presOf" srcId="{FBFBB80B-F00E-492A-A102-661C9E63E912}" destId="{857B18C6-6593-4926-9791-EED10727DA5B}" srcOrd="0" destOrd="1" presId="urn:microsoft.com/office/officeart/2005/8/layout/vList5"/>
    <dgm:cxn modelId="{A0E7D0BE-7E17-4F54-8F96-CB0637DCF3DF}" type="presOf" srcId="{CA4EE96C-5836-4F53-AF84-0DD10DD5CF1B}" destId="{8D1320EA-BA7C-40C8-8319-0B282EF6BC89}" srcOrd="0" destOrd="0" presId="urn:microsoft.com/office/officeart/2005/8/layout/vList5"/>
    <dgm:cxn modelId="{82CC7F05-5714-4AC1-BBC9-EA2B2BE8FF48}" srcId="{D4225BBD-43A1-4DAE-A7CD-5147C3B4C52C}" destId="{D538E067-3BDA-4F29-8630-4168C6A5C2E8}" srcOrd="0" destOrd="0" parTransId="{4905D9AD-2989-4746-8564-5B865F6F8F87}" sibTransId="{12EDB0AF-8344-49B3-9AE9-EF9948AF6D18}"/>
    <dgm:cxn modelId="{2A171BDA-51C4-4FD1-9178-11E9BABF7211}" srcId="{CA4EE96C-5836-4F53-AF84-0DD10DD5CF1B}" destId="{90E413A1-4693-4D81-A849-BDF11824694F}" srcOrd="0" destOrd="0" parTransId="{8C8B9336-7BF8-469F-B56B-0BFF220FC725}" sibTransId="{D66014D3-302A-4F48-ADC8-613FBBC390D6}"/>
    <dgm:cxn modelId="{A578D633-25F4-44F3-B13A-A18475E31692}" srcId="{D4225BBD-43A1-4DAE-A7CD-5147C3B4C52C}" destId="{65241471-958E-4C5F-948E-8E5C3DC3C2B0}" srcOrd="1" destOrd="0" parTransId="{8C4BCB22-00E6-42F5-A294-BBABF93E76A2}" sibTransId="{C23A65F2-D6B0-48C8-B38C-F8221CBF2C5E}"/>
    <dgm:cxn modelId="{7726EC9E-B285-4FF8-B266-08A2B59A2103}" type="presOf" srcId="{65241471-958E-4C5F-948E-8E5C3DC3C2B0}" destId="{9EC37365-4D25-44FA-94AB-58CE894AA036}" srcOrd="0" destOrd="1" presId="urn:microsoft.com/office/officeart/2005/8/layout/vList5"/>
    <dgm:cxn modelId="{953CD4DD-6B31-4566-BC25-79EA36EC6D00}" type="presOf" srcId="{D4225BBD-43A1-4DAE-A7CD-5147C3B4C52C}" destId="{7BB9A526-D5E9-48A3-B79B-2D9ECCAC7AEE}" srcOrd="0" destOrd="0" presId="urn:microsoft.com/office/officeart/2005/8/layout/vList5"/>
    <dgm:cxn modelId="{A1CC164D-DA55-4E14-9E8B-7580EFE3FE9D}" srcId="{8B4DBB04-3700-4198-BC65-BFBE273783C4}" destId="{3C22569F-D339-4372-A9FE-AB327809F0F5}" srcOrd="0" destOrd="0" parTransId="{1DD1B66E-86B0-4694-9612-68FB12692F07}" sibTransId="{1043F015-820C-4FB0-BF40-9AEE36FC1E01}"/>
    <dgm:cxn modelId="{FE70607D-1196-450F-9855-1E85F628D6CD}" type="presOf" srcId="{8B4DBB04-3700-4198-BC65-BFBE273783C4}" destId="{5D6CF43B-E228-4626-AC33-D9464BC958DD}" srcOrd="0" destOrd="0" presId="urn:microsoft.com/office/officeart/2005/8/layout/vList5"/>
    <dgm:cxn modelId="{5CFFF1FD-0465-4D16-AC11-DFCF506B4C94}" srcId="{5FE2DA76-38A2-4B26-A378-A70018D4C75C}" destId="{D4225BBD-43A1-4DAE-A7CD-5147C3B4C52C}" srcOrd="2" destOrd="0" parTransId="{C4CE5689-BD7D-4E18-96F0-E76EBC4CE9AF}" sibTransId="{198FDFDF-D232-469E-AD40-FE5A3072258A}"/>
    <dgm:cxn modelId="{7ADDB367-6F1D-4538-B839-1BBB3232319F}" type="presOf" srcId="{3C22569F-D339-4372-A9FE-AB327809F0F5}" destId="{6F527ECB-918F-4FC9-AE8B-F3F7CE259F9C}" srcOrd="0" destOrd="0" presId="urn:microsoft.com/office/officeart/2005/8/layout/vList5"/>
    <dgm:cxn modelId="{63C2F560-E3BE-4333-8D27-E35B60F92E43}" type="presOf" srcId="{D538E067-3BDA-4F29-8630-4168C6A5C2E8}" destId="{9EC37365-4D25-44FA-94AB-58CE894AA036}" srcOrd="0" destOrd="0" presId="urn:microsoft.com/office/officeart/2005/8/layout/vList5"/>
    <dgm:cxn modelId="{444D04E7-9F3C-4384-A6E0-49917DBF64EA}" type="presOf" srcId="{90E413A1-4693-4D81-A849-BDF11824694F}" destId="{857B18C6-6593-4926-9791-EED10727DA5B}" srcOrd="0" destOrd="0" presId="urn:microsoft.com/office/officeart/2005/8/layout/vList5"/>
    <dgm:cxn modelId="{76C1A2BC-D262-4033-AD77-A6F29515D0AB}" type="presParOf" srcId="{61D53564-3E43-436D-A7CE-4326BA348607}" destId="{332C5CDD-693E-4395-A927-997BA4749E62}" srcOrd="0" destOrd="0" presId="urn:microsoft.com/office/officeart/2005/8/layout/vList5"/>
    <dgm:cxn modelId="{591E26A9-DD51-41C7-AEF6-3237BC1014E3}" type="presParOf" srcId="{332C5CDD-693E-4395-A927-997BA4749E62}" destId="{5D6CF43B-E228-4626-AC33-D9464BC958DD}" srcOrd="0" destOrd="0" presId="urn:microsoft.com/office/officeart/2005/8/layout/vList5"/>
    <dgm:cxn modelId="{5C51439C-DAC7-41D1-B556-FB735B19BF10}" type="presParOf" srcId="{332C5CDD-693E-4395-A927-997BA4749E62}" destId="{6F527ECB-918F-4FC9-AE8B-F3F7CE259F9C}" srcOrd="1" destOrd="0" presId="urn:microsoft.com/office/officeart/2005/8/layout/vList5"/>
    <dgm:cxn modelId="{05D6443A-7785-41D6-B676-63E2B5A1836B}" type="presParOf" srcId="{61D53564-3E43-436D-A7CE-4326BA348607}" destId="{50A67C1E-C3FA-410D-83E5-448C5819A3B6}" srcOrd="1" destOrd="0" presId="urn:microsoft.com/office/officeart/2005/8/layout/vList5"/>
    <dgm:cxn modelId="{93CAF697-0A69-408D-B6A5-7422EF478AF2}" type="presParOf" srcId="{61D53564-3E43-436D-A7CE-4326BA348607}" destId="{99C39F37-6397-48B4-8147-0214FE5181DE}" srcOrd="2" destOrd="0" presId="urn:microsoft.com/office/officeart/2005/8/layout/vList5"/>
    <dgm:cxn modelId="{F8900139-48A9-4A4C-B1AA-32DE2DBD7457}" type="presParOf" srcId="{99C39F37-6397-48B4-8147-0214FE5181DE}" destId="{8D1320EA-BA7C-40C8-8319-0B282EF6BC89}" srcOrd="0" destOrd="0" presId="urn:microsoft.com/office/officeart/2005/8/layout/vList5"/>
    <dgm:cxn modelId="{AC9C9E85-9434-4AC1-995A-6A2061EAD703}" type="presParOf" srcId="{99C39F37-6397-48B4-8147-0214FE5181DE}" destId="{857B18C6-6593-4926-9791-EED10727DA5B}" srcOrd="1" destOrd="0" presId="urn:microsoft.com/office/officeart/2005/8/layout/vList5"/>
    <dgm:cxn modelId="{4487EF41-97C3-4C08-9CDA-134EC82A5453}" type="presParOf" srcId="{61D53564-3E43-436D-A7CE-4326BA348607}" destId="{AF56033C-1F83-416A-A387-B20C1AAAF4DF}" srcOrd="3" destOrd="0" presId="urn:microsoft.com/office/officeart/2005/8/layout/vList5"/>
    <dgm:cxn modelId="{1FA0E1FB-54DC-4EFA-9A24-ADD3069888C6}" type="presParOf" srcId="{61D53564-3E43-436D-A7CE-4326BA348607}" destId="{CEB46155-1F0D-4BDD-8677-92B3D02AA9DA}" srcOrd="4" destOrd="0" presId="urn:microsoft.com/office/officeart/2005/8/layout/vList5"/>
    <dgm:cxn modelId="{D483D88D-F8EE-474D-9EAC-0B4D8D58B9F2}" type="presParOf" srcId="{CEB46155-1F0D-4BDD-8677-92B3D02AA9DA}" destId="{7BB9A526-D5E9-48A3-B79B-2D9ECCAC7AEE}" srcOrd="0" destOrd="0" presId="urn:microsoft.com/office/officeart/2005/8/layout/vList5"/>
    <dgm:cxn modelId="{25920C3A-DEA3-4DF8-815F-72CADE065113}" type="presParOf" srcId="{CEB46155-1F0D-4BDD-8677-92B3D02AA9DA}" destId="{9EC37365-4D25-44FA-94AB-58CE894AA036}" srcOrd="1" destOrd="0" presId="urn:microsoft.com/office/officeart/2005/8/layout/vList5"/>
  </dgm:cxnLst>
  <dgm:bg/>
  <dgm:whole/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B273706-BB73-458A-849E-8B48B490DA84}" type="doc">
      <dgm:prSet loTypeId="urn:microsoft.com/office/officeart/2005/8/layout/hList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6A846B4-1929-441F-BE25-CF02BB1057AC}">
      <dgm:prSet phldrT="[Text]" custT="1"/>
      <dgm:spPr/>
      <dgm:t>
        <a:bodyPr/>
        <a:lstStyle/>
        <a:p>
          <a:r>
            <a:rPr lang="en-GB" sz="2400" b="1" dirty="0" smtClean="0"/>
            <a:t>The YES Vision</a:t>
          </a:r>
          <a:endParaRPr lang="en-GB" sz="2400" b="1" dirty="0"/>
        </a:p>
      </dgm:t>
    </dgm:pt>
    <dgm:pt modelId="{82D3EA89-43A3-48A7-A317-A63CA8505595}" type="parTrans" cxnId="{C359D6A9-67A1-4746-95F5-3537166F3E8A}">
      <dgm:prSet/>
      <dgm:spPr/>
      <dgm:t>
        <a:bodyPr/>
        <a:lstStyle/>
        <a:p>
          <a:endParaRPr lang="en-GB"/>
        </a:p>
      </dgm:t>
    </dgm:pt>
    <dgm:pt modelId="{6BD745CF-FE8B-4508-9F72-9B4D0F2282D1}" type="sibTrans" cxnId="{C359D6A9-67A1-4746-95F5-3537166F3E8A}">
      <dgm:prSet/>
      <dgm:spPr/>
      <dgm:t>
        <a:bodyPr/>
        <a:lstStyle/>
        <a:p>
          <a:endParaRPr lang="en-GB"/>
        </a:p>
      </dgm:t>
    </dgm:pt>
    <dgm:pt modelId="{0F93E82A-721D-4169-A48E-E91C76E62541}">
      <dgm:prSet phldrT="[Text]" custT="1"/>
      <dgm:spPr/>
      <dgm:t>
        <a:bodyPr/>
        <a:lstStyle/>
        <a:p>
          <a:r>
            <a:rPr lang="en-GB" sz="1200" dirty="0" smtClean="0">
              <a:latin typeface="Calibri" pitchFamily="34" charset="0"/>
            </a:rPr>
            <a:t>Young Enterprise wholly supports the YES plan, and is keen to be a contributor towards it’s values and successes.  </a:t>
          </a:r>
          <a:endParaRPr lang="en-GB" sz="1200" dirty="0">
            <a:latin typeface="Calibri" pitchFamily="34" charset="0"/>
          </a:endParaRPr>
        </a:p>
      </dgm:t>
    </dgm:pt>
    <dgm:pt modelId="{2A38CF25-2B79-4E22-B608-9D0201C3AB1A}" type="parTrans" cxnId="{118E0FBE-32CE-47A1-BE32-68AD9A7409DB}">
      <dgm:prSet/>
      <dgm:spPr/>
      <dgm:t>
        <a:bodyPr/>
        <a:lstStyle/>
        <a:p>
          <a:endParaRPr lang="en-GB"/>
        </a:p>
      </dgm:t>
    </dgm:pt>
    <dgm:pt modelId="{2A987249-943F-4983-A1CD-DEFC417CD556}" type="sibTrans" cxnId="{118E0FBE-32CE-47A1-BE32-68AD9A7409DB}">
      <dgm:prSet/>
      <dgm:spPr/>
      <dgm:t>
        <a:bodyPr/>
        <a:lstStyle/>
        <a:p>
          <a:endParaRPr lang="en-GB"/>
        </a:p>
      </dgm:t>
    </dgm:pt>
    <dgm:pt modelId="{9DDBE60B-0BBF-4BFE-883E-B2E43FA2CA09}">
      <dgm:prSet phldrT="[Text]" custT="1"/>
      <dgm:spPr/>
      <dgm:t>
        <a:bodyPr/>
        <a:lstStyle/>
        <a:p>
          <a:r>
            <a:rPr lang="en-GB" sz="1200" dirty="0" smtClean="0">
              <a:latin typeface="Calibri" pitchFamily="34" charset="0"/>
            </a:rPr>
            <a:t>Embedded within secondary education within the Welsh Baccalaureate Qualification.</a:t>
          </a:r>
          <a:endParaRPr lang="en-GB" sz="1200" dirty="0">
            <a:latin typeface="Calibri" pitchFamily="34" charset="0"/>
          </a:endParaRPr>
        </a:p>
      </dgm:t>
    </dgm:pt>
    <dgm:pt modelId="{8856EB1F-3629-4874-8525-FFB1C6F9F300}" type="parTrans" cxnId="{A807C339-A19C-4F22-BF6F-5B3A5C9DF9FC}">
      <dgm:prSet/>
      <dgm:spPr/>
      <dgm:t>
        <a:bodyPr/>
        <a:lstStyle/>
        <a:p>
          <a:endParaRPr lang="en-GB"/>
        </a:p>
      </dgm:t>
    </dgm:pt>
    <dgm:pt modelId="{124DE6AF-8EA3-4EBB-915A-365B81ACC100}" type="sibTrans" cxnId="{A807C339-A19C-4F22-BF6F-5B3A5C9DF9FC}">
      <dgm:prSet/>
      <dgm:spPr/>
      <dgm:t>
        <a:bodyPr/>
        <a:lstStyle/>
        <a:p>
          <a:endParaRPr lang="en-GB"/>
        </a:p>
      </dgm:t>
    </dgm:pt>
    <dgm:pt modelId="{628CA9E5-CCF3-4671-B04A-37FC6B778477}">
      <dgm:prSet phldrT="[Text]"/>
      <dgm:spPr/>
      <dgm:t>
        <a:bodyPr/>
        <a:lstStyle/>
        <a:p>
          <a:r>
            <a:rPr lang="en-GB" b="1" smtClean="0"/>
            <a:t>ACRO </a:t>
          </a:r>
          <a:r>
            <a:rPr lang="en-GB" b="1" smtClean="0"/>
            <a:t>Model</a:t>
          </a:r>
          <a:endParaRPr lang="en-GB" b="1" dirty="0"/>
        </a:p>
      </dgm:t>
    </dgm:pt>
    <dgm:pt modelId="{E1618357-26D9-4917-8BB9-5677DC7C9ACF}" type="parTrans" cxnId="{204A75F5-E4EF-4F1B-8830-29CC78E727B6}">
      <dgm:prSet/>
      <dgm:spPr/>
      <dgm:t>
        <a:bodyPr/>
        <a:lstStyle/>
        <a:p>
          <a:endParaRPr lang="en-GB"/>
        </a:p>
      </dgm:t>
    </dgm:pt>
    <dgm:pt modelId="{5A6E1F71-4BF9-4C6A-BFFD-3E495C486CC8}" type="sibTrans" cxnId="{204A75F5-E4EF-4F1B-8830-29CC78E727B6}">
      <dgm:prSet/>
      <dgm:spPr/>
      <dgm:t>
        <a:bodyPr/>
        <a:lstStyle/>
        <a:p>
          <a:endParaRPr lang="en-GB"/>
        </a:p>
      </dgm:t>
    </dgm:pt>
    <dgm:pt modelId="{7763FB31-7AD4-4FDC-887F-2A670CF78F61}">
      <dgm:prSet phldrT="[Text]" custT="1"/>
      <dgm:spPr/>
      <dgm:t>
        <a:bodyPr/>
        <a:lstStyle/>
        <a:p>
          <a:r>
            <a:rPr lang="en-GB" sz="1200" dirty="0" smtClean="0">
              <a:latin typeface="Calibri" pitchFamily="34" charset="0"/>
            </a:rPr>
            <a:t>Young Enterprise’s programme’s and challenges support entrepreneurial development within all key areas of the ACRO model. It gives pupils the momentum to have self-belief, generate ideas, manage in difficult situations and provide vision and goal setting.</a:t>
          </a:r>
          <a:br>
            <a:rPr lang="en-GB" sz="1200" dirty="0" smtClean="0">
              <a:latin typeface="Calibri" pitchFamily="34" charset="0"/>
            </a:rPr>
          </a:br>
          <a:r>
            <a:rPr lang="en-GB" sz="1200" dirty="0" smtClean="0">
              <a:latin typeface="Calibri" pitchFamily="34" charset="0"/>
            </a:rPr>
            <a:t/>
          </a:r>
          <a:br>
            <a:rPr lang="en-GB" sz="1200" dirty="0" smtClean="0">
              <a:latin typeface="Calibri" pitchFamily="34" charset="0"/>
            </a:rPr>
          </a:br>
          <a:r>
            <a:rPr lang="en-GB" sz="1200" dirty="0" smtClean="0">
              <a:latin typeface="Calibri" pitchFamily="34" charset="0"/>
            </a:rPr>
            <a:t>(Business Wales, 2016)</a:t>
          </a:r>
          <a:endParaRPr lang="en-GB" sz="1200" dirty="0">
            <a:latin typeface="Calibri" pitchFamily="34" charset="0"/>
          </a:endParaRPr>
        </a:p>
      </dgm:t>
    </dgm:pt>
    <dgm:pt modelId="{D9825EFE-405C-4C39-ABAE-18616ABD0E19}" type="parTrans" cxnId="{47282347-E657-459B-B471-5CC87ABAC3FE}">
      <dgm:prSet/>
      <dgm:spPr/>
      <dgm:t>
        <a:bodyPr/>
        <a:lstStyle/>
        <a:p>
          <a:endParaRPr lang="en-GB"/>
        </a:p>
      </dgm:t>
    </dgm:pt>
    <dgm:pt modelId="{D065289F-684C-4993-BE3D-602E2525FE87}" type="sibTrans" cxnId="{47282347-E657-459B-B471-5CC87ABAC3FE}">
      <dgm:prSet/>
      <dgm:spPr/>
      <dgm:t>
        <a:bodyPr/>
        <a:lstStyle/>
        <a:p>
          <a:endParaRPr lang="en-GB"/>
        </a:p>
      </dgm:t>
    </dgm:pt>
    <dgm:pt modelId="{C583EE83-6102-4124-A134-B70470403E37}">
      <dgm:prSet phldrT="[Text]"/>
      <dgm:spPr/>
      <dgm:t>
        <a:bodyPr/>
        <a:lstStyle/>
        <a:p>
          <a:r>
            <a:rPr lang="en-GB" b="1" dirty="0" smtClean="0"/>
            <a:t>Curriculum</a:t>
          </a:r>
          <a:endParaRPr lang="en-GB" b="1" dirty="0"/>
        </a:p>
      </dgm:t>
    </dgm:pt>
    <dgm:pt modelId="{9369C70D-A701-494C-82F4-BD886E8E1A00}" type="parTrans" cxnId="{B8148E50-BC73-4D77-8E08-DA4CFDE2C662}">
      <dgm:prSet/>
      <dgm:spPr/>
      <dgm:t>
        <a:bodyPr/>
        <a:lstStyle/>
        <a:p>
          <a:endParaRPr lang="en-GB"/>
        </a:p>
      </dgm:t>
    </dgm:pt>
    <dgm:pt modelId="{607FB6FF-F6B3-436D-9EDF-83359E7AB130}" type="sibTrans" cxnId="{B8148E50-BC73-4D77-8E08-DA4CFDE2C662}">
      <dgm:prSet/>
      <dgm:spPr/>
      <dgm:t>
        <a:bodyPr/>
        <a:lstStyle/>
        <a:p>
          <a:endParaRPr lang="en-GB"/>
        </a:p>
      </dgm:t>
    </dgm:pt>
    <dgm:pt modelId="{5ED918F6-A034-492B-8426-EB9461CD604C}">
      <dgm:prSet phldrT="[Text]" custT="1"/>
      <dgm:spPr/>
      <dgm:t>
        <a:bodyPr/>
        <a:lstStyle/>
        <a:p>
          <a:r>
            <a:rPr lang="en-GB" sz="1100" dirty="0" smtClean="0">
              <a:latin typeface="Calibri" pitchFamily="34" charset="0"/>
            </a:rPr>
            <a:t>Young Enterprise prepares secondary pupils for the entrepreneurial opportunities, responsibilities and experiences in later life, and is a factor that the Donaldson Report is in favour of. (Donaldson, 2015). </a:t>
          </a:r>
          <a:endParaRPr lang="en-GB" sz="1100" dirty="0">
            <a:latin typeface="Calibri" pitchFamily="34" charset="0"/>
          </a:endParaRPr>
        </a:p>
      </dgm:t>
    </dgm:pt>
    <dgm:pt modelId="{C41CFFF2-2D2E-4558-BCD2-3CB214A9E858}" type="parTrans" cxnId="{86831AA4-539B-4975-B282-20180C66DFAB}">
      <dgm:prSet/>
      <dgm:spPr/>
      <dgm:t>
        <a:bodyPr/>
        <a:lstStyle/>
        <a:p>
          <a:endParaRPr lang="en-GB"/>
        </a:p>
      </dgm:t>
    </dgm:pt>
    <dgm:pt modelId="{0A9997B7-7826-4B5F-91F1-1BE196B416FA}" type="sibTrans" cxnId="{86831AA4-539B-4975-B282-20180C66DFAB}">
      <dgm:prSet/>
      <dgm:spPr/>
      <dgm:t>
        <a:bodyPr/>
        <a:lstStyle/>
        <a:p>
          <a:endParaRPr lang="en-GB"/>
        </a:p>
      </dgm:t>
    </dgm:pt>
    <dgm:pt modelId="{D1F4BACB-BF8E-4541-AC3A-59F9CFBBBFAD}">
      <dgm:prSet phldrT="[Text]" custT="1"/>
      <dgm:spPr/>
      <dgm:t>
        <a:bodyPr/>
        <a:lstStyle/>
        <a:p>
          <a:endParaRPr lang="en-GB" sz="2300" dirty="0"/>
        </a:p>
      </dgm:t>
    </dgm:pt>
    <dgm:pt modelId="{5B18ACA5-FCB1-4537-B8C8-58176EB39DD8}" type="parTrans" cxnId="{C13A45C0-C4C0-4B96-95D0-566F354FC553}">
      <dgm:prSet/>
      <dgm:spPr/>
      <dgm:t>
        <a:bodyPr/>
        <a:lstStyle/>
        <a:p>
          <a:endParaRPr lang="en-GB"/>
        </a:p>
      </dgm:t>
    </dgm:pt>
    <dgm:pt modelId="{4027A4EE-F40E-4622-8B5F-C42E9B7C428F}" type="sibTrans" cxnId="{C13A45C0-C4C0-4B96-95D0-566F354FC553}">
      <dgm:prSet/>
      <dgm:spPr/>
      <dgm:t>
        <a:bodyPr/>
        <a:lstStyle/>
        <a:p>
          <a:endParaRPr lang="en-GB"/>
        </a:p>
      </dgm:t>
    </dgm:pt>
    <dgm:pt modelId="{C395BF85-4D65-43E1-AAD6-684DA8FF6851}">
      <dgm:prSet phldrT="[Text]" custT="1"/>
      <dgm:spPr/>
      <dgm:t>
        <a:bodyPr/>
        <a:lstStyle/>
        <a:p>
          <a:r>
            <a:rPr lang="en-GB" sz="1200" dirty="0" smtClean="0">
              <a:latin typeface="Calibri" pitchFamily="34" charset="0"/>
            </a:rPr>
            <a:t>Young enterprise provide awareness, learning and support for entrepreneurship in secondary pupils. </a:t>
          </a:r>
          <a:br>
            <a:rPr lang="en-GB" sz="1200" dirty="0" smtClean="0">
              <a:latin typeface="Calibri" pitchFamily="34" charset="0"/>
            </a:rPr>
          </a:br>
          <a:r>
            <a:rPr lang="en-GB" sz="1200" dirty="0" smtClean="0">
              <a:latin typeface="Calibri" pitchFamily="34" charset="0"/>
            </a:rPr>
            <a:t/>
          </a:r>
          <a:br>
            <a:rPr lang="en-GB" sz="1200" dirty="0" smtClean="0">
              <a:latin typeface="Calibri" pitchFamily="34" charset="0"/>
            </a:rPr>
          </a:br>
          <a:r>
            <a:rPr lang="en-GB" sz="1200" dirty="0" smtClean="0">
              <a:latin typeface="Calibri" pitchFamily="34" charset="0"/>
            </a:rPr>
            <a:t>(YES, 2015). </a:t>
          </a:r>
          <a:endParaRPr lang="en-GB" sz="1200" dirty="0">
            <a:latin typeface="Calibri" pitchFamily="34" charset="0"/>
          </a:endParaRPr>
        </a:p>
      </dgm:t>
    </dgm:pt>
    <dgm:pt modelId="{EC5E804A-36A1-40BE-914F-2A134EC98A1E}" type="parTrans" cxnId="{FAD9BE72-7A2D-4289-82EB-3456FF61654E}">
      <dgm:prSet/>
      <dgm:spPr/>
      <dgm:t>
        <a:bodyPr/>
        <a:lstStyle/>
        <a:p>
          <a:endParaRPr lang="en-GB"/>
        </a:p>
      </dgm:t>
    </dgm:pt>
    <dgm:pt modelId="{C5C996DB-C0D2-4AFE-BEA1-26217FF92D68}" type="sibTrans" cxnId="{FAD9BE72-7A2D-4289-82EB-3456FF61654E}">
      <dgm:prSet/>
      <dgm:spPr/>
      <dgm:t>
        <a:bodyPr/>
        <a:lstStyle/>
        <a:p>
          <a:endParaRPr lang="en-GB"/>
        </a:p>
      </dgm:t>
    </dgm:pt>
    <dgm:pt modelId="{D3719D40-07AC-4FD5-9DAB-C419110CEC1C}">
      <dgm:prSet phldrT="[Text]" custT="1"/>
      <dgm:spPr/>
      <dgm:t>
        <a:bodyPr/>
        <a:lstStyle/>
        <a:p>
          <a:r>
            <a:rPr lang="en-GB" sz="1100" dirty="0" smtClean="0">
              <a:latin typeface="Calibri" pitchFamily="34" charset="0"/>
            </a:rPr>
            <a:t>Young Enterprise support the numeracy component of the LNF to support the development of learners’ financial skills as outlined in the ‘Manage money’ element. (Welsh Government, 2011) </a:t>
          </a:r>
          <a:endParaRPr lang="en-GB" sz="1100" dirty="0">
            <a:latin typeface="Calibri" pitchFamily="34" charset="0"/>
          </a:endParaRPr>
        </a:p>
      </dgm:t>
    </dgm:pt>
    <dgm:pt modelId="{3ABA2BB7-9070-442B-9374-F82656687CB7}" type="parTrans" cxnId="{70009A93-2548-42BA-AB4D-13B4D55C2749}">
      <dgm:prSet/>
      <dgm:spPr/>
      <dgm:t>
        <a:bodyPr/>
        <a:lstStyle/>
        <a:p>
          <a:endParaRPr lang="en-GB"/>
        </a:p>
      </dgm:t>
    </dgm:pt>
    <dgm:pt modelId="{96BC67C7-128A-479B-8F93-0F03249B0E87}" type="sibTrans" cxnId="{70009A93-2548-42BA-AB4D-13B4D55C2749}">
      <dgm:prSet/>
      <dgm:spPr/>
      <dgm:t>
        <a:bodyPr/>
        <a:lstStyle/>
        <a:p>
          <a:endParaRPr lang="en-GB"/>
        </a:p>
      </dgm:t>
    </dgm:pt>
    <dgm:pt modelId="{0099C5F1-8D56-45C4-9025-6E3017E8C1E7}">
      <dgm:prSet phldrT="[Text]" custT="1"/>
      <dgm:spPr/>
      <dgm:t>
        <a:bodyPr/>
        <a:lstStyle/>
        <a:p>
          <a:r>
            <a:rPr lang="en-GB" sz="1100" dirty="0" smtClean="0">
              <a:latin typeface="Calibri" pitchFamily="34" charset="0"/>
            </a:rPr>
            <a:t>67% of students that participated in the programs reported that they felt like they could become active participants within society</a:t>
          </a:r>
          <a:r>
            <a:rPr lang="en-GB" sz="1000" dirty="0" smtClean="0"/>
            <a:t>.</a:t>
          </a:r>
          <a:endParaRPr lang="en-GB" sz="1000" dirty="0"/>
        </a:p>
      </dgm:t>
    </dgm:pt>
    <dgm:pt modelId="{13C27C51-A501-4901-8C8C-247B07FFA3AC}" type="parTrans" cxnId="{D6434BC8-253F-4757-96E8-8E39E111E6E5}">
      <dgm:prSet/>
      <dgm:spPr/>
      <dgm:t>
        <a:bodyPr/>
        <a:lstStyle/>
        <a:p>
          <a:endParaRPr lang="en-GB"/>
        </a:p>
      </dgm:t>
    </dgm:pt>
    <dgm:pt modelId="{EFE72144-435C-4E4B-9A1C-3D226015E365}" type="sibTrans" cxnId="{D6434BC8-253F-4757-96E8-8E39E111E6E5}">
      <dgm:prSet/>
      <dgm:spPr/>
      <dgm:t>
        <a:bodyPr/>
        <a:lstStyle/>
        <a:p>
          <a:endParaRPr lang="en-GB"/>
        </a:p>
      </dgm:t>
    </dgm:pt>
    <dgm:pt modelId="{60E89AFF-9C31-42F6-B558-450F9917B244}">
      <dgm:prSet phldrT="[Text]" custT="1"/>
      <dgm:spPr/>
      <dgm:t>
        <a:bodyPr/>
        <a:lstStyle/>
        <a:p>
          <a:r>
            <a:rPr lang="en-GB" sz="1200" b="1" dirty="0" smtClean="0">
              <a:latin typeface="Calibri" pitchFamily="34" charset="0"/>
            </a:rPr>
            <a:t>A</a:t>
          </a:r>
          <a:r>
            <a:rPr lang="en-GB" sz="1200" baseline="0" dirty="0" smtClean="0">
              <a:latin typeface="Calibri" pitchFamily="34" charset="0"/>
            </a:rPr>
            <a:t> – attitude</a:t>
          </a:r>
          <a:br>
            <a:rPr lang="en-GB" sz="1200" baseline="0" dirty="0" smtClean="0">
              <a:latin typeface="Calibri" pitchFamily="34" charset="0"/>
            </a:rPr>
          </a:br>
          <a:r>
            <a:rPr lang="en-GB" sz="1200" b="1" baseline="0" dirty="0" smtClean="0">
              <a:latin typeface="Calibri" pitchFamily="34" charset="0"/>
            </a:rPr>
            <a:t>C</a:t>
          </a:r>
          <a:r>
            <a:rPr lang="en-GB" sz="1200" baseline="0" dirty="0" smtClean="0">
              <a:latin typeface="Calibri" pitchFamily="34" charset="0"/>
            </a:rPr>
            <a:t> – creativity </a:t>
          </a:r>
          <a:br>
            <a:rPr lang="en-GB" sz="1200" baseline="0" dirty="0" smtClean="0">
              <a:latin typeface="Calibri" pitchFamily="34" charset="0"/>
            </a:rPr>
          </a:br>
          <a:r>
            <a:rPr lang="en-GB" sz="1200" b="1" baseline="0" dirty="0" smtClean="0">
              <a:latin typeface="Calibri" pitchFamily="34" charset="0"/>
            </a:rPr>
            <a:t>R</a:t>
          </a:r>
          <a:r>
            <a:rPr lang="en-GB" sz="1200" baseline="0" dirty="0" smtClean="0">
              <a:latin typeface="Calibri" pitchFamily="34" charset="0"/>
            </a:rPr>
            <a:t> - relationships </a:t>
          </a:r>
          <a:br>
            <a:rPr lang="en-GB" sz="1200" baseline="0" dirty="0" smtClean="0">
              <a:latin typeface="Calibri" pitchFamily="34" charset="0"/>
            </a:rPr>
          </a:br>
          <a:r>
            <a:rPr lang="en-GB" sz="1200" b="1" baseline="0" dirty="0" smtClean="0">
              <a:latin typeface="Calibri" pitchFamily="34" charset="0"/>
            </a:rPr>
            <a:t>O</a:t>
          </a:r>
          <a:r>
            <a:rPr lang="en-GB" sz="1200" baseline="0" dirty="0" smtClean="0">
              <a:latin typeface="Calibri" pitchFamily="34" charset="0"/>
            </a:rPr>
            <a:t> - organisation</a:t>
          </a:r>
          <a:endParaRPr lang="en-GB" sz="1200" dirty="0">
            <a:latin typeface="Calibri" pitchFamily="34" charset="0"/>
          </a:endParaRPr>
        </a:p>
      </dgm:t>
    </dgm:pt>
    <dgm:pt modelId="{6DE0DAB5-B3AB-4636-B123-E26E1660BCA1}" type="sibTrans" cxnId="{C00B8D16-C967-4F13-9633-E679AF209439}">
      <dgm:prSet/>
      <dgm:spPr/>
      <dgm:t>
        <a:bodyPr/>
        <a:lstStyle/>
        <a:p>
          <a:endParaRPr lang="en-GB"/>
        </a:p>
      </dgm:t>
    </dgm:pt>
    <dgm:pt modelId="{BD5C7139-6E7F-4186-9CD4-676A60EB5944}" type="parTrans" cxnId="{C00B8D16-C967-4F13-9633-E679AF209439}">
      <dgm:prSet/>
      <dgm:spPr/>
      <dgm:t>
        <a:bodyPr/>
        <a:lstStyle/>
        <a:p>
          <a:endParaRPr lang="en-GB"/>
        </a:p>
      </dgm:t>
    </dgm:pt>
    <dgm:pt modelId="{63380C88-F161-40B6-B2DC-9B370CE8EF87}" type="pres">
      <dgm:prSet presAssocID="{CB273706-BB73-458A-849E-8B48B490DA84}" presName="linearFlow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70010E00-C990-41A1-B1E9-EAE7C33654DD}" type="pres">
      <dgm:prSet presAssocID="{96A846B4-1929-441F-BE25-CF02BB1057AC}" presName="compositeNode" presStyleCnt="0">
        <dgm:presLayoutVars>
          <dgm:bulletEnabled val="1"/>
        </dgm:presLayoutVars>
      </dgm:prSet>
      <dgm:spPr/>
    </dgm:pt>
    <dgm:pt modelId="{38A3F2EE-3B42-4D53-9E6B-DBFC18D953E2}" type="pres">
      <dgm:prSet presAssocID="{96A846B4-1929-441F-BE25-CF02BB1057AC}" presName="image" presStyleLbl="fgImgPlac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en-GB"/>
        </a:p>
      </dgm:t>
    </dgm:pt>
    <dgm:pt modelId="{4E911DA5-DD27-496B-A101-31CB795B77C0}" type="pres">
      <dgm:prSet presAssocID="{96A846B4-1929-441F-BE25-CF02BB1057AC}" presName="child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01B5BF7-77A4-41BD-AB71-6F737A954871}" type="pres">
      <dgm:prSet presAssocID="{96A846B4-1929-441F-BE25-CF02BB1057AC}" presName="parentNode" presStyleLbl="revTx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20B212E-E950-4C88-A79E-B28ADE4D0CAD}" type="pres">
      <dgm:prSet presAssocID="{6BD745CF-FE8B-4508-9F72-9B4D0F2282D1}" presName="sibTrans" presStyleCnt="0"/>
      <dgm:spPr/>
    </dgm:pt>
    <dgm:pt modelId="{51537835-6CBE-4EA4-A3A3-D34BEF77A19F}" type="pres">
      <dgm:prSet presAssocID="{628CA9E5-CCF3-4671-B04A-37FC6B778477}" presName="compositeNode" presStyleCnt="0">
        <dgm:presLayoutVars>
          <dgm:bulletEnabled val="1"/>
        </dgm:presLayoutVars>
      </dgm:prSet>
      <dgm:spPr/>
    </dgm:pt>
    <dgm:pt modelId="{273EF0B4-AF45-4F08-A32D-2BBFB3067A6F}" type="pres">
      <dgm:prSet presAssocID="{628CA9E5-CCF3-4671-B04A-37FC6B778477}" presName="image" presStyleLbl="fgImgPlac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en-GB"/>
        </a:p>
      </dgm:t>
    </dgm:pt>
    <dgm:pt modelId="{272484D5-C7F4-417A-ADAD-5BF43E53B525}" type="pres">
      <dgm:prSet presAssocID="{628CA9E5-CCF3-4671-B04A-37FC6B778477}" presName="child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393EAE7-2759-4E83-913B-4A62143A1030}" type="pres">
      <dgm:prSet presAssocID="{628CA9E5-CCF3-4671-B04A-37FC6B778477}" presName="parentNode" presStyleLbl="revTx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1603EB1-1ABD-43BF-8466-3013DE128250}" type="pres">
      <dgm:prSet presAssocID="{5A6E1F71-4BF9-4C6A-BFFD-3E495C486CC8}" presName="sibTrans" presStyleCnt="0"/>
      <dgm:spPr/>
    </dgm:pt>
    <dgm:pt modelId="{B98B2E85-C328-4FB9-944E-0D271BA63070}" type="pres">
      <dgm:prSet presAssocID="{C583EE83-6102-4124-A134-B70470403E37}" presName="compositeNode" presStyleCnt="0">
        <dgm:presLayoutVars>
          <dgm:bulletEnabled val="1"/>
        </dgm:presLayoutVars>
      </dgm:prSet>
      <dgm:spPr/>
    </dgm:pt>
    <dgm:pt modelId="{2CA7A3D6-D4DC-4ACC-83B7-8DE0203859FC}" type="pres">
      <dgm:prSet presAssocID="{C583EE83-6102-4124-A134-B70470403E37}" presName="image" presStyleLbl="fgImgPlace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en-GB"/>
        </a:p>
      </dgm:t>
    </dgm:pt>
    <dgm:pt modelId="{8A9DFE94-8B21-4DD6-9446-484A9EF275B8}" type="pres">
      <dgm:prSet presAssocID="{C583EE83-6102-4124-A134-B70470403E37}" presName="child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2BF4882-A36D-4D94-838C-7341CF13D378}" type="pres">
      <dgm:prSet presAssocID="{C583EE83-6102-4124-A134-B70470403E37}" presName="parentNode" presStyleLbl="revTx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FAD9BE72-7A2D-4289-82EB-3456FF61654E}" srcId="{96A846B4-1929-441F-BE25-CF02BB1057AC}" destId="{C395BF85-4D65-43E1-AAD6-684DA8FF6851}" srcOrd="2" destOrd="0" parTransId="{EC5E804A-36A1-40BE-914F-2A134EC98A1E}" sibTransId="{C5C996DB-C0D2-4AFE-BEA1-26217FF92D68}"/>
    <dgm:cxn modelId="{A807C339-A19C-4F22-BF6F-5B3A5C9DF9FC}" srcId="{96A846B4-1929-441F-BE25-CF02BB1057AC}" destId="{9DDBE60B-0BBF-4BFE-883E-B2E43FA2CA09}" srcOrd="1" destOrd="0" parTransId="{8856EB1F-3629-4874-8525-FFB1C6F9F300}" sibTransId="{124DE6AF-8EA3-4EBB-915A-365B81ACC100}"/>
    <dgm:cxn modelId="{204A75F5-E4EF-4F1B-8830-29CC78E727B6}" srcId="{CB273706-BB73-458A-849E-8B48B490DA84}" destId="{628CA9E5-CCF3-4671-B04A-37FC6B778477}" srcOrd="1" destOrd="0" parTransId="{E1618357-26D9-4917-8BB9-5677DC7C9ACF}" sibTransId="{5A6E1F71-4BF9-4C6A-BFFD-3E495C486CC8}"/>
    <dgm:cxn modelId="{B5AF513D-D762-4FD4-B30B-69BDC37D8EFE}" type="presOf" srcId="{0099C5F1-8D56-45C4-9025-6E3017E8C1E7}" destId="{8A9DFE94-8B21-4DD6-9446-484A9EF275B8}" srcOrd="0" destOrd="2" presId="urn:microsoft.com/office/officeart/2005/8/layout/hList2"/>
    <dgm:cxn modelId="{00098139-B4AD-48D9-9AA4-1C576ED21E17}" type="presOf" srcId="{0F93E82A-721D-4169-A48E-E91C76E62541}" destId="{4E911DA5-DD27-496B-A101-31CB795B77C0}" srcOrd="0" destOrd="0" presId="urn:microsoft.com/office/officeart/2005/8/layout/hList2"/>
    <dgm:cxn modelId="{E53B2225-9A30-491D-9A78-0C0158E1C6AA}" type="presOf" srcId="{7763FB31-7AD4-4FDC-887F-2A670CF78F61}" destId="{272484D5-C7F4-417A-ADAD-5BF43E53B525}" srcOrd="0" destOrd="1" presId="urn:microsoft.com/office/officeart/2005/8/layout/hList2"/>
    <dgm:cxn modelId="{BB035306-67B0-43D1-857A-3CD80486BBAF}" type="presOf" srcId="{628CA9E5-CCF3-4671-B04A-37FC6B778477}" destId="{4393EAE7-2759-4E83-913B-4A62143A1030}" srcOrd="0" destOrd="0" presId="urn:microsoft.com/office/officeart/2005/8/layout/hList2"/>
    <dgm:cxn modelId="{0E0F1F36-9BD0-49E8-A6E9-FF0DF9248D08}" type="presOf" srcId="{C395BF85-4D65-43E1-AAD6-684DA8FF6851}" destId="{4E911DA5-DD27-496B-A101-31CB795B77C0}" srcOrd="0" destOrd="2" presId="urn:microsoft.com/office/officeart/2005/8/layout/hList2"/>
    <dgm:cxn modelId="{C7B823B1-8F93-4A33-BAD6-4F2BD6620177}" type="presOf" srcId="{9DDBE60B-0BBF-4BFE-883E-B2E43FA2CA09}" destId="{4E911DA5-DD27-496B-A101-31CB795B77C0}" srcOrd="0" destOrd="1" presId="urn:microsoft.com/office/officeart/2005/8/layout/hList2"/>
    <dgm:cxn modelId="{C13A45C0-C4C0-4B96-95D0-566F354FC553}" srcId="{96A846B4-1929-441F-BE25-CF02BB1057AC}" destId="{D1F4BACB-BF8E-4541-AC3A-59F9CFBBBFAD}" srcOrd="3" destOrd="0" parTransId="{5B18ACA5-FCB1-4537-B8C8-58176EB39DD8}" sibTransId="{4027A4EE-F40E-4622-8B5F-C42E9B7C428F}"/>
    <dgm:cxn modelId="{47282347-E657-459B-B471-5CC87ABAC3FE}" srcId="{628CA9E5-CCF3-4671-B04A-37FC6B778477}" destId="{7763FB31-7AD4-4FDC-887F-2A670CF78F61}" srcOrd="1" destOrd="0" parTransId="{D9825EFE-405C-4C39-ABAE-18616ABD0E19}" sibTransId="{D065289F-684C-4993-BE3D-602E2525FE87}"/>
    <dgm:cxn modelId="{D6434BC8-253F-4757-96E8-8E39E111E6E5}" srcId="{C583EE83-6102-4124-A134-B70470403E37}" destId="{0099C5F1-8D56-45C4-9025-6E3017E8C1E7}" srcOrd="2" destOrd="0" parTransId="{13C27C51-A501-4901-8C8C-247B07FFA3AC}" sibTransId="{EFE72144-435C-4E4B-9A1C-3D226015E365}"/>
    <dgm:cxn modelId="{BBAE1C16-D122-4AFD-BFDA-10A13583774E}" type="presOf" srcId="{CB273706-BB73-458A-849E-8B48B490DA84}" destId="{63380C88-F161-40B6-B2DC-9B370CE8EF87}" srcOrd="0" destOrd="0" presId="urn:microsoft.com/office/officeart/2005/8/layout/hList2"/>
    <dgm:cxn modelId="{C359D6A9-67A1-4746-95F5-3537166F3E8A}" srcId="{CB273706-BB73-458A-849E-8B48B490DA84}" destId="{96A846B4-1929-441F-BE25-CF02BB1057AC}" srcOrd="0" destOrd="0" parTransId="{82D3EA89-43A3-48A7-A317-A63CA8505595}" sibTransId="{6BD745CF-FE8B-4508-9F72-9B4D0F2282D1}"/>
    <dgm:cxn modelId="{B8148E50-BC73-4D77-8E08-DA4CFDE2C662}" srcId="{CB273706-BB73-458A-849E-8B48B490DA84}" destId="{C583EE83-6102-4124-A134-B70470403E37}" srcOrd="2" destOrd="0" parTransId="{9369C70D-A701-494C-82F4-BD886E8E1A00}" sibTransId="{607FB6FF-F6B3-436D-9EDF-83359E7AB130}"/>
    <dgm:cxn modelId="{70009A93-2548-42BA-AB4D-13B4D55C2749}" srcId="{C583EE83-6102-4124-A134-B70470403E37}" destId="{D3719D40-07AC-4FD5-9DAB-C419110CEC1C}" srcOrd="1" destOrd="0" parTransId="{3ABA2BB7-9070-442B-9374-F82656687CB7}" sibTransId="{96BC67C7-128A-479B-8F93-0F03249B0E87}"/>
    <dgm:cxn modelId="{DC8EBFDD-1998-452B-BFD6-5C0C075499AD}" type="presOf" srcId="{D3719D40-07AC-4FD5-9DAB-C419110CEC1C}" destId="{8A9DFE94-8B21-4DD6-9446-484A9EF275B8}" srcOrd="0" destOrd="1" presId="urn:microsoft.com/office/officeart/2005/8/layout/hList2"/>
    <dgm:cxn modelId="{16B4C355-E453-465E-9F9D-7DBE1FD1CF01}" type="presOf" srcId="{C583EE83-6102-4124-A134-B70470403E37}" destId="{42BF4882-A36D-4D94-838C-7341CF13D378}" srcOrd="0" destOrd="0" presId="urn:microsoft.com/office/officeart/2005/8/layout/hList2"/>
    <dgm:cxn modelId="{118E0FBE-32CE-47A1-BE32-68AD9A7409DB}" srcId="{96A846B4-1929-441F-BE25-CF02BB1057AC}" destId="{0F93E82A-721D-4169-A48E-E91C76E62541}" srcOrd="0" destOrd="0" parTransId="{2A38CF25-2B79-4E22-B608-9D0201C3AB1A}" sibTransId="{2A987249-943F-4983-A1CD-DEFC417CD556}"/>
    <dgm:cxn modelId="{C00B8D16-C967-4F13-9633-E679AF209439}" srcId="{628CA9E5-CCF3-4671-B04A-37FC6B778477}" destId="{60E89AFF-9C31-42F6-B558-450F9917B244}" srcOrd="0" destOrd="0" parTransId="{BD5C7139-6E7F-4186-9CD4-676A60EB5944}" sibTransId="{6DE0DAB5-B3AB-4636-B123-E26E1660BCA1}"/>
    <dgm:cxn modelId="{61215E36-68C1-45F5-8B13-993043F02856}" type="presOf" srcId="{60E89AFF-9C31-42F6-B558-450F9917B244}" destId="{272484D5-C7F4-417A-ADAD-5BF43E53B525}" srcOrd="0" destOrd="0" presId="urn:microsoft.com/office/officeart/2005/8/layout/hList2"/>
    <dgm:cxn modelId="{6E4D276D-37BA-46C0-96BD-3A18EAE42720}" type="presOf" srcId="{D1F4BACB-BF8E-4541-AC3A-59F9CFBBBFAD}" destId="{4E911DA5-DD27-496B-A101-31CB795B77C0}" srcOrd="0" destOrd="3" presId="urn:microsoft.com/office/officeart/2005/8/layout/hList2"/>
    <dgm:cxn modelId="{BA152AC6-3E2D-4A9A-A9BA-26016AFB6B36}" type="presOf" srcId="{96A846B4-1929-441F-BE25-CF02BB1057AC}" destId="{101B5BF7-77A4-41BD-AB71-6F737A954871}" srcOrd="0" destOrd="0" presId="urn:microsoft.com/office/officeart/2005/8/layout/hList2"/>
    <dgm:cxn modelId="{4318DD37-0809-4DC4-BE0C-413B1B3FCE05}" type="presOf" srcId="{5ED918F6-A034-492B-8426-EB9461CD604C}" destId="{8A9DFE94-8B21-4DD6-9446-484A9EF275B8}" srcOrd="0" destOrd="0" presId="urn:microsoft.com/office/officeart/2005/8/layout/hList2"/>
    <dgm:cxn modelId="{86831AA4-539B-4975-B282-20180C66DFAB}" srcId="{C583EE83-6102-4124-A134-B70470403E37}" destId="{5ED918F6-A034-492B-8426-EB9461CD604C}" srcOrd="0" destOrd="0" parTransId="{C41CFFF2-2D2E-4558-BCD2-3CB214A9E858}" sibTransId="{0A9997B7-7826-4B5F-91F1-1BE196B416FA}"/>
    <dgm:cxn modelId="{01CC93B4-5A78-46BA-9CE4-45D44FC97903}" type="presParOf" srcId="{63380C88-F161-40B6-B2DC-9B370CE8EF87}" destId="{70010E00-C990-41A1-B1E9-EAE7C33654DD}" srcOrd="0" destOrd="0" presId="urn:microsoft.com/office/officeart/2005/8/layout/hList2"/>
    <dgm:cxn modelId="{BD94E63D-8035-4FD3-9512-AD44964B6410}" type="presParOf" srcId="{70010E00-C990-41A1-B1E9-EAE7C33654DD}" destId="{38A3F2EE-3B42-4D53-9E6B-DBFC18D953E2}" srcOrd="0" destOrd="0" presId="urn:microsoft.com/office/officeart/2005/8/layout/hList2"/>
    <dgm:cxn modelId="{6E370661-5088-4313-8117-03CF92DC5F07}" type="presParOf" srcId="{70010E00-C990-41A1-B1E9-EAE7C33654DD}" destId="{4E911DA5-DD27-496B-A101-31CB795B77C0}" srcOrd="1" destOrd="0" presId="urn:microsoft.com/office/officeart/2005/8/layout/hList2"/>
    <dgm:cxn modelId="{8BD88414-CBA0-40F8-AEC6-66274C620294}" type="presParOf" srcId="{70010E00-C990-41A1-B1E9-EAE7C33654DD}" destId="{101B5BF7-77A4-41BD-AB71-6F737A954871}" srcOrd="2" destOrd="0" presId="urn:microsoft.com/office/officeart/2005/8/layout/hList2"/>
    <dgm:cxn modelId="{7B264252-5B08-4867-89E8-FDF4C4398A71}" type="presParOf" srcId="{63380C88-F161-40B6-B2DC-9B370CE8EF87}" destId="{620B212E-E950-4C88-A79E-B28ADE4D0CAD}" srcOrd="1" destOrd="0" presId="urn:microsoft.com/office/officeart/2005/8/layout/hList2"/>
    <dgm:cxn modelId="{1B6ADF39-6727-4141-89F7-D0D73C7BF010}" type="presParOf" srcId="{63380C88-F161-40B6-B2DC-9B370CE8EF87}" destId="{51537835-6CBE-4EA4-A3A3-D34BEF77A19F}" srcOrd="2" destOrd="0" presId="urn:microsoft.com/office/officeart/2005/8/layout/hList2"/>
    <dgm:cxn modelId="{E531D071-8EF0-4E1F-B0E3-29EA158078CF}" type="presParOf" srcId="{51537835-6CBE-4EA4-A3A3-D34BEF77A19F}" destId="{273EF0B4-AF45-4F08-A32D-2BBFB3067A6F}" srcOrd="0" destOrd="0" presId="urn:microsoft.com/office/officeart/2005/8/layout/hList2"/>
    <dgm:cxn modelId="{9C4CAC46-9E28-4514-BB81-54934E6D92E5}" type="presParOf" srcId="{51537835-6CBE-4EA4-A3A3-D34BEF77A19F}" destId="{272484D5-C7F4-417A-ADAD-5BF43E53B525}" srcOrd="1" destOrd="0" presId="urn:microsoft.com/office/officeart/2005/8/layout/hList2"/>
    <dgm:cxn modelId="{9125BE06-4697-48AB-88C0-D9E5C5A8D0C0}" type="presParOf" srcId="{51537835-6CBE-4EA4-A3A3-D34BEF77A19F}" destId="{4393EAE7-2759-4E83-913B-4A62143A1030}" srcOrd="2" destOrd="0" presId="urn:microsoft.com/office/officeart/2005/8/layout/hList2"/>
    <dgm:cxn modelId="{1440A4CD-4E92-42CF-9E69-E864F4B5AC56}" type="presParOf" srcId="{63380C88-F161-40B6-B2DC-9B370CE8EF87}" destId="{21603EB1-1ABD-43BF-8466-3013DE128250}" srcOrd="3" destOrd="0" presId="urn:microsoft.com/office/officeart/2005/8/layout/hList2"/>
    <dgm:cxn modelId="{70F63EF7-031E-45F3-A9AC-65967AA6630C}" type="presParOf" srcId="{63380C88-F161-40B6-B2DC-9B370CE8EF87}" destId="{B98B2E85-C328-4FB9-944E-0D271BA63070}" srcOrd="4" destOrd="0" presId="urn:microsoft.com/office/officeart/2005/8/layout/hList2"/>
    <dgm:cxn modelId="{950D93B1-796A-4C76-920F-4FA26108E686}" type="presParOf" srcId="{B98B2E85-C328-4FB9-944E-0D271BA63070}" destId="{2CA7A3D6-D4DC-4ACC-83B7-8DE0203859FC}" srcOrd="0" destOrd="0" presId="urn:microsoft.com/office/officeart/2005/8/layout/hList2"/>
    <dgm:cxn modelId="{80453946-CC8F-4086-BBB2-CF2536DF1842}" type="presParOf" srcId="{B98B2E85-C328-4FB9-944E-0D271BA63070}" destId="{8A9DFE94-8B21-4DD6-9446-484A9EF275B8}" srcOrd="1" destOrd="0" presId="urn:microsoft.com/office/officeart/2005/8/layout/hList2"/>
    <dgm:cxn modelId="{2B619C3B-4D05-4CA8-A673-8F8029E01B7B}" type="presParOf" srcId="{B98B2E85-C328-4FB9-944E-0D271BA63070}" destId="{42BF4882-A36D-4D94-838C-7341CF13D378}" srcOrd="2" destOrd="0" presId="urn:microsoft.com/office/officeart/2005/8/layout/hList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2">
  <dgm:title val=""/>
  <dgm:desc val=""/>
  <dgm:catLst>
    <dgm:cat type="list" pri="6000"/>
    <dgm:cat type="relationship" pri="1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/>
    </dgm:varLst>
    <dgm:choose name="Name0">
      <dgm:if name="Name1" func="var" arg="dir" op="equ" val="norm">
        <dgm:alg type="lin">
          <dgm:param type="linDir" val="fromL"/>
          <dgm:param type="nodeVertAlign" val="t"/>
        </dgm:alg>
      </dgm:if>
      <dgm:else name="Name2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refType="h"/>
      <dgm:constr type="w" for="ch" forName="sibTrans" refType="w" refFor="ch" refForName="compositeNode" op="equ" fact="0.2"/>
      <dgm:constr type="h" for="des" forName="childNode" op="equ"/>
      <dgm:constr type="w" for="des" forName="childNode" op="equ"/>
      <dgm:constr type="w" for="des" forName="parentNode" op="equ"/>
      <dgm:constr type="h" for="des" forName="image" op="equ"/>
      <dgm:constr type="w" for="des" forName="image" op="equ"/>
      <dgm:constr type="primFontSz" for="des" forName="parentNode" op="equ" val="65"/>
      <dgm:constr type="primFontSz" for="des" forName="childNode" op="equ" val="65"/>
    </dgm:constrLst>
    <dgm:ruleLst/>
    <dgm:forEach name="Name3" axis="ch" ptType="node">
      <dgm:layoutNode name="compositeNode">
        <dgm:varLst>
          <dgm:bulletEnabled val="1"/>
        </dgm:varLst>
        <dgm:alg type="composite"/>
        <dgm:presOf/>
        <dgm:choose name="Name4">
          <dgm:if name="Name5" func="var" arg="dir" op="equ" val="norm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l" for="ch" forName="image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l" for="ch" forName="childNode" refType="w" refFor="ch" refForName="image" fact="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l" for="ch" forName="parentNode"/>
              <dgm:constr type="r" for="ch" forName="parentNode" refType="l" refFor="ch" refForName="childNode"/>
              <dgm:constr type="rMarg" for="ch" forName="parentNode" refType="w" refFor="ch" refForName="image" fact="1.25"/>
            </dgm:constrLst>
          </dgm:if>
          <dgm:else name="Name6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r" for="ch" forName="image" refType="w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r" for="ch" forName="childNode" refType="w"/>
              <dgm:constr type="rOff" for="ch" forName="childNode" refType="w" refFor="ch" refForName="image" fact="-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r" for="ch" forName="parentNode" refType="w"/>
              <dgm:constr type="l" for="ch" forName="parentNode" refType="r" refFor="ch" refForName="childNode"/>
              <dgm:constr type="lOff" for="ch" forName="parentNode" refType="rOff" refFor="ch" refForName="childNode"/>
              <dgm:constr type="lMarg" for="ch" forName="parentNode" refType="w" refFor="ch" refForName="image" fact="1.25"/>
            </dgm:constrLst>
          </dgm:else>
        </dgm:choose>
        <dgm:ruleLst>
          <dgm:rule type="w" for="ch" forName="childNode" val="NaN" fact="0.4" max="NaN"/>
          <dgm:rule type="h" for="ch" forName="childNode" val="NaN" fact="0.5" max="NaN"/>
        </dgm:ruleLst>
        <dgm:layoutNode name="image" styleLbl="fgImgPlace1">
          <dgm:alg type="sp"/>
          <dgm:shape xmlns:r="http://schemas.openxmlformats.org/officeDocument/2006/relationships" type="rect" r:blip="" zOrderOff="4" blipPhldr="1">
            <dgm:adjLst/>
          </dgm:shape>
          <dgm:presOf/>
          <dgm:constrLst/>
          <dgm:ruleLst/>
        </dgm:layoutNode>
        <dgm:layoutNode name="childNode" styleLbl="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 zOrderOff="2">
            <dgm:adjLst/>
          </dgm:shape>
          <dgm:presOf axis="des" ptType="node"/>
          <dgm:constrLst/>
          <dgm:ruleLst>
            <dgm:rule type="primFontSz" val="5" fact="NaN" max="NaN"/>
          </dgm:ruleLst>
        </dgm:layoutNode>
        <dgm:layoutNode name="parentNode" styleLbl="revTx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>
                <dgm:adjLst/>
              </dgm:shape>
              <dgm:presOf axis="self"/>
              <dgm:constrLst>
                <dgm:constr type="lMarg"/>
                <dgm:constr type="bMarg"/>
                <dgm:constr type="tMarg"/>
              </dgm:constrLst>
            </dgm:if>
            <dgm:else name="Name9">
              <dgm:alg type="tx">
                <dgm:param type="autoTxRot" val="grav"/>
                <dgm:param type="parTxLTRAlign" val="l"/>
                <dgm:param type="parTxRTLAlign" val="l"/>
              </dgm:alg>
              <dgm:shape xmlns:r="http://schemas.openxmlformats.org/officeDocument/2006/relationships" rot="90" type="rect" r:blip="">
                <dgm:adjLst/>
              </dgm:shape>
              <dgm:presOf axis="self"/>
              <dgm:constrLst>
                <dgm:constr type="rMarg"/>
                <dgm:constr type="bMarg"/>
                <dgm:constr type="tMarg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396493-1EE3-4F53-8E80-A68207703B83}" type="datetimeFigureOut">
              <a:rPr lang="en-US" smtClean="0"/>
              <a:pPr/>
              <a:t>3/15/2018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A3AE3-B333-462E-AD3A-0E81815EF79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C92C64C-8D75-455F-A055-6C87E3840608}" type="datetime1">
              <a:rPr lang="en-US" smtClean="0"/>
              <a:pPr/>
              <a:t>3/15/2018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F6CD5D0-D462-4552-8BAA-9D0633AD12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5E7876-2A1A-43DA-BB17-AB0129AB3EEE}" type="datetime1">
              <a:rPr lang="en-US" smtClean="0"/>
              <a:pPr/>
              <a:t>3/15/2018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CD5D0-D462-4552-8BAA-9D0633AD12C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785E51-092B-410F-8A20-FC8B88650A89}" type="datetime1">
              <a:rPr lang="en-US" smtClean="0"/>
              <a:pPr/>
              <a:t>3/15/2018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CD5D0-D462-4552-8BAA-9D0633AD12C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2DE82A-67A0-47CC-B786-C2DD5FA852EB}" type="datetime1">
              <a:rPr lang="en-US" smtClean="0"/>
              <a:pPr/>
              <a:t>3/15/2018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CD5D0-D462-4552-8BAA-9D0633AD12C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F292D0-7093-4303-A107-AE8DDE5DD610}" type="datetime1">
              <a:rPr lang="en-US" smtClean="0"/>
              <a:pPr/>
              <a:t>3/15/2018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CD5D0-D462-4552-8BAA-9D0633AD12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49640C-22E8-4E44-984C-4B7E76FAE626}" type="datetime1">
              <a:rPr lang="en-US" smtClean="0"/>
              <a:pPr/>
              <a:t>3/15/2018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CD5D0-D462-4552-8BAA-9D0633AD12C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2AB5C3-3A7E-4015-923F-2A5CB9ED32CB}" type="datetime1">
              <a:rPr lang="en-US" smtClean="0"/>
              <a:pPr/>
              <a:t>3/15/2018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CD5D0-D462-4552-8BAA-9D0633AD12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EBBE09B-E6D3-4486-B79E-F51E81BC3B07}" type="datetime1">
              <a:rPr lang="en-US" smtClean="0"/>
              <a:pPr/>
              <a:t>3/15/2018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CD5D0-D462-4552-8BAA-9D0633AD12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F56C12C-6D21-4E94-A68A-650F7CC3AC45}" type="datetime1">
              <a:rPr lang="en-US" smtClean="0"/>
              <a:pPr/>
              <a:t>3/15/2018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F6CD5D0-D462-4552-8BAA-9D0633AD12C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8EA4F9-079B-44F8-9B1C-92D8A75B7136}" type="datetime1">
              <a:rPr lang="en-US" smtClean="0"/>
              <a:pPr/>
              <a:t>3/15/2018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CD5D0-D462-4552-8BAA-9D0633AD12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302EBE-E8F3-452E-92FD-483753C09D01}" type="datetime1">
              <a:rPr lang="en-US" smtClean="0"/>
              <a:pPr/>
              <a:t>3/15/2018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CD5D0-D462-4552-8BAA-9D0633AD12C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B32F829-A44B-4E69-BBB6-C03A3A0ED757}" type="datetime1">
              <a:rPr lang="en-US" smtClean="0"/>
              <a:pPr/>
              <a:t>3/15/2018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F6CD5D0-D462-4552-8BAA-9D0633AD12C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43042" y="1357298"/>
            <a:ext cx="5643634" cy="928718"/>
          </a:xfrm>
        </p:spPr>
        <p:txBody>
          <a:bodyPr/>
          <a:lstStyle/>
          <a:p>
            <a:r>
              <a:rPr lang="en-GB" b="1" dirty="0" smtClean="0">
                <a:latin typeface="Calibri" pitchFamily="34" charset="0"/>
              </a:rPr>
              <a:t>Young Enterprise</a:t>
            </a:r>
            <a:r>
              <a:rPr lang="en-GB" b="1" dirty="0" smtClean="0"/>
              <a:t>.</a:t>
            </a:r>
            <a:endParaRPr lang="en-GB" b="1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642910" y="2357430"/>
            <a:ext cx="8315356" cy="1199704"/>
          </a:xfrm>
        </p:spPr>
        <p:txBody>
          <a:bodyPr>
            <a:normAutofit/>
          </a:bodyPr>
          <a:lstStyle/>
          <a:p>
            <a:pPr algn="ctr"/>
            <a:r>
              <a:rPr lang="en-GB" sz="2200" dirty="0" smtClean="0">
                <a:latin typeface="Calibri" pitchFamily="34" charset="0"/>
                <a:cs typeface="Arial" pitchFamily="34" charset="0"/>
              </a:rPr>
              <a:t>How does this initiative encourage entrepreneurial thinking in Secondary Education?  </a:t>
            </a:r>
            <a:endParaRPr lang="en-GB" sz="2200" dirty="0">
              <a:latin typeface="Calibri" pitchFamily="34" charset="0"/>
              <a:cs typeface="Arial" pitchFamily="3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</a:t>
            </a:r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 l="15373" t="9272" r="68704" b="71154"/>
          <a:stretch>
            <a:fillRect/>
          </a:stretch>
        </p:blipFill>
        <p:spPr bwMode="auto">
          <a:xfrm>
            <a:off x="2928926" y="3071810"/>
            <a:ext cx="3357586" cy="21997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28596" y="1785926"/>
            <a:ext cx="8229600" cy="2928958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sz="2400" dirty="0" smtClean="0">
                <a:latin typeface="Calibri" pitchFamily="34" charset="0"/>
                <a:cs typeface="Arial" pitchFamily="34" charset="0"/>
              </a:rPr>
              <a:t>Gain a general understanding of the rationale of this programme. </a:t>
            </a:r>
          </a:p>
          <a:p>
            <a:pPr algn="ctr"/>
            <a:r>
              <a:rPr lang="en-GB" sz="2400" dirty="0" smtClean="0">
                <a:latin typeface="Calibri" pitchFamily="34" charset="0"/>
                <a:cs typeface="Arial" pitchFamily="34" charset="0"/>
              </a:rPr>
              <a:t>Be able to reflect how this scheme encourages entrepreneurial thinking within secondary pupils. </a:t>
            </a:r>
          </a:p>
          <a:p>
            <a:pPr algn="ctr"/>
            <a:r>
              <a:rPr lang="en-GB" sz="2400" dirty="0" smtClean="0">
                <a:latin typeface="Calibri" pitchFamily="34" charset="0"/>
                <a:cs typeface="Arial" pitchFamily="34" charset="0"/>
              </a:rPr>
              <a:t>Consider what transferable skills pupils develop through participation of this initiative. </a:t>
            </a:r>
          </a:p>
          <a:p>
            <a:pPr algn="ctr"/>
            <a:r>
              <a:rPr lang="en-GB" sz="2400" dirty="0" smtClean="0">
                <a:latin typeface="Calibri" pitchFamily="34" charset="0"/>
                <a:cs typeface="Arial" pitchFamily="34" charset="0"/>
              </a:rPr>
              <a:t>Be able to construct reasoning as to how Young Enterprise links with current legislation. </a:t>
            </a:r>
          </a:p>
          <a:p>
            <a:pPr algn="ctr"/>
            <a:endParaRPr lang="en-GB" dirty="0" smtClean="0"/>
          </a:p>
          <a:p>
            <a:pPr algn="ctr"/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smtClean="0">
                <a:latin typeface="Calibri" pitchFamily="34" charset="0"/>
              </a:rPr>
              <a:t>Overall aims of this presentation:</a:t>
            </a:r>
            <a:endParaRPr lang="en-GB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Katie Hancock, P130333.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71472" y="857232"/>
            <a:ext cx="5286412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dirty="0" smtClean="0">
                <a:latin typeface="Calibri" pitchFamily="34" charset="0"/>
                <a:cs typeface="Arial" pitchFamily="34" charset="0"/>
              </a:rPr>
              <a:t>Young Enterprise currently work directly with secondary schools across the whole of the UK, including Wales.</a:t>
            </a:r>
            <a:br>
              <a:rPr lang="en-GB" sz="1600" dirty="0" smtClean="0">
                <a:latin typeface="Calibri" pitchFamily="34" charset="0"/>
                <a:cs typeface="Arial" pitchFamily="34" charset="0"/>
              </a:rPr>
            </a:br>
            <a:r>
              <a:rPr lang="en-GB" sz="1600" dirty="0" smtClean="0">
                <a:latin typeface="Calibri" pitchFamily="34" charset="0"/>
                <a:cs typeface="Arial" pitchFamily="34" charset="0"/>
              </a:rPr>
              <a:t>. </a:t>
            </a:r>
            <a:r>
              <a:rPr lang="en-GB" sz="1600" dirty="0">
                <a:latin typeface="Calibri" pitchFamily="34" charset="0"/>
                <a:cs typeface="Arial" pitchFamily="34" charset="0"/>
              </a:rPr>
              <a:t/>
            </a:r>
            <a:br>
              <a:rPr lang="en-GB" sz="1600" dirty="0">
                <a:latin typeface="Calibri" pitchFamily="34" charset="0"/>
                <a:cs typeface="Arial" pitchFamily="34" charset="0"/>
              </a:rPr>
            </a:br>
            <a:r>
              <a:rPr lang="en-GB" sz="1600" b="1" dirty="0" smtClean="0">
                <a:latin typeface="Calibri" pitchFamily="34" charset="0"/>
                <a:cs typeface="Arial" pitchFamily="34" charset="0"/>
              </a:rPr>
              <a:t>Their primary aims: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GB" sz="1600" dirty="0">
                <a:latin typeface="Calibri" pitchFamily="34" charset="0"/>
                <a:cs typeface="Arial" pitchFamily="34" charset="0"/>
              </a:rPr>
              <a:t>T</a:t>
            </a:r>
            <a:r>
              <a:rPr lang="en-GB" sz="1600" dirty="0" smtClean="0">
                <a:latin typeface="Calibri" pitchFamily="34" charset="0"/>
                <a:cs typeface="Arial" pitchFamily="34" charset="0"/>
              </a:rPr>
              <a:t>o </a:t>
            </a:r>
            <a:r>
              <a:rPr lang="en-GB" sz="1600" dirty="0" smtClean="0">
                <a:latin typeface="Calibri" pitchFamily="34" charset="0"/>
                <a:cs typeface="Arial" pitchFamily="34" charset="0"/>
              </a:rPr>
              <a:t>construct a future that is successful and sustainabl</a:t>
            </a:r>
            <a:r>
              <a:rPr lang="en-GB" sz="1600" dirty="0" smtClean="0">
                <a:latin typeface="Calibri" pitchFamily="34" charset="0"/>
                <a:cs typeface="Arial" pitchFamily="34" charset="0"/>
              </a:rPr>
              <a:t>e for secondary pupils</a:t>
            </a:r>
            <a:r>
              <a:rPr lang="en-GB" sz="1600" dirty="0" smtClean="0">
                <a:latin typeface="Calibri" pitchFamily="34" charset="0"/>
                <a:cs typeface="Arial" pitchFamily="34" charset="0"/>
              </a:rPr>
              <a:t>. </a:t>
            </a:r>
            <a:endParaRPr lang="en-GB" sz="1600" dirty="0" smtClean="0">
              <a:latin typeface="Calibri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GB" sz="1600" dirty="0" smtClean="0">
                <a:latin typeface="Calibri" pitchFamily="34" charset="0"/>
                <a:cs typeface="Arial" pitchFamily="34" charset="0"/>
              </a:rPr>
              <a:t>Help young students realise their entrepreneurial potential  outside of education.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GB" sz="1600" dirty="0" smtClean="0">
                <a:latin typeface="Calibri" pitchFamily="34" charset="0"/>
                <a:cs typeface="Arial" pitchFamily="34" charset="0"/>
              </a:rPr>
              <a:t>Empower teenagers to learn, work and live.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GB" sz="1600" dirty="0" smtClean="0">
                <a:latin typeface="Calibri" pitchFamily="34" charset="0"/>
                <a:cs typeface="Arial" pitchFamily="34" charset="0"/>
              </a:rPr>
              <a:t>Develops skills such as communication, confidence, financial capability, initiative, problem solving, solidarity, resilience. </a:t>
            </a:r>
            <a:br>
              <a:rPr lang="en-GB" sz="1600" dirty="0" smtClean="0">
                <a:latin typeface="Calibri" pitchFamily="34" charset="0"/>
                <a:cs typeface="Arial" pitchFamily="34" charset="0"/>
              </a:rPr>
            </a:br>
            <a:r>
              <a:rPr lang="en-GB" sz="1600" dirty="0" smtClean="0">
                <a:latin typeface="Calibri" pitchFamily="34" charset="0"/>
                <a:cs typeface="Arial" pitchFamily="34" charset="0"/>
              </a:rPr>
              <a:t>		</a:t>
            </a:r>
            <a:r>
              <a:rPr lang="en-GB" sz="1600" b="1" dirty="0" smtClean="0">
                <a:latin typeface="Calibri" pitchFamily="34" charset="0"/>
                <a:cs typeface="Arial" pitchFamily="34" charset="0"/>
              </a:rPr>
              <a:t>   How they do this: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GB" sz="1600" dirty="0" smtClean="0">
                <a:latin typeface="Calibri" pitchFamily="34" charset="0"/>
                <a:cs typeface="Arial" pitchFamily="34" charset="0"/>
              </a:rPr>
              <a:t>Offer a diverse range of programmes that encourage the skills that are mentioned above to be developed. </a:t>
            </a:r>
          </a:p>
          <a:p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itle 3"/>
          <p:cNvSpPr>
            <a:spLocks noGrp="1"/>
          </p:cNvSpPr>
          <p:nvPr>
            <p:ph type="title"/>
          </p:nvPr>
        </p:nvSpPr>
        <p:spPr>
          <a:xfrm>
            <a:off x="357126" y="357166"/>
            <a:ext cx="8786874" cy="642942"/>
          </a:xfrm>
        </p:spPr>
        <p:txBody>
          <a:bodyPr>
            <a:noAutofit/>
          </a:bodyPr>
          <a:lstStyle/>
          <a:p>
            <a:pPr algn="ctr"/>
            <a:r>
              <a:rPr lang="en-GB" sz="4000" dirty="0" smtClean="0">
                <a:latin typeface="Calibri" pitchFamily="34" charset="0"/>
              </a:rPr>
              <a:t>How Young Enterprise </a:t>
            </a:r>
            <a:r>
              <a:rPr lang="en-GB" sz="4000" dirty="0" smtClean="0">
                <a:latin typeface="Calibri" pitchFamily="34" charset="0"/>
              </a:rPr>
              <a:t>Works:</a:t>
            </a:r>
            <a:endParaRPr lang="en-GB" sz="4000" dirty="0">
              <a:latin typeface="Calibri" pitchFamily="34" charset="0"/>
            </a:endParaRPr>
          </a:p>
        </p:txBody>
      </p:sp>
      <p:sp>
        <p:nvSpPr>
          <p:cNvPr id="10" name="Cloud Callout 9"/>
          <p:cNvSpPr/>
          <p:nvPr/>
        </p:nvSpPr>
        <p:spPr>
          <a:xfrm>
            <a:off x="6000728" y="1214422"/>
            <a:ext cx="3143272" cy="2500330"/>
          </a:xfrm>
          <a:prstGeom prst="cloudCallout">
            <a:avLst>
              <a:gd name="adj1" fmla="val -31610"/>
              <a:gd name="adj2" fmla="val 5633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We believe that all young people should be given the best chance for a rewarding future in work and life - no matter where they start their journey.’ </a:t>
            </a:r>
            <a:br>
              <a:rPr lang="en-GB" sz="13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en-GB" sz="13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Mercieca</a:t>
            </a:r>
            <a:r>
              <a:rPr lang="en-GB" sz="13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(2016)</a:t>
            </a:r>
            <a:endParaRPr lang="en-GB" sz="13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214282" y="1857364"/>
            <a:ext cx="892971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 smtClean="0">
                <a:latin typeface="Calibri" pitchFamily="34" charset="0"/>
                <a:cs typeface="Arial" pitchFamily="34" charset="0"/>
              </a:rPr>
              <a:t>What would you do if I gave you ten pound?</a:t>
            </a:r>
            <a:endParaRPr lang="en-GB" sz="4400" b="1" dirty="0">
              <a:latin typeface="Calibri" pitchFamily="34" charset="0"/>
              <a:cs typeface="Arial" pitchFamily="34" charset="0"/>
            </a:endParaRPr>
          </a:p>
        </p:txBody>
      </p:sp>
      <p:pic>
        <p:nvPicPr>
          <p:cNvPr id="19458" name="Picture 2" descr="C:\Users\flashyourmary\AppData\Local\Microsoft\Windows\Temporary Internet Files\Content.IE5\6MTN6G6Z\ten-pounds-76135212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2928934"/>
            <a:ext cx="1928826" cy="1041566"/>
          </a:xfrm>
          <a:prstGeom prst="rect">
            <a:avLst/>
          </a:prstGeom>
          <a:noFill/>
        </p:spPr>
      </p:pic>
      <p:pic>
        <p:nvPicPr>
          <p:cNvPr id="19460" name="Picture 4" descr="C:\Users\flashyourmary\AppData\Local\Microsoft\Windows\Temporary Internet Files\Content.IE5\IW8V37UE\10_sterline_fronte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57422" y="4143380"/>
            <a:ext cx="3714776" cy="1959245"/>
          </a:xfrm>
          <a:prstGeom prst="rect">
            <a:avLst/>
          </a:prstGeom>
          <a:noFill/>
        </p:spPr>
      </p:pic>
      <p:pic>
        <p:nvPicPr>
          <p:cNvPr id="19461" name="Picture 5" descr="C:\Users\flashyourmary\AppData\Local\Microsoft\Windows\Temporary Internet Files\Content.IE5\PHZ97IH4\englandmoney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86578" y="2857496"/>
            <a:ext cx="1194175" cy="600073"/>
          </a:xfrm>
          <a:prstGeom prst="rect">
            <a:avLst/>
          </a:prstGeom>
          <a:noFill/>
        </p:spPr>
      </p:pic>
      <p:pic>
        <p:nvPicPr>
          <p:cNvPr id="19463" name="Picture 7" descr="C:\Users\flashyourmary\AppData\Local\Microsoft\Windows\Temporary Internet Files\Content.IE5\04MMBP3K\ten-pound-note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86446" y="357166"/>
            <a:ext cx="2583069" cy="1428760"/>
          </a:xfrm>
          <a:prstGeom prst="rect">
            <a:avLst/>
          </a:prstGeom>
          <a:noFill/>
        </p:spPr>
      </p:pic>
      <p:pic>
        <p:nvPicPr>
          <p:cNvPr id="19464" name="Picture 8" descr="C:\Users\flashyourmary\AppData\Local\Microsoft\Windows\Temporary Internet Files\Content.IE5\IW8V37UE\10_Pounds_A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00826" y="4071942"/>
            <a:ext cx="1968519" cy="1080300"/>
          </a:xfrm>
          <a:prstGeom prst="rect">
            <a:avLst/>
          </a:prstGeom>
          <a:noFill/>
        </p:spPr>
      </p:pic>
      <p:pic>
        <p:nvPicPr>
          <p:cNvPr id="19465" name="Picture 9" descr="C:\Users\flashyourmary\AppData\Local\Microsoft\Windows\Temporary Internet Files\Content.IE5\IW8V37UE\20080830014830953_s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786050" y="642918"/>
            <a:ext cx="2357454" cy="1221161"/>
          </a:xfrm>
          <a:prstGeom prst="rect">
            <a:avLst/>
          </a:prstGeom>
          <a:noFill/>
        </p:spPr>
      </p:pic>
      <p:pic>
        <p:nvPicPr>
          <p:cNvPr id="15" name="Picture 5" descr="C:\Users\flashyourmary\AppData\Local\Microsoft\Windows\Temporary Internet Files\Content.IE5\PHZ97IH4\englandmoney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48" y="928670"/>
            <a:ext cx="1421652" cy="7143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28596" y="1214422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5" name="Title 3"/>
          <p:cNvSpPr>
            <a:spLocks noGrp="1"/>
          </p:cNvSpPr>
          <p:nvPr>
            <p:ph type="title"/>
          </p:nvPr>
        </p:nvSpPr>
        <p:spPr>
          <a:xfrm>
            <a:off x="214282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3200" dirty="0" smtClean="0">
                <a:latin typeface="Calibri" pitchFamily="34" charset="0"/>
              </a:rPr>
              <a:t>Secondary School Workshops that encourage entrepreneurial thinking.</a:t>
            </a:r>
            <a:endParaRPr lang="en-GB" sz="3200" dirty="0">
              <a:latin typeface="Calibri" pitchFamily="34" charset="0"/>
            </a:endParaRPr>
          </a:p>
        </p:txBody>
      </p:sp>
      <p:pic>
        <p:nvPicPr>
          <p:cNvPr id="7" name="Picture 2" descr="C:\Users\flashyourmary\AppData\Local\Microsoft\Windows\Temporary Internet Files\Content.IE5\04MMBP3K\Check_mark_23x20_02.svg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071670" y="5429264"/>
            <a:ext cx="905254" cy="857256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 rot="10800000" flipV="1">
            <a:off x="2928926" y="5741417"/>
            <a:ext cx="58579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latin typeface="Calibri" pitchFamily="34" charset="0"/>
              </a:rPr>
              <a:t>The three workshops above are the foundations towards developing entrepreneurial skills within secondary pupils. </a:t>
            </a:r>
            <a:endParaRPr lang="en-GB" sz="16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</a:t>
            </a:r>
            <a:endParaRPr lang="en-GB"/>
          </a:p>
        </p:txBody>
      </p:sp>
      <p:graphicFrame>
        <p:nvGraphicFramePr>
          <p:cNvPr id="5" name="Diagram 4"/>
          <p:cNvGraphicFramePr/>
          <p:nvPr/>
        </p:nvGraphicFramePr>
        <p:xfrm>
          <a:off x="428596" y="1214422"/>
          <a:ext cx="7858180" cy="4000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14282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3200" dirty="0" smtClean="0">
                <a:latin typeface="Calibri" pitchFamily="34" charset="0"/>
              </a:rPr>
              <a:t>Secondary School Initiatives that encourages entrepreneurial mindsets.</a:t>
            </a:r>
            <a:endParaRPr lang="en-GB" sz="3200" dirty="0">
              <a:latin typeface="Calibri" pitchFamily="34" charset="0"/>
            </a:endParaRPr>
          </a:p>
        </p:txBody>
      </p:sp>
      <p:pic>
        <p:nvPicPr>
          <p:cNvPr id="2050" name="Picture 2" descr="C:\Users\flashyourmary\AppData\Local\Microsoft\Windows\Temporary Internet Files\Content.IE5\04MMBP3K\Check_mark_23x20_02.svg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071670" y="5429264"/>
            <a:ext cx="905254" cy="857256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3071802" y="5500702"/>
            <a:ext cx="53578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latin typeface="Calibri" pitchFamily="34" charset="0"/>
              </a:rPr>
              <a:t>All three programmes wholly enable pupils to develop entrepreneurial </a:t>
            </a:r>
            <a:r>
              <a:rPr lang="en-GB" sz="1600" dirty="0" smtClean="0">
                <a:latin typeface="Calibri" pitchFamily="34" charset="0"/>
              </a:rPr>
              <a:t>traits and think outside the box.</a:t>
            </a:r>
            <a:endParaRPr lang="en-GB" sz="16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3200" dirty="0" smtClean="0">
                <a:latin typeface="Calibri" pitchFamily="34" charset="0"/>
              </a:rPr>
              <a:t>It’s not just Entrepreneurial thinking that can be developed...</a:t>
            </a:r>
            <a:endParaRPr lang="en-GB" sz="3200" dirty="0">
              <a:latin typeface="Calibri" pitchFamily="34" charset="0"/>
            </a:endParaRPr>
          </a:p>
        </p:txBody>
      </p:sp>
      <p:pic>
        <p:nvPicPr>
          <p:cNvPr id="18439" name="Picture 7"/>
          <p:cNvPicPr>
            <a:picLocks noChangeAspect="1" noChangeArrowheads="1"/>
          </p:cNvPicPr>
          <p:nvPr/>
        </p:nvPicPr>
        <p:blipFill>
          <a:blip r:embed="rId2"/>
          <a:srcRect l="12079" t="34180" r="20388" b="13086"/>
          <a:stretch>
            <a:fillRect/>
          </a:stretch>
        </p:blipFill>
        <p:spPr bwMode="auto">
          <a:xfrm>
            <a:off x="142844" y="1000108"/>
            <a:ext cx="9001156" cy="49225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Rectangle 10"/>
          <p:cNvSpPr/>
          <p:nvPr/>
        </p:nvSpPr>
        <p:spPr>
          <a:xfrm>
            <a:off x="7572364" y="5429264"/>
            <a:ext cx="1571636" cy="42862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pic>
        <p:nvPicPr>
          <p:cNvPr id="6" name="Picture 2" descr="C:\Users\flashyourmary\AppData\Local\Microsoft\Windows\Temporary Internet Files\Content.IE5\04MMBP3K\Check_mark_23x20_02.svg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5286388"/>
            <a:ext cx="905254" cy="857256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6500826" y="5143512"/>
            <a:ext cx="264317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latin typeface="Calibri" pitchFamily="34" charset="0"/>
              </a:rPr>
              <a:t>These are skills that can be developed </a:t>
            </a:r>
            <a:r>
              <a:rPr lang="en-GB" sz="1600" dirty="0" smtClean="0">
                <a:latin typeface="Calibri" pitchFamily="34" charset="0"/>
              </a:rPr>
              <a:t>from participating in </a:t>
            </a:r>
            <a:r>
              <a:rPr lang="en-GB" sz="1600" dirty="0" smtClean="0">
                <a:latin typeface="Calibri" pitchFamily="34" charset="0"/>
              </a:rPr>
              <a:t>this initiative and used in every day life.</a:t>
            </a:r>
            <a:endParaRPr lang="en-GB" sz="16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571472" y="1071546"/>
          <a:ext cx="8572528" cy="4572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3200" dirty="0" smtClean="0">
                <a:latin typeface="Calibri" pitchFamily="34" charset="0"/>
              </a:rPr>
              <a:t>How does Young Enterprise link to current legislation?  </a:t>
            </a:r>
            <a:endParaRPr lang="en-GB" sz="32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Calibri" pitchFamily="34" charset="0"/>
              </a:rPr>
              <a:t>Conclusion.</a:t>
            </a:r>
            <a:endParaRPr lang="en-GB" dirty="0">
              <a:latin typeface="Calibri" pitchFamily="34" charset="0"/>
            </a:endParaRPr>
          </a:p>
        </p:txBody>
      </p:sp>
      <p:sp>
        <p:nvSpPr>
          <p:cNvPr id="20" name="Content Placeholder 19"/>
          <p:cNvSpPr>
            <a:spLocks noGrp="1"/>
          </p:cNvSpPr>
          <p:nvPr>
            <p:ph sz="quarter" idx="2"/>
          </p:nvPr>
        </p:nvSpPr>
        <p:spPr>
          <a:xfrm>
            <a:off x="785786" y="1285860"/>
            <a:ext cx="7786742" cy="5000660"/>
          </a:xfrm>
        </p:spPr>
        <p:txBody>
          <a:bodyPr>
            <a:normAutofit fontScale="92500" lnSpcReduction="10000"/>
          </a:bodyPr>
          <a:lstStyle/>
          <a:p>
            <a:pPr lvl="3">
              <a:buNone/>
            </a:pPr>
            <a:r>
              <a:rPr lang="en-GB" dirty="0" smtClean="0">
                <a:latin typeface="Calibri" pitchFamily="34" charset="0"/>
              </a:rPr>
              <a:t>		</a:t>
            </a: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Young Enterprise Makes a difference!</a:t>
            </a:r>
          </a:p>
          <a:p>
            <a:pPr>
              <a:buNone/>
            </a:pPr>
            <a:endParaRPr lang="en-GB" sz="1600" dirty="0" smtClean="0">
              <a:latin typeface="Calibri" pitchFamily="34" charset="0"/>
            </a:endParaRPr>
          </a:p>
          <a:p>
            <a:pPr>
              <a:buNone/>
            </a:pPr>
            <a:endParaRPr lang="en-GB" sz="1600" dirty="0" smtClean="0">
              <a:latin typeface="Calibri" pitchFamily="34" charset="0"/>
            </a:endParaRPr>
          </a:p>
          <a:p>
            <a:pPr>
              <a:buNone/>
            </a:pPr>
            <a:r>
              <a:rPr lang="en-GB" sz="1700" dirty="0" smtClean="0">
                <a:latin typeface="Calibri" pitchFamily="34" charset="0"/>
              </a:rPr>
              <a:t>-</a:t>
            </a:r>
            <a:r>
              <a:rPr lang="en-GB" sz="1700" b="1" dirty="0" smtClean="0">
                <a:latin typeface="Calibri" pitchFamily="34" charset="0"/>
              </a:rPr>
              <a:t>Secondary Pupils develop entrepreneurial thinking from:</a:t>
            </a:r>
          </a:p>
          <a:p>
            <a:pPr>
              <a:buNone/>
            </a:pPr>
            <a:r>
              <a:rPr lang="en-GB" sz="1700" dirty="0" smtClean="0">
                <a:latin typeface="Calibri" pitchFamily="34" charset="0"/>
              </a:rPr>
              <a:t>	</a:t>
            </a:r>
            <a:r>
              <a:rPr lang="en-GB" sz="1700" dirty="0" smtClean="0">
                <a:latin typeface="Calibri" pitchFamily="34" charset="0"/>
              </a:rPr>
              <a:t>	Achieving objectives.</a:t>
            </a:r>
            <a:br>
              <a:rPr lang="en-GB" sz="1700" dirty="0" smtClean="0">
                <a:latin typeface="Calibri" pitchFamily="34" charset="0"/>
              </a:rPr>
            </a:br>
            <a:r>
              <a:rPr lang="en-GB" sz="1700" dirty="0" smtClean="0">
                <a:latin typeface="Calibri" pitchFamily="34" charset="0"/>
              </a:rPr>
              <a:t>	Coping with problems.</a:t>
            </a:r>
            <a:br>
              <a:rPr lang="en-GB" sz="1700" dirty="0" smtClean="0">
                <a:latin typeface="Calibri" pitchFamily="34" charset="0"/>
              </a:rPr>
            </a:br>
            <a:r>
              <a:rPr lang="en-GB" sz="1700" dirty="0" smtClean="0">
                <a:latin typeface="Calibri" pitchFamily="34" charset="0"/>
              </a:rPr>
              <a:t>	Dealing with change.</a:t>
            </a:r>
            <a:br>
              <a:rPr lang="en-GB" sz="1700" dirty="0" smtClean="0">
                <a:latin typeface="Calibri" pitchFamily="34" charset="0"/>
              </a:rPr>
            </a:br>
            <a:r>
              <a:rPr lang="en-GB" sz="1700" dirty="0" smtClean="0">
                <a:latin typeface="Calibri" pitchFamily="34" charset="0"/>
              </a:rPr>
              <a:t>	Business development.</a:t>
            </a:r>
            <a:br>
              <a:rPr lang="en-GB" sz="1700" dirty="0" smtClean="0">
                <a:latin typeface="Calibri" pitchFamily="34" charset="0"/>
              </a:rPr>
            </a:br>
            <a:r>
              <a:rPr lang="en-GB" sz="1700" dirty="0" smtClean="0">
                <a:latin typeface="Calibri" pitchFamily="34" charset="0"/>
              </a:rPr>
              <a:t>	Structuring a corporation.</a:t>
            </a:r>
            <a:br>
              <a:rPr lang="en-GB" sz="1700" dirty="0" smtClean="0">
                <a:latin typeface="Calibri" pitchFamily="34" charset="0"/>
              </a:rPr>
            </a:br>
            <a:r>
              <a:rPr lang="en-GB" sz="1700" dirty="0" smtClean="0">
                <a:latin typeface="Calibri" pitchFamily="34" charset="0"/>
              </a:rPr>
              <a:t>	Constructing relationships.</a:t>
            </a:r>
            <a:br>
              <a:rPr lang="en-GB" sz="1700" dirty="0" smtClean="0">
                <a:latin typeface="Calibri" pitchFamily="34" charset="0"/>
              </a:rPr>
            </a:br>
            <a:r>
              <a:rPr lang="en-GB" sz="1700" dirty="0" smtClean="0">
                <a:latin typeface="Calibri" pitchFamily="34" charset="0"/>
              </a:rPr>
              <a:t>	Innovating. </a:t>
            </a:r>
            <a:br>
              <a:rPr lang="en-GB" sz="1700" dirty="0" smtClean="0">
                <a:latin typeface="Calibri" pitchFamily="34" charset="0"/>
              </a:rPr>
            </a:br>
            <a:r>
              <a:rPr lang="en-GB" sz="1700" dirty="0" smtClean="0">
                <a:latin typeface="Calibri" pitchFamily="34" charset="0"/>
              </a:rPr>
              <a:t>	Spotting opportunities.</a:t>
            </a:r>
            <a:br>
              <a:rPr lang="en-GB" sz="1700" dirty="0" smtClean="0">
                <a:latin typeface="Calibri" pitchFamily="34" charset="0"/>
              </a:rPr>
            </a:br>
            <a:r>
              <a:rPr lang="en-GB" sz="1700" dirty="0" smtClean="0">
                <a:latin typeface="Calibri" pitchFamily="34" charset="0"/>
              </a:rPr>
              <a:t>	Evaluating Ideas.</a:t>
            </a:r>
            <a:br>
              <a:rPr lang="en-GB" sz="1700" dirty="0" smtClean="0">
                <a:latin typeface="Calibri" pitchFamily="34" charset="0"/>
              </a:rPr>
            </a:br>
            <a:endParaRPr lang="en-GB" sz="1700" dirty="0" smtClean="0">
              <a:latin typeface="Calibri" pitchFamily="34" charset="0"/>
            </a:endParaRPr>
          </a:p>
          <a:p>
            <a:pPr>
              <a:buNone/>
            </a:pPr>
            <a:r>
              <a:rPr lang="en-GB" sz="1700" dirty="0" smtClean="0">
                <a:latin typeface="Calibri" pitchFamily="34" charset="0"/>
              </a:rPr>
              <a:t>- </a:t>
            </a:r>
            <a:r>
              <a:rPr lang="en-GB" sz="1700" b="1" dirty="0" smtClean="0">
                <a:latin typeface="Calibri" pitchFamily="34" charset="0"/>
              </a:rPr>
              <a:t>Secondary Pupils that participate in this initiative gain:</a:t>
            </a:r>
            <a:r>
              <a:rPr lang="en-GB" sz="1700" dirty="0" smtClean="0">
                <a:latin typeface="Calibri" pitchFamily="34" charset="0"/>
              </a:rPr>
              <a:t/>
            </a:r>
            <a:br>
              <a:rPr lang="en-GB" sz="1700" dirty="0" smtClean="0">
                <a:latin typeface="Calibri" pitchFamily="34" charset="0"/>
              </a:rPr>
            </a:br>
            <a:r>
              <a:rPr lang="en-GB" sz="1700" dirty="0" smtClean="0">
                <a:latin typeface="Calibri" pitchFamily="34" charset="0"/>
              </a:rPr>
              <a:t>	Resilience.</a:t>
            </a:r>
            <a:br>
              <a:rPr lang="en-GB" sz="1700" dirty="0" smtClean="0">
                <a:latin typeface="Calibri" pitchFamily="34" charset="0"/>
              </a:rPr>
            </a:br>
            <a:r>
              <a:rPr lang="en-GB" sz="1700" dirty="0" smtClean="0">
                <a:latin typeface="Calibri" pitchFamily="34" charset="0"/>
              </a:rPr>
              <a:t>	Awareness of Risks in situations.</a:t>
            </a:r>
            <a:br>
              <a:rPr lang="en-GB" sz="1700" dirty="0" smtClean="0">
                <a:latin typeface="Calibri" pitchFamily="34" charset="0"/>
              </a:rPr>
            </a:br>
            <a:r>
              <a:rPr lang="en-GB" sz="1700" dirty="0" smtClean="0">
                <a:latin typeface="Calibri" pitchFamily="34" charset="0"/>
              </a:rPr>
              <a:t>	Manage risks positively.</a:t>
            </a:r>
            <a:br>
              <a:rPr lang="en-GB" sz="1700" dirty="0" smtClean="0">
                <a:latin typeface="Calibri" pitchFamily="34" charset="0"/>
              </a:rPr>
            </a:br>
            <a:r>
              <a:rPr lang="en-GB" sz="1700" dirty="0" smtClean="0">
                <a:latin typeface="Calibri" pitchFamily="34" charset="0"/>
              </a:rPr>
              <a:t>	A positive attitude towards any form of change. </a:t>
            </a:r>
            <a:br>
              <a:rPr lang="en-GB" sz="1700" dirty="0" smtClean="0">
                <a:latin typeface="Calibri" pitchFamily="34" charset="0"/>
              </a:rPr>
            </a:br>
            <a:r>
              <a:rPr lang="en-GB" sz="1700" dirty="0" smtClean="0">
                <a:latin typeface="Calibri" pitchFamily="34" charset="0"/>
              </a:rPr>
              <a:t>	Transferable skills they can take through life</a:t>
            </a:r>
            <a:r>
              <a:rPr lang="en-GB" sz="1700" dirty="0" smtClean="0"/>
              <a:t>. </a:t>
            </a:r>
            <a:r>
              <a:rPr lang="en-GB" sz="1600" dirty="0" smtClean="0"/>
              <a:t/>
            </a:r>
            <a:br>
              <a:rPr lang="en-GB" sz="1600" dirty="0" smtClean="0"/>
            </a:br>
            <a:r>
              <a:rPr lang="en-GB" sz="1600" dirty="0" smtClean="0"/>
              <a:t>	</a:t>
            </a:r>
            <a:endParaRPr lang="en-GB" sz="160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</a:t>
            </a:r>
            <a:endParaRPr lang="en-GB"/>
          </a:p>
        </p:txBody>
      </p:sp>
      <p:pic>
        <p:nvPicPr>
          <p:cNvPr id="1026" name="Picture 2" descr="C:\Users\flashyourmary\AppData\Local\Microsoft\Windows\Temporary Internet Files\Content.IE5\6MTN6G6Z\creativity-e139058260548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7752" y="2500306"/>
            <a:ext cx="4026505" cy="22145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</a:t>
            </a:r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Any </a:t>
            </a:r>
            <a:r>
              <a:rPr lang="en-GB" dirty="0" smtClean="0">
                <a:latin typeface="Calibri" pitchFamily="34" charset="0"/>
              </a:rPr>
              <a:t>Questions</a:t>
            </a:r>
            <a:r>
              <a:rPr lang="en-GB" dirty="0" smtClean="0"/>
              <a:t>?</a:t>
            </a:r>
            <a:endParaRPr lang="en-GB" dirty="0"/>
          </a:p>
        </p:txBody>
      </p:sp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2"/>
          <a:srcRect l="17020" r="17642" b="28711"/>
          <a:stretch>
            <a:fillRect/>
          </a:stretch>
        </p:blipFill>
        <p:spPr bwMode="auto">
          <a:xfrm>
            <a:off x="1214414" y="1357298"/>
            <a:ext cx="6754347" cy="41434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en-GB" sz="1600" dirty="0" smtClean="0">
                <a:latin typeface="Calibri" pitchFamily="34" charset="0"/>
              </a:rPr>
              <a:t>Business Wales. (2016). </a:t>
            </a:r>
            <a:r>
              <a:rPr lang="en-GB" sz="1600" i="1" dirty="0" smtClean="0">
                <a:latin typeface="Calibri" pitchFamily="34" charset="0"/>
              </a:rPr>
              <a:t>Understanding Entrepreneurship – The ACRO Model | Big Ideas Wales</a:t>
            </a:r>
            <a:r>
              <a:rPr lang="en-GB" sz="1600" dirty="0" smtClean="0">
                <a:latin typeface="Calibri" pitchFamily="34" charset="0"/>
              </a:rPr>
              <a:t>. [online] Available at: https://businesswales.gov.wales/bigideas/understanding-entrepreneurship-acro-model [Accessed 12 Mar. 2018]. </a:t>
            </a:r>
          </a:p>
          <a:p>
            <a:pPr>
              <a:buNone/>
            </a:pPr>
            <a:r>
              <a:rPr lang="en-GB" sz="1600" dirty="0" smtClean="0">
                <a:latin typeface="Calibri" pitchFamily="34" charset="0"/>
              </a:rPr>
              <a:t>Donaldson, G. (2015). </a:t>
            </a:r>
            <a:r>
              <a:rPr lang="en-GB" sz="1600" i="1" dirty="0" smtClean="0">
                <a:latin typeface="Calibri" pitchFamily="34" charset="0"/>
              </a:rPr>
              <a:t>Successful Futures: Independent review of curriculum and assessment arrangements in Wales</a:t>
            </a:r>
            <a:r>
              <a:rPr lang="en-GB" sz="1600" dirty="0" smtClean="0">
                <a:latin typeface="Calibri" pitchFamily="34" charset="0"/>
              </a:rPr>
              <a:t>. </a:t>
            </a:r>
            <a:r>
              <a:rPr lang="en-GB" sz="1600" dirty="0" err="1" smtClean="0">
                <a:latin typeface="Calibri" pitchFamily="34" charset="0"/>
              </a:rPr>
              <a:t>Caerdydd</a:t>
            </a:r>
            <a:r>
              <a:rPr lang="en-GB" sz="1600" dirty="0" smtClean="0">
                <a:latin typeface="Calibri" pitchFamily="34" charset="0"/>
              </a:rPr>
              <a:t>: </a:t>
            </a:r>
            <a:r>
              <a:rPr lang="en-GB" sz="1600" dirty="0" err="1" smtClean="0">
                <a:latin typeface="Calibri" pitchFamily="34" charset="0"/>
              </a:rPr>
              <a:t>Llywodraeth</a:t>
            </a:r>
            <a:r>
              <a:rPr lang="en-GB" sz="1600" dirty="0" smtClean="0">
                <a:latin typeface="Calibri" pitchFamily="34" charset="0"/>
              </a:rPr>
              <a:t> </a:t>
            </a:r>
            <a:r>
              <a:rPr lang="en-GB" sz="1600" dirty="0" err="1" smtClean="0">
                <a:latin typeface="Calibri" pitchFamily="34" charset="0"/>
              </a:rPr>
              <a:t>Cenedlaethol</a:t>
            </a:r>
            <a:r>
              <a:rPr lang="en-GB" sz="1600" dirty="0" smtClean="0">
                <a:latin typeface="Calibri" pitchFamily="34" charset="0"/>
              </a:rPr>
              <a:t> </a:t>
            </a:r>
            <a:r>
              <a:rPr lang="en-GB" sz="1600" dirty="0" err="1" smtClean="0">
                <a:latin typeface="Calibri" pitchFamily="34" charset="0"/>
              </a:rPr>
              <a:t>Cymru</a:t>
            </a:r>
            <a:r>
              <a:rPr lang="en-GB" sz="1600" dirty="0" smtClean="0">
                <a:latin typeface="Calibri" pitchFamily="34" charset="0"/>
              </a:rPr>
              <a:t>.</a:t>
            </a:r>
          </a:p>
          <a:p>
            <a:pPr>
              <a:buNone/>
            </a:pPr>
            <a:r>
              <a:rPr lang="en-GB" sz="1600" dirty="0" err="1" smtClean="0">
                <a:latin typeface="Calibri" pitchFamily="34" charset="0"/>
              </a:rPr>
              <a:t>Llywodraeth</a:t>
            </a:r>
            <a:r>
              <a:rPr lang="en-GB" sz="1600" dirty="0" smtClean="0">
                <a:latin typeface="Calibri" pitchFamily="34" charset="0"/>
              </a:rPr>
              <a:t> </a:t>
            </a:r>
            <a:r>
              <a:rPr lang="en-GB" sz="1600" dirty="0" err="1" smtClean="0">
                <a:latin typeface="Calibri" pitchFamily="34" charset="0"/>
              </a:rPr>
              <a:t>Cenedlaethol</a:t>
            </a:r>
            <a:r>
              <a:rPr lang="en-GB" sz="1600" dirty="0" smtClean="0">
                <a:latin typeface="Calibri" pitchFamily="34" charset="0"/>
              </a:rPr>
              <a:t> </a:t>
            </a:r>
            <a:r>
              <a:rPr lang="en-GB" sz="1600" dirty="0" err="1" smtClean="0">
                <a:latin typeface="Calibri" pitchFamily="34" charset="0"/>
              </a:rPr>
              <a:t>Cymru</a:t>
            </a:r>
            <a:r>
              <a:rPr lang="en-GB" sz="1600" dirty="0" smtClean="0">
                <a:latin typeface="Calibri" pitchFamily="34" charset="0"/>
              </a:rPr>
              <a:t> (2013). </a:t>
            </a:r>
            <a:r>
              <a:rPr lang="en-GB" sz="1600" i="1" dirty="0" smtClean="0">
                <a:latin typeface="Calibri" pitchFamily="34" charset="0"/>
              </a:rPr>
              <a:t>National Literacy and Numeracy Framework : To support schools in introducing the National Literacy and Numeracy Framework</a:t>
            </a:r>
            <a:r>
              <a:rPr lang="en-GB" sz="1600" dirty="0" smtClean="0">
                <a:latin typeface="Calibri" pitchFamily="34" charset="0"/>
              </a:rPr>
              <a:t>. </a:t>
            </a:r>
            <a:r>
              <a:rPr lang="en-GB" sz="1600" dirty="0" err="1" smtClean="0">
                <a:latin typeface="Calibri" pitchFamily="34" charset="0"/>
              </a:rPr>
              <a:t>Caerdydd</a:t>
            </a:r>
            <a:r>
              <a:rPr lang="en-GB" sz="1600" dirty="0" smtClean="0">
                <a:latin typeface="Calibri" pitchFamily="34" charset="0"/>
              </a:rPr>
              <a:t>: </a:t>
            </a:r>
            <a:r>
              <a:rPr lang="en-GB" sz="1600" dirty="0" err="1" smtClean="0">
                <a:latin typeface="Calibri" pitchFamily="34" charset="0"/>
              </a:rPr>
              <a:t>Llywodraeth</a:t>
            </a:r>
            <a:r>
              <a:rPr lang="en-GB" sz="1600" dirty="0" smtClean="0">
                <a:latin typeface="Calibri" pitchFamily="34" charset="0"/>
              </a:rPr>
              <a:t> </a:t>
            </a:r>
            <a:r>
              <a:rPr lang="en-GB" sz="1600" dirty="0" err="1" smtClean="0">
                <a:latin typeface="Calibri" pitchFamily="34" charset="0"/>
              </a:rPr>
              <a:t>Cenedlaethol</a:t>
            </a:r>
            <a:r>
              <a:rPr lang="en-GB" sz="1600" dirty="0" smtClean="0">
                <a:latin typeface="Calibri" pitchFamily="34" charset="0"/>
              </a:rPr>
              <a:t> </a:t>
            </a:r>
            <a:r>
              <a:rPr lang="en-GB" sz="1600" dirty="0" err="1" smtClean="0">
                <a:latin typeface="Calibri" pitchFamily="34" charset="0"/>
              </a:rPr>
              <a:t>Cymru</a:t>
            </a:r>
            <a:r>
              <a:rPr lang="en-GB" sz="1600" dirty="0" smtClean="0">
                <a:latin typeface="Calibri" pitchFamily="34" charset="0"/>
              </a:rPr>
              <a:t>.</a:t>
            </a:r>
          </a:p>
          <a:p>
            <a:pPr>
              <a:buNone/>
            </a:pPr>
            <a:r>
              <a:rPr lang="en-GB" sz="1600" dirty="0" err="1" smtClean="0">
                <a:latin typeface="Calibri" pitchFamily="34" charset="0"/>
              </a:rPr>
              <a:t>Mercieca</a:t>
            </a:r>
            <a:r>
              <a:rPr lang="en-GB" sz="1600" dirty="0" smtClean="0">
                <a:latin typeface="Calibri" pitchFamily="34" charset="0"/>
              </a:rPr>
              <a:t>, M. (2016). </a:t>
            </a:r>
            <a:r>
              <a:rPr lang="en-GB" sz="1600" i="1" dirty="0" smtClean="0">
                <a:latin typeface="Calibri" pitchFamily="34" charset="0"/>
              </a:rPr>
              <a:t>Company </a:t>
            </a:r>
            <a:r>
              <a:rPr lang="en-GB" sz="1600" i="1" dirty="0" err="1" smtClean="0">
                <a:latin typeface="Calibri" pitchFamily="34" charset="0"/>
              </a:rPr>
              <a:t>Programe</a:t>
            </a:r>
            <a:r>
              <a:rPr lang="en-GB" sz="1600" i="1" dirty="0" smtClean="0">
                <a:latin typeface="Calibri" pitchFamily="34" charset="0"/>
              </a:rPr>
              <a:t>: 2016-17. Impact Report</a:t>
            </a:r>
            <a:r>
              <a:rPr lang="en-GB" sz="1600" dirty="0" smtClean="0">
                <a:latin typeface="Calibri" pitchFamily="34" charset="0"/>
              </a:rPr>
              <a:t>. Young Enterprise Programme.</a:t>
            </a:r>
          </a:p>
          <a:p>
            <a:pPr>
              <a:buNone/>
            </a:pPr>
            <a:r>
              <a:rPr lang="en-GB" sz="1600" dirty="0" smtClean="0">
                <a:latin typeface="Calibri" pitchFamily="34" charset="0"/>
              </a:rPr>
              <a:t> Welsh Government (2011). </a:t>
            </a:r>
            <a:r>
              <a:rPr lang="en-GB" sz="1600" i="1" dirty="0" smtClean="0">
                <a:latin typeface="Calibri" pitchFamily="34" charset="0"/>
              </a:rPr>
              <a:t>Financial education for 7 to 19-year-olds in Wales.</a:t>
            </a:r>
            <a:r>
              <a:rPr lang="en-GB" sz="1600" dirty="0" smtClean="0">
                <a:latin typeface="Calibri" pitchFamily="34" charset="0"/>
              </a:rPr>
              <a:t>. Guidance for schools and colleges. Cardiff. </a:t>
            </a:r>
          </a:p>
          <a:p>
            <a:pPr>
              <a:buNone/>
            </a:pPr>
            <a:r>
              <a:rPr lang="en-GB" sz="1600" dirty="0" smtClean="0">
                <a:latin typeface="Calibri" pitchFamily="34" charset="0"/>
              </a:rPr>
              <a:t>Welsh Government (2014). </a:t>
            </a:r>
            <a:r>
              <a:rPr lang="en-GB" sz="1600" i="1" dirty="0" smtClean="0">
                <a:latin typeface="Calibri" pitchFamily="34" charset="0"/>
              </a:rPr>
              <a:t>Youth Entrepreneurship Strategy (YES) Action Plan Annual Report 2014- 2015</a:t>
            </a:r>
            <a:r>
              <a:rPr lang="en-GB" sz="1600" dirty="0" smtClean="0">
                <a:latin typeface="Calibri" pitchFamily="34" charset="0"/>
              </a:rPr>
              <a:t>.</a:t>
            </a:r>
            <a:endParaRPr lang="en-GB" sz="1600" dirty="0" smtClean="0">
              <a:latin typeface="Calibri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sz="1600" dirty="0" smtClean="0">
                <a:latin typeface="Calibri" pitchFamily="34" charset="0"/>
                <a:cs typeface="Arial" pitchFamily="34" charset="0"/>
              </a:rPr>
              <a:t>Young Enterprise. (1998). </a:t>
            </a:r>
            <a:r>
              <a:rPr lang="en-GB" sz="1600" i="1" dirty="0" smtClean="0">
                <a:latin typeface="Calibri" pitchFamily="34" charset="0"/>
                <a:cs typeface="Arial" pitchFamily="34" charset="0"/>
              </a:rPr>
              <a:t>Young Enterprise » OUR HISTORY</a:t>
            </a:r>
            <a:r>
              <a:rPr lang="en-GB" sz="1600" dirty="0" smtClean="0">
                <a:latin typeface="Calibri" pitchFamily="34" charset="0"/>
                <a:cs typeface="Arial" pitchFamily="34" charset="0"/>
              </a:rPr>
              <a:t>. [online] Young-enterprise.org.uk. Available at: https://www.young-enterprise.org.uk/about-us/our-history/ [Accessed 27 Feb. 2018].</a:t>
            </a:r>
            <a:endParaRPr lang="en-GB" sz="1600" dirty="0">
              <a:latin typeface="Calibri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alibri" pitchFamily="34" charset="0"/>
              </a:rPr>
              <a:t>References: </a:t>
            </a:r>
            <a:endParaRPr lang="en-GB" dirty="0">
              <a:latin typeface="Calibri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Katie Hancock, P130333.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660</TotalTime>
  <Words>882</Words>
  <Application>Microsoft Office PowerPoint</Application>
  <PresentationFormat>On-screen Show (4:3)</PresentationFormat>
  <Paragraphs>79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Concourse</vt:lpstr>
      <vt:lpstr>Young Enterprise.</vt:lpstr>
      <vt:lpstr>Overall aims of this presentation:</vt:lpstr>
      <vt:lpstr>How Young Enterprise Works:</vt:lpstr>
      <vt:lpstr>Slide 4</vt:lpstr>
      <vt:lpstr>Secondary School Workshops that encourage entrepreneurial thinking.</vt:lpstr>
      <vt:lpstr>Secondary School Initiatives that encourages entrepreneurial mindsets.</vt:lpstr>
      <vt:lpstr>It’s not just Entrepreneurial thinking that can be developed...</vt:lpstr>
      <vt:lpstr>How does Young Enterprise link to current legislation?  </vt:lpstr>
      <vt:lpstr>Conclusion.</vt:lpstr>
      <vt:lpstr>Any Questions?</vt:lpstr>
      <vt:lpstr>References: 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Young Enterprise.</dc:title>
  <dc:creator>flashyourmary</dc:creator>
  <cp:lastModifiedBy>flashyourmary</cp:lastModifiedBy>
  <cp:revision>143</cp:revision>
  <dcterms:created xsi:type="dcterms:W3CDTF">2018-02-27T17:15:50Z</dcterms:created>
  <dcterms:modified xsi:type="dcterms:W3CDTF">2018-03-15T20:37:57Z</dcterms:modified>
</cp:coreProperties>
</file>