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57" r:id="rId1"/>
  </p:sldMasterIdLst>
  <p:notesMasterIdLst>
    <p:notesMasterId r:id="rId11"/>
  </p:notesMasterIdLst>
  <p:sldIdLst>
    <p:sldId id="316" r:id="rId2"/>
    <p:sldId id="319" r:id="rId3"/>
    <p:sldId id="318" r:id="rId4"/>
    <p:sldId id="317" r:id="rId5"/>
    <p:sldId id="334" r:id="rId6"/>
    <p:sldId id="337" r:id="rId7"/>
    <p:sldId id="336" r:id="rId8"/>
    <p:sldId id="329" r:id="rId9"/>
    <p:sldId id="33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2F92"/>
    <a:srgbClr val="FF7E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30" autoAdjust="0"/>
    <p:restoredTop sz="94886" autoAdjust="0"/>
  </p:normalViewPr>
  <p:slideViewPr>
    <p:cSldViewPr snapToGrid="0" snapToObjects="1">
      <p:cViewPr>
        <p:scale>
          <a:sx n="106" d="100"/>
          <a:sy n="106" d="100"/>
        </p:scale>
        <p:origin x="1560" y="-5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9B2531-FEAB-E340-AC8B-AD3B1CF2E735}" type="datetimeFigureOut">
              <a:rPr kumimoji="1" lang="zh-CN" altLang="en-US" smtClean="0"/>
              <a:t>18/3/29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 smtClean="0"/>
              <a:t>单击此处编辑母版文本样式</a:t>
            </a:r>
          </a:p>
          <a:p>
            <a:pPr lvl="1"/>
            <a:r>
              <a:rPr kumimoji="1" lang="zh-CN" altLang="en-US" smtClean="0"/>
              <a:t>二级</a:t>
            </a:r>
          </a:p>
          <a:p>
            <a:pPr lvl="2"/>
            <a:r>
              <a:rPr kumimoji="1" lang="zh-CN" altLang="en-US" smtClean="0"/>
              <a:t>三级</a:t>
            </a:r>
          </a:p>
          <a:p>
            <a:pPr lvl="3"/>
            <a:r>
              <a:rPr kumimoji="1" lang="zh-CN" altLang="en-US" smtClean="0"/>
              <a:t>四级</a:t>
            </a:r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DD398B-071D-4547-B3BF-C9B6B2E47E0B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44000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fr-CA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CA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B32461A-250E-4A29-9E9B-599CA3838FA1}" type="datetime1">
              <a:rPr lang="en-US" smtClean="0"/>
              <a:pPr/>
              <a:t>3/29/18</a:t>
            </a:fld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CA" smtClean="0"/>
              <a:t>Click to edit Master text styles</a:t>
            </a:r>
          </a:p>
          <a:p>
            <a:pPr lvl="1"/>
            <a:r>
              <a:rPr lang="fr-CA" smtClean="0"/>
              <a:t>Second level</a:t>
            </a:r>
          </a:p>
          <a:p>
            <a:pPr lvl="2"/>
            <a:r>
              <a:rPr lang="fr-CA" smtClean="0"/>
              <a:t>Third level</a:t>
            </a:r>
          </a:p>
          <a:p>
            <a:pPr lvl="3"/>
            <a:r>
              <a:rPr lang="fr-CA" smtClean="0"/>
              <a:t>Fourth level</a:t>
            </a:r>
          </a:p>
          <a:p>
            <a:pPr lvl="4"/>
            <a:r>
              <a:rPr lang="fr-CA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3/29/18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fr-CA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CA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4ADA4-35DF-4BD1-8C53-4246F035229A}" type="datetime1">
              <a:rPr lang="en-US" smtClean="0"/>
              <a:pPr/>
              <a:t>3/29/18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3/29/18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fr-CA" smtClean="0"/>
              <a:t>Click to edit Master text styles</a:t>
            </a:r>
          </a:p>
          <a:p>
            <a:pPr lvl="1"/>
            <a:r>
              <a:rPr lang="fr-CA" smtClean="0"/>
              <a:t>Second level</a:t>
            </a:r>
          </a:p>
          <a:p>
            <a:pPr lvl="2"/>
            <a:r>
              <a:rPr lang="fr-CA" smtClean="0"/>
              <a:t>Third level</a:t>
            </a:r>
          </a:p>
          <a:p>
            <a:pPr lvl="3"/>
            <a:r>
              <a:rPr lang="fr-CA" smtClean="0"/>
              <a:t>Fourth level</a:t>
            </a:r>
          </a:p>
          <a:p>
            <a:pPr lvl="4"/>
            <a:r>
              <a:rPr lang="fr-CA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fr-CA" smtClean="0"/>
              <a:t>Click to edit Master text styles</a:t>
            </a:r>
          </a:p>
          <a:p>
            <a:pPr lvl="1"/>
            <a:r>
              <a:rPr lang="fr-CA" smtClean="0"/>
              <a:t>Second level</a:t>
            </a:r>
          </a:p>
          <a:p>
            <a:pPr lvl="2"/>
            <a:r>
              <a:rPr lang="fr-CA" smtClean="0"/>
              <a:t>Third level</a:t>
            </a:r>
          </a:p>
          <a:p>
            <a:pPr lvl="3"/>
            <a:r>
              <a:rPr lang="fr-CA" smtClean="0"/>
              <a:t>Fourth level</a:t>
            </a:r>
          </a:p>
          <a:p>
            <a:pPr lvl="4"/>
            <a:r>
              <a:rPr lang="fr-CA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CA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CA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CA" smtClean="0"/>
              <a:t>Click to edit Master text styles</a:t>
            </a:r>
          </a:p>
          <a:p>
            <a:pPr lvl="1"/>
            <a:r>
              <a:rPr lang="fr-CA" smtClean="0"/>
              <a:t>Second level</a:t>
            </a:r>
          </a:p>
          <a:p>
            <a:pPr lvl="2"/>
            <a:r>
              <a:rPr lang="fr-CA" smtClean="0"/>
              <a:t>Third level</a:t>
            </a:r>
          </a:p>
          <a:p>
            <a:pPr lvl="3"/>
            <a:r>
              <a:rPr lang="fr-CA" smtClean="0"/>
              <a:t>Fourth level</a:t>
            </a:r>
          </a:p>
          <a:p>
            <a:pPr lvl="4"/>
            <a:r>
              <a:rPr lang="fr-CA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CA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CA" smtClean="0"/>
              <a:t>Click to edit Master text styles</a:t>
            </a:r>
          </a:p>
          <a:p>
            <a:pPr lvl="1"/>
            <a:r>
              <a:rPr lang="fr-CA" smtClean="0"/>
              <a:t>Second level</a:t>
            </a:r>
          </a:p>
          <a:p>
            <a:pPr lvl="2"/>
            <a:r>
              <a:rPr lang="fr-CA" smtClean="0"/>
              <a:t>Third level</a:t>
            </a:r>
          </a:p>
          <a:p>
            <a:pPr lvl="3"/>
            <a:r>
              <a:rPr lang="fr-CA" smtClean="0"/>
              <a:t>Fourth level</a:t>
            </a:r>
          </a:p>
          <a:p>
            <a:pPr lvl="4"/>
            <a:r>
              <a:rPr lang="fr-CA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3/29/18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3/29/18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3/29/18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3/29/18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CA" smtClean="0"/>
              <a:t>Click to edit Master text styles</a:t>
            </a:r>
          </a:p>
          <a:p>
            <a:pPr lvl="1"/>
            <a:r>
              <a:rPr lang="fr-CA" smtClean="0"/>
              <a:t>Second level</a:t>
            </a:r>
          </a:p>
          <a:p>
            <a:pPr lvl="2"/>
            <a:r>
              <a:rPr lang="fr-CA" smtClean="0"/>
              <a:t>Third level</a:t>
            </a:r>
          </a:p>
          <a:p>
            <a:pPr lvl="3"/>
            <a:r>
              <a:rPr lang="fr-CA" smtClean="0"/>
              <a:t>Fourth level</a:t>
            </a:r>
          </a:p>
          <a:p>
            <a:pPr lvl="4"/>
            <a:r>
              <a:rPr lang="fr-CA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fr-CA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CA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fr-CA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CA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CA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4F265-CA88-4C30-A9AD-02E6A5184734}" type="datetime1">
              <a:rPr lang="en-US" smtClean="0"/>
              <a:pPr/>
              <a:t>3/29/18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CA" smtClean="0"/>
              <a:t>Click to edit Master text styles</a:t>
            </a:r>
          </a:p>
          <a:p>
            <a:pPr lvl="1"/>
            <a:r>
              <a:rPr lang="fr-CA" smtClean="0"/>
              <a:t>Second level</a:t>
            </a:r>
          </a:p>
          <a:p>
            <a:pPr lvl="2"/>
            <a:r>
              <a:rPr lang="fr-CA" smtClean="0"/>
              <a:t>Third level</a:t>
            </a:r>
          </a:p>
          <a:p>
            <a:pPr lvl="3"/>
            <a:r>
              <a:rPr lang="fr-CA" smtClean="0"/>
              <a:t>Fourth level</a:t>
            </a:r>
          </a:p>
          <a:p>
            <a:pPr lvl="4"/>
            <a:r>
              <a:rPr lang="fr-CA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3/29/18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fr-CA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fr-CA" smtClean="0"/>
              <a:t>Click to edit Master text styles</a:t>
            </a:r>
          </a:p>
          <a:p>
            <a:pPr lvl="1"/>
            <a:r>
              <a:rPr lang="fr-CA" smtClean="0"/>
              <a:t>Second level</a:t>
            </a:r>
          </a:p>
          <a:p>
            <a:pPr lvl="2"/>
            <a:r>
              <a:rPr lang="fr-CA" smtClean="0"/>
              <a:t>Third level</a:t>
            </a:r>
          </a:p>
          <a:p>
            <a:pPr lvl="3"/>
            <a:r>
              <a:rPr lang="fr-CA" smtClean="0"/>
              <a:t>Fourth level</a:t>
            </a:r>
          </a:p>
          <a:p>
            <a:pPr lvl="4"/>
            <a:r>
              <a:rPr lang="fr-CA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3/29/18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fr-CA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CA" smtClean="0"/>
              <a:t>Click to edit Master text styles</a:t>
            </a:r>
          </a:p>
          <a:p>
            <a:pPr lvl="1"/>
            <a:r>
              <a:rPr lang="fr-CA" smtClean="0"/>
              <a:t>Second level</a:t>
            </a:r>
          </a:p>
          <a:p>
            <a:pPr lvl="2"/>
            <a:r>
              <a:rPr lang="fr-CA" smtClean="0"/>
              <a:t>Third level</a:t>
            </a:r>
          </a:p>
          <a:p>
            <a:pPr lvl="3"/>
            <a:r>
              <a:rPr lang="fr-CA" smtClean="0"/>
              <a:t>Fourth level</a:t>
            </a:r>
          </a:p>
          <a:p>
            <a:pPr lvl="4"/>
            <a:r>
              <a:rPr lang="fr-CA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3823242C-D747-4ADD-80D8-99421268E3A8}" type="datetime1">
              <a:rPr lang="en-US" smtClean="0"/>
              <a:pPr/>
              <a:t>3/29/18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58" r:id="rId1"/>
    <p:sldLayoutId id="2147484359" r:id="rId2"/>
    <p:sldLayoutId id="2147484360" r:id="rId3"/>
    <p:sldLayoutId id="2147484361" r:id="rId4"/>
    <p:sldLayoutId id="2147484362" r:id="rId5"/>
    <p:sldLayoutId id="2147484363" r:id="rId6"/>
    <p:sldLayoutId id="2147484364" r:id="rId7"/>
    <p:sldLayoutId id="2147484365" r:id="rId8"/>
    <p:sldLayoutId id="2147484366" r:id="rId9"/>
    <p:sldLayoutId id="2147484367" r:id="rId10"/>
    <p:sldLayoutId id="2147484368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Relationship Id="rId3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Relationship Id="rId3" Type="http://schemas.openxmlformats.org/officeDocument/2006/relationships/image" Target="../media/image10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png"/><Relationship Id="rId3" Type="http://schemas.openxmlformats.org/officeDocument/2006/relationships/image" Target="../media/image17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tiff"/><Relationship Id="rId3" Type="http://schemas.openxmlformats.org/officeDocument/2006/relationships/image" Target="../media/image10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7938" b="7938"/>
          <a:stretch>
            <a:fillRect/>
          </a:stretch>
        </p:blipFill>
        <p:spPr>
          <a:xfrm>
            <a:off x="-12358" y="592368"/>
            <a:ext cx="5686159" cy="2936471"/>
          </a:xfrm>
        </p:spPr>
      </p:pic>
      <p:sp>
        <p:nvSpPr>
          <p:cNvPr id="3" name="Rectangle 2"/>
          <p:cNvSpPr/>
          <p:nvPr/>
        </p:nvSpPr>
        <p:spPr>
          <a:xfrm>
            <a:off x="4579767" y="-18"/>
            <a:ext cx="36289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800" dirty="0" smtClean="0">
                <a:solidFill>
                  <a:schemeClr val="bg1"/>
                </a:solidFill>
                <a:latin typeface="Lucida Calligraphy"/>
                <a:cs typeface="Lucida Calligraphy"/>
              </a:rPr>
              <a:t>LOCATION MAP</a:t>
            </a:r>
            <a:endParaRPr lang="en-US" sz="2800" dirty="0">
              <a:solidFill>
                <a:schemeClr val="bg1"/>
              </a:solidFill>
              <a:latin typeface="Lucida Calligraphy"/>
              <a:cs typeface="Lucida Calligraphy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2027" y="3547477"/>
            <a:ext cx="6711464" cy="2918028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6724" y="1269016"/>
            <a:ext cx="417568" cy="456701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5673801" y="936215"/>
            <a:ext cx="269380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/>
              <a:t>Disney Resorts:</a:t>
            </a:r>
          </a:p>
          <a:p>
            <a:pPr marL="342900" indent="-342900" algn="ctr">
              <a:buAutoNum type="arabicPeriod"/>
            </a:pPr>
            <a:r>
              <a:rPr lang="en-US" sz="2400" dirty="0" smtClean="0"/>
              <a:t>California</a:t>
            </a:r>
          </a:p>
          <a:p>
            <a:pPr marL="342900" indent="-342900" algn="ctr">
              <a:buAutoNum type="arabicPeriod"/>
            </a:pPr>
            <a:r>
              <a:rPr lang="en-US" sz="2400" dirty="0" smtClean="0"/>
              <a:t>Florida</a:t>
            </a:r>
          </a:p>
          <a:p>
            <a:pPr marL="342900" indent="-342900" algn="ctr">
              <a:buAutoNum type="arabicPeriod"/>
            </a:pPr>
            <a:r>
              <a:rPr lang="en-US" sz="2400" dirty="0" smtClean="0"/>
              <a:t>Tokyo</a:t>
            </a:r>
          </a:p>
          <a:p>
            <a:pPr marL="342900" indent="-342900" algn="ctr">
              <a:buAutoNum type="arabicPeriod"/>
            </a:pPr>
            <a:r>
              <a:rPr lang="en-US" sz="2400" dirty="0" smtClean="0"/>
              <a:t>Hong Kong</a:t>
            </a:r>
          </a:p>
          <a:p>
            <a:pPr marL="342900" indent="-342900" algn="ctr">
              <a:buAutoNum type="arabicPeriod"/>
            </a:pPr>
            <a:r>
              <a:rPr lang="en-US" sz="2400" dirty="0" smtClean="0"/>
              <a:t>Paris</a:t>
            </a:r>
          </a:p>
          <a:p>
            <a:pPr marL="342900" indent="-342900" algn="ctr">
              <a:buAutoNum type="arabicPeriod"/>
            </a:pPr>
            <a:r>
              <a:rPr lang="en-US" altLang="zh-CN" sz="2400" dirty="0" smtClean="0">
                <a:solidFill>
                  <a:srgbClr val="C00000"/>
                </a:solidFill>
              </a:rPr>
              <a:t>Shanghai</a:t>
            </a:r>
            <a:endParaRPr lang="en-US" sz="2400" dirty="0">
              <a:solidFill>
                <a:srgbClr val="C00000"/>
              </a:solidFill>
            </a:endParaRPr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6692" y="2544540"/>
            <a:ext cx="417568" cy="456701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1904" y="1146252"/>
            <a:ext cx="417568" cy="456701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0929" y="2129257"/>
            <a:ext cx="417568" cy="456701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0098" y="867538"/>
            <a:ext cx="417568" cy="456701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2927" y="1602953"/>
            <a:ext cx="417568" cy="456701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3572" y="1365656"/>
            <a:ext cx="417568" cy="456701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3572" y="2645728"/>
            <a:ext cx="417568" cy="456701"/>
          </a:xfrm>
          <a:prstGeom prst="rect">
            <a:avLst/>
          </a:prstGeom>
        </p:spPr>
      </p:pic>
      <p:pic>
        <p:nvPicPr>
          <p:cNvPr id="15" name="Picture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2778" y="1026417"/>
            <a:ext cx="417568" cy="456701"/>
          </a:xfrm>
          <a:prstGeom prst="rect">
            <a:avLst/>
          </a:prstGeom>
        </p:spPr>
      </p:pic>
      <p:cxnSp>
        <p:nvCxnSpPr>
          <p:cNvPr id="7" name="直线箭头连接符 6"/>
          <p:cNvCxnSpPr/>
          <p:nvPr/>
        </p:nvCxnSpPr>
        <p:spPr>
          <a:xfrm flipH="1" flipV="1">
            <a:off x="4779581" y="1170218"/>
            <a:ext cx="1394071" cy="211541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815840"/>
            <a:ext cx="1972027" cy="1915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873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806252" y="-4141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Apple Chancery"/>
                <a:cs typeface="Apple Chancery"/>
              </a:rPr>
              <a:t>IFE</a:t>
            </a:r>
            <a:endParaRPr lang="en-US" sz="3600" dirty="0">
              <a:solidFill>
                <a:srgbClr val="FFFFFF"/>
              </a:solidFill>
              <a:latin typeface="Apple Chancery"/>
              <a:cs typeface="Apple Chancery"/>
            </a:endParaRPr>
          </a:p>
        </p:txBody>
      </p:sp>
      <p:pic>
        <p:nvPicPr>
          <p:cNvPr id="4" name="Picture 3" descr="IFE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510" y="1283232"/>
            <a:ext cx="4016415" cy="2796326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0" y="0"/>
            <a:ext cx="26933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5400" b="1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Stage</a:t>
            </a:r>
            <a:r>
              <a:rPr lang="zh-CN" altLang="en-US" sz="5400" b="1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 </a:t>
            </a:r>
            <a:r>
              <a:rPr lang="en-US" altLang="zh-CN" sz="5400" b="1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1</a:t>
            </a:r>
            <a:endParaRPr lang="zh-CN" altLang="en-US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22300" y="4299760"/>
            <a:ext cx="36516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b="1" dirty="0" smtClean="0">
                <a:solidFill>
                  <a:srgbClr val="FF7E79"/>
                </a:solidFill>
              </a:rPr>
              <a:t>Main Changes:</a:t>
            </a:r>
          </a:p>
          <a:p>
            <a:endParaRPr kumimoji="1" lang="en-US" altLang="zh-CN" b="1" dirty="0">
              <a:solidFill>
                <a:srgbClr val="FF7E79"/>
              </a:solidFill>
            </a:endParaRPr>
          </a:p>
          <a:p>
            <a:r>
              <a:rPr kumimoji="1" lang="en-US" altLang="zh-CN" b="1" dirty="0" smtClean="0">
                <a:solidFill>
                  <a:srgbClr val="FF7E79"/>
                </a:solidFill>
              </a:rPr>
              <a:t>1.  </a:t>
            </a:r>
            <a:r>
              <a:rPr lang="en-US" altLang="zh-CN" b="1" dirty="0" smtClean="0">
                <a:solidFill>
                  <a:srgbClr val="FF7E79"/>
                </a:solidFill>
              </a:rPr>
              <a:t>Strong </a:t>
            </a:r>
            <a:r>
              <a:rPr lang="en-US" altLang="zh-CN" b="1" dirty="0">
                <a:solidFill>
                  <a:srgbClr val="FF7E79"/>
                </a:solidFill>
              </a:rPr>
              <a:t>customer service</a:t>
            </a:r>
            <a:r>
              <a:rPr lang="zh-CN" altLang="zh-CN" dirty="0">
                <a:solidFill>
                  <a:srgbClr val="FF7E79"/>
                </a:solidFill>
              </a:rPr>
              <a:t> </a:t>
            </a:r>
            <a:endParaRPr kumimoji="1" lang="en-US" altLang="zh-CN" b="1" dirty="0" smtClean="0">
              <a:solidFill>
                <a:srgbClr val="FF7E79"/>
              </a:solidFill>
            </a:endParaRPr>
          </a:p>
          <a:p>
            <a:endParaRPr kumimoji="1" lang="en-US" altLang="zh-CN" b="1" dirty="0" smtClean="0">
              <a:solidFill>
                <a:srgbClr val="FF7E79"/>
              </a:solidFill>
            </a:endParaRPr>
          </a:p>
          <a:p>
            <a:r>
              <a:rPr kumimoji="1" lang="en-US" altLang="zh-CN" b="1" smtClean="0">
                <a:solidFill>
                  <a:srgbClr val="FF7E79"/>
                </a:solidFill>
              </a:rPr>
              <a:t>2.  </a:t>
            </a:r>
            <a:r>
              <a:rPr kumimoji="1" lang="en-US" altLang="zh-CN" b="1" dirty="0" smtClean="0">
                <a:solidFill>
                  <a:srgbClr val="FF7E79"/>
                </a:solidFill>
              </a:rPr>
              <a:t>N</a:t>
            </a:r>
            <a:r>
              <a:rPr lang="en-US" altLang="zh-CN" b="1" dirty="0" smtClean="0">
                <a:solidFill>
                  <a:srgbClr val="FF7E79"/>
                </a:solidFill>
              </a:rPr>
              <a:t>arrow target </a:t>
            </a:r>
            <a:r>
              <a:rPr lang="en-US" altLang="zh-CN" b="1" dirty="0">
                <a:solidFill>
                  <a:srgbClr val="FF7E79"/>
                </a:solidFill>
              </a:rPr>
              <a:t>market</a:t>
            </a:r>
            <a:r>
              <a:rPr lang="zh-CN" altLang="zh-CN" dirty="0">
                <a:solidFill>
                  <a:srgbClr val="FF7E79"/>
                </a:solidFill>
              </a:rPr>
              <a:t> </a:t>
            </a:r>
            <a:endParaRPr kumimoji="1" lang="en-US" altLang="zh-CN" b="1" dirty="0" smtClean="0">
              <a:solidFill>
                <a:srgbClr val="FF7E79"/>
              </a:solidFill>
            </a:endParaRPr>
          </a:p>
          <a:p>
            <a:endParaRPr kumimoji="1" lang="zh-CN" altLang="en-US" dirty="0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9" y="923330"/>
            <a:ext cx="4116693" cy="4725347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622300" y="923330"/>
            <a:ext cx="1603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b="1" dirty="0" smtClean="0">
                <a:solidFill>
                  <a:srgbClr val="FF7E79"/>
                </a:solidFill>
              </a:rPr>
              <a:t>2008</a:t>
            </a:r>
            <a:endParaRPr kumimoji="1" lang="zh-CN" altLang="en-US" b="1" dirty="0">
              <a:solidFill>
                <a:srgbClr val="FF7E79"/>
              </a:solidFill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383224" y="604913"/>
            <a:ext cx="1603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b="1" dirty="0" smtClean="0">
                <a:solidFill>
                  <a:srgbClr val="FF7E79"/>
                </a:solidFill>
              </a:rPr>
              <a:t>2018</a:t>
            </a:r>
            <a:endParaRPr kumimoji="1" lang="zh-CN" altLang="en-US" b="1" dirty="0">
              <a:solidFill>
                <a:srgbClr val="FF7E7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71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908155" y="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Apple Chancery"/>
                <a:cs typeface="Apple Chancery"/>
              </a:rPr>
              <a:t>	EFE</a:t>
            </a:r>
            <a:endParaRPr lang="en-US" sz="3600" dirty="0">
              <a:solidFill>
                <a:srgbClr val="FFFFFF"/>
              </a:solidFill>
              <a:latin typeface="Apple Chancery"/>
              <a:cs typeface="Apple Chancery"/>
            </a:endParaRPr>
          </a:p>
        </p:txBody>
      </p:sp>
      <p:pic>
        <p:nvPicPr>
          <p:cNvPr id="6" name="Picture 5" descr="EFE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748" y="798180"/>
            <a:ext cx="3865944" cy="2728789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434721" y="3793082"/>
            <a:ext cx="365162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b="1" dirty="0" smtClean="0">
                <a:solidFill>
                  <a:srgbClr val="FF7E79"/>
                </a:solidFill>
              </a:rPr>
              <a:t>Main Changes:</a:t>
            </a:r>
          </a:p>
          <a:p>
            <a:endParaRPr kumimoji="1" lang="en-US" altLang="zh-CN" b="1" dirty="0" smtClean="0">
              <a:solidFill>
                <a:srgbClr val="FF7E79"/>
              </a:solidFill>
            </a:endParaRPr>
          </a:p>
          <a:p>
            <a:r>
              <a:rPr lang="en-US" altLang="zh-CN" b="1" dirty="0" smtClean="0">
                <a:solidFill>
                  <a:srgbClr val="FF7E79"/>
                </a:solidFill>
              </a:rPr>
              <a:t>1. Open </a:t>
            </a:r>
            <a:r>
              <a:rPr lang="en-US" altLang="zh-CN" b="1" dirty="0">
                <a:solidFill>
                  <a:srgbClr val="FF7E79"/>
                </a:solidFill>
              </a:rPr>
              <a:t>in other areas of the travel </a:t>
            </a:r>
            <a:r>
              <a:rPr lang="en-US" altLang="zh-CN" b="1" dirty="0" smtClean="0">
                <a:solidFill>
                  <a:srgbClr val="FF7E79"/>
                </a:solidFill>
              </a:rPr>
              <a:t>business</a:t>
            </a:r>
            <a:endParaRPr lang="en-US" altLang="zh-CN" dirty="0" smtClean="0">
              <a:solidFill>
                <a:srgbClr val="FF7E79"/>
              </a:solidFill>
            </a:endParaRPr>
          </a:p>
          <a:p>
            <a:endParaRPr kumimoji="1" lang="en-US" altLang="zh-CN" b="1" dirty="0" smtClean="0">
              <a:solidFill>
                <a:srgbClr val="FF7E79"/>
              </a:solidFill>
            </a:endParaRPr>
          </a:p>
          <a:p>
            <a:r>
              <a:rPr kumimoji="1" lang="en-US" altLang="zh-CN" b="1" dirty="0" smtClean="0">
                <a:solidFill>
                  <a:srgbClr val="FF7E79"/>
                </a:solidFill>
              </a:rPr>
              <a:t>2. Disney’s extended communications and business Network</a:t>
            </a:r>
            <a:endParaRPr kumimoji="1" lang="en-US" altLang="zh-CN" sz="800" b="1" dirty="0" smtClean="0">
              <a:solidFill>
                <a:srgbClr val="FF7E79"/>
              </a:solidFill>
            </a:endParaRPr>
          </a:p>
          <a:p>
            <a:endParaRPr kumimoji="1" lang="en-US" altLang="zh-CN" b="1" dirty="0" smtClean="0">
              <a:solidFill>
                <a:srgbClr val="FF7E79"/>
              </a:solidFill>
            </a:endParaRPr>
          </a:p>
          <a:p>
            <a:endParaRPr kumimoji="1" lang="en-US" altLang="zh-CN" b="1" dirty="0" smtClean="0">
              <a:solidFill>
                <a:srgbClr val="FF7E79"/>
              </a:solidFill>
            </a:endParaRPr>
          </a:p>
          <a:p>
            <a:endParaRPr kumimoji="1" lang="zh-CN" altLang="en-US" dirty="0"/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000" y="1185287"/>
            <a:ext cx="4811486" cy="4960363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445178" y="428848"/>
            <a:ext cx="1603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b="1" dirty="0" smtClean="0">
                <a:solidFill>
                  <a:srgbClr val="FF7E79"/>
                </a:solidFill>
              </a:rPr>
              <a:t>2008</a:t>
            </a:r>
            <a:endParaRPr kumimoji="1" lang="zh-CN" altLang="en-US" b="1" dirty="0">
              <a:solidFill>
                <a:srgbClr val="FF7E79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876613" y="815955"/>
            <a:ext cx="1603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b="1" dirty="0" smtClean="0">
                <a:solidFill>
                  <a:srgbClr val="FF7E79"/>
                </a:solidFill>
              </a:rPr>
              <a:t>2018</a:t>
            </a:r>
            <a:endParaRPr kumimoji="1" lang="zh-CN" altLang="en-US" b="1" dirty="0">
              <a:solidFill>
                <a:srgbClr val="FF7E7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464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1819523"/>
              </p:ext>
            </p:extLst>
          </p:nvPr>
        </p:nvGraphicFramePr>
        <p:xfrm>
          <a:off x="469556" y="653751"/>
          <a:ext cx="8090652" cy="4813603"/>
        </p:xfrm>
        <a:graphic>
          <a:graphicData uri="http://schemas.openxmlformats.org/drawingml/2006/table">
            <a:tbl>
              <a:tblPr/>
              <a:tblGrid>
                <a:gridCol w="2661399"/>
                <a:gridCol w="638736"/>
                <a:gridCol w="484966"/>
                <a:gridCol w="1111873"/>
                <a:gridCol w="484966"/>
                <a:gridCol w="1111873"/>
                <a:gridCol w="484966"/>
                <a:gridCol w="1111873"/>
              </a:tblGrid>
              <a:tr h="618454"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 dirty="0">
                          <a:effectLst/>
                          <a:latin typeface="Arial"/>
                        </a:rPr>
                        <a:t>Critical Success factors</a:t>
                      </a:r>
                    </a:p>
                  </a:txBody>
                  <a:tcPr marL="11361" marR="11361" marT="11361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>
                          <a:effectLst/>
                          <a:latin typeface="Arial"/>
                        </a:rPr>
                        <a:t>Weights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Rating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Weighted Score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Rating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 dirty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Weighted Score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 dirty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Rating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 dirty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Weighted Score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54728"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11361" marR="11361" marT="11361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>
                          <a:effectLst/>
                          <a:latin typeface="Arial"/>
                        </a:rPr>
                        <a:t>0.0 to 1.0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1 to 4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1 to 4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1 to 4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900" b="1" i="0" u="none" strike="noStrike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311">
                <a:tc>
                  <a:txBody>
                    <a:bodyPr/>
                    <a:lstStyle/>
                    <a:p>
                      <a:pPr algn="l" fontAlgn="b"/>
                      <a:r>
                        <a:rPr lang="en-US" sz="900" b="1" i="0" u="none" strike="noStrike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11361" marR="11361" marT="11361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900" b="1" i="0" u="none" strike="noStrike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900" b="1" i="0" u="none" strike="noStrike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900" b="1" i="0" u="none" strike="noStrike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900" b="1" i="0" u="none" strike="noStrike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7311">
                <a:tc>
                  <a:txBody>
                    <a:bodyPr/>
                    <a:lstStyle/>
                    <a:p>
                      <a:pPr algn="l" fontAlgn="b"/>
                      <a:r>
                        <a:rPr lang="en-US" sz="900" b="1" i="0" u="none" strike="noStrike" dirty="0">
                          <a:effectLst/>
                          <a:latin typeface="Arial"/>
                        </a:rPr>
                        <a:t>Advertising</a:t>
                      </a:r>
                    </a:p>
                  </a:txBody>
                  <a:tcPr marL="11361" marR="11361" marT="11361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>
                          <a:effectLst/>
                          <a:latin typeface="Arial"/>
                        </a:rPr>
                        <a:t>0.12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0.48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0.48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0.36</a:t>
                      </a:r>
                      <a:endParaRPr lang="en-US" sz="900" b="1" i="0" u="none" strike="noStrike" dirty="0">
                        <a:solidFill>
                          <a:srgbClr val="FF2F92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311">
                <a:tc>
                  <a:txBody>
                    <a:bodyPr/>
                    <a:lstStyle/>
                    <a:p>
                      <a:pPr algn="l" fontAlgn="b"/>
                      <a:r>
                        <a:rPr lang="en-US" sz="900" b="1" i="0" u="none" strike="noStrike" dirty="0">
                          <a:effectLst/>
                          <a:latin typeface="Arial"/>
                        </a:rPr>
                        <a:t>Market Share</a:t>
                      </a:r>
                    </a:p>
                  </a:txBody>
                  <a:tcPr marL="11361" marR="11361" marT="11361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effectLst/>
                          <a:latin typeface="Arial"/>
                        </a:rPr>
                        <a:t>0.10</a:t>
                      </a:r>
                      <a:endParaRPr lang="en-US" sz="900" b="1" i="0" u="none" strike="noStrike" dirty="0"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0.30</a:t>
                      </a:r>
                      <a:endParaRPr lang="en-US" sz="9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0.40</a:t>
                      </a:r>
                      <a:endParaRPr lang="en-US" sz="900" b="1" i="0" u="none" strike="noStrike" dirty="0">
                        <a:solidFill>
                          <a:srgbClr val="7030A0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2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0.20</a:t>
                      </a:r>
                      <a:endParaRPr lang="en-US" sz="900" b="1" i="0" u="none" strike="noStrike" dirty="0">
                        <a:solidFill>
                          <a:srgbClr val="FF2F92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311"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900" b="1" i="0" u="none" strike="noStrike" dirty="0" smtClean="0">
                          <a:effectLst/>
                          <a:latin typeface="Arial"/>
                        </a:rPr>
                        <a:t>Financial Position</a:t>
                      </a:r>
                    </a:p>
                  </a:txBody>
                  <a:tcPr marL="11361" marR="11361" marT="11361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effectLst/>
                          <a:latin typeface="Arial"/>
                        </a:rPr>
                        <a:t>0.10</a:t>
                      </a:r>
                      <a:endParaRPr lang="en-US" sz="900" b="1" i="0" u="none" strike="noStrike" dirty="0"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0.40</a:t>
                      </a:r>
                      <a:endParaRPr lang="en-US" sz="9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0.30</a:t>
                      </a:r>
                      <a:endParaRPr lang="en-US" sz="900" b="1" i="0" u="none" strike="noStrike" dirty="0">
                        <a:solidFill>
                          <a:srgbClr val="7030A0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2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0.20</a:t>
                      </a:r>
                      <a:endParaRPr lang="en-US" sz="900" b="1" i="0" u="none" strike="noStrike" dirty="0">
                        <a:solidFill>
                          <a:srgbClr val="FF2F92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311"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900" b="1" i="0" u="none" strike="noStrike" dirty="0" smtClean="0">
                          <a:effectLst/>
                          <a:latin typeface="Arial"/>
                        </a:rPr>
                        <a:t>Management</a:t>
                      </a:r>
                    </a:p>
                  </a:txBody>
                  <a:tcPr marL="11361" marR="11361" marT="11361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effectLst/>
                          <a:latin typeface="Arial"/>
                        </a:rPr>
                        <a:t>0.08</a:t>
                      </a:r>
                      <a:endParaRPr lang="en-US" sz="900" b="1" i="0" u="none" strike="noStrike" dirty="0"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0.24</a:t>
                      </a:r>
                      <a:endParaRPr lang="en-US" sz="9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0.24</a:t>
                      </a:r>
                      <a:endParaRPr lang="en-US" sz="900" b="1" i="0" u="none" strike="noStrike" dirty="0">
                        <a:solidFill>
                          <a:srgbClr val="7030A0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0.24</a:t>
                      </a:r>
                      <a:endParaRPr lang="en-US" sz="900" b="1" i="0" u="none" strike="noStrike" dirty="0">
                        <a:solidFill>
                          <a:srgbClr val="FF2F92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311"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900" b="1" i="0" u="none" strike="noStrike" dirty="0" smtClean="0">
                          <a:effectLst/>
                          <a:latin typeface="Arial"/>
                        </a:rPr>
                        <a:t>Global Expansion</a:t>
                      </a:r>
                    </a:p>
                  </a:txBody>
                  <a:tcPr marL="11361" marR="11361" marT="11361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effectLst/>
                          <a:latin typeface="Arial"/>
                        </a:rPr>
                        <a:t>0.10</a:t>
                      </a:r>
                      <a:endParaRPr lang="en-US" sz="900" b="1" i="0" u="none" strike="noStrike" dirty="0"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0.40</a:t>
                      </a:r>
                      <a:endParaRPr lang="en-US" sz="9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0.30</a:t>
                      </a:r>
                      <a:endParaRPr lang="en-US" sz="900" b="1" i="0" u="none" strike="noStrike" dirty="0">
                        <a:solidFill>
                          <a:srgbClr val="7030A0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0.40</a:t>
                      </a:r>
                      <a:endParaRPr lang="en-US" sz="900" b="1" i="0" u="none" strike="noStrike" dirty="0">
                        <a:solidFill>
                          <a:srgbClr val="FF2F92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311"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900" b="1" i="0" u="none" strike="noStrike" dirty="0" smtClean="0">
                          <a:effectLst/>
                          <a:latin typeface="Arial"/>
                        </a:rPr>
                        <a:t>Technology</a:t>
                      </a:r>
                    </a:p>
                  </a:txBody>
                  <a:tcPr marL="11361" marR="11361" marT="11361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effectLst/>
                          <a:latin typeface="Arial"/>
                        </a:rPr>
                        <a:t>0.15</a:t>
                      </a:r>
                      <a:endParaRPr lang="en-US" sz="900" b="1" i="0" u="none" strike="noStrike" dirty="0"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0.45</a:t>
                      </a:r>
                      <a:endParaRPr lang="en-US" sz="9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0.60</a:t>
                      </a:r>
                      <a:endParaRPr lang="en-US" sz="900" b="1" i="0" u="none" strike="noStrike" dirty="0">
                        <a:solidFill>
                          <a:srgbClr val="7030A0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0.45</a:t>
                      </a:r>
                      <a:endParaRPr lang="en-US" sz="900" b="1" i="0" u="none" strike="noStrike" dirty="0">
                        <a:solidFill>
                          <a:srgbClr val="FF2F92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311">
                <a:tc>
                  <a:txBody>
                    <a:bodyPr/>
                    <a:lstStyle/>
                    <a:p>
                      <a:pPr algn="l" fontAlgn="b"/>
                      <a:r>
                        <a:rPr lang="en-US" sz="900" b="1" i="0" u="none" strike="noStrike" dirty="0" smtClean="0">
                          <a:effectLst/>
                          <a:latin typeface="Arial"/>
                        </a:rPr>
                        <a:t>Consumer’s </a:t>
                      </a:r>
                      <a:r>
                        <a:rPr lang="en-US" sz="900" b="1" i="0" u="none" strike="noStrike" dirty="0">
                          <a:effectLst/>
                          <a:latin typeface="Arial"/>
                        </a:rPr>
                        <a:t>Loyalty</a:t>
                      </a:r>
                    </a:p>
                  </a:txBody>
                  <a:tcPr marL="11361" marR="11361" marT="11361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effectLst/>
                          <a:latin typeface="Arial"/>
                        </a:rPr>
                        <a:t>0.10</a:t>
                      </a:r>
                      <a:endParaRPr lang="en-US" sz="900" b="1" i="0" u="none" strike="noStrike" dirty="0"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0.30</a:t>
                      </a:r>
                      <a:endParaRPr lang="en-US" sz="9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0.30</a:t>
                      </a:r>
                      <a:endParaRPr lang="en-US" sz="900" b="1" i="0" u="none" strike="noStrike" dirty="0">
                        <a:solidFill>
                          <a:srgbClr val="7030A0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2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0.20</a:t>
                      </a:r>
                      <a:endParaRPr lang="en-US" sz="900" b="1" i="0" u="none" strike="noStrike" dirty="0">
                        <a:solidFill>
                          <a:srgbClr val="FF2F92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311">
                <a:tc>
                  <a:txBody>
                    <a:bodyPr/>
                    <a:lstStyle/>
                    <a:p>
                      <a:pPr algn="l" fontAlgn="b"/>
                      <a:r>
                        <a:rPr lang="en-US" altLang="zh-CN" sz="900" b="1" i="0" u="none" strike="noStrike" dirty="0" smtClean="0">
                          <a:effectLst/>
                          <a:latin typeface="Arial"/>
                        </a:rPr>
                        <a:t>Company Image</a:t>
                      </a:r>
                      <a:endParaRPr lang="en-US" sz="900" b="1" i="0" u="none" strike="noStrike" dirty="0"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effectLst/>
                          <a:latin typeface="Arial"/>
                        </a:rPr>
                        <a:t>0.15</a:t>
                      </a:r>
                      <a:endParaRPr lang="en-US" sz="900" b="1" i="0" u="none" strike="noStrike" dirty="0"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0.60</a:t>
                      </a:r>
                      <a:endParaRPr lang="en-US" sz="9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4</a:t>
                      </a:r>
                      <a:endParaRPr lang="en-US" sz="900" b="1" i="0" u="none" strike="noStrike" dirty="0">
                        <a:solidFill>
                          <a:srgbClr val="7030A0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0.60</a:t>
                      </a:r>
                      <a:endParaRPr lang="en-US" sz="900" b="1" i="0" u="none" strike="noStrike" dirty="0">
                        <a:solidFill>
                          <a:srgbClr val="7030A0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0.45</a:t>
                      </a:r>
                      <a:endParaRPr lang="en-US" sz="900" b="1" i="0" u="none" strike="noStrike" dirty="0">
                        <a:solidFill>
                          <a:srgbClr val="FF2F92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311">
                <a:tc>
                  <a:txBody>
                    <a:bodyPr/>
                    <a:lstStyle/>
                    <a:p>
                      <a:pPr algn="l" fontAlgn="b"/>
                      <a:r>
                        <a:rPr lang="en-US" altLang="zh-CN" sz="900" b="1" i="0" u="none" strike="noStrike" dirty="0" smtClean="0">
                          <a:effectLst/>
                          <a:latin typeface="Arial"/>
                        </a:rPr>
                        <a:t>Production Capacity</a:t>
                      </a:r>
                      <a:endParaRPr lang="en-US" sz="900" b="1" i="0" u="none" strike="noStrike" dirty="0"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effectLst/>
                          <a:latin typeface="Arial"/>
                        </a:rPr>
                        <a:t>0.10</a:t>
                      </a:r>
                      <a:endParaRPr lang="en-US" sz="900" b="1" i="0" u="none" strike="noStrike" dirty="0"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0.40</a:t>
                      </a:r>
                      <a:endParaRPr lang="en-US" sz="9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0.40</a:t>
                      </a:r>
                      <a:endParaRPr lang="en-US" sz="900" b="1" i="0" u="none" strike="noStrike" dirty="0">
                        <a:solidFill>
                          <a:srgbClr val="7030A0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0.40</a:t>
                      </a:r>
                      <a:endParaRPr lang="en-US" sz="900" b="1" i="0" u="none" strike="noStrike" dirty="0">
                        <a:solidFill>
                          <a:srgbClr val="FF2F92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311">
                <a:tc>
                  <a:txBody>
                    <a:bodyPr/>
                    <a:lstStyle/>
                    <a:p>
                      <a:pPr algn="l" fontAlgn="b"/>
                      <a:r>
                        <a:rPr lang="en-US" sz="900" b="1" i="0" u="none" strike="noStrike" dirty="0">
                          <a:effectLst/>
                          <a:latin typeface="Arial"/>
                        </a:rPr>
                        <a:t>Totals</a:t>
                      </a:r>
                    </a:p>
                  </a:txBody>
                  <a:tcPr marL="11361" marR="11361" marT="11361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900" b="1" i="0" u="none" strike="noStrike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Arial"/>
                        </a:rPr>
                        <a:t>3.57</a:t>
                      </a:r>
                      <a:endParaRPr lang="en-US" sz="9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900" b="1" i="0" u="none" strike="noStrike" dirty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7030A0"/>
                          </a:solidFill>
                          <a:effectLst/>
                          <a:latin typeface="Arial"/>
                        </a:rPr>
                        <a:t>3.72</a:t>
                      </a:r>
                      <a:endParaRPr lang="en-US" sz="900" b="1" i="0" u="none" strike="noStrike" dirty="0">
                        <a:solidFill>
                          <a:srgbClr val="7030A0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900" b="1" i="0" u="none" strike="noStrike" dirty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900" b="1" i="0" u="none" strike="noStrike" dirty="0" smtClean="0">
                          <a:solidFill>
                            <a:srgbClr val="FF2F92"/>
                          </a:solidFill>
                          <a:effectLst/>
                          <a:latin typeface="Arial"/>
                        </a:rPr>
                        <a:t>2.90</a:t>
                      </a:r>
                      <a:endParaRPr lang="en-US" sz="900" b="1" i="0" u="none" strike="noStrike" dirty="0">
                        <a:solidFill>
                          <a:srgbClr val="FF2F92"/>
                        </a:solidFill>
                        <a:effectLst/>
                        <a:latin typeface="Arial"/>
                      </a:endParaRPr>
                    </a:p>
                  </a:txBody>
                  <a:tcPr marL="11361" marR="11361" marT="1136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4983278" y="7420"/>
            <a:ext cx="21391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3600" dirty="0" smtClean="0">
                <a:solidFill>
                  <a:prstClr val="white"/>
                </a:solidFill>
                <a:latin typeface="Apple Chancery"/>
                <a:cs typeface="Apple Chancery"/>
              </a:rPr>
              <a:t>      CPM</a:t>
            </a:r>
            <a:endParaRPr lang="en-US" sz="3600" dirty="0">
              <a:solidFill>
                <a:prstClr val="white"/>
              </a:solidFill>
              <a:latin typeface="Apple Chancery"/>
              <a:cs typeface="Apple Chancery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3796" y="0"/>
            <a:ext cx="3009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Media Network Segment</a:t>
            </a:r>
            <a:endParaRPr lang="en-US" dirty="0"/>
          </a:p>
        </p:txBody>
      </p:sp>
      <p:sp>
        <p:nvSpPr>
          <p:cNvPr id="2" name="文本框 1"/>
          <p:cNvSpPr txBox="1"/>
          <p:nvPr/>
        </p:nvSpPr>
        <p:spPr>
          <a:xfrm>
            <a:off x="4265364" y="799670"/>
            <a:ext cx="10578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1200" b="1" dirty="0" smtClean="0">
                <a:solidFill>
                  <a:schemeClr val="bg2">
                    <a:lumMod val="50000"/>
                  </a:schemeClr>
                </a:solidFill>
              </a:rPr>
              <a:t>Walt Disney</a:t>
            </a:r>
            <a:endParaRPr kumimoji="1" lang="zh-CN" altLang="en-US" sz="1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863880" y="799669"/>
            <a:ext cx="12585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b="1" dirty="0" smtClean="0">
                <a:solidFill>
                  <a:srgbClr val="7030A0"/>
                </a:solidFill>
              </a:rPr>
              <a:t>Warner</a:t>
            </a:r>
            <a:r>
              <a:rPr lang="zh-CN" altLang="en-US" sz="1200" b="1" dirty="0" smtClean="0">
                <a:solidFill>
                  <a:srgbClr val="7030A0"/>
                </a:solidFill>
              </a:rPr>
              <a:t> </a:t>
            </a:r>
            <a:r>
              <a:rPr lang="en-US" altLang="zh-CN" sz="1200" b="1" dirty="0" smtClean="0">
                <a:solidFill>
                  <a:srgbClr val="7030A0"/>
                </a:solidFill>
              </a:rPr>
              <a:t>Bros.</a:t>
            </a:r>
            <a:endParaRPr kumimoji="1" lang="zh-CN" altLang="en-US" sz="1200" b="1" dirty="0">
              <a:solidFill>
                <a:srgbClr val="C00000"/>
              </a:solidFill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466708" y="799669"/>
            <a:ext cx="19149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1200" b="1" dirty="0" smtClean="0">
                <a:solidFill>
                  <a:srgbClr val="FF2F92"/>
                </a:solidFill>
              </a:rPr>
              <a:t>UNIVERSAL</a:t>
            </a:r>
            <a:endParaRPr kumimoji="1" lang="zh-CN" altLang="en-US" sz="1200" b="1" dirty="0">
              <a:solidFill>
                <a:srgbClr val="FF2F92"/>
              </a:solidFill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56" y="5476695"/>
            <a:ext cx="3252440" cy="933715"/>
          </a:xfrm>
          <a:prstGeom prst="rect">
            <a:avLst/>
          </a:prstGeom>
        </p:spPr>
      </p:pic>
      <p:cxnSp>
        <p:nvCxnSpPr>
          <p:cNvPr id="9" name="直线连接符 8"/>
          <p:cNvCxnSpPr/>
          <p:nvPr/>
        </p:nvCxnSpPr>
        <p:spPr>
          <a:xfrm flipV="1">
            <a:off x="469556" y="3647661"/>
            <a:ext cx="6487835" cy="2981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1" name="文本框 10"/>
          <p:cNvSpPr txBox="1"/>
          <p:nvPr/>
        </p:nvSpPr>
        <p:spPr>
          <a:xfrm>
            <a:off x="492234" y="646331"/>
            <a:ext cx="1603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b="1" dirty="0" smtClean="0"/>
              <a:t>2018</a:t>
            </a:r>
            <a:endParaRPr kumimoji="1" lang="zh-CN" altLang="en-US" b="1" dirty="0"/>
          </a:p>
        </p:txBody>
      </p:sp>
    </p:spTree>
    <p:extLst>
      <p:ext uri="{BB962C8B-B14F-4D97-AF65-F5344CB8AC3E}">
        <p14:creationId xmlns:p14="http://schemas.microsoft.com/office/powerpoint/2010/main" val="2117680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566200" y="0"/>
            <a:ext cx="2224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 smtClean="0">
                <a:solidFill>
                  <a:srgbClr val="FFFFFF"/>
                </a:solidFill>
                <a:latin typeface="Apple Chancery"/>
                <a:cs typeface="Apple Chancery"/>
              </a:rPr>
              <a:t>SWOT</a:t>
            </a:r>
            <a:endParaRPr lang="en-US" sz="3600" b="1" dirty="0"/>
          </a:p>
        </p:txBody>
      </p:sp>
      <p:sp>
        <p:nvSpPr>
          <p:cNvPr id="3" name="矩形 2"/>
          <p:cNvSpPr/>
          <p:nvPr/>
        </p:nvSpPr>
        <p:spPr>
          <a:xfrm>
            <a:off x="0" y="-1"/>
            <a:ext cx="26933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54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Stage</a:t>
            </a:r>
            <a:r>
              <a:rPr lang="zh-CN" altLang="en-US" sz="54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 </a:t>
            </a:r>
            <a:r>
              <a:rPr lang="en-US" altLang="zh-CN" sz="5400" b="1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2</a:t>
            </a:r>
            <a:endParaRPr lang="zh-CN" altLang="en-US" sz="5400" b="1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176" y="862324"/>
            <a:ext cx="8168640" cy="492742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376" y="5501809"/>
            <a:ext cx="3252440" cy="933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951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11580" cy="2619526"/>
          </a:xfrm>
          <a:prstGeom prst="rect">
            <a:avLst/>
          </a:prstGeom>
        </p:spPr>
      </p:pic>
      <p:pic>
        <p:nvPicPr>
          <p:cNvPr id="5" name="Picture 8" descr="SPace Graph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878" y="998483"/>
            <a:ext cx="4673595" cy="4130910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6" name="Picture 5" descr="Space Matrix Results.pn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61499"/>
            <a:ext cx="1669064" cy="1137004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657649"/>
            <a:ext cx="3640347" cy="3200351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2042424" y="2580431"/>
            <a:ext cx="17976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atinLnBrk="1"/>
            <a:r>
              <a:rPr lang="en-US" altLang="zh-CN" sz="800" b="1" dirty="0">
                <a:solidFill>
                  <a:srgbClr val="FF2F92"/>
                </a:solidFill>
              </a:rPr>
              <a:t>ES AVERAGE: </a:t>
            </a:r>
            <a:r>
              <a:rPr lang="en-US" altLang="zh-CN" sz="800" b="1" dirty="0" smtClean="0">
                <a:solidFill>
                  <a:srgbClr val="FF2F92"/>
                </a:solidFill>
              </a:rPr>
              <a:t>              -3.75</a:t>
            </a:r>
            <a:endParaRPr lang="zh-CN" altLang="zh-CN" sz="800" b="1" dirty="0">
              <a:solidFill>
                <a:srgbClr val="FF2F92"/>
              </a:solidFill>
            </a:endParaRPr>
          </a:p>
          <a:p>
            <a:pPr latinLnBrk="1"/>
            <a:r>
              <a:rPr lang="en-US" altLang="zh-CN" sz="800" b="1" dirty="0">
                <a:solidFill>
                  <a:srgbClr val="FF2F92"/>
                </a:solidFill>
              </a:rPr>
              <a:t>CA AVERAGE: </a:t>
            </a:r>
            <a:r>
              <a:rPr lang="en-US" altLang="zh-CN" sz="800" b="1" dirty="0" smtClean="0">
                <a:solidFill>
                  <a:srgbClr val="FF2F92"/>
                </a:solidFill>
              </a:rPr>
              <a:t>            -</a:t>
            </a:r>
            <a:r>
              <a:rPr lang="en-US" altLang="zh-CN" sz="800" b="1" dirty="0">
                <a:solidFill>
                  <a:srgbClr val="FF2F92"/>
                </a:solidFill>
              </a:rPr>
              <a:t>2.25</a:t>
            </a:r>
            <a:endParaRPr lang="zh-CN" altLang="zh-CN" sz="800" b="1" dirty="0">
              <a:solidFill>
                <a:srgbClr val="FF2F92"/>
              </a:solidFill>
            </a:endParaRPr>
          </a:p>
          <a:p>
            <a:pPr latinLnBrk="1"/>
            <a:r>
              <a:rPr lang="en-US" altLang="zh-CN" sz="800" b="1" dirty="0">
                <a:solidFill>
                  <a:srgbClr val="FF2F92"/>
                </a:solidFill>
              </a:rPr>
              <a:t>IS AVERAGE: </a:t>
            </a:r>
            <a:r>
              <a:rPr lang="en-US" altLang="zh-CN" sz="800" b="1" dirty="0" smtClean="0">
                <a:solidFill>
                  <a:srgbClr val="FF2F92"/>
                </a:solidFill>
              </a:rPr>
              <a:t>                4.50</a:t>
            </a:r>
            <a:endParaRPr lang="zh-CN" altLang="zh-CN" sz="800" b="1" dirty="0">
              <a:solidFill>
                <a:srgbClr val="FF2F92"/>
              </a:solidFill>
            </a:endParaRPr>
          </a:p>
          <a:p>
            <a:pPr latinLnBrk="1"/>
            <a:r>
              <a:rPr lang="en-US" altLang="zh-CN" sz="800" b="1" dirty="0">
                <a:solidFill>
                  <a:srgbClr val="FF2F92"/>
                </a:solidFill>
              </a:rPr>
              <a:t>FS AVERAGE: </a:t>
            </a:r>
            <a:r>
              <a:rPr lang="en-US" altLang="zh-CN" sz="800" b="1" dirty="0" smtClean="0">
                <a:solidFill>
                  <a:srgbClr val="FF2F92"/>
                </a:solidFill>
              </a:rPr>
              <a:t>               4.75</a:t>
            </a:r>
            <a:endParaRPr lang="zh-CN" altLang="zh-CN" sz="800" b="1" dirty="0">
              <a:solidFill>
                <a:srgbClr val="FF2F92"/>
              </a:solidFill>
            </a:endParaRPr>
          </a:p>
          <a:p>
            <a:pPr latinLnBrk="1"/>
            <a:r>
              <a:rPr lang="en-US" altLang="zh-CN" sz="800" b="1" dirty="0">
                <a:solidFill>
                  <a:srgbClr val="FF2F92"/>
                </a:solidFill>
              </a:rPr>
              <a:t>X COORDINATE: </a:t>
            </a:r>
            <a:r>
              <a:rPr lang="en-US" altLang="zh-CN" sz="800" b="1" dirty="0" smtClean="0">
                <a:solidFill>
                  <a:srgbClr val="FF2F92"/>
                </a:solidFill>
              </a:rPr>
              <a:t>          2.25</a:t>
            </a:r>
            <a:endParaRPr lang="zh-CN" altLang="zh-CN" sz="800" b="1" dirty="0">
              <a:solidFill>
                <a:srgbClr val="FF2F92"/>
              </a:solidFill>
            </a:endParaRPr>
          </a:p>
          <a:p>
            <a:pPr latinLnBrk="1"/>
            <a:r>
              <a:rPr lang="en-US" altLang="zh-CN" sz="800" b="1" dirty="0">
                <a:solidFill>
                  <a:srgbClr val="FF2F92"/>
                </a:solidFill>
              </a:rPr>
              <a:t>Y COORDINATE: </a:t>
            </a:r>
            <a:r>
              <a:rPr lang="en-US" altLang="zh-CN" sz="800" b="1" dirty="0" smtClean="0">
                <a:solidFill>
                  <a:srgbClr val="FF2F92"/>
                </a:solidFill>
              </a:rPr>
              <a:t>          1.0</a:t>
            </a:r>
            <a:endParaRPr lang="zh-CN" altLang="zh-CN" sz="800" b="1" dirty="0">
              <a:solidFill>
                <a:srgbClr val="FF2F92"/>
              </a:solidFill>
            </a:endParaRPr>
          </a:p>
          <a:p>
            <a:pPr latinLnBrk="1"/>
            <a:endParaRPr lang="en-US" altLang="zh-CN" sz="800" b="1" dirty="0" smtClean="0">
              <a:solidFill>
                <a:srgbClr val="FF2F92"/>
              </a:solidFill>
            </a:endParaRPr>
          </a:p>
          <a:p>
            <a:pPr latinLnBrk="1"/>
            <a:r>
              <a:rPr lang="en-US" altLang="zh-CN" sz="800" b="1" dirty="0" smtClean="0">
                <a:solidFill>
                  <a:srgbClr val="FF2F92"/>
                </a:solidFill>
              </a:rPr>
              <a:t>STRATEGY</a:t>
            </a:r>
            <a:r>
              <a:rPr lang="en-US" altLang="zh-CN" sz="800" b="1" dirty="0">
                <a:solidFill>
                  <a:srgbClr val="FF2F92"/>
                </a:solidFill>
              </a:rPr>
              <a:t>&gt;&gt;&gt; </a:t>
            </a:r>
            <a:r>
              <a:rPr lang="en-US" altLang="zh-CN" sz="800" b="1" dirty="0" smtClean="0">
                <a:solidFill>
                  <a:srgbClr val="FF0000"/>
                </a:solidFill>
              </a:rPr>
              <a:t>AGRESSIVE</a:t>
            </a:r>
            <a:endParaRPr lang="zh-CN" altLang="zh-CN" sz="800" b="1" dirty="0">
              <a:solidFill>
                <a:srgbClr val="FF0000"/>
              </a:solidFill>
            </a:endParaRPr>
          </a:p>
        </p:txBody>
      </p:sp>
      <p:cxnSp>
        <p:nvCxnSpPr>
          <p:cNvPr id="10" name="直线箭头连接符 9"/>
          <p:cNvCxnSpPr/>
          <p:nvPr/>
        </p:nvCxnSpPr>
        <p:spPr>
          <a:xfrm flipV="1">
            <a:off x="6377396" y="2505456"/>
            <a:ext cx="1017052" cy="394378"/>
          </a:xfrm>
          <a:prstGeom prst="straightConnector1">
            <a:avLst/>
          </a:prstGeom>
          <a:ln>
            <a:solidFill>
              <a:srgbClr val="FF2F9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2"/>
          <p:cNvSpPr/>
          <p:nvPr/>
        </p:nvSpPr>
        <p:spPr>
          <a:xfrm>
            <a:off x="5560284" y="0"/>
            <a:ext cx="238889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Apple Chancery"/>
                <a:cs typeface="Apple Chancery"/>
              </a:rPr>
              <a:t>SPACE</a:t>
            </a:r>
            <a:endParaRPr lang="en-US" sz="3600" dirty="0"/>
          </a:p>
        </p:txBody>
      </p:sp>
      <p:sp>
        <p:nvSpPr>
          <p:cNvPr id="9" name="文本框 8"/>
          <p:cNvSpPr txBox="1"/>
          <p:nvPr/>
        </p:nvSpPr>
        <p:spPr>
          <a:xfrm>
            <a:off x="3448097" y="268409"/>
            <a:ext cx="1603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b="1" dirty="0" smtClean="0"/>
              <a:t>2008</a:t>
            </a:r>
            <a:endParaRPr kumimoji="1" lang="zh-CN" altLang="en-US" b="1" dirty="0"/>
          </a:p>
        </p:txBody>
      </p:sp>
      <p:sp>
        <p:nvSpPr>
          <p:cNvPr id="11" name="文本框 10"/>
          <p:cNvSpPr txBox="1"/>
          <p:nvPr/>
        </p:nvSpPr>
        <p:spPr>
          <a:xfrm>
            <a:off x="3583594" y="6167516"/>
            <a:ext cx="1603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b="1" dirty="0" smtClean="0">
                <a:solidFill>
                  <a:srgbClr val="FF2F92"/>
                </a:solidFill>
              </a:rPr>
              <a:t>2018</a:t>
            </a:r>
            <a:endParaRPr kumimoji="1" lang="zh-CN" altLang="en-US" b="1" dirty="0">
              <a:solidFill>
                <a:srgbClr val="FF2F9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7797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>
          <a:xfrm>
            <a:off x="473283" y="-1423896"/>
            <a:ext cx="3762385" cy="349412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00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1600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en-US" sz="1600" u="sng" dirty="0" smtClean="0">
                <a:solidFill>
                  <a:schemeClr val="tx1"/>
                </a:solidFill>
                <a:latin typeface="+mn-lt"/>
              </a:rPr>
            </a:br>
            <a:r>
              <a:rPr lang="en-US" sz="1600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en-US" sz="1600" u="sng" dirty="0" smtClean="0">
                <a:solidFill>
                  <a:schemeClr val="tx1"/>
                </a:solidFill>
                <a:latin typeface="+mn-lt"/>
              </a:rPr>
            </a:br>
            <a:r>
              <a:rPr lang="en-US" sz="1600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en-US" sz="1600" u="sng" dirty="0" smtClean="0">
                <a:solidFill>
                  <a:schemeClr val="tx1"/>
                </a:solidFill>
                <a:latin typeface="+mn-lt"/>
              </a:rPr>
            </a:br>
            <a:r>
              <a:rPr lang="en-US" sz="1600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en-US" sz="1600" u="sng" dirty="0" smtClean="0">
                <a:solidFill>
                  <a:schemeClr val="tx1"/>
                </a:solidFill>
                <a:latin typeface="+mn-lt"/>
              </a:rPr>
            </a:br>
            <a:r>
              <a:rPr lang="en-US" sz="1600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en-US" sz="1600" u="sng" dirty="0" smtClean="0">
                <a:solidFill>
                  <a:schemeClr val="tx1"/>
                </a:solidFill>
                <a:latin typeface="+mn-lt"/>
              </a:rPr>
            </a:br>
            <a:r>
              <a:rPr lang="en-US" sz="1600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en-US" sz="1600" u="sng" dirty="0" smtClean="0">
                <a:solidFill>
                  <a:schemeClr val="tx1"/>
                </a:solidFill>
                <a:latin typeface="+mn-lt"/>
              </a:rPr>
            </a:br>
            <a:r>
              <a:rPr lang="en-US" sz="1600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en-US" sz="1600" u="sng" dirty="0" smtClean="0">
                <a:solidFill>
                  <a:schemeClr val="tx1"/>
                </a:solidFill>
                <a:latin typeface="+mn-lt"/>
              </a:rPr>
            </a:br>
            <a:r>
              <a:rPr lang="en-US" sz="2300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en-US" sz="2300" u="sng" dirty="0" smtClean="0">
                <a:solidFill>
                  <a:schemeClr val="tx1"/>
                </a:solidFill>
                <a:latin typeface="+mn-lt"/>
              </a:rPr>
            </a:br>
            <a:r>
              <a:rPr lang="en-US" sz="2300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en-US" sz="2300" u="sng" dirty="0" smtClean="0">
                <a:solidFill>
                  <a:schemeClr val="tx1"/>
                </a:solidFill>
                <a:latin typeface="+mn-lt"/>
              </a:rPr>
            </a:br>
            <a:r>
              <a:rPr lang="en-US" sz="2300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en-US" sz="2300" u="sng" dirty="0" smtClean="0">
                <a:solidFill>
                  <a:schemeClr val="tx1"/>
                </a:solidFill>
                <a:latin typeface="+mn-lt"/>
              </a:rPr>
            </a:br>
            <a:r>
              <a:rPr lang="en-US" sz="2300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en-US" sz="2300" u="sng" dirty="0" smtClean="0">
                <a:solidFill>
                  <a:schemeClr val="tx1"/>
                </a:solidFill>
                <a:latin typeface="+mn-lt"/>
              </a:rPr>
            </a:br>
            <a:r>
              <a:rPr lang="en-US" sz="2300" u="sng" dirty="0" smtClean="0">
                <a:solidFill>
                  <a:schemeClr val="tx1"/>
                </a:solidFill>
                <a:latin typeface="+mn-lt"/>
              </a:rPr>
              <a:t>Strategies:</a:t>
            </a:r>
            <a:br>
              <a:rPr lang="en-US" sz="2300" u="sng" dirty="0" smtClean="0">
                <a:solidFill>
                  <a:schemeClr val="tx1"/>
                </a:solidFill>
                <a:latin typeface="+mn-lt"/>
              </a:rPr>
            </a:br>
            <a:r>
              <a:rPr lang="en-US" sz="2300" dirty="0" smtClean="0">
                <a:solidFill>
                  <a:srgbClr val="000000"/>
                </a:solidFill>
                <a:latin typeface="+mn-lt"/>
              </a:rPr>
              <a:t>Market Development</a:t>
            </a:r>
            <a:br>
              <a:rPr lang="en-US" sz="2300" dirty="0" smtClean="0">
                <a:solidFill>
                  <a:srgbClr val="000000"/>
                </a:solidFill>
                <a:latin typeface="+mn-lt"/>
              </a:rPr>
            </a:br>
            <a:r>
              <a:rPr lang="en-US" sz="2300" dirty="0" smtClean="0">
                <a:solidFill>
                  <a:srgbClr val="000000"/>
                </a:solidFill>
                <a:latin typeface="+mn-lt"/>
              </a:rPr>
              <a:t>Market Penetration</a:t>
            </a:r>
            <a:br>
              <a:rPr lang="en-US" sz="2300" dirty="0" smtClean="0">
                <a:solidFill>
                  <a:srgbClr val="000000"/>
                </a:solidFill>
                <a:latin typeface="+mn-lt"/>
              </a:rPr>
            </a:br>
            <a:r>
              <a:rPr lang="en-US" sz="2300" dirty="0" smtClean="0">
                <a:solidFill>
                  <a:srgbClr val="000000"/>
                </a:solidFill>
                <a:latin typeface="+mn-lt"/>
              </a:rPr>
              <a:t>Product Development</a:t>
            </a:r>
            <a:br>
              <a:rPr lang="en-US" sz="2300" dirty="0" smtClean="0">
                <a:solidFill>
                  <a:srgbClr val="000000"/>
                </a:solidFill>
                <a:latin typeface="+mn-lt"/>
              </a:rPr>
            </a:br>
            <a:r>
              <a:rPr lang="en-US" sz="2300" dirty="0" smtClean="0">
                <a:solidFill>
                  <a:srgbClr val="000000"/>
                </a:solidFill>
                <a:latin typeface="+mn-lt"/>
              </a:rPr>
              <a:t>Forward Integration</a:t>
            </a:r>
            <a:br>
              <a:rPr lang="en-US" sz="2300" dirty="0" smtClean="0">
                <a:solidFill>
                  <a:srgbClr val="000000"/>
                </a:solidFill>
                <a:latin typeface="+mn-lt"/>
              </a:rPr>
            </a:br>
            <a:r>
              <a:rPr lang="en-US" sz="2300" dirty="0" smtClean="0">
                <a:solidFill>
                  <a:srgbClr val="000000"/>
                </a:solidFill>
                <a:latin typeface="+mn-lt"/>
              </a:rPr>
              <a:t>Backward Integration</a:t>
            </a:r>
            <a:br>
              <a:rPr lang="en-US" sz="2300" dirty="0" smtClean="0">
                <a:solidFill>
                  <a:srgbClr val="000000"/>
                </a:solidFill>
                <a:latin typeface="+mn-lt"/>
              </a:rPr>
            </a:br>
            <a:r>
              <a:rPr lang="en-US" sz="2300" dirty="0" smtClean="0">
                <a:solidFill>
                  <a:srgbClr val="000000"/>
                </a:solidFill>
                <a:latin typeface="+mn-lt"/>
              </a:rPr>
              <a:t>Horizontal Integration</a:t>
            </a:r>
            <a:br>
              <a:rPr lang="en-US" sz="2300" dirty="0" smtClean="0">
                <a:solidFill>
                  <a:srgbClr val="000000"/>
                </a:solidFill>
                <a:latin typeface="+mn-lt"/>
              </a:rPr>
            </a:br>
            <a:r>
              <a:rPr lang="en-US" sz="2300" dirty="0" smtClean="0">
                <a:solidFill>
                  <a:srgbClr val="000000"/>
                </a:solidFill>
                <a:latin typeface="+mn-lt"/>
              </a:rPr>
              <a:t>Related Diversification</a:t>
            </a:r>
            <a:br>
              <a:rPr lang="en-US" sz="2300" dirty="0" smtClean="0">
                <a:solidFill>
                  <a:srgbClr val="000000"/>
                </a:solidFill>
                <a:latin typeface="+mn-lt"/>
              </a:rPr>
            </a:br>
            <a:r>
              <a:rPr lang="en-US" sz="2300" dirty="0" smtClean="0">
                <a:solidFill>
                  <a:srgbClr val="000000"/>
                </a:solidFill>
                <a:latin typeface="+mn-lt"/>
              </a:rPr>
              <a:t>Unrelated </a:t>
            </a:r>
            <a:r>
              <a:rPr lang="en-US" sz="2300" dirty="0" smtClean="0">
                <a:solidFill>
                  <a:srgbClr val="000000"/>
                </a:solidFill>
              </a:rPr>
              <a:t>Diversification</a:t>
            </a:r>
            <a:endParaRPr lang="en-US" sz="2300" dirty="0">
              <a:solidFill>
                <a:srgbClr val="000000"/>
              </a:solidFill>
            </a:endParaRPr>
          </a:p>
        </p:txBody>
      </p:sp>
      <p:pic>
        <p:nvPicPr>
          <p:cNvPr id="7" name="Picture 4" descr="GRand Stra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8673" y="966951"/>
            <a:ext cx="5946594" cy="5412828"/>
          </a:xfrm>
          <a:prstGeom prst="rect">
            <a:avLst/>
          </a:prstGeom>
        </p:spPr>
      </p:pic>
      <p:sp>
        <p:nvSpPr>
          <p:cNvPr id="8" name="Rectangle 2"/>
          <p:cNvSpPr/>
          <p:nvPr/>
        </p:nvSpPr>
        <p:spPr>
          <a:xfrm>
            <a:off x="4548349" y="61554"/>
            <a:ext cx="36745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solidFill>
                  <a:srgbClr val="FFFFFF"/>
                </a:solidFill>
                <a:latin typeface="Apple Chancery"/>
                <a:cs typeface="Apple Chancery"/>
              </a:rPr>
              <a:t>Grand Strategy Matrix</a:t>
            </a:r>
            <a:endParaRPr lang="en-US" sz="2800" dirty="0"/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2151" y="1511807"/>
            <a:ext cx="2119225" cy="2161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781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830945" y="-40460"/>
            <a:ext cx="3072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chemeClr val="bg1"/>
                </a:solidFill>
                <a:latin typeface="Apple Chancery"/>
                <a:cs typeface="Apple Chancery"/>
              </a:rPr>
              <a:t>QSPM</a:t>
            </a:r>
            <a:endParaRPr lang="en-US" sz="3600" dirty="0">
              <a:solidFill>
                <a:schemeClr val="bg1"/>
              </a:solidFill>
              <a:latin typeface="Apple Chancery"/>
              <a:cs typeface="Apple Chancery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-56254" y="-178960"/>
            <a:ext cx="26933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5400" b="1" cap="none" spc="0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Stage</a:t>
            </a:r>
            <a:r>
              <a:rPr lang="zh-CN" altLang="en-US" sz="5400" b="1" cap="none" spc="0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 </a:t>
            </a:r>
            <a:r>
              <a:rPr lang="en-US" altLang="zh-CN" sz="5400" b="1" cap="none" spc="0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3</a:t>
            </a:r>
            <a:endParaRPr lang="zh-CN" altLang="en-US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39559"/>
            <a:ext cx="4539632" cy="395113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632" y="605871"/>
            <a:ext cx="4604368" cy="3951139"/>
          </a:xfrm>
          <a:prstGeom prst="rect">
            <a:avLst/>
          </a:prstGeom>
        </p:spPr>
      </p:pic>
      <p:sp>
        <p:nvSpPr>
          <p:cNvPr id="10" name="右箭头 9"/>
          <p:cNvSpPr/>
          <p:nvPr/>
        </p:nvSpPr>
        <p:spPr>
          <a:xfrm>
            <a:off x="3249932" y="4473363"/>
            <a:ext cx="178025" cy="117335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1" name="右箭头 10"/>
          <p:cNvSpPr/>
          <p:nvPr/>
        </p:nvSpPr>
        <p:spPr>
          <a:xfrm>
            <a:off x="8537097" y="4422278"/>
            <a:ext cx="226577" cy="13473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4081356" y="509175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dirty="0"/>
              <a:t>“You're dead if you aim only for kids. Adults are only kids grown up, anyway.”</a:t>
            </a:r>
          </a:p>
          <a:p>
            <a:r>
              <a:rPr lang="en-US" altLang="zh-CN" dirty="0"/>
              <a:t>					</a:t>
            </a:r>
            <a:r>
              <a:rPr lang="en-US" altLang="zh-CN" dirty="0" smtClean="0"/>
              <a:t>                            ----Walt </a:t>
            </a:r>
            <a:r>
              <a:rPr lang="en-US" altLang="zh-CN" dirty="0"/>
              <a:t>Disney</a:t>
            </a:r>
          </a:p>
        </p:txBody>
      </p:sp>
      <p:pic>
        <p:nvPicPr>
          <p:cNvPr id="12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665333"/>
            <a:ext cx="3898232" cy="2192667"/>
          </a:xfrm>
          <a:prstGeom prst="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345574" y="639559"/>
            <a:ext cx="1603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b="1" dirty="0" smtClean="0">
                <a:solidFill>
                  <a:srgbClr val="FF7E79"/>
                </a:solidFill>
              </a:rPr>
              <a:t>2008</a:t>
            </a:r>
            <a:endParaRPr kumimoji="1" lang="zh-CN" altLang="en-US" b="1" dirty="0">
              <a:solidFill>
                <a:srgbClr val="FF7E79"/>
              </a:solidFill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8160574" y="270227"/>
            <a:ext cx="1603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b="1" smtClean="0">
                <a:solidFill>
                  <a:srgbClr val="FF7E79"/>
                </a:solidFill>
              </a:rPr>
              <a:t>2018</a:t>
            </a:r>
            <a:endParaRPr kumimoji="1" lang="zh-CN" altLang="en-US" b="1" dirty="0">
              <a:solidFill>
                <a:srgbClr val="FF7E7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565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09605" y="61716"/>
            <a:ext cx="5341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 smtClean="0">
                <a:solidFill>
                  <a:schemeClr val="bg1"/>
                </a:solidFill>
                <a:latin typeface="Apple Chancery"/>
                <a:cs typeface="Apple Chancery"/>
              </a:rPr>
              <a:t> </a:t>
            </a:r>
            <a:r>
              <a:rPr lang="en-US" sz="3200" b="1" dirty="0" smtClean="0">
                <a:solidFill>
                  <a:schemeClr val="bg1"/>
                </a:solidFill>
                <a:latin typeface="Apple Chancery"/>
                <a:cs typeface="Apple Chancery"/>
              </a:rPr>
              <a:t>Evaluation of SFF </a:t>
            </a:r>
            <a:endParaRPr lang="en-US" sz="3200" b="1" dirty="0">
              <a:solidFill>
                <a:schemeClr val="bg1"/>
              </a:solidFill>
              <a:latin typeface="Apple Chancery"/>
              <a:cs typeface="Apple Chancery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512" y="405316"/>
            <a:ext cx="2659888" cy="1765004"/>
          </a:xfrm>
          <a:prstGeom prst="rect">
            <a:avLst/>
          </a:prstGeom>
        </p:spPr>
      </p:pic>
      <p:graphicFrame>
        <p:nvGraphicFramePr>
          <p:cNvPr id="2" name="表格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286145"/>
              </p:ext>
            </p:extLst>
          </p:nvPr>
        </p:nvGraphicFramePr>
        <p:xfrm>
          <a:off x="495076" y="2311400"/>
          <a:ext cx="8179024" cy="4203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9512"/>
                <a:gridCol w="4089512"/>
              </a:tblGrid>
              <a:tr h="1050925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3200" smtClean="0"/>
                        <a:t>Strengths</a:t>
                      </a:r>
                      <a:endParaRPr lang="zh-CN" alt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3200" smtClean="0"/>
                        <a:t>Weakness</a:t>
                      </a:r>
                      <a:endParaRPr lang="zh-CN" altLang="en-US" sz="3200" dirty="0"/>
                    </a:p>
                  </a:txBody>
                  <a:tcPr/>
                </a:tc>
              </a:tr>
              <a:tr h="1050925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dirty="0" smtClean="0"/>
                        <a:t>Direction</a:t>
                      </a:r>
                      <a:endParaRPr lang="zh-CN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baseline="0" dirty="0" smtClean="0"/>
                        <a:t>S</a:t>
                      </a:r>
                      <a:r>
                        <a:rPr lang="en-US" altLang="zh-CN" sz="2400" b="1" baseline="0" smtClean="0"/>
                        <a:t>ubjectivity</a:t>
                      </a:r>
                      <a:endParaRPr lang="zh-CN" altLang="en-US" sz="2400" b="1" dirty="0"/>
                    </a:p>
                  </a:txBody>
                  <a:tcPr/>
                </a:tc>
              </a:tr>
              <a:tr h="1050925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baseline="0" dirty="0" smtClean="0"/>
                        <a:t>Guidance</a:t>
                      </a:r>
                      <a:endParaRPr lang="zh-CN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  <a:tr h="1050925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dirty="0" smtClean="0"/>
                        <a:t>Confidence</a:t>
                      </a:r>
                      <a:endParaRPr lang="zh-CN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9476" y="1236605"/>
            <a:ext cx="3252440" cy="933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629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微软雅黑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微软雅黑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DengXian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DengXian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Austin.thmx</Template>
  <TotalTime>6492</TotalTime>
  <Words>248</Words>
  <Application>Microsoft Macintosh PowerPoint</Application>
  <PresentationFormat>全屏显示(4:3)</PresentationFormat>
  <Paragraphs>164</Paragraphs>
  <Slides>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9</vt:i4>
      </vt:variant>
    </vt:vector>
  </HeadingPairs>
  <TitlesOfParts>
    <vt:vector size="17" baseType="lpstr">
      <vt:lpstr>Apple Chancery</vt:lpstr>
      <vt:lpstr>Century Gothic</vt:lpstr>
      <vt:lpstr>DengXian</vt:lpstr>
      <vt:lpstr>Lucida Calligraphy</vt:lpstr>
      <vt:lpstr>Wingdings 2</vt:lpstr>
      <vt:lpstr>微软雅黑</vt:lpstr>
      <vt:lpstr>Arial</vt:lpstr>
      <vt:lpstr>Austin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15.0029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Walt-Disney World</dc:title>
  <dc:creator>Baril Andréa</dc:creator>
  <cp:lastModifiedBy>Microsoft Office 用户</cp:lastModifiedBy>
  <cp:revision>181</cp:revision>
  <dcterms:created xsi:type="dcterms:W3CDTF">2012-04-26T23:39:02Z</dcterms:created>
  <dcterms:modified xsi:type="dcterms:W3CDTF">2018-03-29T08:44:36Z</dcterms:modified>
</cp:coreProperties>
</file>