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6" r:id="rId1"/>
  </p:sldMasterIdLst>
  <p:notesMasterIdLst>
    <p:notesMasterId r:id="rId33"/>
  </p:notesMasterIdLst>
  <p:sldIdLst>
    <p:sldId id="291" r:id="rId2"/>
    <p:sldId id="256" r:id="rId3"/>
    <p:sldId id="272" r:id="rId4"/>
    <p:sldId id="273" r:id="rId5"/>
    <p:sldId id="271" r:id="rId6"/>
    <p:sldId id="274" r:id="rId7"/>
    <p:sldId id="257" r:id="rId8"/>
    <p:sldId id="266" r:id="rId9"/>
    <p:sldId id="268" r:id="rId10"/>
    <p:sldId id="259" r:id="rId11"/>
    <p:sldId id="260" r:id="rId12"/>
    <p:sldId id="265" r:id="rId13"/>
    <p:sldId id="264" r:id="rId14"/>
    <p:sldId id="262" r:id="rId15"/>
    <p:sldId id="263" r:id="rId16"/>
    <p:sldId id="270" r:id="rId17"/>
    <p:sldId id="267" r:id="rId18"/>
    <p:sldId id="276" r:id="rId19"/>
    <p:sldId id="277" r:id="rId20"/>
    <p:sldId id="278" r:id="rId21"/>
    <p:sldId id="280" r:id="rId22"/>
    <p:sldId id="281" r:id="rId23"/>
    <p:sldId id="282" r:id="rId24"/>
    <p:sldId id="283" r:id="rId25"/>
    <p:sldId id="284" r:id="rId26"/>
    <p:sldId id="285" r:id="rId27"/>
    <p:sldId id="286" r:id="rId28"/>
    <p:sldId id="287" r:id="rId29"/>
    <p:sldId id="288" r:id="rId30"/>
    <p:sldId id="289" r:id="rId31"/>
    <p:sldId id="290" r:id="rId32"/>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1pPr>
    <a:lvl2pPr marL="457200"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2pPr>
    <a:lvl3pPr marL="914400"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3pPr>
    <a:lvl4pPr marL="1371600"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4pPr>
    <a:lvl5pPr marL="1828800"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5pPr>
    <a:lvl6pPr marL="2286000" algn="l" defTabSz="457200" rtl="0" eaLnBrk="1" latinLnBrk="0" hangingPunct="1">
      <a:defRPr kern="1200">
        <a:solidFill>
          <a:schemeClr val="tx1"/>
        </a:solidFill>
        <a:latin typeface="Arial" pitchFamily="-72" charset="0"/>
        <a:ea typeface="ＭＳ Ｐゴシック" pitchFamily="-72" charset="-128"/>
        <a:cs typeface="ＭＳ Ｐゴシック" pitchFamily="-72" charset="-128"/>
      </a:defRPr>
    </a:lvl6pPr>
    <a:lvl7pPr marL="2743200" algn="l" defTabSz="457200" rtl="0" eaLnBrk="1" latinLnBrk="0" hangingPunct="1">
      <a:defRPr kern="1200">
        <a:solidFill>
          <a:schemeClr val="tx1"/>
        </a:solidFill>
        <a:latin typeface="Arial" pitchFamily="-72" charset="0"/>
        <a:ea typeface="ＭＳ Ｐゴシック" pitchFamily="-72" charset="-128"/>
        <a:cs typeface="ＭＳ Ｐゴシック" pitchFamily="-72" charset="-128"/>
      </a:defRPr>
    </a:lvl7pPr>
    <a:lvl8pPr marL="3200400" algn="l" defTabSz="457200" rtl="0" eaLnBrk="1" latinLnBrk="0" hangingPunct="1">
      <a:defRPr kern="1200">
        <a:solidFill>
          <a:schemeClr val="tx1"/>
        </a:solidFill>
        <a:latin typeface="Arial" pitchFamily="-72" charset="0"/>
        <a:ea typeface="ＭＳ Ｐゴシック" pitchFamily="-72" charset="-128"/>
        <a:cs typeface="ＭＳ Ｐゴシック" pitchFamily="-72" charset="-128"/>
      </a:defRPr>
    </a:lvl8pPr>
    <a:lvl9pPr marL="3657600" algn="l" defTabSz="457200" rtl="0" eaLnBrk="1" latinLnBrk="0" hangingPunct="1">
      <a:defRPr kern="1200">
        <a:solidFill>
          <a:schemeClr val="tx1"/>
        </a:solidFill>
        <a:latin typeface="Arial" pitchFamily="-72" charset="0"/>
        <a:ea typeface="ＭＳ Ｐゴシック" pitchFamily="-72" charset="-128"/>
        <a:cs typeface="ＭＳ Ｐゴシック" pitchFamily="-72" charset="-128"/>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63" d="100"/>
          <a:sy n="63" d="100"/>
        </p:scale>
        <p:origin x="1380"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B61C570-FE7E-1047-A819-2CB0AB2AE33D}" type="datetimeFigureOut">
              <a:rPr lang="en-US" smtClean="0"/>
              <a:t>2/2/2020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E05035E-32E5-1B4E-ABD0-874546C81C47}" type="slidenum">
              <a:rPr lang="en-US" smtClean="0"/>
              <a:t>‹#›</a:t>
            </a:fld>
            <a:endParaRPr lang="en-US"/>
          </a:p>
        </p:txBody>
      </p:sp>
    </p:spTree>
    <p:extLst>
      <p:ext uri="{BB962C8B-B14F-4D97-AF65-F5344CB8AC3E}">
        <p14:creationId xmlns:p14="http://schemas.microsoft.com/office/powerpoint/2010/main" val="158843335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a:t>During a residential weekend a young person asked Howard Williamson what kind of skills do you need to be a youth worker? </a:t>
            </a:r>
          </a:p>
          <a:p>
            <a:r>
              <a:rPr lang="en-US" dirty="0"/>
              <a:t>The young person understood what he meant by eternal patience as Howard had had stood by him even when he displayed</a:t>
            </a:r>
            <a:r>
              <a:rPr lang="en-US" baseline="0" dirty="0"/>
              <a:t> obnoxious and oppositional </a:t>
            </a:r>
            <a:r>
              <a:rPr lang="en-US" baseline="0" dirty="0" err="1"/>
              <a:t>behaviour</a:t>
            </a:r>
            <a:r>
              <a:rPr lang="en-US" baseline="0" dirty="0"/>
              <a:t>. </a:t>
            </a:r>
            <a:endParaRPr lang="en-US" dirty="0"/>
          </a:p>
        </p:txBody>
      </p:sp>
      <p:sp>
        <p:nvSpPr>
          <p:cNvPr id="4" name="Slide Number Placeholder 3"/>
          <p:cNvSpPr>
            <a:spLocks noGrp="1"/>
          </p:cNvSpPr>
          <p:nvPr>
            <p:ph type="sldNum" sz="quarter" idx="10"/>
          </p:nvPr>
        </p:nvSpPr>
        <p:spPr/>
        <p:txBody>
          <a:bodyPr/>
          <a:lstStyle/>
          <a:p>
            <a:fld id="{7E05035E-32E5-1B4E-ABD0-874546C81C47}" type="slidenum">
              <a:rPr lang="en-US" smtClean="0"/>
              <a:t>8</a:t>
            </a:fld>
            <a:endParaRPr lang="en-US"/>
          </a:p>
        </p:txBody>
      </p:sp>
    </p:spTree>
    <p:extLst>
      <p:ext uri="{BB962C8B-B14F-4D97-AF65-F5344CB8AC3E}">
        <p14:creationId xmlns:p14="http://schemas.microsoft.com/office/powerpoint/2010/main" val="907027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832F1355-68A8-4D2C-8CA9-4B0B686D6600}" type="datetime4">
              <a:rPr lang="en-US" smtClean="0"/>
              <a:pPr>
                <a:defRPr/>
              </a:pPr>
              <a:t>February 2, 2020</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FDAA89A5-8178-42D4-B8DC-4D2C97C94ACD}" type="slidenum">
              <a:rPr lang="en-US" smtClean="0"/>
              <a:pPr>
                <a:defRPr/>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2DDC770E-5807-48EF-9729-9FAD0E602824}" type="datetime4">
              <a:rPr lang="en-US" smtClean="0"/>
              <a:pPr>
                <a:defRPr/>
              </a:pPr>
              <a:t>February 2, 2020</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BDE6C12A-6E53-4B4F-9234-AFB6C146E8E7}" type="slidenum">
              <a:rPr lang="en-US" smtClean="0"/>
              <a:pPr>
                <a:defRPr/>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1A812206-3ED4-40BA-86C0-B01055EC7059}" type="datetime4">
              <a:rPr lang="en-US" smtClean="0"/>
              <a:pPr>
                <a:defRPr/>
              </a:pPr>
              <a:t>February 2, 2020</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8D2D24A3-4C6C-45FC-870E-F0E7E4D98192}" type="slidenum">
              <a:rPr lang="en-US" smtClean="0"/>
              <a:pPr>
                <a:defRPr/>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E8D54B6F-FF16-4564-87EC-A872D8590D1E}" type="datetime4">
              <a:rPr lang="en-US" smtClean="0"/>
              <a:pPr>
                <a:defRPr/>
              </a:pPr>
              <a:t>February 2, 2020</a:t>
            </a:fld>
            <a:endParaRPr lang="en-US" dirty="0"/>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A81E0251-FA86-4939-A290-4CBCABF3A786}" type="slidenum">
              <a:rPr lang="en-US" smtClean="0"/>
              <a:pPr>
                <a:defRPr/>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a:defRPr/>
            </a:pPr>
            <a:fld id="{31612299-05FE-4256-8BF5-E3D912536796}" type="datetime4">
              <a:rPr lang="en-US" smtClean="0"/>
              <a:pPr>
                <a:defRPr/>
              </a:pPr>
              <a:t>February 2, 2020</a:t>
            </a:fld>
            <a:endParaRPr lang="en-US" dirty="0"/>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47A74E30-9EBB-4CA3-9341-652B6E286E1E}" type="slidenum">
              <a:rPr lang="en-US" smtClean="0"/>
              <a:pPr>
                <a:defRPr/>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fld id="{73730850-EB35-4C8C-A005-AAFFD23A06B6}" type="datetime4">
              <a:rPr lang="en-US" smtClean="0"/>
              <a:pPr>
                <a:defRPr/>
              </a:pPr>
              <a:t>February 2, 2020</a:t>
            </a:fld>
            <a:endParaRPr lang="en-US" dirty="0"/>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AF48D498-81FE-47CD-8F7D-DC4F607086AD}" type="slidenum">
              <a:rPr lang="en-US" smtClean="0"/>
              <a:pPr>
                <a:defRPr/>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14E32DE-5E99-4C8D-B384-E1DAE58322E6}" type="datetime4">
              <a:rPr lang="en-US" smtClean="0"/>
              <a:pPr>
                <a:defRPr/>
              </a:pPr>
              <a:t>February 2, 2020</a:t>
            </a:fld>
            <a:endParaRPr lang="en-US" dirty="0"/>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7BFB45F3-0544-4E0C-8CB3-7450207BAAD3}" type="slidenum">
              <a:rPr lang="en-US" smtClean="0"/>
              <a:pPr>
                <a:defRPr/>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A1E95C30-9EFB-4E75-ACAA-B7B065B0E34C}" type="datetime4">
              <a:rPr lang="en-US" smtClean="0"/>
              <a:pPr>
                <a:defRPr/>
              </a:pPr>
              <a:t>February 2, 2020</a:t>
            </a:fld>
            <a:endParaRPr lang="en-US" dirty="0"/>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07231890-5793-4CCB-AF17-11CB51397152}" type="slidenum">
              <a:rPr lang="en-US" smtClean="0"/>
              <a:pPr>
                <a:defRPr/>
              </a:pPr>
              <a:t>‹#›</a:t>
            </a:fld>
            <a:endParaRPr lang="en-US" dirty="0"/>
          </a:p>
        </p:txBody>
      </p:sp>
      <p:sp>
        <p:nvSpPr>
          <p:cNvPr id="9" name="Content Placeholder 8"/>
          <p:cNvSpPr>
            <a:spLocks noGrp="1"/>
          </p:cNvSpPr>
          <p:nvPr>
            <p:ph sz="quarter" idx="13"/>
          </p:nvPr>
        </p:nvSpPr>
        <p:spPr>
          <a:xfrm>
            <a:off x="304800" y="381000"/>
            <a:ext cx="7772400" cy="49428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pPr>
              <a:defRPr/>
            </a:pPr>
            <a:fld id="{5FD4C16B-EAE4-494C-A257-9FEC6353A87C}" type="datetime4">
              <a:rPr lang="en-US" smtClean="0"/>
              <a:pPr>
                <a:defRPr/>
              </a:pPr>
              <a:t>February 2, 2020</a:t>
            </a:fld>
            <a:endParaRPr lang="en-US"/>
          </a:p>
        </p:txBody>
      </p:sp>
      <p:sp>
        <p:nvSpPr>
          <p:cNvPr id="9" name="Slide Number Placeholder 8"/>
          <p:cNvSpPr>
            <a:spLocks noGrp="1"/>
          </p:cNvSpPr>
          <p:nvPr>
            <p:ph type="sldNum" sz="quarter" idx="11"/>
          </p:nvPr>
        </p:nvSpPr>
        <p:spPr/>
        <p:txBody>
          <a:bodyPr/>
          <a:lstStyle/>
          <a:p>
            <a:pPr>
              <a:defRPr/>
            </a:pPr>
            <a:fld id="{C864FE30-2AFC-4FC5-94EC-2D5C60ABBD6C}" type="slidenum">
              <a:rPr lang="en-US" smtClean="0"/>
              <a:pPr>
                <a:defRPr/>
              </a:pPr>
              <a:t>‹#›</a:t>
            </a:fld>
            <a:endParaRPr lang="en-US" dirty="0"/>
          </a:p>
        </p:txBody>
      </p:sp>
      <p:sp>
        <p:nvSpPr>
          <p:cNvPr id="10" name="Footer Placeholder 9"/>
          <p:cNvSpPr>
            <a:spLocks noGrp="1"/>
          </p:cNvSpPr>
          <p:nvPr>
            <p:ph type="ftr" sz="quarter" idx="12"/>
          </p:nvPr>
        </p:nvSpPr>
        <p:spPr/>
        <p:txBody>
          <a:bodyPr/>
          <a:lstStyle/>
          <a:p>
            <a:pPr>
              <a:defRPr/>
            </a:pP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86280AD2-C24D-4421-A087-E4B76BAB267D}" type="datetime4">
              <a:rPr lang="en-US" smtClean="0"/>
              <a:pPr>
                <a:defRPr/>
              </a:pPr>
              <a:t>February 2, 2020</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8D4FB52E-BEE0-4E71-AD9A-C381CC7F140E}" type="slidenum">
              <a:rPr lang="en-US" smtClean="0"/>
              <a:pPr>
                <a:defRPr/>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80F84A1A-0326-4CBD-B3C0-92FC1C1BE175}" type="datetime4">
              <a:rPr lang="en-US" smtClean="0"/>
              <a:pPr>
                <a:defRPr/>
              </a:pPr>
              <a:t>February 2, 2020</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7371F4BC-D41C-4309-842D-52A074DD657A}" type="slidenum">
              <a:rPr lang="en-US" smtClean="0"/>
              <a:pPr>
                <a:defRPr/>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pPr>
              <a:defRPr/>
            </a:pPr>
            <a:fld id="{681F301F-5B31-4DD0-AF9D-86164C202002}" type="slidenum">
              <a:rPr lang="en-US" smtClean="0"/>
              <a:pPr>
                <a:defRPr/>
              </a:pPr>
              <a:t>‹#›</a:t>
            </a:fld>
            <a:endParaRPr lang="en-US" dirty="0"/>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pPr>
              <a:defRPr/>
            </a:pPr>
            <a:endParaRPr lang="en-US"/>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pPr>
              <a:defRPr/>
            </a:pPr>
            <a:fld id="{C6381694-36FF-45C0-9599-1BBA5EBF3D6B}" type="datetime4">
              <a:rPr lang="en-US" smtClean="0"/>
              <a:pPr>
                <a:defRPr/>
              </a:pPr>
              <a:t>February 2, 2020</a:t>
            </a:fld>
            <a:endParaRPr lang="en-US" dirty="0"/>
          </a:p>
        </p:txBody>
      </p:sp>
    </p:spTree>
  </p:cSld>
  <p:clrMap bg1="lt1" tx1="dk1" bg2="lt2" tx2="dk2" accent1="accent1" accent2="accent2" accent3="accent3" accent4="accent4" accent5="accent5" accent6="accent6" hlink="hlink" folHlink="folHlink"/>
  <p:sldLayoutIdLst>
    <p:sldLayoutId id="2147483927" r:id="rId1"/>
    <p:sldLayoutId id="2147483928" r:id="rId2"/>
    <p:sldLayoutId id="2147483929" r:id="rId3"/>
    <p:sldLayoutId id="2147483930" r:id="rId4"/>
    <p:sldLayoutId id="2147483931" r:id="rId5"/>
    <p:sldLayoutId id="2147483932" r:id="rId6"/>
    <p:sldLayoutId id="2147483933" r:id="rId7"/>
    <p:sldLayoutId id="2147483934" r:id="rId8"/>
    <p:sldLayoutId id="2147483935" r:id="rId9"/>
    <p:sldLayoutId id="2147483936" r:id="rId10"/>
    <p:sldLayoutId id="2147483937" r:id="rId11"/>
  </p:sldLayoutIdLst>
  <p:hf sldNum="0" hdr="0" ftr="0" dt="0"/>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45557-147B-4DDA-90D0-F6309922F42C}"/>
              </a:ext>
            </a:extLst>
          </p:cNvPr>
          <p:cNvSpPr>
            <a:spLocks noGrp="1"/>
          </p:cNvSpPr>
          <p:nvPr>
            <p:ph type="ctrTitle"/>
          </p:nvPr>
        </p:nvSpPr>
        <p:spPr/>
        <p:txBody>
          <a:bodyPr/>
          <a:lstStyle/>
          <a:p>
            <a:r>
              <a:rPr lang="en-GB" dirty="0"/>
              <a:t>UKES questionnaire</a:t>
            </a:r>
          </a:p>
        </p:txBody>
      </p:sp>
      <p:sp>
        <p:nvSpPr>
          <p:cNvPr id="3" name="Subtitle 2">
            <a:extLst>
              <a:ext uri="{FF2B5EF4-FFF2-40B4-BE49-F238E27FC236}">
                <a16:creationId xmlns:a16="http://schemas.microsoft.com/office/drawing/2014/main" id="{9661742B-EA34-4B21-8830-F7251EB016CB}"/>
              </a:ext>
            </a:extLst>
          </p:cNvPr>
          <p:cNvSpPr>
            <a:spLocks noGrp="1"/>
          </p:cNvSpPr>
          <p:nvPr>
            <p:ph type="subTitle" idx="1"/>
          </p:nvPr>
        </p:nvSpPr>
        <p:spPr/>
        <p:txBody>
          <a:bodyPr/>
          <a:lstStyle/>
          <a:p>
            <a:r>
              <a:rPr lang="en-GB" dirty="0"/>
              <a:t>See email link!</a:t>
            </a:r>
          </a:p>
        </p:txBody>
      </p:sp>
    </p:spTree>
    <p:extLst>
      <p:ext uri="{BB962C8B-B14F-4D97-AF65-F5344CB8AC3E}">
        <p14:creationId xmlns:p14="http://schemas.microsoft.com/office/powerpoint/2010/main" val="12971590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fontAlgn="auto">
              <a:spcAft>
                <a:spcPts val="0"/>
              </a:spcAft>
              <a:defRPr/>
            </a:pPr>
            <a:r>
              <a:rPr lang="en-US" sz="8000" dirty="0">
                <a:ea typeface="+mj-ea"/>
                <a:cs typeface="+mj-cs"/>
              </a:rPr>
              <a:t>Youth and community worker</a:t>
            </a:r>
          </a:p>
        </p:txBody>
      </p:sp>
      <p:sp>
        <p:nvSpPr>
          <p:cNvPr id="3" name="Subtitle 2"/>
          <p:cNvSpPr>
            <a:spLocks noGrp="1"/>
          </p:cNvSpPr>
          <p:nvPr>
            <p:ph type="subTitle" idx="1"/>
          </p:nvPr>
        </p:nvSpPr>
        <p:spPr/>
        <p:txBody>
          <a:bodyPr rtlCol="0">
            <a:normAutofit/>
          </a:bodyPr>
          <a:lstStyle/>
          <a:p>
            <a:pPr fontAlgn="auto">
              <a:buFont typeface="Arial" pitchFamily="34" charset="0"/>
              <a:buNone/>
              <a:defRPr/>
            </a:pPr>
            <a:endParaRPr lang="en-US" dirty="0">
              <a:ea typeface="+mn-ea"/>
              <a:cs typeface="+mn-cs"/>
            </a:endParaRP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8326" r="7334" b="11798"/>
          <a:stretch/>
        </p:blipFill>
        <p:spPr>
          <a:xfrm>
            <a:off x="6464595" y="2825271"/>
            <a:ext cx="1807535" cy="189027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a:t>
            </a:r>
          </a:p>
        </p:txBody>
      </p:sp>
      <p:sp>
        <p:nvSpPr>
          <p:cNvPr id="3" name="Content Placeholder 2"/>
          <p:cNvSpPr>
            <a:spLocks noGrp="1"/>
          </p:cNvSpPr>
          <p:nvPr>
            <p:ph idx="1"/>
          </p:nvPr>
        </p:nvSpPr>
        <p:spPr/>
        <p:txBody>
          <a:bodyPr/>
          <a:lstStyle/>
          <a:p>
            <a:r>
              <a:rPr lang="en-GB" dirty="0"/>
              <a:t>Youth work, as defined and outlined in Essential Skills for Youth Work Practice, is a form of professional practice with young people that can be carried out by individuals and organisations is a wide range of settings.</a:t>
            </a:r>
          </a:p>
          <a:p>
            <a:r>
              <a:rPr lang="en-GB" dirty="0"/>
              <a:t>The distinguishing characteristics are associated with practice, that is, in the ways in which youth workers interact with young people and their communities.</a:t>
            </a:r>
          </a:p>
          <a:p>
            <a:r>
              <a:rPr lang="en-GB" dirty="0"/>
              <a:t>Youth workers exercise their power judiciously, approach young people positively and informally, and engage them in enjoyable activities.</a:t>
            </a:r>
          </a:p>
          <a:p>
            <a:r>
              <a:rPr lang="en-GB" dirty="0"/>
              <a:t>Most importantly, youth work is based on respect for young people, listening to them and valuing mutual learning.</a:t>
            </a:r>
          </a:p>
          <a:p>
            <a:endParaRPr lang="en-GB" dirty="0"/>
          </a:p>
          <a:p>
            <a:endParaRPr lang="en-GB" dirty="0"/>
          </a:p>
        </p:txBody>
      </p:sp>
    </p:spTree>
    <p:extLst>
      <p:ext uri="{BB962C8B-B14F-4D97-AF65-F5344CB8AC3E}">
        <p14:creationId xmlns:p14="http://schemas.microsoft.com/office/powerpoint/2010/main" val="11460368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a:t>
            </a:r>
          </a:p>
        </p:txBody>
      </p:sp>
      <p:sp>
        <p:nvSpPr>
          <p:cNvPr id="3" name="Content Placeholder 2"/>
          <p:cNvSpPr>
            <a:spLocks noGrp="1"/>
          </p:cNvSpPr>
          <p:nvPr>
            <p:ph idx="1"/>
          </p:nvPr>
        </p:nvSpPr>
        <p:spPr/>
        <p:txBody>
          <a:bodyPr/>
          <a:lstStyle/>
          <a:p>
            <a:r>
              <a:rPr lang="en-GB" dirty="0"/>
              <a:t>The aim is to involve young people in decisions about issues that affect them, rather then simply providing them with information, advice or services.</a:t>
            </a:r>
          </a:p>
          <a:p>
            <a:r>
              <a:rPr lang="en-GB" dirty="0"/>
              <a:t>Young people have fun, learn from each other and participate in the design and implementation of activities, projects and services.</a:t>
            </a:r>
          </a:p>
          <a:p>
            <a:r>
              <a:rPr lang="en-GB" dirty="0"/>
              <a:t>The intention is not to prescribe methods and outcomes.</a:t>
            </a:r>
          </a:p>
          <a:p>
            <a:r>
              <a:rPr lang="en-GB" dirty="0"/>
              <a:t>Although often serving a positive, therapeutic and preventative function for young people and society, youth work attempts to focus on developing opportunities for young people to explore their options and develop their understanding of choices and consequences.</a:t>
            </a:r>
          </a:p>
        </p:txBody>
      </p:sp>
    </p:spTree>
    <p:extLst>
      <p:ext uri="{BB962C8B-B14F-4D97-AF65-F5344CB8AC3E}">
        <p14:creationId xmlns:p14="http://schemas.microsoft.com/office/powerpoint/2010/main" val="27538004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30909"/>
            <a:ext cx="7620000" cy="1186727"/>
          </a:xfrm>
        </p:spPr>
        <p:txBody>
          <a:bodyPr/>
          <a:lstStyle/>
          <a:p>
            <a:r>
              <a:rPr lang="en-GB" dirty="0"/>
              <a:t>Individual Task</a:t>
            </a:r>
            <a:br>
              <a:rPr lang="en-GB" dirty="0"/>
            </a:br>
            <a:r>
              <a:rPr lang="en-GB" dirty="0"/>
              <a:t>What is Youth Work?</a:t>
            </a:r>
          </a:p>
        </p:txBody>
      </p:sp>
      <p:sp>
        <p:nvSpPr>
          <p:cNvPr id="3" name="Content Placeholder 2"/>
          <p:cNvSpPr>
            <a:spLocks noGrp="1"/>
          </p:cNvSpPr>
          <p:nvPr>
            <p:ph idx="1"/>
          </p:nvPr>
        </p:nvSpPr>
        <p:spPr/>
        <p:txBody>
          <a:bodyPr/>
          <a:lstStyle/>
          <a:p>
            <a:r>
              <a:rPr lang="en-GB" dirty="0"/>
              <a:t>On a piece of paper write your own definition of what the key purpose of youth work is.</a:t>
            </a:r>
          </a:p>
          <a:p>
            <a:r>
              <a:rPr lang="en-GB" dirty="0"/>
              <a:t>Crumple this up and throw your paper into the middle of the room.</a:t>
            </a:r>
          </a:p>
          <a:p>
            <a:r>
              <a:rPr lang="en-GB" dirty="0"/>
              <a:t>Collect a ball of paper from the floor and be prepared to read out the definition.</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7548795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Individual Task</a:t>
            </a:r>
            <a:br>
              <a:rPr lang="en-GB" dirty="0"/>
            </a:br>
            <a:r>
              <a:rPr lang="en-GB" dirty="0"/>
              <a:t>What is Youth Work?</a:t>
            </a:r>
          </a:p>
        </p:txBody>
      </p:sp>
      <p:sp>
        <p:nvSpPr>
          <p:cNvPr id="3" name="Content Placeholder 2"/>
          <p:cNvSpPr>
            <a:spLocks noGrp="1"/>
          </p:cNvSpPr>
          <p:nvPr>
            <p:ph idx="1"/>
          </p:nvPr>
        </p:nvSpPr>
        <p:spPr/>
        <p:txBody>
          <a:bodyPr/>
          <a:lstStyle/>
          <a:p>
            <a:r>
              <a:rPr lang="en-GB" dirty="0"/>
              <a:t>Did everyone write the same definition?</a:t>
            </a:r>
          </a:p>
          <a:p>
            <a:endParaRPr lang="en-GB" dirty="0"/>
          </a:p>
          <a:p>
            <a:r>
              <a:rPr lang="en-GB" dirty="0"/>
              <a:t>Youth work means different things to different people, this can be one of its strengths…but also one of its weaknesses.</a:t>
            </a:r>
          </a:p>
          <a:p>
            <a:endParaRPr lang="en-GB" dirty="0"/>
          </a:p>
          <a:p>
            <a:pPr marL="114300" indent="0">
              <a:buNone/>
            </a:pPr>
            <a:endParaRPr lang="en-GB" dirty="0"/>
          </a:p>
          <a:p>
            <a:r>
              <a:rPr lang="en-GB" dirty="0"/>
              <a:t> There are some key documents/literature that unite and tie the profession.</a:t>
            </a:r>
          </a:p>
          <a:p>
            <a:endParaRPr lang="en-GB" dirty="0"/>
          </a:p>
          <a:p>
            <a:r>
              <a:rPr lang="en-GB" dirty="0"/>
              <a:t>Any Ideas?</a:t>
            </a:r>
          </a:p>
        </p:txBody>
      </p:sp>
    </p:spTree>
    <p:extLst>
      <p:ext uri="{BB962C8B-B14F-4D97-AF65-F5344CB8AC3E}">
        <p14:creationId xmlns:p14="http://schemas.microsoft.com/office/powerpoint/2010/main" val="20373466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bwMode="auto"/>
        <p:txBody>
          <a:bodyPr wrap="square" numCol="1" anchorCtr="0" compatLnSpc="1">
            <a:prstTxWarp prst="textNoShape">
              <a:avLst/>
            </a:prstTxWarp>
          </a:bodyPr>
          <a:lstStyle/>
          <a:p>
            <a:r>
              <a:rPr lang="en-US" cap="none"/>
              <a:t>Key Purpose of Youth Work</a:t>
            </a:r>
          </a:p>
        </p:txBody>
      </p:sp>
      <p:sp>
        <p:nvSpPr>
          <p:cNvPr id="14338" name="Content Placeholder 2"/>
          <p:cNvSpPr>
            <a:spLocks noGrp="1"/>
          </p:cNvSpPr>
          <p:nvPr>
            <p:ph idx="1"/>
          </p:nvPr>
        </p:nvSpPr>
        <p:spPr/>
        <p:txBody>
          <a:bodyPr/>
          <a:lstStyle/>
          <a:p>
            <a:r>
              <a:rPr lang="en-US" sz="2400" b="0" dirty="0"/>
              <a:t>National Occupational Standards for Youth Work </a:t>
            </a:r>
            <a:endParaRPr lang="en-US" sz="2400" dirty="0"/>
          </a:p>
          <a:p>
            <a:r>
              <a:rPr lang="en-US" sz="2800" dirty="0"/>
              <a:t>“Enable young people to develop holistically, working with them to facilitate their personal, social and educational development, to enable them to develop their voice, influence and place in society and to reach their full potential.”</a:t>
            </a:r>
          </a:p>
          <a:p>
            <a:pPr algn="r"/>
            <a:r>
              <a:rPr lang="en-US" sz="2800" b="0" dirty="0"/>
              <a:t>(LSIS, 2012)</a:t>
            </a:r>
          </a:p>
          <a:p>
            <a:endParaRPr lang="en-US" sz="2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Youth Work Skills</a:t>
            </a:r>
            <a:br>
              <a:rPr lang="en-US" dirty="0"/>
            </a:br>
            <a:endParaRPr lang="en-US" dirty="0"/>
          </a:p>
        </p:txBody>
      </p:sp>
      <p:sp>
        <p:nvSpPr>
          <p:cNvPr id="3" name="Content Placeholder 2"/>
          <p:cNvSpPr>
            <a:spLocks noGrp="1"/>
          </p:cNvSpPr>
          <p:nvPr>
            <p:ph idx="1"/>
          </p:nvPr>
        </p:nvSpPr>
        <p:spPr/>
        <p:txBody>
          <a:bodyPr/>
          <a:lstStyle/>
          <a:p>
            <a:r>
              <a:rPr lang="en-US" sz="4800" dirty="0"/>
              <a:t>“Effective youth workers needed three things: good listening skills, a good sense of </a:t>
            </a:r>
            <a:r>
              <a:rPr lang="en-US" sz="4800" dirty="0" err="1"/>
              <a:t>humour</a:t>
            </a:r>
            <a:r>
              <a:rPr lang="en-US" sz="4800" dirty="0"/>
              <a:t> and eternal patience.”</a:t>
            </a:r>
          </a:p>
          <a:p>
            <a:pPr algn="r"/>
            <a:r>
              <a:rPr lang="en-US" dirty="0"/>
              <a:t>(Williamson 2001 cited in National Youth Agency 2007)   </a:t>
            </a:r>
          </a:p>
        </p:txBody>
      </p:sp>
    </p:spTree>
    <p:extLst>
      <p:ext uri="{BB962C8B-B14F-4D97-AF65-F5344CB8AC3E}">
        <p14:creationId xmlns:p14="http://schemas.microsoft.com/office/powerpoint/2010/main" val="601116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Class Discussion </a:t>
            </a:r>
          </a:p>
        </p:txBody>
      </p:sp>
      <p:pic>
        <p:nvPicPr>
          <p:cNvPr id="4" name="Content Placeholder 3" descr="56347511.png"/>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284218" y="2260088"/>
            <a:ext cx="1965964" cy="3480823"/>
          </a:xfrm>
        </p:spPr>
      </p:pic>
      <p:sp>
        <p:nvSpPr>
          <p:cNvPr id="5" name="TextBox 4"/>
          <p:cNvSpPr txBox="1"/>
          <p:nvPr/>
        </p:nvSpPr>
        <p:spPr>
          <a:xfrm>
            <a:off x="3261117" y="2711452"/>
            <a:ext cx="2128307" cy="923330"/>
          </a:xfrm>
          <a:prstGeom prst="rect">
            <a:avLst/>
          </a:prstGeom>
          <a:noFill/>
        </p:spPr>
        <p:txBody>
          <a:bodyPr wrap="square" rtlCol="0">
            <a:spAutoFit/>
          </a:bodyPr>
          <a:lstStyle/>
          <a:p>
            <a:endParaRPr lang="en-US" dirty="0"/>
          </a:p>
          <a:p>
            <a:r>
              <a:rPr lang="en-US" dirty="0"/>
              <a:t>Youth Work Observation  </a:t>
            </a:r>
          </a:p>
        </p:txBody>
      </p:sp>
      <p:sp>
        <p:nvSpPr>
          <p:cNvPr id="6" name="TextBox 5"/>
          <p:cNvSpPr txBox="1"/>
          <p:nvPr/>
        </p:nvSpPr>
        <p:spPr>
          <a:xfrm>
            <a:off x="457200" y="1924937"/>
            <a:ext cx="2464648" cy="1200328"/>
          </a:xfrm>
          <a:prstGeom prst="rect">
            <a:avLst/>
          </a:prstGeom>
          <a:noFill/>
        </p:spPr>
        <p:txBody>
          <a:bodyPr wrap="square" rtlCol="0">
            <a:spAutoFit/>
          </a:bodyPr>
          <a:lstStyle/>
          <a:p>
            <a:r>
              <a:rPr lang="en-US" sz="2400" dirty="0"/>
              <a:t>What makes a good youth worker?</a:t>
            </a:r>
          </a:p>
        </p:txBody>
      </p:sp>
      <p:sp>
        <p:nvSpPr>
          <p:cNvPr id="7" name="TextBox 6"/>
          <p:cNvSpPr txBox="1"/>
          <p:nvPr/>
        </p:nvSpPr>
        <p:spPr>
          <a:xfrm>
            <a:off x="6110302" y="4635177"/>
            <a:ext cx="2540239" cy="1200328"/>
          </a:xfrm>
          <a:prstGeom prst="rect">
            <a:avLst/>
          </a:prstGeom>
          <a:noFill/>
        </p:spPr>
        <p:txBody>
          <a:bodyPr wrap="square" rtlCol="0">
            <a:spAutoFit/>
          </a:bodyPr>
          <a:lstStyle/>
          <a:p>
            <a:r>
              <a:rPr lang="en-US" sz="2400" dirty="0"/>
              <a:t>How should youth workers behave</a:t>
            </a:r>
            <a:r>
              <a:rPr lang="en-US" dirty="0"/>
              <a:t>? </a:t>
            </a:r>
          </a:p>
        </p:txBody>
      </p:sp>
      <p:sp>
        <p:nvSpPr>
          <p:cNvPr id="9" name="TextBox 8"/>
          <p:cNvSpPr txBox="1"/>
          <p:nvPr/>
        </p:nvSpPr>
        <p:spPr>
          <a:xfrm>
            <a:off x="5589170" y="1324773"/>
            <a:ext cx="2337764" cy="1200328"/>
          </a:xfrm>
          <a:prstGeom prst="rect">
            <a:avLst/>
          </a:prstGeom>
          <a:noFill/>
        </p:spPr>
        <p:txBody>
          <a:bodyPr wrap="square" rtlCol="0">
            <a:spAutoFit/>
          </a:bodyPr>
          <a:lstStyle/>
          <a:p>
            <a:r>
              <a:rPr lang="en-US" sz="2400" dirty="0"/>
              <a:t>Do you need to be a good pool player?</a:t>
            </a:r>
          </a:p>
        </p:txBody>
      </p:sp>
      <p:sp>
        <p:nvSpPr>
          <p:cNvPr id="13" name="TextBox 12"/>
          <p:cNvSpPr txBox="1"/>
          <p:nvPr/>
        </p:nvSpPr>
        <p:spPr>
          <a:xfrm>
            <a:off x="587574" y="4341755"/>
            <a:ext cx="2385765" cy="830997"/>
          </a:xfrm>
          <a:prstGeom prst="rect">
            <a:avLst/>
          </a:prstGeom>
          <a:noFill/>
        </p:spPr>
        <p:txBody>
          <a:bodyPr wrap="square" rtlCol="0">
            <a:spAutoFit/>
          </a:bodyPr>
          <a:lstStyle/>
          <a:p>
            <a:r>
              <a:rPr lang="en-US" sz="2400" dirty="0"/>
              <a:t>What skills are required?</a:t>
            </a:r>
          </a:p>
        </p:txBody>
      </p:sp>
      <p:sp>
        <p:nvSpPr>
          <p:cNvPr id="14" name="TextBox 13"/>
          <p:cNvSpPr txBox="1"/>
          <p:nvPr/>
        </p:nvSpPr>
        <p:spPr>
          <a:xfrm>
            <a:off x="5749864" y="3159587"/>
            <a:ext cx="3037988" cy="830997"/>
          </a:xfrm>
          <a:prstGeom prst="rect">
            <a:avLst/>
          </a:prstGeom>
          <a:noFill/>
        </p:spPr>
        <p:txBody>
          <a:bodyPr wrap="square" rtlCol="0">
            <a:spAutoFit/>
          </a:bodyPr>
          <a:lstStyle/>
          <a:p>
            <a:r>
              <a:rPr lang="en-US" sz="2400" dirty="0"/>
              <a:t>What should youth workers do?</a:t>
            </a:r>
          </a:p>
        </p:txBody>
      </p:sp>
    </p:spTree>
    <p:extLst>
      <p:ext uri="{BB962C8B-B14F-4D97-AF65-F5344CB8AC3E}">
        <p14:creationId xmlns:p14="http://schemas.microsoft.com/office/powerpoint/2010/main" val="15527927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bwMode="auto">
          <a:xfrm>
            <a:off x="0" y="152400"/>
            <a:ext cx="5791200" cy="1371600"/>
          </a:xfrm>
          <a:noFill/>
        </p:spPr>
        <p:txBody>
          <a:bodyPr wrap="square" numCol="1" anchorCtr="0" compatLnSpc="1">
            <a:prstTxWarp prst="textNoShape">
              <a:avLst/>
            </a:prstTxWarp>
          </a:bodyPr>
          <a:lstStyle/>
          <a:p>
            <a:r>
              <a:rPr lang="en-US" cap="none"/>
              <a:t>Group Discussion </a:t>
            </a:r>
            <a:br>
              <a:rPr lang="en-US" cap="none"/>
            </a:br>
            <a:endParaRPr lang="en-US" cap="none"/>
          </a:p>
        </p:txBody>
      </p:sp>
      <p:sp>
        <p:nvSpPr>
          <p:cNvPr id="21507" name="Content Placeholder 2"/>
          <p:cNvSpPr>
            <a:spLocks noGrp="1"/>
          </p:cNvSpPr>
          <p:nvPr>
            <p:ph idx="4294967295"/>
          </p:nvPr>
        </p:nvSpPr>
        <p:spPr>
          <a:xfrm>
            <a:off x="0" y="1752600"/>
            <a:ext cx="7620000" cy="4373563"/>
          </a:xfrm>
        </p:spPr>
        <p:txBody>
          <a:bodyPr/>
          <a:lstStyle/>
          <a:p>
            <a:endParaRPr lang="en-US" sz="2800" b="0"/>
          </a:p>
          <a:p>
            <a:endParaRPr lang="en-US" sz="2800"/>
          </a:p>
        </p:txBody>
      </p:sp>
      <p:pic>
        <p:nvPicPr>
          <p:cNvPr id="21508" name="Picture 6" descr="Final Group Pic"/>
          <p:cNvPicPr>
            <a:picLocks noChangeAspect="1" noChangeArrowheads="1"/>
          </p:cNvPicPr>
          <p:nvPr/>
        </p:nvPicPr>
        <p:blipFill>
          <a:blip r:embed="rId2"/>
          <a:srcRect/>
          <a:stretch>
            <a:fillRect/>
          </a:stretch>
        </p:blipFill>
        <p:spPr bwMode="auto">
          <a:xfrm>
            <a:off x="1609725" y="2682875"/>
            <a:ext cx="5781675" cy="3463925"/>
          </a:xfrm>
          <a:prstGeom prst="rect">
            <a:avLst/>
          </a:prstGeom>
          <a:noFill/>
          <a:ln w="9525">
            <a:noFill/>
            <a:miter lim="800000"/>
            <a:headEnd/>
            <a:tailEnd/>
          </a:ln>
        </p:spPr>
      </p:pic>
      <p:sp>
        <p:nvSpPr>
          <p:cNvPr id="21509" name="AutoShape 1029"/>
          <p:cNvSpPr>
            <a:spLocks noChangeArrowheads="1"/>
          </p:cNvSpPr>
          <p:nvPr/>
        </p:nvSpPr>
        <p:spPr bwMode="auto">
          <a:xfrm>
            <a:off x="771525" y="1084263"/>
            <a:ext cx="7681913" cy="1508125"/>
          </a:xfrm>
          <a:prstGeom prst="wedgeRoundRectCallout">
            <a:avLst>
              <a:gd name="adj1" fmla="val -1319"/>
              <a:gd name="adj2" fmla="val 88804"/>
              <a:gd name="adj3" fmla="val 16667"/>
            </a:avLst>
          </a:prstGeom>
          <a:solidFill>
            <a:srgbClr val="FF0000">
              <a:alpha val="49001"/>
            </a:srgbClr>
          </a:solidFill>
          <a:ln w="9525">
            <a:solidFill>
              <a:schemeClr val="tx1"/>
            </a:solidFill>
            <a:miter lim="800000"/>
            <a:headEnd/>
            <a:tailEnd/>
          </a:ln>
        </p:spPr>
        <p:txBody>
          <a:bodyPr wrap="none" anchor="ctr">
            <a:prstTxWarp prst="textNoShape">
              <a:avLst/>
            </a:prstTxWarp>
          </a:bodyPr>
          <a:lstStyle/>
          <a:p>
            <a:pPr algn="ctr"/>
            <a:endParaRPr lang="en-US"/>
          </a:p>
        </p:txBody>
      </p:sp>
      <p:sp>
        <p:nvSpPr>
          <p:cNvPr id="21510" name="Text Box 1030"/>
          <p:cNvSpPr txBox="1">
            <a:spLocks noChangeArrowheads="1"/>
          </p:cNvSpPr>
          <p:nvPr/>
        </p:nvSpPr>
        <p:spPr bwMode="auto">
          <a:xfrm>
            <a:off x="1517650" y="1128713"/>
            <a:ext cx="6305550" cy="1554162"/>
          </a:xfrm>
          <a:prstGeom prst="rect">
            <a:avLst/>
          </a:prstGeom>
          <a:noFill/>
          <a:ln w="9525">
            <a:noFill/>
            <a:miter lim="800000"/>
            <a:headEnd/>
            <a:tailEnd/>
          </a:ln>
        </p:spPr>
        <p:txBody>
          <a:bodyPr>
            <a:prstTxWarp prst="textNoShape">
              <a:avLst/>
            </a:prstTxWarp>
            <a:spAutoFit/>
          </a:bodyPr>
          <a:lstStyle/>
          <a:p>
            <a:r>
              <a:rPr lang="en-US" sz="3200"/>
              <a:t>What do young people need from you as a Youth and Community Worker?</a:t>
            </a:r>
            <a:endParaRPr lang="en-US"/>
          </a:p>
        </p:txBody>
      </p:sp>
      <p:sp>
        <p:nvSpPr>
          <p:cNvPr id="21511" name="Text Box 1031"/>
          <p:cNvSpPr txBox="1">
            <a:spLocks noChangeArrowheads="1"/>
          </p:cNvSpPr>
          <p:nvPr/>
        </p:nvSpPr>
        <p:spPr bwMode="auto">
          <a:xfrm>
            <a:off x="833438" y="6146800"/>
            <a:ext cx="7620000" cy="369332"/>
          </a:xfrm>
          <a:prstGeom prst="rect">
            <a:avLst/>
          </a:prstGeom>
          <a:noFill/>
          <a:ln w="9525">
            <a:noFill/>
            <a:miter lim="800000"/>
            <a:headEnd/>
            <a:tailEnd/>
          </a:ln>
        </p:spPr>
        <p:txBody>
          <a:bodyPr>
            <a:prstTxWarp prst="textNoShape">
              <a:avLst/>
            </a:prstTxWarp>
            <a:spAutoFit/>
          </a:bodyPr>
          <a:lstStyle/>
          <a:p>
            <a:pPr>
              <a:spcBef>
                <a:spcPct val="50000"/>
              </a:spcBef>
            </a:pPr>
            <a:r>
              <a:rPr lang="en-US" dirty="0"/>
              <a:t>Record your observations on flipchart and feedback your observations.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bwMode="auto">
          <a:xfrm>
            <a:off x="0" y="152400"/>
            <a:ext cx="5791200" cy="1371600"/>
          </a:xfrm>
          <a:noFill/>
        </p:spPr>
        <p:txBody>
          <a:bodyPr wrap="square" numCol="1" anchorCtr="0" compatLnSpc="1">
            <a:prstTxWarp prst="textNoShape">
              <a:avLst/>
            </a:prstTxWarp>
          </a:bodyPr>
          <a:lstStyle/>
          <a:p>
            <a:r>
              <a:rPr lang="en-US" cap="none"/>
              <a:t>Principles &amp; Values </a:t>
            </a:r>
          </a:p>
        </p:txBody>
      </p:sp>
      <p:sp>
        <p:nvSpPr>
          <p:cNvPr id="22531" name="Content Placeholder 2"/>
          <p:cNvSpPr>
            <a:spLocks noGrp="1"/>
          </p:cNvSpPr>
          <p:nvPr>
            <p:ph idx="4294967295"/>
          </p:nvPr>
        </p:nvSpPr>
        <p:spPr>
          <a:xfrm>
            <a:off x="0" y="1752600"/>
            <a:ext cx="7620000" cy="4373563"/>
          </a:xfrm>
        </p:spPr>
        <p:txBody>
          <a:bodyPr/>
          <a:lstStyle/>
          <a:p>
            <a:r>
              <a:rPr lang="en-US" sz="2800" dirty="0"/>
              <a:t>What informs the youth work role?</a:t>
            </a:r>
          </a:p>
          <a:p>
            <a:r>
              <a:rPr lang="en-US" sz="2800" dirty="0"/>
              <a:t>How do youth workers know about the principles and values of their profession?</a:t>
            </a:r>
          </a:p>
          <a:p>
            <a:r>
              <a:rPr lang="en-US" sz="2800" dirty="0"/>
              <a:t>What are the key values and principles that underpin youth work?</a:t>
            </a:r>
          </a:p>
          <a:p>
            <a:endParaRPr lang="en-US" sz="2800" dirty="0"/>
          </a:p>
          <a:p>
            <a:endParaRPr lang="en-US" sz="2800" b="0" dirty="0"/>
          </a:p>
          <a:p>
            <a:endParaRPr lang="en-US" sz="2800" dirty="0"/>
          </a:p>
        </p:txBody>
      </p:sp>
      <p:pic>
        <p:nvPicPr>
          <p:cNvPr id="1026" name="Picture 2" descr="C:\Users\Dolan.Thomas\AppData\Local\Microsoft\Windows\Temporary Internet Files\Content.IE5\Q406G7FL\book[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93266" y="3812540"/>
            <a:ext cx="2322434" cy="279027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Conduct in Youth Work</a:t>
            </a:r>
          </a:p>
        </p:txBody>
      </p:sp>
      <p:sp>
        <p:nvSpPr>
          <p:cNvPr id="3" name="Content Placeholder 2"/>
          <p:cNvSpPr>
            <a:spLocks noGrp="1"/>
          </p:cNvSpPr>
          <p:nvPr>
            <p:ph idx="1"/>
          </p:nvPr>
        </p:nvSpPr>
        <p:spPr/>
        <p:txBody>
          <a:bodyPr/>
          <a:lstStyle/>
          <a:p>
            <a:pPr marL="457200" indent="-457200">
              <a:buFont typeface="Arial" panose="020B0604020202020204" pitchFamily="34" charset="0"/>
              <a:buChar char="•"/>
            </a:pPr>
            <a:r>
              <a:rPr lang="en-GB" sz="2800" dirty="0"/>
              <a:t>In your groups read through the chapter and identify information about the principles and values of a Youth and Community Worker. </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Feedback your discussions and in particular your thoughts on the type of people youth workers should be. </a:t>
            </a:r>
          </a:p>
          <a:p>
            <a:pPr marL="114300" indent="0">
              <a:buNone/>
            </a:pPr>
            <a:endParaRPr lang="en-GB" dirty="0"/>
          </a:p>
          <a:p>
            <a:pPr marL="114300" indent="0">
              <a:buNone/>
            </a:pPr>
            <a:r>
              <a:rPr lang="en-GB" dirty="0"/>
              <a:t> </a:t>
            </a:r>
          </a:p>
        </p:txBody>
      </p:sp>
      <p:pic>
        <p:nvPicPr>
          <p:cNvPr id="1026" name="Picture 2" descr="C:\Users\Dolan.Thomas\AppData\Local\Microsoft\Windows\Temporary Internet Files\Content.IE5\Q406G7FL\thinking_thought-bubble_man_doubt_veer_3077149_M[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02265" y="4549754"/>
            <a:ext cx="3461288" cy="23082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48082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bwMode="auto">
          <a:xfrm>
            <a:off x="0" y="152400"/>
            <a:ext cx="5791200" cy="1371600"/>
          </a:xfrm>
          <a:noFill/>
        </p:spPr>
        <p:txBody>
          <a:bodyPr wrap="square" numCol="1" anchorCtr="0" compatLnSpc="1">
            <a:prstTxWarp prst="textNoShape">
              <a:avLst/>
            </a:prstTxWarp>
          </a:bodyPr>
          <a:lstStyle/>
          <a:p>
            <a:r>
              <a:rPr lang="en-US" cap="none" dirty="0"/>
              <a:t>Youth Work Principles</a:t>
            </a:r>
            <a:br>
              <a:rPr lang="en-US" cap="none" dirty="0"/>
            </a:br>
            <a:endParaRPr lang="en-US" cap="none" dirty="0"/>
          </a:p>
        </p:txBody>
      </p:sp>
      <p:sp>
        <p:nvSpPr>
          <p:cNvPr id="26627" name="Content Placeholder 2"/>
          <p:cNvSpPr>
            <a:spLocks noGrp="1"/>
          </p:cNvSpPr>
          <p:nvPr>
            <p:ph idx="4294967295"/>
          </p:nvPr>
        </p:nvSpPr>
        <p:spPr>
          <a:xfrm>
            <a:off x="0" y="1752600"/>
            <a:ext cx="7620000" cy="4373563"/>
          </a:xfrm>
        </p:spPr>
        <p:txBody>
          <a:bodyPr/>
          <a:lstStyle/>
          <a:p>
            <a:endParaRPr lang="en-US" sz="2800" b="0" dirty="0"/>
          </a:p>
          <a:p>
            <a:endParaRPr lang="en-US" sz="2800" dirty="0"/>
          </a:p>
        </p:txBody>
      </p:sp>
      <p:pic>
        <p:nvPicPr>
          <p:cNvPr id="26629" name="Picture 2"/>
          <p:cNvPicPr>
            <a:picLocks noChangeAspect="1" noChangeArrowheads="1"/>
          </p:cNvPicPr>
          <p:nvPr/>
        </p:nvPicPr>
        <p:blipFill>
          <a:blip r:embed="rId2"/>
          <a:srcRect l="30475" t="13463" r="22569" b="6213"/>
          <a:stretch>
            <a:fillRect/>
          </a:stretch>
        </p:blipFill>
        <p:spPr bwMode="auto">
          <a:xfrm>
            <a:off x="827088" y="1844675"/>
            <a:ext cx="3097212" cy="4237038"/>
          </a:xfrm>
          <a:prstGeom prst="rect">
            <a:avLst/>
          </a:prstGeom>
          <a:noFill/>
          <a:ln w="9525">
            <a:noFill/>
            <a:miter lim="800000"/>
            <a:headEnd/>
            <a:tailEnd/>
          </a:ln>
        </p:spPr>
      </p:pic>
      <p:pic>
        <p:nvPicPr>
          <p:cNvPr id="26630" name="Picture 3"/>
          <p:cNvPicPr>
            <a:picLocks noChangeAspect="1" noChangeArrowheads="1"/>
          </p:cNvPicPr>
          <p:nvPr/>
        </p:nvPicPr>
        <p:blipFill>
          <a:blip r:embed="rId3"/>
          <a:srcRect l="29326" t="12810" r="21817" b="7118"/>
          <a:stretch>
            <a:fillRect/>
          </a:stretch>
        </p:blipFill>
        <p:spPr bwMode="auto">
          <a:xfrm>
            <a:off x="4356100" y="1844675"/>
            <a:ext cx="3240088" cy="4248150"/>
          </a:xfrm>
          <a:prstGeom prst="rect">
            <a:avLst/>
          </a:prstGeom>
          <a:noFill/>
          <a:ln w="9525">
            <a:noFill/>
            <a:miter lim="800000"/>
            <a:headEnd/>
            <a:tailEnd/>
          </a:ln>
        </p:spPr>
      </p:pic>
      <p:sp>
        <p:nvSpPr>
          <p:cNvPr id="26631" name="Rectangle 7"/>
          <p:cNvSpPr>
            <a:spLocks noChangeArrowheads="1"/>
          </p:cNvSpPr>
          <p:nvPr/>
        </p:nvSpPr>
        <p:spPr bwMode="auto">
          <a:xfrm>
            <a:off x="3971925" y="1576388"/>
            <a:ext cx="184150" cy="366712"/>
          </a:xfrm>
          <a:prstGeom prst="rect">
            <a:avLst/>
          </a:prstGeom>
          <a:noFill/>
          <a:ln w="9525">
            <a:noFill/>
            <a:miter lim="800000"/>
            <a:headEnd/>
            <a:tailEnd/>
          </a:ln>
        </p:spPr>
        <p:txBody>
          <a:bodyPr wrap="none">
            <a:prstTxWarp prst="textNoShape">
              <a:avLst/>
            </a:prstTxWarp>
            <a:spAutoFit/>
          </a:bodyPr>
          <a:lstStyle/>
          <a:p>
            <a:endParaRPr lang="en-US"/>
          </a:p>
        </p:txBody>
      </p:sp>
      <p:sp>
        <p:nvSpPr>
          <p:cNvPr id="26632" name="TextBox 8"/>
          <p:cNvSpPr txBox="1">
            <a:spLocks noChangeArrowheads="1"/>
          </p:cNvSpPr>
          <p:nvPr/>
        </p:nvSpPr>
        <p:spPr bwMode="auto">
          <a:xfrm>
            <a:off x="842963" y="1339850"/>
            <a:ext cx="6753225" cy="366713"/>
          </a:xfrm>
          <a:prstGeom prst="rect">
            <a:avLst/>
          </a:prstGeom>
          <a:noFill/>
          <a:ln w="9525">
            <a:noFill/>
            <a:miter lim="800000"/>
            <a:headEnd/>
            <a:tailEnd/>
          </a:ln>
        </p:spPr>
        <p:txBody>
          <a:bodyPr>
            <a:prstTxWarp prst="textNoShape">
              <a:avLst/>
            </a:prstTxWarp>
            <a:spAutoFit/>
          </a:bodyPr>
          <a:lstStyle/>
          <a:p>
            <a:pPr eaLnBrk="0" hangingPunct="0"/>
            <a:r>
              <a:rPr lang="en-GB" dirty="0"/>
              <a:t>Youth Work in Wales: Principles and Purposes</a:t>
            </a:r>
          </a:p>
        </p:txBody>
      </p:sp>
      <p:sp>
        <p:nvSpPr>
          <p:cNvPr id="3" name="TextBox 2"/>
          <p:cNvSpPr txBox="1"/>
          <p:nvPr/>
        </p:nvSpPr>
        <p:spPr>
          <a:xfrm>
            <a:off x="2454420" y="6092825"/>
            <a:ext cx="6093071" cy="646331"/>
          </a:xfrm>
          <a:prstGeom prst="rect">
            <a:avLst/>
          </a:prstGeom>
          <a:noFill/>
        </p:spPr>
        <p:txBody>
          <a:bodyPr wrap="square" rtlCol="0">
            <a:spAutoFit/>
          </a:bodyPr>
          <a:lstStyle/>
          <a:p>
            <a:r>
              <a:rPr lang="en-GB" dirty="0"/>
              <a:t>(Youth Work in Wales Review Group, 2013)</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bwMode="auto">
          <a:xfrm>
            <a:off x="0" y="152400"/>
            <a:ext cx="5791200" cy="1371600"/>
          </a:xfrm>
          <a:noFill/>
        </p:spPr>
        <p:txBody>
          <a:bodyPr wrap="square" numCol="1" anchorCtr="0" compatLnSpc="1">
            <a:prstTxWarp prst="textNoShape">
              <a:avLst/>
            </a:prstTxWarp>
          </a:bodyPr>
          <a:lstStyle/>
          <a:p>
            <a:r>
              <a:rPr lang="en-US" cap="none"/>
              <a:t>Key Values</a:t>
            </a:r>
            <a:br>
              <a:rPr lang="en-US" cap="none"/>
            </a:br>
            <a:endParaRPr lang="en-US" cap="none"/>
          </a:p>
        </p:txBody>
      </p:sp>
      <p:sp>
        <p:nvSpPr>
          <p:cNvPr id="24579" name="Content Placeholder 2"/>
          <p:cNvSpPr>
            <a:spLocks noGrp="1"/>
          </p:cNvSpPr>
          <p:nvPr>
            <p:ph idx="4294967295"/>
          </p:nvPr>
        </p:nvSpPr>
        <p:spPr>
          <a:xfrm>
            <a:off x="0" y="1752600"/>
            <a:ext cx="7620000" cy="4373563"/>
          </a:xfrm>
        </p:spPr>
        <p:txBody>
          <a:bodyPr/>
          <a:lstStyle/>
          <a:p>
            <a:r>
              <a:rPr lang="en-GB" sz="1800" dirty="0"/>
              <a:t>According to the National Youth Agency (1997, pp. 6-7 </a:t>
            </a:r>
            <a:r>
              <a:rPr lang="en-GB" sz="1800" i="1" dirty="0"/>
              <a:t>cited in</a:t>
            </a:r>
            <a:r>
              <a:rPr lang="en-GB" sz="1800" dirty="0"/>
              <a:t> Banks 1999, p.10) distinguishable values, which underlie youth and community work are:</a:t>
            </a:r>
          </a:p>
          <a:p>
            <a:r>
              <a:rPr lang="en-GB" sz="1800" dirty="0"/>
              <a:t>respect for basic human rights </a:t>
            </a:r>
          </a:p>
          <a:p>
            <a:r>
              <a:rPr lang="en-GB" sz="1800" dirty="0"/>
              <a:t>respect for the individual and rights to self-determination;</a:t>
            </a:r>
          </a:p>
          <a:p>
            <a:r>
              <a:rPr lang="en-GB" sz="1800" dirty="0"/>
              <a:t>respect for the different cultures and religions in society;</a:t>
            </a:r>
          </a:p>
          <a:p>
            <a:r>
              <a:rPr lang="en-GB" sz="1800" dirty="0"/>
              <a:t>a commitment to empowerment and participatory democracy;</a:t>
            </a:r>
          </a:p>
          <a:p>
            <a:r>
              <a:rPr lang="en-GB" sz="1800" dirty="0"/>
              <a:t>collaborative working relationships and collective action; and</a:t>
            </a:r>
          </a:p>
          <a:p>
            <a:r>
              <a:rPr lang="en-GB" sz="1800" dirty="0"/>
              <a:t>an acknowledgement that all relationships and activities with young people and adults are based on their consent.</a:t>
            </a:r>
          </a:p>
          <a:p>
            <a:r>
              <a:rPr lang="en-GB" sz="1800" dirty="0"/>
              <a:t>National Youth Agency (1997, pp.6-7 </a:t>
            </a:r>
            <a:r>
              <a:rPr lang="en-GB" sz="1800" i="1" dirty="0"/>
              <a:t>cited in</a:t>
            </a:r>
            <a:r>
              <a:rPr lang="en-GB" sz="1800" dirty="0"/>
              <a:t> Banks 1999, p.10)</a:t>
            </a:r>
            <a:endParaRPr lang="en-US" sz="1800" dirty="0"/>
          </a:p>
          <a:p>
            <a:endParaRPr lang="en-US" sz="2800" b="0" dirty="0"/>
          </a:p>
          <a:p>
            <a:endParaRPr lang="en-US" sz="2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bwMode="auto">
          <a:xfrm>
            <a:off x="0" y="152400"/>
            <a:ext cx="5791200" cy="1371600"/>
          </a:xfrm>
          <a:noFill/>
        </p:spPr>
        <p:txBody>
          <a:bodyPr wrap="square" numCol="1" anchorCtr="0" compatLnSpc="1">
            <a:prstTxWarp prst="textNoShape">
              <a:avLst/>
            </a:prstTxWarp>
          </a:bodyPr>
          <a:lstStyle/>
          <a:p>
            <a:r>
              <a:rPr lang="en-US" cap="none"/>
              <a:t>Youth Work Values</a:t>
            </a:r>
            <a:br>
              <a:rPr lang="en-US" cap="none"/>
            </a:br>
            <a:endParaRPr lang="en-US" cap="none"/>
          </a:p>
        </p:txBody>
      </p:sp>
      <p:sp>
        <p:nvSpPr>
          <p:cNvPr id="25603" name="Content Placeholder 2"/>
          <p:cNvSpPr>
            <a:spLocks noGrp="1"/>
          </p:cNvSpPr>
          <p:nvPr>
            <p:ph idx="4294967295"/>
          </p:nvPr>
        </p:nvSpPr>
        <p:spPr>
          <a:xfrm>
            <a:off x="0" y="1752600"/>
            <a:ext cx="7620000" cy="4373563"/>
          </a:xfrm>
        </p:spPr>
        <p:txBody>
          <a:bodyPr/>
          <a:lstStyle/>
          <a:p>
            <a:endParaRPr lang="en-US" sz="2800" b="0"/>
          </a:p>
          <a:p>
            <a:endParaRPr lang="en-US" sz="2800"/>
          </a:p>
        </p:txBody>
      </p:sp>
      <p:pic>
        <p:nvPicPr>
          <p:cNvPr id="25604" name="Picture 5"/>
          <p:cNvPicPr>
            <a:picLocks noChangeAspect="1" noChangeArrowheads="1"/>
          </p:cNvPicPr>
          <p:nvPr/>
        </p:nvPicPr>
        <p:blipFill>
          <a:blip r:embed="rId2"/>
          <a:srcRect l="26578" t="16980" r="24992" b="14362"/>
          <a:stretch>
            <a:fillRect/>
          </a:stretch>
        </p:blipFill>
        <p:spPr bwMode="auto">
          <a:xfrm>
            <a:off x="747711" y="1213072"/>
            <a:ext cx="4845013" cy="5494634"/>
          </a:xfrm>
          <a:prstGeom prst="rect">
            <a:avLst/>
          </a:prstGeom>
          <a:noFill/>
          <a:ln w="9525">
            <a:noFill/>
            <a:miter lim="800000"/>
            <a:headEnd/>
            <a:tailEnd/>
          </a:ln>
        </p:spPr>
      </p:pic>
      <p:sp>
        <p:nvSpPr>
          <p:cNvPr id="3" name="TextBox 2"/>
          <p:cNvSpPr txBox="1"/>
          <p:nvPr/>
        </p:nvSpPr>
        <p:spPr>
          <a:xfrm>
            <a:off x="5818519" y="2385391"/>
            <a:ext cx="2258681" cy="1200329"/>
          </a:xfrm>
          <a:prstGeom prst="rect">
            <a:avLst/>
          </a:prstGeom>
          <a:noFill/>
        </p:spPr>
        <p:txBody>
          <a:bodyPr wrap="square" rtlCol="0">
            <a:spAutoFit/>
          </a:bodyPr>
          <a:lstStyle/>
          <a:p>
            <a:r>
              <a:rPr lang="en-US" dirty="0"/>
              <a:t>Published by the Learning and Skills Improvement Service (LSIS) 2012</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Code of Ethics</a:t>
            </a:r>
          </a:p>
        </p:txBody>
      </p:sp>
      <p:sp>
        <p:nvSpPr>
          <p:cNvPr id="3" name="Content Placeholder 2"/>
          <p:cNvSpPr>
            <a:spLocks noGrp="1"/>
          </p:cNvSpPr>
          <p:nvPr>
            <p:ph idx="1"/>
          </p:nvPr>
        </p:nvSpPr>
        <p:spPr/>
        <p:txBody>
          <a:bodyPr/>
          <a:lstStyle/>
          <a:p>
            <a:r>
              <a:rPr lang="en-US" dirty="0"/>
              <a:t>The Code of Ethics is concerned with 5 specific areas. These are: </a:t>
            </a:r>
          </a:p>
          <a:p>
            <a:r>
              <a:rPr lang="en-US" dirty="0"/>
              <a:t>1. Occupational intervention;</a:t>
            </a:r>
          </a:p>
          <a:p>
            <a:r>
              <a:rPr lang="en-US" dirty="0"/>
              <a:t>2. Responsibility for young people;</a:t>
            </a:r>
          </a:p>
          <a:p>
            <a:r>
              <a:rPr lang="en-US" dirty="0"/>
              <a:t>3. Responsibility to colleagues; </a:t>
            </a:r>
          </a:p>
          <a:p>
            <a:r>
              <a:rPr lang="en-US" dirty="0"/>
              <a:t>4. Responsibility to employers;</a:t>
            </a:r>
          </a:p>
          <a:p>
            <a:r>
              <a:rPr lang="en-US" dirty="0"/>
              <a:t>5. Responsibility to the occupation. </a:t>
            </a:r>
          </a:p>
          <a:p>
            <a:endParaRPr lang="en-US" dirty="0"/>
          </a:p>
        </p:txBody>
      </p:sp>
    </p:spTree>
    <p:extLst>
      <p:ext uri="{BB962C8B-B14F-4D97-AF65-F5344CB8AC3E}">
        <p14:creationId xmlns:p14="http://schemas.microsoft.com/office/powerpoint/2010/main" val="36713957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2313" y="1403927"/>
            <a:ext cx="7045469" cy="5250873"/>
          </a:xfrm>
        </p:spPr>
        <p:txBody>
          <a:bodyPr/>
          <a:lstStyle/>
          <a:p>
            <a:r>
              <a:rPr lang="en-US" sz="1200" dirty="0"/>
              <a:t>National Youth agency (2007) </a:t>
            </a:r>
            <a:r>
              <a:rPr lang="en-US" sz="1200" i="1" dirty="0"/>
              <a:t>The NYA Guide to Youth Work in England</a:t>
            </a:r>
            <a:r>
              <a:rPr lang="en-US" sz="1200" dirty="0"/>
              <a:t>, Leicester: National Youth agency.</a:t>
            </a:r>
            <a:br>
              <a:rPr lang="en-US" sz="1200" dirty="0"/>
            </a:br>
            <a:br>
              <a:rPr lang="en-US" sz="1200" dirty="0"/>
            </a:br>
            <a:r>
              <a:rPr lang="en-US" sz="1200" dirty="0"/>
              <a:t>Youth Work in Wales Review Group. (2013) Youth Work in Wales: Principles and Purposes, Cardiff: Youth Work in Wales Group. </a:t>
            </a:r>
            <a:br>
              <a:rPr lang="en-US" sz="1200" dirty="0"/>
            </a:br>
            <a:br>
              <a:rPr lang="en-US" sz="1200" dirty="0"/>
            </a:br>
            <a:r>
              <a:rPr lang="en-US" sz="1200" dirty="0"/>
              <a:t>Learning and Skills Improvement Service. (2012) Youth Work National Occupational Standards, Coventry: Learning and Skills Improvement Service. </a:t>
            </a:r>
            <a:br>
              <a:rPr lang="en-US" sz="1200" dirty="0"/>
            </a:br>
            <a:br>
              <a:rPr lang="en-US" sz="1200" dirty="0"/>
            </a:br>
            <a:r>
              <a:rPr lang="en-US" sz="1200" dirty="0"/>
              <a:t>WLGA (2013) </a:t>
            </a:r>
          </a:p>
        </p:txBody>
      </p:sp>
      <p:sp>
        <p:nvSpPr>
          <p:cNvPr id="3" name="Text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2007134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Comfort Break</a:t>
            </a:r>
          </a:p>
        </p:txBody>
      </p:sp>
      <p:sp>
        <p:nvSpPr>
          <p:cNvPr id="5" name="Content Placeholder 4"/>
          <p:cNvSpPr>
            <a:spLocks noGrp="1"/>
          </p:cNvSpPr>
          <p:nvPr>
            <p:ph idx="1"/>
          </p:nvPr>
        </p:nvSpPr>
        <p:spPr/>
        <p:txBody>
          <a:bodyPr/>
          <a:lstStyle/>
          <a:p>
            <a:endParaRPr lang="en-GB" dirty="0"/>
          </a:p>
        </p:txBody>
      </p:sp>
    </p:spTree>
    <p:extLst>
      <p:ext uri="{BB962C8B-B14F-4D97-AF65-F5344CB8AC3E}">
        <p14:creationId xmlns:p14="http://schemas.microsoft.com/office/powerpoint/2010/main" val="1451795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Identifying and Meeting young people’s needs.</a:t>
            </a:r>
          </a:p>
        </p:txBody>
      </p:sp>
      <p:sp>
        <p:nvSpPr>
          <p:cNvPr id="3" name="Content Placeholder 2"/>
          <p:cNvSpPr>
            <a:spLocks noGrp="1"/>
          </p:cNvSpPr>
          <p:nvPr>
            <p:ph idx="1"/>
          </p:nvPr>
        </p:nvSpPr>
        <p:spPr>
          <a:xfrm>
            <a:off x="457200" y="1939636"/>
            <a:ext cx="7620000" cy="4461164"/>
          </a:xfrm>
        </p:spPr>
        <p:txBody>
          <a:bodyPr/>
          <a:lstStyle/>
          <a:p>
            <a:r>
              <a:rPr lang="en-GB" dirty="0"/>
              <a:t>There is a systematic process for identifying and meeting the needs of young people and their communities. They are based and underpinned on several theories.</a:t>
            </a:r>
          </a:p>
          <a:p>
            <a:r>
              <a:rPr lang="en-GB" dirty="0"/>
              <a:t>The following part of the session is based upon the NAOMIE framework which are</a:t>
            </a:r>
          </a:p>
          <a:p>
            <a:pPr lvl="1"/>
            <a:r>
              <a:rPr lang="en-GB" dirty="0"/>
              <a:t>Needs led</a:t>
            </a:r>
          </a:p>
          <a:p>
            <a:pPr lvl="1"/>
            <a:r>
              <a:rPr lang="en-GB" dirty="0"/>
              <a:t>Systematically planned</a:t>
            </a:r>
          </a:p>
          <a:p>
            <a:pPr lvl="1"/>
            <a:r>
              <a:rPr lang="en-GB" dirty="0"/>
              <a:t>Evaluated</a:t>
            </a:r>
          </a:p>
        </p:txBody>
      </p:sp>
    </p:spTree>
    <p:extLst>
      <p:ext uri="{BB962C8B-B14F-4D97-AF65-F5344CB8AC3E}">
        <p14:creationId xmlns:p14="http://schemas.microsoft.com/office/powerpoint/2010/main" val="8722061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Identifying and meeting the needs</a:t>
            </a:r>
          </a:p>
        </p:txBody>
      </p:sp>
      <p:sp>
        <p:nvSpPr>
          <p:cNvPr id="3" name="Content Placeholder 2"/>
          <p:cNvSpPr>
            <a:spLocks noGrp="1"/>
          </p:cNvSpPr>
          <p:nvPr>
            <p:ph idx="1"/>
          </p:nvPr>
        </p:nvSpPr>
        <p:spPr/>
        <p:txBody>
          <a:bodyPr/>
          <a:lstStyle/>
          <a:p>
            <a:r>
              <a:rPr lang="en-GB" dirty="0"/>
              <a:t>Once the needs are known, the worker has to decide how to work systematically to meet the needs.</a:t>
            </a:r>
          </a:p>
          <a:p>
            <a:r>
              <a:rPr lang="en-GB" dirty="0"/>
              <a:t>One approach is to use the NAOMIE model:</a:t>
            </a:r>
          </a:p>
          <a:p>
            <a:pPr lvl="1"/>
            <a:r>
              <a:rPr lang="en-GB" dirty="0"/>
              <a:t>(N) Identifies the </a:t>
            </a:r>
            <a:r>
              <a:rPr lang="en-GB" b="1" dirty="0"/>
              <a:t>Needs</a:t>
            </a:r>
          </a:p>
          <a:p>
            <a:pPr lvl="1"/>
            <a:r>
              <a:rPr lang="en-GB" dirty="0"/>
              <a:t>(A) Set the </a:t>
            </a:r>
            <a:r>
              <a:rPr lang="en-GB" b="1" dirty="0"/>
              <a:t>Aim</a:t>
            </a:r>
            <a:r>
              <a:rPr lang="en-GB" dirty="0"/>
              <a:t>: whatever it is that you are working towards.</a:t>
            </a:r>
          </a:p>
          <a:p>
            <a:pPr lvl="1"/>
            <a:r>
              <a:rPr lang="en-GB" dirty="0"/>
              <a:t>(O) Set the </a:t>
            </a:r>
            <a:r>
              <a:rPr lang="en-GB" b="1" dirty="0"/>
              <a:t>Objectives</a:t>
            </a:r>
            <a:r>
              <a:rPr lang="en-GB" dirty="0"/>
              <a:t>: those smaller steps that will get you to your aim.</a:t>
            </a:r>
          </a:p>
          <a:p>
            <a:pPr lvl="1"/>
            <a:r>
              <a:rPr lang="en-GB" dirty="0"/>
              <a:t>(M) Decide what </a:t>
            </a:r>
            <a:r>
              <a:rPr lang="en-GB" b="1" dirty="0"/>
              <a:t>method</a:t>
            </a:r>
            <a:r>
              <a:rPr lang="en-GB" dirty="0"/>
              <a:t> you are going to use.</a:t>
            </a:r>
          </a:p>
          <a:p>
            <a:pPr lvl="1"/>
            <a:r>
              <a:rPr lang="en-GB" dirty="0"/>
              <a:t>( I )  Decide what </a:t>
            </a:r>
            <a:r>
              <a:rPr lang="en-GB" b="1" dirty="0"/>
              <a:t>Indicators</a:t>
            </a:r>
            <a:r>
              <a:rPr lang="en-GB" dirty="0"/>
              <a:t> you will use to show you are on course, then go ahead and </a:t>
            </a:r>
            <a:r>
              <a:rPr lang="en-GB" b="1" dirty="0"/>
              <a:t>Implement</a:t>
            </a:r>
            <a:r>
              <a:rPr lang="en-GB" dirty="0"/>
              <a:t> it.</a:t>
            </a:r>
          </a:p>
          <a:p>
            <a:pPr lvl="1"/>
            <a:r>
              <a:rPr lang="en-GB" dirty="0"/>
              <a:t>( E ) Decide how you are going to Evaluate the outcomes and review the process.    </a:t>
            </a:r>
          </a:p>
        </p:txBody>
      </p:sp>
    </p:spTree>
    <p:extLst>
      <p:ext uri="{BB962C8B-B14F-4D97-AF65-F5344CB8AC3E}">
        <p14:creationId xmlns:p14="http://schemas.microsoft.com/office/powerpoint/2010/main" val="5062882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a:xfrm>
            <a:off x="457200" y="1320801"/>
            <a:ext cx="7620000" cy="5264726"/>
          </a:xfrm>
        </p:spPr>
        <p:txBody>
          <a:bodyPr>
            <a:normAutofit fontScale="92500" lnSpcReduction="10000"/>
          </a:bodyPr>
          <a:lstStyle/>
          <a:p>
            <a:r>
              <a:rPr lang="en-GB" b="1" dirty="0"/>
              <a:t>Needs</a:t>
            </a:r>
          </a:p>
          <a:p>
            <a:pPr marL="114300" indent="0">
              <a:buNone/>
            </a:pPr>
            <a:endParaRPr lang="en-GB" dirty="0"/>
          </a:p>
          <a:p>
            <a:r>
              <a:rPr lang="en-GB" dirty="0"/>
              <a:t>El is a 16 year old woman who lives with her mother and two younger brothers on a run down nearby estate. She is intelligent and doing well at school. She is confident and able athlete but the school has no capacity to develop this. She hangs out with three friends in her class: </a:t>
            </a:r>
            <a:r>
              <a:rPr lang="en-GB" dirty="0" err="1"/>
              <a:t>Chevella</a:t>
            </a:r>
            <a:r>
              <a:rPr lang="en-GB" dirty="0"/>
              <a:t>, Kay and Leanne, they have been friends since year five primary school. El is the leader of the group, the ideas person, she takes lead in finding fun things to do. She tells you that she is bored as there is nothing to do on the estate and she has no money to get off it. She wants to go to college if she can and has a cousin who is a lawyer: she likes the sound of that. She and her friends are beginning to get into difficulties. They steal from the local shop and smoke cannabis. Her mother cam to see the worker, she is very concerned about what is happening. El spends a lot of time looking after her tow younger brothers (aged 8 and 6) during the school holidays as her mum works until 5.30pm. The mum seems tired, stressed and in need of support.</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03549" y="274638"/>
            <a:ext cx="2619375" cy="174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965106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a:t>Identification of </a:t>
            </a:r>
            <a:r>
              <a:rPr lang="en-GB" b="1" dirty="0"/>
              <a:t>needs</a:t>
            </a:r>
          </a:p>
          <a:p>
            <a:pPr marL="114300" indent="0">
              <a:buNone/>
            </a:pPr>
            <a:endParaRPr lang="en-GB" dirty="0"/>
          </a:p>
          <a:p>
            <a:r>
              <a:rPr lang="en-GB" dirty="0"/>
              <a:t>The Neighbourhood worker felt that:</a:t>
            </a:r>
          </a:p>
          <a:p>
            <a:pPr marL="868680" lvl="1" indent="-457200">
              <a:buFont typeface="+mj-lt"/>
              <a:buAutoNum type="arabicPeriod"/>
            </a:pPr>
            <a:r>
              <a:rPr lang="en-GB" dirty="0"/>
              <a:t>El is lacking stimulation and challenge. She wants and needs achievement</a:t>
            </a:r>
          </a:p>
          <a:p>
            <a:pPr marL="868680" lvl="1" indent="-457200">
              <a:buFont typeface="+mj-lt"/>
              <a:buAutoNum type="arabicPeriod"/>
            </a:pPr>
            <a:r>
              <a:rPr lang="en-GB" dirty="0"/>
              <a:t>In some ways she is a young adult too soon because of her parenting role in the relationship to her brothers. Her growth is stunted socially, emotionally, spiritually and politically because of the lack of opportunities locally.</a:t>
            </a:r>
          </a:p>
          <a:p>
            <a:pPr marL="868680" lvl="1" indent="-457200">
              <a:buFont typeface="+mj-lt"/>
              <a:buAutoNum type="arabicPeriod"/>
            </a:pPr>
            <a:endParaRPr lang="en-GB" dirty="0"/>
          </a:p>
          <a:p>
            <a:r>
              <a:rPr lang="en-GB" dirty="0"/>
              <a:t>This is resulting in her finding challenge, stimulation and fun in ways that are not positive and are illegal. This is discussed with El and she spontaneously agrees that this is the case.</a:t>
            </a:r>
          </a:p>
        </p:txBody>
      </p:sp>
    </p:spTree>
    <p:extLst>
      <p:ext uri="{BB962C8B-B14F-4D97-AF65-F5344CB8AC3E}">
        <p14:creationId xmlns:p14="http://schemas.microsoft.com/office/powerpoint/2010/main" val="15673800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b="1" dirty="0"/>
              <a:t>Aim</a:t>
            </a:r>
          </a:p>
          <a:p>
            <a:pPr lvl="1"/>
            <a:r>
              <a:rPr lang="en-GB" dirty="0"/>
              <a:t>To provide El with learning opportunities to help her reach her potential.</a:t>
            </a:r>
          </a:p>
          <a:p>
            <a:endParaRPr lang="en-GB" dirty="0"/>
          </a:p>
          <a:p>
            <a:r>
              <a:rPr lang="en-GB" b="1" dirty="0"/>
              <a:t>Objectives</a:t>
            </a:r>
          </a:p>
          <a:p>
            <a:pPr lvl="1"/>
            <a:r>
              <a:rPr lang="en-GB" dirty="0"/>
              <a:t>To offer El new experiences with which she can continue away from the estate.</a:t>
            </a:r>
          </a:p>
          <a:p>
            <a:pPr lvl="1"/>
            <a:r>
              <a:rPr lang="en-GB" dirty="0"/>
              <a:t>To keep her and her friendship group together in the process.</a:t>
            </a:r>
          </a:p>
          <a:p>
            <a:pPr lvl="1"/>
            <a:r>
              <a:rPr lang="en-GB" dirty="0"/>
              <a:t>To support El in the leadership role that she has begun to develop.</a:t>
            </a:r>
          </a:p>
          <a:p>
            <a:pPr lvl="1"/>
            <a:r>
              <a:rPr lang="en-GB" dirty="0"/>
              <a:t>To support her mother in her parenting of El and her two brothers.</a:t>
            </a:r>
          </a:p>
        </p:txBody>
      </p:sp>
    </p:spTree>
    <p:extLst>
      <p:ext uri="{BB962C8B-B14F-4D97-AF65-F5344CB8AC3E}">
        <p14:creationId xmlns:p14="http://schemas.microsoft.com/office/powerpoint/2010/main" val="26867949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0836"/>
            <a:ext cx="7620000" cy="729673"/>
          </a:xfrm>
        </p:spPr>
        <p:txBody>
          <a:bodyPr/>
          <a:lstStyle/>
          <a:p>
            <a:r>
              <a:rPr lang="en-GB" dirty="0"/>
              <a:t>Case Study: El</a:t>
            </a:r>
          </a:p>
        </p:txBody>
      </p:sp>
      <p:sp>
        <p:nvSpPr>
          <p:cNvPr id="3" name="Content Placeholder 2"/>
          <p:cNvSpPr>
            <a:spLocks noGrp="1"/>
          </p:cNvSpPr>
          <p:nvPr>
            <p:ph idx="1"/>
          </p:nvPr>
        </p:nvSpPr>
        <p:spPr>
          <a:xfrm>
            <a:off x="457200" y="1006764"/>
            <a:ext cx="7620000" cy="5394036"/>
          </a:xfrm>
        </p:spPr>
        <p:txBody>
          <a:bodyPr>
            <a:normAutofit fontScale="92500" lnSpcReduction="10000"/>
          </a:bodyPr>
          <a:lstStyle/>
          <a:p>
            <a:r>
              <a:rPr lang="en-GB" b="1" dirty="0"/>
              <a:t>Method</a:t>
            </a:r>
          </a:p>
          <a:p>
            <a:pPr lvl="1"/>
            <a:r>
              <a:rPr lang="en-GB" dirty="0"/>
              <a:t>The worker has a link with social services and they have a small amount of money to be used for taking young people on holiday who would not otherwise have had that opportunity. Simply providing a holiday would only meet the first two objectives. Instead the worker decided to run a short programme</a:t>
            </a:r>
          </a:p>
          <a:p>
            <a:pPr lvl="1"/>
            <a:r>
              <a:rPr lang="en-GB" dirty="0"/>
              <a:t>Stage 1. Ask the four young women if they would like to help run a holiday for ten young people who would otherwise not have had a holiday. This would involve some fund raising off the estate.</a:t>
            </a:r>
          </a:p>
          <a:p>
            <a:pPr lvl="1"/>
            <a:r>
              <a:rPr lang="en-GB" dirty="0"/>
              <a:t>Stage 2. Fund raise: letters, phone calls and visits.</a:t>
            </a:r>
          </a:p>
          <a:p>
            <a:pPr lvl="1"/>
            <a:r>
              <a:rPr lang="en-GB" dirty="0"/>
              <a:t>Stage 3. Plan the holiday. This will include visiting the holiday venue and trying out the activities. The idea is that the young women will enjoy themselves and learn about the organisation and safety.</a:t>
            </a:r>
          </a:p>
          <a:p>
            <a:pPr lvl="1"/>
            <a:r>
              <a:rPr lang="en-GB" dirty="0"/>
              <a:t>Stage 4. Run a planning weekend.</a:t>
            </a:r>
          </a:p>
          <a:p>
            <a:pPr lvl="1"/>
            <a:r>
              <a:rPr lang="en-GB" dirty="0"/>
              <a:t>Stage 5. Run the holiday with the young people: these will include </a:t>
            </a:r>
            <a:r>
              <a:rPr lang="en-GB" dirty="0" err="1"/>
              <a:t>El’s</a:t>
            </a:r>
            <a:r>
              <a:rPr lang="en-GB" dirty="0"/>
              <a:t> two brothers. This will give the mother a break and it may be possible to get the brothers involved in after-school clubs and a play scheme in the future</a:t>
            </a:r>
          </a:p>
          <a:p>
            <a:pPr lvl="1"/>
            <a:endParaRPr lang="en-GB" dirty="0"/>
          </a:p>
        </p:txBody>
      </p:sp>
    </p:spTree>
    <p:extLst>
      <p:ext uri="{BB962C8B-B14F-4D97-AF65-F5344CB8AC3E}">
        <p14:creationId xmlns:p14="http://schemas.microsoft.com/office/powerpoint/2010/main" val="42040332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a:t>The periods between each stage are used to look at the young women’s:</a:t>
            </a:r>
          </a:p>
          <a:p>
            <a:pPr lvl="1"/>
            <a:r>
              <a:rPr lang="en-GB" dirty="0"/>
              <a:t>Achievements</a:t>
            </a:r>
          </a:p>
          <a:p>
            <a:pPr lvl="1"/>
            <a:r>
              <a:rPr lang="en-GB" dirty="0"/>
              <a:t>Roles, including leadership</a:t>
            </a:r>
          </a:p>
          <a:p>
            <a:pPr lvl="1"/>
            <a:r>
              <a:rPr lang="en-GB" dirty="0"/>
              <a:t>Support mechanisms</a:t>
            </a:r>
          </a:p>
          <a:p>
            <a:pPr lvl="1"/>
            <a:r>
              <a:rPr lang="en-GB" dirty="0"/>
              <a:t>And to offer positive feedback and constructive criticism. </a:t>
            </a:r>
          </a:p>
          <a:p>
            <a:r>
              <a:rPr lang="en-GB" dirty="0"/>
              <a:t>Stage 6. After the programme: the group was asked if they would like to join the town’s volunteer programme, which has funding and can pay for expenses. Volunteers go away from the area most weekends.</a:t>
            </a:r>
          </a:p>
          <a:p>
            <a:endParaRPr lang="en-GB" dirty="0"/>
          </a:p>
        </p:txBody>
      </p:sp>
    </p:spTree>
    <p:extLst>
      <p:ext uri="{BB962C8B-B14F-4D97-AF65-F5344CB8AC3E}">
        <p14:creationId xmlns:p14="http://schemas.microsoft.com/office/powerpoint/2010/main" val="2301339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normAutofit fontScale="92500"/>
          </a:bodyPr>
          <a:lstStyle/>
          <a:p>
            <a:r>
              <a:rPr lang="en-GB" b="1" dirty="0"/>
              <a:t>Indicators</a:t>
            </a:r>
          </a:p>
          <a:p>
            <a:pPr lvl="1"/>
            <a:r>
              <a:rPr lang="en-GB" dirty="0"/>
              <a:t>Do the women want to join in?</a:t>
            </a:r>
          </a:p>
          <a:p>
            <a:pPr lvl="1"/>
            <a:r>
              <a:rPr lang="en-GB" dirty="0"/>
              <a:t>Do they turn up for the slog of fund-raising?</a:t>
            </a:r>
          </a:p>
          <a:p>
            <a:pPr lvl="1"/>
            <a:r>
              <a:rPr lang="en-GB" dirty="0"/>
              <a:t>Do they remain involved?</a:t>
            </a:r>
          </a:p>
          <a:p>
            <a:pPr lvl="1"/>
            <a:r>
              <a:rPr lang="en-GB" dirty="0"/>
              <a:t>How do they respond to leaving the estate and meeting new people?</a:t>
            </a:r>
          </a:p>
          <a:p>
            <a:pPr lvl="1"/>
            <a:r>
              <a:rPr lang="en-GB" dirty="0"/>
              <a:t>What roles do they take up?</a:t>
            </a:r>
          </a:p>
          <a:p>
            <a:pPr lvl="1"/>
            <a:r>
              <a:rPr lang="en-GB" dirty="0"/>
              <a:t>How is El working as a leader in all of this?</a:t>
            </a:r>
          </a:p>
          <a:p>
            <a:pPr lvl="1"/>
            <a:r>
              <a:rPr lang="en-GB" dirty="0"/>
              <a:t>Is the young people's participation real or are they just hanging in there for the sake of the holiday?</a:t>
            </a:r>
          </a:p>
          <a:p>
            <a:pPr lvl="1"/>
            <a:r>
              <a:rPr lang="en-GB" dirty="0"/>
              <a:t>Can they identify their learning?</a:t>
            </a:r>
          </a:p>
          <a:p>
            <a:pPr lvl="1"/>
            <a:r>
              <a:rPr lang="en-GB" dirty="0"/>
              <a:t>Do they turn up for the planning weekend: are they active participants?</a:t>
            </a:r>
          </a:p>
          <a:p>
            <a:pPr lvl="1"/>
            <a:r>
              <a:rPr lang="en-GB" dirty="0"/>
              <a:t>Do they turn up for the holiday, do they stay in the roles as helpers or do they behave like big children?</a:t>
            </a:r>
          </a:p>
          <a:p>
            <a:pPr lvl="1"/>
            <a:endParaRPr lang="en-GB" dirty="0"/>
          </a:p>
        </p:txBody>
      </p:sp>
    </p:spTree>
    <p:extLst>
      <p:ext uri="{BB962C8B-B14F-4D97-AF65-F5344CB8AC3E}">
        <p14:creationId xmlns:p14="http://schemas.microsoft.com/office/powerpoint/2010/main" val="5241731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a:t>Evaluation</a:t>
            </a:r>
          </a:p>
          <a:p>
            <a:r>
              <a:rPr lang="en-GB" i="1" dirty="0"/>
              <a:t>Formative evaluation </a:t>
            </a:r>
            <a:r>
              <a:rPr lang="en-GB" dirty="0"/>
              <a:t>After each session, and the planning weekend, the following questions need exploring to discover how each young person is developing:</a:t>
            </a:r>
          </a:p>
          <a:p>
            <a:pPr lvl="1"/>
            <a:r>
              <a:rPr lang="en-GB" dirty="0"/>
              <a:t>What has happened that is of significance to the young people’s learning?</a:t>
            </a:r>
          </a:p>
          <a:p>
            <a:pPr lvl="1"/>
            <a:r>
              <a:rPr lang="en-GB" dirty="0"/>
              <a:t>What needs to be done to progress their learning?</a:t>
            </a:r>
          </a:p>
          <a:p>
            <a:pPr lvl="1"/>
            <a:r>
              <a:rPr lang="en-GB" dirty="0"/>
              <a:t>The programme’s successes?</a:t>
            </a:r>
          </a:p>
          <a:p>
            <a:pPr lvl="1"/>
            <a:r>
              <a:rPr lang="en-GB" dirty="0"/>
              <a:t>Its not so successful parts?</a:t>
            </a:r>
          </a:p>
          <a:p>
            <a:pPr lvl="1"/>
            <a:r>
              <a:rPr lang="en-GB" dirty="0"/>
              <a:t>What role did you take?</a:t>
            </a:r>
          </a:p>
          <a:p>
            <a:pPr lvl="1"/>
            <a:r>
              <a:rPr lang="en-GB" dirty="0"/>
              <a:t>What have we learned?</a:t>
            </a:r>
          </a:p>
          <a:p>
            <a:pPr lvl="1"/>
            <a:endParaRPr lang="en-GB" dirty="0"/>
          </a:p>
          <a:p>
            <a:pPr lvl="1"/>
            <a:endParaRPr lang="en-GB" i="1" dirty="0"/>
          </a:p>
        </p:txBody>
      </p:sp>
    </p:spTree>
    <p:extLst>
      <p:ext uri="{BB962C8B-B14F-4D97-AF65-F5344CB8AC3E}">
        <p14:creationId xmlns:p14="http://schemas.microsoft.com/office/powerpoint/2010/main" val="23740724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a:t>Summary Evaluation (at the end)</a:t>
            </a:r>
          </a:p>
          <a:p>
            <a:pPr lvl="1"/>
            <a:r>
              <a:rPr lang="en-GB" dirty="0"/>
              <a:t>What did the children/ young people get from the holiday?</a:t>
            </a:r>
          </a:p>
          <a:p>
            <a:pPr lvl="1"/>
            <a:r>
              <a:rPr lang="en-GB" dirty="0"/>
              <a:t>Did it go to plan?</a:t>
            </a:r>
          </a:p>
          <a:p>
            <a:pPr lvl="1"/>
            <a:r>
              <a:rPr lang="en-GB" dirty="0"/>
              <a:t>Good bits, bad bits, points to look out for if done again?</a:t>
            </a:r>
          </a:p>
          <a:p>
            <a:pPr lvl="1"/>
            <a:r>
              <a:rPr lang="en-GB" dirty="0"/>
              <a:t>What has each of us achieved and learned?</a:t>
            </a:r>
          </a:p>
        </p:txBody>
      </p:sp>
    </p:spTree>
    <p:extLst>
      <p:ext uri="{BB962C8B-B14F-4D97-AF65-F5344CB8AC3E}">
        <p14:creationId xmlns:p14="http://schemas.microsoft.com/office/powerpoint/2010/main" val="9247622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a:t>The project ran to the end. All the children had a holiday that they would not forget for a long time. El became totally absorbed in the project and grew in confidence and skills through the whole process. Her friends were not so enthusiastic: they enjoyed the weekend and the holiday, but found the fund-raising and planning ‘a bit boring’./</a:t>
            </a:r>
          </a:p>
          <a:p>
            <a:r>
              <a:rPr lang="en-GB" dirty="0"/>
              <a:t>Each gained and developed in a number of ways. Only El went on to join the volunteers groups and goes away with them most weekends. She still spends weekdays and evenings with her friends. Just recently, she came to see the youth worker. She asked why they did not fight to get more resources on the estate, instead of working to expand people’s worlds by leaving it.</a:t>
            </a:r>
          </a:p>
        </p:txBody>
      </p:sp>
    </p:spTree>
    <p:extLst>
      <p:ext uri="{BB962C8B-B14F-4D97-AF65-F5344CB8AC3E}">
        <p14:creationId xmlns:p14="http://schemas.microsoft.com/office/powerpoint/2010/main" val="11764377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Rest of the lecture…</a:t>
            </a:r>
            <a:br>
              <a:rPr lang="en-GB" dirty="0"/>
            </a:br>
            <a:r>
              <a:rPr lang="en-GB" dirty="0"/>
              <a:t>Next Week</a:t>
            </a:r>
          </a:p>
        </p:txBody>
      </p:sp>
      <p:sp>
        <p:nvSpPr>
          <p:cNvPr id="3" name="Content Placeholder 2"/>
          <p:cNvSpPr>
            <a:spLocks noGrp="1"/>
          </p:cNvSpPr>
          <p:nvPr>
            <p:ph idx="1"/>
          </p:nvPr>
        </p:nvSpPr>
        <p:spPr/>
        <p:txBody>
          <a:bodyPr>
            <a:normAutofit lnSpcReduction="10000"/>
          </a:bodyPr>
          <a:lstStyle/>
          <a:p>
            <a:r>
              <a:rPr lang="en-GB" dirty="0"/>
              <a:t>In small groups prepare your own systematic process for planning which is based on the NAOMIE framework - that has already been explained to you during today’s lecture.</a:t>
            </a:r>
          </a:p>
          <a:p>
            <a:r>
              <a:rPr lang="en-GB" dirty="0"/>
              <a:t>This can be based on an existing example of identifying and meeting young people's needs that you or a member of your group has/or you can be as creative as you like in coming up with an issue or situation that may be of interest to you. For example</a:t>
            </a:r>
          </a:p>
          <a:p>
            <a:pPr lvl="1"/>
            <a:r>
              <a:rPr lang="en-GB" dirty="0" err="1"/>
              <a:t>El’s</a:t>
            </a:r>
            <a:r>
              <a:rPr lang="en-GB" dirty="0"/>
              <a:t> idea of getting more resources on her estate for children and young people.</a:t>
            </a:r>
          </a:p>
          <a:p>
            <a:pPr lvl="1"/>
            <a:r>
              <a:rPr lang="en-GB" dirty="0"/>
              <a:t>A bullying problem in the youth club</a:t>
            </a:r>
          </a:p>
          <a:p>
            <a:pPr lvl="1"/>
            <a:r>
              <a:rPr lang="en-GB" dirty="0"/>
              <a:t>The decline in the number of young people accessing the project/centre.</a:t>
            </a:r>
          </a:p>
          <a:p>
            <a:pPr lvl="1"/>
            <a:r>
              <a:rPr lang="en-GB" dirty="0"/>
              <a:t>Or helping a young person to make an informed decision about their future.</a:t>
            </a:r>
          </a:p>
          <a:p>
            <a:pPr lvl="1"/>
            <a:endParaRPr lang="en-GB" dirty="0"/>
          </a:p>
        </p:txBody>
      </p:sp>
    </p:spTree>
    <p:extLst>
      <p:ext uri="{BB962C8B-B14F-4D97-AF65-F5344CB8AC3E}">
        <p14:creationId xmlns:p14="http://schemas.microsoft.com/office/powerpoint/2010/main" val="13181394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120" y="421958"/>
            <a:ext cx="7620000" cy="1143000"/>
          </a:xfrm>
        </p:spPr>
        <p:txBody>
          <a:bodyPr/>
          <a:lstStyle/>
          <a:p>
            <a:r>
              <a:rPr lang="en-GB" b="1" dirty="0"/>
              <a:t>Next Week</a:t>
            </a:r>
            <a:br>
              <a:rPr lang="en-GB" b="1" dirty="0"/>
            </a:br>
            <a:endParaRPr lang="en-GB" dirty="0"/>
          </a:p>
        </p:txBody>
      </p:sp>
      <p:sp>
        <p:nvSpPr>
          <p:cNvPr id="3" name="Content Placeholder 2"/>
          <p:cNvSpPr>
            <a:spLocks noGrp="1"/>
          </p:cNvSpPr>
          <p:nvPr>
            <p:ph idx="1"/>
          </p:nvPr>
        </p:nvSpPr>
        <p:spPr/>
        <p:txBody>
          <a:bodyPr/>
          <a:lstStyle/>
          <a:p>
            <a:r>
              <a:rPr lang="en-GB" dirty="0"/>
              <a:t>You will present your NAOMIE planning model to the group.</a:t>
            </a:r>
          </a:p>
          <a:p>
            <a:r>
              <a:rPr lang="en-GB" dirty="0"/>
              <a:t>I would expect your feedback to be detailed, well thought out and presented on a </a:t>
            </a:r>
            <a:r>
              <a:rPr lang="en-GB" dirty="0" err="1"/>
              <a:t>powerpoint</a:t>
            </a:r>
            <a:r>
              <a:rPr lang="en-GB" dirty="0"/>
              <a:t>.</a:t>
            </a:r>
          </a:p>
          <a:p>
            <a:r>
              <a:rPr lang="en-GB" dirty="0"/>
              <a:t>This should be a task that you </a:t>
            </a:r>
            <a:r>
              <a:rPr lang="en-GB" b="1" dirty="0"/>
              <a:t>all</a:t>
            </a:r>
            <a:r>
              <a:rPr lang="en-GB" dirty="0"/>
              <a:t> contribute to,</a:t>
            </a:r>
          </a:p>
          <a:p>
            <a:r>
              <a:rPr lang="en-GB" dirty="0"/>
              <a:t>The group feedback sessions should not exceed 20 minutes.</a:t>
            </a:r>
          </a:p>
          <a:p>
            <a:r>
              <a:rPr lang="en-GB" dirty="0"/>
              <a:t>We will meet at the usual time of 9.00 but will be given 30 mins to re-connect before your presentation.</a:t>
            </a:r>
          </a:p>
        </p:txBody>
      </p:sp>
    </p:spTree>
    <p:extLst>
      <p:ext uri="{BB962C8B-B14F-4D97-AF65-F5344CB8AC3E}">
        <p14:creationId xmlns:p14="http://schemas.microsoft.com/office/powerpoint/2010/main" val="22256580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420</TotalTime>
  <Words>2380</Words>
  <Application>Microsoft Office PowerPoint</Application>
  <PresentationFormat>On-screen Show (4:3)</PresentationFormat>
  <Paragraphs>177</Paragraphs>
  <Slides>31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Cambria</vt:lpstr>
      <vt:lpstr>Adjacency</vt:lpstr>
      <vt:lpstr>UKES questionnaire</vt:lpstr>
      <vt:lpstr>Youth and community worker</vt:lpstr>
      <vt:lpstr>Youth Work</vt:lpstr>
      <vt:lpstr>Youth Work</vt:lpstr>
      <vt:lpstr>Individual Task What is Youth Work?</vt:lpstr>
      <vt:lpstr>Individual Task What is Youth Work?</vt:lpstr>
      <vt:lpstr>Key Purpose of Youth Work</vt:lpstr>
      <vt:lpstr>Youth Work Skills </vt:lpstr>
      <vt:lpstr>Class Discussion </vt:lpstr>
      <vt:lpstr>Group Discussion  </vt:lpstr>
      <vt:lpstr>Principles &amp; Values </vt:lpstr>
      <vt:lpstr>Ethical Conduct in Youth Work</vt:lpstr>
      <vt:lpstr>Youth Work Principles </vt:lpstr>
      <vt:lpstr>Key Values </vt:lpstr>
      <vt:lpstr>Youth Work Values </vt:lpstr>
      <vt:lpstr>Code of Ethics</vt:lpstr>
      <vt:lpstr>National Youth agency (2007) The NYA Guide to Youth Work in England, Leicester: National Youth agency.  Youth Work in Wales Review Group. (2013) Youth Work in Wales: Principles and Purposes, Cardiff: Youth Work in Wales Group.   Learning and Skills Improvement Service. (2012) Youth Work National Occupational Standards, Coventry: Learning and Skills Improvement Service.   WLGA (2013) </vt:lpstr>
      <vt:lpstr>Comfort Break</vt:lpstr>
      <vt:lpstr>Identifying and Meeting young people’s needs.</vt:lpstr>
      <vt:lpstr>Identifying and meeting the needs</vt:lpstr>
      <vt:lpstr>Case Study: El</vt:lpstr>
      <vt:lpstr>Case Study: El</vt:lpstr>
      <vt:lpstr>Case Study: El</vt:lpstr>
      <vt:lpstr>Case Study: El</vt:lpstr>
      <vt:lpstr>Case Study: El</vt:lpstr>
      <vt:lpstr>Case Study: El</vt:lpstr>
      <vt:lpstr>Case Study: El</vt:lpstr>
      <vt:lpstr>Case Study: El</vt:lpstr>
      <vt:lpstr>Case Study: El</vt:lpstr>
      <vt:lpstr>Rest of the lecture… Next Week</vt:lpstr>
      <vt:lpstr>Next Week </vt:lpstr>
    </vt:vector>
  </TitlesOfParts>
  <Company>Private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Youth and community worker</dc:title>
  <dc:creator>Dolan Thomas</dc:creator>
  <cp:lastModifiedBy>katie gardner</cp:lastModifiedBy>
  <cp:revision>36</cp:revision>
  <dcterms:created xsi:type="dcterms:W3CDTF">2015-01-25T16:37:47Z</dcterms:created>
  <dcterms:modified xsi:type="dcterms:W3CDTF">2020-02-02T16:36:43Z</dcterms:modified>
</cp:coreProperties>
</file>