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58" r:id="rId3"/>
    <p:sldId id="261" r:id="rId4"/>
    <p:sldId id="260" r:id="rId5"/>
    <p:sldId id="262" r:id="rId6"/>
    <p:sldId id="263" r:id="rId7"/>
    <p:sldId id="264" r:id="rId8"/>
    <p:sldId id="284" r:id="rId9"/>
    <p:sldId id="281" r:id="rId10"/>
    <p:sldId id="265" r:id="rId11"/>
    <p:sldId id="282" r:id="rId12"/>
    <p:sldId id="283" r:id="rId13"/>
    <p:sldId id="266" r:id="rId14"/>
    <p:sldId id="271" r:id="rId15"/>
    <p:sldId id="267" r:id="rId16"/>
    <p:sldId id="268" r:id="rId17"/>
    <p:sldId id="280" r:id="rId18"/>
    <p:sldId id="270" r:id="rId19"/>
    <p:sldId id="285" r:id="rId20"/>
    <p:sldId id="286" r:id="rId21"/>
    <p:sldId id="287" r:id="rId22"/>
    <p:sldId id="288" r:id="rId23"/>
    <p:sldId id="289" r:id="rId24"/>
    <p:sldId id="290" r:id="rId25"/>
    <p:sldId id="279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1" autoAdjust="0"/>
    <p:restoredTop sz="86377" autoAdjust="0"/>
  </p:normalViewPr>
  <p:slideViewPr>
    <p:cSldViewPr>
      <p:cViewPr varScale="1">
        <p:scale>
          <a:sx n="100" d="100"/>
          <a:sy n="100" d="100"/>
        </p:scale>
        <p:origin x="153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99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4162D1-D351-4FAD-B985-B2DD65A6CF43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1C651-2FC2-490E-8A0B-3E2962F760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302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1C651-2FC2-490E-8A0B-3E2962F7604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2399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1C651-2FC2-490E-8A0B-3E2962F7604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E081B95-F3FA-4755-8D54-29616AF065FD}" type="datetimeFigureOut">
              <a:rPr lang="en-GB" smtClean="0"/>
              <a:pPr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822BDD1-B152-46A9-80AF-65B5AFF570E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tiff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3.jpeg"/><Relationship Id="rId4" Type="http://schemas.openxmlformats.org/officeDocument/2006/relationships/image" Target="../media/image32.tif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5575" y="692696"/>
            <a:ext cx="8822747" cy="58883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8890" y="5085184"/>
            <a:ext cx="8079432" cy="881264"/>
          </a:xfrm>
        </p:spPr>
        <p:txBody>
          <a:bodyPr>
            <a:normAutofit fontScale="90000"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&amp;Temples 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692696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Late Bronze Age Cypriot Households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6" descr="LC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1438" y="904875"/>
            <a:ext cx="8964612" cy="595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445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/>
              <a:t>Late Bronze Age</a:t>
            </a:r>
          </a:p>
        </p:txBody>
      </p:sp>
      <p:sp>
        <p:nvSpPr>
          <p:cNvPr id="788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57188" y="1071563"/>
            <a:ext cx="8319268" cy="1781373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effectLst/>
              </a:rPr>
              <a:t>c.1600-1200 BC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effectLst/>
              </a:rPr>
              <a:t>Increase in </a:t>
            </a:r>
            <a:r>
              <a:rPr lang="en-GB" sz="2400" dirty="0" smtClean="0">
                <a:solidFill>
                  <a:srgbClr val="0000FF"/>
                </a:solidFill>
                <a:effectLst/>
              </a:rPr>
              <a:t>population, expansion </a:t>
            </a:r>
            <a:r>
              <a:rPr lang="en-GB" sz="2400" dirty="0">
                <a:solidFill>
                  <a:srgbClr val="0000FF"/>
                </a:solidFill>
                <a:effectLst/>
              </a:rPr>
              <a:t>of </a:t>
            </a:r>
            <a:r>
              <a:rPr lang="en-GB" sz="2400" dirty="0" smtClean="0">
                <a:solidFill>
                  <a:srgbClr val="0000FF"/>
                </a:solidFill>
                <a:effectLst/>
              </a:rPr>
              <a:t>settlement &amp; increasingly </a:t>
            </a:r>
            <a:r>
              <a:rPr lang="en-GB" sz="2400" dirty="0">
                <a:solidFill>
                  <a:srgbClr val="0000FF"/>
                </a:solidFill>
                <a:effectLst/>
              </a:rPr>
              <a:t>complex hierarchical settlement pattern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effectLst/>
              </a:rPr>
              <a:t>Appearance of first </a:t>
            </a:r>
            <a:r>
              <a:rPr lang="en-GB" sz="2400" dirty="0" smtClean="0">
                <a:solidFill>
                  <a:srgbClr val="0000FF"/>
                </a:solidFill>
                <a:effectLst/>
              </a:rPr>
              <a:t>towns associated with s</a:t>
            </a:r>
            <a:r>
              <a:rPr lang="en-GB" sz="2400" dirty="0" smtClean="0">
                <a:solidFill>
                  <a:srgbClr val="0000FF"/>
                </a:solidFill>
              </a:rPr>
              <a:t>tate formation &amp; elites</a:t>
            </a:r>
            <a:endParaRPr lang="en-GB" sz="24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8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8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8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6" descr="LC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5454" y="1052736"/>
            <a:ext cx="8605018" cy="5714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Appearance of Towns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625609"/>
          </a:xfrm>
        </p:spPr>
        <p:txBody>
          <a:bodyPr/>
          <a:lstStyle/>
          <a:p>
            <a:pPr>
              <a:defRPr/>
            </a:pPr>
            <a:r>
              <a:rPr lang="en-GB" sz="2400" dirty="0">
                <a:solidFill>
                  <a:srgbClr val="3333CC"/>
                </a:solidFill>
                <a:effectLst/>
              </a:rPr>
              <a:t>Date of initial appearance of </a:t>
            </a:r>
            <a:r>
              <a:rPr lang="en-GB" sz="2400" dirty="0" smtClean="0">
                <a:solidFill>
                  <a:srgbClr val="3333CC"/>
                </a:solidFill>
                <a:effectLst/>
              </a:rPr>
              <a:t>towns?</a:t>
            </a:r>
            <a:endParaRPr lang="en-GB" sz="2400" dirty="0">
              <a:solidFill>
                <a:srgbClr val="3333CC"/>
              </a:solidFill>
              <a:effectLst/>
            </a:endParaRPr>
          </a:p>
          <a:p>
            <a:pPr>
              <a:defRPr/>
            </a:pPr>
            <a:r>
              <a:rPr lang="en-GB" sz="2400" dirty="0">
                <a:solidFill>
                  <a:srgbClr val="3333CC"/>
                </a:solidFill>
                <a:effectLst/>
              </a:rPr>
              <a:t>Main phase of urban construction: 14</a:t>
            </a:r>
            <a:r>
              <a:rPr lang="en-GB" sz="2400" baseline="30000" dirty="0">
                <a:solidFill>
                  <a:srgbClr val="3333CC"/>
                </a:solidFill>
                <a:effectLst/>
              </a:rPr>
              <a:t>th</a:t>
            </a:r>
            <a:r>
              <a:rPr lang="en-GB" sz="2400" dirty="0">
                <a:solidFill>
                  <a:srgbClr val="3333CC"/>
                </a:solidFill>
                <a:effectLst/>
              </a:rPr>
              <a:t>-13</a:t>
            </a:r>
            <a:r>
              <a:rPr lang="en-GB" sz="2400" baseline="30000" dirty="0">
                <a:solidFill>
                  <a:srgbClr val="3333CC"/>
                </a:solidFill>
                <a:effectLst/>
              </a:rPr>
              <a:t>th</a:t>
            </a:r>
            <a:r>
              <a:rPr lang="en-GB" sz="2400" dirty="0">
                <a:solidFill>
                  <a:srgbClr val="3333CC"/>
                </a:solidFill>
                <a:effectLst/>
              </a:rPr>
              <a:t> centuries BC</a:t>
            </a:r>
          </a:p>
          <a:p>
            <a:pPr>
              <a:defRPr/>
            </a:pPr>
            <a:r>
              <a:rPr lang="en-GB" sz="2400" dirty="0">
                <a:solidFill>
                  <a:srgbClr val="3333CC"/>
                </a:solidFill>
                <a:effectLst/>
              </a:rPr>
              <a:t>Knapp: towns first appear in 16</a:t>
            </a:r>
            <a:r>
              <a:rPr lang="en-GB" sz="2400" baseline="30000" dirty="0">
                <a:solidFill>
                  <a:srgbClr val="3333CC"/>
                </a:solidFill>
                <a:effectLst/>
              </a:rPr>
              <a:t>th</a:t>
            </a:r>
            <a:r>
              <a:rPr lang="en-GB" sz="2400" dirty="0">
                <a:solidFill>
                  <a:srgbClr val="3333CC"/>
                </a:solidFill>
                <a:effectLst/>
              </a:rPr>
              <a:t> century (MC III-LCI)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Social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24536" cy="4824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600" dirty="0" err="1"/>
              <a:t>Peltenburg</a:t>
            </a:r>
            <a:r>
              <a:rPr lang="en-GB" sz="2600" dirty="0"/>
              <a:t> (1996): MC III-LC I emergence of </a:t>
            </a:r>
            <a:r>
              <a:rPr lang="en-GB" sz="2600" dirty="0" smtClean="0"/>
              <a:t>state centred </a:t>
            </a:r>
            <a:r>
              <a:rPr lang="en-GB" sz="2600" dirty="0"/>
              <a:t>on </a:t>
            </a:r>
            <a:r>
              <a:rPr lang="en-GB" sz="2600" dirty="0" smtClean="0"/>
              <a:t>Enkomi</a:t>
            </a:r>
            <a:endParaRPr lang="en-GB" sz="2600" dirty="0"/>
          </a:p>
          <a:p>
            <a:pPr>
              <a:defRPr/>
            </a:pPr>
            <a:r>
              <a:rPr lang="en-GB" sz="2600" dirty="0" smtClean="0"/>
              <a:t>Characteristics: </a:t>
            </a:r>
            <a:endParaRPr lang="en-GB" sz="2600" dirty="0"/>
          </a:p>
          <a:p>
            <a:pPr lvl="1">
              <a:defRPr/>
            </a:pPr>
            <a:r>
              <a:rPr lang="en-GB" sz="2200" dirty="0"/>
              <a:t>Monumental </a:t>
            </a:r>
            <a:r>
              <a:rPr lang="en-GB" sz="2200" dirty="0" smtClean="0"/>
              <a:t>building</a:t>
            </a:r>
            <a:endParaRPr lang="en-GB" sz="2200" dirty="0"/>
          </a:p>
          <a:p>
            <a:pPr lvl="1">
              <a:defRPr/>
            </a:pPr>
            <a:r>
              <a:rPr lang="en-GB" sz="2200" dirty="0"/>
              <a:t>Centralised control over </a:t>
            </a:r>
            <a:r>
              <a:rPr lang="en-GB" sz="2200" dirty="0" smtClean="0"/>
              <a:t>copper production</a:t>
            </a:r>
            <a:endParaRPr lang="en-GB" sz="2200" dirty="0"/>
          </a:p>
          <a:p>
            <a:pPr lvl="1">
              <a:defRPr/>
            </a:pPr>
            <a:r>
              <a:rPr lang="en-GB" sz="2200" dirty="0"/>
              <a:t>Production of </a:t>
            </a:r>
            <a:r>
              <a:rPr lang="en-GB" sz="2200" dirty="0" err="1"/>
              <a:t>wheelmade</a:t>
            </a:r>
            <a:r>
              <a:rPr lang="en-GB" sz="2200" dirty="0"/>
              <a:t> pottery</a:t>
            </a:r>
          </a:p>
          <a:p>
            <a:pPr lvl="1">
              <a:defRPr/>
            </a:pPr>
            <a:r>
              <a:rPr lang="en-GB" sz="2200" dirty="0" smtClean="0"/>
              <a:t>Writing &amp; local </a:t>
            </a:r>
            <a:r>
              <a:rPr lang="en-GB" sz="2200" dirty="0"/>
              <a:t>seal production</a:t>
            </a:r>
          </a:p>
          <a:p>
            <a:pPr lvl="1">
              <a:defRPr/>
            </a:pPr>
            <a:r>
              <a:rPr lang="en-GB" sz="2200" dirty="0" smtClean="0"/>
              <a:t>Wealthy </a:t>
            </a:r>
            <a:r>
              <a:rPr lang="en-GB" sz="2200" dirty="0"/>
              <a:t>burials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endParaRPr lang="en-GB" sz="2400" dirty="0"/>
          </a:p>
        </p:txBody>
      </p:sp>
      <p:pic>
        <p:nvPicPr>
          <p:cNvPr id="5" name="Picture 3" descr="cypro minoan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508104" y="4221088"/>
            <a:ext cx="3220108" cy="194421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</p:pic>
      <p:pic>
        <p:nvPicPr>
          <p:cNvPr id="7" name="Picture 8" descr="enkomi fort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64088" y="1268760"/>
            <a:ext cx="3506162" cy="208967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6948264" y="3501008"/>
            <a:ext cx="1791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Fortress, Enkomi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516216" y="6309320"/>
            <a:ext cx="2127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Cypro</a:t>
            </a:r>
            <a:r>
              <a:rPr lang="en-GB" dirty="0" smtClean="0"/>
              <a:t> Minoan 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 smtClean="0"/>
              <a:t>The First Towns?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968552" cy="48965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Prominent </a:t>
            </a:r>
            <a:r>
              <a:rPr lang="en-GB" dirty="0"/>
              <a:t>new settlements </a:t>
            </a:r>
            <a:r>
              <a:rPr lang="en-GB" dirty="0" smtClean="0"/>
              <a:t>near </a:t>
            </a:r>
            <a:r>
              <a:rPr lang="en-GB" dirty="0"/>
              <a:t>coast:</a:t>
            </a: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Morphou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Toumba</a:t>
            </a:r>
            <a:r>
              <a:rPr lang="en-GB" i="1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tou</a:t>
            </a:r>
            <a:r>
              <a:rPr lang="en-GB" i="1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Skourou</a:t>
            </a:r>
            <a:endParaRPr lang="en-GB" i="1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Enkomi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Ayios</a:t>
            </a:r>
            <a:r>
              <a:rPr lang="en-GB" i="1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Iakovos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Episkopi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Bamboula</a:t>
            </a:r>
            <a:r>
              <a:rPr lang="en-GB" dirty="0">
                <a:solidFill>
                  <a:srgbClr val="FFC000"/>
                </a:solidFill>
              </a:rPr>
              <a:t> (</a:t>
            </a:r>
            <a:r>
              <a:rPr lang="en-GB" dirty="0" err="1">
                <a:solidFill>
                  <a:srgbClr val="FFC000"/>
                </a:solidFill>
              </a:rPr>
              <a:t>Kourion</a:t>
            </a:r>
            <a:r>
              <a:rPr lang="en-GB" dirty="0">
                <a:solidFill>
                  <a:srgbClr val="FFC000"/>
                </a:solidFill>
              </a:rPr>
              <a:t>)</a:t>
            </a: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Hala</a:t>
            </a:r>
            <a:r>
              <a:rPr lang="en-GB" dirty="0">
                <a:solidFill>
                  <a:srgbClr val="FFC000"/>
                </a:solidFill>
              </a:rPr>
              <a:t> Sultan </a:t>
            </a:r>
            <a:r>
              <a:rPr lang="en-GB" dirty="0" err="1">
                <a:solidFill>
                  <a:srgbClr val="FFC000"/>
                </a:solidFill>
              </a:rPr>
              <a:t>Tekke</a:t>
            </a:r>
            <a:endParaRPr lang="en-GB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 smtClean="0"/>
              <a:t>Maritime trade</a:t>
            </a:r>
            <a:endParaRPr lang="en-GB" dirty="0"/>
          </a:p>
          <a:p>
            <a:pPr>
              <a:defRPr/>
            </a:pPr>
            <a:r>
              <a:rPr lang="en-GB" dirty="0"/>
              <a:t>Large central elite residences</a:t>
            </a:r>
          </a:p>
          <a:p>
            <a:pPr>
              <a:defRPr/>
            </a:pPr>
            <a:r>
              <a:rPr lang="en-GB" dirty="0"/>
              <a:t>Evidence for craft </a:t>
            </a:r>
            <a:r>
              <a:rPr lang="en-GB" dirty="0" smtClean="0"/>
              <a:t>specialisation</a:t>
            </a:r>
            <a:endParaRPr lang="en-GB" dirty="0"/>
          </a:p>
        </p:txBody>
      </p:sp>
      <p:pic>
        <p:nvPicPr>
          <p:cNvPr id="8" name="Picture 9" descr="morphou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508104" y="2492896"/>
            <a:ext cx="3408268" cy="244827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7452320" y="5045114"/>
            <a:ext cx="11592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GB" sz="2000" dirty="0" smtClean="0"/>
              <a:t>Morphou</a:t>
            </a:r>
            <a:endParaRPr lang="en-GB" sz="20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Development of Towns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err="1">
                <a:effectLst/>
              </a:rPr>
              <a:t>Keswani</a:t>
            </a:r>
            <a:r>
              <a:rPr lang="en-GB" dirty="0">
                <a:effectLst/>
              </a:rPr>
              <a:t> 1996: regional patterns of development:</a:t>
            </a:r>
          </a:p>
          <a:p>
            <a:pPr>
              <a:defRPr/>
            </a:pPr>
            <a:r>
              <a:rPr lang="en-GB" dirty="0" err="1">
                <a:effectLst/>
              </a:rPr>
              <a:t>Enkomi</a:t>
            </a:r>
            <a:r>
              <a:rPr lang="en-GB" dirty="0">
                <a:effectLst/>
              </a:rPr>
              <a:t> &amp; </a:t>
            </a:r>
            <a:r>
              <a:rPr lang="en-GB" dirty="0" err="1">
                <a:effectLst/>
              </a:rPr>
              <a:t>Morphou</a:t>
            </a:r>
            <a:r>
              <a:rPr lang="en-GB" dirty="0">
                <a:effectLst/>
              </a:rPr>
              <a:t>: social distance between residential groups</a:t>
            </a:r>
          </a:p>
          <a:p>
            <a:pPr lvl="1">
              <a:defRPr/>
            </a:pPr>
            <a:r>
              <a:rPr lang="en-GB" sz="2200" dirty="0">
                <a:effectLst/>
              </a:rPr>
              <a:t>Settled by different </a:t>
            </a:r>
            <a:r>
              <a:rPr lang="en-GB" sz="2200" dirty="0" smtClean="0">
                <a:effectLst/>
              </a:rPr>
              <a:t>communities</a:t>
            </a:r>
          </a:p>
          <a:p>
            <a:pPr lvl="1">
              <a:defRPr/>
            </a:pPr>
            <a:r>
              <a:rPr lang="en-GB" sz="2200" dirty="0" smtClean="0">
                <a:effectLst/>
              </a:rPr>
              <a:t>Heterarchical </a:t>
            </a:r>
            <a:r>
              <a:rPr lang="en-GB" sz="2200" dirty="0">
                <a:effectLst/>
              </a:rPr>
              <a:t>social organisation</a:t>
            </a:r>
          </a:p>
          <a:p>
            <a:pPr>
              <a:defRPr/>
            </a:pPr>
            <a:r>
              <a:rPr lang="en-GB" dirty="0">
                <a:effectLst/>
              </a:rPr>
              <a:t>Southern towns: grow out of earlier communities </a:t>
            </a:r>
            <a:endParaRPr lang="en-GB" dirty="0" smtClean="0"/>
          </a:p>
          <a:p>
            <a:pPr lvl="1">
              <a:defRPr/>
            </a:pPr>
            <a:r>
              <a:rPr lang="en-GB" sz="2200" dirty="0" smtClean="0"/>
              <a:t>Developed </a:t>
            </a:r>
            <a:r>
              <a:rPr lang="en-GB" sz="2200" dirty="0"/>
              <a:t>hierarchical organisation</a:t>
            </a:r>
          </a:p>
          <a:p>
            <a:pPr lvl="1">
              <a:defRPr/>
            </a:pPr>
            <a:r>
              <a:rPr lang="en-GB" sz="2200" dirty="0">
                <a:effectLst/>
              </a:rPr>
              <a:t>Reflected in architecture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LC II Towns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5328592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600" dirty="0"/>
              <a:t>Main phase of urban development</a:t>
            </a:r>
          </a:p>
          <a:p>
            <a:pPr>
              <a:defRPr/>
            </a:pPr>
            <a:r>
              <a:rPr lang="en-GB" sz="2600" dirty="0" smtClean="0"/>
              <a:t>Characteristics :</a:t>
            </a:r>
          </a:p>
          <a:p>
            <a:pPr lvl="1">
              <a:defRPr/>
            </a:pPr>
            <a:r>
              <a:rPr lang="en-GB" sz="2200" dirty="0" smtClean="0"/>
              <a:t>Small </a:t>
            </a:r>
            <a:r>
              <a:rPr lang="en-GB" sz="2200" dirty="0"/>
              <a:t>size of settlement (c. 11ha)</a:t>
            </a:r>
          </a:p>
          <a:p>
            <a:pPr lvl="1">
              <a:defRPr/>
            </a:pPr>
            <a:r>
              <a:rPr lang="en-GB" sz="2200" dirty="0" smtClean="0"/>
              <a:t>Unfortified</a:t>
            </a:r>
            <a:endParaRPr lang="en-GB" sz="2200" dirty="0"/>
          </a:p>
          <a:p>
            <a:pPr lvl="1">
              <a:defRPr/>
            </a:pPr>
            <a:r>
              <a:rPr lang="en-GB" sz="2200" dirty="0" smtClean="0"/>
              <a:t>Urban planning: grid system</a:t>
            </a:r>
          </a:p>
          <a:p>
            <a:pPr lvl="1">
              <a:defRPr/>
            </a:pPr>
            <a:r>
              <a:rPr lang="en-GB" sz="2200" dirty="0" smtClean="0"/>
              <a:t>Public </a:t>
            </a:r>
            <a:r>
              <a:rPr lang="en-GB" sz="2200" dirty="0"/>
              <a:t>spaces?</a:t>
            </a:r>
          </a:p>
          <a:p>
            <a:pPr lvl="1">
              <a:defRPr/>
            </a:pPr>
            <a:r>
              <a:rPr lang="en-GB" sz="2200" dirty="0" smtClean="0"/>
              <a:t>Craft specialisation?</a:t>
            </a:r>
            <a:endParaRPr lang="en-GB" sz="2200" dirty="0"/>
          </a:p>
          <a:p>
            <a:pPr lvl="1">
              <a:defRPr/>
            </a:pPr>
            <a:r>
              <a:rPr lang="en-GB" sz="2200" dirty="0"/>
              <a:t>Economic centres: considerable wealth in circulation</a:t>
            </a:r>
          </a:p>
          <a:p>
            <a:pPr lvl="1">
              <a:defRPr/>
            </a:pPr>
            <a:r>
              <a:rPr lang="en-GB" sz="2200" dirty="0"/>
              <a:t>Monumental architecture: redistribution centres, religious centres</a:t>
            </a:r>
          </a:p>
        </p:txBody>
      </p:sp>
      <p:pic>
        <p:nvPicPr>
          <p:cNvPr id="6" name="Picture 3" descr="enkomi plan colour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2348880"/>
            <a:ext cx="3561933" cy="3634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7524328" y="6021288"/>
            <a:ext cx="907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Enkomi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LC Houses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Free standing houses:</a:t>
            </a:r>
          </a:p>
          <a:p>
            <a:pPr lvl="1"/>
            <a:r>
              <a:rPr lang="en-GB" dirty="0" smtClean="0"/>
              <a:t>3 aisle house around central court</a:t>
            </a:r>
          </a:p>
          <a:p>
            <a:pPr lvl="1"/>
            <a:r>
              <a:rPr lang="en-GB" dirty="0" smtClean="0"/>
              <a:t>L-shaped dwelling</a:t>
            </a:r>
          </a:p>
          <a:p>
            <a:r>
              <a:rPr lang="en-GB" dirty="0" smtClean="0"/>
              <a:t>Single wide entrance from street to front court:</a:t>
            </a:r>
          </a:p>
          <a:p>
            <a:pPr lvl="1"/>
            <a:r>
              <a:rPr lang="en-GB" dirty="0" smtClean="0"/>
              <a:t>Also movement of goods into house</a:t>
            </a:r>
          </a:p>
          <a:p>
            <a:r>
              <a:rPr lang="en-GB" dirty="0" smtClean="0"/>
              <a:t>Interior courtyard:</a:t>
            </a:r>
          </a:p>
          <a:p>
            <a:pPr lvl="1"/>
            <a:r>
              <a:rPr lang="en-GB" dirty="0" smtClean="0"/>
              <a:t>Largest “room” &amp; main social space for various activities</a:t>
            </a:r>
          </a:p>
          <a:p>
            <a:pPr lvl="1"/>
            <a:r>
              <a:rPr lang="en-GB" dirty="0" smtClean="0"/>
              <a:t>Controlled access to rest of house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988840"/>
            <a:ext cx="2626221" cy="3506360"/>
          </a:xfrm>
          <a:ln w="57150">
            <a:solidFill>
              <a:schemeClr val="accent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6084168" y="5805264"/>
            <a:ext cx="2676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Episkopi</a:t>
            </a:r>
            <a:r>
              <a:rPr lang="en-GB" dirty="0" smtClean="0"/>
              <a:t> </a:t>
            </a:r>
            <a:r>
              <a:rPr lang="en-GB" i="1" dirty="0" err="1" smtClean="0"/>
              <a:t>Bamboula</a:t>
            </a:r>
            <a:r>
              <a:rPr lang="en-GB" dirty="0" smtClean="0"/>
              <a:t> Area 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151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LC Urban Households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680520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Increasing </a:t>
            </a:r>
            <a:r>
              <a:rPr lang="en-GB" dirty="0"/>
              <a:t>privatisation of space &amp; activities:</a:t>
            </a:r>
          </a:p>
          <a:p>
            <a:pPr lvl="1">
              <a:defRPr/>
            </a:pPr>
            <a:r>
              <a:rPr lang="en-GB" dirty="0"/>
              <a:t>Internal courtyards</a:t>
            </a:r>
          </a:p>
          <a:p>
            <a:pPr lvl="1">
              <a:defRPr/>
            </a:pPr>
            <a:r>
              <a:rPr lang="en-GB" dirty="0"/>
              <a:t>Private wells in buildings</a:t>
            </a:r>
          </a:p>
          <a:p>
            <a:pPr lvl="1">
              <a:defRPr/>
            </a:pPr>
            <a:r>
              <a:rPr lang="en-GB" dirty="0"/>
              <a:t>Burial beneath courtyards</a:t>
            </a:r>
          </a:p>
          <a:p>
            <a:pPr lvl="1">
              <a:defRPr/>
            </a:pPr>
            <a:r>
              <a:rPr lang="en-GB" dirty="0"/>
              <a:t>Interior space was the primary locus for daily activities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948264" y="5949280"/>
            <a:ext cx="1646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Enkomi Area I</a:t>
            </a:r>
            <a:endParaRPr lang="en-GB" sz="2000" dirty="0"/>
          </a:p>
        </p:txBody>
      </p:sp>
      <p:pic>
        <p:nvPicPr>
          <p:cNvPr id="9" name="Content Placeholder 8" descr="enkomi area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48064" y="1628800"/>
            <a:ext cx="3705394" cy="429084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LC Urban Households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248472" cy="46805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Self-sufficient</a:t>
            </a:r>
            <a:r>
              <a:rPr lang="en-GB" dirty="0"/>
              <a:t>:</a:t>
            </a:r>
          </a:p>
          <a:p>
            <a:pPr lvl="1">
              <a:defRPr/>
            </a:pPr>
            <a:r>
              <a:rPr lang="en-GB" dirty="0"/>
              <a:t>Storage (pits, bins &amp; </a:t>
            </a:r>
            <a:r>
              <a:rPr lang="en-GB" dirty="0" err="1"/>
              <a:t>pithoi</a:t>
            </a:r>
            <a:r>
              <a:rPr lang="en-GB" dirty="0"/>
              <a:t>) </a:t>
            </a:r>
          </a:p>
          <a:p>
            <a:pPr lvl="1">
              <a:defRPr/>
            </a:pPr>
            <a:r>
              <a:rPr lang="en-GB" dirty="0" smtClean="0"/>
              <a:t>Production </a:t>
            </a:r>
            <a:r>
              <a:rPr lang="en-GB" dirty="0"/>
              <a:t>(processing agricultural </a:t>
            </a:r>
            <a:r>
              <a:rPr lang="en-GB" dirty="0" smtClean="0"/>
              <a:t>produce)</a:t>
            </a:r>
          </a:p>
          <a:p>
            <a:pPr lvl="1">
              <a:defRPr/>
            </a:pPr>
            <a:r>
              <a:rPr lang="en-GB" dirty="0" smtClean="0"/>
              <a:t>Grinders, querns, rubbers</a:t>
            </a:r>
          </a:p>
          <a:p>
            <a:pPr>
              <a:defRPr/>
            </a:pPr>
            <a:r>
              <a:rPr lang="en-GB" dirty="0" smtClean="0"/>
              <a:t>Some houses have wells</a:t>
            </a:r>
          </a:p>
        </p:txBody>
      </p:sp>
      <p:pic>
        <p:nvPicPr>
          <p:cNvPr id="6" name="Picture 2" descr="D:\Lou Lou\AREDIOU\2005\PHOTOS 2005\Kalavasos\DSC_083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2000"/>
          </a:blip>
          <a:srcRect/>
          <a:stretch>
            <a:fillRect/>
          </a:stretch>
        </p:blipFill>
        <p:spPr bwMode="auto">
          <a:xfrm>
            <a:off x="4860032" y="2060848"/>
            <a:ext cx="4038600" cy="2686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796136" y="4869160"/>
            <a:ext cx="29545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Kalavasos</a:t>
            </a:r>
            <a:r>
              <a:rPr lang="en-GB" sz="2000" dirty="0" smtClean="0"/>
              <a:t> </a:t>
            </a:r>
            <a:r>
              <a:rPr lang="en-GB" sz="2000" i="1" dirty="0" err="1" smtClean="0"/>
              <a:t>Ayios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Dhimitrios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 in the Household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06888" cy="489542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Material culture of households is well known but has not been examined  from household perspective</a:t>
            </a:r>
          </a:p>
          <a:p>
            <a:r>
              <a:rPr lang="en-GB" dirty="0" smtClean="0"/>
              <a:t>Craft production: external to household</a:t>
            </a:r>
          </a:p>
          <a:p>
            <a:r>
              <a:rPr lang="en-GB" dirty="0" smtClean="0"/>
              <a:t>Wide range of pottery wares incorporated into household practice:</a:t>
            </a:r>
          </a:p>
          <a:p>
            <a:pPr lvl="1"/>
            <a:r>
              <a:rPr lang="en-GB" dirty="0" smtClean="0"/>
              <a:t>Some regionalism but increasingly standardised</a:t>
            </a:r>
          </a:p>
          <a:p>
            <a:r>
              <a:rPr lang="en-GB" dirty="0" smtClean="0"/>
              <a:t>Incorporation of Mycenaean exotics</a:t>
            </a:r>
            <a:endParaRPr lang="en-GB" dirty="0"/>
          </a:p>
        </p:txBody>
      </p:sp>
      <p:pic>
        <p:nvPicPr>
          <p:cNvPr id="5" name="Content Placeholder 4" descr="WS II bow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508104" y="2780928"/>
            <a:ext cx="3140657" cy="1944216"/>
          </a:xfrm>
        </p:spPr>
      </p:pic>
      <p:sp>
        <p:nvSpPr>
          <p:cNvPr id="6" name="TextBox 5"/>
          <p:cNvSpPr txBox="1"/>
          <p:nvPr/>
        </p:nvSpPr>
        <p:spPr>
          <a:xfrm>
            <a:off x="6300192" y="4797152"/>
            <a:ext cx="1679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White Slip Bowl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 in the Household</a:t>
            </a:r>
            <a:endParaRPr lang="en-GB" dirty="0"/>
          </a:p>
        </p:txBody>
      </p:sp>
      <p:pic>
        <p:nvPicPr>
          <p:cNvPr id="5" name="Content Placeholder 4" descr="ws bowls.tif"/>
          <p:cNvPicPr>
            <a:picLocks noGrp="1" noChangeAspect="1"/>
          </p:cNvPicPr>
          <p:nvPr>
            <p:ph sz="half" idx="1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20072" y="4869160"/>
            <a:ext cx="3096344" cy="1691866"/>
          </a:xfrm>
        </p:spPr>
      </p:pic>
      <p:pic>
        <p:nvPicPr>
          <p:cNvPr id="6" name="Content Placeholder 5" descr="workroom group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395536" y="3861048"/>
            <a:ext cx="4084035" cy="2736304"/>
          </a:xfrm>
        </p:spPr>
      </p:pic>
      <p:pic>
        <p:nvPicPr>
          <p:cNvPr id="7" name="Picture 6" descr="cook jar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60032" y="1916832"/>
            <a:ext cx="2044182" cy="2232248"/>
          </a:xfrm>
          <a:prstGeom prst="rect">
            <a:avLst/>
          </a:prstGeom>
        </p:spPr>
      </p:pic>
      <p:pic>
        <p:nvPicPr>
          <p:cNvPr id="8" name="Picture 7" descr="base ring cup.tif"/>
          <p:cNvPicPr>
            <a:picLocks noChangeAspect="1"/>
          </p:cNvPicPr>
          <p:nvPr/>
        </p:nvPicPr>
        <p:blipFill>
          <a:blip r:embed="rId5" cstate="email"/>
          <a:srcRect/>
          <a:stretch>
            <a:fillRect/>
          </a:stretch>
        </p:blipFill>
        <p:spPr>
          <a:xfrm>
            <a:off x="611560" y="1268760"/>
            <a:ext cx="3518106" cy="2160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Monumentality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536504" cy="467940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13th century </a:t>
            </a:r>
            <a:r>
              <a:rPr lang="en-GB" dirty="0" smtClean="0"/>
              <a:t>monumental buildings</a:t>
            </a:r>
            <a:endParaRPr lang="en-GB" dirty="0"/>
          </a:p>
          <a:p>
            <a:pPr lvl="1">
              <a:defRPr/>
            </a:pPr>
            <a:r>
              <a:rPr lang="en-GB" dirty="0"/>
              <a:t>Mobilisation of workforce</a:t>
            </a:r>
          </a:p>
          <a:p>
            <a:pPr lvl="1">
              <a:defRPr/>
            </a:pPr>
            <a:r>
              <a:rPr lang="en-GB" dirty="0"/>
              <a:t>Symbolises power, control, social order </a:t>
            </a:r>
          </a:p>
          <a:p>
            <a:pPr>
              <a:defRPr/>
            </a:pPr>
            <a:r>
              <a:rPr lang="en-GB" dirty="0"/>
              <a:t>Sets stage for specific types of social relations &amp; human action</a:t>
            </a:r>
          </a:p>
          <a:p>
            <a:pPr lvl="1">
              <a:defRPr/>
            </a:pPr>
            <a:r>
              <a:rPr lang="en-GB" dirty="0"/>
              <a:t>Culturally constructed places within social landscape</a:t>
            </a:r>
          </a:p>
          <a:p>
            <a:pPr lvl="1">
              <a:defRPr/>
            </a:pPr>
            <a:r>
              <a:rPr lang="en-GB" dirty="0"/>
              <a:t>Expression of ideology &amp; identity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6" name="Picture 3" descr="KAD pithos hall2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60032" y="2103239"/>
            <a:ext cx="4038600" cy="2683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364088" y="4869160"/>
            <a:ext cx="2681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Kalavasos</a:t>
            </a:r>
            <a:r>
              <a:rPr lang="en-GB" dirty="0" smtClean="0"/>
              <a:t> </a:t>
            </a:r>
            <a:r>
              <a:rPr lang="en-GB" i="1" dirty="0" err="1" smtClean="0"/>
              <a:t>Ayios</a:t>
            </a:r>
            <a:r>
              <a:rPr lang="en-GB" i="1" dirty="0" smtClean="0"/>
              <a:t> </a:t>
            </a:r>
            <a:r>
              <a:rPr lang="en-GB" i="1" dirty="0" err="1" smtClean="0"/>
              <a:t>Dhimitrios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Monumentality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104456" cy="4824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Elite/patrician residences:</a:t>
            </a:r>
          </a:p>
          <a:p>
            <a:pPr lvl="1">
              <a:defRPr/>
            </a:pPr>
            <a:r>
              <a:rPr lang="en-GB" dirty="0" err="1" smtClean="0"/>
              <a:t>Enkomi</a:t>
            </a:r>
            <a:r>
              <a:rPr lang="en-GB" dirty="0" smtClean="0"/>
              <a:t> </a:t>
            </a:r>
            <a:r>
              <a:rPr lang="en-GB" dirty="0"/>
              <a:t>Building 18 &amp; </a:t>
            </a:r>
            <a:r>
              <a:rPr lang="en-GB" dirty="0" err="1"/>
              <a:t>Ashlar</a:t>
            </a:r>
            <a:r>
              <a:rPr lang="en-GB" dirty="0"/>
              <a:t> Building</a:t>
            </a:r>
          </a:p>
          <a:p>
            <a:pPr>
              <a:defRPr/>
            </a:pPr>
            <a:r>
              <a:rPr lang="en-GB" dirty="0"/>
              <a:t>Use of </a:t>
            </a:r>
            <a:r>
              <a:rPr lang="en-GB" dirty="0" err="1" smtClean="0"/>
              <a:t>ashlar</a:t>
            </a:r>
            <a:r>
              <a:rPr lang="en-GB" dirty="0" smtClean="0"/>
              <a:t> </a:t>
            </a:r>
            <a:r>
              <a:rPr lang="en-GB" dirty="0"/>
              <a:t>masonry</a:t>
            </a:r>
          </a:p>
          <a:p>
            <a:pPr>
              <a:defRPr/>
            </a:pPr>
            <a:r>
              <a:rPr lang="en-GB" dirty="0"/>
              <a:t>Portable </a:t>
            </a:r>
            <a:r>
              <a:rPr lang="en-GB" dirty="0" smtClean="0"/>
              <a:t>furniture: domestic </a:t>
            </a:r>
            <a:r>
              <a:rPr lang="en-GB" dirty="0"/>
              <a:t>but high status</a:t>
            </a:r>
          </a:p>
          <a:p>
            <a:pPr lvl="1">
              <a:defRPr/>
            </a:pPr>
            <a:r>
              <a:rPr lang="en-GB" dirty="0" smtClean="0"/>
              <a:t>Gold </a:t>
            </a:r>
            <a:r>
              <a:rPr lang="en-GB" dirty="0"/>
              <a:t>ornaments, ivory </a:t>
            </a:r>
            <a:r>
              <a:rPr lang="en-GB" dirty="0" smtClean="0"/>
              <a:t>toiletry articles</a:t>
            </a:r>
            <a:endParaRPr lang="en-GB" dirty="0"/>
          </a:p>
        </p:txBody>
      </p:sp>
      <p:pic>
        <p:nvPicPr>
          <p:cNvPr id="6" name="Picture 3" descr="enkomi Bldg18a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6016" y="1772816"/>
            <a:ext cx="4038600" cy="32880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444208" y="5245509"/>
            <a:ext cx="2066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Enkomi, Building 18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Monumentality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326632" cy="4824536"/>
          </a:xfrm>
        </p:spPr>
        <p:txBody>
          <a:bodyPr/>
          <a:lstStyle/>
          <a:p>
            <a:pPr>
              <a:defRPr/>
            </a:pPr>
            <a:r>
              <a:rPr lang="en-GB" dirty="0"/>
              <a:t>Social action within monumental buildings?</a:t>
            </a:r>
          </a:p>
          <a:p>
            <a:pPr>
              <a:defRPr/>
            </a:pPr>
            <a:r>
              <a:rPr lang="en-GB" dirty="0" err="1"/>
              <a:t>Kalavasos</a:t>
            </a:r>
            <a:r>
              <a:rPr lang="en-GB" dirty="0"/>
              <a:t> </a:t>
            </a:r>
            <a:r>
              <a:rPr lang="en-GB" dirty="0" smtClean="0"/>
              <a:t>Building X, central </a:t>
            </a:r>
            <a:r>
              <a:rPr lang="en-GB" dirty="0"/>
              <a:t>court:</a:t>
            </a:r>
          </a:p>
          <a:p>
            <a:pPr lvl="1">
              <a:defRPr/>
            </a:pPr>
            <a:r>
              <a:rPr lang="en-GB" dirty="0"/>
              <a:t>Location for high status </a:t>
            </a:r>
            <a:r>
              <a:rPr lang="en-GB" dirty="0" smtClean="0"/>
              <a:t>feasting?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A.173: debris from feast?</a:t>
            </a:r>
            <a:endParaRPr lang="en-GB" dirty="0"/>
          </a:p>
        </p:txBody>
      </p:sp>
      <p:pic>
        <p:nvPicPr>
          <p:cNvPr id="12293" name="Picture 8" descr="myc cups.tif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716016" y="4192066"/>
            <a:ext cx="4237484" cy="2380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 descr="KAD tombs_pl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098706" y="390216"/>
            <a:ext cx="3824681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220072" y="3717032"/>
            <a:ext cx="2712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Kalavasos</a:t>
            </a:r>
            <a:r>
              <a:rPr lang="en-GB" dirty="0" smtClean="0"/>
              <a:t> </a:t>
            </a:r>
            <a:r>
              <a:rPr lang="en-GB" i="1" dirty="0" err="1" smtClean="0"/>
              <a:t>Ayios</a:t>
            </a:r>
            <a:r>
              <a:rPr lang="en-GB" dirty="0" smtClean="0"/>
              <a:t> </a:t>
            </a:r>
            <a:r>
              <a:rPr lang="en-GB" i="1" dirty="0" err="1" smtClean="0"/>
              <a:t>Dhimitrios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Monumentality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824536" cy="50394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Buildings designed to impress local inhabitants:</a:t>
            </a:r>
          </a:p>
          <a:p>
            <a:pPr lvl="1">
              <a:defRPr/>
            </a:pPr>
            <a:r>
              <a:rPr lang="en-GB" dirty="0" smtClean="0"/>
              <a:t>Prominent location</a:t>
            </a:r>
          </a:p>
          <a:p>
            <a:pPr lvl="1">
              <a:defRPr/>
            </a:pPr>
            <a:r>
              <a:rPr lang="en-GB" dirty="0" smtClean="0"/>
              <a:t>Use of ashlar masonry</a:t>
            </a:r>
          </a:p>
          <a:p>
            <a:pPr>
              <a:defRPr/>
            </a:pPr>
            <a:r>
              <a:rPr lang="en-GB" dirty="0" smtClean="0"/>
              <a:t>Access for ordinary </a:t>
            </a:r>
            <a:r>
              <a:rPr lang="en-GB" dirty="0"/>
              <a:t>members of </a:t>
            </a:r>
            <a:r>
              <a:rPr lang="en-GB" dirty="0" smtClean="0"/>
              <a:t>community?</a:t>
            </a:r>
            <a:endParaRPr lang="en-GB" dirty="0"/>
          </a:p>
          <a:p>
            <a:pPr lvl="1">
              <a:defRPr/>
            </a:pPr>
            <a:r>
              <a:rPr lang="en-GB" dirty="0"/>
              <a:t>Restricted space viewed from outside only?</a:t>
            </a:r>
          </a:p>
          <a:p>
            <a:pPr>
              <a:defRPr/>
            </a:pPr>
            <a:r>
              <a:rPr lang="en-GB" dirty="0"/>
              <a:t>Southern Cyprus: </a:t>
            </a:r>
            <a:r>
              <a:rPr lang="en-GB" dirty="0" smtClean="0"/>
              <a:t>economic </a:t>
            </a:r>
            <a:r>
              <a:rPr lang="en-GB" dirty="0"/>
              <a:t>role </a:t>
            </a:r>
            <a:r>
              <a:rPr lang="en-GB" dirty="0" smtClean="0"/>
              <a:t>in redistribution economy)?</a:t>
            </a:r>
          </a:p>
        </p:txBody>
      </p:sp>
      <p:pic>
        <p:nvPicPr>
          <p:cNvPr id="6" name="Picture 3" descr="Ashlar_building Maroni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03298" y="2262063"/>
            <a:ext cx="4145915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788973" y="5040758"/>
            <a:ext cx="1655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Maroni </a:t>
            </a:r>
            <a:r>
              <a:rPr lang="en-GB" i="1" dirty="0" err="1" smtClean="0"/>
              <a:t>Vournes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Centralised Redistribution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7504" y="1773936"/>
            <a:ext cx="4388296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err="1" smtClean="0"/>
              <a:t>Kalavasos</a:t>
            </a:r>
            <a:r>
              <a:rPr lang="en-GB" dirty="0" smtClean="0"/>
              <a:t> Building X:</a:t>
            </a:r>
          </a:p>
          <a:p>
            <a:pPr lvl="1">
              <a:defRPr/>
            </a:pPr>
            <a:r>
              <a:rPr lang="en-GB" dirty="0" smtClean="0"/>
              <a:t>50+ large </a:t>
            </a:r>
            <a:r>
              <a:rPr lang="en-GB" dirty="0" err="1" smtClean="0"/>
              <a:t>pithoi</a:t>
            </a:r>
            <a:r>
              <a:rPr lang="en-GB" dirty="0" smtClean="0"/>
              <a:t>, up to 2m in height, with estimated storage capacity of c.50,000 litres</a:t>
            </a:r>
          </a:p>
          <a:p>
            <a:pPr lvl="1">
              <a:defRPr/>
            </a:pPr>
            <a:r>
              <a:rPr lang="en-GB" dirty="0" smtClean="0"/>
              <a:t>Gas chromatography: olive oil</a:t>
            </a:r>
          </a:p>
          <a:p>
            <a:pPr lvl="1">
              <a:defRPr/>
            </a:pPr>
            <a:r>
              <a:rPr lang="en-GB" dirty="0" smtClean="0"/>
              <a:t>Possible oil production facility in the adjacent Building XI</a:t>
            </a:r>
          </a:p>
          <a:p>
            <a:endParaRPr lang="en-GB" dirty="0"/>
          </a:p>
        </p:txBody>
      </p:sp>
      <p:grpSp>
        <p:nvGrpSpPr>
          <p:cNvPr id="7" name="Group 9"/>
          <p:cNvGrpSpPr>
            <a:grpSpLocks noGrp="1"/>
          </p:cNvGrpSpPr>
          <p:nvPr/>
        </p:nvGrpSpPr>
        <p:grpSpPr bwMode="auto">
          <a:xfrm>
            <a:off x="4716016" y="1636216"/>
            <a:ext cx="4248472" cy="4824536"/>
            <a:chOff x="204" y="399"/>
            <a:chExt cx="4400" cy="3809"/>
          </a:xfrm>
        </p:grpSpPr>
        <p:grpSp>
          <p:nvGrpSpPr>
            <p:cNvPr id="8" name="Group 8"/>
            <p:cNvGrpSpPr>
              <a:grpSpLocks/>
            </p:cNvGrpSpPr>
            <p:nvPr/>
          </p:nvGrpSpPr>
          <p:grpSpPr bwMode="auto">
            <a:xfrm>
              <a:off x="204" y="399"/>
              <a:ext cx="4400" cy="3809"/>
              <a:chOff x="204" y="399"/>
              <a:chExt cx="4400" cy="3809"/>
            </a:xfrm>
          </p:grpSpPr>
          <p:pic>
            <p:nvPicPr>
              <p:cNvPr id="10" name="Picture 4" descr="KAD tombs_plan"/>
              <p:cNvPicPr>
                <a:picLocks noChangeAspect="1" noChangeArrowheads="1"/>
              </p:cNvPicPr>
              <p:nvPr/>
            </p:nvPicPr>
            <p:blipFill>
              <a:blip r:embed="rId2" cstate="email"/>
              <a:srcRect/>
              <a:stretch>
                <a:fillRect/>
              </a:stretch>
            </p:blipFill>
            <p:spPr bwMode="auto">
              <a:xfrm>
                <a:off x="204" y="399"/>
                <a:ext cx="4400" cy="380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1" name="Rectangle 6"/>
              <p:cNvSpPr>
                <a:spLocks noChangeArrowheads="1"/>
              </p:cNvSpPr>
              <p:nvPr/>
            </p:nvSpPr>
            <p:spPr bwMode="auto">
              <a:xfrm>
                <a:off x="1338" y="1661"/>
                <a:ext cx="454" cy="998"/>
              </a:xfrm>
              <a:prstGeom prst="rect">
                <a:avLst/>
              </a:prstGeom>
              <a:noFill/>
              <a:ln w="44450">
                <a:solidFill>
                  <a:srgbClr val="FF6600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2814" y="527"/>
              <a:ext cx="1745" cy="5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</a:rPr>
                <a:t>Kalavasos</a:t>
              </a:r>
            </a:p>
            <a:p>
              <a:r>
                <a:rPr lang="en-GB" i="1" dirty="0">
                  <a:solidFill>
                    <a:srgbClr val="FF0000"/>
                  </a:solidFill>
                </a:rPr>
                <a:t>Ayios </a:t>
              </a:r>
              <a:r>
                <a:rPr lang="en-GB" i="1" dirty="0" err="1">
                  <a:solidFill>
                    <a:srgbClr val="FF0000"/>
                  </a:solidFill>
                </a:rPr>
                <a:t>Dhimitrios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sp>
        <p:nvSpPr>
          <p:cNvPr id="12" name="Oval 11"/>
          <p:cNvSpPr/>
          <p:nvPr/>
        </p:nvSpPr>
        <p:spPr>
          <a:xfrm>
            <a:off x="5364088" y="2132856"/>
            <a:ext cx="1287750" cy="676121"/>
          </a:xfrm>
          <a:prstGeom prst="ellipse">
            <a:avLst/>
          </a:prstGeom>
          <a:noFill/>
          <a:ln w="38100" cmpd="sng">
            <a:solidFill>
              <a:srgbClr val="FF66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Redistribution Economy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08512" cy="475252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Centralised storage of agricultural surplus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Limited use of writing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Systematic </a:t>
            </a:r>
            <a:r>
              <a:rPr lang="en-GB" dirty="0"/>
              <a:t>sealing system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Standardised </a:t>
            </a:r>
            <a:r>
              <a:rPr lang="en-GB" dirty="0" err="1"/>
              <a:t>pithoi</a:t>
            </a:r>
            <a:r>
              <a:rPr lang="en-GB" dirty="0"/>
              <a:t>: weights &amp; measures?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Impressed </a:t>
            </a:r>
            <a:r>
              <a:rPr lang="en-GB" dirty="0" err="1"/>
              <a:t>pithoi</a:t>
            </a:r>
            <a:r>
              <a:rPr lang="en-GB" dirty="0"/>
              <a:t>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Transport of agricultural produce between the hinterland &amp; towns?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Used to identify contents reserved for a specialised workforce</a:t>
            </a:r>
            <a:r>
              <a:rPr lang="en-US" dirty="0"/>
              <a:t>?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7" name="Picture 5" descr="CM2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1196752"/>
            <a:ext cx="347429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alassa pithos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148065" y="4843422"/>
            <a:ext cx="3240360" cy="1850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Rural Hinterland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/>
          <a:lstStyle/>
          <a:p>
            <a:r>
              <a:rPr lang="en-GB" dirty="0" smtClean="0"/>
              <a:t>Poorly understood, limited excavation</a:t>
            </a:r>
          </a:p>
          <a:p>
            <a:pPr lvl="1"/>
            <a:r>
              <a:rPr lang="en-GB" dirty="0" smtClean="0"/>
              <a:t>Farming communities</a:t>
            </a:r>
          </a:p>
          <a:p>
            <a:pPr lvl="1"/>
            <a:r>
              <a:rPr lang="en-GB" dirty="0" smtClean="0"/>
              <a:t>Copper mining</a:t>
            </a:r>
          </a:p>
          <a:p>
            <a:pPr lvl="1"/>
            <a:r>
              <a:rPr lang="en-GB" dirty="0" smtClean="0"/>
              <a:t>Pottery production</a:t>
            </a:r>
          </a:p>
          <a:p>
            <a:r>
              <a:rPr lang="en-GB" dirty="0" smtClean="0"/>
              <a:t>Relationship between these communities &amp; with urban centres</a:t>
            </a:r>
          </a:p>
        </p:txBody>
      </p:sp>
      <p:pic>
        <p:nvPicPr>
          <p:cNvPr id="5" name="Content Placeholder 4" descr="Arediou-powerpoint version.jp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4915324" y="2348880"/>
            <a:ext cx="3911299" cy="28083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508104" y="5301208"/>
            <a:ext cx="297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Artist’s impression of Arediou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797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Arediou as Farming Community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3023216"/>
          </a:xfrm>
        </p:spPr>
        <p:txBody>
          <a:bodyPr/>
          <a:lstStyle/>
          <a:p>
            <a:r>
              <a:rPr lang="en-GB" dirty="0" smtClean="0"/>
              <a:t>Focus on agricultural storage &amp; production</a:t>
            </a:r>
          </a:p>
          <a:p>
            <a:r>
              <a:rPr lang="en-GB" dirty="0" smtClean="0"/>
              <a:t>Building 2: primary storage of grains?</a:t>
            </a:r>
          </a:p>
          <a:p>
            <a:r>
              <a:rPr lang="en-GB" dirty="0" smtClean="0"/>
              <a:t>Animal bones: pastoralist farming</a:t>
            </a:r>
            <a:endParaRPr lang="en-GB" dirty="0"/>
          </a:p>
        </p:txBody>
      </p:sp>
      <p:pic>
        <p:nvPicPr>
          <p:cNvPr id="5" name="Content Placeholder 4" descr="quern1.tif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1475656" y="4702010"/>
            <a:ext cx="2592288" cy="2005797"/>
          </a:xfrm>
        </p:spPr>
      </p:pic>
      <p:pic>
        <p:nvPicPr>
          <p:cNvPr id="6" name="Picture 5" descr="building 2.tif"/>
          <p:cNvPicPr>
            <a:picLocks noChangeAspect="1"/>
          </p:cNvPicPr>
          <p:nvPr/>
        </p:nvPicPr>
        <p:blipFill>
          <a:blip r:embed="rId3" cstate="screen"/>
          <a:stretch>
            <a:fillRect/>
          </a:stretch>
        </p:blipFill>
        <p:spPr>
          <a:xfrm>
            <a:off x="4788024" y="1196752"/>
            <a:ext cx="3852722" cy="2541788"/>
          </a:xfrm>
          <a:prstGeom prst="rect">
            <a:avLst/>
          </a:prstGeom>
        </p:spPr>
      </p:pic>
      <p:pic>
        <p:nvPicPr>
          <p:cNvPr id="25602" name="Picture 2" descr="C:\Users\Louise\Documents\AREDIOU\Care for the Future\School Resources\Drawings\animals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5652120" y="4293096"/>
            <a:ext cx="2880320" cy="2232248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251520" y="6165304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Quern &amp; rubber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380312" y="3707740"/>
            <a:ext cx="1132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Building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68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aily grind.jpg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79512" y="218330"/>
            <a:ext cx="8785225" cy="652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51520" y="115888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The Daily Grind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01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Seasonality of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824536" cy="504056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Mining &amp; farming seasonal activities?</a:t>
            </a:r>
          </a:p>
          <a:p>
            <a:r>
              <a:rPr lang="en-US" dirty="0" smtClean="0"/>
              <a:t>Part of community working in mines during in non-agricultural months?</a:t>
            </a:r>
          </a:p>
          <a:p>
            <a:r>
              <a:rPr lang="en-US" dirty="0" smtClean="0"/>
              <a:t>Some connectivity between Arediou &amp; copper mines:</a:t>
            </a:r>
          </a:p>
          <a:p>
            <a:pPr lvl="1"/>
            <a:r>
              <a:rPr lang="en-US" dirty="0" smtClean="0"/>
              <a:t>Ground stone tools  associated with copper-working </a:t>
            </a:r>
          </a:p>
          <a:p>
            <a:pPr lvl="1"/>
            <a:r>
              <a:rPr lang="en-US" dirty="0" smtClean="0"/>
              <a:t>c.10kg of copper slag from Building 1</a:t>
            </a:r>
          </a:p>
          <a:p>
            <a:r>
              <a:rPr lang="en-US" dirty="0" smtClean="0"/>
              <a:t>Gender implications?</a:t>
            </a:r>
            <a:endParaRPr lang="en-GB" dirty="0"/>
          </a:p>
        </p:txBody>
      </p:sp>
      <p:pic>
        <p:nvPicPr>
          <p:cNvPr id="5" name="Content Placeholder 4" descr="slag05.tif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5868144" y="1268760"/>
            <a:ext cx="2745182" cy="2504978"/>
          </a:xfrm>
        </p:spPr>
      </p:pic>
      <p:sp>
        <p:nvSpPr>
          <p:cNvPr id="6" name="TextBox 5"/>
          <p:cNvSpPr txBox="1"/>
          <p:nvPr/>
        </p:nvSpPr>
        <p:spPr>
          <a:xfrm>
            <a:off x="7668344" y="3501008"/>
            <a:ext cx="1308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Copper slag</a:t>
            </a:r>
            <a:endParaRPr lang="en-GB" dirty="0"/>
          </a:p>
        </p:txBody>
      </p:sp>
      <p:pic>
        <p:nvPicPr>
          <p:cNvPr id="7" name="Picture 6" descr="hammer.tif"/>
          <p:cNvPicPr>
            <a:picLocks noChangeAspect="1"/>
          </p:cNvPicPr>
          <p:nvPr/>
        </p:nvPicPr>
        <p:blipFill>
          <a:blip r:embed="rId3" cstate="screen"/>
          <a:stretch>
            <a:fillRect/>
          </a:stretch>
        </p:blipFill>
        <p:spPr>
          <a:xfrm>
            <a:off x="6372200" y="4149080"/>
            <a:ext cx="2523744" cy="24384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860032" y="5877272"/>
            <a:ext cx="1560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Hammerstone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85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Domestication of Water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680520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Building 2 well: apparent</a:t>
            </a:r>
            <a:r>
              <a:rPr lang="en-US" dirty="0" smtClean="0"/>
              <a:t> control over access</a:t>
            </a:r>
          </a:p>
          <a:p>
            <a:r>
              <a:rPr lang="en-US" dirty="0" smtClean="0"/>
              <a:t>Bolger: domestication of water</a:t>
            </a:r>
          </a:p>
          <a:p>
            <a:r>
              <a:rPr lang="en-US" dirty="0" smtClean="0"/>
              <a:t>Increasing hierarchical </a:t>
            </a:r>
            <a:r>
              <a:rPr lang="en-US" dirty="0" err="1" smtClean="0"/>
              <a:t>organisation</a:t>
            </a:r>
            <a:r>
              <a:rPr lang="en-US" dirty="0" smtClean="0"/>
              <a:t>: water viewed as an economic asset &amp; focus of property rights</a:t>
            </a:r>
          </a:p>
          <a:p>
            <a:pPr lvl="1"/>
            <a:r>
              <a:rPr lang="en-US" dirty="0" err="1" smtClean="0"/>
              <a:t>Strang</a:t>
            </a:r>
            <a:r>
              <a:rPr lang="en-US" dirty="0" smtClean="0"/>
              <a:t>: water management &amp; technological investment  primarily male concerns </a:t>
            </a:r>
          </a:p>
          <a:p>
            <a:pPr lvl="1"/>
            <a:r>
              <a:rPr lang="en-US" dirty="0" smtClean="0"/>
              <a:t>Household water procurement remains </a:t>
            </a:r>
            <a:r>
              <a:rPr lang="en-GB" dirty="0" smtClean="0"/>
              <a:t>female activity</a:t>
            </a:r>
          </a:p>
          <a:p>
            <a:r>
              <a:rPr lang="en-GB" dirty="0" smtClean="0"/>
              <a:t>Arediou &amp; gender?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well 1.tif"/>
          <p:cNvPicPr>
            <a:picLocks noGrp="1" noChangeAspect="1"/>
          </p:cNvPicPr>
          <p:nvPr>
            <p:ph sz="half" idx="2"/>
          </p:nvPr>
        </p:nvPicPr>
        <p:blipFill>
          <a:blip r:embed="rId3" cstate="screen"/>
          <a:stretch>
            <a:fillRect/>
          </a:stretch>
        </p:blipFill>
        <p:spPr>
          <a:xfrm>
            <a:off x="5076056" y="1268760"/>
            <a:ext cx="3666744" cy="2438400"/>
          </a:xfrm>
        </p:spPr>
      </p:pic>
      <p:sp>
        <p:nvSpPr>
          <p:cNvPr id="6" name="TextBox 5"/>
          <p:cNvSpPr txBox="1"/>
          <p:nvPr/>
        </p:nvSpPr>
        <p:spPr>
          <a:xfrm>
            <a:off x="7020272" y="3789040"/>
            <a:ext cx="156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Building 2 well</a:t>
            </a:r>
            <a:endParaRPr lang="en-GB" dirty="0"/>
          </a:p>
        </p:txBody>
      </p:sp>
      <p:pic>
        <p:nvPicPr>
          <p:cNvPr id="7" name="Picture 6" descr="well.tif"/>
          <p:cNvPicPr>
            <a:picLocks noChangeAspect="1"/>
          </p:cNvPicPr>
          <p:nvPr/>
        </p:nvPicPr>
        <p:blipFill>
          <a:blip r:embed="rId4" cstate="screen"/>
          <a:stretch>
            <a:fillRect/>
          </a:stretch>
        </p:blipFill>
        <p:spPr>
          <a:xfrm>
            <a:off x="5436096" y="4365104"/>
            <a:ext cx="3048000" cy="2100072"/>
          </a:xfrm>
          <a:prstGeom prst="rect">
            <a:avLst/>
          </a:prstGeom>
        </p:spPr>
      </p:pic>
      <p:pic>
        <p:nvPicPr>
          <p:cNvPr id="8" name="Picture 7" descr="water carrier.jpg"/>
          <p:cNvPicPr>
            <a:picLocks noChangeAspect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5364088" y="1052736"/>
            <a:ext cx="3096344" cy="5657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79296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Identification of Activity Areas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Building 1: sizeable structure with substantial walls (0.5m thick)</a:t>
            </a:r>
          </a:p>
          <a:p>
            <a:r>
              <a:rPr lang="en-US" dirty="0" smtClean="0"/>
              <a:t>Non-domestic: public or communal building</a:t>
            </a:r>
          </a:p>
          <a:p>
            <a:r>
              <a:rPr lang="en-US" dirty="0" smtClean="0"/>
              <a:t>Finds: large-scale production</a:t>
            </a:r>
          </a:p>
        </p:txBody>
      </p:sp>
      <p:pic>
        <p:nvPicPr>
          <p:cNvPr id="5" name="Content Placeholder 4" descr="Steel_fig 11.tif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4716016" y="1916832"/>
            <a:ext cx="4178735" cy="1944216"/>
          </a:xfrm>
          <a:ln w="57150">
            <a:solidFill>
              <a:srgbClr val="FFC00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7524328" y="4005064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Building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090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LBA Cyprus: dramatic transformation of landscape:</a:t>
            </a:r>
          </a:p>
          <a:p>
            <a:pPr lvl="1">
              <a:defRPr/>
            </a:pPr>
            <a:r>
              <a:rPr lang="en-GB" dirty="0"/>
              <a:t>Development of urban centres</a:t>
            </a:r>
          </a:p>
          <a:p>
            <a:pPr lvl="1">
              <a:defRPr/>
            </a:pPr>
            <a:r>
              <a:rPr lang="en-GB" dirty="0"/>
              <a:t>Appearance of monumental architecture: religious, economic, </a:t>
            </a:r>
            <a:r>
              <a:rPr lang="en-GB" dirty="0" smtClean="0"/>
              <a:t>residential</a:t>
            </a:r>
          </a:p>
          <a:p>
            <a:pPr lvl="1">
              <a:defRPr/>
            </a:pPr>
            <a:r>
              <a:rPr lang="en-GB" dirty="0" smtClean="0"/>
              <a:t>Specialisation in hinterland</a:t>
            </a:r>
            <a:endParaRPr lang="en-GB" dirty="0"/>
          </a:p>
          <a:p>
            <a:pPr>
              <a:defRPr/>
            </a:pPr>
            <a:r>
              <a:rPr lang="en-GB" dirty="0"/>
              <a:t>Increasing evidence for economic (&amp; political </a:t>
            </a:r>
            <a:r>
              <a:rPr lang="en-GB"/>
              <a:t>specialisation</a:t>
            </a:r>
            <a:r>
              <a:rPr lang="en-GB" smtClean="0"/>
              <a:t>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156</TotalTime>
  <Words>845</Words>
  <Application>Microsoft Office PowerPoint</Application>
  <PresentationFormat>On-screen Show (4:3)</PresentationFormat>
  <Paragraphs>169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Towns, Tombs &amp;Temples </vt:lpstr>
      <vt:lpstr>Late Bronze Age</vt:lpstr>
      <vt:lpstr>Appearance of Towns</vt:lpstr>
      <vt:lpstr>Social Change</vt:lpstr>
      <vt:lpstr>The First Towns?</vt:lpstr>
      <vt:lpstr>Development of Towns </vt:lpstr>
      <vt:lpstr>LC II Towns</vt:lpstr>
      <vt:lpstr>LC Houses</vt:lpstr>
      <vt:lpstr>LC Urban Households</vt:lpstr>
      <vt:lpstr>LC Urban Households</vt:lpstr>
      <vt:lpstr>Materiality in the Household</vt:lpstr>
      <vt:lpstr>Materiality in the Household</vt:lpstr>
      <vt:lpstr>Monumentality</vt:lpstr>
      <vt:lpstr>Monumentality</vt:lpstr>
      <vt:lpstr>Monumentality</vt:lpstr>
      <vt:lpstr>Monumentality</vt:lpstr>
      <vt:lpstr>Centralised Redistribution</vt:lpstr>
      <vt:lpstr>Redistribution Economy</vt:lpstr>
      <vt:lpstr>Rural Hinterland</vt:lpstr>
      <vt:lpstr>Arediou as Farming Community</vt:lpstr>
      <vt:lpstr>The Daily Grind</vt:lpstr>
      <vt:lpstr>Seasonality of Activity</vt:lpstr>
      <vt:lpstr>Domestication of Water</vt:lpstr>
      <vt:lpstr>Identification of Activity Areas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40</cp:revision>
  <dcterms:created xsi:type="dcterms:W3CDTF">2012-02-13T19:03:42Z</dcterms:created>
  <dcterms:modified xsi:type="dcterms:W3CDTF">2017-10-18T08:35:22Z</dcterms:modified>
</cp:coreProperties>
</file>