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59" r:id="rId5"/>
    <p:sldId id="263" r:id="rId6"/>
    <p:sldId id="261" r:id="rId7"/>
    <p:sldId id="262" r:id="rId8"/>
    <p:sldId id="257" r:id="rId9"/>
    <p:sldId id="264" r:id="rId10"/>
    <p:sldId id="265" r:id="rId11"/>
    <p:sldId id="266" r:id="rId12"/>
    <p:sldId id="270" r:id="rId13"/>
    <p:sldId id="267" r:id="rId14"/>
    <p:sldId id="268" r:id="rId15"/>
    <p:sldId id="271" r:id="rId16"/>
    <p:sldId id="272" r:id="rId17"/>
    <p:sldId id="2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38C3"/>
    <a:srgbClr val="08441F"/>
    <a:srgbClr val="4804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Assignments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SJSS6004</a:t>
            </a:r>
          </a:p>
          <a:p>
            <a:r>
              <a:rPr lang="en-GB" dirty="0" smtClean="0"/>
              <a:t>Joanne Davies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41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80634"/>
            <a:ext cx="9601196" cy="1557868"/>
          </a:xfrm>
        </p:spPr>
        <p:txBody>
          <a:bodyPr/>
          <a:lstStyle/>
          <a:p>
            <a:r>
              <a:rPr lang="en-GB" i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Critically 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reflect upon the concept of Person-Centred Practice within Health and Social Care and its implication for service users, justifying your conclusions.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75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1-  </a:t>
            </a:r>
            <a:r>
              <a:rPr lang="en-GB" sz="3600" dirty="0" smtClean="0"/>
              <a:t>(70%)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172074"/>
            <a:ext cx="9601196" cy="2156384"/>
          </a:xfrm>
        </p:spPr>
        <p:txBody>
          <a:bodyPr/>
          <a:lstStyle/>
          <a:p>
            <a:r>
              <a:rPr lang="en-GB" dirty="0" smtClean="0"/>
              <a:t>4000 word project (+ or – 10%)</a:t>
            </a:r>
          </a:p>
          <a:p>
            <a:r>
              <a:rPr lang="en-GB" dirty="0" smtClean="0"/>
              <a:t>Submission Date- </a:t>
            </a: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January 2021</a:t>
            </a:r>
            <a:endParaRPr lang="en-GB" dirty="0" smtClean="0"/>
          </a:p>
          <a:p>
            <a:r>
              <a:rPr lang="en-GB" dirty="0" smtClean="0"/>
              <a:t>Return Date- </a:t>
            </a:r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February 2021</a:t>
            </a:r>
            <a:endParaRPr lang="en-GB" dirty="0" smtClean="0"/>
          </a:p>
          <a:p>
            <a:r>
              <a:rPr lang="en-GB" dirty="0" smtClean="0"/>
              <a:t>Submit through Turnitin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47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understand the ideology relating to </a:t>
            </a:r>
            <a:r>
              <a:rPr lang="en-GB" dirty="0" smtClean="0"/>
              <a:t>advocacy</a:t>
            </a:r>
          </a:p>
          <a:p>
            <a:r>
              <a:rPr lang="en-GB" dirty="0"/>
              <a:t>Critically compare the different types of advocacy and their applications in different service settings and with different client </a:t>
            </a:r>
            <a:r>
              <a:rPr lang="en-GB" dirty="0" smtClean="0"/>
              <a:t>groups</a:t>
            </a:r>
          </a:p>
          <a:p>
            <a:r>
              <a:rPr lang="en-GB" dirty="0"/>
              <a:t>Critically reflect upon the role of advocate in assisting vulnerable </a:t>
            </a:r>
            <a:r>
              <a:rPr lang="en-GB" dirty="0" smtClean="0"/>
              <a:t>individuals</a:t>
            </a:r>
          </a:p>
          <a:p>
            <a:r>
              <a:rPr lang="en-GB" dirty="0"/>
              <a:t>Critically understand the role of person-centred approaches in socially inclusive practice</a:t>
            </a:r>
          </a:p>
        </p:txBody>
      </p:sp>
    </p:spTree>
    <p:extLst>
      <p:ext uri="{BB962C8B-B14F-4D97-AF65-F5344CB8AC3E}">
        <p14:creationId xmlns:p14="http://schemas.microsoft.com/office/powerpoint/2010/main" val="378206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80634"/>
            <a:ext cx="9601196" cy="1557868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Critically</a:t>
            </a: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reflect upon the concept of </a:t>
            </a:r>
            <a:r>
              <a:rPr lang="en-GB" sz="2800" dirty="0">
                <a:solidFill>
                  <a:srgbClr val="0070C0"/>
                </a:solidFill>
              </a:rPr>
              <a:t>Person-Centred Practice </a:t>
            </a:r>
            <a:r>
              <a:rPr lang="en-GB" sz="2800" dirty="0">
                <a:solidFill>
                  <a:schemeClr val="tx1"/>
                </a:solidFill>
              </a:rPr>
              <a:t>within </a:t>
            </a:r>
            <a:r>
              <a:rPr lang="en-GB" sz="2800" dirty="0">
                <a:solidFill>
                  <a:srgbClr val="7030A0"/>
                </a:solidFill>
              </a:rPr>
              <a:t>Health and Social Care</a:t>
            </a:r>
            <a:r>
              <a:rPr lang="en-GB" sz="2800" dirty="0">
                <a:solidFill>
                  <a:schemeClr val="tx1"/>
                </a:solidFill>
              </a:rPr>
              <a:t> and its </a:t>
            </a:r>
            <a:r>
              <a:rPr lang="en-GB" sz="2800" dirty="0">
                <a:solidFill>
                  <a:srgbClr val="00B050"/>
                </a:solidFill>
              </a:rPr>
              <a:t>implication</a:t>
            </a:r>
            <a:r>
              <a:rPr lang="en-GB" sz="2800" dirty="0">
                <a:solidFill>
                  <a:schemeClr val="tx1"/>
                </a:solidFill>
              </a:rPr>
              <a:t> for service users, </a:t>
            </a:r>
            <a:r>
              <a:rPr lang="en-GB" sz="2800" dirty="0">
                <a:solidFill>
                  <a:srgbClr val="00B0F0"/>
                </a:solidFill>
              </a:rPr>
              <a:t>justifying</a:t>
            </a:r>
            <a:r>
              <a:rPr lang="en-GB" sz="2800" dirty="0">
                <a:solidFill>
                  <a:schemeClr val="tx1"/>
                </a:solidFill>
              </a:rPr>
              <a:t> your </a:t>
            </a:r>
            <a:r>
              <a:rPr lang="en-GB" sz="2800" dirty="0">
                <a:solidFill>
                  <a:srgbClr val="C00000"/>
                </a:solidFill>
              </a:rPr>
              <a:t>conclusions.</a:t>
            </a:r>
            <a:endParaRPr lang="en-GB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3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Identify an area for your project</a:t>
            </a:r>
          </a:p>
          <a:p>
            <a:r>
              <a:rPr lang="en-GB" dirty="0" smtClean="0"/>
              <a:t>Could be a client group/ marginalized group/individual or an organisation</a:t>
            </a:r>
          </a:p>
          <a:p>
            <a:r>
              <a:rPr lang="en-GB" dirty="0" smtClean="0"/>
              <a:t>Could use a case study/ review of current literature </a:t>
            </a:r>
          </a:p>
          <a:p>
            <a:r>
              <a:rPr lang="en-GB" dirty="0" smtClean="0"/>
              <a:t>Explore concepts of </a:t>
            </a:r>
            <a:r>
              <a:rPr lang="en-GB" dirty="0" smtClean="0">
                <a:solidFill>
                  <a:srgbClr val="FF0000"/>
                </a:solidFill>
              </a:rPr>
              <a:t>Person </a:t>
            </a:r>
            <a:r>
              <a:rPr lang="en-GB" dirty="0" smtClean="0">
                <a:solidFill>
                  <a:srgbClr val="FF0000"/>
                </a:solidFill>
              </a:rPr>
              <a:t>Centred </a:t>
            </a:r>
            <a:r>
              <a:rPr lang="en-GB" dirty="0" smtClean="0">
                <a:solidFill>
                  <a:srgbClr val="FF0000"/>
                </a:solidFill>
              </a:rPr>
              <a:t>Practice </a:t>
            </a:r>
            <a:r>
              <a:rPr lang="en-GB" dirty="0" smtClean="0"/>
              <a:t>and </a:t>
            </a:r>
            <a:r>
              <a:rPr lang="en-GB" dirty="0">
                <a:solidFill>
                  <a:srgbClr val="7030A0"/>
                </a:solidFill>
              </a:rPr>
              <a:t>Advocacy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>
                <a:solidFill>
                  <a:schemeClr val="tx1"/>
                </a:solidFill>
              </a:rPr>
              <a:t>What does this mean for service users?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Support with evidence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THEORY     </a:t>
            </a:r>
            <a:r>
              <a:rPr lang="en-GB" dirty="0" smtClean="0">
                <a:solidFill>
                  <a:schemeClr val="tx1"/>
                </a:solidFill>
              </a:rPr>
              <a:t>POLICY     PRACTICE-  </a:t>
            </a:r>
            <a:r>
              <a:rPr lang="en-GB" dirty="0" smtClean="0">
                <a:solidFill>
                  <a:srgbClr val="08441F"/>
                </a:solidFill>
              </a:rPr>
              <a:t>CRITICAL ARGUMENT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62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3331" y="822960"/>
            <a:ext cx="11518669" cy="5068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Title-    Introduction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1-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----------------------    </a:t>
            </a:r>
            <a:r>
              <a:rPr lang="en-GB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themes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1.1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1.2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2-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----------------------- etc.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–Resume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Pull apart the question and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investigate- 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argument.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Intersectionality-</a:t>
            </a:r>
            <a:r>
              <a:rPr lang="en-GB" dirty="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inequalities produced by simultaneous and intertwined statuses and how that influences the life course of an 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Positionality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…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Self 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Client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  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Theory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01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80634"/>
            <a:ext cx="9601196" cy="1557868"/>
          </a:xfrm>
        </p:spPr>
        <p:txBody>
          <a:bodyPr/>
          <a:lstStyle/>
          <a:p>
            <a:r>
              <a:rPr lang="en-GB" sz="2800" dirty="0">
                <a:solidFill>
                  <a:srgbClr val="FF0000"/>
                </a:solidFill>
              </a:rPr>
              <a:t>Critically</a:t>
            </a:r>
            <a:r>
              <a:rPr lang="en-GB" sz="2800" dirty="0">
                <a:solidFill>
                  <a:schemeClr val="tx1"/>
                </a:solidFill>
              </a:rPr>
              <a:t> reflect upon the concept of </a:t>
            </a:r>
            <a:r>
              <a:rPr lang="en-GB" sz="2800" dirty="0">
                <a:solidFill>
                  <a:srgbClr val="0070C0"/>
                </a:solidFill>
              </a:rPr>
              <a:t>Person-Centred Practice </a:t>
            </a:r>
            <a:r>
              <a:rPr lang="en-GB" sz="2800" dirty="0">
                <a:solidFill>
                  <a:schemeClr val="tx1"/>
                </a:solidFill>
              </a:rPr>
              <a:t>within </a:t>
            </a:r>
            <a:r>
              <a:rPr lang="en-GB" sz="2800" dirty="0">
                <a:solidFill>
                  <a:srgbClr val="7030A0"/>
                </a:solidFill>
              </a:rPr>
              <a:t>Health and Social Care</a:t>
            </a:r>
            <a:r>
              <a:rPr lang="en-GB" sz="2800" dirty="0">
                <a:solidFill>
                  <a:schemeClr val="tx1"/>
                </a:solidFill>
              </a:rPr>
              <a:t> and its </a:t>
            </a:r>
            <a:r>
              <a:rPr lang="en-GB" sz="2800" dirty="0">
                <a:solidFill>
                  <a:srgbClr val="00B050"/>
                </a:solidFill>
              </a:rPr>
              <a:t>implication</a:t>
            </a:r>
            <a:r>
              <a:rPr lang="en-GB" sz="2800" dirty="0">
                <a:solidFill>
                  <a:schemeClr val="tx1"/>
                </a:solidFill>
              </a:rPr>
              <a:t> for service users, </a:t>
            </a:r>
            <a:r>
              <a:rPr lang="en-GB" sz="2800" dirty="0">
                <a:solidFill>
                  <a:srgbClr val="00B0F0"/>
                </a:solidFill>
              </a:rPr>
              <a:t>justifying</a:t>
            </a:r>
            <a:r>
              <a:rPr lang="en-GB" sz="2800" dirty="0">
                <a:solidFill>
                  <a:schemeClr val="tx1"/>
                </a:solidFill>
              </a:rPr>
              <a:t> your </a:t>
            </a:r>
            <a:r>
              <a:rPr lang="en-GB" sz="2800" dirty="0">
                <a:solidFill>
                  <a:srgbClr val="C00000"/>
                </a:solidFill>
              </a:rPr>
              <a:t>conclusions.</a:t>
            </a:r>
          </a:p>
          <a:p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0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5889" y="3263514"/>
            <a:ext cx="6102926" cy="10923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dirty="0" smtClean="0"/>
              <a:t>Discussion and Questions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4961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0790" y="2980881"/>
            <a:ext cx="8729748" cy="12669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/>
              <a:t>‘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 Centred Practice’ should be ‘applied’ equally to all accessing Health and Social Care provision.  </a:t>
            </a:r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discuss this statement. 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18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 </a:t>
            </a:r>
            <a:r>
              <a:rPr lang="en-GB" sz="3200" dirty="0" smtClean="0"/>
              <a:t>(30%)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56438"/>
            <a:ext cx="9601196" cy="244733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Seminar Presentation- </a:t>
            </a:r>
            <a:r>
              <a:rPr lang="en-GB" dirty="0" smtClean="0"/>
              <a:t>10 minutes (+ or – 10%)</a:t>
            </a:r>
          </a:p>
          <a:p>
            <a:r>
              <a:rPr lang="en-GB" dirty="0" smtClean="0"/>
              <a:t>Submission Date- </a:t>
            </a:r>
            <a:r>
              <a:rPr lang="en-GB" b="1" dirty="0" smtClean="0"/>
              <a:t>14</a:t>
            </a:r>
            <a:r>
              <a:rPr lang="en-GB" b="1" baseline="30000" dirty="0" smtClean="0"/>
              <a:t>th</a:t>
            </a:r>
            <a:r>
              <a:rPr lang="en-GB" b="1" dirty="0" smtClean="0"/>
              <a:t> January 2021</a:t>
            </a:r>
            <a:endParaRPr lang="en-GB" b="1" dirty="0" smtClean="0"/>
          </a:p>
          <a:p>
            <a:r>
              <a:rPr lang="en-GB" dirty="0" smtClean="0"/>
              <a:t>Submit </a:t>
            </a:r>
            <a:r>
              <a:rPr lang="en-GB" smtClean="0"/>
              <a:t>Power Point to </a:t>
            </a:r>
            <a:r>
              <a:rPr lang="en-GB" dirty="0" smtClean="0"/>
              <a:t>Turnitin </a:t>
            </a:r>
          </a:p>
          <a:p>
            <a:r>
              <a:rPr lang="en-GB" dirty="0" smtClean="0"/>
              <a:t>Presentation Dates to be booked through </a:t>
            </a:r>
            <a:r>
              <a:rPr lang="en-GB" dirty="0" err="1" smtClean="0"/>
              <a:t>moodle</a:t>
            </a:r>
            <a:r>
              <a:rPr lang="en-GB" dirty="0" smtClean="0"/>
              <a:t> module </a:t>
            </a:r>
            <a:r>
              <a:rPr lang="en-GB" dirty="0" smtClean="0"/>
              <a:t>link</a:t>
            </a:r>
          </a:p>
          <a:p>
            <a:r>
              <a:rPr lang="en-GB" dirty="0" smtClean="0"/>
              <a:t>Presentation will most likely be through Teams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28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understand the ideology relating to </a:t>
            </a:r>
            <a:r>
              <a:rPr lang="en-GB" dirty="0" smtClean="0"/>
              <a:t>advocacy</a:t>
            </a:r>
          </a:p>
          <a:p>
            <a:r>
              <a:rPr lang="en-GB" dirty="0"/>
              <a:t>Critically compare the different types of advocacy and their applications in different service settings and with different client </a:t>
            </a:r>
            <a:r>
              <a:rPr lang="en-GB" dirty="0" smtClean="0"/>
              <a:t>groups</a:t>
            </a:r>
          </a:p>
          <a:p>
            <a:r>
              <a:rPr lang="en-GB" dirty="0"/>
              <a:t>Critically reflect upon the role of advocate in assisting vulnerable </a:t>
            </a:r>
            <a:r>
              <a:rPr lang="en-GB" dirty="0" smtClean="0"/>
              <a:t>individuals</a:t>
            </a:r>
          </a:p>
          <a:p>
            <a:r>
              <a:rPr lang="en-GB" dirty="0"/>
              <a:t>Critically understand the role of person-centred approaches in socially inclusive practice</a:t>
            </a:r>
          </a:p>
        </p:txBody>
      </p:sp>
    </p:spTree>
    <p:extLst>
      <p:ext uri="{BB962C8B-B14F-4D97-AF65-F5344CB8AC3E}">
        <p14:creationId xmlns:p14="http://schemas.microsoft.com/office/powerpoint/2010/main" val="277587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0790" y="2980881"/>
            <a:ext cx="8729748" cy="12669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‘Person Centred Practice’ </a:t>
            </a:r>
            <a:r>
              <a:rPr lang="en-GB" sz="2800" dirty="0"/>
              <a:t>should be </a:t>
            </a:r>
            <a:r>
              <a:rPr lang="en-GB" sz="2800" dirty="0">
                <a:solidFill>
                  <a:srgbClr val="0070C0"/>
                </a:solidFill>
              </a:rPr>
              <a:t>‘applied’ </a:t>
            </a:r>
            <a:r>
              <a:rPr lang="en-GB" sz="2800" dirty="0">
                <a:solidFill>
                  <a:srgbClr val="7030A0"/>
                </a:solidFill>
              </a:rPr>
              <a:t>equally</a:t>
            </a:r>
            <a:r>
              <a:rPr lang="en-GB" sz="2800" dirty="0"/>
              <a:t> to all accessing Health and Social Care provision. 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Critically</a:t>
            </a:r>
            <a:r>
              <a:rPr lang="en-GB" sz="2800" dirty="0"/>
              <a:t> discuss this statement.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8716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bold sweeping statement! How do you feel about it?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is PCP</a:t>
            </a:r>
            <a:r>
              <a:rPr lang="en-GB" dirty="0" smtClean="0"/>
              <a:t>? -Varying definitions you could compare them</a:t>
            </a:r>
            <a:endParaRPr lang="en-GB" dirty="0" smtClean="0"/>
          </a:p>
          <a:p>
            <a:r>
              <a:rPr lang="en-GB" dirty="0" smtClean="0"/>
              <a:t>How is it used/ important in advocacy?</a:t>
            </a:r>
          </a:p>
          <a:p>
            <a:r>
              <a:rPr lang="en-GB" dirty="0" smtClean="0"/>
              <a:t>How does this fit in with the Advocacy Charter and other documents you have looked at?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11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Utilize the documents on the module page to give you the tools to explore the area and shape your </a:t>
            </a:r>
            <a:r>
              <a:rPr lang="en-GB" dirty="0" smtClean="0"/>
              <a:t>critique</a:t>
            </a:r>
          </a:p>
          <a:p>
            <a:r>
              <a:rPr lang="en-GB" dirty="0" smtClean="0"/>
              <a:t>What are the implications for the future?</a:t>
            </a:r>
          </a:p>
          <a:p>
            <a:r>
              <a:rPr lang="en-GB" dirty="0" smtClean="0"/>
              <a:t>Does it work? </a:t>
            </a:r>
          </a:p>
          <a:p>
            <a:r>
              <a:rPr lang="en-GB" dirty="0" smtClean="0"/>
              <a:t>If not, why not?</a:t>
            </a:r>
            <a:endParaRPr lang="en-GB" dirty="0"/>
          </a:p>
          <a:p>
            <a:r>
              <a:rPr lang="en-GB" dirty="0"/>
              <a:t>Fully referenced with of course…THEORY, POLICY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296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something you feel passionate about and critique it!</a:t>
            </a:r>
          </a:p>
          <a:p>
            <a:r>
              <a:rPr lang="en-GB" dirty="0" smtClean="0"/>
              <a:t>SO WHAT?</a:t>
            </a:r>
          </a:p>
          <a:p>
            <a:r>
              <a:rPr lang="en-GB" dirty="0" smtClean="0"/>
              <a:t>WHO CARES?</a:t>
            </a:r>
          </a:p>
          <a:p>
            <a:r>
              <a:rPr lang="en-GB" dirty="0" smtClean="0"/>
              <a:t>WHAT NEXT?</a:t>
            </a:r>
          </a:p>
          <a:p>
            <a:r>
              <a:rPr lang="en-GB" dirty="0" smtClean="0"/>
              <a:t>Fully </a:t>
            </a:r>
            <a:r>
              <a:rPr lang="en-GB" dirty="0"/>
              <a:t>referenced with of course…THEORY, POLICY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332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7575" y="3363267"/>
            <a:ext cx="6235930" cy="7847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dirty="0" smtClean="0"/>
              <a:t>Discussion and Questions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71322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98</TotalTime>
  <Words>548</Words>
  <Application>Microsoft Office PowerPoint</Application>
  <PresentationFormat>Widescreen</PresentationFormat>
  <Paragraphs>74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Garamond</vt:lpstr>
      <vt:lpstr>Times New Roman</vt:lpstr>
      <vt:lpstr>Organic</vt:lpstr>
      <vt:lpstr>Assignments </vt:lpstr>
      <vt:lpstr>Assignment 1</vt:lpstr>
      <vt:lpstr>Assignment 1-  (70%)</vt:lpstr>
      <vt:lpstr>Learning Outcomes</vt:lpstr>
      <vt:lpstr>Question</vt:lpstr>
      <vt:lpstr>Project</vt:lpstr>
      <vt:lpstr>PowerPoint Presentation</vt:lpstr>
      <vt:lpstr>Question</vt:lpstr>
      <vt:lpstr>Assignment 1</vt:lpstr>
      <vt:lpstr>Assignment 2</vt:lpstr>
      <vt:lpstr>Assignment 2 (30%)</vt:lpstr>
      <vt:lpstr>Learning Outcomes</vt:lpstr>
      <vt:lpstr>Question</vt:lpstr>
      <vt:lpstr>Seminar Presentation</vt:lpstr>
      <vt:lpstr>Seminar Presentation</vt:lpstr>
      <vt:lpstr>Seminar Presentation</vt:lpstr>
      <vt:lpstr>Assignment 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Joanne Davies (Yr Athrofa)</dc:creator>
  <cp:lastModifiedBy>Joanne Davies (Yr Athrofa)</cp:lastModifiedBy>
  <cp:revision>11</cp:revision>
  <dcterms:created xsi:type="dcterms:W3CDTF">2020-02-20T07:34:01Z</dcterms:created>
  <dcterms:modified xsi:type="dcterms:W3CDTF">2020-10-19T18:56:42Z</dcterms:modified>
</cp:coreProperties>
</file>