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3" r:id="rId8"/>
    <p:sldId id="262"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DE5EC4-099E-486E-B43E-E1ADC9C91731}" v="9" dt="2023-09-18T09:06:39.7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660"/>
  </p:normalViewPr>
  <p:slideViewPr>
    <p:cSldViewPr snapToGrid="0">
      <p:cViewPr>
        <p:scale>
          <a:sx n="96" d="100"/>
          <a:sy n="96" d="100"/>
        </p:scale>
        <p:origin x="68" y="5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05/02/2024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542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05/02/2024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070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05/02/2024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632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05/02/2024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5143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05/02/2024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799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05/02/2024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5552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05/02/2024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8144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05/02/2024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550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05/02/2024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51867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05/02/2024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715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05/02/2024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32766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05/02/2024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70084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647152"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BMTP5017</a:t>
            </a: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9521324"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International Travel &amp; Tourism </a:t>
            </a:r>
          </a:p>
        </p:txBody>
      </p:sp>
      <p:sp>
        <p:nvSpPr>
          <p:cNvPr id="6" name="TextBox 5">
            <a:extLst>
              <a:ext uri="{FF2B5EF4-FFF2-40B4-BE49-F238E27FC236}">
                <a16:creationId xmlns:a16="http://schemas.microsoft.com/office/drawing/2014/main" id="{2DDBD4A8-0007-5EFA-628C-3A9FCA50BB6B}"/>
              </a:ext>
            </a:extLst>
          </p:cNvPr>
          <p:cNvSpPr txBox="1"/>
          <p:nvPr/>
        </p:nvSpPr>
        <p:spPr>
          <a:xfrm>
            <a:off x="386350" y="3495612"/>
            <a:ext cx="7109639" cy="923330"/>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Assignment - Package</a:t>
            </a:r>
          </a:p>
        </p:txBody>
      </p:sp>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F507D-8A4B-086B-A694-E2CEDBE1B97F}"/>
              </a:ext>
            </a:extLst>
          </p:cNvPr>
          <p:cNvSpPr>
            <a:spLocks noGrp="1"/>
          </p:cNvSpPr>
          <p:nvPr>
            <p:ph type="title"/>
          </p:nvPr>
        </p:nvSpPr>
        <p:spPr>
          <a:xfrm>
            <a:off x="1" y="1138265"/>
            <a:ext cx="8454886" cy="1401183"/>
          </a:xfrm>
        </p:spPr>
        <p:txBody>
          <a:bodyPr anchor="t">
            <a:normAutofit/>
          </a:bodyPr>
          <a:lstStyle/>
          <a:p>
            <a:r>
              <a:rPr lang="en-GB" sz="3200" dirty="0"/>
              <a:t> </a:t>
            </a:r>
            <a:r>
              <a:rPr lang="en-GB" sz="3200" b="1" dirty="0"/>
              <a:t>Today’s Session – Tourism or Events Travel Package</a:t>
            </a:r>
          </a:p>
        </p:txBody>
      </p:sp>
      <p:cxnSp>
        <p:nvCxnSpPr>
          <p:cNvPr id="10" name="Straight Connector 9">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54364A6-FC1D-934F-E094-A04E48A8C5EC}"/>
              </a:ext>
            </a:extLst>
          </p:cNvPr>
          <p:cNvSpPr>
            <a:spLocks noGrp="1"/>
          </p:cNvSpPr>
          <p:nvPr>
            <p:ph idx="1"/>
          </p:nvPr>
        </p:nvSpPr>
        <p:spPr>
          <a:xfrm>
            <a:off x="761840" y="2551176"/>
            <a:ext cx="4544762" cy="3602935"/>
          </a:xfrm>
        </p:spPr>
        <p:txBody>
          <a:bodyPr>
            <a:normAutofit/>
          </a:bodyPr>
          <a:lstStyle/>
          <a:p>
            <a:r>
              <a:rPr lang="en-GB" dirty="0"/>
              <a:t>Assignment</a:t>
            </a:r>
          </a:p>
          <a:p>
            <a:r>
              <a:rPr lang="en-GB" dirty="0"/>
              <a:t>Part 1</a:t>
            </a:r>
          </a:p>
          <a:p>
            <a:r>
              <a:rPr lang="en-GB" dirty="0"/>
              <a:t>Package Tour</a:t>
            </a:r>
          </a:p>
          <a:p>
            <a:r>
              <a:rPr lang="en-GB" dirty="0"/>
              <a:t>Package Travel Directive</a:t>
            </a:r>
          </a:p>
          <a:p>
            <a:r>
              <a:rPr lang="en-GB" dirty="0"/>
              <a:t>ABTA &amp; ATOL</a:t>
            </a:r>
          </a:p>
          <a:p>
            <a:r>
              <a:rPr lang="en-GB" dirty="0"/>
              <a:t>Part 2 </a:t>
            </a:r>
          </a:p>
          <a:p>
            <a:r>
              <a:rPr lang="en-GB" dirty="0"/>
              <a:t>E Brochure</a:t>
            </a:r>
          </a:p>
          <a:p>
            <a:endParaRPr lang="en-GB" sz="2000" dirty="0"/>
          </a:p>
        </p:txBody>
      </p:sp>
      <p:pic>
        <p:nvPicPr>
          <p:cNvPr id="7" name="Graphic 6" descr="Airplane">
            <a:extLst>
              <a:ext uri="{FF2B5EF4-FFF2-40B4-BE49-F238E27FC236}">
                <a16:creationId xmlns:a16="http://schemas.microsoft.com/office/drawing/2014/main" id="{9785A673-8551-CA50-68B8-16FE189C8D6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1780" y="771753"/>
            <a:ext cx="5316095" cy="5316095"/>
          </a:xfrm>
          <a:prstGeom prst="rect">
            <a:avLst/>
          </a:prstGeom>
        </p:spPr>
      </p:pic>
    </p:spTree>
    <p:extLst>
      <p:ext uri="{BB962C8B-B14F-4D97-AF65-F5344CB8AC3E}">
        <p14:creationId xmlns:p14="http://schemas.microsoft.com/office/powerpoint/2010/main" val="772058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553EF-E4C2-B28F-4261-EA0C4FB288C9}"/>
              </a:ext>
            </a:extLst>
          </p:cNvPr>
          <p:cNvSpPr>
            <a:spLocks noGrp="1"/>
          </p:cNvSpPr>
          <p:nvPr>
            <p:ph type="title"/>
          </p:nvPr>
        </p:nvSpPr>
        <p:spPr>
          <a:xfrm>
            <a:off x="762000" y="1138036"/>
            <a:ext cx="4085665" cy="1402470"/>
          </a:xfrm>
        </p:spPr>
        <p:txBody>
          <a:bodyPr anchor="t">
            <a:normAutofit/>
          </a:bodyPr>
          <a:lstStyle/>
          <a:p>
            <a:r>
              <a:rPr lang="en-GB" sz="3200" b="1"/>
              <a:t>Package Tour Options</a:t>
            </a:r>
          </a:p>
        </p:txBody>
      </p:sp>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7D30308-15DA-E473-7D13-3068C91300C0}"/>
              </a:ext>
            </a:extLst>
          </p:cNvPr>
          <p:cNvSpPr>
            <a:spLocks noGrp="1"/>
          </p:cNvSpPr>
          <p:nvPr>
            <p:ph idx="1"/>
          </p:nvPr>
        </p:nvSpPr>
        <p:spPr>
          <a:xfrm>
            <a:off x="225287" y="1888436"/>
            <a:ext cx="5155095" cy="5181600"/>
          </a:xfrm>
        </p:spPr>
        <p:txBody>
          <a:bodyPr>
            <a:normAutofit/>
          </a:bodyPr>
          <a:lstStyle/>
          <a:p>
            <a:r>
              <a:rPr lang="en-GB" sz="1800" dirty="0"/>
              <a:t>Inbound Rail Trip / Outbound European Rail Trip</a:t>
            </a:r>
          </a:p>
          <a:p>
            <a:r>
              <a:rPr lang="en-GB" sz="1800" dirty="0"/>
              <a:t>Inbound / Outbound Coach Tour – Jason Edwards Travel</a:t>
            </a:r>
          </a:p>
          <a:p>
            <a:r>
              <a:rPr lang="en-GB" sz="1800" dirty="0"/>
              <a:t>International Group Sports Tour – </a:t>
            </a:r>
            <a:r>
              <a:rPr lang="en-GB" sz="1800" dirty="0" err="1"/>
              <a:t>MiTour</a:t>
            </a:r>
            <a:endParaRPr lang="en-GB" sz="1800" dirty="0"/>
          </a:p>
          <a:p>
            <a:r>
              <a:rPr lang="en-GB" sz="1800" dirty="0"/>
              <a:t>Irish or Scottish Educational Tour</a:t>
            </a:r>
          </a:p>
          <a:p>
            <a:r>
              <a:rPr lang="en-GB" sz="1800" dirty="0"/>
              <a:t>Inbound Event to ICC, Sports Event or Festival to Wales</a:t>
            </a:r>
          </a:p>
          <a:p>
            <a:r>
              <a:rPr lang="en-GB" sz="1800" dirty="0"/>
              <a:t>Outbound Event Trip </a:t>
            </a:r>
          </a:p>
          <a:p>
            <a:r>
              <a:rPr lang="en-GB" sz="1800" dirty="0"/>
              <a:t>Inbound Visit Wales Fam Trip</a:t>
            </a:r>
          </a:p>
          <a:p>
            <a:r>
              <a:rPr lang="en-GB" sz="1800" dirty="0"/>
              <a:t>Outbound International Short Break Education Tour</a:t>
            </a:r>
          </a:p>
          <a:p>
            <a:r>
              <a:rPr lang="en-GB" sz="1800" dirty="0"/>
              <a:t>Gastronomy Tour</a:t>
            </a:r>
          </a:p>
          <a:p>
            <a:r>
              <a:rPr lang="en-GB" sz="1800" dirty="0"/>
              <a:t>RCCL Mice Charter</a:t>
            </a:r>
          </a:p>
          <a:p>
            <a:r>
              <a:rPr lang="en-GB" sz="1800" dirty="0"/>
              <a:t>RCCL</a:t>
            </a:r>
          </a:p>
          <a:p>
            <a:endParaRPr lang="en-GB" sz="1100" dirty="0"/>
          </a:p>
        </p:txBody>
      </p:sp>
      <p:pic>
        <p:nvPicPr>
          <p:cNvPr id="5" name="Picture 4" descr="Plane on tarmac">
            <a:extLst>
              <a:ext uri="{FF2B5EF4-FFF2-40B4-BE49-F238E27FC236}">
                <a16:creationId xmlns:a16="http://schemas.microsoft.com/office/drawing/2014/main" id="{29DD64A2-680A-140B-A9BB-F77F5D0B8433}"/>
              </a:ext>
            </a:extLst>
          </p:cNvPr>
          <p:cNvPicPr>
            <a:picLocks noChangeAspect="1"/>
          </p:cNvPicPr>
          <p:nvPr/>
        </p:nvPicPr>
        <p:blipFill rotWithShape="1">
          <a:blip r:embed="rId2"/>
          <a:srcRect l="30884" r="5451" b="-1"/>
          <a:stretch/>
        </p:blipFill>
        <p:spPr>
          <a:xfrm>
            <a:off x="5650992" y="10"/>
            <a:ext cx="6541008" cy="6857990"/>
          </a:xfrm>
          <a:prstGeom prst="rect">
            <a:avLst/>
          </a:prstGeom>
        </p:spPr>
      </p:pic>
    </p:spTree>
    <p:extLst>
      <p:ext uri="{BB962C8B-B14F-4D97-AF65-F5344CB8AC3E}">
        <p14:creationId xmlns:p14="http://schemas.microsoft.com/office/powerpoint/2010/main" val="32624580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8E39E-606D-5F4E-1894-21E5B880733C}"/>
              </a:ext>
            </a:extLst>
          </p:cNvPr>
          <p:cNvSpPr>
            <a:spLocks noGrp="1"/>
          </p:cNvSpPr>
          <p:nvPr>
            <p:ph type="title"/>
          </p:nvPr>
        </p:nvSpPr>
        <p:spPr/>
        <p:txBody>
          <a:bodyPr>
            <a:normAutofit/>
          </a:bodyPr>
          <a:lstStyle/>
          <a:p>
            <a:r>
              <a:rPr lang="en-GB" sz="6000" b="1" dirty="0"/>
              <a:t>General Aims &amp; Objectives</a:t>
            </a:r>
          </a:p>
        </p:txBody>
      </p:sp>
      <p:sp>
        <p:nvSpPr>
          <p:cNvPr id="3" name="Content Placeholder 2">
            <a:extLst>
              <a:ext uri="{FF2B5EF4-FFF2-40B4-BE49-F238E27FC236}">
                <a16:creationId xmlns:a16="http://schemas.microsoft.com/office/drawing/2014/main" id="{C7B2C00F-4A01-E052-C42E-2F3702AB12EA}"/>
              </a:ext>
            </a:extLst>
          </p:cNvPr>
          <p:cNvSpPr>
            <a:spLocks noGrp="1"/>
          </p:cNvSpPr>
          <p:nvPr>
            <p:ph idx="1"/>
          </p:nvPr>
        </p:nvSpPr>
        <p:spPr>
          <a:xfrm>
            <a:off x="838200" y="1782417"/>
            <a:ext cx="10515600" cy="4394546"/>
          </a:xfrm>
        </p:spPr>
        <p:txBody>
          <a:bodyPr>
            <a:normAutofit/>
          </a:bodyPr>
          <a:lstStyle/>
          <a:p>
            <a:r>
              <a:rPr lang="en-GB" sz="1800" dirty="0">
                <a:solidFill>
                  <a:srgbClr val="000000"/>
                </a:solidFill>
                <a:latin typeface="Arial" panose="020B0604020202020204" pitchFamily="34" charset="0"/>
                <a:ea typeface="Times New Roman" panose="02020603050405020304" pitchFamily="18" charset="0"/>
              </a:rPr>
              <a:t>M</a:t>
            </a:r>
            <a:r>
              <a:rPr lang="en-GB" sz="1800" dirty="0">
                <a:solidFill>
                  <a:srgbClr val="000000"/>
                </a:solidFill>
                <a:effectLst/>
                <a:latin typeface="Arial" panose="020B0604020202020204" pitchFamily="34" charset="0"/>
                <a:ea typeface="Times New Roman" panose="02020603050405020304" pitchFamily="18" charset="0"/>
              </a:rPr>
              <a:t>ust use subject specific learning to design a package relevant to their studies. </a:t>
            </a:r>
          </a:p>
          <a:p>
            <a:r>
              <a:rPr lang="en-GB" sz="1800" dirty="0">
                <a:solidFill>
                  <a:srgbClr val="000000"/>
                </a:solidFill>
                <a:effectLst/>
                <a:latin typeface="Arial" panose="020B0604020202020204" pitchFamily="34" charset="0"/>
                <a:ea typeface="Times New Roman" panose="02020603050405020304" pitchFamily="18" charset="0"/>
              </a:rPr>
              <a:t>This must include the full travel, hospitality and tour arrangement to meet the needs of an identified target group of your choice (B2B / B2C).</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 </a:t>
            </a:r>
            <a:r>
              <a:rPr lang="en-GB" sz="1800" dirty="0">
                <a:latin typeface="Times New Roman" panose="02020603050405020304" pitchFamily="18" charset="0"/>
                <a:ea typeface="Times New Roman" panose="02020603050405020304" pitchFamily="18" charset="0"/>
              </a:rPr>
              <a:t>A</a:t>
            </a:r>
            <a:r>
              <a:rPr lang="en-GB" sz="1800" dirty="0">
                <a:solidFill>
                  <a:srgbClr val="000000"/>
                </a:solidFill>
                <a:effectLst/>
                <a:latin typeface="Arial" panose="020B0604020202020204" pitchFamily="34" charset="0"/>
                <a:ea typeface="Times New Roman" panose="02020603050405020304" pitchFamily="18" charset="0"/>
              </a:rPr>
              <a:t>pply theory &amp; academic learning </a:t>
            </a:r>
            <a:endParaRPr lang="en-GB" sz="1800" dirty="0">
              <a:solidFill>
                <a:srgbClr val="000000"/>
              </a:solidFill>
              <a:latin typeface="Arial" panose="020B0604020202020204" pitchFamily="34" charset="0"/>
              <a:ea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rPr>
              <a:t>Consider the most appropriate travel options, develop feasible financial costings &amp; pricing, design an effective full travel itinerary, accommodation &amp; where relevant planned excursions to best meet the needs &amp; budgets of their selected target group. </a:t>
            </a:r>
          </a:p>
          <a:p>
            <a:r>
              <a:rPr lang="en-GB" sz="1800" dirty="0">
                <a:solidFill>
                  <a:srgbClr val="000000"/>
                </a:solidFill>
                <a:effectLst/>
                <a:latin typeface="Arial" panose="020B0604020202020204" pitchFamily="34" charset="0"/>
                <a:ea typeface="Times New Roman" panose="02020603050405020304" pitchFamily="18" charset="0"/>
              </a:rPr>
              <a:t>The international travel package must be ABTA &amp; ATOL bonded or equivalent. </a:t>
            </a:r>
          </a:p>
          <a:p>
            <a:r>
              <a:rPr lang="en-GB" sz="1800" dirty="0">
                <a:solidFill>
                  <a:srgbClr val="000000"/>
                </a:solidFill>
                <a:effectLst/>
                <a:latin typeface="Arial" panose="020B0604020202020204" pitchFamily="34" charset="0"/>
                <a:ea typeface="Times New Roman" panose="02020603050405020304" pitchFamily="18" charset="0"/>
              </a:rPr>
              <a:t>It may involve partnerships with Tour Operators, Travel Agents, DMO’s, DMC’s, TMO’S, Airlines, Airports, Transport Providers, Hotels, Resorts, Destinations and MICE Events.</a:t>
            </a:r>
          </a:p>
          <a:p>
            <a:r>
              <a:rPr lang="en-GB" sz="1800" dirty="0">
                <a:solidFill>
                  <a:srgbClr val="000000"/>
                </a:solidFill>
                <a:latin typeface="Arial" panose="020B0604020202020204" pitchFamily="34" charset="0"/>
                <a:ea typeface="Times New Roman" panose="02020603050405020304" pitchFamily="18" charset="0"/>
              </a:rPr>
              <a:t>Package Travel Directive</a:t>
            </a:r>
          </a:p>
          <a:p>
            <a:r>
              <a:rPr lang="en-GB" sz="1800" dirty="0">
                <a:solidFill>
                  <a:srgbClr val="000000"/>
                </a:solidFill>
                <a:effectLst/>
                <a:latin typeface="Arial" panose="020B0604020202020204" pitchFamily="34" charset="0"/>
                <a:ea typeface="Times New Roman" panose="02020603050405020304" pitchFamily="18" charset="0"/>
              </a:rPr>
              <a:t>Back Office Trave Document  &amp; E Brochure</a:t>
            </a:r>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7094433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4EFB6-8A18-4905-2393-1CC10C0FC767}"/>
              </a:ext>
            </a:extLst>
          </p:cNvPr>
          <p:cNvSpPr>
            <a:spLocks noGrp="1"/>
          </p:cNvSpPr>
          <p:nvPr>
            <p:ph type="title"/>
          </p:nvPr>
        </p:nvSpPr>
        <p:spPr/>
        <p:txBody>
          <a:bodyPr>
            <a:normAutofit/>
          </a:bodyPr>
          <a:lstStyle/>
          <a:p>
            <a:r>
              <a:rPr lang="en-GB" sz="6000" b="1" dirty="0"/>
              <a:t>Back Office Trade Document</a:t>
            </a:r>
          </a:p>
        </p:txBody>
      </p:sp>
      <p:sp>
        <p:nvSpPr>
          <p:cNvPr id="3" name="Content Placeholder 2">
            <a:extLst>
              <a:ext uri="{FF2B5EF4-FFF2-40B4-BE49-F238E27FC236}">
                <a16:creationId xmlns:a16="http://schemas.microsoft.com/office/drawing/2014/main" id="{852F695A-A5EA-55D5-75F0-28F30DAB4013}"/>
              </a:ext>
            </a:extLst>
          </p:cNvPr>
          <p:cNvSpPr>
            <a:spLocks noGrp="1"/>
          </p:cNvSpPr>
          <p:nvPr>
            <p:ph idx="1"/>
          </p:nvPr>
        </p:nvSpPr>
        <p:spPr/>
        <p:txBody>
          <a:bodyPr/>
          <a:lstStyle/>
          <a:p>
            <a:pPr marL="0" lvl="0" indent="0">
              <a:buNone/>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Clearly identify the target market for the trip using underpinning tourism and marketing theory, including </a:t>
            </a: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Plog</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and/or Cohen, as well as using demographics, psychographics &amp; generational marketing to identify specific target typologies and guest needs. </a:t>
            </a:r>
          </a:p>
          <a:p>
            <a:pPr marL="0" lvl="0" indent="0">
              <a:buNone/>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lvl="0" indent="0">
              <a:buNone/>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Clearly explain the organisation that is planning the trip. For groups this must be a commercial operator, for individuals this could be an educational tutor or charity as opposed to a commercial operator.</a:t>
            </a:r>
          </a:p>
          <a:p>
            <a:pPr marL="0" lvl="0" indent="0">
              <a:buNone/>
              <a:tabLst>
                <a:tab pos="457200" algn="l"/>
              </a:tabLst>
            </a:pPr>
            <a:endParaRPr lang="en-GB" sz="1800" dirty="0">
              <a:latin typeface="Arial" panose="020B0604020202020204" pitchFamily="34" charset="0"/>
              <a:ea typeface="Times New Roman" panose="02020603050405020304" pitchFamily="18" charset="0"/>
              <a:cs typeface="Times New Roman" panose="02020603050405020304" pitchFamily="18" charset="0"/>
            </a:endParaRPr>
          </a:p>
          <a:p>
            <a:pPr marL="0" lvl="0" indent="0">
              <a:buNone/>
              <a:tabLst>
                <a:tab pos="457200" algn="l"/>
              </a:tabLst>
            </a:pP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Utiilize</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International Travel Operations research to package the trip using accepted travel trade terminology. </a:t>
            </a:r>
          </a:p>
          <a:p>
            <a:pPr marL="0" lvl="0" indent="0">
              <a:buNone/>
              <a:tabLst>
                <a:tab pos="457200" algn="l"/>
              </a:tabLst>
            </a:pPr>
            <a:endParaRPr lang="en-GB" sz="1800"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marL="0" lvl="0" indent="0">
              <a:buNone/>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Use Research &amp; Underpinning Theory</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4851755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EF5804-6470-F499-7DAF-0B6097919509}"/>
              </a:ext>
            </a:extLst>
          </p:cNvPr>
          <p:cNvSpPr>
            <a:spLocks noGrp="1"/>
          </p:cNvSpPr>
          <p:nvPr>
            <p:ph type="title"/>
          </p:nvPr>
        </p:nvSpPr>
        <p:spPr>
          <a:xfrm>
            <a:off x="761800" y="139148"/>
            <a:ext cx="5334197" cy="1464365"/>
          </a:xfrm>
        </p:spPr>
        <p:txBody>
          <a:bodyPr anchor="ctr">
            <a:normAutofit/>
          </a:bodyPr>
          <a:lstStyle/>
          <a:p>
            <a:r>
              <a:rPr lang="en-GB" sz="4000" b="1" dirty="0"/>
              <a:t>Package Design</a:t>
            </a:r>
          </a:p>
        </p:txBody>
      </p:sp>
      <p:sp>
        <p:nvSpPr>
          <p:cNvPr id="3" name="Content Placeholder 2">
            <a:extLst>
              <a:ext uri="{FF2B5EF4-FFF2-40B4-BE49-F238E27FC236}">
                <a16:creationId xmlns:a16="http://schemas.microsoft.com/office/drawing/2014/main" id="{427A53F5-3A70-1242-F996-E79110A420BD}"/>
              </a:ext>
            </a:extLst>
          </p:cNvPr>
          <p:cNvSpPr>
            <a:spLocks noGrp="1"/>
          </p:cNvSpPr>
          <p:nvPr>
            <p:ph idx="1"/>
          </p:nvPr>
        </p:nvSpPr>
        <p:spPr>
          <a:xfrm>
            <a:off x="106018" y="1490870"/>
            <a:ext cx="6751778" cy="5227982"/>
          </a:xfrm>
        </p:spPr>
        <p:txBody>
          <a:bodyPr anchor="ctr">
            <a:normAutofit/>
          </a:bodyPr>
          <a:lstStyle/>
          <a:p>
            <a:r>
              <a:rPr lang="en-GB" sz="1800" dirty="0">
                <a:latin typeface="Arial" panose="020B0604020202020204" pitchFamily="34" charset="0"/>
                <a:ea typeface="Times New Roman" panose="02020603050405020304" pitchFamily="18" charset="0"/>
                <a:cs typeface="Arial" panose="020B0604020202020204" pitchFamily="34" charset="0"/>
              </a:rPr>
              <a:t>P</a:t>
            </a:r>
            <a:r>
              <a:rPr lang="en-GB" sz="1800" dirty="0">
                <a:effectLst/>
                <a:latin typeface="Arial" panose="020B0604020202020204" pitchFamily="34" charset="0"/>
                <a:ea typeface="Times New Roman" panose="02020603050405020304" pitchFamily="18" charset="0"/>
                <a:cs typeface="Arial" panose="020B0604020202020204" pitchFamily="34" charset="0"/>
              </a:rPr>
              <a:t>ackage Travel </a:t>
            </a:r>
            <a:r>
              <a:rPr lang="en-GB" sz="1800" dirty="0">
                <a:latin typeface="Arial" panose="020B0604020202020204" pitchFamily="34" charset="0"/>
                <a:ea typeface="Times New Roman" panose="02020603050405020304" pitchFamily="18" charset="0"/>
                <a:cs typeface="Arial" panose="020B0604020202020204" pitchFamily="34" charset="0"/>
              </a:rPr>
              <a:t>D</a:t>
            </a:r>
            <a:r>
              <a:rPr lang="en-GB" sz="1800" dirty="0">
                <a:effectLst/>
                <a:latin typeface="Arial" panose="020B0604020202020204" pitchFamily="34" charset="0"/>
                <a:ea typeface="Times New Roman" panose="02020603050405020304" pitchFamily="18" charset="0"/>
                <a:cs typeface="Arial" panose="020B0604020202020204" pitchFamily="34" charset="0"/>
              </a:rPr>
              <a:t>irective</a:t>
            </a:r>
          </a:p>
          <a:p>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r>
              <a:rPr lang="en-GB" sz="1800" dirty="0">
                <a:latin typeface="Arial" panose="020B0604020202020204" pitchFamily="34" charset="0"/>
                <a:ea typeface="Times New Roman" panose="02020603050405020304" pitchFamily="18" charset="0"/>
                <a:cs typeface="Arial" panose="020B0604020202020204" pitchFamily="34" charset="0"/>
              </a:rPr>
              <a:t>ABTA &amp; / or ATOL</a:t>
            </a:r>
          </a:p>
          <a:p>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r>
              <a:rPr lang="en-GB" sz="1800" dirty="0">
                <a:latin typeface="Arial" panose="020B0604020202020204" pitchFamily="34" charset="0"/>
                <a:ea typeface="Times New Roman" panose="02020603050405020304" pitchFamily="18" charset="0"/>
                <a:cs typeface="Arial" panose="020B0604020202020204" pitchFamily="34" charset="0"/>
              </a:rPr>
              <a:t>A</a:t>
            </a:r>
            <a:r>
              <a:rPr lang="en-GB" sz="1800" dirty="0">
                <a:effectLst/>
                <a:latin typeface="Arial" panose="020B0604020202020204" pitchFamily="34" charset="0"/>
                <a:ea typeface="Times New Roman" panose="02020603050405020304" pitchFamily="18" charset="0"/>
                <a:cs typeface="Arial" panose="020B0604020202020204" pitchFamily="34" charset="0"/>
              </a:rPr>
              <a:t>cademic research to clearly define and justify the chosen travel organisation typology (Corporate Tour Operator, Leisure Tour Operator, Specialist Tour Operator, Travel Management Company, Travel Agent, Destination Management Company, Event Planner, Wedding Planner or other)</a:t>
            </a:r>
          </a:p>
          <a:p>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r>
              <a:rPr lang="en-GB" sz="1800" dirty="0">
                <a:latin typeface="Arial" panose="020B0604020202020204" pitchFamily="34" charset="0"/>
                <a:ea typeface="Times New Roman" panose="02020603050405020304" pitchFamily="18" charset="0"/>
                <a:cs typeface="Arial" panose="020B0604020202020204" pitchFamily="34" charset="0"/>
              </a:rPr>
              <a:t>I</a:t>
            </a:r>
            <a:r>
              <a:rPr lang="en-GB" sz="1800" dirty="0">
                <a:effectLst/>
                <a:latin typeface="Arial" panose="020B0604020202020204" pitchFamily="34" charset="0"/>
                <a:ea typeface="Times New Roman" panose="02020603050405020304" pitchFamily="18" charset="0"/>
                <a:cs typeface="Arial" panose="020B0604020202020204" pitchFamily="34" charset="0"/>
              </a:rPr>
              <a:t>nclude as relevant involvement with DMC’s, DMO’s TMC’s etc </a:t>
            </a:r>
          </a:p>
          <a:p>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r>
              <a:rPr lang="en-GB" sz="1800" dirty="0">
                <a:latin typeface="Arial" panose="020B0604020202020204" pitchFamily="34" charset="0"/>
                <a:ea typeface="Times New Roman" panose="02020603050405020304" pitchFamily="18" charset="0"/>
                <a:cs typeface="Arial" panose="020B0604020202020204" pitchFamily="34" charset="0"/>
              </a:rPr>
              <a:t>D</a:t>
            </a:r>
            <a:r>
              <a:rPr lang="en-GB" sz="1800" dirty="0">
                <a:effectLst/>
                <a:latin typeface="Arial" panose="020B0604020202020204" pitchFamily="34" charset="0"/>
                <a:ea typeface="Times New Roman" panose="02020603050405020304" pitchFamily="18" charset="0"/>
                <a:cs typeface="Arial" panose="020B0604020202020204" pitchFamily="34" charset="0"/>
              </a:rPr>
              <a:t>esign a B2B, B2C, Corporate, Leisure, Specialist, All Inclusive, MICE or “other” package.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100" dirty="0"/>
          </a:p>
        </p:txBody>
      </p:sp>
      <p:pic>
        <p:nvPicPr>
          <p:cNvPr id="5" name="Picture 4" descr="World map with flight paths">
            <a:extLst>
              <a:ext uri="{FF2B5EF4-FFF2-40B4-BE49-F238E27FC236}">
                <a16:creationId xmlns:a16="http://schemas.microsoft.com/office/drawing/2014/main" id="{DB439452-41E2-D361-FB3D-5204ABCE8124}"/>
              </a:ext>
            </a:extLst>
          </p:cNvPr>
          <p:cNvPicPr>
            <a:picLocks noChangeAspect="1"/>
          </p:cNvPicPr>
          <p:nvPr/>
        </p:nvPicPr>
        <p:blipFill rotWithShape="1">
          <a:blip r:embed="rId2"/>
          <a:srcRect l="19777" r="27223"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6772755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E216D-6ACF-AD1E-EE83-97327653B7A9}"/>
              </a:ext>
            </a:extLst>
          </p:cNvPr>
          <p:cNvSpPr>
            <a:spLocks noGrp="1"/>
          </p:cNvSpPr>
          <p:nvPr>
            <p:ph type="title"/>
          </p:nvPr>
        </p:nvSpPr>
        <p:spPr>
          <a:xfrm>
            <a:off x="838200" y="0"/>
            <a:ext cx="10515600" cy="1179444"/>
          </a:xfrm>
        </p:spPr>
        <p:txBody>
          <a:bodyPr>
            <a:normAutofit fontScale="90000"/>
          </a:bodyPr>
          <a:lstStyle/>
          <a:p>
            <a:r>
              <a:rPr lang="en-GB" b="1" dirty="0"/>
              <a:t>BACK OFFICE TRADE DOCUMENT – SECTIONS</a:t>
            </a:r>
            <a:br>
              <a:rPr lang="en-GB" b="1" dirty="0"/>
            </a:br>
            <a:r>
              <a:rPr lang="en-GB" b="1" dirty="0"/>
              <a:t> Research - </a:t>
            </a:r>
            <a:r>
              <a:rPr lang="en-GB" b="1" dirty="0">
                <a:solidFill>
                  <a:srgbClr val="FF0000"/>
                </a:solidFill>
              </a:rPr>
              <a:t>Not to be viewed by Client </a:t>
            </a:r>
            <a:r>
              <a:rPr lang="en-GB" b="1" dirty="0"/>
              <a:t>– 50%</a:t>
            </a:r>
          </a:p>
        </p:txBody>
      </p:sp>
      <p:sp>
        <p:nvSpPr>
          <p:cNvPr id="3" name="Content Placeholder 2">
            <a:extLst>
              <a:ext uri="{FF2B5EF4-FFF2-40B4-BE49-F238E27FC236}">
                <a16:creationId xmlns:a16="http://schemas.microsoft.com/office/drawing/2014/main" id="{348833DA-AA38-C0DE-D2AC-BFE4FD7E6736}"/>
              </a:ext>
            </a:extLst>
          </p:cNvPr>
          <p:cNvSpPr>
            <a:spLocks noGrp="1"/>
          </p:cNvSpPr>
          <p:nvPr>
            <p:ph idx="1"/>
          </p:nvPr>
        </p:nvSpPr>
        <p:spPr>
          <a:xfrm>
            <a:off x="79513" y="1470991"/>
            <a:ext cx="12112487" cy="4705972"/>
          </a:xfrm>
        </p:spPr>
        <p:txBody>
          <a:bodyPr>
            <a:normAutofit/>
          </a:bodyPr>
          <a:lstStyle/>
          <a:p>
            <a:pPr marL="0" lvl="0" indent="0" rtl="0">
              <a:buNone/>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 range of travel options for the tour that have been researched and critically considered to meet the guest needs &amp; defined in terms of charter, schedule or low-cost flights, train, coach, ferry, cruise and where required suitable transfers. </a:t>
            </a:r>
          </a:p>
          <a:p>
            <a:pPr marL="0" lvl="0" indent="0" rtl="0">
              <a:buNone/>
              <a:tabLst>
                <a:tab pos="457200" algn="l"/>
              </a:tabLst>
            </a:pPr>
            <a:endPar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0" lvl="0" indent="0" rtl="0">
              <a:buNone/>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This section should also include coding, routes, price options, upgrade opportunities etc.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lvl="0" indent="0">
              <a:buNone/>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tour package should also critically consider and review accommodation options which may include resort, all inclusive, boutique hotels, self-catering, alternatives, </a:t>
            </a:r>
            <a:r>
              <a:rPr lang="en-GB" sz="18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AirB&amp;B</a:t>
            </a: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low cost, glamping, cruise, etc to identify the best options. </a:t>
            </a:r>
            <a:endPar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lvl="0" indent="0">
              <a:buNone/>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package should consider additional or included excursions specifically designed to meet guest needs and may include destination / product information, travel advice, risks etc. to support the product experience.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r>
              <a:rPr lang="en-GB" sz="18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4853460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ADFBF-4142-EFD4-8596-36902F8CF9A4}"/>
              </a:ext>
            </a:extLst>
          </p:cNvPr>
          <p:cNvSpPr>
            <a:spLocks noGrp="1"/>
          </p:cNvSpPr>
          <p:nvPr>
            <p:ph type="title"/>
          </p:nvPr>
        </p:nvSpPr>
        <p:spPr>
          <a:xfrm>
            <a:off x="838200" y="1"/>
            <a:ext cx="10515600" cy="1159564"/>
          </a:xfrm>
        </p:spPr>
        <p:txBody>
          <a:bodyPr/>
          <a:lstStyle/>
          <a:p>
            <a:r>
              <a:rPr lang="en-GB" b="1" dirty="0"/>
              <a:t>Back Office Trade Document - Package</a:t>
            </a:r>
          </a:p>
        </p:txBody>
      </p:sp>
      <p:sp>
        <p:nvSpPr>
          <p:cNvPr id="3" name="Content Placeholder 2">
            <a:extLst>
              <a:ext uri="{FF2B5EF4-FFF2-40B4-BE49-F238E27FC236}">
                <a16:creationId xmlns:a16="http://schemas.microsoft.com/office/drawing/2014/main" id="{D424E6E4-A68A-ABD7-81FF-E63D035EEC5D}"/>
              </a:ext>
            </a:extLst>
          </p:cNvPr>
          <p:cNvSpPr>
            <a:spLocks noGrp="1"/>
          </p:cNvSpPr>
          <p:nvPr>
            <p:ph idx="1"/>
          </p:nvPr>
        </p:nvSpPr>
        <p:spPr>
          <a:xfrm>
            <a:off x="1" y="1060174"/>
            <a:ext cx="12105860" cy="5116789"/>
          </a:xfrm>
        </p:spPr>
        <p:txBody>
          <a:bodyPr>
            <a:normAutofit fontScale="92500" lnSpcReduction="20000"/>
          </a:bodyPr>
          <a:lstStyle/>
          <a:p>
            <a:pPr marL="342900" lvl="0" indent="-342900">
              <a:tabLst>
                <a:tab pos="457200" algn="l"/>
              </a:tabLst>
            </a:pPr>
            <a:r>
              <a:rPr lang="en-GB" sz="2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final package - best meets the target market needs &amp; presented to  include a detailed itinerary that meets the planned budget and where relevant considers yield management. </a:t>
            </a:r>
            <a:endParaRPr lang="en-GB" sz="28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sz="2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2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tabLst>
                <a:tab pos="457200" algn="l"/>
              </a:tabLst>
            </a:pPr>
            <a:r>
              <a:rPr lang="en-GB" sz="2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Suitable Back Office price breakdowns, additional charges and full details of the pricing strategies and commission charges used for all components that make up the final package.    </a:t>
            </a:r>
            <a:r>
              <a:rPr lang="en-GB" sz="28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(Not to be seen by client)                         </a:t>
            </a:r>
            <a:endParaRPr lang="en-GB" sz="2800" b="1"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endParaRPr>
          </a:p>
          <a:p>
            <a:r>
              <a:rPr lang="en-GB" sz="2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2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tabLst>
                <a:tab pos="457200" algn="l"/>
              </a:tabLst>
            </a:pPr>
            <a:r>
              <a:rPr lang="en-GB" sz="2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Detailed appendices should include  full terms and conditions , ATOL / ABTA, or other bonding. </a:t>
            </a:r>
          </a:p>
          <a:p>
            <a:pPr marL="342900" lvl="0" indent="-342900">
              <a:tabLst>
                <a:tab pos="457200" algn="l"/>
              </a:tabLst>
            </a:pPr>
            <a:r>
              <a:rPr lang="en-GB" sz="28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These details may be lifted or adapted from industry examples, but must be clearly referenced in the reference list and should be explained how they  meet business and consumer needs. Where these have been lifted or adapted, they will not count within the assignment word count. </a:t>
            </a:r>
            <a:endParaRPr lang="en-GB" sz="2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6062902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8BAE1-A95F-60F4-2E6F-0062A86BA1F1}"/>
              </a:ext>
            </a:extLst>
          </p:cNvPr>
          <p:cNvSpPr>
            <a:spLocks noGrp="1"/>
          </p:cNvSpPr>
          <p:nvPr>
            <p:ph type="title"/>
          </p:nvPr>
        </p:nvSpPr>
        <p:spPr>
          <a:xfrm>
            <a:off x="6301410" y="741392"/>
            <a:ext cx="5671930" cy="974766"/>
          </a:xfrm>
        </p:spPr>
        <p:txBody>
          <a:bodyPr anchor="b">
            <a:normAutofit/>
          </a:bodyPr>
          <a:lstStyle/>
          <a:p>
            <a:r>
              <a:rPr lang="en-GB" sz="4000" b="1" dirty="0"/>
              <a:t>E Brochure – Online  - 50% </a:t>
            </a:r>
          </a:p>
        </p:txBody>
      </p:sp>
      <p:pic>
        <p:nvPicPr>
          <p:cNvPr id="5" name="Picture 4" descr="Miniature aeroplane">
            <a:extLst>
              <a:ext uri="{FF2B5EF4-FFF2-40B4-BE49-F238E27FC236}">
                <a16:creationId xmlns:a16="http://schemas.microsoft.com/office/drawing/2014/main" id="{D084FBD0-FE0C-A1E2-E28B-0228884079AF}"/>
              </a:ext>
            </a:extLst>
          </p:cNvPr>
          <p:cNvPicPr>
            <a:picLocks noChangeAspect="1"/>
          </p:cNvPicPr>
          <p:nvPr/>
        </p:nvPicPr>
        <p:blipFill rotWithShape="1">
          <a:blip r:embed="rId2"/>
          <a:srcRect l="23429" r="17237" b="-1"/>
          <a:stretch/>
        </p:blipFill>
        <p:spPr>
          <a:xfrm>
            <a:off x="20" y="10"/>
            <a:ext cx="6095980" cy="6857990"/>
          </a:xfrm>
          <a:prstGeom prst="rect">
            <a:avLst/>
          </a:prstGeom>
        </p:spPr>
      </p:pic>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0" name="Rectangle 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02BCDC2C-B93A-2F96-793A-5F95370E8BAA}"/>
              </a:ext>
            </a:extLst>
          </p:cNvPr>
          <p:cNvSpPr>
            <a:spLocks noGrp="1"/>
          </p:cNvSpPr>
          <p:nvPr>
            <p:ph idx="1"/>
          </p:nvPr>
        </p:nvSpPr>
        <p:spPr>
          <a:xfrm>
            <a:off x="6823878" y="2001079"/>
            <a:ext cx="5069948" cy="4625008"/>
          </a:xfrm>
        </p:spPr>
        <p:txBody>
          <a:bodyPr anchor="t">
            <a:normAutofit/>
          </a:bodyPr>
          <a:lstStyle/>
          <a:p>
            <a:r>
              <a:rPr lang="en-GB" dirty="0"/>
              <a:t>Designed to Market the Package to the chosen Target Group</a:t>
            </a:r>
          </a:p>
          <a:p>
            <a:endParaRPr lang="en-GB" dirty="0"/>
          </a:p>
          <a:p>
            <a:r>
              <a:rPr lang="en-GB" dirty="0"/>
              <a:t>Professionally Presented</a:t>
            </a:r>
          </a:p>
          <a:p>
            <a:endParaRPr lang="en-GB" dirty="0"/>
          </a:p>
          <a:p>
            <a:r>
              <a:rPr lang="en-GB" dirty="0"/>
              <a:t>Images</a:t>
            </a:r>
          </a:p>
          <a:p>
            <a:endParaRPr lang="en-GB" dirty="0"/>
          </a:p>
          <a:p>
            <a:r>
              <a:rPr lang="en-GB" dirty="0"/>
              <a:t>Content – Supporting Travel Package Info &amp; Booking Details</a:t>
            </a:r>
          </a:p>
        </p:txBody>
      </p:sp>
    </p:spTree>
    <p:extLst>
      <p:ext uri="{BB962C8B-B14F-4D97-AF65-F5344CB8AC3E}">
        <p14:creationId xmlns:p14="http://schemas.microsoft.com/office/powerpoint/2010/main" val="37061151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8DD78-04A6-90C0-C8D1-EB70DCC6FB72}"/>
              </a:ext>
            </a:extLst>
          </p:cNvPr>
          <p:cNvSpPr>
            <a:spLocks noGrp="1"/>
          </p:cNvSpPr>
          <p:nvPr>
            <p:ph type="title"/>
          </p:nvPr>
        </p:nvSpPr>
        <p:spPr>
          <a:xfrm>
            <a:off x="838200" y="-152399"/>
            <a:ext cx="10515600" cy="1351721"/>
          </a:xfrm>
        </p:spPr>
        <p:txBody>
          <a:bodyPr/>
          <a:lstStyle/>
          <a:p>
            <a:r>
              <a:rPr lang="en-GB" dirty="0"/>
              <a:t>                        </a:t>
            </a:r>
            <a:r>
              <a:rPr lang="en-GB" sz="7200" b="1" dirty="0"/>
              <a:t>E Brochure</a:t>
            </a:r>
          </a:p>
        </p:txBody>
      </p:sp>
      <p:sp>
        <p:nvSpPr>
          <p:cNvPr id="3" name="Content Placeholder 2">
            <a:extLst>
              <a:ext uri="{FF2B5EF4-FFF2-40B4-BE49-F238E27FC236}">
                <a16:creationId xmlns:a16="http://schemas.microsoft.com/office/drawing/2014/main" id="{69945F59-5D18-5D78-BD7E-FE8AB753E530}"/>
              </a:ext>
            </a:extLst>
          </p:cNvPr>
          <p:cNvSpPr>
            <a:spLocks noGrp="1"/>
          </p:cNvSpPr>
          <p:nvPr>
            <p:ph idx="1"/>
          </p:nvPr>
        </p:nvSpPr>
        <p:spPr>
          <a:xfrm>
            <a:off x="59635" y="1272209"/>
            <a:ext cx="12198626" cy="4904753"/>
          </a:xfrm>
        </p:spPr>
        <p:txBody>
          <a:bodyPr/>
          <a:lstStyle/>
          <a:p>
            <a:pPr marL="342900" lvl="0" indent="-342900">
              <a:buFont typeface="+mj-lt"/>
              <a:buAutoNum type="arabicPeriod"/>
              <a:tabLst>
                <a:tab pos="457200" algn="l"/>
              </a:tabLst>
            </a:pPr>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Designed to market and sell the package to the target market and include all relevant client information, travel itineraries, accommodation, excursions, destination details, travel advice and specialist information.</a:t>
            </a:r>
            <a:endParaRPr lang="en-GB" sz="20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endParaRPr>
          </a:p>
          <a:p>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tabLst>
                <a:tab pos="457200" algn="l"/>
              </a:tabLst>
            </a:pPr>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Where relevant there should be links to all info required by the client (B2B/B2C) relating to the planned tour along with client information, prices, contact details, booking information, reservation details, along with pricing. </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tabLst>
                <a:tab pos="457200" algn="l"/>
              </a:tabLst>
            </a:pPr>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Bonding &amp; booking terms &amp; conditions should be used from the most relevant industry sources these may be lifted or adapted from ABTA, ATOL &amp; or Travel Trade. They however should be fully referenced, relevant to the trip designed &amp; fully applied to meet the client’s needs. </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r>
              <a:rPr lang="en-GB" sz="2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5499569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19649-983D-8358-C719-F76B23FF2B64}"/>
              </a:ext>
            </a:extLst>
          </p:cNvPr>
          <p:cNvSpPr>
            <a:spLocks noGrp="1"/>
          </p:cNvSpPr>
          <p:nvPr>
            <p:ph type="title"/>
          </p:nvPr>
        </p:nvSpPr>
        <p:spPr>
          <a:xfrm>
            <a:off x="3061252" y="365125"/>
            <a:ext cx="8292548" cy="1325563"/>
          </a:xfrm>
        </p:spPr>
        <p:txBody>
          <a:bodyPr>
            <a:normAutofit/>
          </a:bodyPr>
          <a:lstStyle/>
          <a:p>
            <a:r>
              <a:rPr lang="en-GB" sz="7200" b="1" dirty="0"/>
              <a:t>References </a:t>
            </a:r>
          </a:p>
        </p:txBody>
      </p:sp>
      <p:sp>
        <p:nvSpPr>
          <p:cNvPr id="3" name="Content Placeholder 2">
            <a:extLst>
              <a:ext uri="{FF2B5EF4-FFF2-40B4-BE49-F238E27FC236}">
                <a16:creationId xmlns:a16="http://schemas.microsoft.com/office/drawing/2014/main" id="{21C12922-A5DE-2941-0CBE-D3DED737FD07}"/>
              </a:ext>
            </a:extLst>
          </p:cNvPr>
          <p:cNvSpPr>
            <a:spLocks noGrp="1"/>
          </p:cNvSpPr>
          <p:nvPr>
            <p:ph idx="1"/>
          </p:nvPr>
        </p:nvSpPr>
        <p:spPr>
          <a:xfrm>
            <a:off x="324678" y="1825625"/>
            <a:ext cx="11867322" cy="4351338"/>
          </a:xfrm>
        </p:spPr>
        <p:txBody>
          <a:bodyPr/>
          <a:lstStyle/>
          <a:p>
            <a:r>
              <a:rPr lang="en-GB" dirty="0">
                <a:solidFill>
                  <a:srgbClr val="000000"/>
                </a:solidFill>
                <a:effectLst/>
                <a:latin typeface="Arial" panose="020B0604020202020204" pitchFamily="34" charset="0"/>
                <a:ea typeface="Times New Roman" panose="02020603050405020304" pitchFamily="18" charset="0"/>
              </a:rPr>
              <a:t>Booking conditions &amp; Bonding details where lifted (&amp; fully referenced) will not count towards the word count but where updates or amendments are made the changes will count towards the word count.</a:t>
            </a:r>
          </a:p>
          <a:p>
            <a:endParaRPr lang="en-GB" dirty="0">
              <a:solidFill>
                <a:srgbClr val="000000"/>
              </a:solidFill>
              <a:latin typeface="Arial" panose="020B0604020202020204" pitchFamily="34" charset="0"/>
              <a:ea typeface="Times New Roman" panose="02020603050405020304" pitchFamily="18" charset="0"/>
            </a:endParaRPr>
          </a:p>
          <a:p>
            <a:r>
              <a:rPr lang="en-GB" dirty="0">
                <a:effectLst/>
                <a:latin typeface="Arial" panose="020B0604020202020204" pitchFamily="34" charset="0"/>
                <a:ea typeface="Arial" panose="020B0604020202020204" pitchFamily="34" charset="0"/>
                <a:cs typeface="Arial" panose="020B0604020202020204" pitchFamily="34" charset="0"/>
              </a:rPr>
              <a:t>You must include within the Back Office Document in-text citations, along with a Reference List that conforms to UWTSD’s Harvard Referencing Guide (copy available on Moodle).</a:t>
            </a: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dirty="0">
                <a:solidFill>
                  <a:srgbClr val="000000"/>
                </a:solidFill>
                <a:effectLst/>
                <a:latin typeface="Arial" panose="020B0604020202020204" pitchFamily="34" charset="0"/>
                <a:ea typeface="Times New Roman" panose="02020603050405020304" pitchFamily="18" charset="0"/>
              </a:rPr>
              <a:t> </a:t>
            </a:r>
            <a:endParaRPr lang="en-GB" dirty="0">
              <a:effectLst/>
              <a:latin typeface="Times New Roman" panose="02020603050405020304" pitchFamily="18" charset="0"/>
              <a:ea typeface="Times New Roman" panose="02020603050405020304" pitchFamily="18" charset="0"/>
            </a:endParaRPr>
          </a:p>
          <a:p>
            <a:r>
              <a:rPr lang="en-GB" dirty="0">
                <a:solidFill>
                  <a:srgbClr val="000000"/>
                </a:solidFill>
                <a:effectLst/>
                <a:latin typeface="Arial" panose="020B0604020202020204" pitchFamily="34" charset="0"/>
                <a:ea typeface="Times New Roman" panose="02020603050405020304" pitchFamily="18" charset="0"/>
              </a:rPr>
              <a:t> </a:t>
            </a:r>
            <a:endParaRPr lang="en-GB"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3628997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65C0385-5E30-4D2E-AF9F-4639659D3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paper ship leading among white ships">
            <a:extLst>
              <a:ext uri="{FF2B5EF4-FFF2-40B4-BE49-F238E27FC236}">
                <a16:creationId xmlns:a16="http://schemas.microsoft.com/office/drawing/2014/main" id="{37A1ADB8-2028-382B-651C-1A91D69E71DA}"/>
              </a:ext>
            </a:extLst>
          </p:cNvPr>
          <p:cNvPicPr>
            <a:picLocks noChangeAspect="1"/>
          </p:cNvPicPr>
          <p:nvPr/>
        </p:nvPicPr>
        <p:blipFill rotWithShape="1">
          <a:blip r:embed="rId2"/>
          <a:srcRect l="21488" r="2" b="2"/>
          <a:stretch/>
        </p:blipFill>
        <p:spPr>
          <a:xfrm>
            <a:off x="20" y="1666568"/>
            <a:ext cx="6106195" cy="5191432"/>
          </a:xfrm>
          <a:prstGeom prst="rect">
            <a:avLst/>
          </a:prstGeom>
        </p:spPr>
      </p:pic>
      <p:sp useBgFill="1">
        <p:nvSpPr>
          <p:cNvPr id="11" name="Rectangle 10">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B51EAE-C0B1-5FAE-E8D5-8E141D666A7B}"/>
              </a:ext>
            </a:extLst>
          </p:cNvPr>
          <p:cNvSpPr>
            <a:spLocks noGrp="1"/>
          </p:cNvSpPr>
          <p:nvPr>
            <p:ph type="title"/>
          </p:nvPr>
        </p:nvSpPr>
        <p:spPr>
          <a:xfrm>
            <a:off x="761801" y="352766"/>
            <a:ext cx="11145277" cy="1023584"/>
          </a:xfrm>
        </p:spPr>
        <p:txBody>
          <a:bodyPr>
            <a:noAutofit/>
          </a:bodyPr>
          <a:lstStyle/>
          <a:p>
            <a:r>
              <a:rPr lang="en-GB" sz="6000" b="1" dirty="0"/>
              <a:t>REVIEW – ASSIGNMENT PLANNING</a:t>
            </a:r>
          </a:p>
        </p:txBody>
      </p:sp>
      <p:sp>
        <p:nvSpPr>
          <p:cNvPr id="3" name="Content Placeholder 2">
            <a:extLst>
              <a:ext uri="{FF2B5EF4-FFF2-40B4-BE49-F238E27FC236}">
                <a16:creationId xmlns:a16="http://schemas.microsoft.com/office/drawing/2014/main" id="{3642820C-6B14-1019-0CE4-55B6069B4AF7}"/>
              </a:ext>
            </a:extLst>
          </p:cNvPr>
          <p:cNvSpPr>
            <a:spLocks noGrp="1"/>
          </p:cNvSpPr>
          <p:nvPr>
            <p:ph idx="1"/>
          </p:nvPr>
        </p:nvSpPr>
        <p:spPr>
          <a:xfrm>
            <a:off x="6380922" y="1881809"/>
            <a:ext cx="5758069" cy="4903303"/>
          </a:xfrm>
        </p:spPr>
        <p:txBody>
          <a:bodyPr anchor="ctr">
            <a:normAutofit/>
          </a:bodyPr>
          <a:lstStyle/>
          <a:p>
            <a:r>
              <a:rPr lang="en-GB" dirty="0"/>
              <a:t>Plan</a:t>
            </a:r>
          </a:p>
          <a:p>
            <a:r>
              <a:rPr lang="en-GB" dirty="0"/>
              <a:t>Research</a:t>
            </a:r>
          </a:p>
          <a:p>
            <a:r>
              <a:rPr lang="en-GB" dirty="0"/>
              <a:t>Structure - Address Tasks</a:t>
            </a:r>
          </a:p>
          <a:p>
            <a:r>
              <a:rPr lang="en-GB" dirty="0"/>
              <a:t>Use Theory &amp; Industry Knowledge – Terms &amp; Skills</a:t>
            </a:r>
          </a:p>
          <a:p>
            <a:r>
              <a:rPr lang="en-GB" dirty="0"/>
              <a:t>Develop Package</a:t>
            </a:r>
          </a:p>
          <a:p>
            <a:r>
              <a:rPr lang="en-GB" dirty="0"/>
              <a:t>Design Brochure</a:t>
            </a:r>
          </a:p>
          <a:p>
            <a:r>
              <a:rPr lang="en-GB" dirty="0"/>
              <a:t>Presentation</a:t>
            </a:r>
          </a:p>
          <a:p>
            <a:r>
              <a:rPr lang="en-GB" dirty="0"/>
              <a:t>Professional  </a:t>
            </a:r>
          </a:p>
        </p:txBody>
      </p:sp>
    </p:spTree>
    <p:extLst>
      <p:ext uri="{BB962C8B-B14F-4D97-AF65-F5344CB8AC3E}">
        <p14:creationId xmlns:p14="http://schemas.microsoft.com/office/powerpoint/2010/main" val="14495135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988</Words>
  <Application>Microsoft Office PowerPoint</Application>
  <PresentationFormat>Widescreen</PresentationFormat>
  <Paragraphs>98</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 Theme</vt:lpstr>
      <vt:lpstr>PowerPoint Presentation</vt:lpstr>
      <vt:lpstr> Today’s Session – Tourism or Events Travel Package</vt:lpstr>
      <vt:lpstr>Package Tour Options</vt:lpstr>
      <vt:lpstr>General Aims &amp; Objectives</vt:lpstr>
      <vt:lpstr>Back Office Trade Document</vt:lpstr>
      <vt:lpstr>Package Design</vt:lpstr>
      <vt:lpstr>BACK OFFICE TRADE DOCUMENT – SECTIONS  Research - Not to be viewed by Client – 50%</vt:lpstr>
      <vt:lpstr>Back Office Trade Document - Package</vt:lpstr>
      <vt:lpstr>E Brochure – Online  - 50% </vt:lpstr>
      <vt:lpstr>                        E Brochure</vt:lpstr>
      <vt:lpstr>References </vt:lpstr>
      <vt:lpstr>REVIEW – ASSIGNMENT PLANNING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Jacqui Jones</cp:lastModifiedBy>
  <cp:revision>7</cp:revision>
  <dcterms:created xsi:type="dcterms:W3CDTF">2023-09-15T09:31:09Z</dcterms:created>
  <dcterms:modified xsi:type="dcterms:W3CDTF">2024-02-05T17:52:33Z</dcterms:modified>
</cp:coreProperties>
</file>