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5"/>
    <p:restoredTop sz="94701"/>
  </p:normalViewPr>
  <p:slideViewPr>
    <p:cSldViewPr snapToGrid="0" snapToObjects="1">
      <p:cViewPr>
        <p:scale>
          <a:sx n="63" d="100"/>
          <a:sy n="63" d="100"/>
        </p:scale>
        <p:origin x="392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434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515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3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060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421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0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3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86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475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590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044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9E79D-7483-D54B-B996-9FFCA92AB704}" type="datetimeFigureOut">
              <a:rPr lang="en-US" smtClean="0"/>
              <a:t>2/1/19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2C655-BCEB-3445-92E4-C3BF8AD24C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591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4" Type="http://schemas.openxmlformats.org/officeDocument/2006/relationships/image" Target="../media/image3.tiff"/><Relationship Id="rId5" Type="http://schemas.openxmlformats.org/officeDocument/2006/relationships/image" Target="../media/image4.tiff"/><Relationship Id="rId6" Type="http://schemas.openxmlformats.org/officeDocument/2006/relationships/image" Target="../media/image5.tiff"/><Relationship Id="rId7" Type="http://schemas.openxmlformats.org/officeDocument/2006/relationships/image" Target="../media/image6.tiff"/><Relationship Id="rId8" Type="http://schemas.openxmlformats.org/officeDocument/2006/relationships/image" Target="../media/image7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4" Type="http://schemas.openxmlformats.org/officeDocument/2006/relationships/image" Target="../media/image10.tiff"/><Relationship Id="rId5" Type="http://schemas.openxmlformats.org/officeDocument/2006/relationships/image" Target="../media/image11.tiff"/><Relationship Id="rId6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4" Type="http://schemas.openxmlformats.org/officeDocument/2006/relationships/image" Target="../media/image3.tiff"/><Relationship Id="rId5" Type="http://schemas.openxmlformats.org/officeDocument/2006/relationships/image" Target="../media/image2.tiff"/><Relationship Id="rId6" Type="http://schemas.openxmlformats.org/officeDocument/2006/relationships/image" Target="../media/image13.png"/><Relationship Id="rId7" Type="http://schemas.openxmlformats.org/officeDocument/2006/relationships/image" Target="../media/image14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tiff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5.tiff"/><Relationship Id="rId3" Type="http://schemas.openxmlformats.org/officeDocument/2006/relationships/image" Target="../media/image16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4.02.19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447" y="4430949"/>
            <a:ext cx="4058920" cy="1854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5709" y="5143500"/>
            <a:ext cx="1266628" cy="130674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21181" r="21385"/>
          <a:stretch/>
        </p:blipFill>
        <p:spPr>
          <a:xfrm>
            <a:off x="5822337" y="4664966"/>
            <a:ext cx="1483141" cy="204063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8820" y="4988269"/>
            <a:ext cx="3345948" cy="161720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316" y="3583734"/>
            <a:ext cx="1962150" cy="1242695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980" y="3399820"/>
            <a:ext cx="5208357" cy="120919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8"/>
          <a:srcRect l="27492" t="-5324"/>
          <a:stretch/>
        </p:blipFill>
        <p:spPr>
          <a:xfrm>
            <a:off x="694428" y="1317024"/>
            <a:ext cx="4812687" cy="1779098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822337" y="1678311"/>
            <a:ext cx="5562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Offer a </a:t>
            </a:r>
            <a:r>
              <a:rPr lang="en-US" sz="4800" b="1" dirty="0" err="1" smtClean="0">
                <a:solidFill>
                  <a:schemeClr val="accent1">
                    <a:lumMod val="75000"/>
                  </a:schemeClr>
                </a:solidFill>
              </a:rPr>
              <a:t>Thechnoleg</a:t>
            </a:r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 a</a:t>
            </a:r>
          </a:p>
          <a:p>
            <a:pPr algn="r"/>
            <a:r>
              <a:rPr lang="en-US" sz="4800" b="1" dirty="0" smtClean="0">
                <a:solidFill>
                  <a:schemeClr val="accent1">
                    <a:lumMod val="75000"/>
                  </a:schemeClr>
                </a:solidFill>
              </a:rPr>
              <a:t>m </a:t>
            </a:r>
            <a:r>
              <a:rPr lang="en-US" sz="4800" b="1" dirty="0" err="1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en-US" sz="4800" b="1" dirty="0" err="1" smtClean="0">
                <a:solidFill>
                  <a:schemeClr val="accent1">
                    <a:lumMod val="75000"/>
                  </a:schemeClr>
                </a:solidFill>
              </a:rPr>
              <a:t>eddiw</a:t>
            </a:r>
            <a:endParaRPr lang="en-US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40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918" y="1731075"/>
            <a:ext cx="11479831" cy="4351338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 smtClean="0"/>
              <a:t>Millennium development goals </a:t>
            </a:r>
            <a:r>
              <a:rPr lang="mr-IN" dirty="0" smtClean="0"/>
              <a:t>–</a:t>
            </a:r>
            <a:r>
              <a:rPr lang="en-US" dirty="0" smtClean="0"/>
              <a:t> What is this? 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?</a:t>
            </a:r>
          </a:p>
          <a:p>
            <a:r>
              <a:rPr lang="en-US" dirty="0" smtClean="0"/>
              <a:t>Poverty </a:t>
            </a:r>
            <a:r>
              <a:rPr lang="mr-IN" dirty="0" smtClean="0"/>
              <a:t>–</a:t>
            </a:r>
            <a:r>
              <a:rPr lang="en-US" dirty="0" smtClean="0"/>
              <a:t> Case studies &amp; Stats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Difreintedd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r>
              <a:rPr lang="en-US" dirty="0" smtClean="0"/>
              <a:t> a </a:t>
            </a:r>
            <a:r>
              <a:rPr lang="en-US" dirty="0" err="1" smtClean="0"/>
              <a:t>Ystadadegau</a:t>
            </a:r>
            <a:endParaRPr lang="en-US" dirty="0" smtClean="0"/>
          </a:p>
          <a:p>
            <a:r>
              <a:rPr lang="en-US" dirty="0" smtClean="0"/>
              <a:t>Schools as Learning </a:t>
            </a:r>
            <a:r>
              <a:rPr lang="en-US" dirty="0" err="1" smtClean="0"/>
              <a:t>Organisations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SLOs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Sefydliadau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 smtClean="0"/>
          </a:p>
          <a:p>
            <a:r>
              <a:rPr lang="en-US" dirty="0" smtClean="0"/>
              <a:t>Effect Size </a:t>
            </a:r>
            <a:r>
              <a:rPr lang="mr-IN" dirty="0" smtClean="0"/>
              <a:t>–</a:t>
            </a:r>
            <a:r>
              <a:rPr lang="en-US" dirty="0" smtClean="0"/>
              <a:t> Hattie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Maint</a:t>
            </a:r>
            <a:r>
              <a:rPr lang="en-US" dirty="0" smtClean="0"/>
              <a:t> </a:t>
            </a:r>
            <a:r>
              <a:rPr lang="en-US" dirty="0" err="1" smtClean="0"/>
              <a:t>Effaith</a:t>
            </a:r>
            <a:endParaRPr lang="en-US" dirty="0" smtClean="0"/>
          </a:p>
          <a:p>
            <a:r>
              <a:rPr lang="en-US" dirty="0" smtClean="0"/>
              <a:t>DIY Evaluation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Gwerthuso</a:t>
            </a:r>
            <a:r>
              <a:rPr lang="en-US" dirty="0" smtClean="0"/>
              <a:t> DIY </a:t>
            </a:r>
          </a:p>
          <a:p>
            <a:r>
              <a:rPr lang="en-US" dirty="0" smtClean="0"/>
              <a:t>Scotland’s View of Assessment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Safbwynt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Alban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endParaRPr lang="en-US" dirty="0" smtClean="0"/>
          </a:p>
          <a:p>
            <a:r>
              <a:rPr lang="en-US" dirty="0" err="1" smtClean="0"/>
              <a:t>Incerts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Assessment Foundation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6999" y="5446438"/>
            <a:ext cx="1436823" cy="1285363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135669" y="227362"/>
            <a:ext cx="4953000" cy="127635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48173"/>
          <a:stretch/>
        </p:blipFill>
        <p:spPr>
          <a:xfrm>
            <a:off x="1416158" y="0"/>
            <a:ext cx="4445000" cy="17310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86500" y="511594"/>
            <a:ext cx="4651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Byddaf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4000" b="1" dirty="0" err="1" smtClean="0">
                <a:solidFill>
                  <a:schemeClr val="accent6">
                    <a:lumMod val="75000"/>
                  </a:schemeClr>
                </a:solidFill>
              </a:rPr>
              <a:t>edrych</a:t>
            </a:r>
            <a:r>
              <a:rPr lang="en-US" sz="4000" b="1" dirty="0" smtClean="0">
                <a:solidFill>
                  <a:schemeClr val="accent6">
                    <a:lumMod val="75000"/>
                  </a:schemeClr>
                </a:solidFill>
              </a:rPr>
              <a:t> am</a:t>
            </a:r>
            <a:endParaRPr lang="en-US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2169" y="5530320"/>
            <a:ext cx="1117600" cy="1117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9200" y="5530320"/>
            <a:ext cx="1117600" cy="1117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25139" y="4839501"/>
            <a:ext cx="1690816" cy="147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768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4.02.19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861" y="5020294"/>
            <a:ext cx="1962150" cy="1242695"/>
          </a:xfrm>
          <a:prstGeom prst="rect">
            <a:avLst/>
          </a:prstGeom>
        </p:spPr>
      </p:pic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980" y="1253946"/>
            <a:ext cx="5208357" cy="120919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/>
          <a:srcRect l="21181" r="21385"/>
          <a:stretch/>
        </p:blipFill>
        <p:spPr>
          <a:xfrm>
            <a:off x="4481633" y="4500756"/>
            <a:ext cx="1594047" cy="219322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6407" y="5020294"/>
            <a:ext cx="1266628" cy="130674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/>
          <a:stretch/>
        </p:blipFill>
        <p:spPr>
          <a:xfrm>
            <a:off x="6075681" y="1538589"/>
            <a:ext cx="5364480" cy="47244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104640" y="1869440"/>
            <a:ext cx="19710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2876011" y="2255520"/>
            <a:ext cx="3504469" cy="27647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Right Brace 20"/>
          <p:cNvSpPr/>
          <p:nvPr/>
        </p:nvSpPr>
        <p:spPr>
          <a:xfrm>
            <a:off x="10342880" y="2722879"/>
            <a:ext cx="1097281" cy="3540109"/>
          </a:xfrm>
          <a:prstGeom prst="rightBrace">
            <a:avLst>
              <a:gd name="adj1" fmla="val 8333"/>
              <a:gd name="adj2" fmla="val 20726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10260983" y="3577623"/>
            <a:ext cx="1819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More research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Mwy</a:t>
            </a:r>
            <a:r>
              <a:rPr lang="en-US" dirty="0" smtClean="0"/>
              <a:t> o </a:t>
            </a:r>
            <a:r>
              <a:rPr lang="en-US" dirty="0" err="1" smtClean="0"/>
              <a:t>ymwchwil</a:t>
            </a:r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748" y="2092842"/>
            <a:ext cx="3597681" cy="251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3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4.02.19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980" y="1253946"/>
            <a:ext cx="5208357" cy="120919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/>
          <a:stretch/>
        </p:blipFill>
        <p:spPr>
          <a:xfrm>
            <a:off x="6075681" y="1538589"/>
            <a:ext cx="5364480" cy="4724400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>
            <a:off x="4104640" y="1869440"/>
            <a:ext cx="19710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Right Brace 20"/>
          <p:cNvSpPr/>
          <p:nvPr/>
        </p:nvSpPr>
        <p:spPr>
          <a:xfrm>
            <a:off x="10342880" y="2722879"/>
            <a:ext cx="1097281" cy="3540109"/>
          </a:xfrm>
          <a:prstGeom prst="rightBrace">
            <a:avLst>
              <a:gd name="adj1" fmla="val 8333"/>
              <a:gd name="adj2" fmla="val 20726"/>
            </a:avLst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/>
          <p:cNvSpPr txBox="1"/>
          <p:nvPr/>
        </p:nvSpPr>
        <p:spPr>
          <a:xfrm>
            <a:off x="10260983" y="3577623"/>
            <a:ext cx="181921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More research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</a:p>
          <a:p>
            <a:r>
              <a:rPr lang="en-US" dirty="0" err="1" smtClean="0"/>
              <a:t>Mwy</a:t>
            </a:r>
            <a:r>
              <a:rPr lang="en-US" dirty="0" smtClean="0"/>
              <a:t> o </a:t>
            </a:r>
            <a:r>
              <a:rPr lang="en-US" dirty="0" err="1" smtClean="0"/>
              <a:t>ymwchwil</a:t>
            </a:r>
            <a:endParaRPr lang="en-US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11773">
            <a:off x="2912181" y="2930809"/>
            <a:ext cx="3597681" cy="25183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76608" y="5212760"/>
            <a:ext cx="1834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smtClean="0"/>
              <a:t>IEPs </a:t>
            </a:r>
            <a:r>
              <a:rPr lang="en-US" sz="3200" dirty="0" smtClean="0"/>
              <a:t>- CAP</a:t>
            </a:r>
            <a:endParaRPr lang="en-US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2348670" y="5743306"/>
            <a:ext cx="25932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Syniadau</a:t>
            </a:r>
            <a:r>
              <a:rPr lang="en-US" dirty="0" smtClean="0"/>
              <a:t> am y </a:t>
            </a:r>
            <a:r>
              <a:rPr lang="en-US" dirty="0" err="1" smtClean="0"/>
              <a:t>cyflwyniad</a:t>
            </a:r>
            <a:endParaRPr lang="en-US" dirty="0" smtClean="0"/>
          </a:p>
          <a:p>
            <a:r>
              <a:rPr lang="en-US" dirty="0" smtClean="0"/>
              <a:t>Idea for the presentations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8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24259" y="256623"/>
            <a:ext cx="64475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ECAD6002 </a:t>
            </a:r>
            <a:r>
              <a:rPr lang="mr-IN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–</a:t>
            </a:r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C 4.02.19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213799" y="1179954"/>
            <a:ext cx="11501951" cy="5531726"/>
          </a:xfrm>
          <a:prstGeom prst="round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974" y="3746500"/>
            <a:ext cx="2895600" cy="28067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7074" y="1179953"/>
            <a:ext cx="3251200" cy="32512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308274" y="2299950"/>
            <a:ext cx="42062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solidFill>
                  <a:schemeClr val="accent2">
                    <a:lumMod val="75000"/>
                  </a:schemeClr>
                </a:solidFill>
              </a:rPr>
              <a:t>This afternoon</a:t>
            </a:r>
            <a:r>
              <a:rPr lang="mr-IN" sz="4400" b="1" dirty="0" smtClean="0">
                <a:solidFill>
                  <a:schemeClr val="accent2">
                    <a:lumMod val="75000"/>
                  </a:schemeClr>
                </a:solidFill>
              </a:rPr>
              <a:t>…</a:t>
            </a:r>
            <a:endParaRPr lang="cy-GB" sz="4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y-GB" sz="4400" b="1" dirty="0" smtClean="0">
                <a:solidFill>
                  <a:schemeClr val="accent2">
                    <a:lumMod val="75000"/>
                  </a:schemeClr>
                </a:solidFill>
              </a:rPr>
              <a:t>Prynhawn ma...</a:t>
            </a:r>
            <a:endParaRPr lang="en-US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8297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31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2954</TotalTime>
  <Words>117</Words>
  <Application>Microsoft Macintosh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Calibri</vt:lpstr>
      <vt:lpstr>Calibri Light</vt:lpstr>
      <vt:lpstr>Mangal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Mathew</dc:creator>
  <cp:lastModifiedBy>Jones, Mathew</cp:lastModifiedBy>
  <cp:revision>11</cp:revision>
  <dcterms:created xsi:type="dcterms:W3CDTF">2019-02-01T16:52:57Z</dcterms:created>
  <dcterms:modified xsi:type="dcterms:W3CDTF">2019-02-03T18:07:02Z</dcterms:modified>
</cp:coreProperties>
</file>