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8288000" cy="10287000"/>
  <p:notesSz cx="6858000" cy="9144000"/>
  <p:embeddedFontLst>
    <p:embeddedFont>
      <p:font typeface="Public Sans"/>
      <p:regular r:id="rId18"/>
    </p:embeddedFont>
    <p:embeddedFont>
      <p:font typeface="Public Sans Bold"/>
      <p:regular r:id="rId19"/>
    </p:embeddedFont>
    <p:embeddedFont>
      <p:font typeface="Public Sans Heavy"/>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F1E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91A87C-273E-4FBA-8C37-A232E2D915F2}" v="6" dt="2024-11-06T13:51:09.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0ED152-0CC1-40E0-9116-B14E5A29117A}" type="datetimeFigureOut">
              <a:rPr lang="en-GB" smtClean="0"/>
              <a:t>06/11/2024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B31BD4-DF10-4D03-BFBB-8B698781A7A0}" type="slidenum">
              <a:rPr lang="en-GB" smtClean="0"/>
              <a:t>‹#›</a:t>
            </a:fld>
            <a:endParaRPr lang="en-GB"/>
          </a:p>
        </p:txBody>
      </p:sp>
    </p:spTree>
    <p:extLst>
      <p:ext uri="{BB962C8B-B14F-4D97-AF65-F5344CB8AC3E}">
        <p14:creationId xmlns:p14="http://schemas.microsoft.com/office/powerpoint/2010/main" val="251916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B31BD4-DF10-4D03-BFBB-8B698781A7A0}" type="slidenum">
              <a:rPr lang="en-GB" smtClean="0"/>
              <a:t>13</a:t>
            </a:fld>
            <a:endParaRPr lang="en-GB"/>
          </a:p>
        </p:txBody>
      </p:sp>
    </p:spTree>
    <p:extLst>
      <p:ext uri="{BB962C8B-B14F-4D97-AF65-F5344CB8AC3E}">
        <p14:creationId xmlns:p14="http://schemas.microsoft.com/office/powerpoint/2010/main" val="134270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sv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grpSp>
        <p:nvGrpSpPr>
          <p:cNvPr id="2" name="Group 2"/>
          <p:cNvGrpSpPr/>
          <p:nvPr/>
        </p:nvGrpSpPr>
        <p:grpSpPr>
          <a:xfrm>
            <a:off x="10422943" y="357806"/>
            <a:ext cx="7521930" cy="9571388"/>
            <a:chOff x="0" y="0"/>
            <a:chExt cx="1981084" cy="2520859"/>
          </a:xfrm>
        </p:grpSpPr>
        <p:sp>
          <p:nvSpPr>
            <p:cNvPr id="3" name="Freeform 3"/>
            <p:cNvSpPr/>
            <p:nvPr/>
          </p:nvSpPr>
          <p:spPr>
            <a:xfrm>
              <a:off x="0" y="0"/>
              <a:ext cx="1981085" cy="2520859"/>
            </a:xfrm>
            <a:custGeom>
              <a:avLst/>
              <a:gdLst/>
              <a:ahLst/>
              <a:cxnLst/>
              <a:rect l="l" t="t" r="r" b="b"/>
              <a:pathLst>
                <a:path w="1981085" h="2520859">
                  <a:moveTo>
                    <a:pt x="0" y="0"/>
                  </a:moveTo>
                  <a:lnTo>
                    <a:pt x="1981085" y="0"/>
                  </a:lnTo>
                  <a:lnTo>
                    <a:pt x="1981085" y="2520859"/>
                  </a:lnTo>
                  <a:lnTo>
                    <a:pt x="0" y="2520859"/>
                  </a:lnTo>
                  <a:close/>
                </a:path>
              </a:pathLst>
            </a:custGeom>
            <a:solidFill>
              <a:srgbClr val="EDF1EF"/>
            </a:solidFill>
          </p:spPr>
          <p:txBody>
            <a:bodyPr/>
            <a:lstStyle/>
            <a:p>
              <a:endParaRPr lang="en-GB"/>
            </a:p>
          </p:txBody>
        </p:sp>
        <p:sp>
          <p:nvSpPr>
            <p:cNvPr id="4" name="TextBox 4"/>
            <p:cNvSpPr txBox="1"/>
            <p:nvPr/>
          </p:nvSpPr>
          <p:spPr>
            <a:xfrm>
              <a:off x="0" y="-38100"/>
              <a:ext cx="1981084" cy="2558959"/>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1483142" y="1312626"/>
            <a:ext cx="5401532" cy="7661748"/>
          </a:xfrm>
          <a:custGeom>
            <a:avLst/>
            <a:gdLst/>
            <a:ahLst/>
            <a:cxnLst/>
            <a:rect l="l" t="t" r="r" b="b"/>
            <a:pathLst>
              <a:path w="5401532" h="7661748">
                <a:moveTo>
                  <a:pt x="0" y="0"/>
                </a:moveTo>
                <a:lnTo>
                  <a:pt x="5401532" y="0"/>
                </a:lnTo>
                <a:lnTo>
                  <a:pt x="5401532" y="7661748"/>
                </a:lnTo>
                <a:lnTo>
                  <a:pt x="0" y="7661748"/>
                </a:lnTo>
                <a:lnTo>
                  <a:pt x="0" y="0"/>
                </a:lnTo>
                <a:close/>
              </a:path>
            </a:pathLst>
          </a:custGeom>
          <a:blipFill>
            <a:blip r:embed="rId2"/>
            <a:stretch>
              <a:fillRect/>
            </a:stretch>
          </a:blipFill>
        </p:spPr>
        <p:txBody>
          <a:bodyPr/>
          <a:lstStyle/>
          <a:p>
            <a:endParaRPr lang="en-GB"/>
          </a:p>
        </p:txBody>
      </p:sp>
      <p:sp>
        <p:nvSpPr>
          <p:cNvPr id="6" name="TextBox 6"/>
          <p:cNvSpPr txBox="1"/>
          <p:nvPr/>
        </p:nvSpPr>
        <p:spPr>
          <a:xfrm>
            <a:off x="857195" y="4503232"/>
            <a:ext cx="8606097" cy="730133"/>
          </a:xfrm>
          <a:prstGeom prst="rect">
            <a:avLst/>
          </a:prstGeom>
        </p:spPr>
        <p:txBody>
          <a:bodyPr lIns="0" tIns="0" rIns="0" bIns="0" rtlCol="0" anchor="t">
            <a:spAutoFit/>
          </a:bodyPr>
          <a:lstStyle/>
          <a:p>
            <a:pPr algn="ctr">
              <a:lnSpc>
                <a:spcPts val="5336"/>
              </a:lnSpc>
            </a:pPr>
            <a:r>
              <a:rPr lang="en-US" sz="5800" spc="-475" dirty="0">
                <a:solidFill>
                  <a:srgbClr val="E9F1ED"/>
                </a:solidFill>
                <a:latin typeface="Public Sans"/>
                <a:ea typeface="Public Sans"/>
                <a:cs typeface="Public Sans"/>
                <a:sym typeface="Public Sans"/>
              </a:rPr>
              <a:t>Harnessing Energy Efficiency</a:t>
            </a:r>
          </a:p>
        </p:txBody>
      </p:sp>
      <p:sp>
        <p:nvSpPr>
          <p:cNvPr id="7" name="TextBox 7"/>
          <p:cNvSpPr txBox="1"/>
          <p:nvPr/>
        </p:nvSpPr>
        <p:spPr>
          <a:xfrm>
            <a:off x="857196" y="5372100"/>
            <a:ext cx="8606096" cy="1081771"/>
          </a:xfrm>
          <a:prstGeom prst="rect">
            <a:avLst/>
          </a:prstGeom>
        </p:spPr>
        <p:txBody>
          <a:bodyPr wrap="square" lIns="0" tIns="0" rIns="0" bIns="0" rtlCol="0" anchor="t">
            <a:spAutoFit/>
          </a:bodyPr>
          <a:lstStyle/>
          <a:p>
            <a:pPr marL="0" lvl="0" indent="0" algn="ctr">
              <a:lnSpc>
                <a:spcPts val="4380"/>
              </a:lnSpc>
            </a:pPr>
            <a:r>
              <a:rPr lang="en-US" sz="3200" spc="-140" dirty="0">
                <a:solidFill>
                  <a:srgbClr val="E9F1ED"/>
                </a:solidFill>
                <a:latin typeface="Public Sans"/>
                <a:ea typeface="Public Sans"/>
                <a:cs typeface="Public Sans"/>
                <a:sym typeface="Public Sans"/>
              </a:rPr>
              <a:t>The Role of Smart Technologies and Renewable Energy in Sustainable Hotel Operations</a:t>
            </a:r>
          </a:p>
        </p:txBody>
      </p:sp>
      <p:sp>
        <p:nvSpPr>
          <p:cNvPr id="8" name="TextBox 8"/>
          <p:cNvSpPr txBox="1"/>
          <p:nvPr/>
        </p:nvSpPr>
        <p:spPr>
          <a:xfrm>
            <a:off x="857196" y="635127"/>
            <a:ext cx="4661670" cy="806196"/>
          </a:xfrm>
          <a:prstGeom prst="rect">
            <a:avLst/>
          </a:prstGeom>
        </p:spPr>
        <p:txBody>
          <a:bodyPr lIns="0" tIns="0" rIns="0" bIns="0" rtlCol="0" anchor="t">
            <a:spAutoFit/>
          </a:bodyPr>
          <a:lstStyle/>
          <a:p>
            <a:pPr marL="0" lvl="0" indent="0" algn="r">
              <a:lnSpc>
                <a:spcPts val="3132"/>
              </a:lnSpc>
            </a:pPr>
            <a:r>
              <a:rPr lang="en-US" sz="2900" spc="-237">
                <a:solidFill>
                  <a:srgbClr val="EDF1EF"/>
                </a:solidFill>
                <a:latin typeface="Public Sans"/>
                <a:ea typeface="Public Sans"/>
                <a:cs typeface="Public Sans"/>
                <a:sym typeface="Public Sans"/>
              </a:rPr>
              <a:t>Presentation of the Conference Research paper</a:t>
            </a:r>
          </a:p>
        </p:txBody>
      </p:sp>
      <p:sp>
        <p:nvSpPr>
          <p:cNvPr id="9" name="AutoShape 9"/>
          <p:cNvSpPr/>
          <p:nvPr/>
        </p:nvSpPr>
        <p:spPr>
          <a:xfrm>
            <a:off x="0" y="9258300"/>
            <a:ext cx="9989201" cy="0"/>
          </a:xfrm>
          <a:prstGeom prst="line">
            <a:avLst/>
          </a:prstGeom>
          <a:ln w="28575" cap="flat">
            <a:solidFill>
              <a:srgbClr val="EDF1EF"/>
            </a:solidFill>
            <a:prstDash val="solid"/>
            <a:headEnd type="none" w="sm" len="sm"/>
            <a:tailEnd type="none" w="sm" len="sm"/>
          </a:ln>
        </p:spPr>
        <p:txBody>
          <a:bodyPr/>
          <a:lstStyle/>
          <a:p>
            <a:endParaRPr lang="en-GB"/>
          </a:p>
        </p:txBody>
      </p:sp>
      <p:sp>
        <p:nvSpPr>
          <p:cNvPr id="10" name="AutoShape 10"/>
          <p:cNvSpPr/>
          <p:nvPr/>
        </p:nvSpPr>
        <p:spPr>
          <a:xfrm>
            <a:off x="5690370" y="1014413"/>
            <a:ext cx="4298830" cy="0"/>
          </a:xfrm>
          <a:prstGeom prst="line">
            <a:avLst/>
          </a:prstGeom>
          <a:ln w="28575" cap="flat">
            <a:solidFill>
              <a:srgbClr val="EDF1EF"/>
            </a:solidFill>
            <a:prstDash val="solid"/>
            <a:headEnd type="none" w="sm" len="sm"/>
            <a:tailEnd type="none" w="sm" len="sm"/>
          </a:ln>
        </p:spPr>
        <p:txBody>
          <a:bodyPr/>
          <a:lstStyle/>
          <a:p>
            <a:endParaRPr lang="en-GB"/>
          </a:p>
        </p:txBody>
      </p:sp>
      <p:sp>
        <p:nvSpPr>
          <p:cNvPr id="12" name="TextBox 11">
            <a:extLst>
              <a:ext uri="{FF2B5EF4-FFF2-40B4-BE49-F238E27FC236}">
                <a16:creationId xmlns:a16="http://schemas.microsoft.com/office/drawing/2014/main" id="{D6D1DCC8-555C-E262-716A-7E445E35DAC2}"/>
              </a:ext>
            </a:extLst>
          </p:cNvPr>
          <p:cNvSpPr txBox="1"/>
          <p:nvPr/>
        </p:nvSpPr>
        <p:spPr>
          <a:xfrm>
            <a:off x="2819529" y="6956031"/>
            <a:ext cx="5029200" cy="2062103"/>
          </a:xfrm>
          <a:prstGeom prst="rect">
            <a:avLst/>
          </a:prstGeom>
          <a:noFill/>
        </p:spPr>
        <p:txBody>
          <a:bodyPr wrap="square" rtlCol="0">
            <a:spAutoFit/>
          </a:bodyPr>
          <a:lstStyle/>
          <a:p>
            <a:r>
              <a:rPr lang="en-GB" sz="3200" dirty="0">
                <a:solidFill>
                  <a:schemeClr val="bg1"/>
                </a:solidFill>
              </a:rPr>
              <a:t>Student Name: Mahir Mollik</a:t>
            </a:r>
          </a:p>
          <a:p>
            <a:r>
              <a:rPr lang="en-GB" sz="3200" dirty="0">
                <a:solidFill>
                  <a:schemeClr val="bg1"/>
                </a:solidFill>
              </a:rPr>
              <a:t>Student Number: 2119456</a:t>
            </a:r>
          </a:p>
          <a:p>
            <a:r>
              <a:rPr lang="en-GB" sz="3200" dirty="0">
                <a:solidFill>
                  <a:schemeClr val="bg1"/>
                </a:solidFill>
              </a:rPr>
              <a:t>Lecturer: Natalie Brailsford</a:t>
            </a:r>
          </a:p>
          <a:p>
            <a:endParaRPr lang="en-GB" sz="32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sp>
        <p:nvSpPr>
          <p:cNvPr id="2" name="TextBox 2"/>
          <p:cNvSpPr txBox="1"/>
          <p:nvPr/>
        </p:nvSpPr>
        <p:spPr>
          <a:xfrm>
            <a:off x="1028700" y="1648102"/>
            <a:ext cx="6718302" cy="1689738"/>
          </a:xfrm>
          <a:prstGeom prst="rect">
            <a:avLst/>
          </a:prstGeom>
        </p:spPr>
        <p:txBody>
          <a:bodyPr lIns="0" tIns="0" rIns="0" bIns="0" rtlCol="0" anchor="t">
            <a:spAutoFit/>
          </a:bodyPr>
          <a:lstStyle/>
          <a:p>
            <a:pPr algn="l">
              <a:lnSpc>
                <a:spcPts val="6510"/>
              </a:lnSpc>
            </a:pPr>
            <a:r>
              <a:rPr lang="en-US" sz="6200" spc="-508">
                <a:solidFill>
                  <a:srgbClr val="EDF1EF"/>
                </a:solidFill>
                <a:latin typeface="Public Sans"/>
                <a:ea typeface="Public Sans"/>
                <a:cs typeface="Public Sans"/>
                <a:sym typeface="Public Sans"/>
              </a:rPr>
              <a:t>The Need for Energy Efficiency in Hotels</a:t>
            </a:r>
          </a:p>
        </p:txBody>
      </p:sp>
      <p:sp>
        <p:nvSpPr>
          <p:cNvPr id="3" name="TextBox 3"/>
          <p:cNvSpPr txBox="1"/>
          <p:nvPr/>
        </p:nvSpPr>
        <p:spPr>
          <a:xfrm>
            <a:off x="1028700" y="3472538"/>
            <a:ext cx="9004302" cy="4756785"/>
          </a:xfrm>
          <a:prstGeom prst="rect">
            <a:avLst/>
          </a:prstGeom>
        </p:spPr>
        <p:txBody>
          <a:bodyPr lIns="0" tIns="0" rIns="0" bIns="0" rtlCol="0" anchor="t">
            <a:spAutoFit/>
          </a:bodyPr>
          <a:lstStyle/>
          <a:p>
            <a:pPr marL="0" lvl="0" indent="0" algn="just">
              <a:lnSpc>
                <a:spcPts val="3779"/>
              </a:lnSpc>
              <a:spcBef>
                <a:spcPct val="0"/>
              </a:spcBef>
            </a:pPr>
            <a:r>
              <a:rPr lang="en-US" sz="2799" spc="167" dirty="0">
                <a:solidFill>
                  <a:srgbClr val="EDF1EF"/>
                </a:solidFill>
                <a:latin typeface="Public Sans"/>
                <a:ea typeface="Public Sans"/>
                <a:cs typeface="Public Sans"/>
                <a:sym typeface="Public Sans"/>
              </a:rPr>
              <a:t>Hotels are one of the biggest energy and water consumers per area since they are open 24-hour 365-day. As awareness of environmental issues continues to grow, customers and authorities are also turning the screws on the hospitality industry. A further analysis of Deloitte’s Global Sustainable Consumer Survey, 2024 reveals that consumers are increasingly boycotting </a:t>
            </a:r>
            <a:r>
              <a:rPr lang="en-US" sz="2799" spc="167" dirty="0" err="1">
                <a:solidFill>
                  <a:srgbClr val="EDF1EF"/>
                </a:solidFill>
                <a:latin typeface="Public Sans"/>
                <a:ea typeface="Public Sans"/>
                <a:cs typeface="Public Sans"/>
                <a:sym typeface="Public Sans"/>
              </a:rPr>
              <a:t>organisations</a:t>
            </a:r>
            <a:r>
              <a:rPr lang="en-US" sz="2799" spc="167" dirty="0">
                <a:solidFill>
                  <a:srgbClr val="EDF1EF"/>
                </a:solidFill>
                <a:latin typeface="Public Sans"/>
                <a:ea typeface="Public Sans"/>
                <a:cs typeface="Public Sans"/>
                <a:sym typeface="Public Sans"/>
              </a:rPr>
              <a:t> that are unethical and unsustainable including the hospitality industry.  </a:t>
            </a:r>
          </a:p>
        </p:txBody>
      </p:sp>
      <p:sp>
        <p:nvSpPr>
          <p:cNvPr id="4" name="TextBox 4"/>
          <p:cNvSpPr txBox="1"/>
          <p:nvPr/>
        </p:nvSpPr>
        <p:spPr>
          <a:xfrm>
            <a:off x="10845801" y="7456794"/>
            <a:ext cx="6413499" cy="1269578"/>
          </a:xfrm>
          <a:prstGeom prst="rect">
            <a:avLst/>
          </a:prstGeom>
        </p:spPr>
        <p:txBody>
          <a:bodyPr lIns="0" tIns="0" rIns="0" bIns="0" rtlCol="0" anchor="t">
            <a:spAutoFit/>
          </a:bodyPr>
          <a:lstStyle/>
          <a:p>
            <a:pPr marL="0" lvl="0" indent="0" algn="ctr">
              <a:lnSpc>
                <a:spcPts val="3260"/>
              </a:lnSpc>
            </a:pPr>
            <a:r>
              <a:rPr lang="en-US" sz="2911" b="1" spc="-104" dirty="0">
                <a:solidFill>
                  <a:srgbClr val="E9F1ED"/>
                </a:solidFill>
                <a:latin typeface="Public Sans Bold"/>
                <a:ea typeface="Public Sans Bold"/>
                <a:cs typeface="Public Sans Bold"/>
                <a:sym typeface="Public Sans Bold"/>
              </a:rPr>
              <a:t>A single hotel room uses nearly twice the energy of a typical household (Patton, 2023).</a:t>
            </a:r>
          </a:p>
        </p:txBody>
      </p:sp>
      <p:grpSp>
        <p:nvGrpSpPr>
          <p:cNvPr id="5" name="Group 5"/>
          <p:cNvGrpSpPr/>
          <p:nvPr/>
        </p:nvGrpSpPr>
        <p:grpSpPr>
          <a:xfrm>
            <a:off x="11561653" y="1259958"/>
            <a:ext cx="4981795" cy="5752842"/>
            <a:chOff x="0" y="0"/>
            <a:chExt cx="6642393" cy="7670456"/>
          </a:xfrm>
        </p:grpSpPr>
        <p:sp>
          <p:nvSpPr>
            <p:cNvPr id="6" name="Freeform 6"/>
            <p:cNvSpPr/>
            <p:nvPr/>
          </p:nvSpPr>
          <p:spPr>
            <a:xfrm>
              <a:off x="0" y="260625"/>
              <a:ext cx="6076062" cy="7409831"/>
            </a:xfrm>
            <a:custGeom>
              <a:avLst/>
              <a:gdLst/>
              <a:ahLst/>
              <a:cxnLst/>
              <a:rect l="l" t="t" r="r" b="b"/>
              <a:pathLst>
                <a:path w="6076062" h="7409831">
                  <a:moveTo>
                    <a:pt x="0" y="0"/>
                  </a:moveTo>
                  <a:lnTo>
                    <a:pt x="6076062" y="0"/>
                  </a:lnTo>
                  <a:lnTo>
                    <a:pt x="6076062" y="7409831"/>
                  </a:lnTo>
                  <a:lnTo>
                    <a:pt x="0" y="740983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498361" y="0"/>
              <a:ext cx="6144032" cy="7492722"/>
            </a:xfrm>
            <a:custGeom>
              <a:avLst/>
              <a:gdLst/>
              <a:ahLst/>
              <a:cxnLst/>
              <a:rect l="l" t="t" r="r" b="b"/>
              <a:pathLst>
                <a:path w="6144032" h="7492722">
                  <a:moveTo>
                    <a:pt x="0" y="0"/>
                  </a:moveTo>
                  <a:lnTo>
                    <a:pt x="6144032" y="0"/>
                  </a:lnTo>
                  <a:lnTo>
                    <a:pt x="6144032" y="7492722"/>
                  </a:lnTo>
                  <a:lnTo>
                    <a:pt x="0" y="749272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sp>
        <p:nvSpPr>
          <p:cNvPr id="2" name="TextBox 2"/>
          <p:cNvSpPr txBox="1"/>
          <p:nvPr/>
        </p:nvSpPr>
        <p:spPr>
          <a:xfrm>
            <a:off x="8642747" y="3762273"/>
            <a:ext cx="8366522" cy="4280535"/>
          </a:xfrm>
          <a:prstGeom prst="rect">
            <a:avLst/>
          </a:prstGeom>
        </p:spPr>
        <p:txBody>
          <a:bodyPr lIns="0" tIns="0" rIns="0" bIns="0" rtlCol="0" anchor="t">
            <a:spAutoFit/>
          </a:bodyPr>
          <a:lstStyle/>
          <a:p>
            <a:pPr marL="0" lvl="0" indent="0" algn="just">
              <a:lnSpc>
                <a:spcPts val="3779"/>
              </a:lnSpc>
              <a:spcBef>
                <a:spcPct val="0"/>
              </a:spcBef>
            </a:pPr>
            <a:r>
              <a:rPr lang="en-US" sz="2799" b="1" spc="167">
                <a:solidFill>
                  <a:srgbClr val="3A3A5B"/>
                </a:solidFill>
                <a:latin typeface="Public Sans Bold"/>
                <a:ea typeface="Public Sans Bold"/>
                <a:cs typeface="Public Sans Bold"/>
                <a:sym typeface="Public Sans Bold"/>
              </a:rPr>
              <a:t>Energy efficiency as a part of smart technologies and renewable energy sources has, therefore, emerged as a critical concern for the industry. Measures including smart heating, ventilating and air conditioning systems, spot lights, and green power, including solar and wind power solutions have become popular among hotels (Pandiyan et al., 2023). </a:t>
            </a:r>
          </a:p>
        </p:txBody>
      </p:sp>
      <p:grpSp>
        <p:nvGrpSpPr>
          <p:cNvPr id="3" name="Group 3"/>
          <p:cNvGrpSpPr/>
          <p:nvPr/>
        </p:nvGrpSpPr>
        <p:grpSpPr>
          <a:xfrm>
            <a:off x="1028700" y="1779359"/>
            <a:ext cx="7024688" cy="6728282"/>
            <a:chOff x="0" y="0"/>
            <a:chExt cx="9366250" cy="8971043"/>
          </a:xfrm>
        </p:grpSpPr>
        <p:sp>
          <p:nvSpPr>
            <p:cNvPr id="4" name="Freeform 4"/>
            <p:cNvSpPr/>
            <p:nvPr/>
          </p:nvSpPr>
          <p:spPr>
            <a:xfrm>
              <a:off x="0" y="247101"/>
              <a:ext cx="9087440" cy="8723942"/>
            </a:xfrm>
            <a:custGeom>
              <a:avLst/>
              <a:gdLst/>
              <a:ahLst/>
              <a:cxnLst/>
              <a:rect l="l" t="t" r="r" b="b"/>
              <a:pathLst>
                <a:path w="9087440" h="8723942">
                  <a:moveTo>
                    <a:pt x="0" y="0"/>
                  </a:moveTo>
                  <a:lnTo>
                    <a:pt x="9087440" y="0"/>
                  </a:lnTo>
                  <a:lnTo>
                    <a:pt x="9087440" y="8723942"/>
                  </a:lnTo>
                  <a:lnTo>
                    <a:pt x="0" y="87239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Freeform 5"/>
            <p:cNvSpPr/>
            <p:nvPr/>
          </p:nvSpPr>
          <p:spPr>
            <a:xfrm>
              <a:off x="278810" y="0"/>
              <a:ext cx="9087440" cy="8723942"/>
            </a:xfrm>
            <a:custGeom>
              <a:avLst/>
              <a:gdLst/>
              <a:ahLst/>
              <a:cxnLst/>
              <a:rect l="l" t="t" r="r" b="b"/>
              <a:pathLst>
                <a:path w="9087440" h="8723942">
                  <a:moveTo>
                    <a:pt x="0" y="0"/>
                  </a:moveTo>
                  <a:lnTo>
                    <a:pt x="9087440" y="0"/>
                  </a:lnTo>
                  <a:lnTo>
                    <a:pt x="9087440" y="8723942"/>
                  </a:lnTo>
                  <a:lnTo>
                    <a:pt x="0" y="872394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sp>
        <p:nvSpPr>
          <p:cNvPr id="6" name="TextBox 6"/>
          <p:cNvSpPr txBox="1"/>
          <p:nvPr/>
        </p:nvSpPr>
        <p:spPr>
          <a:xfrm>
            <a:off x="8573888" y="2696663"/>
            <a:ext cx="8504240" cy="870588"/>
          </a:xfrm>
          <a:prstGeom prst="rect">
            <a:avLst/>
          </a:prstGeom>
        </p:spPr>
        <p:txBody>
          <a:bodyPr lIns="0" tIns="0" rIns="0" bIns="0" rtlCol="0" anchor="t">
            <a:spAutoFit/>
          </a:bodyPr>
          <a:lstStyle/>
          <a:p>
            <a:pPr algn="l">
              <a:lnSpc>
                <a:spcPts val="6510"/>
              </a:lnSpc>
            </a:pPr>
            <a:r>
              <a:rPr lang="en-US" sz="6200" spc="-508">
                <a:solidFill>
                  <a:srgbClr val="3A3A5B"/>
                </a:solidFill>
                <a:latin typeface="Public Sans"/>
                <a:ea typeface="Public Sans"/>
                <a:cs typeface="Public Sans"/>
                <a:sym typeface="Public Sans"/>
              </a:rPr>
              <a:t>Energy Efficiency Solutions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sp>
        <p:nvSpPr>
          <p:cNvPr id="2" name="Freeform 2"/>
          <p:cNvSpPr/>
          <p:nvPr/>
        </p:nvSpPr>
        <p:spPr>
          <a:xfrm>
            <a:off x="11748101" y="3671681"/>
            <a:ext cx="5716582" cy="5187798"/>
          </a:xfrm>
          <a:custGeom>
            <a:avLst/>
            <a:gdLst/>
            <a:ahLst/>
            <a:cxnLst/>
            <a:rect l="l" t="t" r="r" b="b"/>
            <a:pathLst>
              <a:path w="5716582" h="5187798">
                <a:moveTo>
                  <a:pt x="0" y="0"/>
                </a:moveTo>
                <a:lnTo>
                  <a:pt x="5716582" y="0"/>
                </a:lnTo>
                <a:lnTo>
                  <a:pt x="5716582" y="5187799"/>
                </a:lnTo>
                <a:lnTo>
                  <a:pt x="0" y="5187799"/>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823317" y="1200150"/>
            <a:ext cx="7129068" cy="1043941"/>
          </a:xfrm>
          <a:prstGeom prst="rect">
            <a:avLst/>
          </a:prstGeom>
        </p:spPr>
        <p:txBody>
          <a:bodyPr lIns="0" tIns="0" rIns="0" bIns="0" rtlCol="0" anchor="t">
            <a:spAutoFit/>
          </a:bodyPr>
          <a:lstStyle/>
          <a:p>
            <a:pPr algn="l">
              <a:lnSpc>
                <a:spcPts val="7680"/>
              </a:lnSpc>
            </a:pPr>
            <a:r>
              <a:rPr lang="en-US" sz="8000" spc="-656">
                <a:solidFill>
                  <a:srgbClr val="EDF1EF"/>
                </a:solidFill>
                <a:latin typeface="Public Sans"/>
                <a:ea typeface="Public Sans"/>
                <a:cs typeface="Public Sans"/>
                <a:sym typeface="Public Sans"/>
              </a:rPr>
              <a:t>Literature Review</a:t>
            </a:r>
          </a:p>
        </p:txBody>
      </p:sp>
      <p:sp>
        <p:nvSpPr>
          <p:cNvPr id="4" name="TextBox 4"/>
          <p:cNvSpPr txBox="1"/>
          <p:nvPr/>
        </p:nvSpPr>
        <p:spPr>
          <a:xfrm>
            <a:off x="823317" y="3362170"/>
            <a:ext cx="10514018" cy="5721096"/>
          </a:xfrm>
          <a:prstGeom prst="rect">
            <a:avLst/>
          </a:prstGeom>
        </p:spPr>
        <p:txBody>
          <a:bodyPr lIns="0" tIns="0" rIns="0" bIns="0" rtlCol="0" anchor="t">
            <a:spAutoFit/>
          </a:bodyPr>
          <a:lstStyle/>
          <a:p>
            <a:pPr marL="453388" lvl="1" indent="-226694" algn="just">
              <a:lnSpc>
                <a:spcPts val="3296"/>
              </a:lnSpc>
              <a:buFont typeface="Arial"/>
              <a:buChar char="•"/>
            </a:pPr>
            <a:r>
              <a:rPr lang="en-US" sz="2099" spc="125">
                <a:solidFill>
                  <a:srgbClr val="EDF1EF"/>
                </a:solidFill>
                <a:latin typeface="Public Sans"/>
                <a:ea typeface="Public Sans"/>
                <a:cs typeface="Public Sans"/>
                <a:sym typeface="Public Sans"/>
              </a:rPr>
              <a:t>EMS permits real-time management of energy consumption depending on occupancy and demand, which may minimize hotel energy expenses by up to 20%, more so where occupancy is changeable (Lee &amp; Cheng, 2016).</a:t>
            </a:r>
            <a:r>
              <a:rPr lang="en-US" sz="2099" u="none" strike="noStrike" spc="125">
                <a:solidFill>
                  <a:srgbClr val="EDF1EF"/>
                </a:solidFill>
                <a:latin typeface="Public Sans"/>
                <a:ea typeface="Public Sans"/>
                <a:cs typeface="Public Sans"/>
                <a:sym typeface="Public Sans"/>
              </a:rPr>
              <a:t> </a:t>
            </a:r>
          </a:p>
          <a:p>
            <a:pPr marL="453388" lvl="1" indent="-226694" algn="just">
              <a:lnSpc>
                <a:spcPts val="3296"/>
              </a:lnSpc>
              <a:buFont typeface="Arial"/>
              <a:buChar char="•"/>
            </a:pPr>
            <a:r>
              <a:rPr lang="en-US" sz="2099" u="none" strike="noStrike" spc="125">
                <a:solidFill>
                  <a:srgbClr val="EDF1EF"/>
                </a:solidFill>
                <a:latin typeface="Public Sans"/>
                <a:ea typeface="Public Sans"/>
                <a:cs typeface="Public Sans"/>
                <a:sym typeface="Public Sans"/>
              </a:rPr>
              <a:t>According to Pandiyan et al. (2023), the smart thermostats which were installed in the hotels resulted in a decrease in heating and cooling energy by as much as 30% due to the capability of the device to shut down systems when the room is not occupied. </a:t>
            </a:r>
          </a:p>
          <a:p>
            <a:pPr marL="453388" lvl="1" indent="-226694" algn="just">
              <a:lnSpc>
                <a:spcPts val="3296"/>
              </a:lnSpc>
              <a:buFont typeface="Arial"/>
              <a:buChar char="•"/>
            </a:pPr>
            <a:r>
              <a:rPr lang="en-US" sz="2099" u="none" strike="noStrike" spc="125">
                <a:solidFill>
                  <a:srgbClr val="EDF1EF"/>
                </a:solidFill>
                <a:latin typeface="Public Sans"/>
                <a:ea typeface="Public Sans"/>
                <a:cs typeface="Public Sans"/>
                <a:sym typeface="Public Sans"/>
              </a:rPr>
              <a:t>Motion and daylight sensors are added enhancements to automated lighting systems that enable hotels to provide comfort to its guests while observing energy conservation (Papinutto et al., 2022).</a:t>
            </a:r>
          </a:p>
          <a:p>
            <a:pPr marL="453388" lvl="1" indent="-226694" algn="just">
              <a:lnSpc>
                <a:spcPts val="3296"/>
              </a:lnSpc>
              <a:buFont typeface="Arial"/>
              <a:buChar char="•"/>
            </a:pPr>
            <a:r>
              <a:rPr lang="en-US" sz="2099" u="none" strike="noStrike" spc="125">
                <a:solidFill>
                  <a:srgbClr val="EDF1EF"/>
                </a:solidFill>
                <a:latin typeface="Public Sans"/>
                <a:ea typeface="Public Sans"/>
                <a:cs typeface="Public Sans"/>
                <a:sym typeface="Public Sans"/>
              </a:rPr>
              <a:t>Furthermore, the IoT-based platforms can handle HVAC, lighting and other energy intensive processes, and thereby have an opportunity to reduce energy expenses by at least 40% (Casais &amp; Ferreira, 2023).</a:t>
            </a:r>
          </a:p>
        </p:txBody>
      </p:sp>
      <p:sp>
        <p:nvSpPr>
          <p:cNvPr id="5" name="TextBox 5"/>
          <p:cNvSpPr txBox="1"/>
          <p:nvPr/>
        </p:nvSpPr>
        <p:spPr>
          <a:xfrm>
            <a:off x="823317" y="2244091"/>
            <a:ext cx="13067908" cy="678180"/>
          </a:xfrm>
          <a:prstGeom prst="rect">
            <a:avLst/>
          </a:prstGeom>
        </p:spPr>
        <p:txBody>
          <a:bodyPr lIns="0" tIns="0" rIns="0" bIns="0" rtlCol="0" anchor="t">
            <a:spAutoFit/>
          </a:bodyPr>
          <a:lstStyle/>
          <a:p>
            <a:pPr algn="l">
              <a:lnSpc>
                <a:spcPts val="5309"/>
              </a:lnSpc>
            </a:pPr>
            <a:r>
              <a:rPr lang="en-US" sz="4500" spc="-369">
                <a:solidFill>
                  <a:srgbClr val="EDF1EF"/>
                </a:solidFill>
                <a:latin typeface="Public Sans"/>
                <a:ea typeface="Public Sans"/>
                <a:cs typeface="Public Sans"/>
                <a:sym typeface="Public Sans"/>
              </a:rPr>
              <a:t>The Role of Smart Technologies in Hotel Energy Efficiency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sp>
        <p:nvSpPr>
          <p:cNvPr id="2" name="Freeform 2"/>
          <p:cNvSpPr/>
          <p:nvPr/>
        </p:nvSpPr>
        <p:spPr>
          <a:xfrm>
            <a:off x="445546" y="1134093"/>
            <a:ext cx="5240039" cy="9152907"/>
          </a:xfrm>
          <a:custGeom>
            <a:avLst/>
            <a:gdLst/>
            <a:ahLst/>
            <a:cxnLst/>
            <a:rect l="l" t="t" r="r" b="b"/>
            <a:pathLst>
              <a:path w="5240039" h="9152907">
                <a:moveTo>
                  <a:pt x="0" y="0"/>
                </a:moveTo>
                <a:lnTo>
                  <a:pt x="5240039" y="0"/>
                </a:lnTo>
                <a:lnTo>
                  <a:pt x="5240039" y="9152907"/>
                </a:lnTo>
                <a:lnTo>
                  <a:pt x="0" y="9152907"/>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5685585" y="3162300"/>
            <a:ext cx="11415318" cy="5720334"/>
          </a:xfrm>
          <a:prstGeom prst="rect">
            <a:avLst/>
          </a:prstGeom>
        </p:spPr>
        <p:txBody>
          <a:bodyPr lIns="0" tIns="0" rIns="0" bIns="0" rtlCol="0" anchor="t">
            <a:spAutoFit/>
          </a:bodyPr>
          <a:lstStyle/>
          <a:p>
            <a:pPr marL="453392" lvl="1" indent="-226696" algn="just">
              <a:lnSpc>
                <a:spcPts val="3003"/>
              </a:lnSpc>
              <a:buFont typeface="Arial"/>
              <a:buChar char="•"/>
            </a:pPr>
            <a:r>
              <a:rPr lang="en-US" sz="2100" b="1" spc="126" dirty="0">
                <a:solidFill>
                  <a:srgbClr val="3A3A5B"/>
                </a:solidFill>
                <a:latin typeface="Public Sans Bold"/>
                <a:ea typeface="Public Sans Bold"/>
                <a:cs typeface="Public Sans Bold"/>
                <a:sym typeface="Public Sans Bold"/>
              </a:rPr>
              <a:t>Employing solar power is feasible for cutting electricity bills by up to 40% in regions with high solar intensity, including hotels in urban and suburban areas</a:t>
            </a:r>
            <a:r>
              <a:rPr lang="en-US" sz="2100" b="1" u="none" strike="noStrike" spc="126" dirty="0">
                <a:solidFill>
                  <a:srgbClr val="3A3A5B"/>
                </a:solidFill>
                <a:latin typeface="Public Sans Bold"/>
                <a:ea typeface="Public Sans Bold"/>
                <a:cs typeface="Public Sans Bold"/>
                <a:sym typeface="Public Sans Bold"/>
              </a:rPr>
              <a:t> (Yu et al., 2024). </a:t>
            </a:r>
          </a:p>
          <a:p>
            <a:pPr marL="453392" lvl="1" indent="-226696" algn="just">
              <a:lnSpc>
                <a:spcPts val="3003"/>
              </a:lnSpc>
              <a:buFont typeface="Arial"/>
              <a:buChar char="•"/>
            </a:pPr>
            <a:r>
              <a:rPr lang="en-US" sz="2100" b="1" u="none" strike="noStrike" spc="126" dirty="0">
                <a:solidFill>
                  <a:srgbClr val="3A3A5B"/>
                </a:solidFill>
                <a:latin typeface="Public Sans Bold"/>
                <a:ea typeface="Public Sans Bold"/>
                <a:cs typeface="Public Sans Bold"/>
                <a:sym typeface="Public Sans Bold"/>
              </a:rPr>
              <a:t>Besides, small wind turbines also help reduce energy expenses by about 25% according to the local wind conditions (Li et al., 2023). </a:t>
            </a:r>
          </a:p>
          <a:p>
            <a:pPr marL="453392" lvl="1" indent="-226696" algn="just">
              <a:lnSpc>
                <a:spcPts val="3003"/>
              </a:lnSpc>
              <a:buFont typeface="Arial"/>
              <a:buChar char="•"/>
            </a:pPr>
            <a:r>
              <a:rPr lang="en-US" sz="2100" b="1" u="none" strike="noStrike" spc="126" dirty="0">
                <a:solidFill>
                  <a:srgbClr val="3A3A5B"/>
                </a:solidFill>
                <a:latin typeface="Public Sans Bold"/>
                <a:ea typeface="Public Sans Bold"/>
                <a:cs typeface="Public Sans Bold"/>
                <a:sym typeface="Public Sans Bold"/>
              </a:rPr>
              <a:t>Smart energy systems integrated with Renewable Energy Technologies (RETs) including solar and biomass assist hotels to create sustainable business strategies that lower carbon footprint and operation costs (</a:t>
            </a:r>
            <a:r>
              <a:rPr lang="en-US" sz="2100" b="1" u="none" strike="noStrike" spc="126" dirty="0" err="1">
                <a:solidFill>
                  <a:srgbClr val="3A3A5B"/>
                </a:solidFill>
                <a:latin typeface="Public Sans Bold"/>
                <a:ea typeface="Public Sans Bold"/>
                <a:cs typeface="Public Sans Bold"/>
                <a:sym typeface="Public Sans Bold"/>
              </a:rPr>
              <a:t>Arıkan</a:t>
            </a:r>
            <a:r>
              <a:rPr lang="en-US" sz="2100" b="1" u="none" strike="noStrike" spc="126" dirty="0">
                <a:solidFill>
                  <a:srgbClr val="3A3A5B"/>
                </a:solidFill>
                <a:latin typeface="Public Sans Bold"/>
                <a:ea typeface="Public Sans Bold"/>
                <a:cs typeface="Public Sans Bold"/>
                <a:sym typeface="Public Sans Bold"/>
              </a:rPr>
              <a:t> </a:t>
            </a:r>
            <a:r>
              <a:rPr lang="en-US" sz="2100" b="1" u="none" strike="noStrike" spc="126" dirty="0" err="1">
                <a:solidFill>
                  <a:srgbClr val="3A3A5B"/>
                </a:solidFill>
                <a:latin typeface="Public Sans Bold"/>
                <a:ea typeface="Public Sans Bold"/>
                <a:cs typeface="Public Sans Bold"/>
                <a:sym typeface="Public Sans Bold"/>
              </a:rPr>
              <a:t>Kargı</a:t>
            </a:r>
            <a:r>
              <a:rPr lang="en-US" sz="2100" b="1" u="none" strike="noStrike" spc="126" dirty="0">
                <a:solidFill>
                  <a:srgbClr val="3A3A5B"/>
                </a:solidFill>
                <a:latin typeface="Public Sans Bold"/>
                <a:ea typeface="Public Sans Bold"/>
                <a:cs typeface="Public Sans Bold"/>
                <a:sym typeface="Public Sans Bold"/>
              </a:rPr>
              <a:t> &amp; </a:t>
            </a:r>
            <a:r>
              <a:rPr lang="en-US" sz="2100" b="1" u="none" strike="noStrike" spc="126" dirty="0" err="1">
                <a:solidFill>
                  <a:srgbClr val="3A3A5B"/>
                </a:solidFill>
                <a:latin typeface="Public Sans Bold"/>
                <a:ea typeface="Public Sans Bold"/>
                <a:cs typeface="Public Sans Bold"/>
                <a:sym typeface="Public Sans Bold"/>
              </a:rPr>
              <a:t>Cesur</a:t>
            </a:r>
            <a:r>
              <a:rPr lang="en-US" sz="2100" b="1" u="none" strike="noStrike" spc="126" dirty="0">
                <a:solidFill>
                  <a:srgbClr val="3A3A5B"/>
                </a:solidFill>
                <a:latin typeface="Public Sans Bold"/>
                <a:ea typeface="Public Sans Bold"/>
                <a:cs typeface="Public Sans Bold"/>
                <a:sym typeface="Public Sans Bold"/>
              </a:rPr>
              <a:t>, 2024).</a:t>
            </a:r>
          </a:p>
          <a:p>
            <a:pPr marL="453392" lvl="1" indent="-226696" algn="just">
              <a:lnSpc>
                <a:spcPts val="3003"/>
              </a:lnSpc>
              <a:buFont typeface="Arial"/>
              <a:buChar char="•"/>
            </a:pPr>
            <a:r>
              <a:rPr lang="en-US" sz="2100" b="1" u="none" strike="noStrike" spc="126" dirty="0">
                <a:solidFill>
                  <a:srgbClr val="3A3A5B"/>
                </a:solidFill>
                <a:latin typeface="Public Sans Bold"/>
                <a:ea typeface="Public Sans Bold"/>
                <a:cs typeface="Public Sans Bold"/>
                <a:sym typeface="Public Sans Bold"/>
              </a:rPr>
              <a:t>Nevertheless, the costs associated with installation are still high and it heavily depends on government subsidies to expand its use (</a:t>
            </a:r>
            <a:r>
              <a:rPr lang="en-US" sz="2100" b="1" u="none" strike="noStrike" spc="126" dirty="0" err="1">
                <a:solidFill>
                  <a:srgbClr val="3A3A5B"/>
                </a:solidFill>
                <a:latin typeface="Public Sans Bold"/>
                <a:ea typeface="Public Sans Bold"/>
                <a:cs typeface="Public Sans Bold"/>
                <a:sym typeface="Public Sans Bold"/>
              </a:rPr>
              <a:t>Dhirasasna</a:t>
            </a:r>
            <a:r>
              <a:rPr lang="en-US" sz="2100" b="1" u="none" strike="noStrike" spc="126" dirty="0">
                <a:solidFill>
                  <a:srgbClr val="3A3A5B"/>
                </a:solidFill>
                <a:latin typeface="Public Sans Bold"/>
                <a:ea typeface="Public Sans Bold"/>
                <a:cs typeface="Public Sans Bold"/>
                <a:sym typeface="Public Sans Bold"/>
              </a:rPr>
              <a:t>, 2021).  </a:t>
            </a:r>
          </a:p>
          <a:p>
            <a:pPr marL="453392" lvl="1" indent="-226696" algn="just">
              <a:lnSpc>
                <a:spcPts val="3003"/>
              </a:lnSpc>
              <a:buFont typeface="Arial"/>
              <a:buChar char="•"/>
            </a:pPr>
            <a:r>
              <a:rPr lang="en-US" sz="2100" b="1" u="none" strike="noStrike" spc="126" dirty="0">
                <a:solidFill>
                  <a:srgbClr val="3A3A5B"/>
                </a:solidFill>
                <a:latin typeface="Public Sans Bold"/>
                <a:ea typeface="Public Sans Bold"/>
                <a:cs typeface="Public Sans Bold"/>
                <a:sym typeface="Public Sans Bold"/>
              </a:rPr>
              <a:t>In regions like Mediterranean islands, solar energy combined with automation and energy storage offers reliable, sustainable energy, aligning with environmental and economic development goals (</a:t>
            </a:r>
            <a:r>
              <a:rPr lang="en-US" sz="2100" b="1" u="none" strike="noStrike" spc="126" dirty="0" err="1">
                <a:solidFill>
                  <a:srgbClr val="3A3A5B"/>
                </a:solidFill>
                <a:latin typeface="Public Sans Bold"/>
                <a:ea typeface="Public Sans Bold"/>
                <a:cs typeface="Public Sans Bold"/>
                <a:sym typeface="Public Sans Bold"/>
              </a:rPr>
              <a:t>Beccali</a:t>
            </a:r>
            <a:r>
              <a:rPr lang="en-US" sz="2100" b="1" u="none" strike="noStrike" spc="126" dirty="0">
                <a:solidFill>
                  <a:srgbClr val="3A3A5B"/>
                </a:solidFill>
                <a:latin typeface="Public Sans Bold"/>
                <a:ea typeface="Public Sans Bold"/>
                <a:cs typeface="Public Sans Bold"/>
                <a:sym typeface="Public Sans Bold"/>
              </a:rPr>
              <a:t> et al., 2018).</a:t>
            </a:r>
          </a:p>
        </p:txBody>
      </p:sp>
      <p:sp>
        <p:nvSpPr>
          <p:cNvPr id="4" name="TextBox 4"/>
          <p:cNvSpPr txBox="1"/>
          <p:nvPr/>
        </p:nvSpPr>
        <p:spPr>
          <a:xfrm>
            <a:off x="5843982" y="1250022"/>
            <a:ext cx="7129068" cy="1043941"/>
          </a:xfrm>
          <a:prstGeom prst="rect">
            <a:avLst/>
          </a:prstGeom>
        </p:spPr>
        <p:txBody>
          <a:bodyPr lIns="0" tIns="0" rIns="0" bIns="0" rtlCol="0" anchor="t">
            <a:spAutoFit/>
          </a:bodyPr>
          <a:lstStyle/>
          <a:p>
            <a:pPr algn="l">
              <a:lnSpc>
                <a:spcPts val="7680"/>
              </a:lnSpc>
            </a:pPr>
            <a:r>
              <a:rPr lang="en-US" sz="8000" spc="-656">
                <a:solidFill>
                  <a:srgbClr val="3A3A5B"/>
                </a:solidFill>
                <a:latin typeface="Public Sans"/>
                <a:ea typeface="Public Sans"/>
                <a:cs typeface="Public Sans"/>
                <a:sym typeface="Public Sans"/>
              </a:rPr>
              <a:t>Literature Review</a:t>
            </a:r>
          </a:p>
        </p:txBody>
      </p:sp>
      <p:sp>
        <p:nvSpPr>
          <p:cNvPr id="5" name="TextBox 5"/>
          <p:cNvSpPr txBox="1"/>
          <p:nvPr/>
        </p:nvSpPr>
        <p:spPr>
          <a:xfrm>
            <a:off x="5843982" y="2293962"/>
            <a:ext cx="11415318" cy="678180"/>
          </a:xfrm>
          <a:prstGeom prst="rect">
            <a:avLst/>
          </a:prstGeom>
        </p:spPr>
        <p:txBody>
          <a:bodyPr lIns="0" tIns="0" rIns="0" bIns="0" rtlCol="0" anchor="t">
            <a:spAutoFit/>
          </a:bodyPr>
          <a:lstStyle/>
          <a:p>
            <a:pPr algn="l">
              <a:lnSpc>
                <a:spcPts val="5309"/>
              </a:lnSpc>
            </a:pPr>
            <a:r>
              <a:rPr lang="en-US" sz="4500" spc="-369">
                <a:solidFill>
                  <a:srgbClr val="3A3A5B"/>
                </a:solidFill>
                <a:latin typeface="Public Sans"/>
                <a:ea typeface="Public Sans"/>
                <a:cs typeface="Public Sans"/>
                <a:sym typeface="Public Sans"/>
              </a:rPr>
              <a:t>Adoption of Renewable Energy in Hotel Operations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sp>
        <p:nvSpPr>
          <p:cNvPr id="2" name="TextBox 2"/>
          <p:cNvSpPr txBox="1"/>
          <p:nvPr/>
        </p:nvSpPr>
        <p:spPr>
          <a:xfrm>
            <a:off x="3157087" y="3911569"/>
            <a:ext cx="11973826" cy="1752473"/>
          </a:xfrm>
          <a:prstGeom prst="rect">
            <a:avLst/>
          </a:prstGeom>
        </p:spPr>
        <p:txBody>
          <a:bodyPr lIns="0" tIns="0" rIns="0" bIns="0" rtlCol="0" anchor="t">
            <a:spAutoFit/>
          </a:bodyPr>
          <a:lstStyle/>
          <a:p>
            <a:pPr algn="ctr">
              <a:lnSpc>
                <a:spcPts val="4636"/>
              </a:lnSpc>
            </a:pPr>
            <a:r>
              <a:rPr lang="en-US" sz="3800" b="1" spc="-60">
                <a:solidFill>
                  <a:srgbClr val="EDF1EF"/>
                </a:solidFill>
                <a:latin typeface="Public Sans Bold"/>
                <a:ea typeface="Public Sans Bold"/>
                <a:cs typeface="Public Sans Bold"/>
                <a:sym typeface="Public Sans Bold"/>
              </a:rPr>
              <a:t>A Deloitte (2024) survey shows that more than half of consumers have switched to brands with ethical and sustainability programs. </a:t>
            </a:r>
          </a:p>
        </p:txBody>
      </p:sp>
      <p:sp>
        <p:nvSpPr>
          <p:cNvPr id="3" name="TextBox 3"/>
          <p:cNvSpPr txBox="1"/>
          <p:nvPr/>
        </p:nvSpPr>
        <p:spPr>
          <a:xfrm>
            <a:off x="1028700" y="5829300"/>
            <a:ext cx="16230600" cy="2459355"/>
          </a:xfrm>
          <a:prstGeom prst="rect">
            <a:avLst/>
          </a:prstGeom>
        </p:spPr>
        <p:txBody>
          <a:bodyPr lIns="0" tIns="0" rIns="0" bIns="0" rtlCol="0" anchor="t">
            <a:spAutoFit/>
          </a:bodyPr>
          <a:lstStyle/>
          <a:p>
            <a:pPr marL="0" lvl="0" indent="0" algn="ctr">
              <a:lnSpc>
                <a:spcPts val="3239"/>
              </a:lnSpc>
              <a:spcBef>
                <a:spcPct val="0"/>
              </a:spcBef>
            </a:pPr>
            <a:r>
              <a:rPr lang="en-US" sz="2399" spc="143">
                <a:solidFill>
                  <a:srgbClr val="EDF1EF"/>
                </a:solidFill>
                <a:latin typeface="Public Sans"/>
                <a:ea typeface="Public Sans"/>
                <a:cs typeface="Public Sans"/>
                <a:sym typeface="Public Sans"/>
              </a:rPr>
              <a:t>Implementing environmental-friendly measures in the hotels can greatly improve the level of satisfaction among guests since there is a large number of customers who are willing to overpay for a hotel that meets environmentally friendly requirements (Soni et al., 2022). It also creates trust with today’s consumer and renders improved market position of the hotel that will lead to repeat business (Farmaki, 2019). Thus, adopting environmentally friendly measures is a strategic opportunity for hotels to improve customer loyalty and revenue while fulfilling sustainability goals.</a:t>
            </a:r>
          </a:p>
        </p:txBody>
      </p:sp>
      <p:sp>
        <p:nvSpPr>
          <p:cNvPr id="4" name="TextBox 4"/>
          <p:cNvSpPr txBox="1"/>
          <p:nvPr/>
        </p:nvSpPr>
        <p:spPr>
          <a:xfrm>
            <a:off x="3765546" y="1914356"/>
            <a:ext cx="10756907" cy="2339340"/>
          </a:xfrm>
          <a:prstGeom prst="rect">
            <a:avLst/>
          </a:prstGeom>
        </p:spPr>
        <p:txBody>
          <a:bodyPr lIns="0" tIns="0" rIns="0" bIns="0" rtlCol="0" anchor="t">
            <a:spAutoFit/>
          </a:bodyPr>
          <a:lstStyle/>
          <a:p>
            <a:pPr algn="ctr">
              <a:lnSpc>
                <a:spcPts val="17280"/>
              </a:lnSpc>
            </a:pPr>
            <a:r>
              <a:rPr lang="en-US" sz="18000" spc="-1476" dirty="0">
                <a:solidFill>
                  <a:srgbClr val="EDF1EF"/>
                </a:solidFill>
                <a:latin typeface="Public Sans"/>
                <a:ea typeface="Public Sans"/>
                <a:cs typeface="Public Sans"/>
                <a:sym typeface="Public Sans"/>
              </a:rPr>
              <a:t>51%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grpSp>
        <p:nvGrpSpPr>
          <p:cNvPr id="2" name="Group 2"/>
          <p:cNvGrpSpPr/>
          <p:nvPr/>
        </p:nvGrpSpPr>
        <p:grpSpPr>
          <a:xfrm>
            <a:off x="7707698" y="1008776"/>
            <a:ext cx="9659224" cy="2643481"/>
            <a:chOff x="0" y="0"/>
            <a:chExt cx="3066600" cy="839249"/>
          </a:xfrm>
        </p:grpSpPr>
        <p:sp>
          <p:nvSpPr>
            <p:cNvPr id="3" name="Freeform 3"/>
            <p:cNvSpPr/>
            <p:nvPr/>
          </p:nvSpPr>
          <p:spPr>
            <a:xfrm>
              <a:off x="0" y="0"/>
              <a:ext cx="3066600" cy="839249"/>
            </a:xfrm>
            <a:custGeom>
              <a:avLst/>
              <a:gdLst/>
              <a:ahLst/>
              <a:cxnLst/>
              <a:rect l="l" t="t" r="r" b="b"/>
              <a:pathLst>
                <a:path w="3066600" h="839249">
                  <a:moveTo>
                    <a:pt x="0" y="0"/>
                  </a:moveTo>
                  <a:lnTo>
                    <a:pt x="3066600" y="0"/>
                  </a:lnTo>
                  <a:lnTo>
                    <a:pt x="3066600" y="839249"/>
                  </a:lnTo>
                  <a:lnTo>
                    <a:pt x="0" y="839249"/>
                  </a:lnTo>
                  <a:close/>
                </a:path>
              </a:pathLst>
            </a:custGeom>
            <a:solidFill>
              <a:srgbClr val="EDF1EF"/>
            </a:solidFill>
          </p:spPr>
          <p:txBody>
            <a:bodyPr/>
            <a:lstStyle/>
            <a:p>
              <a:endParaRPr lang="en-GB"/>
            </a:p>
          </p:txBody>
        </p:sp>
        <p:sp>
          <p:nvSpPr>
            <p:cNvPr id="4" name="TextBox 4"/>
            <p:cNvSpPr txBox="1"/>
            <p:nvPr/>
          </p:nvSpPr>
          <p:spPr>
            <a:xfrm>
              <a:off x="0" y="-38100"/>
              <a:ext cx="3066600" cy="87734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7707698" y="3800026"/>
            <a:ext cx="9659224" cy="2643481"/>
            <a:chOff x="0" y="0"/>
            <a:chExt cx="3066600" cy="839249"/>
          </a:xfrm>
        </p:grpSpPr>
        <p:sp>
          <p:nvSpPr>
            <p:cNvPr id="6" name="Freeform 6"/>
            <p:cNvSpPr/>
            <p:nvPr/>
          </p:nvSpPr>
          <p:spPr>
            <a:xfrm>
              <a:off x="0" y="0"/>
              <a:ext cx="3066600" cy="839249"/>
            </a:xfrm>
            <a:custGeom>
              <a:avLst/>
              <a:gdLst/>
              <a:ahLst/>
              <a:cxnLst/>
              <a:rect l="l" t="t" r="r" b="b"/>
              <a:pathLst>
                <a:path w="3066600" h="839249">
                  <a:moveTo>
                    <a:pt x="0" y="0"/>
                  </a:moveTo>
                  <a:lnTo>
                    <a:pt x="3066600" y="0"/>
                  </a:lnTo>
                  <a:lnTo>
                    <a:pt x="3066600" y="839249"/>
                  </a:lnTo>
                  <a:lnTo>
                    <a:pt x="0" y="839249"/>
                  </a:lnTo>
                  <a:close/>
                </a:path>
              </a:pathLst>
            </a:custGeom>
            <a:solidFill>
              <a:srgbClr val="EDF1EF"/>
            </a:solidFill>
          </p:spPr>
          <p:txBody>
            <a:bodyPr/>
            <a:lstStyle/>
            <a:p>
              <a:endParaRPr lang="en-GB"/>
            </a:p>
          </p:txBody>
        </p:sp>
        <p:sp>
          <p:nvSpPr>
            <p:cNvPr id="7" name="TextBox 7"/>
            <p:cNvSpPr txBox="1"/>
            <p:nvPr/>
          </p:nvSpPr>
          <p:spPr>
            <a:xfrm>
              <a:off x="0" y="-38100"/>
              <a:ext cx="3066600" cy="877349"/>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7707698" y="6594896"/>
            <a:ext cx="9659224" cy="2643481"/>
            <a:chOff x="0" y="0"/>
            <a:chExt cx="3066600" cy="839249"/>
          </a:xfrm>
        </p:grpSpPr>
        <p:sp>
          <p:nvSpPr>
            <p:cNvPr id="9" name="Freeform 9"/>
            <p:cNvSpPr/>
            <p:nvPr/>
          </p:nvSpPr>
          <p:spPr>
            <a:xfrm>
              <a:off x="0" y="0"/>
              <a:ext cx="3066600" cy="839249"/>
            </a:xfrm>
            <a:custGeom>
              <a:avLst/>
              <a:gdLst/>
              <a:ahLst/>
              <a:cxnLst/>
              <a:rect l="l" t="t" r="r" b="b"/>
              <a:pathLst>
                <a:path w="3066600" h="839249">
                  <a:moveTo>
                    <a:pt x="0" y="0"/>
                  </a:moveTo>
                  <a:lnTo>
                    <a:pt x="3066600" y="0"/>
                  </a:lnTo>
                  <a:lnTo>
                    <a:pt x="3066600" y="839249"/>
                  </a:lnTo>
                  <a:lnTo>
                    <a:pt x="0" y="839249"/>
                  </a:lnTo>
                  <a:close/>
                </a:path>
              </a:pathLst>
            </a:custGeom>
            <a:solidFill>
              <a:srgbClr val="EDF1EF"/>
            </a:solidFill>
          </p:spPr>
          <p:txBody>
            <a:bodyPr/>
            <a:lstStyle/>
            <a:p>
              <a:endParaRPr lang="en-GB"/>
            </a:p>
          </p:txBody>
        </p:sp>
        <p:sp>
          <p:nvSpPr>
            <p:cNvPr id="10" name="TextBox 10"/>
            <p:cNvSpPr txBox="1"/>
            <p:nvPr/>
          </p:nvSpPr>
          <p:spPr>
            <a:xfrm>
              <a:off x="0" y="-38100"/>
              <a:ext cx="3066600" cy="877349"/>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1239633" y="3855841"/>
            <a:ext cx="5466522" cy="4114800"/>
          </a:xfrm>
          <a:custGeom>
            <a:avLst/>
            <a:gdLst/>
            <a:ahLst/>
            <a:cxnLst/>
            <a:rect l="l" t="t" r="r" b="b"/>
            <a:pathLst>
              <a:path w="5466522" h="4114800">
                <a:moveTo>
                  <a:pt x="0" y="0"/>
                </a:moveTo>
                <a:lnTo>
                  <a:pt x="5466521" y="0"/>
                </a:lnTo>
                <a:lnTo>
                  <a:pt x="5466521"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TextBox 12"/>
          <p:cNvSpPr txBox="1"/>
          <p:nvPr/>
        </p:nvSpPr>
        <p:spPr>
          <a:xfrm>
            <a:off x="1597880" y="2348981"/>
            <a:ext cx="4750027" cy="1506861"/>
          </a:xfrm>
          <a:prstGeom prst="rect">
            <a:avLst/>
          </a:prstGeom>
        </p:spPr>
        <p:txBody>
          <a:bodyPr lIns="0" tIns="0" rIns="0" bIns="0" rtlCol="0" anchor="t">
            <a:spAutoFit/>
          </a:bodyPr>
          <a:lstStyle/>
          <a:p>
            <a:pPr algn="ctr">
              <a:lnSpc>
                <a:spcPts val="5760"/>
              </a:lnSpc>
            </a:pPr>
            <a:r>
              <a:rPr lang="en-US" sz="6000" spc="-492">
                <a:solidFill>
                  <a:srgbClr val="EDF1EF"/>
                </a:solidFill>
                <a:latin typeface="Public Sans"/>
                <a:ea typeface="Public Sans"/>
                <a:cs typeface="Public Sans"/>
                <a:sym typeface="Public Sans"/>
              </a:rPr>
              <a:t>PESTLE: Political Factors</a:t>
            </a:r>
          </a:p>
        </p:txBody>
      </p:sp>
      <p:sp>
        <p:nvSpPr>
          <p:cNvPr id="13" name="TextBox 13"/>
          <p:cNvSpPr txBox="1"/>
          <p:nvPr/>
        </p:nvSpPr>
        <p:spPr>
          <a:xfrm>
            <a:off x="8354524" y="1943462"/>
            <a:ext cx="1578952" cy="1169670"/>
          </a:xfrm>
          <a:prstGeom prst="rect">
            <a:avLst/>
          </a:prstGeom>
        </p:spPr>
        <p:txBody>
          <a:bodyPr lIns="0" tIns="0" rIns="0" bIns="0" rtlCol="0" anchor="t">
            <a:spAutoFit/>
          </a:bodyPr>
          <a:lstStyle/>
          <a:p>
            <a:pPr algn="l">
              <a:lnSpc>
                <a:spcPts val="8640"/>
              </a:lnSpc>
            </a:pPr>
            <a:r>
              <a:rPr lang="en-US" sz="9000" spc="-738">
                <a:solidFill>
                  <a:srgbClr val="3A3A5B"/>
                </a:solidFill>
                <a:latin typeface="Public Sans"/>
                <a:ea typeface="Public Sans"/>
                <a:cs typeface="Public Sans"/>
                <a:sym typeface="Public Sans"/>
              </a:rPr>
              <a:t>01.</a:t>
            </a:r>
          </a:p>
        </p:txBody>
      </p:sp>
      <p:sp>
        <p:nvSpPr>
          <p:cNvPr id="14" name="TextBox 14"/>
          <p:cNvSpPr txBox="1"/>
          <p:nvPr/>
        </p:nvSpPr>
        <p:spPr>
          <a:xfrm>
            <a:off x="8126708" y="4613076"/>
            <a:ext cx="1578952" cy="1169670"/>
          </a:xfrm>
          <a:prstGeom prst="rect">
            <a:avLst/>
          </a:prstGeom>
        </p:spPr>
        <p:txBody>
          <a:bodyPr lIns="0" tIns="0" rIns="0" bIns="0" rtlCol="0" anchor="t">
            <a:spAutoFit/>
          </a:bodyPr>
          <a:lstStyle/>
          <a:p>
            <a:pPr algn="l">
              <a:lnSpc>
                <a:spcPts val="8640"/>
              </a:lnSpc>
            </a:pPr>
            <a:r>
              <a:rPr lang="en-US" sz="9000" spc="-738">
                <a:solidFill>
                  <a:srgbClr val="3A3A5B"/>
                </a:solidFill>
                <a:latin typeface="Public Sans"/>
                <a:ea typeface="Public Sans"/>
                <a:cs typeface="Public Sans"/>
                <a:sym typeface="Public Sans"/>
              </a:rPr>
              <a:t>02.</a:t>
            </a:r>
          </a:p>
        </p:txBody>
      </p:sp>
      <p:sp>
        <p:nvSpPr>
          <p:cNvPr id="15" name="TextBox 15"/>
          <p:cNvSpPr txBox="1"/>
          <p:nvPr/>
        </p:nvSpPr>
        <p:spPr>
          <a:xfrm>
            <a:off x="8126708" y="7329332"/>
            <a:ext cx="1578952" cy="1169670"/>
          </a:xfrm>
          <a:prstGeom prst="rect">
            <a:avLst/>
          </a:prstGeom>
        </p:spPr>
        <p:txBody>
          <a:bodyPr lIns="0" tIns="0" rIns="0" bIns="0" rtlCol="0" anchor="t">
            <a:spAutoFit/>
          </a:bodyPr>
          <a:lstStyle/>
          <a:p>
            <a:pPr algn="l">
              <a:lnSpc>
                <a:spcPts val="8640"/>
              </a:lnSpc>
            </a:pPr>
            <a:r>
              <a:rPr lang="en-US" sz="9000" spc="-738">
                <a:solidFill>
                  <a:srgbClr val="3A3A5B"/>
                </a:solidFill>
                <a:latin typeface="Public Sans"/>
                <a:ea typeface="Public Sans"/>
                <a:cs typeface="Public Sans"/>
                <a:sym typeface="Public Sans"/>
              </a:rPr>
              <a:t>03.</a:t>
            </a:r>
          </a:p>
        </p:txBody>
      </p:sp>
      <p:sp>
        <p:nvSpPr>
          <p:cNvPr id="16" name="TextBox 16"/>
          <p:cNvSpPr txBox="1"/>
          <p:nvPr/>
        </p:nvSpPr>
        <p:spPr>
          <a:xfrm>
            <a:off x="9705661" y="1245619"/>
            <a:ext cx="7007325" cy="2122170"/>
          </a:xfrm>
          <a:prstGeom prst="rect">
            <a:avLst/>
          </a:prstGeom>
        </p:spPr>
        <p:txBody>
          <a:bodyPr lIns="0" tIns="0" rIns="0" bIns="0" rtlCol="0" anchor="t">
            <a:spAutoFit/>
          </a:bodyPr>
          <a:lstStyle/>
          <a:p>
            <a:pPr marL="0" lvl="0" indent="0" algn="just">
              <a:lnSpc>
                <a:spcPts val="2834"/>
              </a:lnSpc>
              <a:spcBef>
                <a:spcPct val="0"/>
              </a:spcBef>
            </a:pPr>
            <a:r>
              <a:rPr lang="en-US" sz="2099" b="1" spc="125">
                <a:solidFill>
                  <a:srgbClr val="3A3A5B"/>
                </a:solidFill>
                <a:latin typeface="Public Sans Bold"/>
                <a:ea typeface="Public Sans Bold"/>
                <a:cs typeface="Public Sans Bold"/>
                <a:sym typeface="Public Sans Bold"/>
              </a:rPr>
              <a:t>Government incentives and subsidies play a crucial role in encouraging energy-efficient practices in hotels by offsetting the high initial costs of renewable energy systems, making these technologies more accessible to hotels of varying sizes (Gössling &amp; Higham, 2021)</a:t>
            </a:r>
          </a:p>
        </p:txBody>
      </p:sp>
      <p:sp>
        <p:nvSpPr>
          <p:cNvPr id="17" name="TextBox 17"/>
          <p:cNvSpPr txBox="1"/>
          <p:nvPr/>
        </p:nvSpPr>
        <p:spPr>
          <a:xfrm>
            <a:off x="9635959" y="4013001"/>
            <a:ext cx="7146728" cy="2122170"/>
          </a:xfrm>
          <a:prstGeom prst="rect">
            <a:avLst/>
          </a:prstGeom>
        </p:spPr>
        <p:txBody>
          <a:bodyPr lIns="0" tIns="0" rIns="0" bIns="0" rtlCol="0" anchor="t">
            <a:spAutoFit/>
          </a:bodyPr>
          <a:lstStyle/>
          <a:p>
            <a:pPr marL="0" lvl="0" indent="0" algn="just">
              <a:lnSpc>
                <a:spcPts val="2834"/>
              </a:lnSpc>
              <a:spcBef>
                <a:spcPct val="0"/>
              </a:spcBef>
            </a:pPr>
            <a:r>
              <a:rPr lang="en-US" sz="2099" b="1" spc="125">
                <a:solidFill>
                  <a:srgbClr val="3A3A5B"/>
                </a:solidFill>
                <a:latin typeface="Public Sans Bold"/>
                <a:ea typeface="Public Sans Bold"/>
                <a:cs typeface="Public Sans Bold"/>
                <a:sym typeface="Public Sans Bold"/>
              </a:rPr>
              <a:t>Industry standards, for instance the EU Green Deal, do not only push, via EMS, hotels to incorporate smart technologies and meet carbon emissions goals but are also perceived as beneficial by stakeholders in terms of the brand image (Filimonau &amp; Magklaropoulou, 2020).</a:t>
            </a:r>
          </a:p>
        </p:txBody>
      </p:sp>
      <p:sp>
        <p:nvSpPr>
          <p:cNvPr id="18" name="TextBox 18"/>
          <p:cNvSpPr txBox="1"/>
          <p:nvPr/>
        </p:nvSpPr>
        <p:spPr>
          <a:xfrm>
            <a:off x="9705661" y="7007951"/>
            <a:ext cx="7146728" cy="1769745"/>
          </a:xfrm>
          <a:prstGeom prst="rect">
            <a:avLst/>
          </a:prstGeom>
        </p:spPr>
        <p:txBody>
          <a:bodyPr lIns="0" tIns="0" rIns="0" bIns="0" rtlCol="0" anchor="t">
            <a:spAutoFit/>
          </a:bodyPr>
          <a:lstStyle/>
          <a:p>
            <a:pPr marL="0" lvl="0" indent="0" algn="just">
              <a:lnSpc>
                <a:spcPts val="2834"/>
              </a:lnSpc>
              <a:spcBef>
                <a:spcPct val="0"/>
              </a:spcBef>
            </a:pPr>
            <a:r>
              <a:rPr lang="en-US" sz="2099" b="1" spc="125">
                <a:solidFill>
                  <a:srgbClr val="3A3A5B"/>
                </a:solidFill>
                <a:latin typeface="Public Sans Bold"/>
                <a:ea typeface="Public Sans Bold"/>
                <a:cs typeface="Public Sans Bold"/>
                <a:sym typeface="Public Sans Bold"/>
              </a:rPr>
              <a:t>Multilateral arrangements such as the Paris Accord compel the industry’s entities to pursue sustainability, ensuring that organisational objectives are consistent with climate initiatives, broadening corporate image (Skiba et al., 2023).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grpSp>
        <p:nvGrpSpPr>
          <p:cNvPr id="2" name="Group 2"/>
          <p:cNvGrpSpPr/>
          <p:nvPr/>
        </p:nvGrpSpPr>
        <p:grpSpPr>
          <a:xfrm>
            <a:off x="7707698" y="1008776"/>
            <a:ext cx="9659224" cy="2643481"/>
            <a:chOff x="0" y="0"/>
            <a:chExt cx="3066600" cy="839249"/>
          </a:xfrm>
        </p:grpSpPr>
        <p:sp>
          <p:nvSpPr>
            <p:cNvPr id="3" name="Freeform 3"/>
            <p:cNvSpPr/>
            <p:nvPr/>
          </p:nvSpPr>
          <p:spPr>
            <a:xfrm>
              <a:off x="0" y="0"/>
              <a:ext cx="3066600" cy="839249"/>
            </a:xfrm>
            <a:custGeom>
              <a:avLst/>
              <a:gdLst/>
              <a:ahLst/>
              <a:cxnLst/>
              <a:rect l="l" t="t" r="r" b="b"/>
              <a:pathLst>
                <a:path w="3066600" h="839249">
                  <a:moveTo>
                    <a:pt x="0" y="0"/>
                  </a:moveTo>
                  <a:lnTo>
                    <a:pt x="3066600" y="0"/>
                  </a:lnTo>
                  <a:lnTo>
                    <a:pt x="3066600" y="839249"/>
                  </a:lnTo>
                  <a:lnTo>
                    <a:pt x="0" y="839249"/>
                  </a:lnTo>
                  <a:close/>
                </a:path>
              </a:pathLst>
            </a:custGeom>
            <a:solidFill>
              <a:srgbClr val="EDF1EF"/>
            </a:solidFill>
          </p:spPr>
          <p:txBody>
            <a:bodyPr/>
            <a:lstStyle/>
            <a:p>
              <a:endParaRPr lang="en-GB"/>
            </a:p>
          </p:txBody>
        </p:sp>
        <p:sp>
          <p:nvSpPr>
            <p:cNvPr id="4" name="TextBox 4"/>
            <p:cNvSpPr txBox="1"/>
            <p:nvPr/>
          </p:nvSpPr>
          <p:spPr>
            <a:xfrm>
              <a:off x="0" y="-38100"/>
              <a:ext cx="3066600" cy="87734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7707698" y="3800026"/>
            <a:ext cx="9659224" cy="2643481"/>
            <a:chOff x="0" y="0"/>
            <a:chExt cx="3066600" cy="839249"/>
          </a:xfrm>
        </p:grpSpPr>
        <p:sp>
          <p:nvSpPr>
            <p:cNvPr id="6" name="Freeform 6"/>
            <p:cNvSpPr/>
            <p:nvPr/>
          </p:nvSpPr>
          <p:spPr>
            <a:xfrm>
              <a:off x="0" y="0"/>
              <a:ext cx="3066600" cy="839249"/>
            </a:xfrm>
            <a:custGeom>
              <a:avLst/>
              <a:gdLst/>
              <a:ahLst/>
              <a:cxnLst/>
              <a:rect l="l" t="t" r="r" b="b"/>
              <a:pathLst>
                <a:path w="3066600" h="839249">
                  <a:moveTo>
                    <a:pt x="0" y="0"/>
                  </a:moveTo>
                  <a:lnTo>
                    <a:pt x="3066600" y="0"/>
                  </a:lnTo>
                  <a:lnTo>
                    <a:pt x="3066600" y="839249"/>
                  </a:lnTo>
                  <a:lnTo>
                    <a:pt x="0" y="839249"/>
                  </a:lnTo>
                  <a:close/>
                </a:path>
              </a:pathLst>
            </a:custGeom>
            <a:solidFill>
              <a:srgbClr val="EDF1EF"/>
            </a:solidFill>
          </p:spPr>
          <p:txBody>
            <a:bodyPr/>
            <a:lstStyle/>
            <a:p>
              <a:endParaRPr lang="en-GB"/>
            </a:p>
          </p:txBody>
        </p:sp>
        <p:sp>
          <p:nvSpPr>
            <p:cNvPr id="7" name="TextBox 7"/>
            <p:cNvSpPr txBox="1"/>
            <p:nvPr/>
          </p:nvSpPr>
          <p:spPr>
            <a:xfrm>
              <a:off x="0" y="-38100"/>
              <a:ext cx="3066600" cy="877349"/>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7707698" y="6594896"/>
            <a:ext cx="9659224" cy="2643481"/>
            <a:chOff x="0" y="0"/>
            <a:chExt cx="3066600" cy="839249"/>
          </a:xfrm>
        </p:grpSpPr>
        <p:sp>
          <p:nvSpPr>
            <p:cNvPr id="9" name="Freeform 9"/>
            <p:cNvSpPr/>
            <p:nvPr/>
          </p:nvSpPr>
          <p:spPr>
            <a:xfrm>
              <a:off x="0" y="0"/>
              <a:ext cx="3066600" cy="839249"/>
            </a:xfrm>
            <a:custGeom>
              <a:avLst/>
              <a:gdLst/>
              <a:ahLst/>
              <a:cxnLst/>
              <a:rect l="l" t="t" r="r" b="b"/>
              <a:pathLst>
                <a:path w="3066600" h="839249">
                  <a:moveTo>
                    <a:pt x="0" y="0"/>
                  </a:moveTo>
                  <a:lnTo>
                    <a:pt x="3066600" y="0"/>
                  </a:lnTo>
                  <a:lnTo>
                    <a:pt x="3066600" y="839249"/>
                  </a:lnTo>
                  <a:lnTo>
                    <a:pt x="0" y="839249"/>
                  </a:lnTo>
                  <a:close/>
                </a:path>
              </a:pathLst>
            </a:custGeom>
            <a:solidFill>
              <a:srgbClr val="EDF1EF"/>
            </a:solidFill>
          </p:spPr>
          <p:txBody>
            <a:bodyPr/>
            <a:lstStyle/>
            <a:p>
              <a:endParaRPr lang="en-GB"/>
            </a:p>
          </p:txBody>
        </p:sp>
        <p:sp>
          <p:nvSpPr>
            <p:cNvPr id="10" name="TextBox 10"/>
            <p:cNvSpPr txBox="1"/>
            <p:nvPr/>
          </p:nvSpPr>
          <p:spPr>
            <a:xfrm>
              <a:off x="0" y="-38100"/>
              <a:ext cx="3066600" cy="877349"/>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1307104" y="3962281"/>
            <a:ext cx="5466522" cy="4114800"/>
          </a:xfrm>
          <a:custGeom>
            <a:avLst/>
            <a:gdLst/>
            <a:ahLst/>
            <a:cxnLst/>
            <a:rect l="l" t="t" r="r" b="b"/>
            <a:pathLst>
              <a:path w="5466522" h="4114800">
                <a:moveTo>
                  <a:pt x="0" y="0"/>
                </a:moveTo>
                <a:lnTo>
                  <a:pt x="5466522" y="0"/>
                </a:lnTo>
                <a:lnTo>
                  <a:pt x="5466522"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TextBox 12"/>
          <p:cNvSpPr txBox="1"/>
          <p:nvPr/>
        </p:nvSpPr>
        <p:spPr>
          <a:xfrm>
            <a:off x="1307104" y="2348981"/>
            <a:ext cx="5399050" cy="1506861"/>
          </a:xfrm>
          <a:prstGeom prst="rect">
            <a:avLst/>
          </a:prstGeom>
        </p:spPr>
        <p:txBody>
          <a:bodyPr lIns="0" tIns="0" rIns="0" bIns="0" rtlCol="0" anchor="t">
            <a:spAutoFit/>
          </a:bodyPr>
          <a:lstStyle/>
          <a:p>
            <a:pPr algn="ctr">
              <a:lnSpc>
                <a:spcPts val="5760"/>
              </a:lnSpc>
            </a:pPr>
            <a:r>
              <a:rPr lang="en-US" sz="6000" spc="-492">
                <a:solidFill>
                  <a:srgbClr val="EDF1EF"/>
                </a:solidFill>
                <a:latin typeface="Public Sans"/>
                <a:ea typeface="Public Sans"/>
                <a:cs typeface="Public Sans"/>
                <a:sym typeface="Public Sans"/>
              </a:rPr>
              <a:t>PESTLE: Economic Factors</a:t>
            </a:r>
          </a:p>
        </p:txBody>
      </p:sp>
      <p:sp>
        <p:nvSpPr>
          <p:cNvPr id="13" name="TextBox 13"/>
          <p:cNvSpPr txBox="1"/>
          <p:nvPr/>
        </p:nvSpPr>
        <p:spPr>
          <a:xfrm>
            <a:off x="8354524" y="1943462"/>
            <a:ext cx="1578952" cy="1169670"/>
          </a:xfrm>
          <a:prstGeom prst="rect">
            <a:avLst/>
          </a:prstGeom>
        </p:spPr>
        <p:txBody>
          <a:bodyPr lIns="0" tIns="0" rIns="0" bIns="0" rtlCol="0" anchor="t">
            <a:spAutoFit/>
          </a:bodyPr>
          <a:lstStyle/>
          <a:p>
            <a:pPr algn="l">
              <a:lnSpc>
                <a:spcPts val="8640"/>
              </a:lnSpc>
            </a:pPr>
            <a:r>
              <a:rPr lang="en-US" sz="9000" spc="-738">
                <a:solidFill>
                  <a:srgbClr val="3A3A5B"/>
                </a:solidFill>
                <a:latin typeface="Public Sans"/>
                <a:ea typeface="Public Sans"/>
                <a:cs typeface="Public Sans"/>
                <a:sym typeface="Public Sans"/>
              </a:rPr>
              <a:t>01.</a:t>
            </a:r>
          </a:p>
        </p:txBody>
      </p:sp>
      <p:sp>
        <p:nvSpPr>
          <p:cNvPr id="14" name="TextBox 14"/>
          <p:cNvSpPr txBox="1"/>
          <p:nvPr/>
        </p:nvSpPr>
        <p:spPr>
          <a:xfrm>
            <a:off x="8126708" y="4613076"/>
            <a:ext cx="1578952" cy="1169670"/>
          </a:xfrm>
          <a:prstGeom prst="rect">
            <a:avLst/>
          </a:prstGeom>
        </p:spPr>
        <p:txBody>
          <a:bodyPr lIns="0" tIns="0" rIns="0" bIns="0" rtlCol="0" anchor="t">
            <a:spAutoFit/>
          </a:bodyPr>
          <a:lstStyle/>
          <a:p>
            <a:pPr algn="l">
              <a:lnSpc>
                <a:spcPts val="8640"/>
              </a:lnSpc>
            </a:pPr>
            <a:r>
              <a:rPr lang="en-US" sz="9000" spc="-738">
                <a:solidFill>
                  <a:srgbClr val="3A3A5B"/>
                </a:solidFill>
                <a:latin typeface="Public Sans"/>
                <a:ea typeface="Public Sans"/>
                <a:cs typeface="Public Sans"/>
                <a:sym typeface="Public Sans"/>
              </a:rPr>
              <a:t>02.</a:t>
            </a:r>
          </a:p>
        </p:txBody>
      </p:sp>
      <p:sp>
        <p:nvSpPr>
          <p:cNvPr id="15" name="TextBox 15"/>
          <p:cNvSpPr txBox="1"/>
          <p:nvPr/>
        </p:nvSpPr>
        <p:spPr>
          <a:xfrm>
            <a:off x="8126708" y="7329332"/>
            <a:ext cx="1578952" cy="1169670"/>
          </a:xfrm>
          <a:prstGeom prst="rect">
            <a:avLst/>
          </a:prstGeom>
        </p:spPr>
        <p:txBody>
          <a:bodyPr lIns="0" tIns="0" rIns="0" bIns="0" rtlCol="0" anchor="t">
            <a:spAutoFit/>
          </a:bodyPr>
          <a:lstStyle/>
          <a:p>
            <a:pPr algn="l">
              <a:lnSpc>
                <a:spcPts val="8640"/>
              </a:lnSpc>
            </a:pPr>
            <a:r>
              <a:rPr lang="en-US" sz="9000" spc="-738">
                <a:solidFill>
                  <a:srgbClr val="3A3A5B"/>
                </a:solidFill>
                <a:latin typeface="Public Sans"/>
                <a:ea typeface="Public Sans"/>
                <a:cs typeface="Public Sans"/>
                <a:sym typeface="Public Sans"/>
              </a:rPr>
              <a:t>03.</a:t>
            </a:r>
          </a:p>
        </p:txBody>
      </p:sp>
      <p:sp>
        <p:nvSpPr>
          <p:cNvPr id="16" name="TextBox 16"/>
          <p:cNvSpPr txBox="1"/>
          <p:nvPr/>
        </p:nvSpPr>
        <p:spPr>
          <a:xfrm>
            <a:off x="9705661" y="1245619"/>
            <a:ext cx="7146728" cy="2122170"/>
          </a:xfrm>
          <a:prstGeom prst="rect">
            <a:avLst/>
          </a:prstGeom>
        </p:spPr>
        <p:txBody>
          <a:bodyPr lIns="0" tIns="0" rIns="0" bIns="0" rtlCol="0" anchor="t">
            <a:spAutoFit/>
          </a:bodyPr>
          <a:lstStyle/>
          <a:p>
            <a:pPr marL="0" lvl="0" indent="0" algn="just">
              <a:lnSpc>
                <a:spcPts val="2834"/>
              </a:lnSpc>
              <a:spcBef>
                <a:spcPct val="0"/>
              </a:spcBef>
            </a:pPr>
            <a:r>
              <a:rPr lang="en-US" sz="2099" b="1" spc="125">
                <a:solidFill>
                  <a:srgbClr val="3A3A5B"/>
                </a:solidFill>
                <a:latin typeface="Public Sans Bold"/>
                <a:ea typeface="Public Sans Bold"/>
                <a:cs typeface="Public Sans Bold"/>
                <a:sym typeface="Public Sans Bold"/>
              </a:rPr>
              <a:t>Currently, energy prices due to factors such as the Russia- Ukraine crises, have increased energy expenses and inflation in the supply chain. The hotel industry energy consumption has increased by 47% since 2000, inadvertently affecting the operating expenditure (Doggrell, 2020). </a:t>
            </a:r>
          </a:p>
        </p:txBody>
      </p:sp>
      <p:sp>
        <p:nvSpPr>
          <p:cNvPr id="17" name="TextBox 17"/>
          <p:cNvSpPr txBox="1"/>
          <p:nvPr/>
        </p:nvSpPr>
        <p:spPr>
          <a:xfrm>
            <a:off x="9635959" y="4411027"/>
            <a:ext cx="7146728" cy="1417320"/>
          </a:xfrm>
          <a:prstGeom prst="rect">
            <a:avLst/>
          </a:prstGeom>
        </p:spPr>
        <p:txBody>
          <a:bodyPr lIns="0" tIns="0" rIns="0" bIns="0" rtlCol="0" anchor="t">
            <a:spAutoFit/>
          </a:bodyPr>
          <a:lstStyle/>
          <a:p>
            <a:pPr marL="0" lvl="0" indent="0" algn="just">
              <a:lnSpc>
                <a:spcPts val="2834"/>
              </a:lnSpc>
              <a:spcBef>
                <a:spcPct val="0"/>
              </a:spcBef>
            </a:pPr>
            <a:r>
              <a:rPr lang="en-US" sz="2099" b="1" spc="125">
                <a:solidFill>
                  <a:srgbClr val="3A3A5B"/>
                </a:solidFill>
                <a:latin typeface="Public Sans Bold"/>
                <a:ea typeface="Public Sans Bold"/>
                <a:cs typeface="Public Sans Bold"/>
                <a:sym typeface="Public Sans Bold"/>
              </a:rPr>
              <a:t>Despite high initial costs, investing in energy-efficient technologies is attractive for large hotels due to long-term savings and the potential for positive ROI over time (Doggrell, 2020).</a:t>
            </a:r>
          </a:p>
        </p:txBody>
      </p:sp>
      <p:sp>
        <p:nvSpPr>
          <p:cNvPr id="18" name="TextBox 18"/>
          <p:cNvSpPr txBox="1"/>
          <p:nvPr/>
        </p:nvSpPr>
        <p:spPr>
          <a:xfrm>
            <a:off x="9705661" y="7184163"/>
            <a:ext cx="7146728" cy="1417320"/>
          </a:xfrm>
          <a:prstGeom prst="rect">
            <a:avLst/>
          </a:prstGeom>
        </p:spPr>
        <p:txBody>
          <a:bodyPr lIns="0" tIns="0" rIns="0" bIns="0" rtlCol="0" anchor="t">
            <a:spAutoFit/>
          </a:bodyPr>
          <a:lstStyle/>
          <a:p>
            <a:pPr marL="0" lvl="0" indent="0" algn="just">
              <a:lnSpc>
                <a:spcPts val="2834"/>
              </a:lnSpc>
              <a:spcBef>
                <a:spcPct val="0"/>
              </a:spcBef>
            </a:pPr>
            <a:r>
              <a:rPr lang="en-US" sz="2099" b="1" spc="125">
                <a:solidFill>
                  <a:srgbClr val="3A3A5B"/>
                </a:solidFill>
                <a:latin typeface="Public Sans Bold"/>
                <a:ea typeface="Public Sans Bold"/>
                <a:cs typeface="Public Sans Bold"/>
                <a:sym typeface="Public Sans Bold"/>
              </a:rPr>
              <a:t>However, the long-term ROI turns into difficulties for some small operators with urgent cash flow requirements, which makes energy efficiency upgrades less manageable.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9F1ED"/>
        </a:solidFill>
        <a:effectLst/>
      </p:bgPr>
    </p:bg>
    <p:spTree>
      <p:nvGrpSpPr>
        <p:cNvPr id="1" name=""/>
        <p:cNvGrpSpPr/>
        <p:nvPr/>
      </p:nvGrpSpPr>
      <p:grpSpPr>
        <a:xfrm>
          <a:off x="0" y="0"/>
          <a:ext cx="0" cy="0"/>
          <a:chOff x="0" y="0"/>
          <a:chExt cx="0" cy="0"/>
        </a:xfrm>
      </p:grpSpPr>
      <p:sp>
        <p:nvSpPr>
          <p:cNvPr id="2" name="TextBox 2"/>
          <p:cNvSpPr txBox="1"/>
          <p:nvPr/>
        </p:nvSpPr>
        <p:spPr>
          <a:xfrm>
            <a:off x="5298082" y="1735668"/>
            <a:ext cx="7691837" cy="870588"/>
          </a:xfrm>
          <a:prstGeom prst="rect">
            <a:avLst/>
          </a:prstGeom>
        </p:spPr>
        <p:txBody>
          <a:bodyPr lIns="0" tIns="0" rIns="0" bIns="0" rtlCol="0" anchor="t">
            <a:spAutoFit/>
          </a:bodyPr>
          <a:lstStyle/>
          <a:p>
            <a:pPr algn="ctr">
              <a:lnSpc>
                <a:spcPts val="6510"/>
              </a:lnSpc>
            </a:pPr>
            <a:r>
              <a:rPr lang="en-US" sz="6200" spc="-508">
                <a:solidFill>
                  <a:srgbClr val="282252"/>
                </a:solidFill>
                <a:latin typeface="Public Sans"/>
                <a:ea typeface="Public Sans"/>
                <a:cs typeface="Public Sans"/>
                <a:sym typeface="Public Sans"/>
              </a:rPr>
              <a:t>PESTLE: Social Factors</a:t>
            </a:r>
          </a:p>
        </p:txBody>
      </p:sp>
      <p:sp>
        <p:nvSpPr>
          <p:cNvPr id="3" name="TextBox 3"/>
          <p:cNvSpPr txBox="1"/>
          <p:nvPr/>
        </p:nvSpPr>
        <p:spPr>
          <a:xfrm>
            <a:off x="1028700" y="6857787"/>
            <a:ext cx="16230600" cy="1760220"/>
          </a:xfrm>
          <a:prstGeom prst="rect">
            <a:avLst/>
          </a:prstGeom>
        </p:spPr>
        <p:txBody>
          <a:bodyPr lIns="0" tIns="0" rIns="0" bIns="0" rtlCol="0" anchor="t">
            <a:spAutoFit/>
          </a:bodyPr>
          <a:lstStyle/>
          <a:p>
            <a:pPr marL="0" lvl="0" indent="0" algn="ctr">
              <a:lnSpc>
                <a:spcPts val="3509"/>
              </a:lnSpc>
              <a:spcBef>
                <a:spcPct val="0"/>
              </a:spcBef>
            </a:pPr>
            <a:r>
              <a:rPr lang="en-US" sz="2599" spc="155">
                <a:solidFill>
                  <a:srgbClr val="282252"/>
                </a:solidFill>
                <a:latin typeface="Public Sans"/>
                <a:ea typeface="Public Sans"/>
                <a:cs typeface="Public Sans"/>
                <a:sym typeface="Public Sans"/>
              </a:rPr>
              <a:t>CSR has emerged as critical for the hotel brands that want to develop and maintain trust with investors and customers through sustainability. Businesses that introduced CSR initiatives targeting energy conservation and sustainability improve the organisation’s image and attract the attention of ethical consumers (González-Rodríguez et al., 2019).</a:t>
            </a:r>
          </a:p>
        </p:txBody>
      </p:sp>
      <p:pic>
        <p:nvPicPr>
          <p:cNvPr id="4" name="Picture 4"/>
          <p:cNvPicPr>
            <a:picLocks noChangeAspect="1"/>
          </p:cNvPicPr>
          <p:nvPr/>
        </p:nvPicPr>
        <p:blipFill>
          <a:blip r:embed="rId2"/>
          <a:stretch>
            <a:fillRect/>
          </a:stretch>
        </p:blipFill>
        <p:spPr>
          <a:xfrm>
            <a:off x="4369765" y="2693191"/>
            <a:ext cx="9548470" cy="3030674"/>
          </a:xfrm>
          <a:prstGeom prst="rect">
            <a:avLst/>
          </a:prstGeom>
        </p:spPr>
      </p:pic>
      <p:sp>
        <p:nvSpPr>
          <p:cNvPr id="5" name="TextBox 5"/>
          <p:cNvSpPr txBox="1"/>
          <p:nvPr/>
        </p:nvSpPr>
        <p:spPr>
          <a:xfrm>
            <a:off x="3157087" y="4909108"/>
            <a:ext cx="11973826" cy="1610360"/>
          </a:xfrm>
          <a:prstGeom prst="rect">
            <a:avLst/>
          </a:prstGeom>
        </p:spPr>
        <p:txBody>
          <a:bodyPr lIns="0" tIns="0" rIns="0" bIns="0" rtlCol="0" anchor="t">
            <a:spAutoFit/>
          </a:bodyPr>
          <a:lstStyle/>
          <a:p>
            <a:pPr algn="ctr">
              <a:lnSpc>
                <a:spcPts val="4270"/>
              </a:lnSpc>
            </a:pPr>
            <a:r>
              <a:rPr lang="en-US" sz="3500" b="1" spc="-56">
                <a:solidFill>
                  <a:srgbClr val="282252"/>
                </a:solidFill>
                <a:latin typeface="Public Sans Bold"/>
                <a:ea typeface="Public Sans Bold"/>
                <a:cs typeface="Public Sans Bold"/>
                <a:sym typeface="Public Sans Bold"/>
              </a:rPr>
              <a:t>of travelers considering eco-friendly hotels as of July 2024, a trend driving more hotels to acquire eco-certifications (Statista, 2024).</a:t>
            </a:r>
          </a:p>
        </p:txBody>
      </p:sp>
      <p:sp>
        <p:nvSpPr>
          <p:cNvPr id="6" name="TextBox 6"/>
          <p:cNvSpPr txBox="1"/>
          <p:nvPr/>
        </p:nvSpPr>
        <p:spPr>
          <a:xfrm>
            <a:off x="3384798" y="2982675"/>
            <a:ext cx="11518404" cy="543560"/>
          </a:xfrm>
          <a:prstGeom prst="rect">
            <a:avLst/>
          </a:prstGeom>
        </p:spPr>
        <p:txBody>
          <a:bodyPr lIns="0" tIns="0" rIns="0" bIns="0" rtlCol="0" anchor="t">
            <a:spAutoFit/>
          </a:bodyPr>
          <a:lstStyle/>
          <a:p>
            <a:pPr marL="0" lvl="0" indent="0" algn="ctr">
              <a:lnSpc>
                <a:spcPts val="4270"/>
              </a:lnSpc>
              <a:spcBef>
                <a:spcPct val="0"/>
              </a:spcBef>
            </a:pPr>
            <a:r>
              <a:rPr lang="en-US" sz="3500" b="1" u="none" strike="noStrike" spc="-56">
                <a:solidFill>
                  <a:srgbClr val="282252"/>
                </a:solidFill>
                <a:latin typeface="Public Sans Bold"/>
                <a:ea typeface="Public Sans Bold"/>
                <a:cs typeface="Public Sans Bold"/>
                <a:sym typeface="Public Sans Bold"/>
              </a:rPr>
              <a:t>Consumer demand for eco-friendly options is rising, with</a:t>
            </a:r>
          </a:p>
        </p:txBody>
      </p:sp>
      <p:sp>
        <p:nvSpPr>
          <p:cNvPr id="7" name="AutoShape 7"/>
          <p:cNvSpPr/>
          <p:nvPr/>
        </p:nvSpPr>
        <p:spPr>
          <a:xfrm>
            <a:off x="4149400" y="2620544"/>
            <a:ext cx="9989201" cy="0"/>
          </a:xfrm>
          <a:prstGeom prst="line">
            <a:avLst/>
          </a:prstGeom>
          <a:ln w="28575" cap="flat">
            <a:solidFill>
              <a:srgbClr val="3A3A5B"/>
            </a:solidFill>
            <a:prstDash val="solid"/>
            <a:headEnd type="none" w="sm" len="sm"/>
            <a:tailEnd type="none" w="sm" len="sm"/>
          </a:ln>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sp>
        <p:nvSpPr>
          <p:cNvPr id="2" name="Freeform 2"/>
          <p:cNvSpPr/>
          <p:nvPr/>
        </p:nvSpPr>
        <p:spPr>
          <a:xfrm>
            <a:off x="11887200" y="1638300"/>
            <a:ext cx="4092547" cy="7526523"/>
          </a:xfrm>
          <a:custGeom>
            <a:avLst/>
            <a:gdLst/>
            <a:ahLst/>
            <a:cxnLst/>
            <a:rect l="l" t="t" r="r" b="b"/>
            <a:pathLst>
              <a:path w="4092547" h="7526523">
                <a:moveTo>
                  <a:pt x="0" y="0"/>
                </a:moveTo>
                <a:lnTo>
                  <a:pt x="4092546" y="0"/>
                </a:lnTo>
                <a:lnTo>
                  <a:pt x="4092546" y="7526522"/>
                </a:lnTo>
                <a:lnTo>
                  <a:pt x="0" y="7526522"/>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1800126" y="1849279"/>
            <a:ext cx="9593743" cy="782955"/>
          </a:xfrm>
          <a:prstGeom prst="rect">
            <a:avLst/>
          </a:prstGeom>
        </p:spPr>
        <p:txBody>
          <a:bodyPr lIns="0" tIns="0" rIns="0" bIns="0" rtlCol="0" anchor="t">
            <a:spAutoFit/>
          </a:bodyPr>
          <a:lstStyle/>
          <a:p>
            <a:pPr algn="l">
              <a:lnSpc>
                <a:spcPts val="5759"/>
              </a:lnSpc>
            </a:pPr>
            <a:r>
              <a:rPr lang="en-US" sz="6000" spc="-492">
                <a:solidFill>
                  <a:srgbClr val="3A3A5B"/>
                </a:solidFill>
                <a:latin typeface="Public Sans"/>
                <a:ea typeface="Public Sans"/>
                <a:cs typeface="Public Sans"/>
                <a:sym typeface="Public Sans"/>
              </a:rPr>
              <a:t>PESTLE: Technological Factors</a:t>
            </a:r>
          </a:p>
        </p:txBody>
      </p:sp>
      <p:sp>
        <p:nvSpPr>
          <p:cNvPr id="4" name="TextBox 4"/>
          <p:cNvSpPr txBox="1"/>
          <p:nvPr/>
        </p:nvSpPr>
        <p:spPr>
          <a:xfrm>
            <a:off x="1800126" y="2705100"/>
            <a:ext cx="9211414" cy="5547487"/>
          </a:xfrm>
          <a:prstGeom prst="rect">
            <a:avLst/>
          </a:prstGeom>
        </p:spPr>
        <p:txBody>
          <a:bodyPr lIns="0" tIns="0" rIns="0" bIns="0" rtlCol="0" anchor="t">
            <a:spAutoFit/>
          </a:bodyPr>
          <a:lstStyle/>
          <a:p>
            <a:pPr algn="just">
              <a:lnSpc>
                <a:spcPts val="4003"/>
              </a:lnSpc>
            </a:pPr>
            <a:r>
              <a:rPr lang="en-US" sz="2799" b="1" spc="167" dirty="0">
                <a:solidFill>
                  <a:srgbClr val="3A3A5B"/>
                </a:solidFill>
                <a:latin typeface="Public Sans Bold"/>
                <a:ea typeface="Public Sans Bold"/>
                <a:cs typeface="Public Sans Bold"/>
                <a:sym typeface="Public Sans Bold"/>
              </a:rPr>
              <a:t>Technological developments in the renewable energy sector, better operational costs of solar and wind power systems are helping the hotel industry to shift more towards the use of renewable energy and therefore reduce its emissions and operating costs (Ali et al., 2024).</a:t>
            </a:r>
          </a:p>
          <a:p>
            <a:pPr algn="just">
              <a:lnSpc>
                <a:spcPts val="4003"/>
              </a:lnSpc>
            </a:pPr>
            <a:endParaRPr lang="en-US" sz="2799" b="1" spc="167" dirty="0">
              <a:solidFill>
                <a:srgbClr val="3A3A5B"/>
              </a:solidFill>
              <a:latin typeface="Public Sans Bold"/>
              <a:ea typeface="Public Sans Bold"/>
              <a:cs typeface="Public Sans Bold"/>
              <a:sym typeface="Public Sans Bold"/>
            </a:endParaRPr>
          </a:p>
          <a:p>
            <a:pPr algn="just">
              <a:lnSpc>
                <a:spcPts val="4003"/>
              </a:lnSpc>
            </a:pPr>
            <a:r>
              <a:rPr lang="en-US" sz="2799" b="1" spc="167" dirty="0">
                <a:solidFill>
                  <a:srgbClr val="3A3A5B"/>
                </a:solidFill>
                <a:latin typeface="Public Sans Bold"/>
                <a:ea typeface="Public Sans Bold"/>
                <a:cs typeface="Public Sans Bold"/>
                <a:sym typeface="Public Sans Bold"/>
              </a:rPr>
              <a:t>Nonetheless, the installation costs are still relatively expensive and the application of such technologies is influenced by geographical factors.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sp>
        <p:nvSpPr>
          <p:cNvPr id="2" name="Freeform 2"/>
          <p:cNvSpPr/>
          <p:nvPr/>
        </p:nvSpPr>
        <p:spPr>
          <a:xfrm>
            <a:off x="-579086" y="6555805"/>
            <a:ext cx="10024109" cy="6202417"/>
          </a:xfrm>
          <a:custGeom>
            <a:avLst/>
            <a:gdLst/>
            <a:ahLst/>
            <a:cxnLst/>
            <a:rect l="l" t="t" r="r" b="b"/>
            <a:pathLst>
              <a:path w="10024109" h="6202417">
                <a:moveTo>
                  <a:pt x="0" y="0"/>
                </a:moveTo>
                <a:lnTo>
                  <a:pt x="10024109" y="0"/>
                </a:lnTo>
                <a:lnTo>
                  <a:pt x="10024109" y="6202418"/>
                </a:lnTo>
                <a:lnTo>
                  <a:pt x="0" y="6202418"/>
                </a:lnTo>
                <a:lnTo>
                  <a:pt x="0" y="0"/>
                </a:lnTo>
                <a:close/>
              </a:path>
            </a:pathLst>
          </a:custGeom>
          <a:blipFill>
            <a:blip r:embed="rId2"/>
            <a:stretch>
              <a:fillRect/>
            </a:stretch>
          </a:blipFill>
        </p:spPr>
        <p:txBody>
          <a:bodyPr/>
          <a:lstStyle/>
          <a:p>
            <a:endParaRPr lang="en-GB"/>
          </a:p>
        </p:txBody>
      </p:sp>
      <p:sp>
        <p:nvSpPr>
          <p:cNvPr id="3" name="TextBox 3"/>
          <p:cNvSpPr txBox="1"/>
          <p:nvPr/>
        </p:nvSpPr>
        <p:spPr>
          <a:xfrm>
            <a:off x="2018460" y="3025687"/>
            <a:ext cx="14251080" cy="3388233"/>
          </a:xfrm>
          <a:prstGeom prst="rect">
            <a:avLst/>
          </a:prstGeom>
        </p:spPr>
        <p:txBody>
          <a:bodyPr lIns="0" tIns="0" rIns="0" bIns="0" rtlCol="0" anchor="t">
            <a:spAutoFit/>
          </a:bodyPr>
          <a:lstStyle/>
          <a:p>
            <a:pPr marL="0" lvl="1" indent="0" algn="ctr">
              <a:lnSpc>
                <a:spcPts val="3860"/>
              </a:lnSpc>
              <a:spcBef>
                <a:spcPct val="0"/>
              </a:spcBef>
            </a:pPr>
            <a:r>
              <a:rPr lang="en-US" sz="2699" spc="161">
                <a:solidFill>
                  <a:srgbClr val="3A3A5B"/>
                </a:solidFill>
                <a:latin typeface="Public Sans"/>
                <a:ea typeface="Public Sans"/>
                <a:cs typeface="Public Sans"/>
                <a:sym typeface="Public Sans"/>
              </a:rPr>
              <a:t>From the global and local environmental pressures and standards that arise from the EU’s Energy Efficiency Directive which aims to achieve energy efficiency improvement of 32.5 % by 2030, hotels facing such pressures have to embrace sustainable practices. This correlates with consumer expectations since hotels with energy conservation measures have an improved brand image in the eyes of environmentally sensitive travelers who are on the rise and prefer eco-friendly hotels (Soni et al., 2022; Farmaki, 2019).</a:t>
            </a:r>
          </a:p>
        </p:txBody>
      </p:sp>
      <p:sp>
        <p:nvSpPr>
          <p:cNvPr id="4" name="Freeform 4"/>
          <p:cNvSpPr/>
          <p:nvPr/>
        </p:nvSpPr>
        <p:spPr>
          <a:xfrm>
            <a:off x="8842977" y="6555805"/>
            <a:ext cx="10024109" cy="6202417"/>
          </a:xfrm>
          <a:custGeom>
            <a:avLst/>
            <a:gdLst/>
            <a:ahLst/>
            <a:cxnLst/>
            <a:rect l="l" t="t" r="r" b="b"/>
            <a:pathLst>
              <a:path w="10024109" h="6202417">
                <a:moveTo>
                  <a:pt x="0" y="0"/>
                </a:moveTo>
                <a:lnTo>
                  <a:pt x="10024109" y="0"/>
                </a:lnTo>
                <a:lnTo>
                  <a:pt x="10024109" y="6202418"/>
                </a:lnTo>
                <a:lnTo>
                  <a:pt x="0" y="6202418"/>
                </a:lnTo>
                <a:lnTo>
                  <a:pt x="0" y="0"/>
                </a:lnTo>
                <a:close/>
              </a:path>
            </a:pathLst>
          </a:custGeom>
          <a:blipFill>
            <a:blip r:embed="rId2"/>
            <a:stretch>
              <a:fillRect/>
            </a:stretch>
          </a:blipFill>
        </p:spPr>
        <p:txBody>
          <a:bodyPr/>
          <a:lstStyle/>
          <a:p>
            <a:endParaRPr lang="en-GB"/>
          </a:p>
        </p:txBody>
      </p:sp>
      <p:sp>
        <p:nvSpPr>
          <p:cNvPr id="5" name="TextBox 5"/>
          <p:cNvSpPr txBox="1"/>
          <p:nvPr/>
        </p:nvSpPr>
        <p:spPr>
          <a:xfrm>
            <a:off x="4308280" y="2167522"/>
            <a:ext cx="9671439" cy="782955"/>
          </a:xfrm>
          <a:prstGeom prst="rect">
            <a:avLst/>
          </a:prstGeom>
        </p:spPr>
        <p:txBody>
          <a:bodyPr lIns="0" tIns="0" rIns="0" bIns="0" rtlCol="0" anchor="t">
            <a:spAutoFit/>
          </a:bodyPr>
          <a:lstStyle/>
          <a:p>
            <a:pPr algn="ctr">
              <a:lnSpc>
                <a:spcPts val="5759"/>
              </a:lnSpc>
            </a:pPr>
            <a:r>
              <a:rPr lang="en-US" sz="6000" spc="-492">
                <a:solidFill>
                  <a:srgbClr val="282252"/>
                </a:solidFill>
                <a:latin typeface="Public Sans"/>
                <a:ea typeface="Public Sans"/>
                <a:cs typeface="Public Sans"/>
                <a:sym typeface="Public Sans"/>
              </a:rPr>
              <a:t>PESTLE: Environmental Factors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sp>
        <p:nvSpPr>
          <p:cNvPr id="2" name="TextBox 2"/>
          <p:cNvSpPr txBox="1"/>
          <p:nvPr/>
        </p:nvSpPr>
        <p:spPr>
          <a:xfrm>
            <a:off x="1028700" y="2211633"/>
            <a:ext cx="7004703" cy="782955"/>
          </a:xfrm>
          <a:prstGeom prst="rect">
            <a:avLst/>
          </a:prstGeom>
        </p:spPr>
        <p:txBody>
          <a:bodyPr lIns="0" tIns="0" rIns="0" bIns="0" rtlCol="0" anchor="t">
            <a:spAutoFit/>
          </a:bodyPr>
          <a:lstStyle/>
          <a:p>
            <a:pPr algn="l">
              <a:lnSpc>
                <a:spcPts val="5759"/>
              </a:lnSpc>
            </a:pPr>
            <a:r>
              <a:rPr lang="en-US" sz="6000" spc="-492">
                <a:solidFill>
                  <a:srgbClr val="3A3A5B"/>
                </a:solidFill>
                <a:latin typeface="Public Sans"/>
                <a:ea typeface="Public Sans"/>
                <a:cs typeface="Public Sans"/>
                <a:sym typeface="Public Sans"/>
              </a:rPr>
              <a:t>PESTLE: Legal Factors</a:t>
            </a:r>
          </a:p>
        </p:txBody>
      </p:sp>
      <p:sp>
        <p:nvSpPr>
          <p:cNvPr id="3" name="TextBox 3"/>
          <p:cNvSpPr txBox="1"/>
          <p:nvPr/>
        </p:nvSpPr>
        <p:spPr>
          <a:xfrm>
            <a:off x="1028700" y="3059121"/>
            <a:ext cx="10266076" cy="5140071"/>
          </a:xfrm>
          <a:prstGeom prst="rect">
            <a:avLst/>
          </a:prstGeom>
        </p:spPr>
        <p:txBody>
          <a:bodyPr lIns="0" tIns="0" rIns="0" bIns="0" rtlCol="0" anchor="t">
            <a:spAutoFit/>
          </a:bodyPr>
          <a:lstStyle/>
          <a:p>
            <a:pPr algn="just">
              <a:lnSpc>
                <a:spcPts val="3432"/>
              </a:lnSpc>
            </a:pPr>
            <a:r>
              <a:rPr lang="en-US" sz="2400" b="1" spc="144">
                <a:solidFill>
                  <a:srgbClr val="3A3A5B"/>
                </a:solidFill>
                <a:latin typeface="Public Sans Bold"/>
                <a:ea typeface="Public Sans Bold"/>
                <a:cs typeface="Public Sans Bold"/>
                <a:sym typeface="Public Sans Bold"/>
              </a:rPr>
              <a:t>Energy-efficiency standards and building codes require hotels to meet specific requirements for new constructions, such as California’s strict energy standards for HVAC and water heating systems, aimed at reducing emissions in the hospitality sector (Amarnath, 2024). </a:t>
            </a:r>
          </a:p>
          <a:p>
            <a:pPr algn="just">
              <a:lnSpc>
                <a:spcPts val="3432"/>
              </a:lnSpc>
            </a:pPr>
            <a:endParaRPr lang="en-US" sz="2400" b="1" spc="144">
              <a:solidFill>
                <a:srgbClr val="3A3A5B"/>
              </a:solidFill>
              <a:latin typeface="Public Sans Bold"/>
              <a:ea typeface="Public Sans Bold"/>
              <a:cs typeface="Public Sans Bold"/>
              <a:sym typeface="Public Sans Bold"/>
            </a:endParaRPr>
          </a:p>
          <a:p>
            <a:pPr algn="just">
              <a:lnSpc>
                <a:spcPts val="3432"/>
              </a:lnSpc>
            </a:pPr>
            <a:r>
              <a:rPr lang="en-US" sz="2400" b="1" spc="144">
                <a:solidFill>
                  <a:srgbClr val="3A3A5B"/>
                </a:solidFill>
                <a:latin typeface="Public Sans Bold"/>
                <a:ea typeface="Public Sans Bold"/>
                <a:cs typeface="Public Sans Bold"/>
                <a:sym typeface="Public Sans Bold"/>
              </a:rPr>
              <a:t>Additionally, transparency and reporting requirements, including the UK’s climate-related financial disclosure regulations, mandate large hotel chains to disclose environmental impact, increasing accountability and compliance with sustainability standards (ICAEW, 2023; GRI, 2023).</a:t>
            </a:r>
          </a:p>
        </p:txBody>
      </p:sp>
      <p:sp>
        <p:nvSpPr>
          <p:cNvPr id="4" name="Freeform 4"/>
          <p:cNvSpPr/>
          <p:nvPr/>
        </p:nvSpPr>
        <p:spPr>
          <a:xfrm>
            <a:off x="11620598" y="1949936"/>
            <a:ext cx="5508897" cy="6387127"/>
          </a:xfrm>
          <a:custGeom>
            <a:avLst/>
            <a:gdLst/>
            <a:ahLst/>
            <a:cxnLst/>
            <a:rect l="l" t="t" r="r" b="b"/>
            <a:pathLst>
              <a:path w="5508897" h="6387127">
                <a:moveTo>
                  <a:pt x="0" y="0"/>
                </a:moveTo>
                <a:lnTo>
                  <a:pt x="5508897" y="0"/>
                </a:lnTo>
                <a:lnTo>
                  <a:pt x="5508897" y="6387128"/>
                </a:lnTo>
                <a:lnTo>
                  <a:pt x="0" y="63871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grpSp>
        <p:nvGrpSpPr>
          <p:cNvPr id="2" name="Group 2"/>
          <p:cNvGrpSpPr/>
          <p:nvPr/>
        </p:nvGrpSpPr>
        <p:grpSpPr>
          <a:xfrm>
            <a:off x="1047750" y="5401575"/>
            <a:ext cx="16173450" cy="3828293"/>
            <a:chOff x="0" y="0"/>
            <a:chExt cx="4259674" cy="1008275"/>
          </a:xfrm>
        </p:grpSpPr>
        <p:sp>
          <p:nvSpPr>
            <p:cNvPr id="3" name="Freeform 3"/>
            <p:cNvSpPr/>
            <p:nvPr/>
          </p:nvSpPr>
          <p:spPr>
            <a:xfrm>
              <a:off x="0" y="0"/>
              <a:ext cx="4259674" cy="1008275"/>
            </a:xfrm>
            <a:custGeom>
              <a:avLst/>
              <a:gdLst/>
              <a:ahLst/>
              <a:cxnLst/>
              <a:rect l="l" t="t" r="r" b="b"/>
              <a:pathLst>
                <a:path w="4259674" h="1008275">
                  <a:moveTo>
                    <a:pt x="0" y="0"/>
                  </a:moveTo>
                  <a:lnTo>
                    <a:pt x="4259674" y="0"/>
                  </a:lnTo>
                  <a:lnTo>
                    <a:pt x="4259674" y="1008275"/>
                  </a:lnTo>
                  <a:lnTo>
                    <a:pt x="0" y="1008275"/>
                  </a:lnTo>
                  <a:close/>
                </a:path>
              </a:pathLst>
            </a:custGeom>
            <a:solidFill>
              <a:srgbClr val="FDF7D8"/>
            </a:solidFill>
          </p:spPr>
          <p:txBody>
            <a:bodyPr/>
            <a:lstStyle/>
            <a:p>
              <a:endParaRPr lang="en-GB"/>
            </a:p>
          </p:txBody>
        </p:sp>
        <p:sp>
          <p:nvSpPr>
            <p:cNvPr id="4" name="TextBox 4"/>
            <p:cNvSpPr txBox="1"/>
            <p:nvPr/>
          </p:nvSpPr>
          <p:spPr>
            <a:xfrm>
              <a:off x="0" y="-47625"/>
              <a:ext cx="4259674" cy="1055900"/>
            </a:xfrm>
            <a:prstGeom prst="rect">
              <a:avLst/>
            </a:prstGeom>
          </p:spPr>
          <p:txBody>
            <a:bodyPr lIns="50800" tIns="50800" rIns="50800" bIns="50800" rtlCol="0" anchor="ctr"/>
            <a:lstStyle/>
            <a:p>
              <a:pPr algn="ctr">
                <a:lnSpc>
                  <a:spcPts val="2800"/>
                </a:lnSpc>
              </a:pPr>
              <a:endParaRPr/>
            </a:p>
          </p:txBody>
        </p:sp>
      </p:grpSp>
      <p:grpSp>
        <p:nvGrpSpPr>
          <p:cNvPr id="5" name="Group 5"/>
          <p:cNvGrpSpPr/>
          <p:nvPr/>
        </p:nvGrpSpPr>
        <p:grpSpPr>
          <a:xfrm>
            <a:off x="2750053" y="1045270"/>
            <a:ext cx="9601653" cy="1487821"/>
            <a:chOff x="0" y="0"/>
            <a:chExt cx="2528830" cy="391854"/>
          </a:xfrm>
        </p:grpSpPr>
        <p:sp>
          <p:nvSpPr>
            <p:cNvPr id="6" name="Freeform 6"/>
            <p:cNvSpPr/>
            <p:nvPr/>
          </p:nvSpPr>
          <p:spPr>
            <a:xfrm>
              <a:off x="0" y="0"/>
              <a:ext cx="2528830" cy="391854"/>
            </a:xfrm>
            <a:custGeom>
              <a:avLst/>
              <a:gdLst/>
              <a:ahLst/>
              <a:cxnLst/>
              <a:rect l="l" t="t" r="r" b="b"/>
              <a:pathLst>
                <a:path w="2528830" h="391854">
                  <a:moveTo>
                    <a:pt x="0" y="0"/>
                  </a:moveTo>
                  <a:lnTo>
                    <a:pt x="2528830" y="0"/>
                  </a:lnTo>
                  <a:lnTo>
                    <a:pt x="2528830" y="391854"/>
                  </a:lnTo>
                  <a:lnTo>
                    <a:pt x="0" y="391854"/>
                  </a:lnTo>
                  <a:close/>
                </a:path>
              </a:pathLst>
            </a:custGeom>
            <a:solidFill>
              <a:srgbClr val="303030"/>
            </a:solidFill>
          </p:spPr>
          <p:txBody>
            <a:bodyPr/>
            <a:lstStyle/>
            <a:p>
              <a:endParaRPr lang="en-GB"/>
            </a:p>
          </p:txBody>
        </p:sp>
        <p:sp>
          <p:nvSpPr>
            <p:cNvPr id="7" name="TextBox 7"/>
            <p:cNvSpPr txBox="1"/>
            <p:nvPr/>
          </p:nvSpPr>
          <p:spPr>
            <a:xfrm>
              <a:off x="0" y="-47625"/>
              <a:ext cx="2528830" cy="439479"/>
            </a:xfrm>
            <a:prstGeom prst="rect">
              <a:avLst/>
            </a:prstGeom>
          </p:spPr>
          <p:txBody>
            <a:bodyPr lIns="50800" tIns="50800" rIns="50800" bIns="50800" rtlCol="0" anchor="ctr"/>
            <a:lstStyle/>
            <a:p>
              <a:pPr algn="ctr">
                <a:lnSpc>
                  <a:spcPts val="2800"/>
                </a:lnSpc>
              </a:pPr>
              <a:endParaRPr/>
            </a:p>
          </p:txBody>
        </p:sp>
      </p:grpSp>
      <p:grpSp>
        <p:nvGrpSpPr>
          <p:cNvPr id="8" name="Group 8"/>
          <p:cNvGrpSpPr/>
          <p:nvPr/>
        </p:nvGrpSpPr>
        <p:grpSpPr>
          <a:xfrm>
            <a:off x="1047750" y="2561666"/>
            <a:ext cx="16173450" cy="3188418"/>
            <a:chOff x="0" y="0"/>
            <a:chExt cx="4259674" cy="839748"/>
          </a:xfrm>
        </p:grpSpPr>
        <p:sp>
          <p:nvSpPr>
            <p:cNvPr id="9" name="Freeform 9"/>
            <p:cNvSpPr/>
            <p:nvPr/>
          </p:nvSpPr>
          <p:spPr>
            <a:xfrm>
              <a:off x="0" y="0"/>
              <a:ext cx="4259674" cy="839748"/>
            </a:xfrm>
            <a:custGeom>
              <a:avLst/>
              <a:gdLst/>
              <a:ahLst/>
              <a:cxnLst/>
              <a:rect l="l" t="t" r="r" b="b"/>
              <a:pathLst>
                <a:path w="4259674" h="839748">
                  <a:moveTo>
                    <a:pt x="0" y="0"/>
                  </a:moveTo>
                  <a:lnTo>
                    <a:pt x="4259674" y="0"/>
                  </a:lnTo>
                  <a:lnTo>
                    <a:pt x="4259674" y="839748"/>
                  </a:lnTo>
                  <a:lnTo>
                    <a:pt x="0" y="839748"/>
                  </a:lnTo>
                  <a:close/>
                </a:path>
              </a:pathLst>
            </a:custGeom>
            <a:solidFill>
              <a:srgbClr val="E9F1ED"/>
            </a:solidFill>
          </p:spPr>
          <p:txBody>
            <a:bodyPr/>
            <a:lstStyle/>
            <a:p>
              <a:endParaRPr lang="en-GB"/>
            </a:p>
          </p:txBody>
        </p:sp>
        <p:sp>
          <p:nvSpPr>
            <p:cNvPr id="10" name="TextBox 10"/>
            <p:cNvSpPr txBox="1"/>
            <p:nvPr/>
          </p:nvSpPr>
          <p:spPr>
            <a:xfrm>
              <a:off x="0" y="-47625"/>
              <a:ext cx="4259674" cy="887373"/>
            </a:xfrm>
            <a:prstGeom prst="rect">
              <a:avLst/>
            </a:prstGeom>
          </p:spPr>
          <p:txBody>
            <a:bodyPr lIns="50800" tIns="50800" rIns="50800" bIns="50800" rtlCol="0" anchor="ctr"/>
            <a:lstStyle/>
            <a:p>
              <a:pPr algn="ctr">
                <a:lnSpc>
                  <a:spcPts val="2800"/>
                </a:lnSpc>
              </a:pPr>
              <a:endParaRPr/>
            </a:p>
          </p:txBody>
        </p:sp>
      </p:grpSp>
      <p:grpSp>
        <p:nvGrpSpPr>
          <p:cNvPr id="11" name="Group 11"/>
          <p:cNvGrpSpPr/>
          <p:nvPr/>
        </p:nvGrpSpPr>
        <p:grpSpPr>
          <a:xfrm>
            <a:off x="12351706" y="1045270"/>
            <a:ext cx="4869494" cy="1516396"/>
            <a:chOff x="0" y="0"/>
            <a:chExt cx="1282501" cy="399380"/>
          </a:xfrm>
        </p:grpSpPr>
        <p:sp>
          <p:nvSpPr>
            <p:cNvPr id="12" name="Freeform 12"/>
            <p:cNvSpPr/>
            <p:nvPr/>
          </p:nvSpPr>
          <p:spPr>
            <a:xfrm>
              <a:off x="0" y="0"/>
              <a:ext cx="1282501" cy="399380"/>
            </a:xfrm>
            <a:custGeom>
              <a:avLst/>
              <a:gdLst/>
              <a:ahLst/>
              <a:cxnLst/>
              <a:rect l="l" t="t" r="r" b="b"/>
              <a:pathLst>
                <a:path w="1282501" h="399380">
                  <a:moveTo>
                    <a:pt x="0" y="0"/>
                  </a:moveTo>
                  <a:lnTo>
                    <a:pt x="1282501" y="0"/>
                  </a:lnTo>
                  <a:lnTo>
                    <a:pt x="1282501" y="399380"/>
                  </a:lnTo>
                  <a:lnTo>
                    <a:pt x="0" y="399380"/>
                  </a:lnTo>
                  <a:close/>
                </a:path>
              </a:pathLst>
            </a:custGeom>
            <a:solidFill>
              <a:srgbClr val="EAE5C7"/>
            </a:solidFill>
          </p:spPr>
          <p:txBody>
            <a:bodyPr/>
            <a:lstStyle/>
            <a:p>
              <a:endParaRPr lang="en-GB"/>
            </a:p>
          </p:txBody>
        </p:sp>
        <p:sp>
          <p:nvSpPr>
            <p:cNvPr id="13" name="TextBox 13"/>
            <p:cNvSpPr txBox="1"/>
            <p:nvPr/>
          </p:nvSpPr>
          <p:spPr>
            <a:xfrm>
              <a:off x="0" y="-47625"/>
              <a:ext cx="1282501" cy="447005"/>
            </a:xfrm>
            <a:prstGeom prst="rect">
              <a:avLst/>
            </a:prstGeom>
          </p:spPr>
          <p:txBody>
            <a:bodyPr lIns="50800" tIns="50800" rIns="50800" bIns="50800" rtlCol="0" anchor="ctr"/>
            <a:lstStyle/>
            <a:p>
              <a:pPr algn="ctr">
                <a:lnSpc>
                  <a:spcPts val="2800"/>
                </a:lnSpc>
              </a:pPr>
              <a:endParaRPr/>
            </a:p>
          </p:txBody>
        </p:sp>
      </p:grpSp>
      <p:grpSp>
        <p:nvGrpSpPr>
          <p:cNvPr id="14" name="Group 14"/>
          <p:cNvGrpSpPr/>
          <p:nvPr/>
        </p:nvGrpSpPr>
        <p:grpSpPr>
          <a:xfrm>
            <a:off x="1047750" y="1026220"/>
            <a:ext cx="1730878" cy="1506871"/>
            <a:chOff x="0" y="0"/>
            <a:chExt cx="455869" cy="396871"/>
          </a:xfrm>
        </p:grpSpPr>
        <p:sp>
          <p:nvSpPr>
            <p:cNvPr id="15" name="Freeform 15"/>
            <p:cNvSpPr/>
            <p:nvPr/>
          </p:nvSpPr>
          <p:spPr>
            <a:xfrm>
              <a:off x="0" y="0"/>
              <a:ext cx="455869" cy="396871"/>
            </a:xfrm>
            <a:custGeom>
              <a:avLst/>
              <a:gdLst/>
              <a:ahLst/>
              <a:cxnLst/>
              <a:rect l="l" t="t" r="r" b="b"/>
              <a:pathLst>
                <a:path w="455869" h="396871">
                  <a:moveTo>
                    <a:pt x="0" y="0"/>
                  </a:moveTo>
                  <a:lnTo>
                    <a:pt x="455869" y="0"/>
                  </a:lnTo>
                  <a:lnTo>
                    <a:pt x="455869" y="396871"/>
                  </a:lnTo>
                  <a:lnTo>
                    <a:pt x="0" y="396871"/>
                  </a:lnTo>
                  <a:close/>
                </a:path>
              </a:pathLst>
            </a:custGeom>
            <a:solidFill>
              <a:srgbClr val="EAE5C7"/>
            </a:solidFill>
          </p:spPr>
          <p:txBody>
            <a:bodyPr/>
            <a:lstStyle/>
            <a:p>
              <a:endParaRPr lang="en-GB"/>
            </a:p>
          </p:txBody>
        </p:sp>
        <p:sp>
          <p:nvSpPr>
            <p:cNvPr id="16" name="TextBox 16"/>
            <p:cNvSpPr txBox="1"/>
            <p:nvPr/>
          </p:nvSpPr>
          <p:spPr>
            <a:xfrm>
              <a:off x="0" y="-47625"/>
              <a:ext cx="455869" cy="444496"/>
            </a:xfrm>
            <a:prstGeom prst="rect">
              <a:avLst/>
            </a:prstGeom>
          </p:spPr>
          <p:txBody>
            <a:bodyPr lIns="50800" tIns="50800" rIns="50800" bIns="50800" rtlCol="0" anchor="ctr"/>
            <a:lstStyle/>
            <a:p>
              <a:pPr algn="ctr">
                <a:lnSpc>
                  <a:spcPts val="2800"/>
                </a:lnSpc>
              </a:pPr>
              <a:endParaRPr/>
            </a:p>
          </p:txBody>
        </p:sp>
      </p:grpSp>
      <p:grpSp>
        <p:nvGrpSpPr>
          <p:cNvPr id="17" name="Group 17"/>
          <p:cNvGrpSpPr/>
          <p:nvPr/>
        </p:nvGrpSpPr>
        <p:grpSpPr>
          <a:xfrm>
            <a:off x="7871723" y="2561666"/>
            <a:ext cx="9349477" cy="3188418"/>
            <a:chOff x="0" y="0"/>
            <a:chExt cx="2462414" cy="839748"/>
          </a:xfrm>
        </p:grpSpPr>
        <p:sp>
          <p:nvSpPr>
            <p:cNvPr id="18" name="Freeform 18"/>
            <p:cNvSpPr/>
            <p:nvPr/>
          </p:nvSpPr>
          <p:spPr>
            <a:xfrm>
              <a:off x="0" y="0"/>
              <a:ext cx="2462414" cy="839748"/>
            </a:xfrm>
            <a:custGeom>
              <a:avLst/>
              <a:gdLst/>
              <a:ahLst/>
              <a:cxnLst/>
              <a:rect l="l" t="t" r="r" b="b"/>
              <a:pathLst>
                <a:path w="2462414" h="839748">
                  <a:moveTo>
                    <a:pt x="0" y="0"/>
                  </a:moveTo>
                  <a:lnTo>
                    <a:pt x="2462414" y="0"/>
                  </a:lnTo>
                  <a:lnTo>
                    <a:pt x="2462414" y="839748"/>
                  </a:lnTo>
                  <a:lnTo>
                    <a:pt x="0" y="839748"/>
                  </a:lnTo>
                  <a:close/>
                </a:path>
              </a:pathLst>
            </a:custGeom>
            <a:solidFill>
              <a:srgbClr val="3A3A5B"/>
            </a:solidFill>
          </p:spPr>
          <p:txBody>
            <a:bodyPr/>
            <a:lstStyle/>
            <a:p>
              <a:endParaRPr lang="en-GB"/>
            </a:p>
          </p:txBody>
        </p:sp>
        <p:sp>
          <p:nvSpPr>
            <p:cNvPr id="19" name="TextBox 19"/>
            <p:cNvSpPr txBox="1"/>
            <p:nvPr/>
          </p:nvSpPr>
          <p:spPr>
            <a:xfrm>
              <a:off x="0" y="-47625"/>
              <a:ext cx="2462414" cy="887373"/>
            </a:xfrm>
            <a:prstGeom prst="rect">
              <a:avLst/>
            </a:prstGeom>
          </p:spPr>
          <p:txBody>
            <a:bodyPr lIns="50800" tIns="50800" rIns="50800" bIns="50800" rtlCol="0" anchor="ctr"/>
            <a:lstStyle/>
            <a:p>
              <a:pPr algn="ctr">
                <a:lnSpc>
                  <a:spcPts val="2800"/>
                </a:lnSpc>
              </a:pPr>
              <a:endParaRPr/>
            </a:p>
          </p:txBody>
        </p:sp>
      </p:grpSp>
      <p:grpSp>
        <p:nvGrpSpPr>
          <p:cNvPr id="20" name="Group 20"/>
          <p:cNvGrpSpPr/>
          <p:nvPr/>
        </p:nvGrpSpPr>
        <p:grpSpPr>
          <a:xfrm>
            <a:off x="7881248" y="5807234"/>
            <a:ext cx="9339952" cy="3422635"/>
            <a:chOff x="0" y="0"/>
            <a:chExt cx="2459905" cy="901435"/>
          </a:xfrm>
        </p:grpSpPr>
        <p:sp>
          <p:nvSpPr>
            <p:cNvPr id="21" name="Freeform 21"/>
            <p:cNvSpPr/>
            <p:nvPr/>
          </p:nvSpPr>
          <p:spPr>
            <a:xfrm>
              <a:off x="0" y="0"/>
              <a:ext cx="2459905" cy="901435"/>
            </a:xfrm>
            <a:custGeom>
              <a:avLst/>
              <a:gdLst/>
              <a:ahLst/>
              <a:cxnLst/>
              <a:rect l="l" t="t" r="r" b="b"/>
              <a:pathLst>
                <a:path w="2459905" h="901435">
                  <a:moveTo>
                    <a:pt x="0" y="0"/>
                  </a:moveTo>
                  <a:lnTo>
                    <a:pt x="2459905" y="0"/>
                  </a:lnTo>
                  <a:lnTo>
                    <a:pt x="2459905" y="901435"/>
                  </a:lnTo>
                  <a:lnTo>
                    <a:pt x="0" y="901435"/>
                  </a:lnTo>
                  <a:close/>
                </a:path>
              </a:pathLst>
            </a:custGeom>
            <a:solidFill>
              <a:srgbClr val="E9F1ED"/>
            </a:solidFill>
          </p:spPr>
          <p:txBody>
            <a:bodyPr/>
            <a:lstStyle/>
            <a:p>
              <a:endParaRPr lang="en-GB"/>
            </a:p>
          </p:txBody>
        </p:sp>
        <p:sp>
          <p:nvSpPr>
            <p:cNvPr id="22" name="TextBox 22"/>
            <p:cNvSpPr txBox="1"/>
            <p:nvPr/>
          </p:nvSpPr>
          <p:spPr>
            <a:xfrm>
              <a:off x="0" y="-47625"/>
              <a:ext cx="2459905" cy="949060"/>
            </a:xfrm>
            <a:prstGeom prst="rect">
              <a:avLst/>
            </a:prstGeom>
          </p:spPr>
          <p:txBody>
            <a:bodyPr lIns="50800" tIns="50800" rIns="50800" bIns="50800" rtlCol="0" anchor="ctr"/>
            <a:lstStyle/>
            <a:p>
              <a:pPr algn="ctr">
                <a:lnSpc>
                  <a:spcPts val="2800"/>
                </a:lnSpc>
              </a:pPr>
              <a:endParaRPr/>
            </a:p>
          </p:txBody>
        </p:sp>
      </p:grpSp>
      <p:grpSp>
        <p:nvGrpSpPr>
          <p:cNvPr id="23" name="Group 23"/>
          <p:cNvGrpSpPr/>
          <p:nvPr/>
        </p:nvGrpSpPr>
        <p:grpSpPr>
          <a:xfrm>
            <a:off x="990600" y="1026220"/>
            <a:ext cx="16230600" cy="8203648"/>
            <a:chOff x="0" y="0"/>
            <a:chExt cx="15227280" cy="7696527"/>
          </a:xfrm>
        </p:grpSpPr>
        <p:sp>
          <p:nvSpPr>
            <p:cNvPr id="24" name="Freeform 24"/>
            <p:cNvSpPr/>
            <p:nvPr/>
          </p:nvSpPr>
          <p:spPr>
            <a:xfrm>
              <a:off x="0" y="0"/>
              <a:ext cx="15227280" cy="7696527"/>
            </a:xfrm>
            <a:custGeom>
              <a:avLst/>
              <a:gdLst/>
              <a:ahLst/>
              <a:cxnLst/>
              <a:rect l="l" t="t" r="r" b="b"/>
              <a:pathLst>
                <a:path w="15227280" h="7696527">
                  <a:moveTo>
                    <a:pt x="0" y="0"/>
                  </a:moveTo>
                  <a:lnTo>
                    <a:pt x="15227280" y="0"/>
                  </a:lnTo>
                  <a:lnTo>
                    <a:pt x="15227280" y="7696527"/>
                  </a:lnTo>
                  <a:lnTo>
                    <a:pt x="0" y="7696527"/>
                  </a:lnTo>
                  <a:close/>
                </a:path>
              </a:pathLst>
            </a:custGeom>
            <a:solidFill>
              <a:srgbClr val="000000">
                <a:alpha val="0"/>
              </a:srgbClr>
            </a:solidFill>
            <a:ln w="57150" cap="sq">
              <a:solidFill>
                <a:srgbClr val="000000"/>
              </a:solidFill>
              <a:prstDash val="solid"/>
              <a:miter/>
            </a:ln>
          </p:spPr>
          <p:txBody>
            <a:bodyPr/>
            <a:lstStyle/>
            <a:p>
              <a:endParaRPr lang="en-GB"/>
            </a:p>
          </p:txBody>
        </p:sp>
        <p:sp>
          <p:nvSpPr>
            <p:cNvPr id="25" name="TextBox 25"/>
            <p:cNvSpPr txBox="1"/>
            <p:nvPr/>
          </p:nvSpPr>
          <p:spPr>
            <a:xfrm>
              <a:off x="0" y="-19050"/>
              <a:ext cx="15227280" cy="7715577"/>
            </a:xfrm>
            <a:prstGeom prst="rect">
              <a:avLst/>
            </a:prstGeom>
          </p:spPr>
          <p:txBody>
            <a:bodyPr lIns="22850" tIns="22850" rIns="22850" bIns="22850" rtlCol="0" anchor="ctr"/>
            <a:lstStyle/>
            <a:p>
              <a:pPr algn="ctr">
                <a:lnSpc>
                  <a:spcPts val="1133"/>
                </a:lnSpc>
              </a:pPr>
              <a:endParaRPr/>
            </a:p>
          </p:txBody>
        </p:sp>
      </p:grpSp>
      <p:sp>
        <p:nvSpPr>
          <p:cNvPr id="26" name="AutoShape 26"/>
          <p:cNvSpPr/>
          <p:nvPr/>
        </p:nvSpPr>
        <p:spPr>
          <a:xfrm>
            <a:off x="990600" y="5750084"/>
            <a:ext cx="16230600" cy="0"/>
          </a:xfrm>
          <a:prstGeom prst="line">
            <a:avLst/>
          </a:prstGeom>
          <a:ln w="57150" cap="flat">
            <a:solidFill>
              <a:srgbClr val="303030"/>
            </a:solidFill>
            <a:prstDash val="solid"/>
            <a:headEnd type="none" w="sm" len="sm"/>
            <a:tailEnd type="none" w="sm" len="sm"/>
          </a:ln>
        </p:spPr>
        <p:txBody>
          <a:bodyPr/>
          <a:lstStyle/>
          <a:p>
            <a:endParaRPr lang="en-GB"/>
          </a:p>
        </p:txBody>
      </p:sp>
      <p:sp>
        <p:nvSpPr>
          <p:cNvPr id="27" name="AutoShape 27"/>
          <p:cNvSpPr/>
          <p:nvPr/>
        </p:nvSpPr>
        <p:spPr>
          <a:xfrm flipH="1">
            <a:off x="7871723" y="2533234"/>
            <a:ext cx="9525" cy="6696634"/>
          </a:xfrm>
          <a:prstGeom prst="line">
            <a:avLst/>
          </a:prstGeom>
          <a:ln w="57150" cap="flat">
            <a:solidFill>
              <a:srgbClr val="303030"/>
            </a:solidFill>
            <a:prstDash val="solid"/>
            <a:headEnd type="none" w="sm" len="sm"/>
            <a:tailEnd type="none" w="sm" len="sm"/>
          </a:ln>
        </p:spPr>
        <p:txBody>
          <a:bodyPr/>
          <a:lstStyle/>
          <a:p>
            <a:endParaRPr lang="en-GB"/>
          </a:p>
        </p:txBody>
      </p:sp>
      <p:sp>
        <p:nvSpPr>
          <p:cNvPr id="28" name="AutoShape 28"/>
          <p:cNvSpPr/>
          <p:nvPr/>
        </p:nvSpPr>
        <p:spPr>
          <a:xfrm>
            <a:off x="1028700" y="2533091"/>
            <a:ext cx="16211550" cy="0"/>
          </a:xfrm>
          <a:prstGeom prst="line">
            <a:avLst/>
          </a:prstGeom>
          <a:ln w="57150" cap="flat">
            <a:solidFill>
              <a:srgbClr val="303030"/>
            </a:solidFill>
            <a:prstDash val="solid"/>
            <a:headEnd type="none" w="sm" len="sm"/>
            <a:tailEnd type="none" w="sm" len="sm"/>
          </a:ln>
        </p:spPr>
        <p:txBody>
          <a:bodyPr/>
          <a:lstStyle/>
          <a:p>
            <a:endParaRPr lang="en-GB"/>
          </a:p>
        </p:txBody>
      </p:sp>
      <p:sp>
        <p:nvSpPr>
          <p:cNvPr id="29" name="AutoShape 29"/>
          <p:cNvSpPr/>
          <p:nvPr/>
        </p:nvSpPr>
        <p:spPr>
          <a:xfrm>
            <a:off x="12332656" y="1063181"/>
            <a:ext cx="0" cy="1469909"/>
          </a:xfrm>
          <a:prstGeom prst="line">
            <a:avLst/>
          </a:prstGeom>
          <a:ln w="57150" cap="flat">
            <a:solidFill>
              <a:srgbClr val="303030"/>
            </a:solidFill>
            <a:prstDash val="solid"/>
            <a:headEnd type="none" w="sm" len="sm"/>
            <a:tailEnd type="none" w="sm" len="sm"/>
          </a:ln>
        </p:spPr>
        <p:txBody>
          <a:bodyPr/>
          <a:lstStyle/>
          <a:p>
            <a:endParaRPr lang="en-GB"/>
          </a:p>
        </p:txBody>
      </p:sp>
      <p:sp>
        <p:nvSpPr>
          <p:cNvPr id="30" name="AutoShape 30"/>
          <p:cNvSpPr/>
          <p:nvPr/>
        </p:nvSpPr>
        <p:spPr>
          <a:xfrm>
            <a:off x="2731003" y="1045270"/>
            <a:ext cx="0" cy="1459246"/>
          </a:xfrm>
          <a:prstGeom prst="line">
            <a:avLst/>
          </a:prstGeom>
          <a:ln w="57150" cap="flat">
            <a:solidFill>
              <a:srgbClr val="303030"/>
            </a:solidFill>
            <a:prstDash val="solid"/>
            <a:headEnd type="none" w="sm" len="sm"/>
            <a:tailEnd type="none" w="sm" len="sm"/>
          </a:ln>
        </p:spPr>
        <p:txBody>
          <a:bodyPr/>
          <a:lstStyle/>
          <a:p>
            <a:endParaRPr lang="en-GB"/>
          </a:p>
        </p:txBody>
      </p:sp>
      <p:sp>
        <p:nvSpPr>
          <p:cNvPr id="31" name="TextBox 31"/>
          <p:cNvSpPr txBox="1"/>
          <p:nvPr/>
        </p:nvSpPr>
        <p:spPr>
          <a:xfrm>
            <a:off x="4540115" y="1473903"/>
            <a:ext cx="6021528" cy="782955"/>
          </a:xfrm>
          <a:prstGeom prst="rect">
            <a:avLst/>
          </a:prstGeom>
        </p:spPr>
        <p:txBody>
          <a:bodyPr lIns="0" tIns="0" rIns="0" bIns="0" rtlCol="0" anchor="t">
            <a:spAutoFit/>
          </a:bodyPr>
          <a:lstStyle/>
          <a:p>
            <a:pPr algn="ctr">
              <a:lnSpc>
                <a:spcPts val="5759"/>
              </a:lnSpc>
            </a:pPr>
            <a:r>
              <a:rPr lang="en-US" sz="6000" b="1" spc="-492">
                <a:solidFill>
                  <a:srgbClr val="E9F1ED"/>
                </a:solidFill>
                <a:latin typeface="Public Sans Bold"/>
                <a:ea typeface="Public Sans Bold"/>
                <a:cs typeface="Public Sans Bold"/>
                <a:sym typeface="Public Sans Bold"/>
              </a:rPr>
              <a:t>Recommendations</a:t>
            </a:r>
          </a:p>
        </p:txBody>
      </p:sp>
      <p:sp>
        <p:nvSpPr>
          <p:cNvPr id="32" name="TextBox 32"/>
          <p:cNvSpPr txBox="1"/>
          <p:nvPr/>
        </p:nvSpPr>
        <p:spPr>
          <a:xfrm>
            <a:off x="8239845" y="2727760"/>
            <a:ext cx="8613232" cy="2799080"/>
          </a:xfrm>
          <a:prstGeom prst="rect">
            <a:avLst/>
          </a:prstGeom>
        </p:spPr>
        <p:txBody>
          <a:bodyPr lIns="0" tIns="0" rIns="0" bIns="0" rtlCol="0" anchor="t">
            <a:spAutoFit/>
          </a:bodyPr>
          <a:lstStyle/>
          <a:p>
            <a:pPr algn="just">
              <a:lnSpc>
                <a:spcPts val="3219"/>
              </a:lnSpc>
              <a:spcBef>
                <a:spcPct val="0"/>
              </a:spcBef>
            </a:pPr>
            <a:r>
              <a:rPr lang="en-US" sz="2299" b="1">
                <a:solidFill>
                  <a:srgbClr val="E9F1ED"/>
                </a:solidFill>
                <a:latin typeface="Public Sans Heavy"/>
                <a:ea typeface="Public Sans Heavy"/>
                <a:cs typeface="Public Sans Heavy"/>
                <a:sym typeface="Public Sans Heavy"/>
              </a:rPr>
              <a:t>Government Collaboration and Incentives</a:t>
            </a:r>
          </a:p>
          <a:p>
            <a:pPr algn="just">
              <a:lnSpc>
                <a:spcPts val="3219"/>
              </a:lnSpc>
              <a:spcBef>
                <a:spcPct val="0"/>
              </a:spcBef>
            </a:pPr>
            <a:r>
              <a:rPr lang="en-US" sz="2299">
                <a:solidFill>
                  <a:srgbClr val="E9F1ED"/>
                </a:solidFill>
                <a:latin typeface="Public Sans"/>
                <a:ea typeface="Public Sans"/>
                <a:cs typeface="Public Sans"/>
                <a:sym typeface="Public Sans"/>
              </a:rPr>
              <a:t>Stronger partnerships with governments can foster sustainable transformation across the hotel industry. Adopting EU-standard policies like the Energy Efficiency Directive, which aims to reduce energy use by 32.5% by 2030, can drive sector-wide adoption and help meet climate targets (Bartolozzi, 2023).</a:t>
            </a:r>
          </a:p>
        </p:txBody>
      </p:sp>
      <p:sp>
        <p:nvSpPr>
          <p:cNvPr id="33" name="TextBox 33"/>
          <p:cNvSpPr txBox="1"/>
          <p:nvPr/>
        </p:nvSpPr>
        <p:spPr>
          <a:xfrm>
            <a:off x="8239819" y="6290461"/>
            <a:ext cx="8613232" cy="2399030"/>
          </a:xfrm>
          <a:prstGeom prst="rect">
            <a:avLst/>
          </a:prstGeom>
        </p:spPr>
        <p:txBody>
          <a:bodyPr lIns="0" tIns="0" rIns="0" bIns="0" rtlCol="0" anchor="t">
            <a:spAutoFit/>
          </a:bodyPr>
          <a:lstStyle/>
          <a:p>
            <a:pPr marL="0" lvl="0" indent="0" algn="just">
              <a:lnSpc>
                <a:spcPts val="3219"/>
              </a:lnSpc>
              <a:spcBef>
                <a:spcPct val="0"/>
              </a:spcBef>
            </a:pPr>
            <a:r>
              <a:rPr lang="en-US" sz="2299" b="1" u="none" strike="noStrike">
                <a:solidFill>
                  <a:srgbClr val="3A3A5B"/>
                </a:solidFill>
                <a:latin typeface="Public Sans Heavy"/>
                <a:ea typeface="Public Sans Heavy"/>
                <a:cs typeface="Public Sans Heavy"/>
                <a:sym typeface="Public Sans Heavy"/>
              </a:rPr>
              <a:t>Investment in Smart Energy Technologies</a:t>
            </a:r>
          </a:p>
          <a:p>
            <a:pPr marL="0" lvl="0" indent="0" algn="just">
              <a:lnSpc>
                <a:spcPts val="3219"/>
              </a:lnSpc>
              <a:spcBef>
                <a:spcPct val="0"/>
              </a:spcBef>
            </a:pPr>
            <a:r>
              <a:rPr lang="en-US" sz="2299" u="none" strike="noStrike">
                <a:solidFill>
                  <a:srgbClr val="3A3A5B"/>
                </a:solidFill>
                <a:latin typeface="Public Sans"/>
                <a:ea typeface="Public Sans"/>
                <a:cs typeface="Public Sans"/>
                <a:sym typeface="Public Sans"/>
              </a:rPr>
              <a:t>Hotels should invest in IoT-based EMS and automation to achieve up to 40% in energy savings and boost guest satisfaction. Real-time data insights from AI-driven EMS offer continuous opportunities for optimizing energy use (Casais &amp; Ferreira, 2023).</a:t>
            </a:r>
          </a:p>
        </p:txBody>
      </p:sp>
      <p:sp>
        <p:nvSpPr>
          <p:cNvPr id="34" name="TextBox 34"/>
          <p:cNvSpPr txBox="1"/>
          <p:nvPr/>
        </p:nvSpPr>
        <p:spPr>
          <a:xfrm>
            <a:off x="1363538" y="2752166"/>
            <a:ext cx="6146236" cy="2799080"/>
          </a:xfrm>
          <a:prstGeom prst="rect">
            <a:avLst/>
          </a:prstGeom>
        </p:spPr>
        <p:txBody>
          <a:bodyPr lIns="0" tIns="0" rIns="0" bIns="0" rtlCol="0" anchor="t">
            <a:spAutoFit/>
          </a:bodyPr>
          <a:lstStyle/>
          <a:p>
            <a:pPr algn="just">
              <a:lnSpc>
                <a:spcPts val="3219"/>
              </a:lnSpc>
            </a:pPr>
            <a:r>
              <a:rPr lang="en-US" sz="2299" b="1">
                <a:solidFill>
                  <a:srgbClr val="3A3A5B"/>
                </a:solidFill>
                <a:latin typeface="Public Sans Heavy"/>
                <a:ea typeface="Public Sans Heavy"/>
                <a:cs typeface="Public Sans Heavy"/>
                <a:sym typeface="Public Sans Heavy"/>
              </a:rPr>
              <a:t>Expansion of Renewable Energy and Storage</a:t>
            </a:r>
          </a:p>
          <a:p>
            <a:pPr marL="0" lvl="0" indent="0" algn="just">
              <a:lnSpc>
                <a:spcPts val="3219"/>
              </a:lnSpc>
              <a:spcBef>
                <a:spcPct val="0"/>
              </a:spcBef>
            </a:pPr>
            <a:r>
              <a:rPr lang="en-US" sz="2299">
                <a:solidFill>
                  <a:srgbClr val="3A3A5B"/>
                </a:solidFill>
                <a:latin typeface="Public Sans"/>
                <a:ea typeface="Public Sans"/>
                <a:cs typeface="Public Sans"/>
                <a:sym typeface="Public Sans"/>
              </a:rPr>
              <a:t>Integrating solar, wind, and biomass with storage solutions enables hotels to use renewable energy even when production fluctuates, particularly benefiting areas with seasonal demand (Beccali et al., 2018).</a:t>
            </a:r>
          </a:p>
        </p:txBody>
      </p:sp>
      <p:sp>
        <p:nvSpPr>
          <p:cNvPr id="35" name="TextBox 35"/>
          <p:cNvSpPr txBox="1"/>
          <p:nvPr/>
        </p:nvSpPr>
        <p:spPr>
          <a:xfrm>
            <a:off x="1358749" y="6290461"/>
            <a:ext cx="6146236" cy="2437462"/>
          </a:xfrm>
          <a:prstGeom prst="rect">
            <a:avLst/>
          </a:prstGeom>
        </p:spPr>
        <p:txBody>
          <a:bodyPr lIns="0" tIns="0" rIns="0" bIns="0" rtlCol="0" anchor="t">
            <a:spAutoFit/>
          </a:bodyPr>
          <a:lstStyle/>
          <a:p>
            <a:pPr algn="just">
              <a:lnSpc>
                <a:spcPts val="3219"/>
              </a:lnSpc>
            </a:pPr>
            <a:r>
              <a:rPr lang="en-US" sz="2299" b="1" dirty="0">
                <a:solidFill>
                  <a:srgbClr val="3A3A5B"/>
                </a:solidFill>
                <a:latin typeface="Public Sans Heavy"/>
                <a:ea typeface="Public Sans Heavy"/>
                <a:cs typeface="Public Sans Heavy"/>
                <a:sym typeface="Public Sans Heavy"/>
              </a:rPr>
              <a:t>CSR and Transparency in Reporting</a:t>
            </a:r>
          </a:p>
          <a:p>
            <a:pPr marL="0" lvl="0" indent="0" algn="just">
              <a:lnSpc>
                <a:spcPts val="3219"/>
              </a:lnSpc>
              <a:spcBef>
                <a:spcPct val="0"/>
              </a:spcBef>
            </a:pPr>
            <a:r>
              <a:rPr lang="en-US" sz="2299" dirty="0">
                <a:solidFill>
                  <a:srgbClr val="3A3A5B"/>
                </a:solidFill>
                <a:latin typeface="Public Sans"/>
                <a:ea typeface="Public Sans"/>
                <a:cs typeface="Public Sans"/>
                <a:sym typeface="Public Sans"/>
              </a:rPr>
              <a:t>Adopting guidelines like GRI and climate disclosure requirements can enhance stakeholder trust by transparently reporting on sustainability, reinforcing accountability and commitment to energy efficiency.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DF1EF"/>
        </a:solidFill>
        <a:effectLst/>
      </p:bgPr>
    </p:bg>
    <p:spTree>
      <p:nvGrpSpPr>
        <p:cNvPr id="1" name=""/>
        <p:cNvGrpSpPr/>
        <p:nvPr/>
      </p:nvGrpSpPr>
      <p:grpSpPr>
        <a:xfrm>
          <a:off x="0" y="0"/>
          <a:ext cx="0" cy="0"/>
          <a:chOff x="0" y="0"/>
          <a:chExt cx="0" cy="0"/>
        </a:xfrm>
      </p:grpSpPr>
      <p:grpSp>
        <p:nvGrpSpPr>
          <p:cNvPr id="2" name="Group 2"/>
          <p:cNvGrpSpPr/>
          <p:nvPr/>
        </p:nvGrpSpPr>
        <p:grpSpPr>
          <a:xfrm>
            <a:off x="10422943" y="357806"/>
            <a:ext cx="7521930" cy="9571388"/>
            <a:chOff x="0" y="0"/>
            <a:chExt cx="1981084" cy="2520859"/>
          </a:xfrm>
        </p:grpSpPr>
        <p:sp>
          <p:nvSpPr>
            <p:cNvPr id="3" name="Freeform 3"/>
            <p:cNvSpPr/>
            <p:nvPr/>
          </p:nvSpPr>
          <p:spPr>
            <a:xfrm>
              <a:off x="0" y="0"/>
              <a:ext cx="1981085" cy="2520859"/>
            </a:xfrm>
            <a:custGeom>
              <a:avLst/>
              <a:gdLst/>
              <a:ahLst/>
              <a:cxnLst/>
              <a:rect l="l" t="t" r="r" b="b"/>
              <a:pathLst>
                <a:path w="1981085" h="2520859">
                  <a:moveTo>
                    <a:pt x="0" y="0"/>
                  </a:moveTo>
                  <a:lnTo>
                    <a:pt x="1981085" y="0"/>
                  </a:lnTo>
                  <a:lnTo>
                    <a:pt x="1981085" y="2520859"/>
                  </a:lnTo>
                  <a:lnTo>
                    <a:pt x="0" y="2520859"/>
                  </a:lnTo>
                  <a:close/>
                </a:path>
              </a:pathLst>
            </a:custGeom>
            <a:solidFill>
              <a:srgbClr val="3A3A5B"/>
            </a:solidFill>
          </p:spPr>
          <p:txBody>
            <a:bodyPr/>
            <a:lstStyle/>
            <a:p>
              <a:endParaRPr lang="en-GB"/>
            </a:p>
          </p:txBody>
        </p:sp>
        <p:sp>
          <p:nvSpPr>
            <p:cNvPr id="4" name="TextBox 4"/>
            <p:cNvSpPr txBox="1"/>
            <p:nvPr/>
          </p:nvSpPr>
          <p:spPr>
            <a:xfrm>
              <a:off x="0" y="-38100"/>
              <a:ext cx="1981084" cy="2558959"/>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1028700" y="9258300"/>
            <a:ext cx="8960501" cy="0"/>
          </a:xfrm>
          <a:prstGeom prst="line">
            <a:avLst/>
          </a:prstGeom>
          <a:ln w="28575" cap="flat">
            <a:solidFill>
              <a:srgbClr val="3A3A5B"/>
            </a:solidFill>
            <a:prstDash val="solid"/>
            <a:headEnd type="none" w="sm" len="sm"/>
            <a:tailEnd type="none" w="sm" len="sm"/>
          </a:ln>
        </p:spPr>
        <p:txBody>
          <a:bodyPr/>
          <a:lstStyle/>
          <a:p>
            <a:endParaRPr lang="en-GB"/>
          </a:p>
        </p:txBody>
      </p:sp>
      <p:sp>
        <p:nvSpPr>
          <p:cNvPr id="6" name="AutoShape 6"/>
          <p:cNvSpPr/>
          <p:nvPr/>
        </p:nvSpPr>
        <p:spPr>
          <a:xfrm flipV="1">
            <a:off x="1028700" y="1014413"/>
            <a:ext cx="8960501" cy="14287"/>
          </a:xfrm>
          <a:prstGeom prst="line">
            <a:avLst/>
          </a:prstGeom>
          <a:ln w="28575" cap="flat">
            <a:solidFill>
              <a:srgbClr val="3A3A5B"/>
            </a:solidFill>
            <a:prstDash val="solid"/>
            <a:headEnd type="none" w="sm" len="sm"/>
            <a:tailEnd type="none" w="sm" len="sm"/>
          </a:ln>
        </p:spPr>
        <p:txBody>
          <a:bodyPr/>
          <a:lstStyle/>
          <a:p>
            <a:endParaRPr lang="en-GB"/>
          </a:p>
        </p:txBody>
      </p:sp>
      <p:sp>
        <p:nvSpPr>
          <p:cNvPr id="7" name="Freeform 7"/>
          <p:cNvSpPr/>
          <p:nvPr/>
        </p:nvSpPr>
        <p:spPr>
          <a:xfrm>
            <a:off x="12436319" y="1758339"/>
            <a:ext cx="3495179" cy="6770322"/>
          </a:xfrm>
          <a:custGeom>
            <a:avLst/>
            <a:gdLst/>
            <a:ahLst/>
            <a:cxnLst/>
            <a:rect l="l" t="t" r="r" b="b"/>
            <a:pathLst>
              <a:path w="3495179" h="6770322">
                <a:moveTo>
                  <a:pt x="0" y="0"/>
                </a:moveTo>
                <a:lnTo>
                  <a:pt x="3495179" y="0"/>
                </a:lnTo>
                <a:lnTo>
                  <a:pt x="3495179" y="6770322"/>
                </a:lnTo>
                <a:lnTo>
                  <a:pt x="0" y="6770322"/>
                </a:lnTo>
                <a:lnTo>
                  <a:pt x="0" y="0"/>
                </a:lnTo>
                <a:close/>
              </a:path>
            </a:pathLst>
          </a:custGeom>
          <a:blipFill>
            <a:blip r:embed="rId2"/>
            <a:stretch>
              <a:fillRect/>
            </a:stretch>
          </a:blipFill>
        </p:spPr>
        <p:txBody>
          <a:bodyPr/>
          <a:lstStyle/>
          <a:p>
            <a:endParaRPr lang="en-GB"/>
          </a:p>
        </p:txBody>
      </p:sp>
      <p:sp>
        <p:nvSpPr>
          <p:cNvPr id="8" name="TextBox 8"/>
          <p:cNvSpPr txBox="1"/>
          <p:nvPr/>
        </p:nvSpPr>
        <p:spPr>
          <a:xfrm>
            <a:off x="1028700" y="2706688"/>
            <a:ext cx="7543416" cy="5359399"/>
          </a:xfrm>
          <a:prstGeom prst="rect">
            <a:avLst/>
          </a:prstGeom>
        </p:spPr>
        <p:txBody>
          <a:bodyPr lIns="0" tIns="0" rIns="0" bIns="0" rtlCol="0" anchor="t">
            <a:spAutoFit/>
          </a:bodyPr>
          <a:lstStyle/>
          <a:p>
            <a:pPr algn="l">
              <a:lnSpc>
                <a:spcPts val="13599"/>
              </a:lnSpc>
            </a:pPr>
            <a:r>
              <a:rPr lang="en-US" sz="15999" spc="-1311">
                <a:solidFill>
                  <a:srgbClr val="3A3A5B"/>
                </a:solidFill>
                <a:latin typeface="Public Sans"/>
                <a:ea typeface="Public Sans"/>
                <a:cs typeface="Public Sans"/>
                <a:sym typeface="Public Sans"/>
              </a:rPr>
              <a:t>Thank you very much!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A3A5B"/>
        </a:solidFill>
        <a:effectLst/>
      </p:bgPr>
    </p:bg>
    <p:spTree>
      <p:nvGrpSpPr>
        <p:cNvPr id="1" name=""/>
        <p:cNvGrpSpPr/>
        <p:nvPr/>
      </p:nvGrpSpPr>
      <p:grpSpPr>
        <a:xfrm>
          <a:off x="0" y="0"/>
          <a:ext cx="0" cy="0"/>
          <a:chOff x="0" y="0"/>
          <a:chExt cx="0" cy="0"/>
        </a:xfrm>
      </p:grpSpPr>
      <p:sp>
        <p:nvSpPr>
          <p:cNvPr id="2" name="TextBox 2"/>
          <p:cNvSpPr txBox="1"/>
          <p:nvPr/>
        </p:nvSpPr>
        <p:spPr>
          <a:xfrm>
            <a:off x="468102" y="842951"/>
            <a:ext cx="17351797" cy="9173845"/>
          </a:xfrm>
          <a:prstGeom prst="rect">
            <a:avLst/>
          </a:prstGeom>
        </p:spPr>
        <p:txBody>
          <a:bodyPr lIns="0" tIns="0" rIns="0" bIns="0" rtlCol="0" anchor="t">
            <a:spAutoFit/>
          </a:bodyPr>
          <a:lstStyle/>
          <a:p>
            <a:pPr algn="l">
              <a:lnSpc>
                <a:spcPts val="1580"/>
              </a:lnSpc>
            </a:pPr>
            <a:r>
              <a:rPr lang="en-US" sz="1000" b="1" spc="76">
                <a:solidFill>
                  <a:srgbClr val="EDF1EF"/>
                </a:solidFill>
                <a:latin typeface="Public Sans Bold"/>
                <a:ea typeface="Public Sans Bold"/>
                <a:cs typeface="Public Sans Bold"/>
                <a:sym typeface="Public Sans Bold"/>
              </a:rPr>
              <a:t>Adedoyin, F. et al., 2021. The implications of renewable and non-renewable energy generating in Sub-Saharan Africa: The role of economic policy uncertainties. Energy Policy, Volume 150, p. 112115.</a:t>
            </a:r>
          </a:p>
          <a:p>
            <a:pPr algn="l">
              <a:lnSpc>
                <a:spcPts val="1580"/>
              </a:lnSpc>
            </a:pPr>
            <a:r>
              <a:rPr lang="en-US" sz="1000" b="1" spc="76">
                <a:solidFill>
                  <a:srgbClr val="EDF1EF"/>
                </a:solidFill>
                <a:latin typeface="Public Sans Bold"/>
                <a:ea typeface="Public Sans Bold"/>
                <a:cs typeface="Public Sans Bold"/>
                <a:sym typeface="Public Sans Bold"/>
              </a:rPr>
              <a:t>Al-Ghaili, A. et al., 2021. Energy management systems and strategies in buildings sector: A scoping review. Ieee Access, Volume 9, pp. 63790-63813.</a:t>
            </a:r>
          </a:p>
          <a:p>
            <a:pPr algn="l">
              <a:lnSpc>
                <a:spcPts val="1580"/>
              </a:lnSpc>
            </a:pPr>
            <a:r>
              <a:rPr lang="en-US" sz="1000" b="1" spc="76">
                <a:solidFill>
                  <a:srgbClr val="EDF1EF"/>
                </a:solidFill>
                <a:latin typeface="Public Sans Bold"/>
                <a:ea typeface="Public Sans Bold"/>
                <a:cs typeface="Public Sans Bold"/>
                <a:sym typeface="Public Sans Bold"/>
              </a:rPr>
              <a:t>Ali, S., Hamid, A., Ya’akub, N. &amp; Iqbal, S., 2024. Environmental impacts of international tourism: examining the role of policy uncertainty, renewable energy, and service sector output. Environmental Science and Pollution Research, 31(34), pp. 46221-46234.</a:t>
            </a:r>
          </a:p>
          <a:p>
            <a:pPr algn="l">
              <a:lnSpc>
                <a:spcPts val="1580"/>
              </a:lnSpc>
            </a:pPr>
            <a:r>
              <a:rPr lang="en-US" sz="1000" b="1" spc="76">
                <a:solidFill>
                  <a:srgbClr val="EDF1EF"/>
                </a:solidFill>
                <a:latin typeface="Public Sans Bold"/>
                <a:ea typeface="Public Sans Bold"/>
                <a:cs typeface="Public Sans Bold"/>
                <a:sym typeface="Public Sans Bold"/>
              </a:rPr>
              <a:t>Al-Wadi, B., Aravamudhan, V., Mohanasundaram, K. &amp; Abduljawad, M., 2023. The Role of Smart Technologies in Reducing Energy Consumption and Promoting Sustainable Practices in Households and Businesses. IEEE, 6(6), pp. 327-334.</a:t>
            </a:r>
          </a:p>
          <a:p>
            <a:pPr algn="l">
              <a:lnSpc>
                <a:spcPts val="1580"/>
              </a:lnSpc>
            </a:pPr>
            <a:r>
              <a:rPr lang="en-US" sz="1000" b="1" spc="76">
                <a:solidFill>
                  <a:srgbClr val="EDF1EF"/>
                </a:solidFill>
                <a:latin typeface="Public Sans Bold"/>
                <a:ea typeface="Public Sans Bold"/>
                <a:cs typeface="Public Sans Bold"/>
                <a:sym typeface="Public Sans Bold"/>
              </a:rPr>
              <a:t>Amarnath, N., 2024. 2025 California energy code updates aim to drive heat pump adoption, save nearly $5B in energy costs.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https://www.utilitydive.com/news/2025-california-energy-code-updates-aim-to-drive-heat-pump-adoption-save-n/727017/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Arıkan Kargı, V. &amp; Cesur, F., 2024. Renewable Energy Technology Selection for Hotel Buildings: A Systematic Approach Based on AHP and VIKOR Methods. Buildings, 14(9), p. 2662.</a:t>
            </a:r>
          </a:p>
          <a:p>
            <a:pPr algn="l">
              <a:lnSpc>
                <a:spcPts val="1580"/>
              </a:lnSpc>
            </a:pPr>
            <a:r>
              <a:rPr lang="en-US" sz="1000" b="1" spc="76">
                <a:solidFill>
                  <a:srgbClr val="EDF1EF"/>
                </a:solidFill>
                <a:latin typeface="Public Sans Bold"/>
                <a:ea typeface="Public Sans Bold"/>
                <a:cs typeface="Public Sans Bold"/>
                <a:sym typeface="Public Sans Bold"/>
              </a:rPr>
              <a:t>Bartolozzi, P., 2023. The impact of EU rules for energy efficiency in hotels.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https://www.skaleurope.org/news/the-impact-of-eu-rules-for-energy-efficiency-on-tourism/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Beccali, M. et al., 2018. Analysis of some renewable energy uses and demand side measures for hotels on small Mediterranean islands: A case study. Energy, Volume 157, pp. 106-114.</a:t>
            </a:r>
          </a:p>
          <a:p>
            <a:pPr algn="l">
              <a:lnSpc>
                <a:spcPts val="1580"/>
              </a:lnSpc>
            </a:pPr>
            <a:r>
              <a:rPr lang="en-US" sz="1000" b="1" spc="76">
                <a:solidFill>
                  <a:srgbClr val="EDF1EF"/>
                </a:solidFill>
                <a:latin typeface="Public Sans Bold"/>
                <a:ea typeface="Public Sans Bold"/>
                <a:cs typeface="Public Sans Bold"/>
                <a:sym typeface="Public Sans Bold"/>
              </a:rPr>
              <a:t>Casais, B. &amp; Ferreira, L., 2023. Smart and sustainable hotels: tourism agenda 2030 perspective article. Tourism Review, 78(2), pp. 344-351.</a:t>
            </a:r>
          </a:p>
          <a:p>
            <a:pPr algn="l">
              <a:lnSpc>
                <a:spcPts val="1580"/>
              </a:lnSpc>
            </a:pPr>
            <a:r>
              <a:rPr lang="en-US" sz="1000" b="1" spc="76">
                <a:solidFill>
                  <a:srgbClr val="EDF1EF"/>
                </a:solidFill>
                <a:latin typeface="Public Sans Bold"/>
                <a:ea typeface="Public Sans Bold"/>
                <a:cs typeface="Public Sans Bold"/>
                <a:sym typeface="Public Sans Bold"/>
              </a:rPr>
              <a:t>Deloitte, 2024. Sustainability in the hospitality industry.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https://www.deloitte.com/uk/en/Industries/consumer/blogs/sustainability-in-the-hospitality-industry.html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Dhirasasna, K., 2021. A study of renewable energy technology adoption dynamics in the hotel sector. A study of renewable energy technology adoption dynamics in the hotel sector.</a:t>
            </a:r>
          </a:p>
          <a:p>
            <a:pPr algn="l">
              <a:lnSpc>
                <a:spcPts val="1580"/>
              </a:lnSpc>
            </a:pPr>
            <a:r>
              <a:rPr lang="en-US" sz="1000" b="1" spc="76">
                <a:solidFill>
                  <a:srgbClr val="EDF1EF"/>
                </a:solidFill>
                <a:latin typeface="Public Sans Bold"/>
                <a:ea typeface="Public Sans Bold"/>
                <a:cs typeface="Public Sans Bold"/>
                <a:sym typeface="Public Sans Bold"/>
              </a:rPr>
              <a:t>Doggrell, K., 2020. Hotels playing catch-up on energy efficiency.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https://www.hospitalityinvestor.com/content/hotels-playing-catch-up-energy-efficiency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Eskerod, P., Hollensen, S., Morales-Contreras, M. &amp; Arteaga-Ortiz, J., 2019. Drivers for pursuing sustainability through IoT technology within high-end hotels—an exploratory study. Sustainability, 11(19), p. 5372.</a:t>
            </a:r>
          </a:p>
          <a:p>
            <a:pPr algn="l">
              <a:lnSpc>
                <a:spcPts val="1580"/>
              </a:lnSpc>
            </a:pPr>
            <a:r>
              <a:rPr lang="en-US" sz="1000" b="1" spc="76">
                <a:solidFill>
                  <a:srgbClr val="EDF1EF"/>
                </a:solidFill>
                <a:latin typeface="Public Sans Bold"/>
                <a:ea typeface="Public Sans Bold"/>
                <a:cs typeface="Public Sans Bold"/>
                <a:sym typeface="Public Sans Bold"/>
              </a:rPr>
              <a:t>Farmaki, A., 2019. Corporate social responsibility in hotels: a stakeholder approach. International Journal of Contemporary Hospitality Management, 31(6), pp. 2297-2320.</a:t>
            </a:r>
          </a:p>
          <a:p>
            <a:pPr algn="l">
              <a:lnSpc>
                <a:spcPts val="1580"/>
              </a:lnSpc>
            </a:pPr>
            <a:r>
              <a:rPr lang="en-US" sz="1000" b="1" spc="76">
                <a:solidFill>
                  <a:srgbClr val="EDF1EF"/>
                </a:solidFill>
                <a:latin typeface="Public Sans Bold"/>
                <a:ea typeface="Public Sans Bold"/>
                <a:cs typeface="Public Sans Bold"/>
                <a:sym typeface="Public Sans Bold"/>
              </a:rPr>
              <a:t>Filimonau, V. &amp; Magklaropoulou, A., 2020. Exploring the viability of a new ‘pay-as-you-use’energy management model in budget hotels. International Journal of Hospitality Management, Volume 89, p. 102538.</a:t>
            </a:r>
          </a:p>
          <a:p>
            <a:pPr algn="l">
              <a:lnSpc>
                <a:spcPts val="1580"/>
              </a:lnSpc>
            </a:pPr>
            <a:r>
              <a:rPr lang="en-US" sz="1000" b="1" spc="76">
                <a:solidFill>
                  <a:srgbClr val="EDF1EF"/>
                </a:solidFill>
                <a:latin typeface="Public Sans Bold"/>
                <a:ea typeface="Public Sans Bold"/>
                <a:cs typeface="Public Sans Bold"/>
                <a:sym typeface="Public Sans Bold"/>
              </a:rPr>
              <a:t>González-Rodríguez, M., Martín-Samper, R., Köseoglu, M. &amp; Okumus, F., 2019. Hotels’ corporate social responsibility practices, organizational culture, firm reputation, and performance. Journal of sustainable tourism, 27(3), pp. 398-419.</a:t>
            </a:r>
          </a:p>
          <a:p>
            <a:pPr algn="l">
              <a:lnSpc>
                <a:spcPts val="1580"/>
              </a:lnSpc>
            </a:pPr>
            <a:r>
              <a:rPr lang="en-US" sz="1000" b="1" spc="76">
                <a:solidFill>
                  <a:srgbClr val="EDF1EF"/>
                </a:solidFill>
                <a:latin typeface="Public Sans Bold"/>
                <a:ea typeface="Public Sans Bold"/>
                <a:cs typeface="Public Sans Bold"/>
                <a:sym typeface="Public Sans Bold"/>
              </a:rPr>
              <a:t>Gössling, S. &amp; Higham, J., 2021. The low-carbon imperative: Destination management under urgent climate change. Journal of Travel Research, 60(6), pp. 1167-1179.</a:t>
            </a:r>
          </a:p>
          <a:p>
            <a:pPr algn="l">
              <a:lnSpc>
                <a:spcPts val="1580"/>
              </a:lnSpc>
            </a:pPr>
            <a:r>
              <a:rPr lang="en-US" sz="1000" b="1" spc="76">
                <a:solidFill>
                  <a:srgbClr val="EDF1EF"/>
                </a:solidFill>
                <a:latin typeface="Public Sans Bold"/>
                <a:ea typeface="Public Sans Bold"/>
                <a:cs typeface="Public Sans Bold"/>
                <a:sym typeface="Public Sans Bold"/>
              </a:rPr>
              <a:t>GRI, 2023. The global standards for sustainability impacts.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https://www.globalreporting.org/standards/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Guan, Y. et al., 2023. Burden of the global energy price crisis on households. Nature Energy, 8(3), pp. 304-316.</a:t>
            </a:r>
          </a:p>
          <a:p>
            <a:pPr algn="l">
              <a:lnSpc>
                <a:spcPts val="1580"/>
              </a:lnSpc>
            </a:pPr>
            <a:r>
              <a:rPr lang="en-US" sz="1000" b="1" spc="76">
                <a:solidFill>
                  <a:srgbClr val="EDF1EF"/>
                </a:solidFill>
                <a:latin typeface="Public Sans Bold"/>
                <a:ea typeface="Public Sans Bold"/>
                <a:cs typeface="Public Sans Bold"/>
                <a:sym typeface="Public Sans Bold"/>
              </a:rPr>
              <a:t>Hilton, 2018. Corporate Responsibility Report, s.l.: Hilton.</a:t>
            </a:r>
          </a:p>
          <a:p>
            <a:pPr algn="l">
              <a:lnSpc>
                <a:spcPts val="1580"/>
              </a:lnSpc>
            </a:pPr>
            <a:r>
              <a:rPr lang="en-US" sz="1000" b="1" spc="76">
                <a:solidFill>
                  <a:srgbClr val="EDF1EF"/>
                </a:solidFill>
                <a:latin typeface="Public Sans Bold"/>
                <a:ea typeface="Public Sans Bold"/>
                <a:cs typeface="Public Sans Bold"/>
                <a:sym typeface="Public Sans Bold"/>
              </a:rPr>
              <a:t>Hilton, 2024. Environmental Impact.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https://esg.hilton.com/environment/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ICAEW, 2023. UK Sustainability reporting requirements.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https://www.icaew.com/technical/corporate-reporting/non-financial-reporting/uk-sustainability-reporting-requirements#:~:text=Mandatory%20climate%2Drelated%20financial%20disclosure,statement%20within%20their%20strategic%20report.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Lee, D. &amp; Cheng, C., 2016. Energy savings by energy management systems: A review. Renewable and Sustainable Energy Reviews, Volume 56, pp. 760-777.</a:t>
            </a:r>
          </a:p>
          <a:p>
            <a:pPr algn="l">
              <a:lnSpc>
                <a:spcPts val="1580"/>
              </a:lnSpc>
            </a:pPr>
            <a:r>
              <a:rPr lang="en-US" sz="1000" b="1" spc="76">
                <a:solidFill>
                  <a:srgbClr val="EDF1EF"/>
                </a:solidFill>
                <a:latin typeface="Public Sans Bold"/>
                <a:ea typeface="Public Sans Bold"/>
                <a:cs typeface="Public Sans Bold"/>
                <a:sym typeface="Public Sans Bold"/>
              </a:rPr>
              <a:t>Li, W. et al., 2023. Peak Load Shifting Control for a Rural Home Hotel Cluster Based on Power Load Characteristic Analysis. Processes, 11(3), p. 682.</a:t>
            </a:r>
          </a:p>
          <a:p>
            <a:pPr algn="l">
              <a:lnSpc>
                <a:spcPts val="1580"/>
              </a:lnSpc>
            </a:pPr>
            <a:r>
              <a:rPr lang="en-US" sz="1000" b="1" spc="76">
                <a:solidFill>
                  <a:srgbClr val="EDF1EF"/>
                </a:solidFill>
                <a:latin typeface="Public Sans Bold"/>
                <a:ea typeface="Public Sans Bold"/>
                <a:cs typeface="Public Sans Bold"/>
                <a:sym typeface="Public Sans Bold"/>
              </a:rPr>
              <a:t>Mathiesen, B. et al., 2015. Smart Energy Systems for coherent 100% renewable energy and transport solutions. Applied energy, Volume 145, pp. 139-154.</a:t>
            </a:r>
          </a:p>
          <a:p>
            <a:pPr algn="l">
              <a:lnSpc>
                <a:spcPts val="1580"/>
              </a:lnSpc>
            </a:pPr>
            <a:r>
              <a:rPr lang="en-US" sz="1000" b="1" spc="76">
                <a:solidFill>
                  <a:srgbClr val="EDF1EF"/>
                </a:solidFill>
                <a:latin typeface="Public Sans Bold"/>
                <a:ea typeface="Public Sans Bold"/>
                <a:cs typeface="Public Sans Bold"/>
                <a:sym typeface="Public Sans Bold"/>
              </a:rPr>
              <a:t>Pandiyan, P. et al., 2023. Technological advancements toward smart energy management in smart cities. Energy Reports, Volume 10, pp. 648-677.</a:t>
            </a:r>
          </a:p>
          <a:p>
            <a:pPr algn="l">
              <a:lnSpc>
                <a:spcPts val="1580"/>
              </a:lnSpc>
            </a:pPr>
            <a:r>
              <a:rPr lang="en-US" sz="1000" b="1" spc="76">
                <a:solidFill>
                  <a:srgbClr val="EDF1EF"/>
                </a:solidFill>
                <a:latin typeface="Public Sans Bold"/>
                <a:ea typeface="Public Sans Bold"/>
                <a:cs typeface="Public Sans Bold"/>
                <a:sym typeface="Public Sans Bold"/>
              </a:rPr>
              <a:t>Papinutto, M. et al., 2022. Saving energy by maximising daylight and minimising the impact on occupants: An automatic lighting system approach. Energy and Buildings, Volume 268, p. 112176.</a:t>
            </a:r>
          </a:p>
          <a:p>
            <a:pPr algn="l">
              <a:lnSpc>
                <a:spcPts val="1580"/>
              </a:lnSpc>
            </a:pPr>
            <a:r>
              <a:rPr lang="en-US" sz="1000" b="1" spc="76">
                <a:solidFill>
                  <a:srgbClr val="EDF1EF"/>
                </a:solidFill>
                <a:latin typeface="Public Sans Bold"/>
                <a:ea typeface="Public Sans Bold"/>
                <a:cs typeface="Public Sans Bold"/>
                <a:sym typeface="Public Sans Bold"/>
              </a:rPr>
              <a:t>Patton, N., 2023. Hotel Energy Consumption Statistics and Lessons Learned.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https://www.buildingsiot.com/blog/hotel-energy-consumption-statistics-and-lessons-learned-bd</a:t>
            </a:r>
          </a:p>
          <a:p>
            <a:pPr algn="l">
              <a:lnSpc>
                <a:spcPts val="1580"/>
              </a:lnSpc>
            </a:pPr>
            <a:r>
              <a:rPr lang="en-US" sz="1000" b="1" spc="76">
                <a:solidFill>
                  <a:srgbClr val="EDF1EF"/>
                </a:solidFill>
                <a:latin typeface="Public Sans Bold"/>
                <a:ea typeface="Public Sans Bold"/>
                <a:cs typeface="Public Sans Bold"/>
                <a:sym typeface="Public Sans Bold"/>
              </a:rPr>
              <a:t>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Skiba, M. et al., 2023. The European Union’s Energy Policy Efforts Regarding Emission Reduction in Cities—A Method Proposal. Energies, 16(17), p. 6123.</a:t>
            </a:r>
          </a:p>
          <a:p>
            <a:pPr algn="l">
              <a:lnSpc>
                <a:spcPts val="1580"/>
              </a:lnSpc>
            </a:pPr>
            <a:r>
              <a:rPr lang="en-US" sz="1000" b="1" spc="76">
                <a:solidFill>
                  <a:srgbClr val="EDF1EF"/>
                </a:solidFill>
                <a:latin typeface="Public Sans Bold"/>
                <a:ea typeface="Public Sans Bold"/>
                <a:cs typeface="Public Sans Bold"/>
                <a:sym typeface="Public Sans Bold"/>
              </a:rPr>
              <a:t>Soni, G., Hussain, S. &amp; Kareem, S., 2022. Environment Friendly Practices Adopted in Hotels and their Impact on Customer Satisfaction: A Critical Review of the Literature and Research Implications for the Hospitality Industry. Atna Journal of Tourism Studies, 17(1), pp. 115-142.</a:t>
            </a:r>
          </a:p>
          <a:p>
            <a:pPr algn="l">
              <a:lnSpc>
                <a:spcPts val="1580"/>
              </a:lnSpc>
            </a:pPr>
            <a:r>
              <a:rPr lang="en-US" sz="1000" b="1" spc="76">
                <a:solidFill>
                  <a:srgbClr val="EDF1EF"/>
                </a:solidFill>
                <a:latin typeface="Public Sans Bold"/>
                <a:ea typeface="Public Sans Bold"/>
                <a:cs typeface="Public Sans Bold"/>
                <a:sym typeface="Public Sans Bold"/>
              </a:rPr>
              <a:t>Statista, 2024. Share of travelers choosing eco-friendly hotels to reduce their environmental impact in Great Britain from July 2019 to July 2024. [Online] </a:t>
            </a:r>
          </a:p>
          <a:p>
            <a:pPr algn="l">
              <a:lnSpc>
                <a:spcPts val="1580"/>
              </a:lnSpc>
            </a:pPr>
            <a:r>
              <a:rPr lang="en-US" sz="1000" b="1" spc="76">
                <a:solidFill>
                  <a:srgbClr val="EDF1EF"/>
                </a:solidFill>
                <a:latin typeface="Public Sans Bold"/>
                <a:ea typeface="Public Sans Bold"/>
                <a:cs typeface="Public Sans Bold"/>
                <a:sym typeface="Public Sans Bold"/>
              </a:rPr>
              <a:t> Available at: https://www.statista.com/statistics/1340780/travelers-choosing-ecofriendly-hotels-uk/ [Accessed 25 October 2024].</a:t>
            </a:r>
          </a:p>
          <a:p>
            <a:pPr algn="l">
              <a:lnSpc>
                <a:spcPts val="1580"/>
              </a:lnSpc>
            </a:pPr>
            <a:r>
              <a:rPr lang="en-US" sz="1000" b="1" spc="76">
                <a:solidFill>
                  <a:srgbClr val="EDF1EF"/>
                </a:solidFill>
                <a:latin typeface="Public Sans Bold"/>
                <a:ea typeface="Public Sans Bold"/>
                <a:cs typeface="Public Sans Bold"/>
                <a:sym typeface="Public Sans Bold"/>
              </a:rPr>
              <a:t>Yu, F., Ho, W. &amp; Wong, C., 2024. Long-term analysis of cooling demand and heat recovery in hotel HVAC systems: Implications for sustainable chiller design and operation to reduce CO2 emissions. Energy and Buildings, Volume 321, p. 114657.</a:t>
            </a:r>
          </a:p>
          <a:p>
            <a:pPr algn="l">
              <a:lnSpc>
                <a:spcPts val="1400"/>
              </a:lnSpc>
              <a:spcBef>
                <a:spcPct val="0"/>
              </a:spcBef>
            </a:pPr>
            <a:r>
              <a:rPr lang="en-US" sz="1000" b="1">
                <a:solidFill>
                  <a:srgbClr val="EDF1EF"/>
                </a:solidFill>
                <a:latin typeface="Public Sans Bold"/>
                <a:ea typeface="Public Sans Bold"/>
                <a:cs typeface="Public Sans Bold"/>
                <a:sym typeface="Public Sans Bold"/>
              </a:rPr>
              <a:t> </a:t>
            </a:r>
          </a:p>
        </p:txBody>
      </p:sp>
      <p:sp>
        <p:nvSpPr>
          <p:cNvPr id="3" name="TextBox 3"/>
          <p:cNvSpPr txBox="1"/>
          <p:nvPr/>
        </p:nvSpPr>
        <p:spPr>
          <a:xfrm>
            <a:off x="468102" y="294058"/>
            <a:ext cx="7004703" cy="459105"/>
          </a:xfrm>
          <a:prstGeom prst="rect">
            <a:avLst/>
          </a:prstGeom>
        </p:spPr>
        <p:txBody>
          <a:bodyPr lIns="0" tIns="0" rIns="0" bIns="0" rtlCol="0" anchor="t">
            <a:spAutoFit/>
          </a:bodyPr>
          <a:lstStyle/>
          <a:p>
            <a:pPr algn="l">
              <a:lnSpc>
                <a:spcPts val="3360"/>
              </a:lnSpc>
            </a:pPr>
            <a:r>
              <a:rPr lang="en-US" sz="3500" b="1" spc="-287">
                <a:solidFill>
                  <a:srgbClr val="EDF1EF"/>
                </a:solidFill>
                <a:latin typeface="Public Sans Bold"/>
                <a:ea typeface="Public Sans Bold"/>
                <a:cs typeface="Public Sans Bold"/>
                <a:sym typeface="Public Sans Bold"/>
              </a:rPr>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TotalTime>
  <Words>2637</Words>
  <Application>Microsoft Office PowerPoint</Application>
  <PresentationFormat>Custom</PresentationFormat>
  <Paragraphs>110</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Public Sans</vt:lpstr>
      <vt:lpstr>Aptos</vt:lpstr>
      <vt:lpstr>Public Sans Bold</vt:lpstr>
      <vt:lpstr>Public Sans Heavy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Harnessing Energy Efficiency:</dc:title>
  <dc:creator>Mahir Mollik</dc:creator>
  <cp:lastModifiedBy>Mahir Mollik (2119456)</cp:lastModifiedBy>
  <cp:revision>4</cp:revision>
  <dcterms:created xsi:type="dcterms:W3CDTF">2006-08-16T00:00:00Z</dcterms:created>
  <dcterms:modified xsi:type="dcterms:W3CDTF">2024-11-06T14:00:01Z</dcterms:modified>
  <dc:identifier>DAGVDNZpn08</dc:identifier>
</cp:coreProperties>
</file>