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7.jpg" ContentType="image/png"/>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Lst>
  <p:notesMasterIdLst>
    <p:notesMasterId r:id="rId24"/>
  </p:notesMasterIdLst>
  <p:sldIdLst>
    <p:sldId id="256" r:id="rId2"/>
    <p:sldId id="257" r:id="rId3"/>
    <p:sldId id="258" r:id="rId4"/>
    <p:sldId id="261" r:id="rId5"/>
    <p:sldId id="259" r:id="rId6"/>
    <p:sldId id="286" r:id="rId7"/>
    <p:sldId id="287" r:id="rId8"/>
    <p:sldId id="294" r:id="rId9"/>
    <p:sldId id="296" r:id="rId10"/>
    <p:sldId id="295" r:id="rId11"/>
    <p:sldId id="289" r:id="rId12"/>
    <p:sldId id="298" r:id="rId13"/>
    <p:sldId id="293" r:id="rId14"/>
    <p:sldId id="291" r:id="rId15"/>
    <p:sldId id="264" r:id="rId16"/>
    <p:sldId id="290" r:id="rId17"/>
    <p:sldId id="300" r:id="rId18"/>
    <p:sldId id="302" r:id="rId19"/>
    <p:sldId id="303" r:id="rId20"/>
    <p:sldId id="304" r:id="rId21"/>
    <p:sldId id="305" r:id="rId22"/>
    <p:sldId id="306" r:id="rId23"/>
  </p:sldIdLst>
  <p:sldSz cx="9144000" cy="5143500" type="screen16x9"/>
  <p:notesSz cx="6858000" cy="9144000"/>
  <p:embeddedFontLst>
    <p:embeddedFont>
      <p:font typeface="Patrick Hand SC" pitchFamily="2" charset="77"/>
      <p:regular r:id="rId25"/>
    </p:embeddedFont>
    <p:embeddedFont>
      <p:font typeface="Sniglet" pitchFamily="82" charset="0"/>
      <p:regular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AD420A8-D269-4B6D-951C-9C33FB44C4FB}">
  <a:tblStyle styleId="{3AD420A8-D269-4B6D-951C-9C33FB44C4FB}"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73"/>
  </p:normalViewPr>
  <p:slideViewPr>
    <p:cSldViewPr snapToGrid="0" snapToObjects="1">
      <p:cViewPr varScale="1">
        <p:scale>
          <a:sx n="120" d="100"/>
          <a:sy n="120" d="100"/>
        </p:scale>
        <p:origin x="200"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 name="Google Shape;4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362710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2472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399168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59476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331611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573800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850435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18304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7393595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0060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83086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815525" y="1991825"/>
            <a:ext cx="5585400" cy="1159800"/>
          </a:xfrm>
          <a:prstGeom prst="rect">
            <a:avLst/>
          </a:prstGeom>
        </p:spPr>
        <p:txBody>
          <a:bodyPr spcFirstLastPara="1" wrap="square" lIns="91425" tIns="91425" rIns="91425" bIns="91425" anchor="ctr" anchorCtr="0">
            <a:noAutofit/>
          </a:bodyPr>
          <a:lstStyle>
            <a:lvl1pPr lvl="0">
              <a:spcBef>
                <a:spcPts val="0"/>
              </a:spcBef>
              <a:spcAft>
                <a:spcPts val="0"/>
              </a:spcAft>
              <a:buSzPts val="6000"/>
              <a:buNone/>
              <a:defRPr sz="6000" b="0"/>
            </a:lvl1pPr>
            <a:lvl2pPr lvl="1">
              <a:spcBef>
                <a:spcPts val="0"/>
              </a:spcBef>
              <a:spcAft>
                <a:spcPts val="0"/>
              </a:spcAft>
              <a:buSzPts val="6000"/>
              <a:buNone/>
              <a:defRPr sz="6000" b="0"/>
            </a:lvl2pPr>
            <a:lvl3pPr lvl="2">
              <a:spcBef>
                <a:spcPts val="0"/>
              </a:spcBef>
              <a:spcAft>
                <a:spcPts val="0"/>
              </a:spcAft>
              <a:buSzPts val="6000"/>
              <a:buNone/>
              <a:defRPr sz="6000" b="0"/>
            </a:lvl3pPr>
            <a:lvl4pPr lvl="3">
              <a:spcBef>
                <a:spcPts val="0"/>
              </a:spcBef>
              <a:spcAft>
                <a:spcPts val="0"/>
              </a:spcAft>
              <a:buSzPts val="6000"/>
              <a:buNone/>
              <a:defRPr sz="6000" b="0"/>
            </a:lvl4pPr>
            <a:lvl5pPr lvl="4">
              <a:spcBef>
                <a:spcPts val="0"/>
              </a:spcBef>
              <a:spcAft>
                <a:spcPts val="0"/>
              </a:spcAft>
              <a:buSzPts val="6000"/>
              <a:buNone/>
              <a:defRPr sz="6000" b="0"/>
            </a:lvl5pPr>
            <a:lvl6pPr lvl="5">
              <a:spcBef>
                <a:spcPts val="0"/>
              </a:spcBef>
              <a:spcAft>
                <a:spcPts val="0"/>
              </a:spcAft>
              <a:buSzPts val="6000"/>
              <a:buNone/>
              <a:defRPr sz="6000" b="0"/>
            </a:lvl6pPr>
            <a:lvl7pPr lvl="6">
              <a:spcBef>
                <a:spcPts val="0"/>
              </a:spcBef>
              <a:spcAft>
                <a:spcPts val="0"/>
              </a:spcAft>
              <a:buSzPts val="6000"/>
              <a:buNone/>
              <a:defRPr sz="6000" b="0"/>
            </a:lvl7pPr>
            <a:lvl8pPr lvl="7">
              <a:spcBef>
                <a:spcPts val="0"/>
              </a:spcBef>
              <a:spcAft>
                <a:spcPts val="0"/>
              </a:spcAft>
              <a:buSzPts val="6000"/>
              <a:buNone/>
              <a:defRPr sz="6000" b="0"/>
            </a:lvl8pPr>
            <a:lvl9pPr lvl="8">
              <a:spcBef>
                <a:spcPts val="0"/>
              </a:spcBef>
              <a:spcAft>
                <a:spcPts val="0"/>
              </a:spcAft>
              <a:buSzPts val="6000"/>
              <a:buNone/>
              <a:defRPr sz="6000" b="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821550" y="1507150"/>
            <a:ext cx="5500800" cy="11598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4800" b="0"/>
            </a:lvl1pPr>
            <a:lvl2pPr lvl="1" rtl="0">
              <a:spcBef>
                <a:spcPts val="0"/>
              </a:spcBef>
              <a:spcAft>
                <a:spcPts val="0"/>
              </a:spcAft>
              <a:buSzPts val="4800"/>
              <a:buNone/>
              <a:defRPr sz="4800" b="0"/>
            </a:lvl2pPr>
            <a:lvl3pPr lvl="2" rtl="0">
              <a:spcBef>
                <a:spcPts val="0"/>
              </a:spcBef>
              <a:spcAft>
                <a:spcPts val="0"/>
              </a:spcAft>
              <a:buSzPts val="4800"/>
              <a:buNone/>
              <a:defRPr sz="4800" b="0"/>
            </a:lvl3pPr>
            <a:lvl4pPr lvl="3" rtl="0">
              <a:spcBef>
                <a:spcPts val="0"/>
              </a:spcBef>
              <a:spcAft>
                <a:spcPts val="0"/>
              </a:spcAft>
              <a:buSzPts val="4800"/>
              <a:buNone/>
              <a:defRPr sz="4800" b="0"/>
            </a:lvl4pPr>
            <a:lvl5pPr lvl="4" rtl="0">
              <a:spcBef>
                <a:spcPts val="0"/>
              </a:spcBef>
              <a:spcAft>
                <a:spcPts val="0"/>
              </a:spcAft>
              <a:buSzPts val="4800"/>
              <a:buNone/>
              <a:defRPr sz="4800" b="0"/>
            </a:lvl5pPr>
            <a:lvl6pPr lvl="5" rtl="0">
              <a:spcBef>
                <a:spcPts val="0"/>
              </a:spcBef>
              <a:spcAft>
                <a:spcPts val="0"/>
              </a:spcAft>
              <a:buSzPts val="4800"/>
              <a:buNone/>
              <a:defRPr sz="4800" b="0"/>
            </a:lvl6pPr>
            <a:lvl7pPr lvl="6" rtl="0">
              <a:spcBef>
                <a:spcPts val="0"/>
              </a:spcBef>
              <a:spcAft>
                <a:spcPts val="0"/>
              </a:spcAft>
              <a:buSzPts val="4800"/>
              <a:buNone/>
              <a:defRPr sz="4800" b="0"/>
            </a:lvl7pPr>
            <a:lvl8pPr lvl="7" rtl="0">
              <a:spcBef>
                <a:spcPts val="0"/>
              </a:spcBef>
              <a:spcAft>
                <a:spcPts val="0"/>
              </a:spcAft>
              <a:buSzPts val="4800"/>
              <a:buNone/>
              <a:defRPr sz="4800" b="0"/>
            </a:lvl8pPr>
            <a:lvl9pPr lvl="8" rtl="0">
              <a:spcBef>
                <a:spcPts val="0"/>
              </a:spcBef>
              <a:spcAft>
                <a:spcPts val="0"/>
              </a:spcAft>
              <a:buSzPts val="4800"/>
              <a:buNone/>
              <a:defRPr sz="4800" b="0"/>
            </a:lvl9pPr>
          </a:lstStyle>
          <a:p>
            <a:endParaRPr/>
          </a:p>
        </p:txBody>
      </p:sp>
      <p:sp>
        <p:nvSpPr>
          <p:cNvPr id="13" name="Google Shape;13;p3"/>
          <p:cNvSpPr txBox="1">
            <a:spLocks noGrp="1"/>
          </p:cNvSpPr>
          <p:nvPr>
            <p:ph type="subTitle" idx="1"/>
          </p:nvPr>
        </p:nvSpPr>
        <p:spPr>
          <a:xfrm>
            <a:off x="1821550" y="2535254"/>
            <a:ext cx="5500800" cy="784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2"/>
              </a:buClr>
              <a:buSzPts val="24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
        <p:nvSpPr>
          <p:cNvPr id="14" name="Google Shape;14;p3"/>
          <p:cNvSpPr txBox="1">
            <a:spLocks noGrp="1"/>
          </p:cNvSpPr>
          <p:nvPr>
            <p:ph type="sldNum" idx="12"/>
          </p:nvPr>
        </p:nvSpPr>
        <p:spPr>
          <a:xfrm>
            <a:off x="8595300" y="4839750"/>
            <a:ext cx="548700" cy="30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19"/>
        <p:cNvGrpSpPr/>
        <p:nvPr/>
      </p:nvGrpSpPr>
      <p:grpSpPr>
        <a:xfrm>
          <a:off x="0" y="0"/>
          <a:ext cx="0" cy="0"/>
          <a:chOff x="0" y="0"/>
          <a:chExt cx="0" cy="0"/>
        </a:xfrm>
      </p:grpSpPr>
      <p:sp>
        <p:nvSpPr>
          <p:cNvPr id="20" name="Google Shape;20;p5"/>
          <p:cNvSpPr txBox="1">
            <a:spLocks noGrp="1"/>
          </p:cNvSpPr>
          <p:nvPr>
            <p:ph type="title"/>
          </p:nvPr>
        </p:nvSpPr>
        <p:spPr>
          <a:xfrm>
            <a:off x="1049500" y="796175"/>
            <a:ext cx="7020900" cy="7503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1" name="Google Shape;21;p5"/>
          <p:cNvSpPr txBox="1">
            <a:spLocks noGrp="1"/>
          </p:cNvSpPr>
          <p:nvPr>
            <p:ph type="body" idx="1"/>
          </p:nvPr>
        </p:nvSpPr>
        <p:spPr>
          <a:xfrm>
            <a:off x="1049500" y="1437426"/>
            <a:ext cx="7020900" cy="27069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22" name="Google Shape;22;p5"/>
          <p:cNvSpPr txBox="1">
            <a:spLocks noGrp="1"/>
          </p:cNvSpPr>
          <p:nvPr>
            <p:ph type="sldNum" idx="12"/>
          </p:nvPr>
        </p:nvSpPr>
        <p:spPr>
          <a:xfrm>
            <a:off x="8595300" y="4839750"/>
            <a:ext cx="548700" cy="30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1049500" y="796175"/>
            <a:ext cx="7020900" cy="7503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5" name="Google Shape;25;p6"/>
          <p:cNvSpPr txBox="1">
            <a:spLocks noGrp="1"/>
          </p:cNvSpPr>
          <p:nvPr>
            <p:ph type="body" idx="1"/>
          </p:nvPr>
        </p:nvSpPr>
        <p:spPr>
          <a:xfrm>
            <a:off x="1049500" y="1459650"/>
            <a:ext cx="3417900" cy="27504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26" name="Google Shape;26;p6"/>
          <p:cNvSpPr txBox="1">
            <a:spLocks noGrp="1"/>
          </p:cNvSpPr>
          <p:nvPr>
            <p:ph type="body" idx="2"/>
          </p:nvPr>
        </p:nvSpPr>
        <p:spPr>
          <a:xfrm>
            <a:off x="4676725" y="1459650"/>
            <a:ext cx="3393600" cy="27504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27" name="Google Shape;27;p6"/>
          <p:cNvSpPr txBox="1">
            <a:spLocks noGrp="1"/>
          </p:cNvSpPr>
          <p:nvPr>
            <p:ph type="sldNum" idx="12"/>
          </p:nvPr>
        </p:nvSpPr>
        <p:spPr>
          <a:xfrm>
            <a:off x="8595300" y="4839750"/>
            <a:ext cx="548700" cy="30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1049500" y="796175"/>
            <a:ext cx="7020900" cy="7503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0" name="Google Shape;30;p7"/>
          <p:cNvSpPr txBox="1">
            <a:spLocks noGrp="1"/>
          </p:cNvSpPr>
          <p:nvPr>
            <p:ph type="body" idx="1"/>
          </p:nvPr>
        </p:nvSpPr>
        <p:spPr>
          <a:xfrm>
            <a:off x="1081850" y="1435525"/>
            <a:ext cx="2229300" cy="2847000"/>
          </a:xfrm>
          <a:prstGeom prst="rect">
            <a:avLst/>
          </a:prstGeom>
        </p:spPr>
        <p:txBody>
          <a:bodyPr spcFirstLastPara="1" wrap="square" lIns="91425" tIns="91425" rIns="91425" bIns="91425"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31" name="Google Shape;31;p7"/>
          <p:cNvSpPr txBox="1">
            <a:spLocks noGrp="1"/>
          </p:cNvSpPr>
          <p:nvPr>
            <p:ph type="body" idx="2"/>
          </p:nvPr>
        </p:nvSpPr>
        <p:spPr>
          <a:xfrm>
            <a:off x="3425300" y="1435525"/>
            <a:ext cx="2229300" cy="2847000"/>
          </a:xfrm>
          <a:prstGeom prst="rect">
            <a:avLst/>
          </a:prstGeom>
        </p:spPr>
        <p:txBody>
          <a:bodyPr spcFirstLastPara="1" wrap="square" lIns="91425" tIns="91425" rIns="91425" bIns="91425"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32" name="Google Shape;32;p7"/>
          <p:cNvSpPr txBox="1">
            <a:spLocks noGrp="1"/>
          </p:cNvSpPr>
          <p:nvPr>
            <p:ph type="body" idx="3"/>
          </p:nvPr>
        </p:nvSpPr>
        <p:spPr>
          <a:xfrm>
            <a:off x="5768751" y="1435525"/>
            <a:ext cx="2229300" cy="2847000"/>
          </a:xfrm>
          <a:prstGeom prst="rect">
            <a:avLst/>
          </a:prstGeom>
        </p:spPr>
        <p:txBody>
          <a:bodyPr spcFirstLastPara="1" wrap="square" lIns="91425" tIns="91425" rIns="91425" bIns="91425"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33" name="Google Shape;33;p7"/>
          <p:cNvSpPr txBox="1">
            <a:spLocks noGrp="1"/>
          </p:cNvSpPr>
          <p:nvPr>
            <p:ph type="sldNum" idx="12"/>
          </p:nvPr>
        </p:nvSpPr>
        <p:spPr>
          <a:xfrm>
            <a:off x="8595300" y="4839750"/>
            <a:ext cx="548700" cy="30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7">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49500" y="796175"/>
            <a:ext cx="7020900" cy="7503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2A95B7"/>
              </a:buClr>
              <a:buSzPts val="3000"/>
              <a:buFont typeface="Patrick Hand SC"/>
              <a:buNone/>
              <a:defRPr sz="3000" b="1">
                <a:solidFill>
                  <a:srgbClr val="2A95B7"/>
                </a:solidFill>
                <a:latin typeface="Patrick Hand SC"/>
                <a:ea typeface="Patrick Hand SC"/>
                <a:cs typeface="Patrick Hand SC"/>
                <a:sym typeface="Patrick Hand SC"/>
              </a:defRPr>
            </a:lvl1pPr>
            <a:lvl2pPr lvl="1">
              <a:spcBef>
                <a:spcPts val="0"/>
              </a:spcBef>
              <a:spcAft>
                <a:spcPts val="0"/>
              </a:spcAft>
              <a:buClr>
                <a:srgbClr val="2A95B7"/>
              </a:buClr>
              <a:buSzPts val="3000"/>
              <a:buFont typeface="Patrick Hand SC"/>
              <a:buNone/>
              <a:defRPr sz="3000" b="1">
                <a:solidFill>
                  <a:srgbClr val="2A95B7"/>
                </a:solidFill>
                <a:latin typeface="Patrick Hand SC"/>
                <a:ea typeface="Patrick Hand SC"/>
                <a:cs typeface="Patrick Hand SC"/>
                <a:sym typeface="Patrick Hand SC"/>
              </a:defRPr>
            </a:lvl2pPr>
            <a:lvl3pPr lvl="2">
              <a:spcBef>
                <a:spcPts val="0"/>
              </a:spcBef>
              <a:spcAft>
                <a:spcPts val="0"/>
              </a:spcAft>
              <a:buClr>
                <a:srgbClr val="2A95B7"/>
              </a:buClr>
              <a:buSzPts val="3000"/>
              <a:buFont typeface="Patrick Hand SC"/>
              <a:buNone/>
              <a:defRPr sz="3000" b="1">
                <a:solidFill>
                  <a:srgbClr val="2A95B7"/>
                </a:solidFill>
                <a:latin typeface="Patrick Hand SC"/>
                <a:ea typeface="Patrick Hand SC"/>
                <a:cs typeface="Patrick Hand SC"/>
                <a:sym typeface="Patrick Hand SC"/>
              </a:defRPr>
            </a:lvl3pPr>
            <a:lvl4pPr lvl="3">
              <a:spcBef>
                <a:spcPts val="0"/>
              </a:spcBef>
              <a:spcAft>
                <a:spcPts val="0"/>
              </a:spcAft>
              <a:buClr>
                <a:srgbClr val="2A95B7"/>
              </a:buClr>
              <a:buSzPts val="3000"/>
              <a:buFont typeface="Patrick Hand SC"/>
              <a:buNone/>
              <a:defRPr sz="3000" b="1">
                <a:solidFill>
                  <a:srgbClr val="2A95B7"/>
                </a:solidFill>
                <a:latin typeface="Patrick Hand SC"/>
                <a:ea typeface="Patrick Hand SC"/>
                <a:cs typeface="Patrick Hand SC"/>
                <a:sym typeface="Patrick Hand SC"/>
              </a:defRPr>
            </a:lvl4pPr>
            <a:lvl5pPr lvl="4">
              <a:spcBef>
                <a:spcPts val="0"/>
              </a:spcBef>
              <a:spcAft>
                <a:spcPts val="0"/>
              </a:spcAft>
              <a:buClr>
                <a:srgbClr val="2A95B7"/>
              </a:buClr>
              <a:buSzPts val="3000"/>
              <a:buFont typeface="Patrick Hand SC"/>
              <a:buNone/>
              <a:defRPr sz="3000" b="1">
                <a:solidFill>
                  <a:srgbClr val="2A95B7"/>
                </a:solidFill>
                <a:latin typeface="Patrick Hand SC"/>
                <a:ea typeface="Patrick Hand SC"/>
                <a:cs typeface="Patrick Hand SC"/>
                <a:sym typeface="Patrick Hand SC"/>
              </a:defRPr>
            </a:lvl5pPr>
            <a:lvl6pPr lvl="5">
              <a:spcBef>
                <a:spcPts val="0"/>
              </a:spcBef>
              <a:spcAft>
                <a:spcPts val="0"/>
              </a:spcAft>
              <a:buClr>
                <a:srgbClr val="2A95B7"/>
              </a:buClr>
              <a:buSzPts val="3000"/>
              <a:buFont typeface="Patrick Hand SC"/>
              <a:buNone/>
              <a:defRPr sz="3000" b="1">
                <a:solidFill>
                  <a:srgbClr val="2A95B7"/>
                </a:solidFill>
                <a:latin typeface="Patrick Hand SC"/>
                <a:ea typeface="Patrick Hand SC"/>
                <a:cs typeface="Patrick Hand SC"/>
                <a:sym typeface="Patrick Hand SC"/>
              </a:defRPr>
            </a:lvl6pPr>
            <a:lvl7pPr lvl="6">
              <a:spcBef>
                <a:spcPts val="0"/>
              </a:spcBef>
              <a:spcAft>
                <a:spcPts val="0"/>
              </a:spcAft>
              <a:buClr>
                <a:srgbClr val="2A95B7"/>
              </a:buClr>
              <a:buSzPts val="3000"/>
              <a:buFont typeface="Patrick Hand SC"/>
              <a:buNone/>
              <a:defRPr sz="3000" b="1">
                <a:solidFill>
                  <a:srgbClr val="2A95B7"/>
                </a:solidFill>
                <a:latin typeface="Patrick Hand SC"/>
                <a:ea typeface="Patrick Hand SC"/>
                <a:cs typeface="Patrick Hand SC"/>
                <a:sym typeface="Patrick Hand SC"/>
              </a:defRPr>
            </a:lvl7pPr>
            <a:lvl8pPr lvl="7">
              <a:spcBef>
                <a:spcPts val="0"/>
              </a:spcBef>
              <a:spcAft>
                <a:spcPts val="0"/>
              </a:spcAft>
              <a:buClr>
                <a:srgbClr val="2A95B7"/>
              </a:buClr>
              <a:buSzPts val="3000"/>
              <a:buFont typeface="Patrick Hand SC"/>
              <a:buNone/>
              <a:defRPr sz="3000" b="1">
                <a:solidFill>
                  <a:srgbClr val="2A95B7"/>
                </a:solidFill>
                <a:latin typeface="Patrick Hand SC"/>
                <a:ea typeface="Patrick Hand SC"/>
                <a:cs typeface="Patrick Hand SC"/>
                <a:sym typeface="Patrick Hand SC"/>
              </a:defRPr>
            </a:lvl8pPr>
            <a:lvl9pPr lvl="8">
              <a:spcBef>
                <a:spcPts val="0"/>
              </a:spcBef>
              <a:spcAft>
                <a:spcPts val="0"/>
              </a:spcAft>
              <a:buClr>
                <a:srgbClr val="2A95B7"/>
              </a:buClr>
              <a:buSzPts val="3000"/>
              <a:buFont typeface="Patrick Hand SC"/>
              <a:buNone/>
              <a:defRPr sz="3000" b="1">
                <a:solidFill>
                  <a:srgbClr val="2A95B7"/>
                </a:solidFill>
                <a:latin typeface="Patrick Hand SC"/>
                <a:ea typeface="Patrick Hand SC"/>
                <a:cs typeface="Patrick Hand SC"/>
                <a:sym typeface="Patrick Hand SC"/>
              </a:defRPr>
            </a:lvl9pPr>
          </a:lstStyle>
          <a:p>
            <a:endParaRPr/>
          </a:p>
        </p:txBody>
      </p:sp>
      <p:sp>
        <p:nvSpPr>
          <p:cNvPr id="7" name="Google Shape;7;p1"/>
          <p:cNvSpPr txBox="1">
            <a:spLocks noGrp="1"/>
          </p:cNvSpPr>
          <p:nvPr>
            <p:ph type="body" idx="1"/>
          </p:nvPr>
        </p:nvSpPr>
        <p:spPr>
          <a:xfrm>
            <a:off x="1049500" y="1437426"/>
            <a:ext cx="7020900" cy="27069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rgbClr val="2A95B7"/>
              </a:buClr>
              <a:buSzPts val="2400"/>
              <a:buFont typeface="Sniglet"/>
              <a:buChar char="+"/>
              <a:defRPr sz="2400">
                <a:solidFill>
                  <a:srgbClr val="434343"/>
                </a:solidFill>
                <a:latin typeface="Sniglet"/>
                <a:ea typeface="Sniglet"/>
                <a:cs typeface="Sniglet"/>
                <a:sym typeface="Sniglet"/>
              </a:defRPr>
            </a:lvl1pPr>
            <a:lvl2pPr marL="914400" lvl="1"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2pPr>
            <a:lvl3pPr marL="1371600" lvl="2"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3pPr>
            <a:lvl4pPr marL="1828800" lvl="3"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4pPr>
            <a:lvl5pPr marL="2286000" lvl="4"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5pPr>
            <a:lvl6pPr marL="2743200" lvl="5"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6pPr>
            <a:lvl7pPr marL="3200400" lvl="6"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7pPr>
            <a:lvl8pPr marL="3657600" lvl="7" indent="-381000">
              <a:spcBef>
                <a:spcPts val="0"/>
              </a:spcBef>
              <a:spcAft>
                <a:spcPts val="0"/>
              </a:spcAft>
              <a:buClr>
                <a:srgbClr val="434343"/>
              </a:buClr>
              <a:buSzPts val="2400"/>
              <a:buFont typeface="Sniglet"/>
              <a:buChar char="+"/>
              <a:defRPr sz="2400">
                <a:solidFill>
                  <a:srgbClr val="434343"/>
                </a:solidFill>
                <a:latin typeface="Sniglet"/>
                <a:ea typeface="Sniglet"/>
                <a:cs typeface="Sniglet"/>
                <a:sym typeface="Sniglet"/>
              </a:defRPr>
            </a:lvl8pPr>
            <a:lvl9pPr marL="4114800" lvl="8" indent="-381000">
              <a:spcBef>
                <a:spcPts val="0"/>
              </a:spcBef>
              <a:spcAft>
                <a:spcPts val="0"/>
              </a:spcAft>
              <a:buClr>
                <a:srgbClr val="434343"/>
              </a:buClr>
              <a:buSzPts val="2400"/>
              <a:buFont typeface="Sniglet"/>
              <a:buChar char="+"/>
              <a:defRPr sz="2400">
                <a:solidFill>
                  <a:srgbClr val="434343"/>
                </a:solidFill>
                <a:latin typeface="Sniglet"/>
                <a:ea typeface="Sniglet"/>
                <a:cs typeface="Sniglet"/>
                <a:sym typeface="Sniglet"/>
              </a:defRPr>
            </a:lvl9pPr>
          </a:lstStyle>
          <a:p>
            <a:endParaRPr/>
          </a:p>
        </p:txBody>
      </p:sp>
      <p:sp>
        <p:nvSpPr>
          <p:cNvPr id="8" name="Google Shape;8;p1"/>
          <p:cNvSpPr txBox="1">
            <a:spLocks noGrp="1"/>
          </p:cNvSpPr>
          <p:nvPr>
            <p:ph type="sldNum" idx="12"/>
          </p:nvPr>
        </p:nvSpPr>
        <p:spPr>
          <a:xfrm>
            <a:off x="8595300" y="4839750"/>
            <a:ext cx="548700" cy="303600"/>
          </a:xfrm>
          <a:prstGeom prst="rect">
            <a:avLst/>
          </a:prstGeom>
          <a:noFill/>
          <a:ln>
            <a:noFill/>
          </a:ln>
          <a:effectLst>
            <a:outerShdw blurRad="28575" dist="19050" dir="5400000" algn="bl" rotWithShape="0">
              <a:srgbClr val="000000">
                <a:alpha val="25000"/>
              </a:srgbClr>
            </a:outerShdw>
          </a:effectLst>
        </p:spPr>
        <p:txBody>
          <a:bodyPr spcFirstLastPara="1" wrap="square" lIns="91425" tIns="91425" rIns="91425" bIns="91425" anchor="t" anchorCtr="0">
            <a:noAutofit/>
          </a:bodyPr>
          <a:lstStyle>
            <a:lvl1pPr lvl="0" algn="r">
              <a:buNone/>
              <a:defRPr sz="1100">
                <a:solidFill>
                  <a:srgbClr val="FFFFFF"/>
                </a:solidFill>
                <a:latin typeface="Sniglet"/>
                <a:ea typeface="Sniglet"/>
                <a:cs typeface="Sniglet"/>
                <a:sym typeface="Sniglet"/>
              </a:defRPr>
            </a:lvl1pPr>
            <a:lvl2pPr lvl="1" algn="r">
              <a:buNone/>
              <a:defRPr sz="1100">
                <a:solidFill>
                  <a:srgbClr val="FFFFFF"/>
                </a:solidFill>
                <a:latin typeface="Sniglet"/>
                <a:ea typeface="Sniglet"/>
                <a:cs typeface="Sniglet"/>
                <a:sym typeface="Sniglet"/>
              </a:defRPr>
            </a:lvl2pPr>
            <a:lvl3pPr lvl="2" algn="r">
              <a:buNone/>
              <a:defRPr sz="1100">
                <a:solidFill>
                  <a:srgbClr val="FFFFFF"/>
                </a:solidFill>
                <a:latin typeface="Sniglet"/>
                <a:ea typeface="Sniglet"/>
                <a:cs typeface="Sniglet"/>
                <a:sym typeface="Sniglet"/>
              </a:defRPr>
            </a:lvl3pPr>
            <a:lvl4pPr lvl="3" algn="r">
              <a:buNone/>
              <a:defRPr sz="1100">
                <a:solidFill>
                  <a:srgbClr val="FFFFFF"/>
                </a:solidFill>
                <a:latin typeface="Sniglet"/>
                <a:ea typeface="Sniglet"/>
                <a:cs typeface="Sniglet"/>
                <a:sym typeface="Sniglet"/>
              </a:defRPr>
            </a:lvl4pPr>
            <a:lvl5pPr lvl="4" algn="r">
              <a:buNone/>
              <a:defRPr sz="1100">
                <a:solidFill>
                  <a:srgbClr val="FFFFFF"/>
                </a:solidFill>
                <a:latin typeface="Sniglet"/>
                <a:ea typeface="Sniglet"/>
                <a:cs typeface="Sniglet"/>
                <a:sym typeface="Sniglet"/>
              </a:defRPr>
            </a:lvl5pPr>
            <a:lvl6pPr lvl="5" algn="r">
              <a:buNone/>
              <a:defRPr sz="1100">
                <a:solidFill>
                  <a:srgbClr val="FFFFFF"/>
                </a:solidFill>
                <a:latin typeface="Sniglet"/>
                <a:ea typeface="Sniglet"/>
                <a:cs typeface="Sniglet"/>
                <a:sym typeface="Sniglet"/>
              </a:defRPr>
            </a:lvl6pPr>
            <a:lvl7pPr lvl="6" algn="r">
              <a:buNone/>
              <a:defRPr sz="1100">
                <a:solidFill>
                  <a:srgbClr val="FFFFFF"/>
                </a:solidFill>
                <a:latin typeface="Sniglet"/>
                <a:ea typeface="Sniglet"/>
                <a:cs typeface="Sniglet"/>
                <a:sym typeface="Sniglet"/>
              </a:defRPr>
            </a:lvl7pPr>
            <a:lvl8pPr lvl="7" algn="r">
              <a:buNone/>
              <a:defRPr sz="1100">
                <a:solidFill>
                  <a:srgbClr val="FFFFFF"/>
                </a:solidFill>
                <a:latin typeface="Sniglet"/>
                <a:ea typeface="Sniglet"/>
                <a:cs typeface="Sniglet"/>
                <a:sym typeface="Sniglet"/>
              </a:defRPr>
            </a:lvl8pPr>
            <a:lvl9pPr lvl="8" algn="r">
              <a:buNone/>
              <a:defRPr sz="1100">
                <a:solidFill>
                  <a:srgbClr val="FFFFFF"/>
                </a:solidFill>
                <a:latin typeface="Sniglet"/>
                <a:ea typeface="Sniglet"/>
                <a:cs typeface="Sniglet"/>
                <a:sym typeface="Sniglet"/>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http://myjourneywithdepression.wordpress.com/2012/12/03/cognitive-and-dialectical-behavior-therapy/"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pixabay.com/en/cartoon-interview-news-program-2897720/"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newbycoachlive.wordpress.com/2018/02/05/5-good-reasons-to-become-a-reflective-coach/"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s://www.peoplematters.in/article/strategic-hr/conducting-a-communication-audit-15581" TargetMode="Externa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pxhere.com/en/photo/1444341" TargetMode="External"/><Relationship Id="rId3" Type="http://schemas.openxmlformats.org/officeDocument/2006/relationships/image" Target="../media/image8.gif"/><Relationship Id="rId7"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charlicotter6.wikidot.com/" TargetMode="External"/><Relationship Id="rId5" Type="http://schemas.openxmlformats.org/officeDocument/2006/relationships/image" Target="../media/image9.jpg"/><Relationship Id="rId4" Type="http://schemas.openxmlformats.org/officeDocument/2006/relationships/hyperlink" Target="http://www.tonyjohnson.info/"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hyperlink" Target="https://www.bacp.co.uk/"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bps.org.uk/news-and-policy/bps-code-ethics-and-conduct"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v.uk/government/publications/guide-to-the-general-data-protection-regulation"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tandfonline.com/doi/abs/10.1080/09515070903335000"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hyperlink" Target="https://www.nhs.uk/using-the-nhs/nhs-services/mental-health-services/mental-health-act/" TargetMode="External"/><Relationship Id="rId4" Type="http://schemas.openxmlformats.org/officeDocument/2006/relationships/hyperlink" Target="http://www.iosrjournals.org/iosr-jhss/papers/Vol20-issue12/Version-2/F0201223639.pdf"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prospects.ac.uk/job-profiles/psychological-wellbeing-practitioner"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s://www.healthcareers.nhs.uk/explore-roles/psychological-therapies/roles/psychological-wellbeing-practitioner"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england.nhs.uk/blog/the-role-of-psychological-wellbeing-practitioner-and-career-progression/"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12"/>
          <p:cNvSpPr txBox="1">
            <a:spLocks noGrp="1"/>
          </p:cNvSpPr>
          <p:nvPr>
            <p:ph type="ctrTitle"/>
          </p:nvPr>
        </p:nvSpPr>
        <p:spPr>
          <a:xfrm>
            <a:off x="653856" y="1834568"/>
            <a:ext cx="8048937" cy="1091592"/>
          </a:xfrm>
          <a:prstGeom prst="rect">
            <a:avLst/>
          </a:prstGeom>
        </p:spPr>
        <p:txBody>
          <a:bodyPr spcFirstLastPara="1" wrap="square" lIns="91425" tIns="91425" rIns="91425" bIns="91425" anchor="ctr" anchorCtr="0">
            <a:noAutofit/>
          </a:bodyPr>
          <a:lstStyle/>
          <a:p>
            <a:pPr lvl="0" algn="ctr"/>
            <a:r>
              <a:rPr lang="en-US" dirty="0"/>
              <a:t>Psychological </a:t>
            </a:r>
            <a:br>
              <a:rPr lang="en-US" dirty="0"/>
            </a:br>
            <a:r>
              <a:rPr lang="en-US" dirty="0"/>
              <a:t>well-being practitioner</a:t>
            </a:r>
            <a:br>
              <a:rPr lang="en-US" dirty="0"/>
            </a:br>
            <a:r>
              <a:rPr lang="en-US" sz="3200" dirty="0">
                <a:solidFill>
                  <a:schemeClr val="tx1"/>
                </a:solidFill>
              </a:rPr>
              <a:t>By Jemma Haswell </a:t>
            </a:r>
            <a:endParaRPr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title"/>
          </p:nvPr>
        </p:nvSpPr>
        <p:spPr>
          <a:xfrm>
            <a:off x="1061550" y="643062"/>
            <a:ext cx="7020900" cy="750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What is a </a:t>
            </a:r>
            <a:r>
              <a:rPr lang="en-GB" dirty="0"/>
              <a:t>psychological well-being practitioner? </a:t>
            </a:r>
            <a:endParaRPr dirty="0"/>
          </a:p>
        </p:txBody>
      </p:sp>
      <p:sp>
        <p:nvSpPr>
          <p:cNvPr id="10" name="Google Shape;523;p14">
            <a:extLst>
              <a:ext uri="{FF2B5EF4-FFF2-40B4-BE49-F238E27FC236}">
                <a16:creationId xmlns:a16="http://schemas.microsoft.com/office/drawing/2014/main" id="{178D3A36-DF6A-AE48-96DB-F36D8A999EC3}"/>
              </a:ext>
            </a:extLst>
          </p:cNvPr>
          <p:cNvSpPr txBox="1">
            <a:spLocks noGrp="1"/>
          </p:cNvSpPr>
          <p:nvPr>
            <p:ph type="body" idx="1"/>
          </p:nvPr>
        </p:nvSpPr>
        <p:spPr>
          <a:xfrm>
            <a:off x="880795" y="1193072"/>
            <a:ext cx="4039664" cy="918522"/>
          </a:xfrm>
          <a:prstGeom prst="rect">
            <a:avLst/>
          </a:prstGeom>
        </p:spPr>
        <p:txBody>
          <a:bodyPr spcFirstLastPara="1" wrap="square" lIns="0" tIns="0" rIns="0" bIns="0" anchor="t" anchorCtr="0">
            <a:noAutofit/>
          </a:bodyPr>
          <a:lstStyle/>
          <a:p>
            <a:pPr algn="ctr"/>
            <a:endParaRPr lang="en-GB" sz="1200" b="1" dirty="0"/>
          </a:p>
          <a:p>
            <a:pPr algn="ctr"/>
            <a:r>
              <a:rPr lang="en-GB" sz="1200" dirty="0"/>
              <a:t>This role was introduced in 2008  to help improve access to psychological therapies. </a:t>
            </a:r>
          </a:p>
          <a:p>
            <a:pPr algn="ctr"/>
            <a:r>
              <a:rPr lang="en-GB" sz="1200" dirty="0"/>
              <a:t>Providing low intensity cognitive behavioural- based interventions for individuals experiencing mild to moderate anxiety and/or depression. (NHS, 2017).</a:t>
            </a:r>
          </a:p>
          <a:p>
            <a:pPr algn="ctr"/>
            <a:r>
              <a:rPr lang="en-GB" sz="1200" dirty="0"/>
              <a:t>They assess and support adults experiencing common mental health issues. </a:t>
            </a:r>
          </a:p>
          <a:p>
            <a:pPr algn="ctr"/>
            <a:r>
              <a:rPr lang="en-GB" sz="1200" dirty="0"/>
              <a:t>They use cognitive behavioural therapy interventions to help individuals manage their own recovery.  (Prospects, 2018).</a:t>
            </a:r>
          </a:p>
          <a:p>
            <a:pPr algn="ctr"/>
            <a:r>
              <a:rPr lang="en-GB" sz="1200" dirty="0"/>
              <a:t>Manage referrals and work closely with other healthcare professionals.  (Prospects, 2018). </a:t>
            </a:r>
          </a:p>
          <a:p>
            <a:pPr marL="101600" indent="0">
              <a:buNone/>
            </a:pPr>
            <a:br>
              <a:rPr lang="en-GB" sz="1200" dirty="0"/>
            </a:br>
            <a:r>
              <a:rPr lang="en-GB" sz="1200" dirty="0"/>
              <a:t> </a:t>
            </a:r>
          </a:p>
          <a:p>
            <a:pPr marL="101600" indent="0" algn="ctr">
              <a:buNone/>
            </a:pPr>
            <a:endParaRPr lang="en-GB" sz="1200" dirty="0"/>
          </a:p>
          <a:p>
            <a:pPr marL="101600" indent="0" fontAlgn="base">
              <a:buNone/>
            </a:pPr>
            <a:br>
              <a:rPr lang="en-GB" sz="1400" dirty="0"/>
            </a:br>
            <a:endParaRPr lang="en-GB" sz="1000" dirty="0"/>
          </a:p>
        </p:txBody>
      </p:sp>
      <p:pic>
        <p:nvPicPr>
          <p:cNvPr id="3" name="Picture 2" descr="A close up of a logo&#10;&#10;Description automatically generated">
            <a:extLst>
              <a:ext uri="{FF2B5EF4-FFF2-40B4-BE49-F238E27FC236}">
                <a16:creationId xmlns:a16="http://schemas.microsoft.com/office/drawing/2014/main" id="{3EB10BFD-C49A-F749-A7CA-C8DD0FB3711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039467" y="1741184"/>
            <a:ext cx="2934608" cy="192389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4"/>
          <p:cNvSpPr txBox="1">
            <a:spLocks noGrp="1"/>
          </p:cNvSpPr>
          <p:nvPr>
            <p:ph type="title"/>
          </p:nvPr>
        </p:nvSpPr>
        <p:spPr>
          <a:xfrm>
            <a:off x="1775411" y="664739"/>
            <a:ext cx="5965091" cy="750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200" dirty="0"/>
              <a:t>Why do </a:t>
            </a:r>
            <a:r>
              <a:rPr lang="en-GB" sz="3200" dirty="0"/>
              <a:t>I</a:t>
            </a:r>
            <a:r>
              <a:rPr lang="en" sz="3200" dirty="0"/>
              <a:t> want to be a </a:t>
            </a:r>
            <a:r>
              <a:rPr lang="en-GB" sz="3200" dirty="0"/>
              <a:t>Psychological Well-being Practitioner</a:t>
            </a:r>
            <a:r>
              <a:rPr lang="en" sz="3200" dirty="0"/>
              <a:t>? </a:t>
            </a:r>
            <a:endParaRPr sz="3200" dirty="0"/>
          </a:p>
        </p:txBody>
      </p:sp>
      <p:sp>
        <p:nvSpPr>
          <p:cNvPr id="64" name="Google Shape;64;p14"/>
          <p:cNvSpPr txBox="1">
            <a:spLocks noGrp="1"/>
          </p:cNvSpPr>
          <p:nvPr>
            <p:ph type="body" idx="1"/>
          </p:nvPr>
        </p:nvSpPr>
        <p:spPr>
          <a:xfrm>
            <a:off x="1056606" y="1984195"/>
            <a:ext cx="6216357" cy="2169000"/>
          </a:xfrm>
          <a:prstGeom prst="rect">
            <a:avLst/>
          </a:prstGeom>
        </p:spPr>
        <p:txBody>
          <a:bodyPr spcFirstLastPara="1" wrap="square" lIns="91425" tIns="91425" rIns="91425" bIns="91425" anchor="t" anchorCtr="0">
            <a:noAutofit/>
          </a:bodyPr>
          <a:lstStyle/>
          <a:p>
            <a:pPr marL="571500" indent="-571500"/>
            <a:r>
              <a:rPr lang="en-GB" sz="2800" dirty="0"/>
              <a:t>Passion for helping others</a:t>
            </a:r>
          </a:p>
          <a:p>
            <a:pPr marL="571500" indent="-571500"/>
            <a:r>
              <a:rPr lang="en-GB" sz="2800" dirty="0"/>
              <a:t>Counselling Skills</a:t>
            </a:r>
          </a:p>
          <a:p>
            <a:pPr marL="571500" indent="-571500"/>
            <a:r>
              <a:rPr lang="en-GB" sz="2800" dirty="0"/>
              <a:t>Work experience </a:t>
            </a:r>
          </a:p>
          <a:p>
            <a:pPr marL="571500" indent="-571500"/>
            <a:r>
              <a:rPr lang="en-GB" sz="2800" dirty="0"/>
              <a:t>Qualifications </a:t>
            </a:r>
          </a:p>
          <a:p>
            <a:pPr marL="571500" indent="-571500"/>
            <a:endParaRPr sz="2800" dirty="0"/>
          </a:p>
        </p:txBody>
      </p:sp>
      <p:sp>
        <p:nvSpPr>
          <p:cNvPr id="65" name="Google Shape;65;p14"/>
          <p:cNvSpPr/>
          <p:nvPr/>
        </p:nvSpPr>
        <p:spPr>
          <a:xfrm flipH="1">
            <a:off x="1082114" y="898786"/>
            <a:ext cx="923990" cy="851362"/>
          </a:xfrm>
          <a:custGeom>
            <a:avLst/>
            <a:gdLst/>
            <a:ahLst/>
            <a:cxnLst/>
            <a:rect l="l" t="t" r="r" b="b"/>
            <a:pathLst>
              <a:path w="16717" h="15403" extrusionOk="0">
                <a:moveTo>
                  <a:pt x="9149" y="511"/>
                </a:moveTo>
                <a:lnTo>
                  <a:pt x="9587" y="560"/>
                </a:lnTo>
                <a:lnTo>
                  <a:pt x="10025" y="608"/>
                </a:lnTo>
                <a:lnTo>
                  <a:pt x="10439" y="681"/>
                </a:lnTo>
                <a:lnTo>
                  <a:pt x="10877" y="779"/>
                </a:lnTo>
                <a:lnTo>
                  <a:pt x="11290" y="900"/>
                </a:lnTo>
                <a:lnTo>
                  <a:pt x="11704" y="1046"/>
                </a:lnTo>
                <a:lnTo>
                  <a:pt x="12093" y="1217"/>
                </a:lnTo>
                <a:lnTo>
                  <a:pt x="12483" y="1411"/>
                </a:lnTo>
                <a:lnTo>
                  <a:pt x="12994" y="1703"/>
                </a:lnTo>
                <a:lnTo>
                  <a:pt x="13505" y="2020"/>
                </a:lnTo>
                <a:lnTo>
                  <a:pt x="13967" y="2360"/>
                </a:lnTo>
                <a:lnTo>
                  <a:pt x="14210" y="2555"/>
                </a:lnTo>
                <a:lnTo>
                  <a:pt x="14405" y="2750"/>
                </a:lnTo>
                <a:lnTo>
                  <a:pt x="14332" y="2871"/>
                </a:lnTo>
                <a:lnTo>
                  <a:pt x="14308" y="3017"/>
                </a:lnTo>
                <a:lnTo>
                  <a:pt x="14308" y="3066"/>
                </a:lnTo>
                <a:lnTo>
                  <a:pt x="14332" y="3090"/>
                </a:lnTo>
                <a:lnTo>
                  <a:pt x="14405" y="3139"/>
                </a:lnTo>
                <a:lnTo>
                  <a:pt x="14478" y="3139"/>
                </a:lnTo>
                <a:lnTo>
                  <a:pt x="14551" y="3090"/>
                </a:lnTo>
                <a:lnTo>
                  <a:pt x="14624" y="2993"/>
                </a:lnTo>
                <a:lnTo>
                  <a:pt x="14867" y="3285"/>
                </a:lnTo>
                <a:lnTo>
                  <a:pt x="14770" y="3358"/>
                </a:lnTo>
                <a:lnTo>
                  <a:pt x="14697" y="3431"/>
                </a:lnTo>
                <a:lnTo>
                  <a:pt x="14600" y="3601"/>
                </a:lnTo>
                <a:lnTo>
                  <a:pt x="14575" y="3674"/>
                </a:lnTo>
                <a:lnTo>
                  <a:pt x="14575" y="3723"/>
                </a:lnTo>
                <a:lnTo>
                  <a:pt x="14575" y="3772"/>
                </a:lnTo>
                <a:lnTo>
                  <a:pt x="14600" y="3796"/>
                </a:lnTo>
                <a:lnTo>
                  <a:pt x="14648" y="3796"/>
                </a:lnTo>
                <a:lnTo>
                  <a:pt x="14721" y="3772"/>
                </a:lnTo>
                <a:lnTo>
                  <a:pt x="14867" y="3699"/>
                </a:lnTo>
                <a:lnTo>
                  <a:pt x="15086" y="3601"/>
                </a:lnTo>
                <a:lnTo>
                  <a:pt x="15208" y="3820"/>
                </a:lnTo>
                <a:lnTo>
                  <a:pt x="15305" y="4064"/>
                </a:lnTo>
                <a:lnTo>
                  <a:pt x="15111" y="4137"/>
                </a:lnTo>
                <a:lnTo>
                  <a:pt x="15013" y="4185"/>
                </a:lnTo>
                <a:lnTo>
                  <a:pt x="14916" y="4234"/>
                </a:lnTo>
                <a:lnTo>
                  <a:pt x="14892" y="4307"/>
                </a:lnTo>
                <a:lnTo>
                  <a:pt x="14892" y="4380"/>
                </a:lnTo>
                <a:lnTo>
                  <a:pt x="14940" y="4429"/>
                </a:lnTo>
                <a:lnTo>
                  <a:pt x="15013" y="4453"/>
                </a:lnTo>
                <a:lnTo>
                  <a:pt x="15135" y="4453"/>
                </a:lnTo>
                <a:lnTo>
                  <a:pt x="15232" y="4429"/>
                </a:lnTo>
                <a:lnTo>
                  <a:pt x="15427" y="4380"/>
                </a:lnTo>
                <a:lnTo>
                  <a:pt x="15573" y="4915"/>
                </a:lnTo>
                <a:lnTo>
                  <a:pt x="15403" y="4964"/>
                </a:lnTo>
                <a:lnTo>
                  <a:pt x="15232" y="5061"/>
                </a:lnTo>
                <a:lnTo>
                  <a:pt x="15086" y="5183"/>
                </a:lnTo>
                <a:lnTo>
                  <a:pt x="15038" y="5256"/>
                </a:lnTo>
                <a:lnTo>
                  <a:pt x="15013" y="5329"/>
                </a:lnTo>
                <a:lnTo>
                  <a:pt x="15013" y="5378"/>
                </a:lnTo>
                <a:lnTo>
                  <a:pt x="15038" y="5402"/>
                </a:lnTo>
                <a:lnTo>
                  <a:pt x="15062" y="5426"/>
                </a:lnTo>
                <a:lnTo>
                  <a:pt x="15111" y="5451"/>
                </a:lnTo>
                <a:lnTo>
                  <a:pt x="15208" y="5451"/>
                </a:lnTo>
                <a:lnTo>
                  <a:pt x="15305" y="5426"/>
                </a:lnTo>
                <a:lnTo>
                  <a:pt x="15476" y="5353"/>
                </a:lnTo>
                <a:lnTo>
                  <a:pt x="15695" y="5305"/>
                </a:lnTo>
                <a:lnTo>
                  <a:pt x="15792" y="5743"/>
                </a:lnTo>
                <a:lnTo>
                  <a:pt x="15622" y="5816"/>
                </a:lnTo>
                <a:lnTo>
                  <a:pt x="15451" y="5864"/>
                </a:lnTo>
                <a:lnTo>
                  <a:pt x="15305" y="5937"/>
                </a:lnTo>
                <a:lnTo>
                  <a:pt x="15159" y="6035"/>
                </a:lnTo>
                <a:lnTo>
                  <a:pt x="15013" y="6132"/>
                </a:lnTo>
                <a:lnTo>
                  <a:pt x="15013" y="6181"/>
                </a:lnTo>
                <a:lnTo>
                  <a:pt x="15013" y="6205"/>
                </a:lnTo>
                <a:lnTo>
                  <a:pt x="15038" y="6229"/>
                </a:lnTo>
                <a:lnTo>
                  <a:pt x="15403" y="6229"/>
                </a:lnTo>
                <a:lnTo>
                  <a:pt x="15719" y="6181"/>
                </a:lnTo>
                <a:lnTo>
                  <a:pt x="15914" y="6156"/>
                </a:lnTo>
                <a:lnTo>
                  <a:pt x="16035" y="6594"/>
                </a:lnTo>
                <a:lnTo>
                  <a:pt x="15768" y="6691"/>
                </a:lnTo>
                <a:lnTo>
                  <a:pt x="15549" y="6764"/>
                </a:lnTo>
                <a:lnTo>
                  <a:pt x="15184" y="6910"/>
                </a:lnTo>
                <a:lnTo>
                  <a:pt x="15135" y="6935"/>
                </a:lnTo>
                <a:lnTo>
                  <a:pt x="15062" y="6983"/>
                </a:lnTo>
                <a:lnTo>
                  <a:pt x="15038" y="7032"/>
                </a:lnTo>
                <a:lnTo>
                  <a:pt x="15013" y="7081"/>
                </a:lnTo>
                <a:lnTo>
                  <a:pt x="15038" y="7056"/>
                </a:lnTo>
                <a:lnTo>
                  <a:pt x="15013" y="7105"/>
                </a:lnTo>
                <a:lnTo>
                  <a:pt x="15013" y="7129"/>
                </a:lnTo>
                <a:lnTo>
                  <a:pt x="15038" y="7154"/>
                </a:lnTo>
                <a:lnTo>
                  <a:pt x="15086" y="7202"/>
                </a:lnTo>
                <a:lnTo>
                  <a:pt x="15208" y="7227"/>
                </a:lnTo>
                <a:lnTo>
                  <a:pt x="15403" y="7227"/>
                </a:lnTo>
                <a:lnTo>
                  <a:pt x="15622" y="7178"/>
                </a:lnTo>
                <a:lnTo>
                  <a:pt x="15841" y="7129"/>
                </a:lnTo>
                <a:lnTo>
                  <a:pt x="16108" y="7056"/>
                </a:lnTo>
                <a:lnTo>
                  <a:pt x="16108" y="7397"/>
                </a:lnTo>
                <a:lnTo>
                  <a:pt x="16108" y="7713"/>
                </a:lnTo>
                <a:lnTo>
                  <a:pt x="16035" y="7713"/>
                </a:lnTo>
                <a:lnTo>
                  <a:pt x="15670" y="7762"/>
                </a:lnTo>
                <a:lnTo>
                  <a:pt x="15330" y="7786"/>
                </a:lnTo>
                <a:lnTo>
                  <a:pt x="14965" y="7835"/>
                </a:lnTo>
                <a:lnTo>
                  <a:pt x="14600" y="7932"/>
                </a:lnTo>
                <a:lnTo>
                  <a:pt x="14575" y="7957"/>
                </a:lnTo>
                <a:lnTo>
                  <a:pt x="14575" y="7981"/>
                </a:lnTo>
                <a:lnTo>
                  <a:pt x="14575" y="8005"/>
                </a:lnTo>
                <a:lnTo>
                  <a:pt x="14600" y="8030"/>
                </a:lnTo>
                <a:lnTo>
                  <a:pt x="15330" y="8151"/>
                </a:lnTo>
                <a:lnTo>
                  <a:pt x="15500" y="8176"/>
                </a:lnTo>
                <a:lnTo>
                  <a:pt x="15695" y="8200"/>
                </a:lnTo>
                <a:lnTo>
                  <a:pt x="15865" y="8176"/>
                </a:lnTo>
                <a:lnTo>
                  <a:pt x="16035" y="8127"/>
                </a:lnTo>
                <a:lnTo>
                  <a:pt x="16035" y="8176"/>
                </a:lnTo>
                <a:lnTo>
                  <a:pt x="15938" y="8565"/>
                </a:lnTo>
                <a:lnTo>
                  <a:pt x="15816" y="8930"/>
                </a:lnTo>
                <a:lnTo>
                  <a:pt x="15524" y="8881"/>
                </a:lnTo>
                <a:lnTo>
                  <a:pt x="15232" y="8833"/>
                </a:lnTo>
                <a:lnTo>
                  <a:pt x="15013" y="8784"/>
                </a:lnTo>
                <a:lnTo>
                  <a:pt x="14794" y="8760"/>
                </a:lnTo>
                <a:lnTo>
                  <a:pt x="14332" y="8784"/>
                </a:lnTo>
                <a:lnTo>
                  <a:pt x="14308" y="8784"/>
                </a:lnTo>
                <a:lnTo>
                  <a:pt x="14308" y="8808"/>
                </a:lnTo>
                <a:lnTo>
                  <a:pt x="14308" y="8833"/>
                </a:lnTo>
                <a:lnTo>
                  <a:pt x="14332" y="8833"/>
                </a:lnTo>
                <a:lnTo>
                  <a:pt x="14478" y="8881"/>
                </a:lnTo>
                <a:lnTo>
                  <a:pt x="14624" y="8954"/>
                </a:lnTo>
                <a:lnTo>
                  <a:pt x="14965" y="9125"/>
                </a:lnTo>
                <a:lnTo>
                  <a:pt x="15281" y="9271"/>
                </a:lnTo>
                <a:lnTo>
                  <a:pt x="15451" y="9319"/>
                </a:lnTo>
                <a:lnTo>
                  <a:pt x="15622" y="9368"/>
                </a:lnTo>
                <a:lnTo>
                  <a:pt x="15500" y="9636"/>
                </a:lnTo>
                <a:lnTo>
                  <a:pt x="15354" y="9903"/>
                </a:lnTo>
                <a:lnTo>
                  <a:pt x="15135" y="9782"/>
                </a:lnTo>
                <a:lnTo>
                  <a:pt x="14916" y="9684"/>
                </a:lnTo>
                <a:lnTo>
                  <a:pt x="14429" y="9563"/>
                </a:lnTo>
                <a:lnTo>
                  <a:pt x="14210" y="9490"/>
                </a:lnTo>
                <a:lnTo>
                  <a:pt x="13943" y="9441"/>
                </a:lnTo>
                <a:lnTo>
                  <a:pt x="13699" y="9417"/>
                </a:lnTo>
                <a:lnTo>
                  <a:pt x="13553" y="9417"/>
                </a:lnTo>
                <a:lnTo>
                  <a:pt x="13456" y="9465"/>
                </a:lnTo>
                <a:lnTo>
                  <a:pt x="13432" y="9490"/>
                </a:lnTo>
                <a:lnTo>
                  <a:pt x="13432" y="9514"/>
                </a:lnTo>
                <a:lnTo>
                  <a:pt x="13578" y="9636"/>
                </a:lnTo>
                <a:lnTo>
                  <a:pt x="13772" y="9733"/>
                </a:lnTo>
                <a:lnTo>
                  <a:pt x="14137" y="9855"/>
                </a:lnTo>
                <a:lnTo>
                  <a:pt x="14648" y="10049"/>
                </a:lnTo>
                <a:lnTo>
                  <a:pt x="14892" y="10147"/>
                </a:lnTo>
                <a:lnTo>
                  <a:pt x="15135" y="10244"/>
                </a:lnTo>
                <a:lnTo>
                  <a:pt x="14794" y="10706"/>
                </a:lnTo>
                <a:lnTo>
                  <a:pt x="14721" y="10658"/>
                </a:lnTo>
                <a:lnTo>
                  <a:pt x="14624" y="10633"/>
                </a:lnTo>
                <a:lnTo>
                  <a:pt x="14405" y="10560"/>
                </a:lnTo>
                <a:lnTo>
                  <a:pt x="13991" y="10512"/>
                </a:lnTo>
                <a:lnTo>
                  <a:pt x="13772" y="10439"/>
                </a:lnTo>
                <a:lnTo>
                  <a:pt x="13505" y="10366"/>
                </a:lnTo>
                <a:lnTo>
                  <a:pt x="13359" y="10341"/>
                </a:lnTo>
                <a:lnTo>
                  <a:pt x="13213" y="10317"/>
                </a:lnTo>
                <a:lnTo>
                  <a:pt x="13115" y="10341"/>
                </a:lnTo>
                <a:lnTo>
                  <a:pt x="12994" y="10390"/>
                </a:lnTo>
                <a:lnTo>
                  <a:pt x="12994" y="10414"/>
                </a:lnTo>
                <a:lnTo>
                  <a:pt x="13018" y="10536"/>
                </a:lnTo>
                <a:lnTo>
                  <a:pt x="13091" y="10609"/>
                </a:lnTo>
                <a:lnTo>
                  <a:pt x="13188" y="10682"/>
                </a:lnTo>
                <a:lnTo>
                  <a:pt x="13310" y="10731"/>
                </a:lnTo>
                <a:lnTo>
                  <a:pt x="13553" y="10828"/>
                </a:lnTo>
                <a:lnTo>
                  <a:pt x="13772" y="10877"/>
                </a:lnTo>
                <a:lnTo>
                  <a:pt x="14113" y="10998"/>
                </a:lnTo>
                <a:lnTo>
                  <a:pt x="14308" y="11047"/>
                </a:lnTo>
                <a:lnTo>
                  <a:pt x="14502" y="11071"/>
                </a:lnTo>
                <a:lnTo>
                  <a:pt x="14089" y="11509"/>
                </a:lnTo>
                <a:lnTo>
                  <a:pt x="13943" y="11412"/>
                </a:lnTo>
                <a:lnTo>
                  <a:pt x="13772" y="11339"/>
                </a:lnTo>
                <a:lnTo>
                  <a:pt x="13432" y="11242"/>
                </a:lnTo>
                <a:lnTo>
                  <a:pt x="13067" y="11144"/>
                </a:lnTo>
                <a:lnTo>
                  <a:pt x="12702" y="11071"/>
                </a:lnTo>
                <a:lnTo>
                  <a:pt x="12337" y="11047"/>
                </a:lnTo>
                <a:lnTo>
                  <a:pt x="11972" y="11096"/>
                </a:lnTo>
                <a:lnTo>
                  <a:pt x="11947" y="11096"/>
                </a:lnTo>
                <a:lnTo>
                  <a:pt x="11899" y="11120"/>
                </a:lnTo>
                <a:lnTo>
                  <a:pt x="11874" y="11193"/>
                </a:lnTo>
                <a:lnTo>
                  <a:pt x="11850" y="11266"/>
                </a:lnTo>
                <a:lnTo>
                  <a:pt x="11874" y="11290"/>
                </a:lnTo>
                <a:lnTo>
                  <a:pt x="11899" y="11363"/>
                </a:lnTo>
                <a:lnTo>
                  <a:pt x="11972" y="11412"/>
                </a:lnTo>
                <a:lnTo>
                  <a:pt x="12580" y="11509"/>
                </a:lnTo>
                <a:lnTo>
                  <a:pt x="12872" y="11582"/>
                </a:lnTo>
                <a:lnTo>
                  <a:pt x="13164" y="11655"/>
                </a:lnTo>
                <a:lnTo>
                  <a:pt x="13432" y="11753"/>
                </a:lnTo>
                <a:lnTo>
                  <a:pt x="13675" y="11850"/>
                </a:lnTo>
                <a:lnTo>
                  <a:pt x="13359" y="12118"/>
                </a:lnTo>
                <a:lnTo>
                  <a:pt x="13018" y="12337"/>
                </a:lnTo>
                <a:lnTo>
                  <a:pt x="12994" y="12288"/>
                </a:lnTo>
                <a:lnTo>
                  <a:pt x="12945" y="12239"/>
                </a:lnTo>
                <a:lnTo>
                  <a:pt x="12775" y="12166"/>
                </a:lnTo>
                <a:lnTo>
                  <a:pt x="12604" y="12142"/>
                </a:lnTo>
                <a:lnTo>
                  <a:pt x="12410" y="12118"/>
                </a:lnTo>
                <a:lnTo>
                  <a:pt x="12215" y="12069"/>
                </a:lnTo>
                <a:lnTo>
                  <a:pt x="11850" y="11947"/>
                </a:lnTo>
                <a:lnTo>
                  <a:pt x="11558" y="11826"/>
                </a:lnTo>
                <a:lnTo>
                  <a:pt x="11242" y="11704"/>
                </a:lnTo>
                <a:lnTo>
                  <a:pt x="11096" y="11655"/>
                </a:lnTo>
                <a:lnTo>
                  <a:pt x="10950" y="11607"/>
                </a:lnTo>
                <a:lnTo>
                  <a:pt x="10779" y="11582"/>
                </a:lnTo>
                <a:lnTo>
                  <a:pt x="10633" y="11582"/>
                </a:lnTo>
                <a:lnTo>
                  <a:pt x="10609" y="11607"/>
                </a:lnTo>
                <a:lnTo>
                  <a:pt x="10609" y="11655"/>
                </a:lnTo>
                <a:lnTo>
                  <a:pt x="10682" y="11753"/>
                </a:lnTo>
                <a:lnTo>
                  <a:pt x="10804" y="11874"/>
                </a:lnTo>
                <a:lnTo>
                  <a:pt x="10925" y="11947"/>
                </a:lnTo>
                <a:lnTo>
                  <a:pt x="11047" y="12045"/>
                </a:lnTo>
                <a:lnTo>
                  <a:pt x="11315" y="12166"/>
                </a:lnTo>
                <a:lnTo>
                  <a:pt x="11582" y="12288"/>
                </a:lnTo>
                <a:lnTo>
                  <a:pt x="11826" y="12385"/>
                </a:lnTo>
                <a:lnTo>
                  <a:pt x="12093" y="12483"/>
                </a:lnTo>
                <a:lnTo>
                  <a:pt x="12361" y="12556"/>
                </a:lnTo>
                <a:lnTo>
                  <a:pt x="12507" y="12580"/>
                </a:lnTo>
                <a:lnTo>
                  <a:pt x="12629" y="12580"/>
                </a:lnTo>
                <a:lnTo>
                  <a:pt x="12239" y="12799"/>
                </a:lnTo>
                <a:lnTo>
                  <a:pt x="11850" y="12969"/>
                </a:lnTo>
                <a:lnTo>
                  <a:pt x="11801" y="12921"/>
                </a:lnTo>
                <a:lnTo>
                  <a:pt x="11680" y="12823"/>
                </a:lnTo>
                <a:lnTo>
                  <a:pt x="11558" y="12775"/>
                </a:lnTo>
                <a:lnTo>
                  <a:pt x="11266" y="12677"/>
                </a:lnTo>
                <a:lnTo>
                  <a:pt x="10998" y="12604"/>
                </a:lnTo>
                <a:lnTo>
                  <a:pt x="10731" y="12531"/>
                </a:lnTo>
                <a:lnTo>
                  <a:pt x="10585" y="12458"/>
                </a:lnTo>
                <a:lnTo>
                  <a:pt x="10439" y="12385"/>
                </a:lnTo>
                <a:lnTo>
                  <a:pt x="10171" y="12239"/>
                </a:lnTo>
                <a:lnTo>
                  <a:pt x="10025" y="12166"/>
                </a:lnTo>
                <a:lnTo>
                  <a:pt x="9879" y="12118"/>
                </a:lnTo>
                <a:lnTo>
                  <a:pt x="9733" y="12093"/>
                </a:lnTo>
                <a:lnTo>
                  <a:pt x="9563" y="12093"/>
                </a:lnTo>
                <a:lnTo>
                  <a:pt x="9514" y="12118"/>
                </a:lnTo>
                <a:lnTo>
                  <a:pt x="9490" y="12142"/>
                </a:lnTo>
                <a:lnTo>
                  <a:pt x="9490" y="12191"/>
                </a:lnTo>
                <a:lnTo>
                  <a:pt x="9514" y="12215"/>
                </a:lnTo>
                <a:lnTo>
                  <a:pt x="9733" y="12410"/>
                </a:lnTo>
                <a:lnTo>
                  <a:pt x="9952" y="12580"/>
                </a:lnTo>
                <a:lnTo>
                  <a:pt x="10220" y="12750"/>
                </a:lnTo>
                <a:lnTo>
                  <a:pt x="10463" y="12872"/>
                </a:lnTo>
                <a:lnTo>
                  <a:pt x="10682" y="12969"/>
                </a:lnTo>
                <a:lnTo>
                  <a:pt x="10901" y="13042"/>
                </a:lnTo>
                <a:lnTo>
                  <a:pt x="11363" y="13188"/>
                </a:lnTo>
                <a:lnTo>
                  <a:pt x="10852" y="13359"/>
                </a:lnTo>
                <a:lnTo>
                  <a:pt x="10317" y="13505"/>
                </a:lnTo>
                <a:lnTo>
                  <a:pt x="10317" y="13480"/>
                </a:lnTo>
                <a:lnTo>
                  <a:pt x="10366" y="13359"/>
                </a:lnTo>
                <a:lnTo>
                  <a:pt x="10366" y="13310"/>
                </a:lnTo>
                <a:lnTo>
                  <a:pt x="10342" y="13261"/>
                </a:lnTo>
                <a:lnTo>
                  <a:pt x="10293" y="13213"/>
                </a:lnTo>
                <a:lnTo>
                  <a:pt x="10244" y="13164"/>
                </a:lnTo>
                <a:lnTo>
                  <a:pt x="9198" y="12604"/>
                </a:lnTo>
                <a:lnTo>
                  <a:pt x="9028" y="12507"/>
                </a:lnTo>
                <a:lnTo>
                  <a:pt x="8809" y="12410"/>
                </a:lnTo>
                <a:lnTo>
                  <a:pt x="8711" y="12385"/>
                </a:lnTo>
                <a:lnTo>
                  <a:pt x="8590" y="12361"/>
                </a:lnTo>
                <a:lnTo>
                  <a:pt x="8492" y="12385"/>
                </a:lnTo>
                <a:lnTo>
                  <a:pt x="8419" y="12434"/>
                </a:lnTo>
                <a:lnTo>
                  <a:pt x="8419" y="12458"/>
                </a:lnTo>
                <a:lnTo>
                  <a:pt x="8444" y="12556"/>
                </a:lnTo>
                <a:lnTo>
                  <a:pt x="8517" y="12629"/>
                </a:lnTo>
                <a:lnTo>
                  <a:pt x="8687" y="12799"/>
                </a:lnTo>
                <a:lnTo>
                  <a:pt x="9028" y="13042"/>
                </a:lnTo>
                <a:lnTo>
                  <a:pt x="9490" y="13334"/>
                </a:lnTo>
                <a:lnTo>
                  <a:pt x="9733" y="13456"/>
                </a:lnTo>
                <a:lnTo>
                  <a:pt x="10001" y="13553"/>
                </a:lnTo>
                <a:lnTo>
                  <a:pt x="9539" y="13651"/>
                </a:lnTo>
                <a:lnTo>
                  <a:pt x="9076" y="13699"/>
                </a:lnTo>
                <a:lnTo>
                  <a:pt x="9052" y="13651"/>
                </a:lnTo>
                <a:lnTo>
                  <a:pt x="8857" y="13480"/>
                </a:lnTo>
                <a:lnTo>
                  <a:pt x="8638" y="13334"/>
                </a:lnTo>
                <a:lnTo>
                  <a:pt x="8176" y="13067"/>
                </a:lnTo>
                <a:lnTo>
                  <a:pt x="7762" y="12799"/>
                </a:lnTo>
                <a:lnTo>
                  <a:pt x="7568" y="12677"/>
                </a:lnTo>
                <a:lnTo>
                  <a:pt x="7349" y="12604"/>
                </a:lnTo>
                <a:lnTo>
                  <a:pt x="7300" y="12604"/>
                </a:lnTo>
                <a:lnTo>
                  <a:pt x="7276" y="12653"/>
                </a:lnTo>
                <a:lnTo>
                  <a:pt x="7276" y="12775"/>
                </a:lnTo>
                <a:lnTo>
                  <a:pt x="7300" y="12872"/>
                </a:lnTo>
                <a:lnTo>
                  <a:pt x="7373" y="12969"/>
                </a:lnTo>
                <a:lnTo>
                  <a:pt x="7446" y="13042"/>
                </a:lnTo>
                <a:lnTo>
                  <a:pt x="7616" y="13213"/>
                </a:lnTo>
                <a:lnTo>
                  <a:pt x="7787" y="13334"/>
                </a:lnTo>
                <a:lnTo>
                  <a:pt x="8103" y="13553"/>
                </a:lnTo>
                <a:lnTo>
                  <a:pt x="8444" y="13748"/>
                </a:lnTo>
                <a:lnTo>
                  <a:pt x="8346" y="13748"/>
                </a:lnTo>
                <a:lnTo>
                  <a:pt x="7835" y="13772"/>
                </a:lnTo>
                <a:lnTo>
                  <a:pt x="7349" y="13724"/>
                </a:lnTo>
                <a:lnTo>
                  <a:pt x="7373" y="13699"/>
                </a:lnTo>
                <a:lnTo>
                  <a:pt x="7397" y="13651"/>
                </a:lnTo>
                <a:lnTo>
                  <a:pt x="7422" y="13578"/>
                </a:lnTo>
                <a:lnTo>
                  <a:pt x="7397" y="13529"/>
                </a:lnTo>
                <a:lnTo>
                  <a:pt x="7373" y="13456"/>
                </a:lnTo>
                <a:lnTo>
                  <a:pt x="7324" y="13383"/>
                </a:lnTo>
                <a:lnTo>
                  <a:pt x="7203" y="13286"/>
                </a:lnTo>
                <a:lnTo>
                  <a:pt x="6911" y="13091"/>
                </a:lnTo>
                <a:lnTo>
                  <a:pt x="6643" y="12872"/>
                </a:lnTo>
                <a:lnTo>
                  <a:pt x="6521" y="12799"/>
                </a:lnTo>
                <a:lnTo>
                  <a:pt x="6448" y="12750"/>
                </a:lnTo>
                <a:lnTo>
                  <a:pt x="6424" y="12702"/>
                </a:lnTo>
                <a:lnTo>
                  <a:pt x="6424" y="12677"/>
                </a:lnTo>
                <a:lnTo>
                  <a:pt x="6400" y="12677"/>
                </a:lnTo>
                <a:lnTo>
                  <a:pt x="6375" y="12702"/>
                </a:lnTo>
                <a:lnTo>
                  <a:pt x="6351" y="12775"/>
                </a:lnTo>
                <a:lnTo>
                  <a:pt x="6327" y="12823"/>
                </a:lnTo>
                <a:lnTo>
                  <a:pt x="6351" y="12969"/>
                </a:lnTo>
                <a:lnTo>
                  <a:pt x="6400" y="13042"/>
                </a:lnTo>
                <a:lnTo>
                  <a:pt x="6448" y="13140"/>
                </a:lnTo>
                <a:lnTo>
                  <a:pt x="6570" y="13286"/>
                </a:lnTo>
                <a:lnTo>
                  <a:pt x="6716" y="13432"/>
                </a:lnTo>
                <a:lnTo>
                  <a:pt x="6862" y="13553"/>
                </a:lnTo>
                <a:lnTo>
                  <a:pt x="7032" y="13675"/>
                </a:lnTo>
                <a:lnTo>
                  <a:pt x="7032" y="13675"/>
                </a:lnTo>
                <a:lnTo>
                  <a:pt x="6619" y="13578"/>
                </a:lnTo>
                <a:lnTo>
                  <a:pt x="6229" y="13456"/>
                </a:lnTo>
                <a:lnTo>
                  <a:pt x="5864" y="13334"/>
                </a:lnTo>
                <a:lnTo>
                  <a:pt x="5670" y="13286"/>
                </a:lnTo>
                <a:lnTo>
                  <a:pt x="5475" y="13261"/>
                </a:lnTo>
                <a:lnTo>
                  <a:pt x="5280" y="13237"/>
                </a:lnTo>
                <a:lnTo>
                  <a:pt x="5086" y="13261"/>
                </a:lnTo>
                <a:lnTo>
                  <a:pt x="4988" y="13286"/>
                </a:lnTo>
                <a:lnTo>
                  <a:pt x="4915" y="13334"/>
                </a:lnTo>
                <a:lnTo>
                  <a:pt x="4842" y="13407"/>
                </a:lnTo>
                <a:lnTo>
                  <a:pt x="4818" y="13505"/>
                </a:lnTo>
                <a:lnTo>
                  <a:pt x="4672" y="13651"/>
                </a:lnTo>
                <a:lnTo>
                  <a:pt x="4502" y="13797"/>
                </a:lnTo>
                <a:lnTo>
                  <a:pt x="4331" y="13943"/>
                </a:lnTo>
                <a:lnTo>
                  <a:pt x="4161" y="14064"/>
                </a:lnTo>
                <a:lnTo>
                  <a:pt x="3869" y="14259"/>
                </a:lnTo>
                <a:lnTo>
                  <a:pt x="3553" y="14405"/>
                </a:lnTo>
                <a:lnTo>
                  <a:pt x="3212" y="14551"/>
                </a:lnTo>
                <a:lnTo>
                  <a:pt x="2896" y="14648"/>
                </a:lnTo>
                <a:lnTo>
                  <a:pt x="2555" y="14745"/>
                </a:lnTo>
                <a:lnTo>
                  <a:pt x="2190" y="14818"/>
                </a:lnTo>
                <a:lnTo>
                  <a:pt x="1825" y="14867"/>
                </a:lnTo>
                <a:lnTo>
                  <a:pt x="1485" y="14891"/>
                </a:lnTo>
                <a:lnTo>
                  <a:pt x="1314" y="14891"/>
                </a:lnTo>
                <a:lnTo>
                  <a:pt x="1144" y="14867"/>
                </a:lnTo>
                <a:lnTo>
                  <a:pt x="1436" y="14672"/>
                </a:lnTo>
                <a:lnTo>
                  <a:pt x="1728" y="14453"/>
                </a:lnTo>
                <a:lnTo>
                  <a:pt x="1996" y="14210"/>
                </a:lnTo>
                <a:lnTo>
                  <a:pt x="2239" y="13991"/>
                </a:lnTo>
                <a:lnTo>
                  <a:pt x="2604" y="13626"/>
                </a:lnTo>
                <a:lnTo>
                  <a:pt x="2774" y="13432"/>
                </a:lnTo>
                <a:lnTo>
                  <a:pt x="2944" y="13188"/>
                </a:lnTo>
                <a:lnTo>
                  <a:pt x="3066" y="12945"/>
                </a:lnTo>
                <a:lnTo>
                  <a:pt x="3163" y="12702"/>
                </a:lnTo>
                <a:lnTo>
                  <a:pt x="3212" y="12458"/>
                </a:lnTo>
                <a:lnTo>
                  <a:pt x="3212" y="12337"/>
                </a:lnTo>
                <a:lnTo>
                  <a:pt x="3212" y="12215"/>
                </a:lnTo>
                <a:lnTo>
                  <a:pt x="3236" y="12118"/>
                </a:lnTo>
                <a:lnTo>
                  <a:pt x="3212" y="12045"/>
                </a:lnTo>
                <a:lnTo>
                  <a:pt x="3188" y="11972"/>
                </a:lnTo>
                <a:lnTo>
                  <a:pt x="3115" y="11923"/>
                </a:lnTo>
                <a:lnTo>
                  <a:pt x="2920" y="11826"/>
                </a:lnTo>
                <a:lnTo>
                  <a:pt x="2750" y="11704"/>
                </a:lnTo>
                <a:lnTo>
                  <a:pt x="2409" y="11461"/>
                </a:lnTo>
                <a:lnTo>
                  <a:pt x="2117" y="11169"/>
                </a:lnTo>
                <a:lnTo>
                  <a:pt x="1850" y="10852"/>
                </a:lnTo>
                <a:lnTo>
                  <a:pt x="1631" y="10512"/>
                </a:lnTo>
                <a:lnTo>
                  <a:pt x="1412" y="10147"/>
                </a:lnTo>
                <a:lnTo>
                  <a:pt x="1241" y="9757"/>
                </a:lnTo>
                <a:lnTo>
                  <a:pt x="1095" y="9368"/>
                </a:lnTo>
                <a:lnTo>
                  <a:pt x="949" y="8979"/>
                </a:lnTo>
                <a:lnTo>
                  <a:pt x="828" y="8565"/>
                </a:lnTo>
                <a:lnTo>
                  <a:pt x="755" y="8127"/>
                </a:lnTo>
                <a:lnTo>
                  <a:pt x="682" y="7689"/>
                </a:lnTo>
                <a:lnTo>
                  <a:pt x="657" y="7251"/>
                </a:lnTo>
                <a:lnTo>
                  <a:pt x="657" y="6837"/>
                </a:lnTo>
                <a:lnTo>
                  <a:pt x="706" y="6399"/>
                </a:lnTo>
                <a:lnTo>
                  <a:pt x="803" y="5986"/>
                </a:lnTo>
                <a:lnTo>
                  <a:pt x="925" y="5548"/>
                </a:lnTo>
                <a:lnTo>
                  <a:pt x="1120" y="5110"/>
                </a:lnTo>
                <a:lnTo>
                  <a:pt x="1339" y="4696"/>
                </a:lnTo>
                <a:lnTo>
                  <a:pt x="1606" y="4307"/>
                </a:lnTo>
                <a:lnTo>
                  <a:pt x="1898" y="3869"/>
                </a:lnTo>
                <a:lnTo>
                  <a:pt x="2166" y="3431"/>
                </a:lnTo>
                <a:lnTo>
                  <a:pt x="2434" y="3017"/>
                </a:lnTo>
                <a:lnTo>
                  <a:pt x="2604" y="2823"/>
                </a:lnTo>
                <a:lnTo>
                  <a:pt x="2774" y="2628"/>
                </a:lnTo>
                <a:lnTo>
                  <a:pt x="3115" y="2336"/>
                </a:lnTo>
                <a:lnTo>
                  <a:pt x="3431" y="2068"/>
                </a:lnTo>
                <a:lnTo>
                  <a:pt x="3772" y="1825"/>
                </a:lnTo>
                <a:lnTo>
                  <a:pt x="4137" y="1582"/>
                </a:lnTo>
                <a:lnTo>
                  <a:pt x="4502" y="1387"/>
                </a:lnTo>
                <a:lnTo>
                  <a:pt x="4867" y="1192"/>
                </a:lnTo>
                <a:lnTo>
                  <a:pt x="5256" y="1046"/>
                </a:lnTo>
                <a:lnTo>
                  <a:pt x="5670" y="900"/>
                </a:lnTo>
                <a:lnTo>
                  <a:pt x="6083" y="803"/>
                </a:lnTo>
                <a:lnTo>
                  <a:pt x="6497" y="706"/>
                </a:lnTo>
                <a:lnTo>
                  <a:pt x="6935" y="633"/>
                </a:lnTo>
                <a:lnTo>
                  <a:pt x="7373" y="584"/>
                </a:lnTo>
                <a:lnTo>
                  <a:pt x="7811" y="535"/>
                </a:lnTo>
                <a:lnTo>
                  <a:pt x="8249" y="511"/>
                </a:lnTo>
                <a:close/>
                <a:moveTo>
                  <a:pt x="8444" y="0"/>
                </a:moveTo>
                <a:lnTo>
                  <a:pt x="7641" y="24"/>
                </a:lnTo>
                <a:lnTo>
                  <a:pt x="6838" y="122"/>
                </a:lnTo>
                <a:lnTo>
                  <a:pt x="6351" y="195"/>
                </a:lnTo>
                <a:lnTo>
                  <a:pt x="5889" y="292"/>
                </a:lnTo>
                <a:lnTo>
                  <a:pt x="5426" y="414"/>
                </a:lnTo>
                <a:lnTo>
                  <a:pt x="4964" y="560"/>
                </a:lnTo>
                <a:lnTo>
                  <a:pt x="4502" y="730"/>
                </a:lnTo>
                <a:lnTo>
                  <a:pt x="4088" y="949"/>
                </a:lnTo>
                <a:lnTo>
                  <a:pt x="3674" y="1217"/>
                </a:lnTo>
                <a:lnTo>
                  <a:pt x="3285" y="1509"/>
                </a:lnTo>
                <a:lnTo>
                  <a:pt x="2823" y="1922"/>
                </a:lnTo>
                <a:lnTo>
                  <a:pt x="2385" y="2312"/>
                </a:lnTo>
                <a:lnTo>
                  <a:pt x="2166" y="2531"/>
                </a:lnTo>
                <a:lnTo>
                  <a:pt x="1947" y="2725"/>
                </a:lnTo>
                <a:lnTo>
                  <a:pt x="1752" y="2969"/>
                </a:lnTo>
                <a:lnTo>
                  <a:pt x="1582" y="3212"/>
                </a:lnTo>
                <a:lnTo>
                  <a:pt x="1266" y="3723"/>
                </a:lnTo>
                <a:lnTo>
                  <a:pt x="974" y="4283"/>
                </a:lnTo>
                <a:lnTo>
                  <a:pt x="682" y="4842"/>
                </a:lnTo>
                <a:lnTo>
                  <a:pt x="438" y="5402"/>
                </a:lnTo>
                <a:lnTo>
                  <a:pt x="341" y="5645"/>
                </a:lnTo>
                <a:lnTo>
                  <a:pt x="268" y="5889"/>
                </a:lnTo>
                <a:lnTo>
                  <a:pt x="195" y="6132"/>
                </a:lnTo>
                <a:lnTo>
                  <a:pt x="146" y="6375"/>
                </a:lnTo>
                <a:lnTo>
                  <a:pt x="122" y="6886"/>
                </a:lnTo>
                <a:lnTo>
                  <a:pt x="122" y="7397"/>
                </a:lnTo>
                <a:lnTo>
                  <a:pt x="171" y="7908"/>
                </a:lnTo>
                <a:lnTo>
                  <a:pt x="268" y="8419"/>
                </a:lnTo>
                <a:lnTo>
                  <a:pt x="390" y="8906"/>
                </a:lnTo>
                <a:lnTo>
                  <a:pt x="536" y="9392"/>
                </a:lnTo>
                <a:lnTo>
                  <a:pt x="682" y="9830"/>
                </a:lnTo>
                <a:lnTo>
                  <a:pt x="876" y="10244"/>
                </a:lnTo>
                <a:lnTo>
                  <a:pt x="1095" y="10658"/>
                </a:lnTo>
                <a:lnTo>
                  <a:pt x="1339" y="11047"/>
                </a:lnTo>
                <a:lnTo>
                  <a:pt x="1631" y="11412"/>
                </a:lnTo>
                <a:lnTo>
                  <a:pt x="1947" y="11728"/>
                </a:lnTo>
                <a:lnTo>
                  <a:pt x="2117" y="11874"/>
                </a:lnTo>
                <a:lnTo>
                  <a:pt x="2312" y="12020"/>
                </a:lnTo>
                <a:lnTo>
                  <a:pt x="2507" y="12142"/>
                </a:lnTo>
                <a:lnTo>
                  <a:pt x="2701" y="12239"/>
                </a:lnTo>
                <a:lnTo>
                  <a:pt x="2677" y="12458"/>
                </a:lnTo>
                <a:lnTo>
                  <a:pt x="2604" y="12653"/>
                </a:lnTo>
                <a:lnTo>
                  <a:pt x="2482" y="12848"/>
                </a:lnTo>
                <a:lnTo>
                  <a:pt x="2361" y="13042"/>
                </a:lnTo>
                <a:lnTo>
                  <a:pt x="2215" y="13213"/>
                </a:lnTo>
                <a:lnTo>
                  <a:pt x="2069" y="13359"/>
                </a:lnTo>
                <a:lnTo>
                  <a:pt x="1752" y="13675"/>
                </a:lnTo>
                <a:lnTo>
                  <a:pt x="1412" y="13967"/>
                </a:lnTo>
                <a:lnTo>
                  <a:pt x="1047" y="14259"/>
                </a:lnTo>
                <a:lnTo>
                  <a:pt x="828" y="14381"/>
                </a:lnTo>
                <a:lnTo>
                  <a:pt x="633" y="14478"/>
                </a:lnTo>
                <a:lnTo>
                  <a:pt x="414" y="14575"/>
                </a:lnTo>
                <a:lnTo>
                  <a:pt x="195" y="14648"/>
                </a:lnTo>
                <a:lnTo>
                  <a:pt x="98" y="14697"/>
                </a:lnTo>
                <a:lnTo>
                  <a:pt x="25" y="14794"/>
                </a:lnTo>
                <a:lnTo>
                  <a:pt x="0" y="14891"/>
                </a:lnTo>
                <a:lnTo>
                  <a:pt x="25" y="14989"/>
                </a:lnTo>
                <a:lnTo>
                  <a:pt x="49" y="15086"/>
                </a:lnTo>
                <a:lnTo>
                  <a:pt x="146" y="15159"/>
                </a:lnTo>
                <a:lnTo>
                  <a:pt x="244" y="15208"/>
                </a:lnTo>
                <a:lnTo>
                  <a:pt x="365" y="15208"/>
                </a:lnTo>
                <a:lnTo>
                  <a:pt x="414" y="15183"/>
                </a:lnTo>
                <a:lnTo>
                  <a:pt x="560" y="15256"/>
                </a:lnTo>
                <a:lnTo>
                  <a:pt x="682" y="15305"/>
                </a:lnTo>
                <a:lnTo>
                  <a:pt x="998" y="15378"/>
                </a:lnTo>
                <a:lnTo>
                  <a:pt x="1314" y="15402"/>
                </a:lnTo>
                <a:lnTo>
                  <a:pt x="1679" y="15402"/>
                </a:lnTo>
                <a:lnTo>
                  <a:pt x="2020" y="15354"/>
                </a:lnTo>
                <a:lnTo>
                  <a:pt x="2336" y="15305"/>
                </a:lnTo>
                <a:lnTo>
                  <a:pt x="2896" y="15183"/>
                </a:lnTo>
                <a:lnTo>
                  <a:pt x="3261" y="15062"/>
                </a:lnTo>
                <a:lnTo>
                  <a:pt x="3626" y="14916"/>
                </a:lnTo>
                <a:lnTo>
                  <a:pt x="3991" y="14770"/>
                </a:lnTo>
                <a:lnTo>
                  <a:pt x="4331" y="14575"/>
                </a:lnTo>
                <a:lnTo>
                  <a:pt x="4575" y="14429"/>
                </a:lnTo>
                <a:lnTo>
                  <a:pt x="4818" y="14259"/>
                </a:lnTo>
                <a:lnTo>
                  <a:pt x="5037" y="14040"/>
                </a:lnTo>
                <a:lnTo>
                  <a:pt x="5134" y="13918"/>
                </a:lnTo>
                <a:lnTo>
                  <a:pt x="5207" y="13797"/>
                </a:lnTo>
                <a:lnTo>
                  <a:pt x="5426" y="13821"/>
                </a:lnTo>
                <a:lnTo>
                  <a:pt x="5645" y="13845"/>
                </a:lnTo>
                <a:lnTo>
                  <a:pt x="6059" y="13967"/>
                </a:lnTo>
                <a:lnTo>
                  <a:pt x="6497" y="14113"/>
                </a:lnTo>
                <a:lnTo>
                  <a:pt x="6692" y="14186"/>
                </a:lnTo>
                <a:lnTo>
                  <a:pt x="6911" y="14235"/>
                </a:lnTo>
                <a:lnTo>
                  <a:pt x="7178" y="14283"/>
                </a:lnTo>
                <a:lnTo>
                  <a:pt x="7446" y="14308"/>
                </a:lnTo>
                <a:lnTo>
                  <a:pt x="7981" y="14332"/>
                </a:lnTo>
                <a:lnTo>
                  <a:pt x="8517" y="14308"/>
                </a:lnTo>
                <a:lnTo>
                  <a:pt x="9052" y="14259"/>
                </a:lnTo>
                <a:lnTo>
                  <a:pt x="9490" y="14210"/>
                </a:lnTo>
                <a:lnTo>
                  <a:pt x="9952" y="14137"/>
                </a:lnTo>
                <a:lnTo>
                  <a:pt x="10390" y="14040"/>
                </a:lnTo>
                <a:lnTo>
                  <a:pt x="10828" y="13918"/>
                </a:lnTo>
                <a:lnTo>
                  <a:pt x="11266" y="13797"/>
                </a:lnTo>
                <a:lnTo>
                  <a:pt x="11680" y="13651"/>
                </a:lnTo>
                <a:lnTo>
                  <a:pt x="12093" y="13480"/>
                </a:lnTo>
                <a:lnTo>
                  <a:pt x="12507" y="13286"/>
                </a:lnTo>
                <a:lnTo>
                  <a:pt x="12921" y="13067"/>
                </a:lnTo>
                <a:lnTo>
                  <a:pt x="13310" y="12823"/>
                </a:lnTo>
                <a:lnTo>
                  <a:pt x="13699" y="12556"/>
                </a:lnTo>
                <a:lnTo>
                  <a:pt x="14089" y="12264"/>
                </a:lnTo>
                <a:lnTo>
                  <a:pt x="14429" y="11947"/>
                </a:lnTo>
                <a:lnTo>
                  <a:pt x="14770" y="11607"/>
                </a:lnTo>
                <a:lnTo>
                  <a:pt x="15111" y="11266"/>
                </a:lnTo>
                <a:lnTo>
                  <a:pt x="15403" y="10901"/>
                </a:lnTo>
                <a:lnTo>
                  <a:pt x="15670" y="10512"/>
                </a:lnTo>
                <a:lnTo>
                  <a:pt x="15914" y="10098"/>
                </a:lnTo>
                <a:lnTo>
                  <a:pt x="16133" y="9684"/>
                </a:lnTo>
                <a:lnTo>
                  <a:pt x="16327" y="9246"/>
                </a:lnTo>
                <a:lnTo>
                  <a:pt x="16473" y="8808"/>
                </a:lnTo>
                <a:lnTo>
                  <a:pt x="16595" y="8346"/>
                </a:lnTo>
                <a:lnTo>
                  <a:pt x="16668" y="7884"/>
                </a:lnTo>
                <a:lnTo>
                  <a:pt x="16717" y="7421"/>
                </a:lnTo>
                <a:lnTo>
                  <a:pt x="16717" y="7178"/>
                </a:lnTo>
                <a:lnTo>
                  <a:pt x="16692" y="6959"/>
                </a:lnTo>
                <a:lnTo>
                  <a:pt x="16595" y="6497"/>
                </a:lnTo>
                <a:lnTo>
                  <a:pt x="16473" y="6035"/>
                </a:lnTo>
                <a:lnTo>
                  <a:pt x="16352" y="5597"/>
                </a:lnTo>
                <a:lnTo>
                  <a:pt x="16206" y="5134"/>
                </a:lnTo>
                <a:lnTo>
                  <a:pt x="16084" y="4672"/>
                </a:lnTo>
                <a:lnTo>
                  <a:pt x="15962" y="4210"/>
                </a:lnTo>
                <a:lnTo>
                  <a:pt x="15792" y="3772"/>
                </a:lnTo>
                <a:lnTo>
                  <a:pt x="15597" y="3358"/>
                </a:lnTo>
                <a:lnTo>
                  <a:pt x="15354" y="2993"/>
                </a:lnTo>
                <a:lnTo>
                  <a:pt x="15062" y="2652"/>
                </a:lnTo>
                <a:lnTo>
                  <a:pt x="14770" y="2336"/>
                </a:lnTo>
                <a:lnTo>
                  <a:pt x="14429" y="2044"/>
                </a:lnTo>
                <a:lnTo>
                  <a:pt x="14089" y="1776"/>
                </a:lnTo>
                <a:lnTo>
                  <a:pt x="13724" y="1509"/>
                </a:lnTo>
                <a:lnTo>
                  <a:pt x="13334" y="1265"/>
                </a:lnTo>
                <a:lnTo>
                  <a:pt x="12969" y="1046"/>
                </a:lnTo>
                <a:lnTo>
                  <a:pt x="12580" y="827"/>
                </a:lnTo>
                <a:lnTo>
                  <a:pt x="12166" y="633"/>
                </a:lnTo>
                <a:lnTo>
                  <a:pt x="11777" y="487"/>
                </a:lnTo>
                <a:lnTo>
                  <a:pt x="11363" y="341"/>
                </a:lnTo>
                <a:lnTo>
                  <a:pt x="10950" y="219"/>
                </a:lnTo>
                <a:lnTo>
                  <a:pt x="10512" y="146"/>
                </a:lnTo>
                <a:lnTo>
                  <a:pt x="10074" y="73"/>
                </a:lnTo>
                <a:lnTo>
                  <a:pt x="9271" y="0"/>
                </a:lnTo>
                <a:close/>
              </a:path>
            </a:pathLst>
          </a:custGeom>
          <a:solidFill>
            <a:srgbClr val="2A95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2A95B7"/>
              </a:solidFill>
            </a:endParaRPr>
          </a:p>
        </p:txBody>
      </p:sp>
      <p:pic>
        <p:nvPicPr>
          <p:cNvPr id="6" name="Picture 5">
            <a:extLst>
              <a:ext uri="{FF2B5EF4-FFF2-40B4-BE49-F238E27FC236}">
                <a16:creationId xmlns:a16="http://schemas.microsoft.com/office/drawing/2014/main" id="{6BD300D6-31E3-4740-99A0-0EE983F792F0}"/>
              </a:ext>
            </a:extLst>
          </p:cNvPr>
          <p:cNvPicPr>
            <a:picLocks noChangeAspect="1"/>
          </p:cNvPicPr>
          <p:nvPr/>
        </p:nvPicPr>
        <p:blipFill>
          <a:blip r:embed="rId3"/>
          <a:stretch>
            <a:fillRect/>
          </a:stretch>
        </p:blipFill>
        <p:spPr>
          <a:xfrm>
            <a:off x="5270832" y="2725271"/>
            <a:ext cx="3679450" cy="226627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xfrm>
            <a:off x="1190414" y="665861"/>
            <a:ext cx="7020900" cy="750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4000" dirty="0"/>
              <a:t>Personal attributes </a:t>
            </a:r>
            <a:endParaRPr sz="4000" dirty="0"/>
          </a:p>
        </p:txBody>
      </p:sp>
      <p:sp>
        <p:nvSpPr>
          <p:cNvPr id="87" name="Google Shape;87;p17"/>
          <p:cNvSpPr txBox="1">
            <a:spLocks noGrp="1"/>
          </p:cNvSpPr>
          <p:nvPr>
            <p:ph type="body" idx="1"/>
          </p:nvPr>
        </p:nvSpPr>
        <p:spPr>
          <a:xfrm>
            <a:off x="1073600" y="1416161"/>
            <a:ext cx="7254528" cy="2706900"/>
          </a:xfrm>
          <a:prstGeom prst="rect">
            <a:avLst/>
          </a:prstGeom>
        </p:spPr>
        <p:txBody>
          <a:bodyPr spcFirstLastPara="1" wrap="square" lIns="91425" tIns="91425" rIns="91425" bIns="91425" anchor="t" anchorCtr="0">
            <a:noAutofit/>
          </a:bodyPr>
          <a:lstStyle/>
          <a:p>
            <a:pPr marL="457200" lvl="0" indent="-381000" algn="l" rtl="0">
              <a:spcBef>
                <a:spcPts val="600"/>
              </a:spcBef>
              <a:spcAft>
                <a:spcPts val="0"/>
              </a:spcAft>
              <a:buSzPts val="2400"/>
              <a:buChar char="+"/>
            </a:pPr>
            <a:r>
              <a:rPr lang="en-GB" sz="2000" dirty="0"/>
              <a:t>Job as a Guest Engagements Officer at Folly Farm / Working in Human Recourses </a:t>
            </a:r>
          </a:p>
          <a:p>
            <a:pPr marL="457200" lvl="0" indent="-381000" algn="l" rtl="0">
              <a:spcBef>
                <a:spcPts val="600"/>
              </a:spcBef>
              <a:spcAft>
                <a:spcPts val="0"/>
              </a:spcAft>
              <a:buSzPts val="2400"/>
              <a:buChar char="+"/>
            </a:pPr>
            <a:r>
              <a:rPr lang="en-GB" sz="2000" dirty="0"/>
              <a:t>Working as a Mental Health care support worker</a:t>
            </a:r>
          </a:p>
          <a:p>
            <a:pPr marL="457200" lvl="0" indent="-381000" algn="l" rtl="0">
              <a:spcBef>
                <a:spcPts val="600"/>
              </a:spcBef>
              <a:spcAft>
                <a:spcPts val="0"/>
              </a:spcAft>
              <a:buSzPts val="2400"/>
              <a:buChar char="+"/>
            </a:pPr>
            <a:r>
              <a:rPr lang="en-GB" sz="2000" dirty="0"/>
              <a:t>Team Leading Qualifications </a:t>
            </a:r>
          </a:p>
          <a:p>
            <a:pPr marL="457200" lvl="0" indent="-381000" algn="l" rtl="0">
              <a:spcBef>
                <a:spcPts val="600"/>
              </a:spcBef>
              <a:spcAft>
                <a:spcPts val="0"/>
              </a:spcAft>
              <a:buSzPts val="2400"/>
              <a:buChar char="+"/>
            </a:pPr>
            <a:r>
              <a:rPr lang="en-GB" sz="2000" dirty="0"/>
              <a:t>Understanding Mental Health Legislation </a:t>
            </a:r>
          </a:p>
          <a:p>
            <a:pPr marL="457200" lvl="0" indent="-381000" algn="l" rtl="0">
              <a:spcBef>
                <a:spcPts val="600"/>
              </a:spcBef>
              <a:spcAft>
                <a:spcPts val="0"/>
              </a:spcAft>
              <a:buSzPts val="2400"/>
              <a:buChar char="+"/>
            </a:pPr>
            <a:r>
              <a:rPr lang="en-GB" sz="2000" dirty="0"/>
              <a:t>Learning BPS Codes of Conduct (2018)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5"/>
          <p:cNvSpPr txBox="1">
            <a:spLocks noGrp="1"/>
          </p:cNvSpPr>
          <p:nvPr>
            <p:ph type="ctrTitle"/>
          </p:nvPr>
        </p:nvSpPr>
        <p:spPr>
          <a:xfrm>
            <a:off x="979623" y="245093"/>
            <a:ext cx="718475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3600" dirty="0"/>
              <a:t>Job Description – </a:t>
            </a:r>
            <a:r>
              <a:rPr lang="en-GB" sz="3600" dirty="0"/>
              <a:t>Responsibilities</a:t>
            </a:r>
            <a:r>
              <a:rPr lang="en" sz="3600" dirty="0"/>
              <a:t> </a:t>
            </a:r>
            <a:endParaRPr sz="3600" dirty="0"/>
          </a:p>
        </p:txBody>
      </p:sp>
      <p:sp>
        <p:nvSpPr>
          <p:cNvPr id="72" name="Google Shape;72;p15"/>
          <p:cNvSpPr txBox="1">
            <a:spLocks noGrp="1"/>
          </p:cNvSpPr>
          <p:nvPr>
            <p:ph type="subTitle" idx="1"/>
          </p:nvPr>
        </p:nvSpPr>
        <p:spPr>
          <a:xfrm>
            <a:off x="1152317" y="1487907"/>
            <a:ext cx="4217126" cy="784800"/>
          </a:xfrm>
          <a:prstGeom prst="rect">
            <a:avLst/>
          </a:prstGeom>
        </p:spPr>
        <p:txBody>
          <a:bodyPr spcFirstLastPara="1" wrap="square" lIns="91425" tIns="91425" rIns="91425" bIns="91425" anchor="t" anchorCtr="0">
            <a:noAutofit/>
          </a:bodyPr>
          <a:lstStyle/>
          <a:p>
            <a:pPr marL="285750" lvl="0" indent="-285750" rtl="0">
              <a:spcBef>
                <a:spcPts val="0"/>
              </a:spcBef>
              <a:spcAft>
                <a:spcPts val="0"/>
              </a:spcAft>
              <a:buFont typeface="Arial" panose="020B0604020202020204" pitchFamily="34" charset="0"/>
              <a:buChar char="•"/>
            </a:pPr>
            <a:r>
              <a:rPr lang="en-GB" sz="1200" dirty="0"/>
              <a:t>Undertake patient centred interviews </a:t>
            </a:r>
          </a:p>
          <a:p>
            <a:pPr marL="285750" lvl="0" indent="-285750" rtl="0">
              <a:spcBef>
                <a:spcPts val="0"/>
              </a:spcBef>
              <a:spcAft>
                <a:spcPts val="0"/>
              </a:spcAft>
              <a:buFont typeface="Arial" panose="020B0604020202020204" pitchFamily="34" charset="0"/>
              <a:buChar char="•"/>
            </a:pPr>
            <a:r>
              <a:rPr lang="en-GB" sz="1200" dirty="0"/>
              <a:t>Refer patients to other therapists or stepping up high intensity psychological therapy. </a:t>
            </a:r>
          </a:p>
          <a:p>
            <a:pPr marL="285750" lvl="0" indent="-285750" rtl="0">
              <a:spcBef>
                <a:spcPts val="0"/>
              </a:spcBef>
              <a:spcAft>
                <a:spcPts val="0"/>
              </a:spcAft>
              <a:buFont typeface="Arial" panose="020B0604020202020204" pitchFamily="34" charset="0"/>
              <a:buChar char="•"/>
            </a:pPr>
            <a:r>
              <a:rPr lang="en-GB" sz="1200" dirty="0"/>
              <a:t>Provide low intensity interventions. </a:t>
            </a:r>
          </a:p>
          <a:p>
            <a:pPr marL="285750" lvl="0" indent="-285750" rtl="0">
              <a:spcBef>
                <a:spcPts val="0"/>
              </a:spcBef>
              <a:spcAft>
                <a:spcPts val="0"/>
              </a:spcAft>
              <a:buFont typeface="Arial" panose="020B0604020202020204" pitchFamily="34" charset="0"/>
              <a:buChar char="•"/>
            </a:pPr>
            <a:r>
              <a:rPr lang="en-GB" sz="1200" dirty="0"/>
              <a:t>Work alongside other primary and secondary care staff and mental health workers </a:t>
            </a:r>
          </a:p>
          <a:p>
            <a:pPr marL="285750" lvl="0" indent="-285750" rtl="0">
              <a:spcBef>
                <a:spcPts val="0"/>
              </a:spcBef>
              <a:spcAft>
                <a:spcPts val="0"/>
              </a:spcAft>
              <a:buFont typeface="Arial" panose="020B0604020202020204" pitchFamily="34" charset="0"/>
              <a:buChar char="•"/>
            </a:pPr>
            <a:r>
              <a:rPr lang="en-GB" sz="1200" dirty="0"/>
              <a:t>Provide and receive information related to mental health and cognitive behavioural therapy</a:t>
            </a:r>
          </a:p>
          <a:p>
            <a:pPr marL="285750" lvl="0" indent="-285750" rtl="0">
              <a:spcBef>
                <a:spcPts val="0"/>
              </a:spcBef>
              <a:spcAft>
                <a:spcPts val="0"/>
              </a:spcAft>
              <a:buFont typeface="Arial" panose="020B0604020202020204" pitchFamily="34" charset="0"/>
              <a:buChar char="•"/>
            </a:pPr>
            <a:r>
              <a:rPr lang="en-GB" sz="1200" dirty="0"/>
              <a:t>Educate and involve family members where necessary </a:t>
            </a:r>
          </a:p>
          <a:p>
            <a:pPr marL="285750" lvl="0" indent="-285750" rtl="0">
              <a:spcBef>
                <a:spcPts val="0"/>
              </a:spcBef>
              <a:spcAft>
                <a:spcPts val="0"/>
              </a:spcAft>
              <a:buFont typeface="Arial" panose="020B0604020202020204" pitchFamily="34" charset="0"/>
              <a:buChar char="•"/>
            </a:pPr>
            <a:r>
              <a:rPr lang="en-GB" sz="1200" dirty="0"/>
              <a:t>Undertake clinical supervision </a:t>
            </a:r>
          </a:p>
          <a:p>
            <a:pPr marL="285750" lvl="0" indent="-285750" rtl="0">
              <a:spcBef>
                <a:spcPts val="0"/>
              </a:spcBef>
              <a:spcAft>
                <a:spcPts val="0"/>
              </a:spcAft>
              <a:buFont typeface="Arial" panose="020B0604020202020204" pitchFamily="34" charset="0"/>
              <a:buChar char="•"/>
            </a:pPr>
            <a:r>
              <a:rPr lang="en-GB" sz="1200" dirty="0"/>
              <a:t>Keep accurate records of clinical activity</a:t>
            </a:r>
          </a:p>
          <a:p>
            <a:pPr marL="0" lvl="0" indent="0" algn="ctr" rtl="0">
              <a:spcBef>
                <a:spcPts val="0"/>
              </a:spcBef>
              <a:spcAft>
                <a:spcPts val="0"/>
              </a:spcAft>
            </a:pPr>
            <a:endParaRPr lang="en-GB" sz="1200" dirty="0"/>
          </a:p>
          <a:p>
            <a:pPr marL="0" lvl="0" indent="0" rtl="0">
              <a:spcBef>
                <a:spcPts val="0"/>
              </a:spcBef>
              <a:spcAft>
                <a:spcPts val="0"/>
              </a:spcAft>
            </a:pPr>
            <a:r>
              <a:rPr lang="en-GB" sz="1200" dirty="0"/>
              <a:t>         (Prospects, 2018)</a:t>
            </a:r>
          </a:p>
          <a:p>
            <a:pPr marL="0" lvl="0" indent="0" rtl="0">
              <a:spcBef>
                <a:spcPts val="0"/>
              </a:spcBef>
              <a:spcAft>
                <a:spcPts val="0"/>
              </a:spcAft>
              <a:buNone/>
            </a:pPr>
            <a:endParaRPr lang="en-GB" dirty="0"/>
          </a:p>
          <a:p>
            <a:pPr marL="0" lvl="0" indent="0" rtl="0">
              <a:spcBef>
                <a:spcPts val="0"/>
              </a:spcBef>
              <a:spcAft>
                <a:spcPts val="0"/>
              </a:spcAft>
              <a:buNone/>
            </a:pPr>
            <a:endParaRPr dirty="0"/>
          </a:p>
        </p:txBody>
      </p:sp>
      <p:sp>
        <p:nvSpPr>
          <p:cNvPr id="73" name="Google Shape;73;p15"/>
          <p:cNvSpPr/>
          <p:nvPr/>
        </p:nvSpPr>
        <p:spPr>
          <a:xfrm>
            <a:off x="871871" y="648928"/>
            <a:ext cx="760284" cy="667474"/>
          </a:xfrm>
          <a:custGeom>
            <a:avLst/>
            <a:gdLst/>
            <a:ahLst/>
            <a:cxnLst/>
            <a:rect l="l" t="t" r="r" b="b"/>
            <a:pathLst>
              <a:path w="17495" h="15330" extrusionOk="0">
                <a:moveTo>
                  <a:pt x="4648" y="1412"/>
                </a:moveTo>
                <a:lnTo>
                  <a:pt x="4526" y="1485"/>
                </a:lnTo>
                <a:lnTo>
                  <a:pt x="4429" y="1558"/>
                </a:lnTo>
                <a:lnTo>
                  <a:pt x="4258" y="1728"/>
                </a:lnTo>
                <a:lnTo>
                  <a:pt x="4185" y="1825"/>
                </a:lnTo>
                <a:lnTo>
                  <a:pt x="4112" y="1947"/>
                </a:lnTo>
                <a:lnTo>
                  <a:pt x="3869" y="1947"/>
                </a:lnTo>
                <a:lnTo>
                  <a:pt x="3893" y="1898"/>
                </a:lnTo>
                <a:lnTo>
                  <a:pt x="4015" y="1679"/>
                </a:lnTo>
                <a:lnTo>
                  <a:pt x="4088" y="1436"/>
                </a:lnTo>
                <a:lnTo>
                  <a:pt x="4088" y="1412"/>
                </a:lnTo>
                <a:close/>
                <a:moveTo>
                  <a:pt x="4939" y="1412"/>
                </a:moveTo>
                <a:lnTo>
                  <a:pt x="4867" y="1509"/>
                </a:lnTo>
                <a:lnTo>
                  <a:pt x="4818" y="1631"/>
                </a:lnTo>
                <a:lnTo>
                  <a:pt x="4794" y="1752"/>
                </a:lnTo>
                <a:lnTo>
                  <a:pt x="4769" y="1898"/>
                </a:lnTo>
                <a:lnTo>
                  <a:pt x="4769" y="1947"/>
                </a:lnTo>
                <a:lnTo>
                  <a:pt x="4380" y="1947"/>
                </a:lnTo>
                <a:lnTo>
                  <a:pt x="4404" y="1898"/>
                </a:lnTo>
                <a:lnTo>
                  <a:pt x="4526" y="1679"/>
                </a:lnTo>
                <a:lnTo>
                  <a:pt x="4672" y="1436"/>
                </a:lnTo>
                <a:lnTo>
                  <a:pt x="4672" y="1412"/>
                </a:lnTo>
                <a:close/>
                <a:moveTo>
                  <a:pt x="5815" y="1387"/>
                </a:moveTo>
                <a:lnTo>
                  <a:pt x="5645" y="1558"/>
                </a:lnTo>
                <a:lnTo>
                  <a:pt x="5475" y="1704"/>
                </a:lnTo>
                <a:lnTo>
                  <a:pt x="5402" y="1825"/>
                </a:lnTo>
                <a:lnTo>
                  <a:pt x="5304" y="1947"/>
                </a:lnTo>
                <a:lnTo>
                  <a:pt x="5037" y="1947"/>
                </a:lnTo>
                <a:lnTo>
                  <a:pt x="5037" y="1898"/>
                </a:lnTo>
                <a:lnTo>
                  <a:pt x="5061" y="1777"/>
                </a:lnTo>
                <a:lnTo>
                  <a:pt x="5085" y="1631"/>
                </a:lnTo>
                <a:lnTo>
                  <a:pt x="5183" y="1387"/>
                </a:lnTo>
                <a:close/>
                <a:moveTo>
                  <a:pt x="3407" y="1412"/>
                </a:moveTo>
                <a:lnTo>
                  <a:pt x="3285" y="1533"/>
                </a:lnTo>
                <a:lnTo>
                  <a:pt x="3188" y="1679"/>
                </a:lnTo>
                <a:lnTo>
                  <a:pt x="3090" y="1825"/>
                </a:lnTo>
                <a:lnTo>
                  <a:pt x="3042" y="1971"/>
                </a:lnTo>
                <a:lnTo>
                  <a:pt x="2774" y="1971"/>
                </a:lnTo>
                <a:lnTo>
                  <a:pt x="2847" y="1801"/>
                </a:lnTo>
                <a:lnTo>
                  <a:pt x="3042" y="1412"/>
                </a:lnTo>
                <a:close/>
                <a:moveTo>
                  <a:pt x="4039" y="1412"/>
                </a:moveTo>
                <a:lnTo>
                  <a:pt x="3966" y="1509"/>
                </a:lnTo>
                <a:lnTo>
                  <a:pt x="3893" y="1606"/>
                </a:lnTo>
                <a:lnTo>
                  <a:pt x="3747" y="1801"/>
                </a:lnTo>
                <a:lnTo>
                  <a:pt x="3626" y="1947"/>
                </a:lnTo>
                <a:lnTo>
                  <a:pt x="3334" y="1971"/>
                </a:lnTo>
                <a:lnTo>
                  <a:pt x="3455" y="1679"/>
                </a:lnTo>
                <a:lnTo>
                  <a:pt x="3601" y="1412"/>
                </a:lnTo>
                <a:close/>
                <a:moveTo>
                  <a:pt x="2239" y="1412"/>
                </a:moveTo>
                <a:lnTo>
                  <a:pt x="2068" y="1533"/>
                </a:lnTo>
                <a:lnTo>
                  <a:pt x="1947" y="1679"/>
                </a:lnTo>
                <a:lnTo>
                  <a:pt x="1801" y="1825"/>
                </a:lnTo>
                <a:lnTo>
                  <a:pt x="1679" y="1971"/>
                </a:lnTo>
                <a:lnTo>
                  <a:pt x="1509" y="1996"/>
                </a:lnTo>
                <a:lnTo>
                  <a:pt x="1655" y="1704"/>
                </a:lnTo>
                <a:lnTo>
                  <a:pt x="1849" y="1436"/>
                </a:lnTo>
                <a:lnTo>
                  <a:pt x="2166" y="1412"/>
                </a:lnTo>
                <a:close/>
                <a:moveTo>
                  <a:pt x="2896" y="1412"/>
                </a:moveTo>
                <a:lnTo>
                  <a:pt x="2774" y="1558"/>
                </a:lnTo>
                <a:lnTo>
                  <a:pt x="2677" y="1704"/>
                </a:lnTo>
                <a:lnTo>
                  <a:pt x="2579" y="1850"/>
                </a:lnTo>
                <a:lnTo>
                  <a:pt x="2506" y="1996"/>
                </a:lnTo>
                <a:lnTo>
                  <a:pt x="2214" y="1971"/>
                </a:lnTo>
                <a:lnTo>
                  <a:pt x="1995" y="1971"/>
                </a:lnTo>
                <a:lnTo>
                  <a:pt x="2239" y="1679"/>
                </a:lnTo>
                <a:lnTo>
                  <a:pt x="2482" y="1412"/>
                </a:lnTo>
                <a:close/>
                <a:moveTo>
                  <a:pt x="7056" y="1387"/>
                </a:moveTo>
                <a:lnTo>
                  <a:pt x="6935" y="1558"/>
                </a:lnTo>
                <a:lnTo>
                  <a:pt x="6667" y="1898"/>
                </a:lnTo>
                <a:lnTo>
                  <a:pt x="6594" y="1996"/>
                </a:lnTo>
                <a:lnTo>
                  <a:pt x="6278" y="1971"/>
                </a:lnTo>
                <a:lnTo>
                  <a:pt x="6302" y="1898"/>
                </a:lnTo>
                <a:lnTo>
                  <a:pt x="6594" y="1436"/>
                </a:lnTo>
                <a:lnTo>
                  <a:pt x="6570" y="1412"/>
                </a:lnTo>
                <a:lnTo>
                  <a:pt x="6545" y="1412"/>
                </a:lnTo>
                <a:lnTo>
                  <a:pt x="6351" y="1582"/>
                </a:lnTo>
                <a:lnTo>
                  <a:pt x="6156" y="1777"/>
                </a:lnTo>
                <a:lnTo>
                  <a:pt x="6083" y="1874"/>
                </a:lnTo>
                <a:lnTo>
                  <a:pt x="6010" y="1971"/>
                </a:lnTo>
                <a:lnTo>
                  <a:pt x="5596" y="1971"/>
                </a:lnTo>
                <a:lnTo>
                  <a:pt x="5694" y="1801"/>
                </a:lnTo>
                <a:lnTo>
                  <a:pt x="5840" y="1606"/>
                </a:lnTo>
                <a:lnTo>
                  <a:pt x="5986" y="1387"/>
                </a:lnTo>
                <a:close/>
                <a:moveTo>
                  <a:pt x="7665" y="1387"/>
                </a:moveTo>
                <a:lnTo>
                  <a:pt x="7519" y="1509"/>
                </a:lnTo>
                <a:lnTo>
                  <a:pt x="7373" y="1655"/>
                </a:lnTo>
                <a:lnTo>
                  <a:pt x="7251" y="1825"/>
                </a:lnTo>
                <a:lnTo>
                  <a:pt x="7154" y="1996"/>
                </a:lnTo>
                <a:lnTo>
                  <a:pt x="6910" y="1996"/>
                </a:lnTo>
                <a:lnTo>
                  <a:pt x="7056" y="1777"/>
                </a:lnTo>
                <a:lnTo>
                  <a:pt x="7348" y="1387"/>
                </a:lnTo>
                <a:close/>
                <a:moveTo>
                  <a:pt x="15135" y="1412"/>
                </a:moveTo>
                <a:lnTo>
                  <a:pt x="15281" y="1436"/>
                </a:lnTo>
                <a:lnTo>
                  <a:pt x="15524" y="1436"/>
                </a:lnTo>
                <a:lnTo>
                  <a:pt x="15475" y="1509"/>
                </a:lnTo>
                <a:lnTo>
                  <a:pt x="15232" y="1728"/>
                </a:lnTo>
                <a:lnTo>
                  <a:pt x="15135" y="1874"/>
                </a:lnTo>
                <a:lnTo>
                  <a:pt x="15037" y="1996"/>
                </a:lnTo>
                <a:lnTo>
                  <a:pt x="14697" y="1996"/>
                </a:lnTo>
                <a:lnTo>
                  <a:pt x="14794" y="1898"/>
                </a:lnTo>
                <a:lnTo>
                  <a:pt x="14989" y="1655"/>
                </a:lnTo>
                <a:lnTo>
                  <a:pt x="15135" y="1412"/>
                </a:lnTo>
                <a:close/>
                <a:moveTo>
                  <a:pt x="15865" y="1436"/>
                </a:moveTo>
                <a:lnTo>
                  <a:pt x="16254" y="1460"/>
                </a:lnTo>
                <a:lnTo>
                  <a:pt x="16278" y="1460"/>
                </a:lnTo>
                <a:lnTo>
                  <a:pt x="16157" y="1606"/>
                </a:lnTo>
                <a:lnTo>
                  <a:pt x="16035" y="1801"/>
                </a:lnTo>
                <a:lnTo>
                  <a:pt x="15913" y="1996"/>
                </a:lnTo>
                <a:lnTo>
                  <a:pt x="15427" y="1996"/>
                </a:lnTo>
                <a:lnTo>
                  <a:pt x="15646" y="1728"/>
                </a:lnTo>
                <a:lnTo>
                  <a:pt x="15865" y="1436"/>
                </a:lnTo>
                <a:close/>
                <a:moveTo>
                  <a:pt x="8176" y="1387"/>
                </a:moveTo>
                <a:lnTo>
                  <a:pt x="8030" y="1533"/>
                </a:lnTo>
                <a:lnTo>
                  <a:pt x="7884" y="1679"/>
                </a:lnTo>
                <a:lnTo>
                  <a:pt x="7665" y="2020"/>
                </a:lnTo>
                <a:lnTo>
                  <a:pt x="7494" y="2020"/>
                </a:lnTo>
                <a:lnTo>
                  <a:pt x="7640" y="1704"/>
                </a:lnTo>
                <a:lnTo>
                  <a:pt x="7786" y="1387"/>
                </a:lnTo>
                <a:close/>
                <a:moveTo>
                  <a:pt x="8687" y="1387"/>
                </a:moveTo>
                <a:lnTo>
                  <a:pt x="8638" y="1436"/>
                </a:lnTo>
                <a:lnTo>
                  <a:pt x="8419" y="1679"/>
                </a:lnTo>
                <a:lnTo>
                  <a:pt x="8322" y="1825"/>
                </a:lnTo>
                <a:lnTo>
                  <a:pt x="8224" y="1971"/>
                </a:lnTo>
                <a:lnTo>
                  <a:pt x="8224" y="2020"/>
                </a:lnTo>
                <a:lnTo>
                  <a:pt x="8005" y="2020"/>
                </a:lnTo>
                <a:lnTo>
                  <a:pt x="8200" y="1704"/>
                </a:lnTo>
                <a:lnTo>
                  <a:pt x="8273" y="1558"/>
                </a:lnTo>
                <a:lnTo>
                  <a:pt x="8346" y="1387"/>
                </a:lnTo>
                <a:close/>
                <a:moveTo>
                  <a:pt x="9441" y="1387"/>
                </a:moveTo>
                <a:lnTo>
                  <a:pt x="9271" y="1558"/>
                </a:lnTo>
                <a:lnTo>
                  <a:pt x="9125" y="1752"/>
                </a:lnTo>
                <a:lnTo>
                  <a:pt x="9027" y="1874"/>
                </a:lnTo>
                <a:lnTo>
                  <a:pt x="8930" y="2020"/>
                </a:lnTo>
                <a:lnTo>
                  <a:pt x="8468" y="2020"/>
                </a:lnTo>
                <a:lnTo>
                  <a:pt x="8565" y="1923"/>
                </a:lnTo>
                <a:lnTo>
                  <a:pt x="8833" y="1631"/>
                </a:lnTo>
                <a:lnTo>
                  <a:pt x="8954" y="1509"/>
                </a:lnTo>
                <a:lnTo>
                  <a:pt x="9076" y="1387"/>
                </a:lnTo>
                <a:close/>
                <a:moveTo>
                  <a:pt x="10220" y="1363"/>
                </a:moveTo>
                <a:lnTo>
                  <a:pt x="10074" y="1436"/>
                </a:lnTo>
                <a:lnTo>
                  <a:pt x="9952" y="1558"/>
                </a:lnTo>
                <a:lnTo>
                  <a:pt x="9757" y="1801"/>
                </a:lnTo>
                <a:lnTo>
                  <a:pt x="9587" y="2020"/>
                </a:lnTo>
                <a:lnTo>
                  <a:pt x="9271" y="2020"/>
                </a:lnTo>
                <a:lnTo>
                  <a:pt x="9368" y="1874"/>
                </a:lnTo>
                <a:lnTo>
                  <a:pt x="9514" y="1631"/>
                </a:lnTo>
                <a:lnTo>
                  <a:pt x="9587" y="1509"/>
                </a:lnTo>
                <a:lnTo>
                  <a:pt x="9636" y="1387"/>
                </a:lnTo>
                <a:lnTo>
                  <a:pt x="10220" y="1363"/>
                </a:lnTo>
                <a:close/>
                <a:moveTo>
                  <a:pt x="11436" y="1339"/>
                </a:moveTo>
                <a:lnTo>
                  <a:pt x="11290" y="1558"/>
                </a:lnTo>
                <a:lnTo>
                  <a:pt x="11120" y="1777"/>
                </a:lnTo>
                <a:lnTo>
                  <a:pt x="11047" y="1898"/>
                </a:lnTo>
                <a:lnTo>
                  <a:pt x="10998" y="2020"/>
                </a:lnTo>
                <a:lnTo>
                  <a:pt x="10609" y="2020"/>
                </a:lnTo>
                <a:lnTo>
                  <a:pt x="10755" y="1874"/>
                </a:lnTo>
                <a:lnTo>
                  <a:pt x="10877" y="1728"/>
                </a:lnTo>
                <a:lnTo>
                  <a:pt x="10950" y="1582"/>
                </a:lnTo>
                <a:lnTo>
                  <a:pt x="11023" y="1412"/>
                </a:lnTo>
                <a:lnTo>
                  <a:pt x="10998" y="1363"/>
                </a:lnTo>
                <a:lnTo>
                  <a:pt x="10950" y="1363"/>
                </a:lnTo>
                <a:lnTo>
                  <a:pt x="10585" y="1679"/>
                </a:lnTo>
                <a:lnTo>
                  <a:pt x="10244" y="2020"/>
                </a:lnTo>
                <a:lnTo>
                  <a:pt x="9830" y="2020"/>
                </a:lnTo>
                <a:lnTo>
                  <a:pt x="9952" y="1850"/>
                </a:lnTo>
                <a:lnTo>
                  <a:pt x="10074" y="1704"/>
                </a:lnTo>
                <a:lnTo>
                  <a:pt x="10195" y="1533"/>
                </a:lnTo>
                <a:lnTo>
                  <a:pt x="10317" y="1363"/>
                </a:lnTo>
                <a:lnTo>
                  <a:pt x="11436" y="1339"/>
                </a:lnTo>
                <a:close/>
                <a:moveTo>
                  <a:pt x="11996" y="1339"/>
                </a:moveTo>
                <a:lnTo>
                  <a:pt x="11874" y="1485"/>
                </a:lnTo>
                <a:lnTo>
                  <a:pt x="11777" y="1655"/>
                </a:lnTo>
                <a:lnTo>
                  <a:pt x="11704" y="1850"/>
                </a:lnTo>
                <a:lnTo>
                  <a:pt x="11680" y="2020"/>
                </a:lnTo>
                <a:lnTo>
                  <a:pt x="11290" y="2020"/>
                </a:lnTo>
                <a:lnTo>
                  <a:pt x="11388" y="1850"/>
                </a:lnTo>
                <a:lnTo>
                  <a:pt x="11485" y="1679"/>
                </a:lnTo>
                <a:lnTo>
                  <a:pt x="11558" y="1509"/>
                </a:lnTo>
                <a:lnTo>
                  <a:pt x="11631" y="1339"/>
                </a:lnTo>
                <a:close/>
                <a:moveTo>
                  <a:pt x="12993" y="1314"/>
                </a:moveTo>
                <a:lnTo>
                  <a:pt x="12823" y="1485"/>
                </a:lnTo>
                <a:lnTo>
                  <a:pt x="12653" y="1655"/>
                </a:lnTo>
                <a:lnTo>
                  <a:pt x="12507" y="1801"/>
                </a:lnTo>
                <a:lnTo>
                  <a:pt x="12434" y="1898"/>
                </a:lnTo>
                <a:lnTo>
                  <a:pt x="12385" y="2020"/>
                </a:lnTo>
                <a:lnTo>
                  <a:pt x="11972" y="2020"/>
                </a:lnTo>
                <a:lnTo>
                  <a:pt x="12045" y="1801"/>
                </a:lnTo>
                <a:lnTo>
                  <a:pt x="12166" y="1582"/>
                </a:lnTo>
                <a:lnTo>
                  <a:pt x="12312" y="1314"/>
                </a:lnTo>
                <a:close/>
                <a:moveTo>
                  <a:pt x="13115" y="1314"/>
                </a:moveTo>
                <a:lnTo>
                  <a:pt x="13602" y="1339"/>
                </a:lnTo>
                <a:lnTo>
                  <a:pt x="13407" y="1582"/>
                </a:lnTo>
                <a:lnTo>
                  <a:pt x="13261" y="1777"/>
                </a:lnTo>
                <a:lnTo>
                  <a:pt x="13188" y="1898"/>
                </a:lnTo>
                <a:lnTo>
                  <a:pt x="13139" y="2020"/>
                </a:lnTo>
                <a:lnTo>
                  <a:pt x="12677" y="2020"/>
                </a:lnTo>
                <a:lnTo>
                  <a:pt x="12775" y="1825"/>
                </a:lnTo>
                <a:lnTo>
                  <a:pt x="13115" y="1314"/>
                </a:lnTo>
                <a:close/>
                <a:moveTo>
                  <a:pt x="13796" y="1339"/>
                </a:moveTo>
                <a:lnTo>
                  <a:pt x="14137" y="1363"/>
                </a:lnTo>
                <a:lnTo>
                  <a:pt x="13894" y="1631"/>
                </a:lnTo>
                <a:lnTo>
                  <a:pt x="13748" y="1801"/>
                </a:lnTo>
                <a:lnTo>
                  <a:pt x="13699" y="1898"/>
                </a:lnTo>
                <a:lnTo>
                  <a:pt x="13675" y="2020"/>
                </a:lnTo>
                <a:lnTo>
                  <a:pt x="13431" y="2020"/>
                </a:lnTo>
                <a:lnTo>
                  <a:pt x="13553" y="1752"/>
                </a:lnTo>
                <a:lnTo>
                  <a:pt x="13796" y="1339"/>
                </a:lnTo>
                <a:close/>
                <a:moveTo>
                  <a:pt x="14259" y="1387"/>
                </a:moveTo>
                <a:lnTo>
                  <a:pt x="15013" y="1412"/>
                </a:lnTo>
                <a:lnTo>
                  <a:pt x="14794" y="1606"/>
                </a:lnTo>
                <a:lnTo>
                  <a:pt x="14599" y="1801"/>
                </a:lnTo>
                <a:lnTo>
                  <a:pt x="14502" y="1898"/>
                </a:lnTo>
                <a:lnTo>
                  <a:pt x="14405" y="2020"/>
                </a:lnTo>
                <a:lnTo>
                  <a:pt x="13918" y="2020"/>
                </a:lnTo>
                <a:lnTo>
                  <a:pt x="14015" y="1850"/>
                </a:lnTo>
                <a:lnTo>
                  <a:pt x="14088" y="1704"/>
                </a:lnTo>
                <a:lnTo>
                  <a:pt x="14259" y="1387"/>
                </a:lnTo>
                <a:close/>
                <a:moveTo>
                  <a:pt x="16643" y="1412"/>
                </a:moveTo>
                <a:lnTo>
                  <a:pt x="16789" y="1436"/>
                </a:lnTo>
                <a:lnTo>
                  <a:pt x="16838" y="1460"/>
                </a:lnTo>
                <a:lnTo>
                  <a:pt x="16911" y="1485"/>
                </a:lnTo>
                <a:lnTo>
                  <a:pt x="16643" y="1679"/>
                </a:lnTo>
                <a:lnTo>
                  <a:pt x="16424" y="1898"/>
                </a:lnTo>
                <a:lnTo>
                  <a:pt x="16278" y="2044"/>
                </a:lnTo>
                <a:lnTo>
                  <a:pt x="16230" y="2020"/>
                </a:lnTo>
                <a:lnTo>
                  <a:pt x="16157" y="1996"/>
                </a:lnTo>
                <a:lnTo>
                  <a:pt x="16303" y="1728"/>
                </a:lnTo>
                <a:lnTo>
                  <a:pt x="16497" y="1436"/>
                </a:lnTo>
                <a:lnTo>
                  <a:pt x="16643" y="1412"/>
                </a:lnTo>
                <a:close/>
                <a:moveTo>
                  <a:pt x="389" y="1387"/>
                </a:moveTo>
                <a:lnTo>
                  <a:pt x="657" y="1436"/>
                </a:lnTo>
                <a:lnTo>
                  <a:pt x="973" y="1460"/>
                </a:lnTo>
                <a:lnTo>
                  <a:pt x="803" y="1606"/>
                </a:lnTo>
                <a:lnTo>
                  <a:pt x="657" y="1752"/>
                </a:lnTo>
                <a:lnTo>
                  <a:pt x="535" y="1923"/>
                </a:lnTo>
                <a:lnTo>
                  <a:pt x="487" y="1996"/>
                </a:lnTo>
                <a:lnTo>
                  <a:pt x="438" y="2069"/>
                </a:lnTo>
                <a:lnTo>
                  <a:pt x="438" y="1679"/>
                </a:lnTo>
                <a:lnTo>
                  <a:pt x="389" y="1387"/>
                </a:lnTo>
                <a:close/>
                <a:moveTo>
                  <a:pt x="1655" y="1436"/>
                </a:moveTo>
                <a:lnTo>
                  <a:pt x="1509" y="1558"/>
                </a:lnTo>
                <a:lnTo>
                  <a:pt x="1363" y="1728"/>
                </a:lnTo>
                <a:lnTo>
                  <a:pt x="1241" y="1898"/>
                </a:lnTo>
                <a:lnTo>
                  <a:pt x="1168" y="2093"/>
                </a:lnTo>
                <a:lnTo>
                  <a:pt x="1144" y="2093"/>
                </a:lnTo>
                <a:lnTo>
                  <a:pt x="1095" y="2142"/>
                </a:lnTo>
                <a:lnTo>
                  <a:pt x="1071" y="2190"/>
                </a:lnTo>
                <a:lnTo>
                  <a:pt x="1071" y="2239"/>
                </a:lnTo>
                <a:lnTo>
                  <a:pt x="1071" y="2288"/>
                </a:lnTo>
                <a:lnTo>
                  <a:pt x="1071" y="2409"/>
                </a:lnTo>
                <a:lnTo>
                  <a:pt x="1046" y="2409"/>
                </a:lnTo>
                <a:lnTo>
                  <a:pt x="925" y="2458"/>
                </a:lnTo>
                <a:lnTo>
                  <a:pt x="827" y="2531"/>
                </a:lnTo>
                <a:lnTo>
                  <a:pt x="633" y="2726"/>
                </a:lnTo>
                <a:lnTo>
                  <a:pt x="462" y="2872"/>
                </a:lnTo>
                <a:lnTo>
                  <a:pt x="462" y="2677"/>
                </a:lnTo>
                <a:lnTo>
                  <a:pt x="438" y="2263"/>
                </a:lnTo>
                <a:lnTo>
                  <a:pt x="462" y="2263"/>
                </a:lnTo>
                <a:lnTo>
                  <a:pt x="608" y="2215"/>
                </a:lnTo>
                <a:lnTo>
                  <a:pt x="657" y="2166"/>
                </a:lnTo>
                <a:lnTo>
                  <a:pt x="730" y="2117"/>
                </a:lnTo>
                <a:lnTo>
                  <a:pt x="973" y="1850"/>
                </a:lnTo>
                <a:lnTo>
                  <a:pt x="1168" y="1655"/>
                </a:lnTo>
                <a:lnTo>
                  <a:pt x="1387" y="1460"/>
                </a:lnTo>
                <a:lnTo>
                  <a:pt x="1655" y="1436"/>
                </a:lnTo>
                <a:close/>
                <a:moveTo>
                  <a:pt x="16935" y="1631"/>
                </a:moveTo>
                <a:lnTo>
                  <a:pt x="16960" y="1947"/>
                </a:lnTo>
                <a:lnTo>
                  <a:pt x="16960" y="2239"/>
                </a:lnTo>
                <a:lnTo>
                  <a:pt x="16935" y="2847"/>
                </a:lnTo>
                <a:lnTo>
                  <a:pt x="16814" y="2920"/>
                </a:lnTo>
                <a:lnTo>
                  <a:pt x="16692" y="2993"/>
                </a:lnTo>
                <a:lnTo>
                  <a:pt x="16473" y="3188"/>
                </a:lnTo>
                <a:lnTo>
                  <a:pt x="16376" y="3310"/>
                </a:lnTo>
                <a:lnTo>
                  <a:pt x="16424" y="2872"/>
                </a:lnTo>
                <a:lnTo>
                  <a:pt x="16619" y="2726"/>
                </a:lnTo>
                <a:lnTo>
                  <a:pt x="16765" y="2628"/>
                </a:lnTo>
                <a:lnTo>
                  <a:pt x="16838" y="2580"/>
                </a:lnTo>
                <a:lnTo>
                  <a:pt x="16911" y="2507"/>
                </a:lnTo>
                <a:lnTo>
                  <a:pt x="16911" y="2482"/>
                </a:lnTo>
                <a:lnTo>
                  <a:pt x="16911" y="2434"/>
                </a:lnTo>
                <a:lnTo>
                  <a:pt x="16887" y="2409"/>
                </a:lnTo>
                <a:lnTo>
                  <a:pt x="16838" y="2385"/>
                </a:lnTo>
                <a:lnTo>
                  <a:pt x="16765" y="2409"/>
                </a:lnTo>
                <a:lnTo>
                  <a:pt x="16692" y="2458"/>
                </a:lnTo>
                <a:lnTo>
                  <a:pt x="16570" y="2580"/>
                </a:lnTo>
                <a:lnTo>
                  <a:pt x="16400" y="2701"/>
                </a:lnTo>
                <a:lnTo>
                  <a:pt x="16376" y="2555"/>
                </a:lnTo>
                <a:lnTo>
                  <a:pt x="16327" y="2434"/>
                </a:lnTo>
                <a:lnTo>
                  <a:pt x="16424" y="2361"/>
                </a:lnTo>
                <a:lnTo>
                  <a:pt x="16497" y="2239"/>
                </a:lnTo>
                <a:lnTo>
                  <a:pt x="16643" y="2020"/>
                </a:lnTo>
                <a:lnTo>
                  <a:pt x="16935" y="1631"/>
                </a:lnTo>
                <a:close/>
                <a:moveTo>
                  <a:pt x="1022" y="2896"/>
                </a:moveTo>
                <a:lnTo>
                  <a:pt x="998" y="3237"/>
                </a:lnTo>
                <a:lnTo>
                  <a:pt x="900" y="3310"/>
                </a:lnTo>
                <a:lnTo>
                  <a:pt x="803" y="3407"/>
                </a:lnTo>
                <a:lnTo>
                  <a:pt x="657" y="3675"/>
                </a:lnTo>
                <a:lnTo>
                  <a:pt x="511" y="3966"/>
                </a:lnTo>
                <a:lnTo>
                  <a:pt x="487" y="3310"/>
                </a:lnTo>
                <a:lnTo>
                  <a:pt x="608" y="3261"/>
                </a:lnTo>
                <a:lnTo>
                  <a:pt x="706" y="3188"/>
                </a:lnTo>
                <a:lnTo>
                  <a:pt x="900" y="3018"/>
                </a:lnTo>
                <a:lnTo>
                  <a:pt x="1022" y="2896"/>
                </a:lnTo>
                <a:close/>
                <a:moveTo>
                  <a:pt x="16935" y="3139"/>
                </a:moveTo>
                <a:lnTo>
                  <a:pt x="16935" y="3504"/>
                </a:lnTo>
                <a:lnTo>
                  <a:pt x="16789" y="3577"/>
                </a:lnTo>
                <a:lnTo>
                  <a:pt x="16668" y="3675"/>
                </a:lnTo>
                <a:lnTo>
                  <a:pt x="16449" y="3893"/>
                </a:lnTo>
                <a:lnTo>
                  <a:pt x="16376" y="3991"/>
                </a:lnTo>
                <a:lnTo>
                  <a:pt x="16376" y="3723"/>
                </a:lnTo>
                <a:lnTo>
                  <a:pt x="16400" y="3675"/>
                </a:lnTo>
                <a:lnTo>
                  <a:pt x="16619" y="3407"/>
                </a:lnTo>
                <a:lnTo>
                  <a:pt x="16741" y="3310"/>
                </a:lnTo>
                <a:lnTo>
                  <a:pt x="16838" y="3212"/>
                </a:lnTo>
                <a:lnTo>
                  <a:pt x="16935" y="3139"/>
                </a:lnTo>
                <a:close/>
                <a:moveTo>
                  <a:pt x="16935" y="3723"/>
                </a:moveTo>
                <a:lnTo>
                  <a:pt x="16935" y="4258"/>
                </a:lnTo>
                <a:lnTo>
                  <a:pt x="16546" y="4599"/>
                </a:lnTo>
                <a:lnTo>
                  <a:pt x="16424" y="4721"/>
                </a:lnTo>
                <a:lnTo>
                  <a:pt x="16400" y="4429"/>
                </a:lnTo>
                <a:lnTo>
                  <a:pt x="16522" y="4210"/>
                </a:lnTo>
                <a:lnTo>
                  <a:pt x="16643" y="4015"/>
                </a:lnTo>
                <a:lnTo>
                  <a:pt x="16935" y="3723"/>
                </a:lnTo>
                <a:close/>
                <a:moveTo>
                  <a:pt x="998" y="3553"/>
                </a:moveTo>
                <a:lnTo>
                  <a:pt x="973" y="4210"/>
                </a:lnTo>
                <a:lnTo>
                  <a:pt x="949" y="4234"/>
                </a:lnTo>
                <a:lnTo>
                  <a:pt x="803" y="4429"/>
                </a:lnTo>
                <a:lnTo>
                  <a:pt x="657" y="4623"/>
                </a:lnTo>
                <a:lnTo>
                  <a:pt x="535" y="4769"/>
                </a:lnTo>
                <a:lnTo>
                  <a:pt x="535" y="4234"/>
                </a:lnTo>
                <a:lnTo>
                  <a:pt x="681" y="4039"/>
                </a:lnTo>
                <a:lnTo>
                  <a:pt x="803" y="3845"/>
                </a:lnTo>
                <a:lnTo>
                  <a:pt x="998" y="3553"/>
                </a:lnTo>
                <a:close/>
                <a:moveTo>
                  <a:pt x="16935" y="4599"/>
                </a:moveTo>
                <a:lnTo>
                  <a:pt x="16911" y="5256"/>
                </a:lnTo>
                <a:lnTo>
                  <a:pt x="16668" y="5426"/>
                </a:lnTo>
                <a:lnTo>
                  <a:pt x="16570" y="5524"/>
                </a:lnTo>
                <a:lnTo>
                  <a:pt x="16449" y="5621"/>
                </a:lnTo>
                <a:lnTo>
                  <a:pt x="16424" y="5670"/>
                </a:lnTo>
                <a:lnTo>
                  <a:pt x="16424" y="5207"/>
                </a:lnTo>
                <a:lnTo>
                  <a:pt x="16570" y="5037"/>
                </a:lnTo>
                <a:lnTo>
                  <a:pt x="16692" y="4891"/>
                </a:lnTo>
                <a:lnTo>
                  <a:pt x="16814" y="4745"/>
                </a:lnTo>
                <a:lnTo>
                  <a:pt x="16935" y="4599"/>
                </a:lnTo>
                <a:close/>
                <a:moveTo>
                  <a:pt x="973" y="4696"/>
                </a:moveTo>
                <a:lnTo>
                  <a:pt x="973" y="5280"/>
                </a:lnTo>
                <a:lnTo>
                  <a:pt x="730" y="5475"/>
                </a:lnTo>
                <a:lnTo>
                  <a:pt x="633" y="5597"/>
                </a:lnTo>
                <a:lnTo>
                  <a:pt x="535" y="5718"/>
                </a:lnTo>
                <a:lnTo>
                  <a:pt x="535" y="5159"/>
                </a:lnTo>
                <a:lnTo>
                  <a:pt x="584" y="5134"/>
                </a:lnTo>
                <a:lnTo>
                  <a:pt x="754" y="4964"/>
                </a:lnTo>
                <a:lnTo>
                  <a:pt x="900" y="4794"/>
                </a:lnTo>
                <a:lnTo>
                  <a:pt x="973" y="4696"/>
                </a:lnTo>
                <a:close/>
                <a:moveTo>
                  <a:pt x="16911" y="5378"/>
                </a:moveTo>
                <a:lnTo>
                  <a:pt x="16911" y="5962"/>
                </a:lnTo>
                <a:lnTo>
                  <a:pt x="16911" y="6132"/>
                </a:lnTo>
                <a:lnTo>
                  <a:pt x="16789" y="6181"/>
                </a:lnTo>
                <a:lnTo>
                  <a:pt x="16643" y="6278"/>
                </a:lnTo>
                <a:lnTo>
                  <a:pt x="16424" y="6473"/>
                </a:lnTo>
                <a:lnTo>
                  <a:pt x="16424" y="6108"/>
                </a:lnTo>
                <a:lnTo>
                  <a:pt x="16570" y="5937"/>
                </a:lnTo>
                <a:lnTo>
                  <a:pt x="16911" y="5378"/>
                </a:lnTo>
                <a:close/>
                <a:moveTo>
                  <a:pt x="973" y="5670"/>
                </a:moveTo>
                <a:lnTo>
                  <a:pt x="973" y="6156"/>
                </a:lnTo>
                <a:lnTo>
                  <a:pt x="876" y="6229"/>
                </a:lnTo>
                <a:lnTo>
                  <a:pt x="779" y="6278"/>
                </a:lnTo>
                <a:lnTo>
                  <a:pt x="633" y="6448"/>
                </a:lnTo>
                <a:lnTo>
                  <a:pt x="511" y="6619"/>
                </a:lnTo>
                <a:lnTo>
                  <a:pt x="511" y="6181"/>
                </a:lnTo>
                <a:lnTo>
                  <a:pt x="973" y="5670"/>
                </a:lnTo>
                <a:close/>
                <a:moveTo>
                  <a:pt x="16911" y="6351"/>
                </a:moveTo>
                <a:lnTo>
                  <a:pt x="16911" y="6765"/>
                </a:lnTo>
                <a:lnTo>
                  <a:pt x="16668" y="6935"/>
                </a:lnTo>
                <a:lnTo>
                  <a:pt x="16570" y="7032"/>
                </a:lnTo>
                <a:lnTo>
                  <a:pt x="16449" y="7130"/>
                </a:lnTo>
                <a:lnTo>
                  <a:pt x="16400" y="7203"/>
                </a:lnTo>
                <a:lnTo>
                  <a:pt x="16400" y="6838"/>
                </a:lnTo>
                <a:lnTo>
                  <a:pt x="16424" y="6813"/>
                </a:lnTo>
                <a:lnTo>
                  <a:pt x="16643" y="6594"/>
                </a:lnTo>
                <a:lnTo>
                  <a:pt x="16911" y="6351"/>
                </a:lnTo>
                <a:close/>
                <a:moveTo>
                  <a:pt x="949" y="6619"/>
                </a:moveTo>
                <a:lnTo>
                  <a:pt x="949" y="6789"/>
                </a:lnTo>
                <a:lnTo>
                  <a:pt x="949" y="7178"/>
                </a:lnTo>
                <a:lnTo>
                  <a:pt x="827" y="7227"/>
                </a:lnTo>
                <a:lnTo>
                  <a:pt x="706" y="7324"/>
                </a:lnTo>
                <a:lnTo>
                  <a:pt x="584" y="7446"/>
                </a:lnTo>
                <a:lnTo>
                  <a:pt x="487" y="7568"/>
                </a:lnTo>
                <a:lnTo>
                  <a:pt x="487" y="7130"/>
                </a:lnTo>
                <a:lnTo>
                  <a:pt x="584" y="7057"/>
                </a:lnTo>
                <a:lnTo>
                  <a:pt x="681" y="6959"/>
                </a:lnTo>
                <a:lnTo>
                  <a:pt x="852" y="6740"/>
                </a:lnTo>
                <a:lnTo>
                  <a:pt x="949" y="6619"/>
                </a:lnTo>
                <a:close/>
                <a:moveTo>
                  <a:pt x="16911" y="6886"/>
                </a:moveTo>
                <a:lnTo>
                  <a:pt x="16935" y="7519"/>
                </a:lnTo>
                <a:lnTo>
                  <a:pt x="16814" y="7616"/>
                </a:lnTo>
                <a:lnTo>
                  <a:pt x="16668" y="7714"/>
                </a:lnTo>
                <a:lnTo>
                  <a:pt x="16546" y="7835"/>
                </a:lnTo>
                <a:lnTo>
                  <a:pt x="16449" y="7957"/>
                </a:lnTo>
                <a:lnTo>
                  <a:pt x="16376" y="8030"/>
                </a:lnTo>
                <a:lnTo>
                  <a:pt x="16376" y="7665"/>
                </a:lnTo>
                <a:lnTo>
                  <a:pt x="16522" y="7495"/>
                </a:lnTo>
                <a:lnTo>
                  <a:pt x="16619" y="7324"/>
                </a:lnTo>
                <a:lnTo>
                  <a:pt x="16789" y="7105"/>
                </a:lnTo>
                <a:lnTo>
                  <a:pt x="16911" y="6886"/>
                </a:lnTo>
                <a:close/>
                <a:moveTo>
                  <a:pt x="949" y="7422"/>
                </a:moveTo>
                <a:lnTo>
                  <a:pt x="973" y="8006"/>
                </a:lnTo>
                <a:lnTo>
                  <a:pt x="852" y="8054"/>
                </a:lnTo>
                <a:lnTo>
                  <a:pt x="754" y="8103"/>
                </a:lnTo>
                <a:lnTo>
                  <a:pt x="560" y="8273"/>
                </a:lnTo>
                <a:lnTo>
                  <a:pt x="462" y="8371"/>
                </a:lnTo>
                <a:lnTo>
                  <a:pt x="462" y="7957"/>
                </a:lnTo>
                <a:lnTo>
                  <a:pt x="535" y="7957"/>
                </a:lnTo>
                <a:lnTo>
                  <a:pt x="584" y="7933"/>
                </a:lnTo>
                <a:lnTo>
                  <a:pt x="608" y="7884"/>
                </a:lnTo>
                <a:lnTo>
                  <a:pt x="730" y="7714"/>
                </a:lnTo>
                <a:lnTo>
                  <a:pt x="852" y="7543"/>
                </a:lnTo>
                <a:lnTo>
                  <a:pt x="949" y="7422"/>
                </a:lnTo>
                <a:close/>
                <a:moveTo>
                  <a:pt x="16935" y="7714"/>
                </a:moveTo>
                <a:lnTo>
                  <a:pt x="16935" y="8419"/>
                </a:lnTo>
                <a:lnTo>
                  <a:pt x="16716" y="8541"/>
                </a:lnTo>
                <a:lnTo>
                  <a:pt x="16497" y="8711"/>
                </a:lnTo>
                <a:lnTo>
                  <a:pt x="16351" y="8857"/>
                </a:lnTo>
                <a:lnTo>
                  <a:pt x="16376" y="8444"/>
                </a:lnTo>
                <a:lnTo>
                  <a:pt x="16449" y="8371"/>
                </a:lnTo>
                <a:lnTo>
                  <a:pt x="16522" y="8273"/>
                </a:lnTo>
                <a:lnTo>
                  <a:pt x="16668" y="8079"/>
                </a:lnTo>
                <a:lnTo>
                  <a:pt x="16862" y="7835"/>
                </a:lnTo>
                <a:lnTo>
                  <a:pt x="16935" y="7714"/>
                </a:lnTo>
                <a:close/>
                <a:moveTo>
                  <a:pt x="13042" y="3869"/>
                </a:moveTo>
                <a:lnTo>
                  <a:pt x="12872" y="3893"/>
                </a:lnTo>
                <a:lnTo>
                  <a:pt x="12702" y="3918"/>
                </a:lnTo>
                <a:lnTo>
                  <a:pt x="12239" y="3966"/>
                </a:lnTo>
                <a:lnTo>
                  <a:pt x="11777" y="3991"/>
                </a:lnTo>
                <a:lnTo>
                  <a:pt x="11388" y="3991"/>
                </a:lnTo>
                <a:lnTo>
                  <a:pt x="10974" y="3966"/>
                </a:lnTo>
                <a:lnTo>
                  <a:pt x="10755" y="3966"/>
                </a:lnTo>
                <a:lnTo>
                  <a:pt x="10560" y="4015"/>
                </a:lnTo>
                <a:lnTo>
                  <a:pt x="10366" y="4064"/>
                </a:lnTo>
                <a:lnTo>
                  <a:pt x="10220" y="4137"/>
                </a:lnTo>
                <a:lnTo>
                  <a:pt x="10171" y="4185"/>
                </a:lnTo>
                <a:lnTo>
                  <a:pt x="10122" y="4258"/>
                </a:lnTo>
                <a:lnTo>
                  <a:pt x="10147" y="4331"/>
                </a:lnTo>
                <a:lnTo>
                  <a:pt x="10171" y="4404"/>
                </a:lnTo>
                <a:lnTo>
                  <a:pt x="10341" y="4502"/>
                </a:lnTo>
                <a:lnTo>
                  <a:pt x="10536" y="4575"/>
                </a:lnTo>
                <a:lnTo>
                  <a:pt x="10731" y="4599"/>
                </a:lnTo>
                <a:lnTo>
                  <a:pt x="10950" y="4623"/>
                </a:lnTo>
                <a:lnTo>
                  <a:pt x="12142" y="4623"/>
                </a:lnTo>
                <a:lnTo>
                  <a:pt x="12580" y="4599"/>
                </a:lnTo>
                <a:lnTo>
                  <a:pt x="12458" y="4745"/>
                </a:lnTo>
                <a:lnTo>
                  <a:pt x="12312" y="4867"/>
                </a:lnTo>
                <a:lnTo>
                  <a:pt x="12020" y="5110"/>
                </a:lnTo>
                <a:lnTo>
                  <a:pt x="11461" y="5548"/>
                </a:lnTo>
                <a:lnTo>
                  <a:pt x="10901" y="5986"/>
                </a:lnTo>
                <a:lnTo>
                  <a:pt x="10633" y="6205"/>
                </a:lnTo>
                <a:lnTo>
                  <a:pt x="10366" y="6473"/>
                </a:lnTo>
                <a:lnTo>
                  <a:pt x="9879" y="7008"/>
                </a:lnTo>
                <a:lnTo>
                  <a:pt x="9392" y="7568"/>
                </a:lnTo>
                <a:lnTo>
                  <a:pt x="9149" y="7835"/>
                </a:lnTo>
                <a:lnTo>
                  <a:pt x="8881" y="8079"/>
                </a:lnTo>
                <a:lnTo>
                  <a:pt x="8760" y="7957"/>
                </a:lnTo>
                <a:lnTo>
                  <a:pt x="8614" y="7860"/>
                </a:lnTo>
                <a:lnTo>
                  <a:pt x="8346" y="7665"/>
                </a:lnTo>
                <a:lnTo>
                  <a:pt x="7957" y="7324"/>
                </a:lnTo>
                <a:lnTo>
                  <a:pt x="7567" y="6959"/>
                </a:lnTo>
                <a:lnTo>
                  <a:pt x="7300" y="6692"/>
                </a:lnTo>
                <a:lnTo>
                  <a:pt x="7008" y="6424"/>
                </a:lnTo>
                <a:lnTo>
                  <a:pt x="6837" y="6302"/>
                </a:lnTo>
                <a:lnTo>
                  <a:pt x="6667" y="6205"/>
                </a:lnTo>
                <a:lnTo>
                  <a:pt x="6497" y="6132"/>
                </a:lnTo>
                <a:lnTo>
                  <a:pt x="6302" y="6083"/>
                </a:lnTo>
                <a:lnTo>
                  <a:pt x="6253" y="6059"/>
                </a:lnTo>
                <a:lnTo>
                  <a:pt x="6107" y="6059"/>
                </a:lnTo>
                <a:lnTo>
                  <a:pt x="6034" y="6108"/>
                </a:lnTo>
                <a:lnTo>
                  <a:pt x="5864" y="6205"/>
                </a:lnTo>
                <a:lnTo>
                  <a:pt x="5718" y="6351"/>
                </a:lnTo>
                <a:lnTo>
                  <a:pt x="5450" y="6643"/>
                </a:lnTo>
                <a:lnTo>
                  <a:pt x="5207" y="6984"/>
                </a:lnTo>
                <a:lnTo>
                  <a:pt x="4964" y="7300"/>
                </a:lnTo>
                <a:lnTo>
                  <a:pt x="4818" y="7519"/>
                </a:lnTo>
                <a:lnTo>
                  <a:pt x="4623" y="7714"/>
                </a:lnTo>
                <a:lnTo>
                  <a:pt x="4258" y="8079"/>
                </a:lnTo>
                <a:lnTo>
                  <a:pt x="3918" y="8468"/>
                </a:lnTo>
                <a:lnTo>
                  <a:pt x="3747" y="8687"/>
                </a:lnTo>
                <a:lnTo>
                  <a:pt x="3626" y="8906"/>
                </a:lnTo>
                <a:lnTo>
                  <a:pt x="3601" y="8955"/>
                </a:lnTo>
                <a:lnTo>
                  <a:pt x="3601" y="9003"/>
                </a:lnTo>
                <a:lnTo>
                  <a:pt x="3626" y="9052"/>
                </a:lnTo>
                <a:lnTo>
                  <a:pt x="3650" y="9101"/>
                </a:lnTo>
                <a:lnTo>
                  <a:pt x="3699" y="9125"/>
                </a:lnTo>
                <a:lnTo>
                  <a:pt x="3747" y="9149"/>
                </a:lnTo>
                <a:lnTo>
                  <a:pt x="3796" y="9149"/>
                </a:lnTo>
                <a:lnTo>
                  <a:pt x="3869" y="9125"/>
                </a:lnTo>
                <a:lnTo>
                  <a:pt x="4064" y="9028"/>
                </a:lnTo>
                <a:lnTo>
                  <a:pt x="4283" y="8857"/>
                </a:lnTo>
                <a:lnTo>
                  <a:pt x="4477" y="8687"/>
                </a:lnTo>
                <a:lnTo>
                  <a:pt x="4672" y="8492"/>
                </a:lnTo>
                <a:lnTo>
                  <a:pt x="5037" y="8103"/>
                </a:lnTo>
                <a:lnTo>
                  <a:pt x="5353" y="7689"/>
                </a:lnTo>
                <a:lnTo>
                  <a:pt x="5669" y="7276"/>
                </a:lnTo>
                <a:lnTo>
                  <a:pt x="6010" y="6838"/>
                </a:lnTo>
                <a:lnTo>
                  <a:pt x="6156" y="6716"/>
                </a:lnTo>
                <a:lnTo>
                  <a:pt x="6302" y="6594"/>
                </a:lnTo>
                <a:lnTo>
                  <a:pt x="6594" y="6838"/>
                </a:lnTo>
                <a:lnTo>
                  <a:pt x="6910" y="7105"/>
                </a:lnTo>
                <a:lnTo>
                  <a:pt x="7470" y="7665"/>
                </a:lnTo>
                <a:lnTo>
                  <a:pt x="7762" y="7933"/>
                </a:lnTo>
                <a:lnTo>
                  <a:pt x="8078" y="8249"/>
                </a:lnTo>
                <a:lnTo>
                  <a:pt x="8249" y="8395"/>
                </a:lnTo>
                <a:lnTo>
                  <a:pt x="8443" y="8492"/>
                </a:lnTo>
                <a:lnTo>
                  <a:pt x="8614" y="8565"/>
                </a:lnTo>
                <a:lnTo>
                  <a:pt x="8808" y="8590"/>
                </a:lnTo>
                <a:lnTo>
                  <a:pt x="8906" y="8565"/>
                </a:lnTo>
                <a:lnTo>
                  <a:pt x="8979" y="8590"/>
                </a:lnTo>
                <a:lnTo>
                  <a:pt x="9076" y="8541"/>
                </a:lnTo>
                <a:lnTo>
                  <a:pt x="9392" y="8298"/>
                </a:lnTo>
                <a:lnTo>
                  <a:pt x="9684" y="8006"/>
                </a:lnTo>
                <a:lnTo>
                  <a:pt x="10244" y="7422"/>
                </a:lnTo>
                <a:lnTo>
                  <a:pt x="10779" y="6838"/>
                </a:lnTo>
                <a:lnTo>
                  <a:pt x="11071" y="6570"/>
                </a:lnTo>
                <a:lnTo>
                  <a:pt x="11388" y="6302"/>
                </a:lnTo>
                <a:lnTo>
                  <a:pt x="11996" y="5840"/>
                </a:lnTo>
                <a:lnTo>
                  <a:pt x="12604" y="5353"/>
                </a:lnTo>
                <a:lnTo>
                  <a:pt x="12847" y="5134"/>
                </a:lnTo>
                <a:lnTo>
                  <a:pt x="13066" y="4915"/>
                </a:lnTo>
                <a:lnTo>
                  <a:pt x="13139" y="5743"/>
                </a:lnTo>
                <a:lnTo>
                  <a:pt x="13115" y="6059"/>
                </a:lnTo>
                <a:lnTo>
                  <a:pt x="13091" y="6448"/>
                </a:lnTo>
                <a:lnTo>
                  <a:pt x="13091" y="6643"/>
                </a:lnTo>
                <a:lnTo>
                  <a:pt x="13115" y="6813"/>
                </a:lnTo>
                <a:lnTo>
                  <a:pt x="13164" y="6984"/>
                </a:lnTo>
                <a:lnTo>
                  <a:pt x="13261" y="7105"/>
                </a:lnTo>
                <a:lnTo>
                  <a:pt x="13310" y="7130"/>
                </a:lnTo>
                <a:lnTo>
                  <a:pt x="13383" y="7154"/>
                </a:lnTo>
                <a:lnTo>
                  <a:pt x="13456" y="7154"/>
                </a:lnTo>
                <a:lnTo>
                  <a:pt x="13504" y="7130"/>
                </a:lnTo>
                <a:lnTo>
                  <a:pt x="13626" y="7032"/>
                </a:lnTo>
                <a:lnTo>
                  <a:pt x="13699" y="6886"/>
                </a:lnTo>
                <a:lnTo>
                  <a:pt x="13723" y="6716"/>
                </a:lnTo>
                <a:lnTo>
                  <a:pt x="13748" y="6546"/>
                </a:lnTo>
                <a:lnTo>
                  <a:pt x="13723" y="6181"/>
                </a:lnTo>
                <a:lnTo>
                  <a:pt x="13699" y="5889"/>
                </a:lnTo>
                <a:lnTo>
                  <a:pt x="13675" y="5086"/>
                </a:lnTo>
                <a:lnTo>
                  <a:pt x="13650" y="4672"/>
                </a:lnTo>
                <a:lnTo>
                  <a:pt x="13602" y="4477"/>
                </a:lnTo>
                <a:lnTo>
                  <a:pt x="13529" y="4307"/>
                </a:lnTo>
                <a:lnTo>
                  <a:pt x="13504" y="4258"/>
                </a:lnTo>
                <a:lnTo>
                  <a:pt x="13456" y="4210"/>
                </a:lnTo>
                <a:lnTo>
                  <a:pt x="13456" y="4137"/>
                </a:lnTo>
                <a:lnTo>
                  <a:pt x="13456" y="4064"/>
                </a:lnTo>
                <a:lnTo>
                  <a:pt x="13407" y="4015"/>
                </a:lnTo>
                <a:lnTo>
                  <a:pt x="13358" y="3966"/>
                </a:lnTo>
                <a:lnTo>
                  <a:pt x="13285" y="3918"/>
                </a:lnTo>
                <a:lnTo>
                  <a:pt x="13188" y="3893"/>
                </a:lnTo>
                <a:lnTo>
                  <a:pt x="13042" y="3869"/>
                </a:lnTo>
                <a:close/>
                <a:moveTo>
                  <a:pt x="973" y="8298"/>
                </a:moveTo>
                <a:lnTo>
                  <a:pt x="998" y="8882"/>
                </a:lnTo>
                <a:lnTo>
                  <a:pt x="925" y="8906"/>
                </a:lnTo>
                <a:lnTo>
                  <a:pt x="827" y="8979"/>
                </a:lnTo>
                <a:lnTo>
                  <a:pt x="730" y="9052"/>
                </a:lnTo>
                <a:lnTo>
                  <a:pt x="487" y="9320"/>
                </a:lnTo>
                <a:lnTo>
                  <a:pt x="487" y="8955"/>
                </a:lnTo>
                <a:lnTo>
                  <a:pt x="560" y="8906"/>
                </a:lnTo>
                <a:lnTo>
                  <a:pt x="608" y="8809"/>
                </a:lnTo>
                <a:lnTo>
                  <a:pt x="803" y="8541"/>
                </a:lnTo>
                <a:lnTo>
                  <a:pt x="973" y="8298"/>
                </a:lnTo>
                <a:close/>
                <a:moveTo>
                  <a:pt x="16935" y="8541"/>
                </a:moveTo>
                <a:lnTo>
                  <a:pt x="16935" y="8979"/>
                </a:lnTo>
                <a:lnTo>
                  <a:pt x="16960" y="9247"/>
                </a:lnTo>
                <a:lnTo>
                  <a:pt x="16716" y="9393"/>
                </a:lnTo>
                <a:lnTo>
                  <a:pt x="16497" y="9539"/>
                </a:lnTo>
                <a:lnTo>
                  <a:pt x="16376" y="9660"/>
                </a:lnTo>
                <a:lnTo>
                  <a:pt x="16376" y="9198"/>
                </a:lnTo>
                <a:lnTo>
                  <a:pt x="16424" y="9149"/>
                </a:lnTo>
                <a:lnTo>
                  <a:pt x="16497" y="9076"/>
                </a:lnTo>
                <a:lnTo>
                  <a:pt x="16595" y="8930"/>
                </a:lnTo>
                <a:lnTo>
                  <a:pt x="16935" y="8541"/>
                </a:lnTo>
                <a:close/>
                <a:moveTo>
                  <a:pt x="998" y="9076"/>
                </a:moveTo>
                <a:lnTo>
                  <a:pt x="1022" y="9685"/>
                </a:lnTo>
                <a:lnTo>
                  <a:pt x="925" y="9709"/>
                </a:lnTo>
                <a:lnTo>
                  <a:pt x="827" y="9782"/>
                </a:lnTo>
                <a:lnTo>
                  <a:pt x="657" y="9904"/>
                </a:lnTo>
                <a:lnTo>
                  <a:pt x="535" y="10025"/>
                </a:lnTo>
                <a:lnTo>
                  <a:pt x="511" y="9636"/>
                </a:lnTo>
                <a:lnTo>
                  <a:pt x="584" y="9587"/>
                </a:lnTo>
                <a:lnTo>
                  <a:pt x="852" y="9247"/>
                </a:lnTo>
                <a:lnTo>
                  <a:pt x="998" y="9076"/>
                </a:lnTo>
                <a:close/>
                <a:moveTo>
                  <a:pt x="16960" y="9368"/>
                </a:moveTo>
                <a:lnTo>
                  <a:pt x="16935" y="9806"/>
                </a:lnTo>
                <a:lnTo>
                  <a:pt x="16741" y="9928"/>
                </a:lnTo>
                <a:lnTo>
                  <a:pt x="16546" y="10074"/>
                </a:lnTo>
                <a:lnTo>
                  <a:pt x="16400" y="10196"/>
                </a:lnTo>
                <a:lnTo>
                  <a:pt x="16376" y="9952"/>
                </a:lnTo>
                <a:lnTo>
                  <a:pt x="16449" y="9855"/>
                </a:lnTo>
                <a:lnTo>
                  <a:pt x="16668" y="9636"/>
                </a:lnTo>
                <a:lnTo>
                  <a:pt x="16960" y="9368"/>
                </a:lnTo>
                <a:close/>
                <a:moveTo>
                  <a:pt x="16935" y="10001"/>
                </a:moveTo>
                <a:lnTo>
                  <a:pt x="16935" y="10342"/>
                </a:lnTo>
                <a:lnTo>
                  <a:pt x="16814" y="10415"/>
                </a:lnTo>
                <a:lnTo>
                  <a:pt x="16668" y="10488"/>
                </a:lnTo>
                <a:lnTo>
                  <a:pt x="16424" y="10682"/>
                </a:lnTo>
                <a:lnTo>
                  <a:pt x="16400" y="10488"/>
                </a:lnTo>
                <a:lnTo>
                  <a:pt x="16546" y="10342"/>
                </a:lnTo>
                <a:lnTo>
                  <a:pt x="16692" y="10220"/>
                </a:lnTo>
                <a:lnTo>
                  <a:pt x="16935" y="10001"/>
                </a:lnTo>
                <a:close/>
                <a:moveTo>
                  <a:pt x="1046" y="10050"/>
                </a:moveTo>
                <a:lnTo>
                  <a:pt x="1046" y="10415"/>
                </a:lnTo>
                <a:lnTo>
                  <a:pt x="949" y="10463"/>
                </a:lnTo>
                <a:lnTo>
                  <a:pt x="852" y="10512"/>
                </a:lnTo>
                <a:lnTo>
                  <a:pt x="681" y="10682"/>
                </a:lnTo>
                <a:lnTo>
                  <a:pt x="584" y="10755"/>
                </a:lnTo>
                <a:lnTo>
                  <a:pt x="560" y="10536"/>
                </a:lnTo>
                <a:lnTo>
                  <a:pt x="657" y="10463"/>
                </a:lnTo>
                <a:lnTo>
                  <a:pt x="730" y="10390"/>
                </a:lnTo>
                <a:lnTo>
                  <a:pt x="876" y="10220"/>
                </a:lnTo>
                <a:lnTo>
                  <a:pt x="1046" y="10050"/>
                </a:lnTo>
                <a:close/>
                <a:moveTo>
                  <a:pt x="4185" y="2385"/>
                </a:moveTo>
                <a:lnTo>
                  <a:pt x="5158" y="2409"/>
                </a:lnTo>
                <a:lnTo>
                  <a:pt x="6132" y="2434"/>
                </a:lnTo>
                <a:lnTo>
                  <a:pt x="7129" y="2458"/>
                </a:lnTo>
                <a:lnTo>
                  <a:pt x="8103" y="2482"/>
                </a:lnTo>
                <a:lnTo>
                  <a:pt x="15938" y="2482"/>
                </a:lnTo>
                <a:lnTo>
                  <a:pt x="15938" y="2823"/>
                </a:lnTo>
                <a:lnTo>
                  <a:pt x="15913" y="3164"/>
                </a:lnTo>
                <a:lnTo>
                  <a:pt x="15889" y="3529"/>
                </a:lnTo>
                <a:lnTo>
                  <a:pt x="15913" y="3869"/>
                </a:lnTo>
                <a:lnTo>
                  <a:pt x="15938" y="5013"/>
                </a:lnTo>
                <a:lnTo>
                  <a:pt x="15938" y="5597"/>
                </a:lnTo>
                <a:lnTo>
                  <a:pt x="15938" y="6181"/>
                </a:lnTo>
                <a:lnTo>
                  <a:pt x="15913" y="7300"/>
                </a:lnTo>
                <a:lnTo>
                  <a:pt x="15889" y="8419"/>
                </a:lnTo>
                <a:lnTo>
                  <a:pt x="15889" y="9539"/>
                </a:lnTo>
                <a:lnTo>
                  <a:pt x="15913" y="10123"/>
                </a:lnTo>
                <a:lnTo>
                  <a:pt x="15938" y="10682"/>
                </a:lnTo>
                <a:lnTo>
                  <a:pt x="14161" y="10634"/>
                </a:lnTo>
                <a:lnTo>
                  <a:pt x="13285" y="10609"/>
                </a:lnTo>
                <a:lnTo>
                  <a:pt x="12385" y="10609"/>
                </a:lnTo>
                <a:lnTo>
                  <a:pt x="11315" y="10585"/>
                </a:lnTo>
                <a:lnTo>
                  <a:pt x="10220" y="10561"/>
                </a:lnTo>
                <a:lnTo>
                  <a:pt x="9149" y="10536"/>
                </a:lnTo>
                <a:lnTo>
                  <a:pt x="8614" y="10536"/>
                </a:lnTo>
                <a:lnTo>
                  <a:pt x="8054" y="10561"/>
                </a:lnTo>
                <a:lnTo>
                  <a:pt x="7056" y="10609"/>
                </a:lnTo>
                <a:lnTo>
                  <a:pt x="6059" y="10609"/>
                </a:lnTo>
                <a:lnTo>
                  <a:pt x="5037" y="10634"/>
                </a:lnTo>
                <a:lnTo>
                  <a:pt x="4039" y="10658"/>
                </a:lnTo>
                <a:lnTo>
                  <a:pt x="3334" y="10707"/>
                </a:lnTo>
                <a:lnTo>
                  <a:pt x="2604" y="10755"/>
                </a:lnTo>
                <a:lnTo>
                  <a:pt x="2068" y="10731"/>
                </a:lnTo>
                <a:lnTo>
                  <a:pt x="1533" y="10707"/>
                </a:lnTo>
                <a:lnTo>
                  <a:pt x="1460" y="8833"/>
                </a:lnTo>
                <a:lnTo>
                  <a:pt x="1436" y="7908"/>
                </a:lnTo>
                <a:lnTo>
                  <a:pt x="1411" y="6959"/>
                </a:lnTo>
                <a:lnTo>
                  <a:pt x="1460" y="5840"/>
                </a:lnTo>
                <a:lnTo>
                  <a:pt x="1509" y="4672"/>
                </a:lnTo>
                <a:lnTo>
                  <a:pt x="1533" y="3529"/>
                </a:lnTo>
                <a:lnTo>
                  <a:pt x="1509" y="2945"/>
                </a:lnTo>
                <a:lnTo>
                  <a:pt x="1484" y="2385"/>
                </a:lnTo>
                <a:lnTo>
                  <a:pt x="1703" y="2385"/>
                </a:lnTo>
                <a:lnTo>
                  <a:pt x="1947" y="2409"/>
                </a:lnTo>
                <a:lnTo>
                  <a:pt x="2409" y="2434"/>
                </a:lnTo>
                <a:lnTo>
                  <a:pt x="3285" y="2409"/>
                </a:lnTo>
                <a:lnTo>
                  <a:pt x="4185" y="2385"/>
                </a:lnTo>
                <a:close/>
                <a:moveTo>
                  <a:pt x="12288" y="11096"/>
                </a:moveTo>
                <a:lnTo>
                  <a:pt x="12531" y="11120"/>
                </a:lnTo>
                <a:lnTo>
                  <a:pt x="12434" y="11193"/>
                </a:lnTo>
                <a:lnTo>
                  <a:pt x="12191" y="11364"/>
                </a:lnTo>
                <a:lnTo>
                  <a:pt x="12118" y="11437"/>
                </a:lnTo>
                <a:lnTo>
                  <a:pt x="11874" y="11437"/>
                </a:lnTo>
                <a:lnTo>
                  <a:pt x="11923" y="11388"/>
                </a:lnTo>
                <a:lnTo>
                  <a:pt x="12118" y="11242"/>
                </a:lnTo>
                <a:lnTo>
                  <a:pt x="12288" y="11096"/>
                </a:lnTo>
                <a:close/>
                <a:moveTo>
                  <a:pt x="11290" y="11072"/>
                </a:moveTo>
                <a:lnTo>
                  <a:pt x="11972" y="11096"/>
                </a:lnTo>
                <a:lnTo>
                  <a:pt x="11753" y="11193"/>
                </a:lnTo>
                <a:lnTo>
                  <a:pt x="11534" y="11339"/>
                </a:lnTo>
                <a:lnTo>
                  <a:pt x="11388" y="11437"/>
                </a:lnTo>
                <a:lnTo>
                  <a:pt x="10877" y="11461"/>
                </a:lnTo>
                <a:lnTo>
                  <a:pt x="10925" y="11412"/>
                </a:lnTo>
                <a:lnTo>
                  <a:pt x="11120" y="11242"/>
                </a:lnTo>
                <a:lnTo>
                  <a:pt x="11217" y="11169"/>
                </a:lnTo>
                <a:lnTo>
                  <a:pt x="11290" y="11072"/>
                </a:lnTo>
                <a:close/>
                <a:moveTo>
                  <a:pt x="13115" y="11120"/>
                </a:moveTo>
                <a:lnTo>
                  <a:pt x="12920" y="11291"/>
                </a:lnTo>
                <a:lnTo>
                  <a:pt x="12775" y="11461"/>
                </a:lnTo>
                <a:lnTo>
                  <a:pt x="12604" y="11461"/>
                </a:lnTo>
                <a:lnTo>
                  <a:pt x="12945" y="11120"/>
                </a:lnTo>
                <a:close/>
                <a:moveTo>
                  <a:pt x="1509" y="11145"/>
                </a:moveTo>
                <a:lnTo>
                  <a:pt x="1776" y="11218"/>
                </a:lnTo>
                <a:lnTo>
                  <a:pt x="2044" y="11266"/>
                </a:lnTo>
                <a:lnTo>
                  <a:pt x="1849" y="11388"/>
                </a:lnTo>
                <a:lnTo>
                  <a:pt x="1679" y="11510"/>
                </a:lnTo>
                <a:lnTo>
                  <a:pt x="1095" y="11510"/>
                </a:lnTo>
                <a:lnTo>
                  <a:pt x="1241" y="11364"/>
                </a:lnTo>
                <a:lnTo>
                  <a:pt x="1387" y="11266"/>
                </a:lnTo>
                <a:lnTo>
                  <a:pt x="1509" y="11145"/>
                </a:lnTo>
                <a:close/>
                <a:moveTo>
                  <a:pt x="13504" y="11145"/>
                </a:moveTo>
                <a:lnTo>
                  <a:pt x="14234" y="11169"/>
                </a:lnTo>
                <a:lnTo>
                  <a:pt x="14088" y="11242"/>
                </a:lnTo>
                <a:lnTo>
                  <a:pt x="13942" y="11315"/>
                </a:lnTo>
                <a:lnTo>
                  <a:pt x="13821" y="11412"/>
                </a:lnTo>
                <a:lnTo>
                  <a:pt x="13723" y="11510"/>
                </a:lnTo>
                <a:lnTo>
                  <a:pt x="13139" y="11485"/>
                </a:lnTo>
                <a:lnTo>
                  <a:pt x="13285" y="11339"/>
                </a:lnTo>
                <a:lnTo>
                  <a:pt x="13504" y="11145"/>
                </a:lnTo>
                <a:close/>
                <a:moveTo>
                  <a:pt x="16960" y="10999"/>
                </a:moveTo>
                <a:lnTo>
                  <a:pt x="17008" y="11485"/>
                </a:lnTo>
                <a:lnTo>
                  <a:pt x="16935" y="11461"/>
                </a:lnTo>
                <a:lnTo>
                  <a:pt x="16887" y="11461"/>
                </a:lnTo>
                <a:lnTo>
                  <a:pt x="16570" y="11510"/>
                </a:lnTo>
                <a:lnTo>
                  <a:pt x="16765" y="11242"/>
                </a:lnTo>
                <a:lnTo>
                  <a:pt x="16960" y="10999"/>
                </a:lnTo>
                <a:close/>
                <a:moveTo>
                  <a:pt x="15037" y="11169"/>
                </a:moveTo>
                <a:lnTo>
                  <a:pt x="14818" y="11339"/>
                </a:lnTo>
                <a:lnTo>
                  <a:pt x="14697" y="11461"/>
                </a:lnTo>
                <a:lnTo>
                  <a:pt x="14624" y="11558"/>
                </a:lnTo>
                <a:lnTo>
                  <a:pt x="14259" y="11558"/>
                </a:lnTo>
                <a:lnTo>
                  <a:pt x="14551" y="11364"/>
                </a:lnTo>
                <a:lnTo>
                  <a:pt x="14697" y="11266"/>
                </a:lnTo>
                <a:lnTo>
                  <a:pt x="14818" y="11169"/>
                </a:lnTo>
                <a:close/>
                <a:moveTo>
                  <a:pt x="15962" y="11193"/>
                </a:moveTo>
                <a:lnTo>
                  <a:pt x="15913" y="11242"/>
                </a:lnTo>
                <a:lnTo>
                  <a:pt x="15743" y="11388"/>
                </a:lnTo>
                <a:lnTo>
                  <a:pt x="15621" y="11558"/>
                </a:lnTo>
                <a:lnTo>
                  <a:pt x="15037" y="11558"/>
                </a:lnTo>
                <a:lnTo>
                  <a:pt x="15183" y="11412"/>
                </a:lnTo>
                <a:lnTo>
                  <a:pt x="15329" y="11291"/>
                </a:lnTo>
                <a:lnTo>
                  <a:pt x="15500" y="11193"/>
                </a:lnTo>
                <a:close/>
                <a:moveTo>
                  <a:pt x="16935" y="10366"/>
                </a:moveTo>
                <a:lnTo>
                  <a:pt x="16960" y="10853"/>
                </a:lnTo>
                <a:lnTo>
                  <a:pt x="16765" y="10974"/>
                </a:lnTo>
                <a:lnTo>
                  <a:pt x="16570" y="11120"/>
                </a:lnTo>
                <a:lnTo>
                  <a:pt x="16400" y="11315"/>
                </a:lnTo>
                <a:lnTo>
                  <a:pt x="16230" y="11534"/>
                </a:lnTo>
                <a:lnTo>
                  <a:pt x="15962" y="11558"/>
                </a:lnTo>
                <a:lnTo>
                  <a:pt x="16084" y="11412"/>
                </a:lnTo>
                <a:lnTo>
                  <a:pt x="16181" y="11315"/>
                </a:lnTo>
                <a:lnTo>
                  <a:pt x="16230" y="11266"/>
                </a:lnTo>
                <a:lnTo>
                  <a:pt x="16278" y="11193"/>
                </a:lnTo>
                <a:lnTo>
                  <a:pt x="16376" y="11169"/>
                </a:lnTo>
                <a:lnTo>
                  <a:pt x="16449" y="11096"/>
                </a:lnTo>
                <a:lnTo>
                  <a:pt x="16497" y="11023"/>
                </a:lnTo>
                <a:lnTo>
                  <a:pt x="16497" y="10926"/>
                </a:lnTo>
                <a:lnTo>
                  <a:pt x="16570" y="10877"/>
                </a:lnTo>
                <a:lnTo>
                  <a:pt x="16789" y="10634"/>
                </a:lnTo>
                <a:lnTo>
                  <a:pt x="16887" y="10512"/>
                </a:lnTo>
                <a:lnTo>
                  <a:pt x="16935" y="10366"/>
                </a:lnTo>
                <a:close/>
                <a:moveTo>
                  <a:pt x="1071" y="10780"/>
                </a:moveTo>
                <a:lnTo>
                  <a:pt x="1071" y="10828"/>
                </a:lnTo>
                <a:lnTo>
                  <a:pt x="1071" y="10901"/>
                </a:lnTo>
                <a:lnTo>
                  <a:pt x="1119" y="10974"/>
                </a:lnTo>
                <a:lnTo>
                  <a:pt x="1144" y="10999"/>
                </a:lnTo>
                <a:lnTo>
                  <a:pt x="1192" y="11047"/>
                </a:lnTo>
                <a:lnTo>
                  <a:pt x="1022" y="11169"/>
                </a:lnTo>
                <a:lnTo>
                  <a:pt x="827" y="11339"/>
                </a:lnTo>
                <a:lnTo>
                  <a:pt x="730" y="11461"/>
                </a:lnTo>
                <a:lnTo>
                  <a:pt x="657" y="11558"/>
                </a:lnTo>
                <a:lnTo>
                  <a:pt x="608" y="11583"/>
                </a:lnTo>
                <a:lnTo>
                  <a:pt x="608" y="11266"/>
                </a:lnTo>
                <a:lnTo>
                  <a:pt x="681" y="11193"/>
                </a:lnTo>
                <a:lnTo>
                  <a:pt x="754" y="11120"/>
                </a:lnTo>
                <a:lnTo>
                  <a:pt x="949" y="10901"/>
                </a:lnTo>
                <a:lnTo>
                  <a:pt x="1071" y="10780"/>
                </a:lnTo>
                <a:close/>
                <a:moveTo>
                  <a:pt x="2750" y="11266"/>
                </a:moveTo>
                <a:lnTo>
                  <a:pt x="2604" y="11412"/>
                </a:lnTo>
                <a:lnTo>
                  <a:pt x="2458" y="11583"/>
                </a:lnTo>
                <a:lnTo>
                  <a:pt x="2117" y="11534"/>
                </a:lnTo>
                <a:lnTo>
                  <a:pt x="2141" y="11510"/>
                </a:lnTo>
                <a:lnTo>
                  <a:pt x="2287" y="11388"/>
                </a:lnTo>
                <a:lnTo>
                  <a:pt x="2385" y="11266"/>
                </a:lnTo>
                <a:close/>
                <a:moveTo>
                  <a:pt x="8176" y="11072"/>
                </a:moveTo>
                <a:lnTo>
                  <a:pt x="8127" y="11120"/>
                </a:lnTo>
                <a:lnTo>
                  <a:pt x="7884" y="11339"/>
                </a:lnTo>
                <a:lnTo>
                  <a:pt x="7665" y="11583"/>
                </a:lnTo>
                <a:lnTo>
                  <a:pt x="7251" y="11583"/>
                </a:lnTo>
                <a:lnTo>
                  <a:pt x="7373" y="11461"/>
                </a:lnTo>
                <a:lnTo>
                  <a:pt x="7738" y="11096"/>
                </a:lnTo>
                <a:lnTo>
                  <a:pt x="8176" y="11072"/>
                </a:lnTo>
                <a:close/>
                <a:moveTo>
                  <a:pt x="9125" y="11047"/>
                </a:moveTo>
                <a:lnTo>
                  <a:pt x="8979" y="11145"/>
                </a:lnTo>
                <a:lnTo>
                  <a:pt x="8735" y="11339"/>
                </a:lnTo>
                <a:lnTo>
                  <a:pt x="8614" y="11461"/>
                </a:lnTo>
                <a:lnTo>
                  <a:pt x="8541" y="11583"/>
                </a:lnTo>
                <a:lnTo>
                  <a:pt x="8030" y="11583"/>
                </a:lnTo>
                <a:lnTo>
                  <a:pt x="8224" y="11388"/>
                </a:lnTo>
                <a:lnTo>
                  <a:pt x="8468" y="11169"/>
                </a:lnTo>
                <a:lnTo>
                  <a:pt x="8614" y="11072"/>
                </a:lnTo>
                <a:lnTo>
                  <a:pt x="9125" y="11047"/>
                </a:lnTo>
                <a:close/>
                <a:moveTo>
                  <a:pt x="10317" y="11047"/>
                </a:moveTo>
                <a:lnTo>
                  <a:pt x="10828" y="11072"/>
                </a:lnTo>
                <a:lnTo>
                  <a:pt x="10731" y="11120"/>
                </a:lnTo>
                <a:lnTo>
                  <a:pt x="10512" y="11315"/>
                </a:lnTo>
                <a:lnTo>
                  <a:pt x="10414" y="11412"/>
                </a:lnTo>
                <a:lnTo>
                  <a:pt x="10341" y="11534"/>
                </a:lnTo>
                <a:lnTo>
                  <a:pt x="9733" y="11583"/>
                </a:lnTo>
                <a:lnTo>
                  <a:pt x="10001" y="11315"/>
                </a:lnTo>
                <a:lnTo>
                  <a:pt x="10317" y="11072"/>
                </a:lnTo>
                <a:lnTo>
                  <a:pt x="10317" y="11047"/>
                </a:lnTo>
                <a:close/>
                <a:moveTo>
                  <a:pt x="7446" y="11096"/>
                </a:moveTo>
                <a:lnTo>
                  <a:pt x="7227" y="11242"/>
                </a:lnTo>
                <a:lnTo>
                  <a:pt x="7032" y="11388"/>
                </a:lnTo>
                <a:lnTo>
                  <a:pt x="6935" y="11485"/>
                </a:lnTo>
                <a:lnTo>
                  <a:pt x="6862" y="11583"/>
                </a:lnTo>
                <a:lnTo>
                  <a:pt x="6618" y="11607"/>
                </a:lnTo>
                <a:lnTo>
                  <a:pt x="6156" y="11607"/>
                </a:lnTo>
                <a:lnTo>
                  <a:pt x="6424" y="11388"/>
                </a:lnTo>
                <a:lnTo>
                  <a:pt x="6594" y="11266"/>
                </a:lnTo>
                <a:lnTo>
                  <a:pt x="6667" y="11193"/>
                </a:lnTo>
                <a:lnTo>
                  <a:pt x="6740" y="11120"/>
                </a:lnTo>
                <a:lnTo>
                  <a:pt x="7446" y="11096"/>
                </a:lnTo>
                <a:close/>
                <a:moveTo>
                  <a:pt x="10122" y="11047"/>
                </a:moveTo>
                <a:lnTo>
                  <a:pt x="9928" y="11169"/>
                </a:lnTo>
                <a:lnTo>
                  <a:pt x="9733" y="11291"/>
                </a:lnTo>
                <a:lnTo>
                  <a:pt x="9563" y="11437"/>
                </a:lnTo>
                <a:lnTo>
                  <a:pt x="9392" y="11607"/>
                </a:lnTo>
                <a:lnTo>
                  <a:pt x="8906" y="11607"/>
                </a:lnTo>
                <a:lnTo>
                  <a:pt x="9149" y="11364"/>
                </a:lnTo>
                <a:lnTo>
                  <a:pt x="9490" y="11047"/>
                </a:lnTo>
                <a:close/>
                <a:moveTo>
                  <a:pt x="3650" y="11193"/>
                </a:moveTo>
                <a:lnTo>
                  <a:pt x="3382" y="11364"/>
                </a:lnTo>
                <a:lnTo>
                  <a:pt x="3261" y="11485"/>
                </a:lnTo>
                <a:lnTo>
                  <a:pt x="3139" y="11631"/>
                </a:lnTo>
                <a:lnTo>
                  <a:pt x="2798" y="11607"/>
                </a:lnTo>
                <a:lnTo>
                  <a:pt x="3066" y="11242"/>
                </a:lnTo>
                <a:lnTo>
                  <a:pt x="3650" y="11193"/>
                </a:lnTo>
                <a:close/>
                <a:moveTo>
                  <a:pt x="4331" y="11145"/>
                </a:moveTo>
                <a:lnTo>
                  <a:pt x="4112" y="11315"/>
                </a:lnTo>
                <a:lnTo>
                  <a:pt x="3966" y="11461"/>
                </a:lnTo>
                <a:lnTo>
                  <a:pt x="3869" y="11558"/>
                </a:lnTo>
                <a:lnTo>
                  <a:pt x="3772" y="11656"/>
                </a:lnTo>
                <a:lnTo>
                  <a:pt x="3407" y="11656"/>
                </a:lnTo>
                <a:lnTo>
                  <a:pt x="3577" y="11485"/>
                </a:lnTo>
                <a:lnTo>
                  <a:pt x="3699" y="11339"/>
                </a:lnTo>
                <a:lnTo>
                  <a:pt x="3820" y="11169"/>
                </a:lnTo>
                <a:lnTo>
                  <a:pt x="4331" y="11145"/>
                </a:lnTo>
                <a:close/>
                <a:moveTo>
                  <a:pt x="6375" y="11120"/>
                </a:moveTo>
                <a:lnTo>
                  <a:pt x="6205" y="11242"/>
                </a:lnTo>
                <a:lnTo>
                  <a:pt x="5986" y="11412"/>
                </a:lnTo>
                <a:lnTo>
                  <a:pt x="5888" y="11510"/>
                </a:lnTo>
                <a:lnTo>
                  <a:pt x="5815" y="11631"/>
                </a:lnTo>
                <a:lnTo>
                  <a:pt x="5037" y="11656"/>
                </a:lnTo>
                <a:lnTo>
                  <a:pt x="5353" y="11339"/>
                </a:lnTo>
                <a:lnTo>
                  <a:pt x="5572" y="11169"/>
                </a:lnTo>
                <a:lnTo>
                  <a:pt x="5596" y="11120"/>
                </a:lnTo>
                <a:close/>
                <a:moveTo>
                  <a:pt x="5134" y="11145"/>
                </a:moveTo>
                <a:lnTo>
                  <a:pt x="4964" y="11291"/>
                </a:lnTo>
                <a:lnTo>
                  <a:pt x="4794" y="11461"/>
                </a:lnTo>
                <a:lnTo>
                  <a:pt x="4769" y="11510"/>
                </a:lnTo>
                <a:lnTo>
                  <a:pt x="4769" y="11583"/>
                </a:lnTo>
                <a:lnTo>
                  <a:pt x="4769" y="11631"/>
                </a:lnTo>
                <a:lnTo>
                  <a:pt x="4794" y="11656"/>
                </a:lnTo>
                <a:lnTo>
                  <a:pt x="4137" y="11680"/>
                </a:lnTo>
                <a:lnTo>
                  <a:pt x="4137" y="11680"/>
                </a:lnTo>
                <a:lnTo>
                  <a:pt x="4258" y="11510"/>
                </a:lnTo>
                <a:lnTo>
                  <a:pt x="4404" y="11388"/>
                </a:lnTo>
                <a:lnTo>
                  <a:pt x="4575" y="11266"/>
                </a:lnTo>
                <a:lnTo>
                  <a:pt x="4672" y="11218"/>
                </a:lnTo>
                <a:lnTo>
                  <a:pt x="4721" y="11145"/>
                </a:lnTo>
                <a:close/>
                <a:moveTo>
                  <a:pt x="8541" y="0"/>
                </a:moveTo>
                <a:lnTo>
                  <a:pt x="8468" y="49"/>
                </a:lnTo>
                <a:lnTo>
                  <a:pt x="8395" y="146"/>
                </a:lnTo>
                <a:lnTo>
                  <a:pt x="8370" y="244"/>
                </a:lnTo>
                <a:lnTo>
                  <a:pt x="8346" y="463"/>
                </a:lnTo>
                <a:lnTo>
                  <a:pt x="8370" y="706"/>
                </a:lnTo>
                <a:lnTo>
                  <a:pt x="8419" y="949"/>
                </a:lnTo>
                <a:lnTo>
                  <a:pt x="4842" y="974"/>
                </a:lnTo>
                <a:lnTo>
                  <a:pt x="2555" y="998"/>
                </a:lnTo>
                <a:lnTo>
                  <a:pt x="1411" y="1022"/>
                </a:lnTo>
                <a:lnTo>
                  <a:pt x="827" y="1022"/>
                </a:lnTo>
                <a:lnTo>
                  <a:pt x="511" y="1047"/>
                </a:lnTo>
                <a:lnTo>
                  <a:pt x="243" y="1120"/>
                </a:lnTo>
                <a:lnTo>
                  <a:pt x="195" y="1144"/>
                </a:lnTo>
                <a:lnTo>
                  <a:pt x="170" y="1193"/>
                </a:lnTo>
                <a:lnTo>
                  <a:pt x="146" y="1241"/>
                </a:lnTo>
                <a:lnTo>
                  <a:pt x="170" y="1290"/>
                </a:lnTo>
                <a:lnTo>
                  <a:pt x="146" y="1314"/>
                </a:lnTo>
                <a:lnTo>
                  <a:pt x="73" y="1509"/>
                </a:lnTo>
                <a:lnTo>
                  <a:pt x="24" y="1704"/>
                </a:lnTo>
                <a:lnTo>
                  <a:pt x="0" y="1923"/>
                </a:lnTo>
                <a:lnTo>
                  <a:pt x="0" y="2142"/>
                </a:lnTo>
                <a:lnTo>
                  <a:pt x="24" y="2580"/>
                </a:lnTo>
                <a:lnTo>
                  <a:pt x="73" y="2993"/>
                </a:lnTo>
                <a:lnTo>
                  <a:pt x="97" y="3626"/>
                </a:lnTo>
                <a:lnTo>
                  <a:pt x="122" y="4234"/>
                </a:lnTo>
                <a:lnTo>
                  <a:pt x="122" y="5475"/>
                </a:lnTo>
                <a:lnTo>
                  <a:pt x="97" y="6302"/>
                </a:lnTo>
                <a:lnTo>
                  <a:pt x="73" y="7130"/>
                </a:lnTo>
                <a:lnTo>
                  <a:pt x="49" y="7957"/>
                </a:lnTo>
                <a:lnTo>
                  <a:pt x="49" y="8784"/>
                </a:lnTo>
                <a:lnTo>
                  <a:pt x="73" y="9563"/>
                </a:lnTo>
                <a:lnTo>
                  <a:pt x="97" y="10317"/>
                </a:lnTo>
                <a:lnTo>
                  <a:pt x="146" y="11072"/>
                </a:lnTo>
                <a:lnTo>
                  <a:pt x="170" y="11850"/>
                </a:lnTo>
                <a:lnTo>
                  <a:pt x="195" y="11923"/>
                </a:lnTo>
                <a:lnTo>
                  <a:pt x="219" y="11972"/>
                </a:lnTo>
                <a:lnTo>
                  <a:pt x="268" y="12020"/>
                </a:lnTo>
                <a:lnTo>
                  <a:pt x="316" y="12045"/>
                </a:lnTo>
                <a:lnTo>
                  <a:pt x="438" y="12045"/>
                </a:lnTo>
                <a:lnTo>
                  <a:pt x="511" y="12020"/>
                </a:lnTo>
                <a:lnTo>
                  <a:pt x="560" y="11996"/>
                </a:lnTo>
                <a:lnTo>
                  <a:pt x="560" y="11972"/>
                </a:lnTo>
                <a:lnTo>
                  <a:pt x="681" y="11923"/>
                </a:lnTo>
                <a:lnTo>
                  <a:pt x="803" y="11899"/>
                </a:lnTo>
                <a:lnTo>
                  <a:pt x="949" y="11874"/>
                </a:lnTo>
                <a:lnTo>
                  <a:pt x="1119" y="11874"/>
                </a:lnTo>
                <a:lnTo>
                  <a:pt x="1436" y="11899"/>
                </a:lnTo>
                <a:lnTo>
                  <a:pt x="1679" y="11923"/>
                </a:lnTo>
                <a:lnTo>
                  <a:pt x="2360" y="11972"/>
                </a:lnTo>
                <a:lnTo>
                  <a:pt x="3042" y="12045"/>
                </a:lnTo>
                <a:lnTo>
                  <a:pt x="3747" y="12093"/>
                </a:lnTo>
                <a:lnTo>
                  <a:pt x="4477" y="12118"/>
                </a:lnTo>
                <a:lnTo>
                  <a:pt x="4404" y="12215"/>
                </a:lnTo>
                <a:lnTo>
                  <a:pt x="4307" y="12337"/>
                </a:lnTo>
                <a:lnTo>
                  <a:pt x="4161" y="12580"/>
                </a:lnTo>
                <a:lnTo>
                  <a:pt x="3991" y="13018"/>
                </a:lnTo>
                <a:lnTo>
                  <a:pt x="3845" y="13334"/>
                </a:lnTo>
                <a:lnTo>
                  <a:pt x="3674" y="13651"/>
                </a:lnTo>
                <a:lnTo>
                  <a:pt x="3358" y="14283"/>
                </a:lnTo>
                <a:lnTo>
                  <a:pt x="3236" y="14502"/>
                </a:lnTo>
                <a:lnTo>
                  <a:pt x="3139" y="14746"/>
                </a:lnTo>
                <a:lnTo>
                  <a:pt x="3090" y="14843"/>
                </a:lnTo>
                <a:lnTo>
                  <a:pt x="3090" y="14965"/>
                </a:lnTo>
                <a:lnTo>
                  <a:pt x="3090" y="15086"/>
                </a:lnTo>
                <a:lnTo>
                  <a:pt x="3139" y="15232"/>
                </a:lnTo>
                <a:lnTo>
                  <a:pt x="3188" y="15281"/>
                </a:lnTo>
                <a:lnTo>
                  <a:pt x="3236" y="15305"/>
                </a:lnTo>
                <a:lnTo>
                  <a:pt x="3309" y="15330"/>
                </a:lnTo>
                <a:lnTo>
                  <a:pt x="3382" y="15305"/>
                </a:lnTo>
                <a:lnTo>
                  <a:pt x="3480" y="15281"/>
                </a:lnTo>
                <a:lnTo>
                  <a:pt x="3553" y="15208"/>
                </a:lnTo>
                <a:lnTo>
                  <a:pt x="3601" y="15159"/>
                </a:lnTo>
                <a:lnTo>
                  <a:pt x="3650" y="15086"/>
                </a:lnTo>
                <a:lnTo>
                  <a:pt x="3747" y="14916"/>
                </a:lnTo>
                <a:lnTo>
                  <a:pt x="3820" y="14721"/>
                </a:lnTo>
                <a:lnTo>
                  <a:pt x="4088" y="14210"/>
                </a:lnTo>
                <a:lnTo>
                  <a:pt x="4331" y="13699"/>
                </a:lnTo>
                <a:lnTo>
                  <a:pt x="4526" y="13237"/>
                </a:lnTo>
                <a:lnTo>
                  <a:pt x="4721" y="12750"/>
                </a:lnTo>
                <a:lnTo>
                  <a:pt x="4867" y="12434"/>
                </a:lnTo>
                <a:lnTo>
                  <a:pt x="4939" y="12264"/>
                </a:lnTo>
                <a:lnTo>
                  <a:pt x="4988" y="12118"/>
                </a:lnTo>
                <a:lnTo>
                  <a:pt x="6180" y="12045"/>
                </a:lnTo>
                <a:lnTo>
                  <a:pt x="7348" y="11996"/>
                </a:lnTo>
                <a:lnTo>
                  <a:pt x="7932" y="11996"/>
                </a:lnTo>
                <a:lnTo>
                  <a:pt x="8516" y="12020"/>
                </a:lnTo>
                <a:lnTo>
                  <a:pt x="9684" y="12020"/>
                </a:lnTo>
                <a:lnTo>
                  <a:pt x="10341" y="11996"/>
                </a:lnTo>
                <a:lnTo>
                  <a:pt x="10998" y="11947"/>
                </a:lnTo>
                <a:lnTo>
                  <a:pt x="11631" y="11874"/>
                </a:lnTo>
                <a:lnTo>
                  <a:pt x="12337" y="11874"/>
                </a:lnTo>
                <a:lnTo>
                  <a:pt x="12337" y="11996"/>
                </a:lnTo>
                <a:lnTo>
                  <a:pt x="12434" y="12410"/>
                </a:lnTo>
                <a:lnTo>
                  <a:pt x="12580" y="12799"/>
                </a:lnTo>
                <a:lnTo>
                  <a:pt x="12775" y="13188"/>
                </a:lnTo>
                <a:lnTo>
                  <a:pt x="12969" y="13578"/>
                </a:lnTo>
                <a:lnTo>
                  <a:pt x="13188" y="13943"/>
                </a:lnTo>
                <a:lnTo>
                  <a:pt x="13431" y="14308"/>
                </a:lnTo>
                <a:lnTo>
                  <a:pt x="13918" y="15013"/>
                </a:lnTo>
                <a:lnTo>
                  <a:pt x="14015" y="15111"/>
                </a:lnTo>
                <a:lnTo>
                  <a:pt x="14137" y="15159"/>
                </a:lnTo>
                <a:lnTo>
                  <a:pt x="14259" y="15135"/>
                </a:lnTo>
                <a:lnTo>
                  <a:pt x="14356" y="15111"/>
                </a:lnTo>
                <a:lnTo>
                  <a:pt x="14453" y="15038"/>
                </a:lnTo>
                <a:lnTo>
                  <a:pt x="14502" y="14940"/>
                </a:lnTo>
                <a:lnTo>
                  <a:pt x="14502" y="14819"/>
                </a:lnTo>
                <a:lnTo>
                  <a:pt x="14478" y="14770"/>
                </a:lnTo>
                <a:lnTo>
                  <a:pt x="14453" y="14697"/>
                </a:lnTo>
                <a:lnTo>
                  <a:pt x="13991" y="14040"/>
                </a:lnTo>
                <a:lnTo>
                  <a:pt x="13577" y="13359"/>
                </a:lnTo>
                <a:lnTo>
                  <a:pt x="13383" y="12994"/>
                </a:lnTo>
                <a:lnTo>
                  <a:pt x="13188" y="12653"/>
                </a:lnTo>
                <a:lnTo>
                  <a:pt x="13042" y="12288"/>
                </a:lnTo>
                <a:lnTo>
                  <a:pt x="12872" y="11899"/>
                </a:lnTo>
                <a:lnTo>
                  <a:pt x="13918" y="11947"/>
                </a:lnTo>
                <a:lnTo>
                  <a:pt x="14940" y="11996"/>
                </a:lnTo>
                <a:lnTo>
                  <a:pt x="15451" y="11996"/>
                </a:lnTo>
                <a:lnTo>
                  <a:pt x="15986" y="11972"/>
                </a:lnTo>
                <a:lnTo>
                  <a:pt x="16497" y="11947"/>
                </a:lnTo>
                <a:lnTo>
                  <a:pt x="17008" y="11899"/>
                </a:lnTo>
                <a:lnTo>
                  <a:pt x="17057" y="11874"/>
                </a:lnTo>
                <a:lnTo>
                  <a:pt x="17106" y="11947"/>
                </a:lnTo>
                <a:lnTo>
                  <a:pt x="17154" y="11996"/>
                </a:lnTo>
                <a:lnTo>
                  <a:pt x="17325" y="11996"/>
                </a:lnTo>
                <a:lnTo>
                  <a:pt x="17398" y="11947"/>
                </a:lnTo>
                <a:lnTo>
                  <a:pt x="17446" y="11899"/>
                </a:lnTo>
                <a:lnTo>
                  <a:pt x="17495" y="11802"/>
                </a:lnTo>
                <a:lnTo>
                  <a:pt x="17495" y="11704"/>
                </a:lnTo>
                <a:lnTo>
                  <a:pt x="17446" y="11339"/>
                </a:lnTo>
                <a:lnTo>
                  <a:pt x="17398" y="10950"/>
                </a:lnTo>
                <a:lnTo>
                  <a:pt x="17373" y="10171"/>
                </a:lnTo>
                <a:lnTo>
                  <a:pt x="17398" y="9393"/>
                </a:lnTo>
                <a:lnTo>
                  <a:pt x="17373" y="8614"/>
                </a:lnTo>
                <a:lnTo>
                  <a:pt x="17373" y="7008"/>
                </a:lnTo>
                <a:lnTo>
                  <a:pt x="17349" y="5402"/>
                </a:lnTo>
                <a:lnTo>
                  <a:pt x="17349" y="2507"/>
                </a:lnTo>
                <a:lnTo>
                  <a:pt x="17373" y="2239"/>
                </a:lnTo>
                <a:lnTo>
                  <a:pt x="17373" y="1898"/>
                </a:lnTo>
                <a:lnTo>
                  <a:pt x="17349" y="1728"/>
                </a:lnTo>
                <a:lnTo>
                  <a:pt x="17325" y="1558"/>
                </a:lnTo>
                <a:lnTo>
                  <a:pt x="17276" y="1436"/>
                </a:lnTo>
                <a:lnTo>
                  <a:pt x="17203" y="1314"/>
                </a:lnTo>
                <a:lnTo>
                  <a:pt x="17203" y="1241"/>
                </a:lnTo>
                <a:lnTo>
                  <a:pt x="17203" y="1193"/>
                </a:lnTo>
                <a:lnTo>
                  <a:pt x="17179" y="1144"/>
                </a:lnTo>
                <a:lnTo>
                  <a:pt x="17154" y="1095"/>
                </a:lnTo>
                <a:lnTo>
                  <a:pt x="17033" y="1047"/>
                </a:lnTo>
                <a:lnTo>
                  <a:pt x="16911" y="998"/>
                </a:lnTo>
                <a:lnTo>
                  <a:pt x="16789" y="974"/>
                </a:lnTo>
                <a:lnTo>
                  <a:pt x="16643" y="974"/>
                </a:lnTo>
                <a:lnTo>
                  <a:pt x="16351" y="998"/>
                </a:lnTo>
                <a:lnTo>
                  <a:pt x="16108" y="998"/>
                </a:lnTo>
                <a:lnTo>
                  <a:pt x="15062" y="974"/>
                </a:lnTo>
                <a:lnTo>
                  <a:pt x="14015" y="925"/>
                </a:lnTo>
                <a:lnTo>
                  <a:pt x="13456" y="901"/>
                </a:lnTo>
                <a:lnTo>
                  <a:pt x="12872" y="876"/>
                </a:lnTo>
                <a:lnTo>
                  <a:pt x="11704" y="901"/>
                </a:lnTo>
                <a:lnTo>
                  <a:pt x="9392" y="949"/>
                </a:lnTo>
                <a:lnTo>
                  <a:pt x="8930" y="949"/>
                </a:lnTo>
                <a:lnTo>
                  <a:pt x="8954" y="852"/>
                </a:lnTo>
                <a:lnTo>
                  <a:pt x="8954" y="779"/>
                </a:lnTo>
                <a:lnTo>
                  <a:pt x="8954" y="706"/>
                </a:lnTo>
                <a:lnTo>
                  <a:pt x="8906" y="609"/>
                </a:lnTo>
                <a:lnTo>
                  <a:pt x="8881" y="584"/>
                </a:lnTo>
                <a:lnTo>
                  <a:pt x="8857" y="463"/>
                </a:lnTo>
                <a:lnTo>
                  <a:pt x="8833" y="244"/>
                </a:lnTo>
                <a:lnTo>
                  <a:pt x="8808" y="146"/>
                </a:lnTo>
                <a:lnTo>
                  <a:pt x="8735" y="49"/>
                </a:lnTo>
                <a:lnTo>
                  <a:pt x="8662" y="0"/>
                </a:lnTo>
                <a:close/>
              </a:path>
            </a:pathLst>
          </a:custGeom>
          <a:solidFill>
            <a:srgbClr val="2A95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solidFill>
                <a:srgbClr val="2A95B7"/>
              </a:solidFill>
            </a:endParaRPr>
          </a:p>
        </p:txBody>
      </p:sp>
      <p:pic>
        <p:nvPicPr>
          <p:cNvPr id="5" name="Picture 4" descr="A person in a suit and tie&#10;&#10;Description automatically generated">
            <a:extLst>
              <a:ext uri="{FF2B5EF4-FFF2-40B4-BE49-F238E27FC236}">
                <a16:creationId xmlns:a16="http://schemas.microsoft.com/office/drawing/2014/main" id="{8BF7687D-AF4F-0E41-A637-C00B586EEE70}"/>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503664" y="1487907"/>
            <a:ext cx="2488019" cy="248801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71;p15">
            <a:extLst>
              <a:ext uri="{FF2B5EF4-FFF2-40B4-BE49-F238E27FC236}">
                <a16:creationId xmlns:a16="http://schemas.microsoft.com/office/drawing/2014/main" id="{E4E578CB-8F7B-C646-86A4-EE168897066B}"/>
              </a:ext>
            </a:extLst>
          </p:cNvPr>
          <p:cNvSpPr txBox="1">
            <a:spLocks noGrp="1"/>
          </p:cNvSpPr>
          <p:nvPr>
            <p:ph type="ctrTitle"/>
          </p:nvPr>
        </p:nvSpPr>
        <p:spPr>
          <a:xfrm>
            <a:off x="1021906" y="443648"/>
            <a:ext cx="7377815"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Job Description - Qualifications</a:t>
            </a:r>
            <a:r>
              <a:rPr lang="en" dirty="0"/>
              <a:t> </a:t>
            </a:r>
            <a:endParaRPr dirty="0"/>
          </a:p>
        </p:txBody>
      </p:sp>
      <p:sp>
        <p:nvSpPr>
          <p:cNvPr id="6" name="Google Shape;79;p16">
            <a:extLst>
              <a:ext uri="{FF2B5EF4-FFF2-40B4-BE49-F238E27FC236}">
                <a16:creationId xmlns:a16="http://schemas.microsoft.com/office/drawing/2014/main" id="{68E61253-2435-CC4D-B5DE-C13EABD75FA0}"/>
              </a:ext>
            </a:extLst>
          </p:cNvPr>
          <p:cNvSpPr txBox="1">
            <a:spLocks/>
          </p:cNvSpPr>
          <p:nvPr/>
        </p:nvSpPr>
        <p:spPr>
          <a:xfrm>
            <a:off x="1021906" y="1108438"/>
            <a:ext cx="8313480" cy="819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81000" algn="l" rtl="0">
              <a:lnSpc>
                <a:spcPct val="100000"/>
              </a:lnSpc>
              <a:spcBef>
                <a:spcPts val="0"/>
              </a:spcBef>
              <a:spcAft>
                <a:spcPts val="0"/>
              </a:spcAft>
              <a:buClr>
                <a:schemeClr val="dk2"/>
              </a:buClr>
              <a:buSzPts val="2400"/>
              <a:buFont typeface="Sniglet"/>
              <a:buNone/>
              <a:defRPr sz="2400" b="0" i="0" u="none" strike="noStrike" cap="none">
                <a:solidFill>
                  <a:schemeClr val="dk2"/>
                </a:solidFill>
                <a:latin typeface="Sniglet"/>
                <a:ea typeface="Sniglet"/>
                <a:cs typeface="Sniglet"/>
                <a:sym typeface="Sniglet"/>
              </a:defRPr>
            </a:lvl1pPr>
            <a:lvl2pPr marL="914400" marR="0" lvl="1"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2pPr>
            <a:lvl3pPr marL="1371600" marR="0" lvl="2"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3pPr>
            <a:lvl4pPr marL="1828800" marR="0" lvl="3"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4pPr>
            <a:lvl5pPr marL="2286000" marR="0" lvl="4"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5pPr>
            <a:lvl6pPr marL="2743200" marR="0" lvl="5"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6pPr>
            <a:lvl7pPr marL="3200400" marR="0" lvl="6"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7pPr>
            <a:lvl8pPr marL="3657600" marR="0" lvl="7"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8pPr>
            <a:lvl9pPr marL="4114800" marR="0" lvl="8"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9pPr>
          </a:lstStyle>
          <a:p>
            <a:r>
              <a:rPr lang="en-GB" sz="2000" b="1" dirty="0">
                <a:solidFill>
                  <a:schemeClr val="accent1">
                    <a:lumMod val="75000"/>
                  </a:schemeClr>
                </a:solidFill>
              </a:rPr>
              <a:t>	</a:t>
            </a:r>
            <a:endParaRPr lang="en-GB" sz="1600" dirty="0"/>
          </a:p>
        </p:txBody>
      </p:sp>
      <p:sp>
        <p:nvSpPr>
          <p:cNvPr id="7" name="Google Shape;72;p15">
            <a:extLst>
              <a:ext uri="{FF2B5EF4-FFF2-40B4-BE49-F238E27FC236}">
                <a16:creationId xmlns:a16="http://schemas.microsoft.com/office/drawing/2014/main" id="{9A2BC8AA-1D98-DD43-B1FD-3E53BD46C2B6}"/>
              </a:ext>
            </a:extLst>
          </p:cNvPr>
          <p:cNvSpPr txBox="1">
            <a:spLocks noGrp="1"/>
          </p:cNvSpPr>
          <p:nvPr>
            <p:ph type="subTitle" idx="1"/>
          </p:nvPr>
        </p:nvSpPr>
        <p:spPr>
          <a:xfrm>
            <a:off x="1021907" y="1516320"/>
            <a:ext cx="7100188" cy="784800"/>
          </a:xfrm>
          <a:prstGeom prst="rect">
            <a:avLst/>
          </a:prstGeom>
        </p:spPr>
        <p:txBody>
          <a:bodyPr spcFirstLastPara="1" wrap="square" lIns="91425" tIns="91425" rIns="91425" bIns="91425" anchor="t" anchorCtr="0">
            <a:noAutofit/>
          </a:bodyPr>
          <a:lstStyle/>
          <a:p>
            <a:pPr>
              <a:buFont typeface="Arial" panose="020B0604020202020204" pitchFamily="34" charset="0"/>
              <a:buChar char="•"/>
            </a:pPr>
            <a:r>
              <a:rPr lang="en-GB" sz="1200" dirty="0"/>
              <a:t>To qualify as a psychological well-being practitioner, you need to complete an Improving Adult Access To Psychological Therapies (IAPT) Programme Low Intensity. Or be on a Psychological Well Being training course, accredited by the British Psychological Society (BPS) on behalf of the IAPT programme. </a:t>
            </a:r>
          </a:p>
          <a:p>
            <a:pPr>
              <a:buFont typeface="Arial" panose="020B0604020202020204" pitchFamily="34" charset="0"/>
              <a:buChar char="•"/>
            </a:pPr>
            <a:r>
              <a:rPr lang="en-GB" sz="1200" dirty="0"/>
              <a:t>A degree is not essential for training, however many trainees have a relevant degree or equivalent qualification. Commitment to supporting patients with Mental health conditions and relevant work experience. </a:t>
            </a:r>
          </a:p>
          <a:p>
            <a:pPr>
              <a:buFont typeface="Arial" panose="020B0604020202020204" pitchFamily="34" charset="0"/>
              <a:buChar char="•"/>
            </a:pPr>
            <a:r>
              <a:rPr lang="en-GB" sz="1200" dirty="0"/>
              <a:t>Training courses are delivered different universities. To be enrolled on one of the courses you need to be employed as a trainee PWP by a local IPAT service. . </a:t>
            </a:r>
          </a:p>
          <a:p>
            <a:pPr>
              <a:buFont typeface="Arial" panose="020B0604020202020204" pitchFamily="34" charset="0"/>
              <a:buChar char="•"/>
            </a:pPr>
            <a:r>
              <a:rPr lang="en-GB" sz="1200" dirty="0"/>
              <a:t>Training lasts around a year and consist of 45 days of academic work (one day per week at university) and four days a week in a supervised practise within workplace. </a:t>
            </a:r>
          </a:p>
          <a:p>
            <a:pPr>
              <a:buFont typeface="Arial" panose="020B0604020202020204" pitchFamily="34" charset="0"/>
              <a:buChar char="•"/>
            </a:pPr>
            <a:r>
              <a:rPr lang="en-GB" sz="1200" dirty="0"/>
              <a:t>Once undertaken training individuals are awarded with a postgraduate certificate. </a:t>
            </a:r>
          </a:p>
          <a:p>
            <a:pPr>
              <a:buFont typeface="Arial" panose="020B0604020202020204" pitchFamily="34" charset="0"/>
              <a:buChar char="•"/>
            </a:pPr>
            <a:endParaRPr lang="en-GB" sz="1200" dirty="0"/>
          </a:p>
          <a:p>
            <a:pPr marL="76200" indent="0" algn="ctr"/>
            <a:r>
              <a:rPr lang="en-GB" sz="1200" dirty="0"/>
              <a:t>(Prospects, 2018)</a:t>
            </a:r>
          </a:p>
          <a:p>
            <a:pPr>
              <a:buFont typeface="Arial" panose="020B0604020202020204" pitchFamily="34" charset="0"/>
              <a:buChar char="•"/>
            </a:pPr>
            <a:endParaRPr lang="en-GB" sz="1200" dirty="0"/>
          </a:p>
          <a:p>
            <a:pPr marL="0" lvl="0" indent="0" algn="ctr" rtl="0">
              <a:spcBef>
                <a:spcPts val="0"/>
              </a:spcBef>
              <a:spcAft>
                <a:spcPts val="0"/>
              </a:spcAft>
              <a:buNone/>
            </a:pPr>
            <a:endParaRPr dirty="0"/>
          </a:p>
        </p:txBody>
      </p:sp>
    </p:spTree>
    <p:extLst>
      <p:ext uri="{BB962C8B-B14F-4D97-AF65-F5344CB8AC3E}">
        <p14:creationId xmlns:p14="http://schemas.microsoft.com/office/powerpoint/2010/main" val="857276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71;p15">
            <a:extLst>
              <a:ext uri="{FF2B5EF4-FFF2-40B4-BE49-F238E27FC236}">
                <a16:creationId xmlns:a16="http://schemas.microsoft.com/office/drawing/2014/main" id="{F4FEA058-31EA-3F47-93F9-BFBE9842282C}"/>
              </a:ext>
            </a:extLst>
          </p:cNvPr>
          <p:cNvSpPr txBox="1">
            <a:spLocks/>
          </p:cNvSpPr>
          <p:nvPr/>
        </p:nvSpPr>
        <p:spPr>
          <a:xfrm>
            <a:off x="1975486" y="333029"/>
            <a:ext cx="5500800" cy="1159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1pPr>
            <a:lvl2pPr marR="0" lvl="1"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2pPr>
            <a:lvl3pPr marR="0" lvl="2"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3pPr>
            <a:lvl4pPr marR="0" lvl="3"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4pPr>
            <a:lvl5pPr marR="0" lvl="4"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5pPr>
            <a:lvl6pPr marR="0" lvl="5"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6pPr>
            <a:lvl7pPr marR="0" lvl="6"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7pPr>
            <a:lvl8pPr marR="0" lvl="7"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8pPr>
            <a:lvl9pPr marR="0" lvl="8"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9pPr>
          </a:lstStyle>
          <a:p>
            <a:pPr algn="ctr"/>
            <a:r>
              <a:rPr lang="en-GB" dirty="0"/>
              <a:t>Job Description - Skills </a:t>
            </a:r>
          </a:p>
        </p:txBody>
      </p:sp>
      <p:sp>
        <p:nvSpPr>
          <p:cNvPr id="6" name="Text Placeholder 3">
            <a:extLst>
              <a:ext uri="{FF2B5EF4-FFF2-40B4-BE49-F238E27FC236}">
                <a16:creationId xmlns:a16="http://schemas.microsoft.com/office/drawing/2014/main" id="{D046B242-3160-CD4B-BD6A-BA01EBB275AA}"/>
              </a:ext>
            </a:extLst>
          </p:cNvPr>
          <p:cNvSpPr txBox="1">
            <a:spLocks/>
          </p:cNvSpPr>
          <p:nvPr/>
        </p:nvSpPr>
        <p:spPr>
          <a:xfrm>
            <a:off x="929262" y="2479611"/>
            <a:ext cx="7029207" cy="819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81000" algn="l" rtl="0">
              <a:lnSpc>
                <a:spcPct val="100000"/>
              </a:lnSpc>
              <a:spcBef>
                <a:spcPts val="0"/>
              </a:spcBef>
              <a:spcAft>
                <a:spcPts val="0"/>
              </a:spcAft>
              <a:buClr>
                <a:schemeClr val="dk2"/>
              </a:buClr>
              <a:buSzPts val="2400"/>
              <a:buFont typeface="Sniglet"/>
              <a:buNone/>
              <a:defRPr sz="2400" b="0" i="0" u="none" strike="noStrike" cap="none">
                <a:solidFill>
                  <a:schemeClr val="dk2"/>
                </a:solidFill>
                <a:latin typeface="Sniglet"/>
                <a:ea typeface="Sniglet"/>
                <a:cs typeface="Sniglet"/>
                <a:sym typeface="Sniglet"/>
              </a:defRPr>
            </a:lvl1pPr>
            <a:lvl2pPr marL="914400" marR="0" lvl="1"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2pPr>
            <a:lvl3pPr marL="1371600" marR="0" lvl="2"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3pPr>
            <a:lvl4pPr marL="1828800" marR="0" lvl="3"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4pPr>
            <a:lvl5pPr marL="2286000" marR="0" lvl="4"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5pPr>
            <a:lvl6pPr marL="2743200" marR="0" lvl="5"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6pPr>
            <a:lvl7pPr marL="3200400" marR="0" lvl="6"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7pPr>
            <a:lvl8pPr marL="3657600" marR="0" lvl="7"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8pPr>
            <a:lvl9pPr marL="4114800" marR="0" lvl="8"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9pPr>
          </a:lstStyle>
          <a:p>
            <a:pPr marL="76200" indent="0"/>
            <a:endParaRPr lang="en-GB" sz="1200" b="1" dirty="0"/>
          </a:p>
          <a:p>
            <a:pPr>
              <a:buFont typeface="Arial" panose="020B0604020202020204" pitchFamily="34" charset="0"/>
              <a:buChar char="•"/>
            </a:pPr>
            <a:r>
              <a:rPr lang="en-GB" sz="1200" b="1" dirty="0"/>
              <a:t>The skills to develop good therapeutic relationships with clients </a:t>
            </a:r>
          </a:p>
          <a:p>
            <a:pPr>
              <a:buFont typeface="Arial" panose="020B0604020202020204" pitchFamily="34" charset="0"/>
              <a:buChar char="•"/>
            </a:pPr>
            <a:r>
              <a:rPr lang="en-GB" sz="1200" dirty="0">
                <a:solidFill>
                  <a:schemeClr val="accent4">
                    <a:lumMod val="75000"/>
                  </a:schemeClr>
                </a:solidFill>
              </a:rPr>
              <a:t>Easter, et al., (2015), explains research has shown that good relationships in counselling increases the chance of engagement in interventions which leads to improved outcomes. Additionally, clients who get a say when creating a plan of how to improve mental health issues, feel they will be able to achieve the goals, and improve their well-being. </a:t>
            </a:r>
          </a:p>
          <a:p>
            <a:pPr marL="76200" indent="0"/>
            <a:endParaRPr lang="en-GB" sz="1200" dirty="0"/>
          </a:p>
          <a:p>
            <a:endParaRPr lang="en-US" sz="1200" dirty="0"/>
          </a:p>
        </p:txBody>
      </p:sp>
      <p:sp>
        <p:nvSpPr>
          <p:cNvPr id="7" name="Text Placeholder 3">
            <a:extLst>
              <a:ext uri="{FF2B5EF4-FFF2-40B4-BE49-F238E27FC236}">
                <a16:creationId xmlns:a16="http://schemas.microsoft.com/office/drawing/2014/main" id="{752BF091-2874-C740-9108-F8AF72754A40}"/>
              </a:ext>
            </a:extLst>
          </p:cNvPr>
          <p:cNvSpPr txBox="1">
            <a:spLocks/>
          </p:cNvSpPr>
          <p:nvPr/>
        </p:nvSpPr>
        <p:spPr>
          <a:xfrm>
            <a:off x="977652" y="1416953"/>
            <a:ext cx="7188695" cy="819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81000" algn="l" rtl="0">
              <a:lnSpc>
                <a:spcPct val="100000"/>
              </a:lnSpc>
              <a:spcBef>
                <a:spcPts val="0"/>
              </a:spcBef>
              <a:spcAft>
                <a:spcPts val="0"/>
              </a:spcAft>
              <a:buClr>
                <a:schemeClr val="dk2"/>
              </a:buClr>
              <a:buSzPts val="2400"/>
              <a:buFont typeface="Sniglet"/>
              <a:buNone/>
              <a:defRPr sz="2400" b="0" i="0" u="none" strike="noStrike" cap="none">
                <a:solidFill>
                  <a:schemeClr val="dk2"/>
                </a:solidFill>
                <a:latin typeface="Sniglet"/>
                <a:ea typeface="Sniglet"/>
                <a:cs typeface="Sniglet"/>
                <a:sym typeface="Sniglet"/>
              </a:defRPr>
            </a:lvl1pPr>
            <a:lvl2pPr marL="914400" marR="0" lvl="1"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2pPr>
            <a:lvl3pPr marL="1371600" marR="0" lvl="2"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3pPr>
            <a:lvl4pPr marL="1828800" marR="0" lvl="3"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4pPr>
            <a:lvl5pPr marL="2286000" marR="0" lvl="4"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5pPr>
            <a:lvl6pPr marL="2743200" marR="0" lvl="5"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6pPr>
            <a:lvl7pPr marL="3200400" marR="0" lvl="6"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7pPr>
            <a:lvl8pPr marL="3657600" marR="0" lvl="7"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8pPr>
            <a:lvl9pPr marL="4114800" marR="0" lvl="8"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9pPr>
          </a:lstStyle>
          <a:p>
            <a:pPr>
              <a:buFont typeface="Arial" panose="020B0604020202020204" pitchFamily="34" charset="0"/>
              <a:buChar char="•"/>
            </a:pPr>
            <a:r>
              <a:rPr lang="en-GB" sz="1200" b="1" dirty="0"/>
              <a:t>Good time management and organisation skills in relation to the number of client contacts</a:t>
            </a:r>
          </a:p>
          <a:p>
            <a:pPr>
              <a:buFont typeface="Arial" panose="020B0604020202020204" pitchFamily="34" charset="0"/>
              <a:buChar char="•"/>
            </a:pPr>
            <a:r>
              <a:rPr lang="en-GB" sz="1200" dirty="0" err="1">
                <a:solidFill>
                  <a:schemeClr val="accent4">
                    <a:lumMod val="75000"/>
                  </a:schemeClr>
                </a:solidFill>
              </a:rPr>
              <a:t>Gans</a:t>
            </a:r>
            <a:r>
              <a:rPr lang="en-GB" sz="1200" dirty="0">
                <a:solidFill>
                  <a:schemeClr val="accent4">
                    <a:lumMod val="75000"/>
                  </a:schemeClr>
                </a:solidFill>
              </a:rPr>
              <a:t>, (2017),  explains that time management is important in counselling to ensure that clients understand how long they have before each session starts, and therapists should be aware of when to stop the session appropriately for the client to feel ready to leave. E.g. making sure the client isn’t about to speak about any new information in the last few moments. </a:t>
            </a:r>
          </a:p>
          <a:p>
            <a:pPr marL="76200" indent="0"/>
            <a:endParaRPr lang="en-GB" sz="1200" b="1" dirty="0"/>
          </a:p>
          <a:p>
            <a:pPr marL="76200" indent="0"/>
            <a:endParaRPr lang="en-GB" sz="1200" dirty="0"/>
          </a:p>
          <a:p>
            <a:endParaRPr lang="en-US" sz="1200" dirty="0"/>
          </a:p>
        </p:txBody>
      </p:sp>
    </p:spTree>
    <p:extLst>
      <p:ext uri="{BB962C8B-B14F-4D97-AF65-F5344CB8AC3E}">
        <p14:creationId xmlns:p14="http://schemas.microsoft.com/office/powerpoint/2010/main" val="2499368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71;p15">
            <a:extLst>
              <a:ext uri="{FF2B5EF4-FFF2-40B4-BE49-F238E27FC236}">
                <a16:creationId xmlns:a16="http://schemas.microsoft.com/office/drawing/2014/main" id="{F4FEA058-31EA-3F47-93F9-BFBE9842282C}"/>
              </a:ext>
            </a:extLst>
          </p:cNvPr>
          <p:cNvSpPr txBox="1">
            <a:spLocks/>
          </p:cNvSpPr>
          <p:nvPr/>
        </p:nvSpPr>
        <p:spPr>
          <a:xfrm>
            <a:off x="1821600" y="346067"/>
            <a:ext cx="5500800" cy="1159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1pPr>
            <a:lvl2pPr marR="0" lvl="1"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2pPr>
            <a:lvl3pPr marR="0" lvl="2"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3pPr>
            <a:lvl4pPr marR="0" lvl="3"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4pPr>
            <a:lvl5pPr marR="0" lvl="4"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5pPr>
            <a:lvl6pPr marR="0" lvl="5"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6pPr>
            <a:lvl7pPr marR="0" lvl="6"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7pPr>
            <a:lvl8pPr marR="0" lvl="7"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8pPr>
            <a:lvl9pPr marR="0" lvl="8"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9pPr>
          </a:lstStyle>
          <a:p>
            <a:pPr algn="ctr"/>
            <a:r>
              <a:rPr lang="en-GB" dirty="0"/>
              <a:t>Job Description - Skills </a:t>
            </a:r>
          </a:p>
        </p:txBody>
      </p:sp>
      <p:sp>
        <p:nvSpPr>
          <p:cNvPr id="6" name="Text Placeholder 3">
            <a:extLst>
              <a:ext uri="{FF2B5EF4-FFF2-40B4-BE49-F238E27FC236}">
                <a16:creationId xmlns:a16="http://schemas.microsoft.com/office/drawing/2014/main" id="{D046B242-3160-CD4B-BD6A-BA01EBB275AA}"/>
              </a:ext>
            </a:extLst>
          </p:cNvPr>
          <p:cNvSpPr txBox="1">
            <a:spLocks/>
          </p:cNvSpPr>
          <p:nvPr/>
        </p:nvSpPr>
        <p:spPr>
          <a:xfrm>
            <a:off x="1095153" y="1505867"/>
            <a:ext cx="4423145" cy="819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81000" algn="l" rtl="0">
              <a:lnSpc>
                <a:spcPct val="100000"/>
              </a:lnSpc>
              <a:spcBef>
                <a:spcPts val="0"/>
              </a:spcBef>
              <a:spcAft>
                <a:spcPts val="0"/>
              </a:spcAft>
              <a:buClr>
                <a:schemeClr val="dk2"/>
              </a:buClr>
              <a:buSzPts val="2400"/>
              <a:buFont typeface="Sniglet"/>
              <a:buNone/>
              <a:defRPr sz="2400" b="0" i="0" u="none" strike="noStrike" cap="none">
                <a:solidFill>
                  <a:schemeClr val="dk2"/>
                </a:solidFill>
                <a:latin typeface="Sniglet"/>
                <a:ea typeface="Sniglet"/>
                <a:cs typeface="Sniglet"/>
                <a:sym typeface="Sniglet"/>
              </a:defRPr>
            </a:lvl1pPr>
            <a:lvl2pPr marL="914400" marR="0" lvl="1"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2pPr>
            <a:lvl3pPr marL="1371600" marR="0" lvl="2"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3pPr>
            <a:lvl4pPr marL="1828800" marR="0" lvl="3"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4pPr>
            <a:lvl5pPr marL="2286000" marR="0" lvl="4"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5pPr>
            <a:lvl6pPr marL="2743200" marR="0" lvl="5"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6pPr>
            <a:lvl7pPr marL="3200400" marR="0" lvl="6"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7pPr>
            <a:lvl8pPr marL="3657600" marR="0" lvl="7"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8pPr>
            <a:lvl9pPr marL="4114800" marR="0" lvl="8"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9pPr>
          </a:lstStyle>
          <a:p>
            <a:pPr marL="247650" indent="-171450">
              <a:buFont typeface="Arial" panose="020B0604020202020204" pitchFamily="34" charset="0"/>
              <a:buChar char="•"/>
            </a:pPr>
            <a:r>
              <a:rPr lang="en-GB" sz="1200" b="1" dirty="0"/>
              <a:t>The ability to be self-reflective </a:t>
            </a:r>
          </a:p>
          <a:p>
            <a:pPr marL="247650" indent="-171450">
              <a:buFont typeface="Arial" panose="020B0604020202020204" pitchFamily="34" charset="0"/>
              <a:buChar char="•"/>
            </a:pPr>
            <a:r>
              <a:rPr lang="en-GB" sz="1200" dirty="0">
                <a:solidFill>
                  <a:schemeClr val="accent4">
                    <a:lumMod val="75000"/>
                  </a:schemeClr>
                </a:solidFill>
              </a:rPr>
              <a:t>Peter and Albert, (1993), explain that self reflection is important to understand and improve relationships with. Self reflection can help identify areas that need improving. </a:t>
            </a:r>
          </a:p>
          <a:p>
            <a:pPr>
              <a:buFont typeface="Arial" panose="020B0604020202020204" pitchFamily="34" charset="0"/>
              <a:buChar char="•"/>
            </a:pPr>
            <a:endParaRPr lang="en-GB" sz="1200" dirty="0">
              <a:solidFill>
                <a:schemeClr val="accent4">
                  <a:lumMod val="75000"/>
                </a:schemeClr>
              </a:solidFill>
            </a:endParaRPr>
          </a:p>
          <a:p>
            <a:pPr marL="247650" indent="-171450">
              <a:buFont typeface="Arial" panose="020B0604020202020204" pitchFamily="34" charset="0"/>
              <a:buChar char="•"/>
            </a:pPr>
            <a:r>
              <a:rPr lang="en-GB" sz="1200" b="1" dirty="0"/>
              <a:t>An interest in using clinical supervision and personal development positively and effectively </a:t>
            </a:r>
          </a:p>
          <a:p>
            <a:pPr marL="247650" indent="-171450">
              <a:buFont typeface="Arial" panose="020B0604020202020204" pitchFamily="34" charset="0"/>
              <a:buChar char="•"/>
            </a:pPr>
            <a:r>
              <a:rPr lang="en-GB" sz="1200" dirty="0" err="1">
                <a:solidFill>
                  <a:schemeClr val="accent4">
                    <a:lumMod val="75000"/>
                  </a:schemeClr>
                </a:solidFill>
              </a:rPr>
              <a:t>Misch</a:t>
            </a:r>
            <a:r>
              <a:rPr lang="en-GB" sz="1200" dirty="0">
                <a:solidFill>
                  <a:schemeClr val="accent4">
                    <a:lumMod val="75000"/>
                  </a:schemeClr>
                </a:solidFill>
              </a:rPr>
              <a:t>, (2000), states that trainees often overestimate their level of competence.  They also hold unrealistic expectations, thinking they will be able to solve psychological distress straight away. When this doesn’t happen, trainees may feel disappointed. </a:t>
            </a:r>
          </a:p>
          <a:p>
            <a:pPr>
              <a:buFont typeface="Arial" panose="020B0604020202020204" pitchFamily="34" charset="0"/>
              <a:buChar char="•"/>
            </a:pPr>
            <a:endParaRPr lang="en-GB" sz="1200" dirty="0">
              <a:solidFill>
                <a:schemeClr val="accent4">
                  <a:lumMod val="75000"/>
                </a:schemeClr>
              </a:solidFill>
            </a:endParaRPr>
          </a:p>
          <a:p>
            <a:pPr>
              <a:buFont typeface="Arial" panose="020B0604020202020204" pitchFamily="34" charset="0"/>
              <a:buChar char="•"/>
            </a:pPr>
            <a:endParaRPr lang="en-GB" sz="1200" dirty="0">
              <a:solidFill>
                <a:schemeClr val="accent4">
                  <a:lumMod val="75000"/>
                </a:schemeClr>
              </a:solidFill>
            </a:endParaRPr>
          </a:p>
          <a:p>
            <a:endParaRPr lang="en-US" dirty="0"/>
          </a:p>
          <a:p>
            <a:endParaRPr lang="en-US" dirty="0"/>
          </a:p>
        </p:txBody>
      </p:sp>
      <p:pic>
        <p:nvPicPr>
          <p:cNvPr id="3" name="Picture 2">
            <a:extLst>
              <a:ext uri="{FF2B5EF4-FFF2-40B4-BE49-F238E27FC236}">
                <a16:creationId xmlns:a16="http://schemas.microsoft.com/office/drawing/2014/main" id="{65C4072D-27C7-3B4A-8B99-B90274A5E27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518298" y="1505867"/>
            <a:ext cx="2395431" cy="2395431"/>
          </a:xfrm>
          <a:prstGeom prst="rect">
            <a:avLst/>
          </a:prstGeom>
        </p:spPr>
      </p:pic>
    </p:spTree>
    <p:extLst>
      <p:ext uri="{BB962C8B-B14F-4D97-AF65-F5344CB8AC3E}">
        <p14:creationId xmlns:p14="http://schemas.microsoft.com/office/powerpoint/2010/main" val="3260957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9D99F-EACB-204C-9012-485B10A0FC9B}"/>
              </a:ext>
            </a:extLst>
          </p:cNvPr>
          <p:cNvSpPr>
            <a:spLocks noGrp="1"/>
          </p:cNvSpPr>
          <p:nvPr>
            <p:ph type="ctrTitle"/>
          </p:nvPr>
        </p:nvSpPr>
        <p:spPr>
          <a:xfrm>
            <a:off x="1821550" y="258453"/>
            <a:ext cx="5500800" cy="1159800"/>
          </a:xfrm>
        </p:spPr>
        <p:txBody>
          <a:bodyPr/>
          <a:lstStyle/>
          <a:p>
            <a:r>
              <a:rPr lang="en-US" dirty="0"/>
              <a:t>Job Description - Skills</a:t>
            </a:r>
          </a:p>
        </p:txBody>
      </p:sp>
      <p:sp>
        <p:nvSpPr>
          <p:cNvPr id="3" name="Subtitle 2">
            <a:extLst>
              <a:ext uri="{FF2B5EF4-FFF2-40B4-BE49-F238E27FC236}">
                <a16:creationId xmlns:a16="http://schemas.microsoft.com/office/drawing/2014/main" id="{10689D1B-871F-744E-B15C-41DB64F70057}"/>
              </a:ext>
            </a:extLst>
          </p:cNvPr>
          <p:cNvSpPr>
            <a:spLocks noGrp="1"/>
          </p:cNvSpPr>
          <p:nvPr>
            <p:ph type="subTitle" idx="1"/>
          </p:nvPr>
        </p:nvSpPr>
        <p:spPr>
          <a:xfrm>
            <a:off x="927603" y="1274638"/>
            <a:ext cx="7288694" cy="784800"/>
          </a:xfrm>
        </p:spPr>
        <p:txBody>
          <a:bodyPr/>
          <a:lstStyle/>
          <a:p>
            <a:pPr>
              <a:buFont typeface="Arial" panose="020B0604020202020204" pitchFamily="34" charset="0"/>
              <a:buChar char="•"/>
            </a:pPr>
            <a:r>
              <a:rPr lang="en-GB" sz="1200" b="1" dirty="0"/>
              <a:t>High level of enthusiasm and self-motivation</a:t>
            </a:r>
          </a:p>
          <a:p>
            <a:pPr>
              <a:buFont typeface="Arial" panose="020B0604020202020204" pitchFamily="34" charset="0"/>
              <a:buChar char="•"/>
            </a:pPr>
            <a:r>
              <a:rPr lang="en-GB" sz="800" dirty="0">
                <a:solidFill>
                  <a:schemeClr val="accent4">
                    <a:lumMod val="75000"/>
                  </a:schemeClr>
                </a:solidFill>
              </a:rPr>
              <a:t> </a:t>
            </a:r>
            <a:r>
              <a:rPr lang="en-GB" sz="1200" dirty="0" err="1">
                <a:solidFill>
                  <a:schemeClr val="accent4">
                    <a:lumMod val="75000"/>
                  </a:schemeClr>
                </a:solidFill>
              </a:rPr>
              <a:t>Baljoon</a:t>
            </a:r>
            <a:r>
              <a:rPr lang="en-GB" sz="1200" dirty="0">
                <a:solidFill>
                  <a:schemeClr val="accent4">
                    <a:lumMod val="75000"/>
                  </a:schemeClr>
                </a:solidFill>
              </a:rPr>
              <a:t>, Banjar, and </a:t>
            </a:r>
            <a:r>
              <a:rPr lang="en-GB" sz="1200" dirty="0" err="1">
                <a:solidFill>
                  <a:schemeClr val="accent4">
                    <a:lumMod val="75000"/>
                  </a:schemeClr>
                </a:solidFill>
              </a:rPr>
              <a:t>Banakhar</a:t>
            </a:r>
            <a:r>
              <a:rPr lang="en-GB" sz="1200" dirty="0">
                <a:solidFill>
                  <a:schemeClr val="accent4">
                    <a:lumMod val="75000"/>
                  </a:schemeClr>
                </a:solidFill>
              </a:rPr>
              <a:t>, (2018) explain that motivation in work is important to keep inspired and energised. Motivation is explained as the stimulus of work behaviour, it helps to accomplish goals set, and thrive for more. </a:t>
            </a:r>
          </a:p>
          <a:p>
            <a:pPr marL="76200" indent="0"/>
            <a:endParaRPr lang="en-GB" sz="1200" dirty="0"/>
          </a:p>
          <a:p>
            <a:pPr>
              <a:buFont typeface="Arial" panose="020B0604020202020204" pitchFamily="34" charset="0"/>
              <a:buChar char="•"/>
            </a:pPr>
            <a:r>
              <a:rPr lang="en-GB" sz="1200" b="1" dirty="0"/>
              <a:t>Regard for others and respect for individual rights of autonomy and confidentiality</a:t>
            </a:r>
          </a:p>
          <a:p>
            <a:pPr>
              <a:buFont typeface="Arial" panose="020B0604020202020204" pitchFamily="34" charset="0"/>
              <a:buChar char="•"/>
            </a:pPr>
            <a:r>
              <a:rPr lang="en-GB" sz="1200" dirty="0">
                <a:solidFill>
                  <a:schemeClr val="accent4">
                    <a:lumMod val="75000"/>
                  </a:schemeClr>
                </a:solidFill>
              </a:rPr>
              <a:t>General data protection act (2018)</a:t>
            </a:r>
          </a:p>
          <a:p>
            <a:pPr>
              <a:buFont typeface="Arial" panose="020B0604020202020204" pitchFamily="34" charset="0"/>
              <a:buChar char="•"/>
            </a:pPr>
            <a:r>
              <a:rPr lang="en-GB" sz="1200" dirty="0">
                <a:solidFill>
                  <a:schemeClr val="accent4">
                    <a:lumMod val="75000"/>
                  </a:schemeClr>
                </a:solidFill>
              </a:rPr>
              <a:t>BPS codes of conduct, (2018),</a:t>
            </a:r>
          </a:p>
          <a:p>
            <a:pPr>
              <a:buFont typeface="Arial" panose="020B0604020202020204" pitchFamily="34" charset="0"/>
              <a:buChar char="•"/>
            </a:pPr>
            <a:r>
              <a:rPr lang="en-GB" sz="1200" dirty="0">
                <a:solidFill>
                  <a:schemeClr val="accent4">
                    <a:lumMod val="75000"/>
                  </a:schemeClr>
                </a:solidFill>
              </a:rPr>
              <a:t>The Mental Health Act (1983),</a:t>
            </a:r>
          </a:p>
          <a:p>
            <a:pPr>
              <a:buFont typeface="Arial" panose="020B0604020202020204" pitchFamily="34" charset="0"/>
              <a:buChar char="•"/>
            </a:pPr>
            <a:r>
              <a:rPr lang="en-GB" sz="1200" dirty="0">
                <a:solidFill>
                  <a:schemeClr val="accent4">
                    <a:lumMod val="75000"/>
                  </a:schemeClr>
                </a:solidFill>
              </a:rPr>
              <a:t>The Human rights act, (1998),</a:t>
            </a:r>
          </a:p>
          <a:p>
            <a:pPr>
              <a:buFont typeface="Arial" panose="020B0604020202020204" pitchFamily="34" charset="0"/>
              <a:buChar char="•"/>
            </a:pPr>
            <a:r>
              <a:rPr lang="en-GB" sz="1200" dirty="0">
                <a:solidFill>
                  <a:schemeClr val="accent4">
                    <a:lumMod val="75000"/>
                  </a:schemeClr>
                </a:solidFill>
              </a:rPr>
              <a:t>University Of Trinity St David’s Ethics (2020).</a:t>
            </a:r>
          </a:p>
          <a:p>
            <a:pPr>
              <a:buFont typeface="Arial" panose="020B0604020202020204" pitchFamily="34" charset="0"/>
              <a:buChar char="•"/>
            </a:pPr>
            <a:endParaRPr lang="en-GB" sz="1200" dirty="0"/>
          </a:p>
          <a:p>
            <a:pPr marL="76200" indent="0"/>
            <a:endParaRPr lang="en-GB" sz="1200" dirty="0"/>
          </a:p>
          <a:p>
            <a:pPr marL="76200" indent="0"/>
            <a:endParaRPr lang="en-GB" sz="1200" dirty="0"/>
          </a:p>
          <a:p>
            <a:endParaRPr lang="en-GB" sz="1200" dirty="0"/>
          </a:p>
          <a:p>
            <a:endParaRPr lang="en-GB" sz="1200" dirty="0"/>
          </a:p>
          <a:p>
            <a:endParaRPr lang="en-US" dirty="0"/>
          </a:p>
        </p:txBody>
      </p:sp>
      <p:sp>
        <p:nvSpPr>
          <p:cNvPr id="17" name="Subtitle 2">
            <a:extLst>
              <a:ext uri="{FF2B5EF4-FFF2-40B4-BE49-F238E27FC236}">
                <a16:creationId xmlns:a16="http://schemas.microsoft.com/office/drawing/2014/main" id="{A941E346-52C9-5940-BB05-958F848B05F1}"/>
              </a:ext>
            </a:extLst>
          </p:cNvPr>
          <p:cNvSpPr txBox="1">
            <a:spLocks/>
          </p:cNvSpPr>
          <p:nvPr/>
        </p:nvSpPr>
        <p:spPr>
          <a:xfrm>
            <a:off x="1002031" y="3476462"/>
            <a:ext cx="6586517" cy="7848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81000" algn="l" rtl="0">
              <a:lnSpc>
                <a:spcPct val="100000"/>
              </a:lnSpc>
              <a:spcBef>
                <a:spcPts val="0"/>
              </a:spcBef>
              <a:spcAft>
                <a:spcPts val="0"/>
              </a:spcAft>
              <a:buClr>
                <a:schemeClr val="dk2"/>
              </a:buClr>
              <a:buSzPts val="2400"/>
              <a:buFont typeface="Sniglet"/>
              <a:buNone/>
              <a:defRPr sz="2400" b="0" i="0" u="none" strike="noStrike" cap="none">
                <a:solidFill>
                  <a:schemeClr val="dk2"/>
                </a:solidFill>
                <a:latin typeface="Sniglet"/>
                <a:ea typeface="Sniglet"/>
                <a:cs typeface="Sniglet"/>
                <a:sym typeface="Sniglet"/>
              </a:defRPr>
            </a:lvl1pPr>
            <a:lvl2pPr marL="914400" marR="0" lvl="1"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2pPr>
            <a:lvl3pPr marL="1371600" marR="0" lvl="2"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3pPr>
            <a:lvl4pPr marL="1828800" marR="0" lvl="3"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4pPr>
            <a:lvl5pPr marL="2286000" marR="0" lvl="4"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5pPr>
            <a:lvl6pPr marL="2743200" marR="0" lvl="5"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6pPr>
            <a:lvl7pPr marL="3200400" marR="0" lvl="6"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7pPr>
            <a:lvl8pPr marL="3657600" marR="0" lvl="7"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8pPr>
            <a:lvl9pPr marL="4114800" marR="0" lvl="8"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9pPr>
          </a:lstStyle>
          <a:p>
            <a:pPr>
              <a:buFont typeface="Arial" panose="020B0604020202020204" pitchFamily="34" charset="0"/>
              <a:buChar char="•"/>
            </a:pPr>
            <a:r>
              <a:rPr lang="en-GB" sz="1200" b="1" dirty="0"/>
              <a:t>The capability to work under pressure </a:t>
            </a:r>
          </a:p>
          <a:p>
            <a:pPr>
              <a:buFont typeface="Arial" panose="020B0604020202020204" pitchFamily="34" charset="0"/>
              <a:buChar char="•"/>
            </a:pPr>
            <a:r>
              <a:rPr lang="en-GB" sz="1200" dirty="0">
                <a:solidFill>
                  <a:schemeClr val="accent4">
                    <a:lumMod val="75000"/>
                  </a:schemeClr>
                </a:solidFill>
              </a:rPr>
              <a:t>Kent, et al., (2018) explains that those who are able to self-regulate work better under pressure. By having better coping interventions, individuals are able to regulate physiological and psychological states to improve decision making and achieve goals. </a:t>
            </a:r>
          </a:p>
          <a:p>
            <a:pPr>
              <a:buFont typeface="Arial" panose="020B0604020202020204" pitchFamily="34" charset="0"/>
              <a:buChar char="•"/>
            </a:pPr>
            <a:endParaRPr lang="en-GB" sz="1200" dirty="0"/>
          </a:p>
          <a:p>
            <a:pPr marL="76200" indent="0"/>
            <a:endParaRPr lang="en-GB" sz="1200" dirty="0"/>
          </a:p>
          <a:p>
            <a:pPr marL="76200" indent="0"/>
            <a:endParaRPr lang="en-GB" sz="1200" dirty="0"/>
          </a:p>
          <a:p>
            <a:endParaRPr lang="en-GB" sz="1200" dirty="0"/>
          </a:p>
          <a:p>
            <a:endParaRPr lang="en-GB" sz="1200" dirty="0"/>
          </a:p>
          <a:p>
            <a:endParaRPr lang="en-US" dirty="0"/>
          </a:p>
        </p:txBody>
      </p:sp>
    </p:spTree>
    <p:extLst>
      <p:ext uri="{BB962C8B-B14F-4D97-AF65-F5344CB8AC3E}">
        <p14:creationId xmlns:p14="http://schemas.microsoft.com/office/powerpoint/2010/main" val="661154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71;p15">
            <a:extLst>
              <a:ext uri="{FF2B5EF4-FFF2-40B4-BE49-F238E27FC236}">
                <a16:creationId xmlns:a16="http://schemas.microsoft.com/office/drawing/2014/main" id="{F4FEA058-31EA-3F47-93F9-BFBE9842282C}"/>
              </a:ext>
            </a:extLst>
          </p:cNvPr>
          <p:cNvSpPr txBox="1">
            <a:spLocks/>
          </p:cNvSpPr>
          <p:nvPr/>
        </p:nvSpPr>
        <p:spPr>
          <a:xfrm>
            <a:off x="1890426" y="247968"/>
            <a:ext cx="5500800" cy="1159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1pPr>
            <a:lvl2pPr marR="0" lvl="1"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2pPr>
            <a:lvl3pPr marR="0" lvl="2"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3pPr>
            <a:lvl4pPr marR="0" lvl="3"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4pPr>
            <a:lvl5pPr marR="0" lvl="4"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5pPr>
            <a:lvl6pPr marR="0" lvl="5"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6pPr>
            <a:lvl7pPr marR="0" lvl="6"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7pPr>
            <a:lvl8pPr marR="0" lvl="7"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8pPr>
            <a:lvl9pPr marR="0" lvl="8"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9pPr>
          </a:lstStyle>
          <a:p>
            <a:pPr algn="ctr"/>
            <a:r>
              <a:rPr lang="en-GB" dirty="0"/>
              <a:t>Job Description - Skills </a:t>
            </a:r>
          </a:p>
        </p:txBody>
      </p:sp>
      <p:sp>
        <p:nvSpPr>
          <p:cNvPr id="6" name="Text Placeholder 3">
            <a:extLst>
              <a:ext uri="{FF2B5EF4-FFF2-40B4-BE49-F238E27FC236}">
                <a16:creationId xmlns:a16="http://schemas.microsoft.com/office/drawing/2014/main" id="{D046B242-3160-CD4B-BD6A-BA01EBB275AA}"/>
              </a:ext>
            </a:extLst>
          </p:cNvPr>
          <p:cNvSpPr txBox="1">
            <a:spLocks/>
          </p:cNvSpPr>
          <p:nvPr/>
        </p:nvSpPr>
        <p:spPr>
          <a:xfrm>
            <a:off x="1012516" y="1052587"/>
            <a:ext cx="6887589" cy="819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81000" algn="l" rtl="0">
              <a:lnSpc>
                <a:spcPct val="100000"/>
              </a:lnSpc>
              <a:spcBef>
                <a:spcPts val="0"/>
              </a:spcBef>
              <a:spcAft>
                <a:spcPts val="0"/>
              </a:spcAft>
              <a:buClr>
                <a:schemeClr val="dk2"/>
              </a:buClr>
              <a:buSzPts val="2400"/>
              <a:buFont typeface="Sniglet"/>
              <a:buNone/>
              <a:defRPr sz="2400" b="0" i="0" u="none" strike="noStrike" cap="none">
                <a:solidFill>
                  <a:schemeClr val="dk2"/>
                </a:solidFill>
                <a:latin typeface="Sniglet"/>
                <a:ea typeface="Sniglet"/>
                <a:cs typeface="Sniglet"/>
                <a:sym typeface="Sniglet"/>
              </a:defRPr>
            </a:lvl1pPr>
            <a:lvl2pPr marL="914400" marR="0" lvl="1"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2pPr>
            <a:lvl3pPr marL="1371600" marR="0" lvl="2"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3pPr>
            <a:lvl4pPr marL="1828800" marR="0" lvl="3"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4pPr>
            <a:lvl5pPr marL="2286000" marR="0" lvl="4"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5pPr>
            <a:lvl6pPr marL="2743200" marR="0" lvl="5"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6pPr>
            <a:lvl7pPr marL="3200400" marR="0" lvl="6"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7pPr>
            <a:lvl8pPr marL="3657600" marR="0" lvl="7"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8pPr>
            <a:lvl9pPr marL="4114800" marR="0" lvl="8"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9pPr>
          </a:lstStyle>
          <a:p>
            <a:pPr marL="76200" indent="0"/>
            <a:endParaRPr lang="en-GB" sz="1200" dirty="0">
              <a:solidFill>
                <a:schemeClr val="accent4">
                  <a:lumMod val="75000"/>
                </a:schemeClr>
              </a:solidFill>
            </a:endParaRPr>
          </a:p>
          <a:p>
            <a:pPr marL="76200" indent="0"/>
            <a:endParaRPr lang="en-GB" sz="1200" dirty="0"/>
          </a:p>
          <a:p>
            <a:pPr>
              <a:buFont typeface="Arial" panose="020B0604020202020204" pitchFamily="34" charset="0"/>
              <a:buChar char="•"/>
            </a:pPr>
            <a:r>
              <a:rPr lang="en-GB" sz="1200" b="1" dirty="0"/>
              <a:t>Skills in communication and communicating clearly, persuasively both verbally and in writing</a:t>
            </a:r>
            <a:r>
              <a:rPr lang="en-GB" sz="1200" dirty="0"/>
              <a:t> </a:t>
            </a:r>
          </a:p>
          <a:p>
            <a:pPr>
              <a:buFont typeface="Arial" panose="020B0604020202020204" pitchFamily="34" charset="0"/>
              <a:buChar char="•"/>
            </a:pPr>
            <a:r>
              <a:rPr lang="en-GB" sz="1200" dirty="0">
                <a:solidFill>
                  <a:schemeClr val="accent4">
                    <a:lumMod val="75000"/>
                  </a:schemeClr>
                </a:solidFill>
              </a:rPr>
              <a:t>Mahajan, (2015), explains that effective communication is one of the most important tools we need in workplaces to achieve goals and aims. Communication is part of everyday, in verbal and nonverbal forms. Communication is important as a psychological well-being practitioner as they need to listen and understand mental health problems from clients and understand pathways and interventions to help sort it. </a:t>
            </a:r>
          </a:p>
          <a:p>
            <a:pPr marL="76200" indent="0"/>
            <a:endParaRPr lang="en-GB" sz="1200" dirty="0">
              <a:solidFill>
                <a:schemeClr val="accent4">
                  <a:lumMod val="75000"/>
                </a:schemeClr>
              </a:solidFill>
            </a:endParaRPr>
          </a:p>
          <a:p>
            <a:pPr>
              <a:buFont typeface="Arial" panose="020B0604020202020204" pitchFamily="34" charset="0"/>
              <a:buChar char="•"/>
            </a:pPr>
            <a:r>
              <a:rPr lang="en-GB" sz="1200" dirty="0" err="1">
                <a:solidFill>
                  <a:schemeClr val="accent4">
                    <a:lumMod val="75000"/>
                  </a:schemeClr>
                </a:solidFill>
              </a:rPr>
              <a:t>Fassaert</a:t>
            </a:r>
            <a:r>
              <a:rPr lang="en-GB" sz="1200" dirty="0">
                <a:solidFill>
                  <a:schemeClr val="accent4">
                    <a:lumMod val="75000"/>
                  </a:schemeClr>
                </a:solidFill>
              </a:rPr>
              <a:t>, et al., (2007), state that listening skills are important in healthcare settings such as counselling. </a:t>
            </a:r>
            <a:r>
              <a:rPr lang="en-GB" sz="1200" dirty="0" err="1">
                <a:solidFill>
                  <a:schemeClr val="accent4">
                    <a:lumMod val="75000"/>
                  </a:schemeClr>
                </a:solidFill>
              </a:rPr>
              <a:t>Kunztze</a:t>
            </a:r>
            <a:r>
              <a:rPr lang="en-GB" sz="1200" dirty="0">
                <a:solidFill>
                  <a:schemeClr val="accent4">
                    <a:lumMod val="75000"/>
                  </a:schemeClr>
                </a:solidFill>
              </a:rPr>
              <a:t>, et al., (2009), found listening and effective communication skills are essential in counselling to help clients to gain more understanding about their situation. , </a:t>
            </a:r>
          </a:p>
          <a:p>
            <a:pPr>
              <a:buFont typeface="Arial" panose="020B0604020202020204" pitchFamily="34" charset="0"/>
              <a:buChar char="•"/>
            </a:pPr>
            <a:endParaRPr lang="en-GB" sz="1200" dirty="0">
              <a:solidFill>
                <a:schemeClr val="accent4">
                  <a:lumMod val="75000"/>
                </a:schemeClr>
              </a:solidFill>
            </a:endParaRPr>
          </a:p>
          <a:p>
            <a:pPr>
              <a:buFont typeface="Arial" panose="020B0604020202020204" pitchFamily="34" charset="0"/>
              <a:buChar char="•"/>
            </a:pPr>
            <a:endParaRPr lang="en-GB" sz="1200" dirty="0">
              <a:solidFill>
                <a:schemeClr val="accent4">
                  <a:lumMod val="75000"/>
                </a:schemeClr>
              </a:solidFill>
            </a:endParaRPr>
          </a:p>
          <a:p>
            <a:pPr>
              <a:buFont typeface="Arial" panose="020B0604020202020204" pitchFamily="34" charset="0"/>
              <a:buChar char="•"/>
            </a:pPr>
            <a:endParaRPr lang="en-GB" sz="1200" dirty="0"/>
          </a:p>
          <a:p>
            <a:endParaRPr lang="en-US" dirty="0"/>
          </a:p>
        </p:txBody>
      </p:sp>
      <p:pic>
        <p:nvPicPr>
          <p:cNvPr id="7" name="Picture 6">
            <a:extLst>
              <a:ext uri="{FF2B5EF4-FFF2-40B4-BE49-F238E27FC236}">
                <a16:creationId xmlns:a16="http://schemas.microsoft.com/office/drawing/2014/main" id="{955CE002-D37D-234B-9932-79BCA50DB4C7}"/>
              </a:ext>
            </a:extLst>
          </p:cNvPr>
          <p:cNvPicPr>
            <a:picLocks noChangeAspect="1"/>
          </p:cNvPicPr>
          <p:nvPr/>
        </p:nvPicPr>
        <p:blipFill rotWithShape="1">
          <a:blip r:embed="rId3"/>
          <a:srcRect b="8837"/>
          <a:stretch/>
        </p:blipFill>
        <p:spPr>
          <a:xfrm>
            <a:off x="3912781" y="3680963"/>
            <a:ext cx="1485323" cy="1462387"/>
          </a:xfrm>
          <a:prstGeom prst="rect">
            <a:avLst/>
          </a:prstGeom>
        </p:spPr>
      </p:pic>
      <p:pic>
        <p:nvPicPr>
          <p:cNvPr id="3" name="Picture 2" descr="A close up of graphics&#10;&#10;Description automatically generated">
            <a:extLst>
              <a:ext uri="{FF2B5EF4-FFF2-40B4-BE49-F238E27FC236}">
                <a16:creationId xmlns:a16="http://schemas.microsoft.com/office/drawing/2014/main" id="{66394A74-373C-4244-83AD-CD4C19D54275}"/>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540449" y="3680963"/>
            <a:ext cx="2465865" cy="1387049"/>
          </a:xfrm>
          <a:prstGeom prst="rect">
            <a:avLst/>
          </a:prstGeom>
        </p:spPr>
      </p:pic>
    </p:spTree>
    <p:extLst>
      <p:ext uri="{BB962C8B-B14F-4D97-AF65-F5344CB8AC3E}">
        <p14:creationId xmlns:p14="http://schemas.microsoft.com/office/powerpoint/2010/main" val="35028220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3B656-F761-2B4A-8834-34FB8B32B4E2}"/>
              </a:ext>
            </a:extLst>
          </p:cNvPr>
          <p:cNvSpPr>
            <a:spLocks noGrp="1"/>
          </p:cNvSpPr>
          <p:nvPr>
            <p:ph type="ctrTitle"/>
          </p:nvPr>
        </p:nvSpPr>
        <p:spPr>
          <a:xfrm>
            <a:off x="1545049" y="387164"/>
            <a:ext cx="6221187" cy="1159800"/>
          </a:xfrm>
        </p:spPr>
        <p:txBody>
          <a:bodyPr/>
          <a:lstStyle/>
          <a:p>
            <a:pPr algn="ctr"/>
            <a:r>
              <a:rPr lang="en-US" dirty="0"/>
              <a:t>Skills</a:t>
            </a:r>
          </a:p>
        </p:txBody>
      </p:sp>
      <p:sp>
        <p:nvSpPr>
          <p:cNvPr id="3" name="Subtitle 2">
            <a:extLst>
              <a:ext uri="{FF2B5EF4-FFF2-40B4-BE49-F238E27FC236}">
                <a16:creationId xmlns:a16="http://schemas.microsoft.com/office/drawing/2014/main" id="{FA0F05EB-D80B-B44D-A2EE-12A9DB48D577}"/>
              </a:ext>
            </a:extLst>
          </p:cNvPr>
          <p:cNvSpPr>
            <a:spLocks noGrp="1"/>
          </p:cNvSpPr>
          <p:nvPr>
            <p:ph type="subTitle" idx="1"/>
          </p:nvPr>
        </p:nvSpPr>
        <p:spPr>
          <a:xfrm>
            <a:off x="1377759" y="1374473"/>
            <a:ext cx="6388477" cy="784800"/>
          </a:xfrm>
        </p:spPr>
        <p:txBody>
          <a:bodyPr/>
          <a:lstStyle/>
          <a:p>
            <a:pPr algn="ctr">
              <a:buFont typeface="Arial" panose="020B0604020202020204" pitchFamily="34" charset="0"/>
              <a:buChar char="•"/>
            </a:pPr>
            <a:r>
              <a:rPr lang="en-GB" sz="1400" dirty="0"/>
              <a:t>Team working skills and an attitude for fostering good work relationships</a:t>
            </a:r>
          </a:p>
          <a:p>
            <a:pPr algn="ctr"/>
            <a:endParaRPr lang="en-GB" sz="1400" dirty="0"/>
          </a:p>
          <a:p>
            <a:pPr algn="ctr"/>
            <a:r>
              <a:rPr lang="en-US" sz="1400" dirty="0"/>
              <a:t>Belbin, (1993), explained different teams need access to each of the nine Belbin Team role behaviors in order to be a successful and effective team.  Most people have two or three of these roles, which can change over time. Each role has its strengths and weaknesses. </a:t>
            </a:r>
          </a:p>
          <a:p>
            <a:pPr algn="ctr"/>
            <a:endParaRPr lang="en-US" sz="1400" dirty="0"/>
          </a:p>
          <a:p>
            <a:pPr algn="ctr"/>
            <a:endParaRPr lang="en-US" sz="1400" dirty="0"/>
          </a:p>
          <a:p>
            <a:pPr algn="ctr"/>
            <a:r>
              <a:rPr lang="en-US" sz="1400" dirty="0"/>
              <a:t>My strengths for team roles in the workplace based upon Belbin's roles include: </a:t>
            </a:r>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br>
              <a:rPr lang="en-GB" dirty="0"/>
            </a:br>
            <a:endParaRPr lang="en-US" dirty="0"/>
          </a:p>
        </p:txBody>
      </p:sp>
      <p:sp>
        <p:nvSpPr>
          <p:cNvPr id="4" name="Slide Number Placeholder 3">
            <a:extLst>
              <a:ext uri="{FF2B5EF4-FFF2-40B4-BE49-F238E27FC236}">
                <a16:creationId xmlns:a16="http://schemas.microsoft.com/office/drawing/2014/main" id="{87133BD0-30E0-BC43-922D-EBB0DA30423D}"/>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11</a:t>
            </a:fld>
            <a:endParaRPr lang="en"/>
          </a:p>
        </p:txBody>
      </p:sp>
      <p:sp>
        <p:nvSpPr>
          <p:cNvPr id="5" name="Title 1">
            <a:extLst>
              <a:ext uri="{FF2B5EF4-FFF2-40B4-BE49-F238E27FC236}">
                <a16:creationId xmlns:a16="http://schemas.microsoft.com/office/drawing/2014/main" id="{F91AED56-0E20-3046-9738-053C18C0B569}"/>
              </a:ext>
            </a:extLst>
          </p:cNvPr>
          <p:cNvSpPr txBox="1">
            <a:spLocks/>
          </p:cNvSpPr>
          <p:nvPr/>
        </p:nvSpPr>
        <p:spPr>
          <a:xfrm>
            <a:off x="588130" y="3146582"/>
            <a:ext cx="3395493" cy="903348"/>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1pPr>
            <a:lvl2pPr marR="0" lvl="1"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2pPr>
            <a:lvl3pPr marR="0" lvl="2"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3pPr>
            <a:lvl4pPr marR="0" lvl="3"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4pPr>
            <a:lvl5pPr marR="0" lvl="4"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5pPr>
            <a:lvl6pPr marR="0" lvl="5"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6pPr>
            <a:lvl7pPr marR="0" lvl="6"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7pPr>
            <a:lvl8pPr marR="0" lvl="7"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8pPr>
            <a:lvl9pPr marR="0" lvl="8"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9pPr>
          </a:lstStyle>
          <a:p>
            <a:pPr algn="ctr"/>
            <a:r>
              <a:rPr lang="en-US" sz="3200" dirty="0"/>
              <a:t>-Team Worker </a:t>
            </a:r>
          </a:p>
        </p:txBody>
      </p:sp>
      <p:sp>
        <p:nvSpPr>
          <p:cNvPr id="6" name="Title 1">
            <a:extLst>
              <a:ext uri="{FF2B5EF4-FFF2-40B4-BE49-F238E27FC236}">
                <a16:creationId xmlns:a16="http://schemas.microsoft.com/office/drawing/2014/main" id="{22C1686E-8A81-6243-9428-DFB9CC102CBF}"/>
              </a:ext>
            </a:extLst>
          </p:cNvPr>
          <p:cNvSpPr txBox="1">
            <a:spLocks/>
          </p:cNvSpPr>
          <p:nvPr/>
        </p:nvSpPr>
        <p:spPr>
          <a:xfrm>
            <a:off x="2766097" y="3155037"/>
            <a:ext cx="3395493" cy="903348"/>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1pPr>
            <a:lvl2pPr marR="0" lvl="1"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2pPr>
            <a:lvl3pPr marR="0" lvl="2"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3pPr>
            <a:lvl4pPr marR="0" lvl="3"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4pPr>
            <a:lvl5pPr marR="0" lvl="4"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5pPr>
            <a:lvl6pPr marR="0" lvl="5"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6pPr>
            <a:lvl7pPr marR="0" lvl="6"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7pPr>
            <a:lvl8pPr marR="0" lvl="7"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8pPr>
            <a:lvl9pPr marR="0" lvl="8"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9pPr>
          </a:lstStyle>
          <a:p>
            <a:pPr algn="ctr"/>
            <a:r>
              <a:rPr lang="en-US" sz="3200" dirty="0"/>
              <a:t>-Plant </a:t>
            </a:r>
          </a:p>
        </p:txBody>
      </p:sp>
      <p:sp>
        <p:nvSpPr>
          <p:cNvPr id="7" name="Title 1">
            <a:extLst>
              <a:ext uri="{FF2B5EF4-FFF2-40B4-BE49-F238E27FC236}">
                <a16:creationId xmlns:a16="http://schemas.microsoft.com/office/drawing/2014/main" id="{76650C48-0814-C540-8BFB-9D77FFA7691A}"/>
              </a:ext>
            </a:extLst>
          </p:cNvPr>
          <p:cNvSpPr txBox="1">
            <a:spLocks/>
          </p:cNvSpPr>
          <p:nvPr/>
        </p:nvSpPr>
        <p:spPr>
          <a:xfrm>
            <a:off x="4944064" y="3155037"/>
            <a:ext cx="3395493" cy="903348"/>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1pPr>
            <a:lvl2pPr marR="0" lvl="1"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2pPr>
            <a:lvl3pPr marR="0" lvl="2"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3pPr>
            <a:lvl4pPr marR="0" lvl="3"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4pPr>
            <a:lvl5pPr marR="0" lvl="4"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5pPr>
            <a:lvl6pPr marR="0" lvl="5"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6pPr>
            <a:lvl7pPr marR="0" lvl="6"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7pPr>
            <a:lvl8pPr marR="0" lvl="7"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8pPr>
            <a:lvl9pPr marR="0" lvl="8" algn="l" rtl="0">
              <a:lnSpc>
                <a:spcPct val="100000"/>
              </a:lnSpc>
              <a:spcBef>
                <a:spcPts val="0"/>
              </a:spcBef>
              <a:spcAft>
                <a:spcPts val="0"/>
              </a:spcAft>
              <a:buClr>
                <a:srgbClr val="2A95B7"/>
              </a:buClr>
              <a:buSzPts val="4800"/>
              <a:buFont typeface="Patrick Hand SC"/>
              <a:buNone/>
              <a:defRPr sz="4800" b="0" i="0" u="none" strike="noStrike" cap="none">
                <a:solidFill>
                  <a:srgbClr val="2A95B7"/>
                </a:solidFill>
                <a:latin typeface="Patrick Hand SC"/>
                <a:ea typeface="Patrick Hand SC"/>
                <a:cs typeface="Patrick Hand SC"/>
                <a:sym typeface="Patrick Hand SC"/>
              </a:defRPr>
            </a:lvl9pPr>
          </a:lstStyle>
          <a:p>
            <a:pPr algn="ctr"/>
            <a:r>
              <a:rPr lang="en-US" sz="3200" dirty="0"/>
              <a:t>-Implementor  </a:t>
            </a:r>
          </a:p>
        </p:txBody>
      </p:sp>
    </p:spTree>
    <p:extLst>
      <p:ext uri="{BB962C8B-B14F-4D97-AF65-F5344CB8AC3E}">
        <p14:creationId xmlns:p14="http://schemas.microsoft.com/office/powerpoint/2010/main" val="9738642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9D99F-EACB-204C-9012-485B10A0FC9B}"/>
              </a:ext>
            </a:extLst>
          </p:cNvPr>
          <p:cNvSpPr>
            <a:spLocks noGrp="1"/>
          </p:cNvSpPr>
          <p:nvPr>
            <p:ph type="ctrTitle"/>
          </p:nvPr>
        </p:nvSpPr>
        <p:spPr>
          <a:xfrm>
            <a:off x="836347" y="1040492"/>
            <a:ext cx="7471306" cy="1159800"/>
          </a:xfrm>
        </p:spPr>
        <p:txBody>
          <a:bodyPr/>
          <a:lstStyle/>
          <a:p>
            <a:pPr algn="ctr"/>
            <a:r>
              <a:rPr lang="en-US" dirty="0"/>
              <a:t>Job Description – Skills </a:t>
            </a:r>
            <a:br>
              <a:rPr lang="en-US" dirty="0"/>
            </a:br>
            <a:r>
              <a:rPr lang="en-US" dirty="0"/>
              <a:t>(Skills that need improvement) </a:t>
            </a:r>
          </a:p>
        </p:txBody>
      </p:sp>
      <p:sp>
        <p:nvSpPr>
          <p:cNvPr id="3" name="Subtitle 2">
            <a:extLst>
              <a:ext uri="{FF2B5EF4-FFF2-40B4-BE49-F238E27FC236}">
                <a16:creationId xmlns:a16="http://schemas.microsoft.com/office/drawing/2014/main" id="{10689D1B-871F-744E-B15C-41DB64F70057}"/>
              </a:ext>
            </a:extLst>
          </p:cNvPr>
          <p:cNvSpPr>
            <a:spLocks noGrp="1"/>
          </p:cNvSpPr>
          <p:nvPr>
            <p:ph type="subTitle" idx="1"/>
          </p:nvPr>
        </p:nvSpPr>
        <p:spPr>
          <a:xfrm>
            <a:off x="1153434" y="2327881"/>
            <a:ext cx="6837131" cy="784800"/>
          </a:xfrm>
        </p:spPr>
        <p:txBody>
          <a:bodyPr/>
          <a:lstStyle/>
          <a:p>
            <a:pPr>
              <a:buFont typeface="Arial" panose="020B0604020202020204" pitchFamily="34" charset="0"/>
              <a:buChar char="•"/>
            </a:pPr>
            <a:r>
              <a:rPr lang="en-GB" sz="1800" b="1" dirty="0"/>
              <a:t>How to apply knowledge of low intensity therapeutic interventions to clinical problems </a:t>
            </a:r>
          </a:p>
          <a:p>
            <a:pPr marL="76200" indent="0"/>
            <a:endParaRPr lang="en-GB" sz="1800" dirty="0"/>
          </a:p>
          <a:p>
            <a:pPr>
              <a:buFont typeface="Arial" panose="020B0604020202020204" pitchFamily="34" charset="0"/>
              <a:buChar char="•"/>
            </a:pPr>
            <a:r>
              <a:rPr lang="en-GB" sz="1800" b="1" dirty="0"/>
              <a:t>The ability to liaise and network with a range of organisations and members of the public</a:t>
            </a:r>
          </a:p>
          <a:p>
            <a:br>
              <a:rPr lang="en-GB" sz="1200" dirty="0"/>
            </a:br>
            <a:endParaRPr lang="en-GB" sz="1200" dirty="0"/>
          </a:p>
          <a:p>
            <a:pPr marL="76200" indent="0"/>
            <a:endParaRPr lang="en-GB" sz="1200" dirty="0"/>
          </a:p>
          <a:p>
            <a:pPr marL="76200" indent="0"/>
            <a:endParaRPr lang="en-GB" sz="1200" dirty="0"/>
          </a:p>
          <a:p>
            <a:endParaRPr lang="en-GB" sz="1200" dirty="0"/>
          </a:p>
          <a:p>
            <a:endParaRPr lang="en-GB" sz="1200" dirty="0"/>
          </a:p>
          <a:p>
            <a:endParaRPr lang="en-US" dirty="0"/>
          </a:p>
        </p:txBody>
      </p:sp>
    </p:spTree>
    <p:extLst>
      <p:ext uri="{BB962C8B-B14F-4D97-AF65-F5344CB8AC3E}">
        <p14:creationId xmlns:p14="http://schemas.microsoft.com/office/powerpoint/2010/main" val="3405507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CE800CD-91F4-4240-B497-9801574F56E6}"/>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13</a:t>
            </a:fld>
            <a:endParaRPr lang="en"/>
          </a:p>
        </p:txBody>
      </p:sp>
      <p:sp>
        <p:nvSpPr>
          <p:cNvPr id="6" name="Text Placeholder 3">
            <a:extLst>
              <a:ext uri="{FF2B5EF4-FFF2-40B4-BE49-F238E27FC236}">
                <a16:creationId xmlns:a16="http://schemas.microsoft.com/office/drawing/2014/main" id="{D046B242-3160-CD4B-BD6A-BA01EBB275AA}"/>
              </a:ext>
            </a:extLst>
          </p:cNvPr>
          <p:cNvSpPr txBox="1">
            <a:spLocks/>
          </p:cNvSpPr>
          <p:nvPr/>
        </p:nvSpPr>
        <p:spPr>
          <a:xfrm>
            <a:off x="1508003" y="787337"/>
            <a:ext cx="6127994" cy="819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81000" algn="l" rtl="0">
              <a:lnSpc>
                <a:spcPct val="100000"/>
              </a:lnSpc>
              <a:spcBef>
                <a:spcPts val="0"/>
              </a:spcBef>
              <a:spcAft>
                <a:spcPts val="0"/>
              </a:spcAft>
              <a:buClr>
                <a:schemeClr val="dk2"/>
              </a:buClr>
              <a:buSzPts val="2400"/>
              <a:buFont typeface="Sniglet"/>
              <a:buNone/>
              <a:defRPr sz="2400" b="0" i="0" u="none" strike="noStrike" cap="none">
                <a:solidFill>
                  <a:schemeClr val="dk2"/>
                </a:solidFill>
                <a:latin typeface="Sniglet"/>
                <a:ea typeface="Sniglet"/>
                <a:cs typeface="Sniglet"/>
                <a:sym typeface="Sniglet"/>
              </a:defRPr>
            </a:lvl1pPr>
            <a:lvl2pPr marL="914400" marR="0" lvl="1"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2pPr>
            <a:lvl3pPr marL="1371600" marR="0" lvl="2"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3pPr>
            <a:lvl4pPr marL="1828800" marR="0" lvl="3"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4pPr>
            <a:lvl5pPr marL="2286000" marR="0" lvl="4"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5pPr>
            <a:lvl6pPr marL="2743200" marR="0" lvl="5"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6pPr>
            <a:lvl7pPr marL="3200400" marR="0" lvl="6"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7pPr>
            <a:lvl8pPr marL="3657600" marR="0" lvl="7"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8pPr>
            <a:lvl9pPr marL="4114800" marR="0" lvl="8" indent="-381000" algn="l" rtl="0">
              <a:lnSpc>
                <a:spcPct val="100000"/>
              </a:lnSpc>
              <a:spcBef>
                <a:spcPts val="0"/>
              </a:spcBef>
              <a:spcAft>
                <a:spcPts val="0"/>
              </a:spcAft>
              <a:buClr>
                <a:schemeClr val="dk2"/>
              </a:buClr>
              <a:buSzPts val="3000"/>
              <a:buFont typeface="Sniglet"/>
              <a:buNone/>
              <a:defRPr sz="3000" b="0" i="0" u="none" strike="noStrike" cap="none">
                <a:solidFill>
                  <a:schemeClr val="dk2"/>
                </a:solidFill>
                <a:latin typeface="Sniglet"/>
                <a:ea typeface="Sniglet"/>
                <a:cs typeface="Sniglet"/>
                <a:sym typeface="Sniglet"/>
              </a:defRPr>
            </a:lvl9pPr>
          </a:lstStyle>
          <a:p>
            <a:pPr algn="ctr"/>
            <a:r>
              <a:rPr lang="en-US" sz="4000" b="1" dirty="0">
                <a:solidFill>
                  <a:schemeClr val="accent4"/>
                </a:solidFill>
              </a:rPr>
              <a:t>Why is it important to have skills which are transferable? </a:t>
            </a:r>
            <a:endParaRPr lang="en-GB" sz="4000" dirty="0">
              <a:solidFill>
                <a:schemeClr val="accent4"/>
              </a:solidFill>
            </a:endParaRPr>
          </a:p>
          <a:p>
            <a:pPr algn="ctr"/>
            <a:br>
              <a:rPr lang="en-GB" sz="1200" dirty="0"/>
            </a:br>
            <a:endParaRPr lang="en-GB" sz="1200" dirty="0"/>
          </a:p>
          <a:p>
            <a:pPr algn="ctr"/>
            <a:endParaRPr lang="en-US" dirty="0"/>
          </a:p>
        </p:txBody>
      </p:sp>
      <p:pic>
        <p:nvPicPr>
          <p:cNvPr id="3" name="Picture 2" descr="A picture containing room, shirt&#10;&#10;Description automatically generated">
            <a:extLst>
              <a:ext uri="{FF2B5EF4-FFF2-40B4-BE49-F238E27FC236}">
                <a16:creationId xmlns:a16="http://schemas.microsoft.com/office/drawing/2014/main" id="{EFBBF289-0943-564E-8D11-C6C2310BCE0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315601" y="2901510"/>
            <a:ext cx="2407289" cy="1882267"/>
          </a:xfrm>
          <a:prstGeom prst="rect">
            <a:avLst/>
          </a:prstGeom>
        </p:spPr>
      </p:pic>
      <p:pic>
        <p:nvPicPr>
          <p:cNvPr id="10" name="Picture 9" descr="A close up of a toy&#10;&#10;Description automatically generated">
            <a:extLst>
              <a:ext uri="{FF2B5EF4-FFF2-40B4-BE49-F238E27FC236}">
                <a16:creationId xmlns:a16="http://schemas.microsoft.com/office/drawing/2014/main" id="{7D27ECA3-B37E-5749-855D-84653A96D08C}"/>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1063255" y="2901510"/>
            <a:ext cx="1993186" cy="1882267"/>
          </a:xfrm>
          <a:prstGeom prst="rect">
            <a:avLst/>
          </a:prstGeom>
        </p:spPr>
      </p:pic>
      <p:pic>
        <p:nvPicPr>
          <p:cNvPr id="13" name="Picture 12" descr="A picture containing sign, drawing, room&#10;&#10;Description automatically generated">
            <a:extLst>
              <a:ext uri="{FF2B5EF4-FFF2-40B4-BE49-F238E27FC236}">
                <a16:creationId xmlns:a16="http://schemas.microsoft.com/office/drawing/2014/main" id="{6F1B8CE9-E51E-D145-9AF0-AFC14DCF871B}"/>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3320727" y="2901510"/>
            <a:ext cx="2766834" cy="1882267"/>
          </a:xfrm>
          <a:prstGeom prst="rect">
            <a:avLst/>
          </a:prstGeom>
        </p:spPr>
      </p:pic>
    </p:spTree>
    <p:extLst>
      <p:ext uri="{BB962C8B-B14F-4D97-AF65-F5344CB8AC3E}">
        <p14:creationId xmlns:p14="http://schemas.microsoft.com/office/powerpoint/2010/main" val="2712748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2739E-3B1B-4440-B13F-D7483FBE8CFB}"/>
              </a:ext>
            </a:extLst>
          </p:cNvPr>
          <p:cNvSpPr>
            <a:spLocks noGrp="1"/>
          </p:cNvSpPr>
          <p:nvPr>
            <p:ph type="ctrTitle"/>
          </p:nvPr>
        </p:nvSpPr>
        <p:spPr>
          <a:xfrm>
            <a:off x="1254015" y="970412"/>
            <a:ext cx="6635870" cy="1159800"/>
          </a:xfrm>
        </p:spPr>
        <p:txBody>
          <a:bodyPr/>
          <a:lstStyle/>
          <a:p>
            <a:pPr algn="ctr"/>
            <a:r>
              <a:rPr lang="en-US" dirty="0"/>
              <a:t>Why is work experience a good transferable skill? </a:t>
            </a:r>
          </a:p>
        </p:txBody>
      </p:sp>
      <p:sp>
        <p:nvSpPr>
          <p:cNvPr id="4" name="Slide Number Placeholder 3">
            <a:extLst>
              <a:ext uri="{FF2B5EF4-FFF2-40B4-BE49-F238E27FC236}">
                <a16:creationId xmlns:a16="http://schemas.microsoft.com/office/drawing/2014/main" id="{C3750A45-AEEE-044F-B643-F0D98A19B809}"/>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14</a:t>
            </a:fld>
            <a:endParaRPr lang="en"/>
          </a:p>
        </p:txBody>
      </p:sp>
      <p:sp>
        <p:nvSpPr>
          <p:cNvPr id="6" name="Subtitle 5">
            <a:extLst>
              <a:ext uri="{FF2B5EF4-FFF2-40B4-BE49-F238E27FC236}">
                <a16:creationId xmlns:a16="http://schemas.microsoft.com/office/drawing/2014/main" id="{C9B0090C-2276-E646-B792-842F98ED589F}"/>
              </a:ext>
            </a:extLst>
          </p:cNvPr>
          <p:cNvSpPr>
            <a:spLocks noGrp="1"/>
          </p:cNvSpPr>
          <p:nvPr>
            <p:ph type="subTitle" idx="1"/>
          </p:nvPr>
        </p:nvSpPr>
        <p:spPr>
          <a:xfrm>
            <a:off x="1050472" y="1907933"/>
            <a:ext cx="7042955" cy="784800"/>
          </a:xfrm>
        </p:spPr>
        <p:txBody>
          <a:bodyPr/>
          <a:lstStyle/>
          <a:p>
            <a:r>
              <a:rPr lang="en-GB" sz="1600" dirty="0"/>
              <a:t> </a:t>
            </a:r>
          </a:p>
          <a:p>
            <a:r>
              <a:rPr lang="en-GB" sz="1600" dirty="0"/>
              <a:t>	Muhamad, (2019) explains that we are constantly under global competition. This means that it is important to have transferable skills. Additionally, it is important that graduates have employability skills to understand different skill sets which are needed by employers. Work experience is an effective way of providing this. This is because individuals need to experience and understand different places or work, and to practise skills which they may need later in life. </a:t>
            </a:r>
          </a:p>
          <a:p>
            <a:br>
              <a:rPr lang="en-GB" dirty="0"/>
            </a:br>
            <a:endParaRPr lang="en-GB" dirty="0"/>
          </a:p>
          <a:p>
            <a:endParaRPr lang="en-US" dirty="0"/>
          </a:p>
        </p:txBody>
      </p:sp>
    </p:spTree>
    <p:extLst>
      <p:ext uri="{BB962C8B-B14F-4D97-AF65-F5344CB8AC3E}">
        <p14:creationId xmlns:p14="http://schemas.microsoft.com/office/powerpoint/2010/main" val="102602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0"/>
          <p:cNvSpPr txBox="1">
            <a:spLocks noGrp="1"/>
          </p:cNvSpPr>
          <p:nvPr>
            <p:ph type="title"/>
          </p:nvPr>
        </p:nvSpPr>
        <p:spPr>
          <a:xfrm>
            <a:off x="1061550" y="1119700"/>
            <a:ext cx="7020900" cy="750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8000" dirty="0"/>
              <a:t>Any</a:t>
            </a:r>
            <a:r>
              <a:rPr lang="en" sz="4000" dirty="0"/>
              <a:t> </a:t>
            </a:r>
            <a:r>
              <a:rPr lang="en" sz="7200" dirty="0"/>
              <a:t>Questions</a:t>
            </a:r>
            <a:r>
              <a:rPr lang="en" sz="4000" dirty="0"/>
              <a:t>?</a:t>
            </a:r>
            <a:br>
              <a:rPr lang="en" sz="4000" dirty="0"/>
            </a:br>
            <a:br>
              <a:rPr lang="en" sz="4000" dirty="0"/>
            </a:br>
            <a:r>
              <a:rPr lang="en" sz="4000" dirty="0"/>
              <a:t>Thank you for listening.</a:t>
            </a:r>
            <a:br>
              <a:rPr lang="en" sz="4000" dirty="0"/>
            </a:br>
            <a:br>
              <a:rPr lang="en" sz="4000" dirty="0"/>
            </a:br>
            <a:endParaRPr sz="4000" dirty="0"/>
          </a:p>
        </p:txBody>
      </p:sp>
      <p:sp>
        <p:nvSpPr>
          <p:cNvPr id="116" name="Google Shape;116;p20"/>
          <p:cNvSpPr txBox="1">
            <a:spLocks noGrp="1"/>
          </p:cNvSpPr>
          <p:nvPr>
            <p:ph type="sldNum" idx="12"/>
          </p:nvPr>
        </p:nvSpPr>
        <p:spPr>
          <a:xfrm>
            <a:off x="8595300" y="4839750"/>
            <a:ext cx="548700" cy="30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F0AC9-B363-8D40-8D17-D1B8EC3469F9}"/>
              </a:ext>
            </a:extLst>
          </p:cNvPr>
          <p:cNvSpPr>
            <a:spLocks noGrp="1"/>
          </p:cNvSpPr>
          <p:nvPr>
            <p:ph type="ctrTitle"/>
          </p:nvPr>
        </p:nvSpPr>
        <p:spPr>
          <a:xfrm>
            <a:off x="1683327" y="252508"/>
            <a:ext cx="5500800" cy="1159800"/>
          </a:xfrm>
        </p:spPr>
        <p:txBody>
          <a:bodyPr/>
          <a:lstStyle/>
          <a:p>
            <a:r>
              <a:rPr lang="en-US" dirty="0"/>
              <a:t>References</a:t>
            </a:r>
          </a:p>
        </p:txBody>
      </p:sp>
      <p:sp>
        <p:nvSpPr>
          <p:cNvPr id="3" name="Subtitle 2">
            <a:extLst>
              <a:ext uri="{FF2B5EF4-FFF2-40B4-BE49-F238E27FC236}">
                <a16:creationId xmlns:a16="http://schemas.microsoft.com/office/drawing/2014/main" id="{A3E99173-0BF5-8E4A-8F4F-EF5BA1032B7C}"/>
              </a:ext>
            </a:extLst>
          </p:cNvPr>
          <p:cNvSpPr>
            <a:spLocks noGrp="1"/>
          </p:cNvSpPr>
          <p:nvPr>
            <p:ph type="subTitle" idx="1"/>
          </p:nvPr>
        </p:nvSpPr>
        <p:spPr>
          <a:xfrm>
            <a:off x="1034741" y="1316615"/>
            <a:ext cx="7279920" cy="784800"/>
          </a:xfrm>
        </p:spPr>
        <p:txBody>
          <a:bodyPr/>
          <a:lstStyle/>
          <a:p>
            <a:r>
              <a:rPr lang="en-GB" sz="1200" dirty="0" err="1">
                <a:latin typeface="+mn-lt"/>
              </a:rPr>
              <a:t>Baljoon</a:t>
            </a:r>
            <a:r>
              <a:rPr lang="en-GB" sz="1200" dirty="0">
                <a:latin typeface="+mn-lt"/>
              </a:rPr>
              <a:t>, R., Banjar, H., &amp; </a:t>
            </a:r>
            <a:r>
              <a:rPr lang="en-GB" sz="1200" dirty="0" err="1">
                <a:latin typeface="+mn-lt"/>
              </a:rPr>
              <a:t>Banakhar</a:t>
            </a:r>
            <a:r>
              <a:rPr lang="en-GB" sz="1200" dirty="0">
                <a:latin typeface="+mn-lt"/>
              </a:rPr>
              <a:t>, M. (2018). Nurses' Work Motivation and the Factors Affecting It: A Scoping Review. </a:t>
            </a:r>
            <a:r>
              <a:rPr lang="en-GB" sz="1200" i="1" dirty="0">
                <a:latin typeface="+mn-lt"/>
              </a:rPr>
              <a:t>International Journal Of Nursing &amp; Clinical Practices</a:t>
            </a:r>
            <a:r>
              <a:rPr lang="en-GB" sz="1200" dirty="0">
                <a:latin typeface="+mn-lt"/>
              </a:rPr>
              <a:t>, </a:t>
            </a:r>
            <a:r>
              <a:rPr lang="en-GB" sz="1200" i="1" dirty="0">
                <a:latin typeface="+mn-lt"/>
              </a:rPr>
              <a:t>5</a:t>
            </a:r>
            <a:r>
              <a:rPr lang="en-GB" sz="1200" dirty="0">
                <a:latin typeface="+mn-lt"/>
              </a:rPr>
              <a:t>(1). </a:t>
            </a:r>
            <a:r>
              <a:rPr lang="en-GB" sz="1200" dirty="0" err="1">
                <a:latin typeface="+mn-lt"/>
              </a:rPr>
              <a:t>doi</a:t>
            </a:r>
            <a:r>
              <a:rPr lang="en-GB" sz="1200" dirty="0">
                <a:latin typeface="+mn-lt"/>
              </a:rPr>
              <a:t>: 10.15344/2394-4978/2018/277</a:t>
            </a:r>
          </a:p>
          <a:p>
            <a:r>
              <a:rPr lang="en-GB" sz="1200" dirty="0">
                <a:latin typeface="+mn-lt"/>
              </a:rPr>
              <a:t> </a:t>
            </a:r>
          </a:p>
          <a:p>
            <a:r>
              <a:rPr lang="en-GB" sz="1200" dirty="0">
                <a:latin typeface="+mn-lt"/>
              </a:rPr>
              <a:t>Balk, Y., </a:t>
            </a:r>
            <a:r>
              <a:rPr lang="en-GB" sz="1200" dirty="0" err="1">
                <a:latin typeface="+mn-lt"/>
              </a:rPr>
              <a:t>Adriaanse</a:t>
            </a:r>
            <a:r>
              <a:rPr lang="en-GB" sz="1200" dirty="0">
                <a:latin typeface="+mn-lt"/>
              </a:rPr>
              <a:t>, M., de Ridder, D., &amp; Evers, C. (2013). Coping Under Pressure: Employing Emotion Regulation Strategies to Enhance Performance Under Pressure. </a:t>
            </a:r>
            <a:r>
              <a:rPr lang="en-GB" sz="1200" i="1" dirty="0">
                <a:latin typeface="+mn-lt"/>
              </a:rPr>
              <a:t>Journal Of Sport And Exercise Psychology</a:t>
            </a:r>
            <a:r>
              <a:rPr lang="en-GB" sz="1200" dirty="0">
                <a:latin typeface="+mn-lt"/>
              </a:rPr>
              <a:t>, </a:t>
            </a:r>
            <a:r>
              <a:rPr lang="en-GB" sz="1200" i="1" dirty="0">
                <a:latin typeface="+mn-lt"/>
              </a:rPr>
              <a:t>35</a:t>
            </a:r>
            <a:r>
              <a:rPr lang="en-GB" sz="1200" dirty="0">
                <a:latin typeface="+mn-lt"/>
              </a:rPr>
              <a:t>(4), 408-418. </a:t>
            </a:r>
            <a:r>
              <a:rPr lang="en-GB" sz="1200" dirty="0" err="1">
                <a:latin typeface="+mn-lt"/>
              </a:rPr>
              <a:t>doi</a:t>
            </a:r>
            <a:r>
              <a:rPr lang="en-GB" sz="1200" dirty="0">
                <a:latin typeface="+mn-lt"/>
              </a:rPr>
              <a:t>: 10.1123/jsep.35.4.408</a:t>
            </a:r>
          </a:p>
          <a:p>
            <a:r>
              <a:rPr lang="en-GB" sz="1200" dirty="0">
                <a:latin typeface="+mn-lt"/>
              </a:rPr>
              <a:t> </a:t>
            </a:r>
          </a:p>
          <a:p>
            <a:r>
              <a:rPr lang="en-GB" sz="1200" dirty="0">
                <a:latin typeface="+mn-lt"/>
              </a:rPr>
              <a:t>Bennett-Levy, J., Richards, D., </a:t>
            </a:r>
            <a:r>
              <a:rPr lang="en-GB" sz="1200" dirty="0" err="1">
                <a:latin typeface="+mn-lt"/>
              </a:rPr>
              <a:t>Farrand</a:t>
            </a:r>
            <a:r>
              <a:rPr lang="en-GB" sz="1200" dirty="0">
                <a:latin typeface="+mn-lt"/>
              </a:rPr>
              <a:t>, P., Griffiths, D., Klein, B., Proudfoot, J., &amp; </a:t>
            </a:r>
            <a:r>
              <a:rPr lang="en-GB" sz="1200" dirty="0" err="1">
                <a:latin typeface="+mn-lt"/>
              </a:rPr>
              <a:t>Ritterband</a:t>
            </a:r>
            <a:r>
              <a:rPr lang="en-GB" sz="1200" dirty="0">
                <a:latin typeface="+mn-lt"/>
              </a:rPr>
              <a:t>, L. (2014). </a:t>
            </a:r>
            <a:r>
              <a:rPr lang="en-GB" sz="1200" i="1" dirty="0">
                <a:latin typeface="+mn-lt"/>
              </a:rPr>
              <a:t>Oxford Guide to Low Intensity CBT Interventions</a:t>
            </a:r>
            <a:r>
              <a:rPr lang="en-GB" sz="1200" dirty="0">
                <a:latin typeface="+mn-lt"/>
              </a:rPr>
              <a:t>. Oxford: OUP Oxford.</a:t>
            </a:r>
          </a:p>
          <a:p>
            <a:r>
              <a:rPr lang="en-GB" sz="1200" dirty="0">
                <a:latin typeface="+mn-lt"/>
              </a:rPr>
              <a:t> </a:t>
            </a:r>
          </a:p>
          <a:p>
            <a:r>
              <a:rPr lang="en-GB" sz="1200" dirty="0">
                <a:latin typeface="+mn-lt"/>
              </a:rPr>
              <a:t>British Association for Counselling and Psychotherapy. (2020). Retrieved 16 April 2020, from </a:t>
            </a:r>
            <a:r>
              <a:rPr lang="en-GB" sz="1200" dirty="0">
                <a:latin typeface="+mn-lt"/>
                <a:hlinkClick r:id="rId3"/>
              </a:rPr>
              <a:t>https://www.bacp.co.uk</a:t>
            </a:r>
            <a:endParaRPr lang="en-GB" sz="1200" dirty="0">
              <a:latin typeface="+mn-lt"/>
            </a:endParaRPr>
          </a:p>
          <a:p>
            <a:endParaRPr lang="en-GB" sz="1400" dirty="0"/>
          </a:p>
          <a:p>
            <a:endParaRPr lang="en-US" dirty="0"/>
          </a:p>
        </p:txBody>
      </p:sp>
      <p:sp>
        <p:nvSpPr>
          <p:cNvPr id="4" name="Slide Number Placeholder 3">
            <a:extLst>
              <a:ext uri="{FF2B5EF4-FFF2-40B4-BE49-F238E27FC236}">
                <a16:creationId xmlns:a16="http://schemas.microsoft.com/office/drawing/2014/main" id="{AF1B5E9B-0997-0A4F-8D34-B8D7FBFCEAC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16</a:t>
            </a:fld>
            <a:endParaRPr lang="en"/>
          </a:p>
        </p:txBody>
      </p:sp>
    </p:spTree>
    <p:extLst>
      <p:ext uri="{BB962C8B-B14F-4D97-AF65-F5344CB8AC3E}">
        <p14:creationId xmlns:p14="http://schemas.microsoft.com/office/powerpoint/2010/main" val="633272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3E99173-0BF5-8E4A-8F4F-EF5BA1032B7C}"/>
              </a:ext>
            </a:extLst>
          </p:cNvPr>
          <p:cNvSpPr>
            <a:spLocks noGrp="1"/>
          </p:cNvSpPr>
          <p:nvPr>
            <p:ph type="subTitle" idx="1"/>
          </p:nvPr>
        </p:nvSpPr>
        <p:spPr>
          <a:xfrm>
            <a:off x="1006468" y="1061434"/>
            <a:ext cx="7131064" cy="784800"/>
          </a:xfrm>
        </p:spPr>
        <p:txBody>
          <a:bodyPr/>
          <a:lstStyle/>
          <a:p>
            <a:r>
              <a:rPr lang="en-GB" sz="1200" dirty="0">
                <a:latin typeface="+mn-lt"/>
              </a:rPr>
              <a:t>Chant, S., Tim, Randle, J., Russell, G., &amp; Webb, C. (2002). Communication skills training in healthcare: a review of the literature. </a:t>
            </a:r>
            <a:r>
              <a:rPr lang="en-GB" sz="1200" i="1" dirty="0">
                <a:latin typeface="+mn-lt"/>
              </a:rPr>
              <a:t>Nurse Education Today</a:t>
            </a:r>
            <a:r>
              <a:rPr lang="en-GB" sz="1200" dirty="0">
                <a:latin typeface="+mn-lt"/>
              </a:rPr>
              <a:t>, </a:t>
            </a:r>
            <a:r>
              <a:rPr lang="en-GB" sz="1200" i="1" dirty="0">
                <a:latin typeface="+mn-lt"/>
              </a:rPr>
              <a:t>22</a:t>
            </a:r>
            <a:r>
              <a:rPr lang="en-GB" sz="1200" dirty="0">
                <a:latin typeface="+mn-lt"/>
              </a:rPr>
              <a:t>(3), 189-202. </a:t>
            </a:r>
            <a:r>
              <a:rPr lang="en-GB" sz="1200" dirty="0" err="1">
                <a:latin typeface="+mn-lt"/>
              </a:rPr>
              <a:t>doi</a:t>
            </a:r>
            <a:r>
              <a:rPr lang="en-GB" sz="1200" dirty="0">
                <a:latin typeface="+mn-lt"/>
              </a:rPr>
              <a:t>: 10.1054/nedt.2001.0690</a:t>
            </a:r>
          </a:p>
          <a:p>
            <a:endParaRPr lang="en-GB" sz="1200" dirty="0">
              <a:latin typeface="+mn-lt"/>
            </a:endParaRPr>
          </a:p>
          <a:p>
            <a:r>
              <a:rPr lang="en-GB" sz="1200" dirty="0">
                <a:latin typeface="+mn-lt"/>
              </a:rPr>
              <a:t>Chen, S., Jordan, C., &amp; Thompson, S. (2006). The Effect of Cognitive </a:t>
            </a:r>
            <a:r>
              <a:rPr lang="en-GB" sz="1200" dirty="0" err="1">
                <a:latin typeface="+mn-lt"/>
              </a:rPr>
              <a:t>Behavioral</a:t>
            </a:r>
            <a:r>
              <a:rPr lang="en-GB" sz="1200" dirty="0">
                <a:latin typeface="+mn-lt"/>
              </a:rPr>
              <a:t> Therapy (CBT) on Depression: The Role of Problem-Solving Appraisal. </a:t>
            </a:r>
            <a:r>
              <a:rPr lang="en-GB" sz="1200" i="1" dirty="0">
                <a:latin typeface="+mn-lt"/>
              </a:rPr>
              <a:t>Research On Social Work Practice</a:t>
            </a:r>
            <a:r>
              <a:rPr lang="en-GB" sz="1200" dirty="0">
                <a:latin typeface="+mn-lt"/>
              </a:rPr>
              <a:t>, </a:t>
            </a:r>
            <a:r>
              <a:rPr lang="en-GB" sz="1200" i="1" dirty="0">
                <a:latin typeface="+mn-lt"/>
              </a:rPr>
              <a:t>16</a:t>
            </a:r>
            <a:r>
              <a:rPr lang="en-GB" sz="1200" dirty="0">
                <a:latin typeface="+mn-lt"/>
              </a:rPr>
              <a:t>(5), 500-510. </a:t>
            </a:r>
            <a:r>
              <a:rPr lang="en-GB" sz="1200" dirty="0" err="1">
                <a:latin typeface="+mn-lt"/>
              </a:rPr>
              <a:t>doi</a:t>
            </a:r>
            <a:r>
              <a:rPr lang="en-GB" sz="1200" dirty="0">
                <a:latin typeface="+mn-lt"/>
              </a:rPr>
              <a:t>: 10.1177/1049731506287302</a:t>
            </a:r>
          </a:p>
          <a:p>
            <a:endParaRPr lang="en-GB" sz="1200" dirty="0">
              <a:latin typeface="+mn-lt"/>
            </a:endParaRPr>
          </a:p>
          <a:p>
            <a:r>
              <a:rPr lang="en-GB" sz="1200" dirty="0">
                <a:latin typeface="+mn-lt"/>
              </a:rPr>
              <a:t>Code of Ethics and Conduct (2018) | BPS. (2020). Retrieved 16 April 2020, from </a:t>
            </a:r>
            <a:r>
              <a:rPr lang="en-GB" sz="1200" u="sng" dirty="0">
                <a:latin typeface="+mn-lt"/>
                <a:hlinkClick r:id="rId3"/>
              </a:rPr>
              <a:t>https://www.bps.org.uk/news-and-policy/bps-code-ethics-and-conduct</a:t>
            </a:r>
            <a:endParaRPr lang="en-GB" sz="1200" u="sng" dirty="0">
              <a:latin typeface="+mn-lt"/>
            </a:endParaRPr>
          </a:p>
          <a:p>
            <a:endParaRPr lang="en-GB" sz="1200" dirty="0">
              <a:latin typeface="+mn-lt"/>
            </a:endParaRPr>
          </a:p>
          <a:p>
            <a:r>
              <a:rPr lang="en-GB" sz="1200" dirty="0">
                <a:latin typeface="+mn-lt"/>
              </a:rPr>
              <a:t>Cunningham, U., De </a:t>
            </a:r>
            <a:r>
              <a:rPr lang="en-GB" sz="1200" dirty="0" err="1">
                <a:latin typeface="+mn-lt"/>
              </a:rPr>
              <a:t>Brún</a:t>
            </a:r>
            <a:r>
              <a:rPr lang="en-GB" sz="1200" dirty="0">
                <a:latin typeface="+mn-lt"/>
              </a:rPr>
              <a:t>, A., &amp; McAuliffe, E. (2020). Understanding what makes team interventions work: Learning from healthcare professionals. Retrieved 20 April 2020, from https://</a:t>
            </a:r>
            <a:r>
              <a:rPr lang="en-GB" sz="1200" dirty="0" err="1">
                <a:latin typeface="+mn-lt"/>
              </a:rPr>
              <a:t>www.ijic.org</a:t>
            </a:r>
            <a:r>
              <a:rPr lang="en-GB" sz="1200" dirty="0">
                <a:latin typeface="+mn-lt"/>
              </a:rPr>
              <a:t>/articles/abstract/10.5334/ijic.s3310/</a:t>
            </a:r>
          </a:p>
          <a:p>
            <a:endParaRPr lang="en-GB" sz="1400" dirty="0"/>
          </a:p>
          <a:p>
            <a:endParaRPr lang="en-US" dirty="0"/>
          </a:p>
        </p:txBody>
      </p:sp>
      <p:sp>
        <p:nvSpPr>
          <p:cNvPr id="4" name="Slide Number Placeholder 3">
            <a:extLst>
              <a:ext uri="{FF2B5EF4-FFF2-40B4-BE49-F238E27FC236}">
                <a16:creationId xmlns:a16="http://schemas.microsoft.com/office/drawing/2014/main" id="{AF1B5E9B-0997-0A4F-8D34-B8D7FBFCEAC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17</a:t>
            </a:fld>
            <a:endParaRPr lang="en"/>
          </a:p>
        </p:txBody>
      </p:sp>
    </p:spTree>
    <p:extLst>
      <p:ext uri="{BB962C8B-B14F-4D97-AF65-F5344CB8AC3E}">
        <p14:creationId xmlns:p14="http://schemas.microsoft.com/office/powerpoint/2010/main" val="734408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3E99173-0BF5-8E4A-8F4F-EF5BA1032B7C}"/>
              </a:ext>
            </a:extLst>
          </p:cNvPr>
          <p:cNvSpPr>
            <a:spLocks noGrp="1"/>
          </p:cNvSpPr>
          <p:nvPr>
            <p:ph type="subTitle" idx="1"/>
          </p:nvPr>
        </p:nvSpPr>
        <p:spPr>
          <a:xfrm>
            <a:off x="1006468" y="997638"/>
            <a:ext cx="7131064" cy="784800"/>
          </a:xfrm>
        </p:spPr>
        <p:txBody>
          <a:bodyPr/>
          <a:lstStyle/>
          <a:p>
            <a:r>
              <a:rPr lang="en-GB" sz="1200" dirty="0" err="1">
                <a:latin typeface="+mn-lt"/>
              </a:rPr>
              <a:t>Donati</a:t>
            </a:r>
            <a:r>
              <a:rPr lang="en-GB" sz="1200" dirty="0">
                <a:latin typeface="+mn-lt"/>
              </a:rPr>
              <a:t>, M., &amp; Watts, M. (2005). Personal development in counsellor training: towards a clarification of inter-related concepts. </a:t>
            </a:r>
            <a:r>
              <a:rPr lang="en-GB" sz="1200" i="1" dirty="0">
                <a:latin typeface="+mn-lt"/>
              </a:rPr>
              <a:t>British Journal Of Guidance &amp; Counselling</a:t>
            </a:r>
            <a:r>
              <a:rPr lang="en-GB" sz="1200" dirty="0">
                <a:latin typeface="+mn-lt"/>
              </a:rPr>
              <a:t>, </a:t>
            </a:r>
            <a:r>
              <a:rPr lang="en-GB" sz="1200" i="1" dirty="0">
                <a:latin typeface="+mn-lt"/>
              </a:rPr>
              <a:t>33</a:t>
            </a:r>
            <a:r>
              <a:rPr lang="en-GB" sz="1200" dirty="0">
                <a:latin typeface="+mn-lt"/>
              </a:rPr>
              <a:t>(4), 475-484. </a:t>
            </a:r>
            <a:r>
              <a:rPr lang="en-GB" sz="1200" dirty="0" err="1">
                <a:latin typeface="+mn-lt"/>
              </a:rPr>
              <a:t>doi</a:t>
            </a:r>
            <a:r>
              <a:rPr lang="en-GB" sz="1200" dirty="0">
                <a:latin typeface="+mn-lt"/>
              </a:rPr>
              <a:t>: 10.1080/03069880500327553</a:t>
            </a:r>
          </a:p>
          <a:p>
            <a:r>
              <a:rPr lang="en-GB" sz="1200" dirty="0">
                <a:latin typeface="+mn-lt"/>
              </a:rPr>
              <a:t> </a:t>
            </a:r>
          </a:p>
          <a:p>
            <a:r>
              <a:rPr lang="en-GB" sz="1200" dirty="0">
                <a:latin typeface="+mn-lt"/>
              </a:rPr>
              <a:t>Easter, A., Pollock, M., Pope, L., Wisdom, J., &amp; Smith, T. (2015). Perspectives of Treatment Providers and Clients with Serious Mental Illness Regarding Effective Therapeutic Relationships. </a:t>
            </a:r>
            <a:r>
              <a:rPr lang="en-GB" sz="1200" i="1" dirty="0">
                <a:latin typeface="+mn-lt"/>
              </a:rPr>
              <a:t>The Journal Of </a:t>
            </a:r>
            <a:r>
              <a:rPr lang="en-GB" sz="1200" i="1" dirty="0" err="1">
                <a:latin typeface="+mn-lt"/>
              </a:rPr>
              <a:t>Behavioral</a:t>
            </a:r>
            <a:r>
              <a:rPr lang="en-GB" sz="1200" i="1" dirty="0">
                <a:latin typeface="+mn-lt"/>
              </a:rPr>
              <a:t> Health Services &amp; Research</a:t>
            </a:r>
            <a:r>
              <a:rPr lang="en-GB" sz="1200" dirty="0">
                <a:latin typeface="+mn-lt"/>
              </a:rPr>
              <a:t>, </a:t>
            </a:r>
            <a:r>
              <a:rPr lang="en-GB" sz="1200" i="1" dirty="0">
                <a:latin typeface="+mn-lt"/>
              </a:rPr>
              <a:t>43</a:t>
            </a:r>
            <a:r>
              <a:rPr lang="en-GB" sz="1200" dirty="0">
                <a:latin typeface="+mn-lt"/>
              </a:rPr>
              <a:t>(3), 341-353. </a:t>
            </a:r>
            <a:r>
              <a:rPr lang="en-GB" sz="1200" dirty="0" err="1">
                <a:latin typeface="+mn-lt"/>
              </a:rPr>
              <a:t>doi</a:t>
            </a:r>
            <a:r>
              <a:rPr lang="en-GB" sz="1200" dirty="0">
                <a:latin typeface="+mn-lt"/>
              </a:rPr>
              <a:t>: 10.1007/s11414-015-9492-5</a:t>
            </a:r>
          </a:p>
          <a:p>
            <a:r>
              <a:rPr lang="en-GB" sz="1200" dirty="0">
                <a:latin typeface="+mn-lt"/>
              </a:rPr>
              <a:t> </a:t>
            </a:r>
          </a:p>
          <a:p>
            <a:r>
              <a:rPr lang="en-GB" sz="1200" dirty="0">
                <a:latin typeface="+mn-lt"/>
              </a:rPr>
              <a:t>Ebrahim, H., </a:t>
            </a:r>
            <a:r>
              <a:rPr lang="en-GB" sz="1200" dirty="0" err="1">
                <a:latin typeface="+mn-lt"/>
              </a:rPr>
              <a:t>Barzanjeh</a:t>
            </a:r>
            <a:r>
              <a:rPr lang="en-GB" sz="1200" dirty="0">
                <a:latin typeface="+mn-lt"/>
              </a:rPr>
              <a:t>, A., </a:t>
            </a:r>
            <a:r>
              <a:rPr lang="en-GB" sz="1200" dirty="0" err="1">
                <a:latin typeface="+mn-lt"/>
              </a:rPr>
              <a:t>Ghavipanjeh</a:t>
            </a:r>
            <a:r>
              <a:rPr lang="en-GB" sz="1200" dirty="0">
                <a:latin typeface="+mn-lt"/>
              </a:rPr>
              <a:t>, S., </a:t>
            </a:r>
            <a:r>
              <a:rPr lang="en-GB" sz="1200" dirty="0" err="1">
                <a:latin typeface="+mn-lt"/>
              </a:rPr>
              <a:t>Farnam</a:t>
            </a:r>
            <a:r>
              <a:rPr lang="en-GB" sz="1200" dirty="0">
                <a:latin typeface="+mn-lt"/>
              </a:rPr>
              <a:t>, A., &amp; </a:t>
            </a:r>
            <a:r>
              <a:rPr lang="en-GB" sz="1200" dirty="0" err="1">
                <a:latin typeface="+mn-lt"/>
              </a:rPr>
              <a:t>Gholizadeh</a:t>
            </a:r>
            <a:r>
              <a:rPr lang="en-GB" sz="1200" dirty="0">
                <a:latin typeface="+mn-lt"/>
              </a:rPr>
              <a:t>, L. (2013). The effect of training problem-solving skills on coping skills of depressed nursing and midwifery students. </a:t>
            </a:r>
            <a:r>
              <a:rPr lang="en-GB" sz="1200" dirty="0" err="1">
                <a:latin typeface="+mn-lt"/>
              </a:rPr>
              <a:t>doi</a:t>
            </a:r>
            <a:r>
              <a:rPr lang="en-GB" sz="1200" dirty="0">
                <a:latin typeface="+mn-lt"/>
              </a:rPr>
              <a:t>: </a:t>
            </a:r>
            <a:r>
              <a:rPr lang="en-GB" sz="1200" dirty="0" err="1">
                <a:latin typeface="+mn-lt"/>
              </a:rPr>
              <a:t>doi</a:t>
            </a:r>
            <a:r>
              <a:rPr lang="en-GB" sz="1200" dirty="0">
                <a:latin typeface="+mn-lt"/>
              </a:rPr>
              <a:t>: 10.5681/jcs.2013.001</a:t>
            </a:r>
          </a:p>
          <a:p>
            <a:r>
              <a:rPr lang="en-GB" sz="1200" dirty="0">
                <a:latin typeface="+mn-lt"/>
              </a:rPr>
              <a:t> </a:t>
            </a:r>
          </a:p>
          <a:p>
            <a:r>
              <a:rPr lang="en-GB" sz="1200" dirty="0" err="1">
                <a:latin typeface="+mn-lt"/>
              </a:rPr>
              <a:t>Fassaert</a:t>
            </a:r>
            <a:r>
              <a:rPr lang="en-GB" sz="1200" dirty="0">
                <a:latin typeface="+mn-lt"/>
              </a:rPr>
              <a:t>, T., van </a:t>
            </a:r>
            <a:r>
              <a:rPr lang="en-GB" sz="1200" dirty="0" err="1">
                <a:latin typeface="+mn-lt"/>
              </a:rPr>
              <a:t>Dulmen</a:t>
            </a:r>
            <a:r>
              <a:rPr lang="en-GB" sz="1200" dirty="0">
                <a:latin typeface="+mn-lt"/>
              </a:rPr>
              <a:t>, S., </a:t>
            </a:r>
            <a:r>
              <a:rPr lang="en-GB" sz="1200" dirty="0" err="1">
                <a:latin typeface="+mn-lt"/>
              </a:rPr>
              <a:t>Schellevis</a:t>
            </a:r>
            <a:r>
              <a:rPr lang="en-GB" sz="1200" dirty="0">
                <a:latin typeface="+mn-lt"/>
              </a:rPr>
              <a:t>, F., &amp; </a:t>
            </a:r>
            <a:r>
              <a:rPr lang="en-GB" sz="1200" dirty="0" err="1">
                <a:latin typeface="+mn-lt"/>
              </a:rPr>
              <a:t>Bensing</a:t>
            </a:r>
            <a:r>
              <a:rPr lang="en-GB" sz="1200" dirty="0">
                <a:latin typeface="+mn-lt"/>
              </a:rPr>
              <a:t>, J. (2007). Active listening in medical consultations: Development of the Active Listening Observation Scale (ALOS-global). </a:t>
            </a:r>
            <a:r>
              <a:rPr lang="en-GB" sz="1200" i="1" dirty="0">
                <a:latin typeface="+mn-lt"/>
              </a:rPr>
              <a:t>Patient Education And </a:t>
            </a:r>
            <a:r>
              <a:rPr lang="en-GB" sz="1200" i="1" dirty="0" err="1">
                <a:latin typeface="+mn-lt"/>
              </a:rPr>
              <a:t>Counseling</a:t>
            </a:r>
            <a:r>
              <a:rPr lang="en-GB" sz="1200" dirty="0">
                <a:latin typeface="+mn-lt"/>
              </a:rPr>
              <a:t>, </a:t>
            </a:r>
            <a:r>
              <a:rPr lang="en-GB" sz="1200" i="1" dirty="0">
                <a:latin typeface="+mn-lt"/>
              </a:rPr>
              <a:t>68</a:t>
            </a:r>
            <a:r>
              <a:rPr lang="en-GB" sz="1200" dirty="0">
                <a:latin typeface="+mn-lt"/>
              </a:rPr>
              <a:t>(3), 258-264. </a:t>
            </a:r>
            <a:r>
              <a:rPr lang="en-GB" sz="1200" dirty="0" err="1">
                <a:latin typeface="+mn-lt"/>
              </a:rPr>
              <a:t>doi</a:t>
            </a:r>
            <a:r>
              <a:rPr lang="en-GB" sz="1200" dirty="0">
                <a:latin typeface="+mn-lt"/>
              </a:rPr>
              <a:t>: 10.1016/j.pec.2007.06.011</a:t>
            </a:r>
          </a:p>
          <a:p>
            <a:endParaRPr lang="en-GB" sz="1400" dirty="0"/>
          </a:p>
          <a:p>
            <a:endParaRPr lang="en-US" dirty="0"/>
          </a:p>
        </p:txBody>
      </p:sp>
      <p:sp>
        <p:nvSpPr>
          <p:cNvPr id="4" name="Slide Number Placeholder 3">
            <a:extLst>
              <a:ext uri="{FF2B5EF4-FFF2-40B4-BE49-F238E27FC236}">
                <a16:creationId xmlns:a16="http://schemas.microsoft.com/office/drawing/2014/main" id="{AF1B5E9B-0997-0A4F-8D34-B8D7FBFCEAC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18</a:t>
            </a:fld>
            <a:endParaRPr lang="en"/>
          </a:p>
        </p:txBody>
      </p:sp>
    </p:spTree>
    <p:extLst>
      <p:ext uri="{BB962C8B-B14F-4D97-AF65-F5344CB8AC3E}">
        <p14:creationId xmlns:p14="http://schemas.microsoft.com/office/powerpoint/2010/main" val="39100576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3E99173-0BF5-8E4A-8F4F-EF5BA1032B7C}"/>
              </a:ext>
            </a:extLst>
          </p:cNvPr>
          <p:cNvSpPr>
            <a:spLocks noGrp="1"/>
          </p:cNvSpPr>
          <p:nvPr>
            <p:ph type="subTitle" idx="1"/>
          </p:nvPr>
        </p:nvSpPr>
        <p:spPr>
          <a:xfrm>
            <a:off x="1123426" y="933843"/>
            <a:ext cx="7131064" cy="784800"/>
          </a:xfrm>
        </p:spPr>
        <p:txBody>
          <a:bodyPr/>
          <a:lstStyle/>
          <a:p>
            <a:r>
              <a:rPr lang="en-GB" sz="1200" dirty="0">
                <a:latin typeface="+mn-lt"/>
              </a:rPr>
              <a:t>Fisher, S., Hunter, T., &amp; </a:t>
            </a:r>
            <a:r>
              <a:rPr lang="en-GB" sz="1200" dirty="0" err="1">
                <a:latin typeface="+mn-lt"/>
              </a:rPr>
              <a:t>Macrosson</a:t>
            </a:r>
            <a:r>
              <a:rPr lang="en-GB" sz="1200" dirty="0">
                <a:latin typeface="+mn-lt"/>
              </a:rPr>
              <a:t>, W. (1998). The structure of Belbin's team roles. </a:t>
            </a:r>
            <a:r>
              <a:rPr lang="en-GB" sz="1200" i="1" dirty="0">
                <a:latin typeface="+mn-lt"/>
              </a:rPr>
              <a:t>Journal Of Occupational And Organizational Psychology</a:t>
            </a:r>
            <a:r>
              <a:rPr lang="en-GB" sz="1200" dirty="0">
                <a:latin typeface="+mn-lt"/>
              </a:rPr>
              <a:t>, </a:t>
            </a:r>
            <a:r>
              <a:rPr lang="en-GB" sz="1200" i="1" dirty="0">
                <a:latin typeface="+mn-lt"/>
              </a:rPr>
              <a:t>71</a:t>
            </a:r>
            <a:r>
              <a:rPr lang="en-GB" sz="1200" dirty="0">
                <a:latin typeface="+mn-lt"/>
              </a:rPr>
              <a:t>(3), 283-288. </a:t>
            </a:r>
            <a:r>
              <a:rPr lang="en-GB" sz="1200" dirty="0" err="1">
                <a:latin typeface="+mn-lt"/>
              </a:rPr>
              <a:t>doi</a:t>
            </a:r>
            <a:r>
              <a:rPr lang="en-GB" sz="1200" dirty="0">
                <a:latin typeface="+mn-lt"/>
              </a:rPr>
              <a:t>: 10.1111/j.2044-8325.1998.tb00677.x</a:t>
            </a:r>
          </a:p>
          <a:p>
            <a:r>
              <a:rPr lang="en-GB" sz="1200" dirty="0">
                <a:latin typeface="+mn-lt"/>
              </a:rPr>
              <a:t> </a:t>
            </a:r>
          </a:p>
          <a:p>
            <a:r>
              <a:rPr lang="en-GB" sz="1200" dirty="0">
                <a:latin typeface="+mn-lt"/>
              </a:rPr>
              <a:t>Gil-Rodriguez, E., &amp; Butcher, A. (2012). From trainee to trainer: crossing over to the other side of the fence. </a:t>
            </a:r>
            <a:r>
              <a:rPr lang="en-GB" sz="1200" i="1" dirty="0">
                <a:latin typeface="+mn-lt"/>
              </a:rPr>
              <a:t>British Journal Of Guidance &amp; Counselling</a:t>
            </a:r>
            <a:r>
              <a:rPr lang="en-GB" sz="1200" dirty="0">
                <a:latin typeface="+mn-lt"/>
              </a:rPr>
              <a:t>, </a:t>
            </a:r>
            <a:r>
              <a:rPr lang="en-GB" sz="1200" i="1" dirty="0">
                <a:latin typeface="+mn-lt"/>
              </a:rPr>
              <a:t>40</a:t>
            </a:r>
            <a:r>
              <a:rPr lang="en-GB" sz="1200" dirty="0">
                <a:latin typeface="+mn-lt"/>
              </a:rPr>
              <a:t>(4), 357-368. </a:t>
            </a:r>
            <a:r>
              <a:rPr lang="en-GB" sz="1200" dirty="0" err="1">
                <a:latin typeface="+mn-lt"/>
              </a:rPr>
              <a:t>doi</a:t>
            </a:r>
            <a:r>
              <a:rPr lang="en-GB" sz="1200" dirty="0">
                <a:latin typeface="+mn-lt"/>
              </a:rPr>
              <a:t>: 10.1080/03069885.2012.691464</a:t>
            </a:r>
          </a:p>
          <a:p>
            <a:r>
              <a:rPr lang="en-GB" sz="1200" dirty="0">
                <a:latin typeface="+mn-lt"/>
              </a:rPr>
              <a:t> </a:t>
            </a:r>
          </a:p>
          <a:p>
            <a:r>
              <a:rPr lang="en-GB" sz="1200" dirty="0">
                <a:latin typeface="+mn-lt"/>
              </a:rPr>
              <a:t>Guide to the General Data Protection Regulation. (2020). Retrieved 16 April 2020, from </a:t>
            </a:r>
            <a:r>
              <a:rPr lang="en-GB" sz="1200" dirty="0">
                <a:latin typeface="+mn-lt"/>
                <a:hlinkClick r:id="rId3"/>
              </a:rPr>
              <a:t>https://www.gov.uk/government/publications/guide-to-the-general-data-protection-regulation</a:t>
            </a:r>
            <a:endParaRPr lang="en-GB" sz="1200" dirty="0">
              <a:latin typeface="+mn-lt"/>
            </a:endParaRPr>
          </a:p>
          <a:p>
            <a:endParaRPr lang="en-GB" sz="1200" dirty="0">
              <a:latin typeface="+mn-lt"/>
            </a:endParaRPr>
          </a:p>
          <a:p>
            <a:r>
              <a:rPr lang="en-GB" sz="1200" dirty="0" err="1">
                <a:latin typeface="+mn-lt"/>
              </a:rPr>
              <a:t>Kastrani</a:t>
            </a:r>
            <a:r>
              <a:rPr lang="en-GB" sz="1200" dirty="0">
                <a:latin typeface="+mn-lt"/>
              </a:rPr>
              <a:t>, T., </a:t>
            </a:r>
            <a:r>
              <a:rPr lang="en-GB" sz="1200" dirty="0" err="1">
                <a:latin typeface="+mn-lt"/>
              </a:rPr>
              <a:t>Deliyanni-Kouimtzis</a:t>
            </a:r>
            <a:r>
              <a:rPr lang="en-GB" sz="1200" dirty="0">
                <a:latin typeface="+mn-lt"/>
              </a:rPr>
              <a:t>, V., &amp; </a:t>
            </a:r>
            <a:r>
              <a:rPr lang="en-GB" sz="1200" dirty="0" err="1">
                <a:latin typeface="+mn-lt"/>
              </a:rPr>
              <a:t>Athanasiades</a:t>
            </a:r>
            <a:r>
              <a:rPr lang="en-GB" sz="1200" dirty="0">
                <a:latin typeface="+mn-lt"/>
              </a:rPr>
              <a:t>, C. (2017). Women as counselling and psychotherapy clients: Researching the therapeutic relationship. </a:t>
            </a:r>
            <a:r>
              <a:rPr lang="en-GB" sz="1200" i="1" dirty="0">
                <a:latin typeface="+mn-lt"/>
              </a:rPr>
              <a:t>The European Journal Of Counselling Psychology</a:t>
            </a:r>
            <a:r>
              <a:rPr lang="en-GB" sz="1200" dirty="0">
                <a:latin typeface="+mn-lt"/>
              </a:rPr>
              <a:t>, </a:t>
            </a:r>
            <a:r>
              <a:rPr lang="en-GB" sz="1200" i="1" dirty="0">
                <a:latin typeface="+mn-lt"/>
              </a:rPr>
              <a:t>6</a:t>
            </a:r>
            <a:r>
              <a:rPr lang="en-GB" sz="1200" dirty="0">
                <a:latin typeface="+mn-lt"/>
              </a:rPr>
              <a:t>(1), 138-161. </a:t>
            </a:r>
            <a:r>
              <a:rPr lang="en-GB" sz="1200" dirty="0" err="1">
                <a:latin typeface="+mn-lt"/>
              </a:rPr>
              <a:t>doi</a:t>
            </a:r>
            <a:r>
              <a:rPr lang="en-GB" sz="1200" dirty="0">
                <a:latin typeface="+mn-lt"/>
              </a:rPr>
              <a:t>: 10.5964/ejcop.v6i1.130</a:t>
            </a:r>
          </a:p>
          <a:p>
            <a:r>
              <a:rPr lang="en-GB" sz="1200" dirty="0"/>
              <a:t> </a:t>
            </a:r>
          </a:p>
          <a:p>
            <a:endParaRPr lang="en-US" dirty="0"/>
          </a:p>
        </p:txBody>
      </p:sp>
      <p:sp>
        <p:nvSpPr>
          <p:cNvPr id="4" name="Slide Number Placeholder 3">
            <a:extLst>
              <a:ext uri="{FF2B5EF4-FFF2-40B4-BE49-F238E27FC236}">
                <a16:creationId xmlns:a16="http://schemas.microsoft.com/office/drawing/2014/main" id="{AF1B5E9B-0997-0A4F-8D34-B8D7FBFCEAC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19</a:t>
            </a:fld>
            <a:endParaRPr lang="en"/>
          </a:p>
        </p:txBody>
      </p:sp>
    </p:spTree>
    <p:extLst>
      <p:ext uri="{BB962C8B-B14F-4D97-AF65-F5344CB8AC3E}">
        <p14:creationId xmlns:p14="http://schemas.microsoft.com/office/powerpoint/2010/main" val="2158880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3E99173-0BF5-8E4A-8F4F-EF5BA1032B7C}"/>
              </a:ext>
            </a:extLst>
          </p:cNvPr>
          <p:cNvSpPr>
            <a:spLocks noGrp="1"/>
          </p:cNvSpPr>
          <p:nvPr>
            <p:ph type="subTitle" idx="1"/>
          </p:nvPr>
        </p:nvSpPr>
        <p:spPr>
          <a:xfrm>
            <a:off x="1006468" y="784986"/>
            <a:ext cx="7131064" cy="784800"/>
          </a:xfrm>
        </p:spPr>
        <p:txBody>
          <a:bodyPr/>
          <a:lstStyle/>
          <a:p>
            <a:r>
              <a:rPr lang="en-GB" sz="1200" dirty="0">
                <a:latin typeface="+mn-lt"/>
              </a:rPr>
              <a:t>Kumari, N. (2020). Personal therapy as a mandatory requirement for counselling psychologists in training: A qualitative study of the impact of therapy on trainees’ personal and professional development. Retrieved 16 April 2020, from </a:t>
            </a:r>
            <a:r>
              <a:rPr lang="en-GB" sz="1200" dirty="0">
                <a:latin typeface="+mn-lt"/>
                <a:hlinkClick r:id="rId3"/>
              </a:rPr>
              <a:t>https://www.tandfonline.com/doi/abs/10.1080/09515070903335000</a:t>
            </a:r>
            <a:endParaRPr lang="en-GB" sz="1200" dirty="0">
              <a:latin typeface="+mn-lt"/>
            </a:endParaRPr>
          </a:p>
          <a:p>
            <a:endParaRPr lang="en-GB" sz="1200" dirty="0">
              <a:latin typeface="+mn-lt"/>
            </a:endParaRPr>
          </a:p>
          <a:p>
            <a:r>
              <a:rPr lang="en-GB" sz="1200" dirty="0" err="1">
                <a:latin typeface="+mn-lt"/>
              </a:rPr>
              <a:t>Kuntze</a:t>
            </a:r>
            <a:r>
              <a:rPr lang="en-GB" sz="1200" dirty="0">
                <a:latin typeface="+mn-lt"/>
              </a:rPr>
              <a:t>, J., </a:t>
            </a:r>
            <a:r>
              <a:rPr lang="en-GB" sz="1200" dirty="0" err="1">
                <a:latin typeface="+mn-lt"/>
              </a:rPr>
              <a:t>Molen</a:t>
            </a:r>
            <a:r>
              <a:rPr lang="en-GB" sz="1200" dirty="0">
                <a:latin typeface="+mn-lt"/>
              </a:rPr>
              <a:t>, H., &amp; Born, M. (2009). Increase in counselling communication skills after basic and advanced </a:t>
            </a:r>
            <a:r>
              <a:rPr lang="en-GB" sz="1200" dirty="0" err="1">
                <a:latin typeface="+mn-lt"/>
              </a:rPr>
              <a:t>microskills</a:t>
            </a:r>
            <a:r>
              <a:rPr lang="en-GB" sz="1200" dirty="0">
                <a:latin typeface="+mn-lt"/>
              </a:rPr>
              <a:t> training. </a:t>
            </a:r>
            <a:r>
              <a:rPr lang="en-GB" sz="1200" i="1" dirty="0">
                <a:latin typeface="+mn-lt"/>
              </a:rPr>
              <a:t>British Journal Of Educational Psychology</a:t>
            </a:r>
            <a:r>
              <a:rPr lang="en-GB" sz="1200" dirty="0">
                <a:latin typeface="+mn-lt"/>
              </a:rPr>
              <a:t>, </a:t>
            </a:r>
            <a:r>
              <a:rPr lang="en-GB" sz="1200" i="1" dirty="0">
                <a:latin typeface="+mn-lt"/>
              </a:rPr>
              <a:t>79</a:t>
            </a:r>
            <a:r>
              <a:rPr lang="en-GB" sz="1200" dirty="0">
                <a:latin typeface="+mn-lt"/>
              </a:rPr>
              <a:t>(1), 175-188. </a:t>
            </a:r>
            <a:r>
              <a:rPr lang="en-GB" sz="1200" dirty="0" err="1">
                <a:latin typeface="+mn-lt"/>
              </a:rPr>
              <a:t>doi</a:t>
            </a:r>
            <a:r>
              <a:rPr lang="en-GB" sz="1200" dirty="0">
                <a:latin typeface="+mn-lt"/>
              </a:rPr>
              <a:t>: 10.1348/000709908x313758</a:t>
            </a:r>
          </a:p>
          <a:p>
            <a:r>
              <a:rPr lang="en-GB" sz="1200" dirty="0">
                <a:latin typeface="+mn-lt"/>
              </a:rPr>
              <a:t>Mahajan, R. (2020). The Key Role Of Communication Skills In The Life Of Professionals. Retrieved 17 April 2020, from </a:t>
            </a:r>
            <a:r>
              <a:rPr lang="en-GB" sz="1200" u="sng" dirty="0">
                <a:latin typeface="+mn-lt"/>
                <a:hlinkClick r:id="rId4"/>
              </a:rPr>
              <a:t>http://www.iosrjournals.org/iosr-jhss/papers/Vol20-issue12/Version-2/F0201223639.pdf</a:t>
            </a:r>
            <a:endParaRPr lang="en-GB" sz="1200" dirty="0">
              <a:latin typeface="+mn-lt"/>
            </a:endParaRPr>
          </a:p>
          <a:p>
            <a:r>
              <a:rPr lang="en-GB" sz="1200" dirty="0">
                <a:latin typeface="+mn-lt"/>
              </a:rPr>
              <a:t> </a:t>
            </a:r>
          </a:p>
          <a:p>
            <a:r>
              <a:rPr lang="en-GB" sz="1200" dirty="0">
                <a:latin typeface="+mn-lt"/>
              </a:rPr>
              <a:t>Mental Health Act. (2020). Retrieved 13 April 2020, from </a:t>
            </a:r>
            <a:r>
              <a:rPr lang="en-GB" sz="1200" u="sng" dirty="0">
                <a:latin typeface="+mn-lt"/>
                <a:hlinkClick r:id="rId5"/>
              </a:rPr>
              <a:t>https://www.nhs.uk/using-the-nhs/nhs-services/mental-health-services/mental-health-act/</a:t>
            </a:r>
            <a:endParaRPr lang="en-GB" sz="1200" dirty="0">
              <a:latin typeface="+mn-lt"/>
            </a:endParaRPr>
          </a:p>
          <a:p>
            <a:r>
              <a:rPr lang="en-GB" sz="1200" dirty="0">
                <a:latin typeface="+mn-lt"/>
              </a:rPr>
              <a:t> </a:t>
            </a:r>
          </a:p>
          <a:p>
            <a:r>
              <a:rPr lang="en-GB" sz="1200" dirty="0">
                <a:latin typeface="+mn-lt"/>
              </a:rPr>
              <a:t>Pfeiffer, K., </a:t>
            </a:r>
            <a:r>
              <a:rPr lang="en-GB" sz="1200" dirty="0" err="1">
                <a:latin typeface="+mn-lt"/>
              </a:rPr>
              <a:t>Hautzinger</a:t>
            </a:r>
            <a:r>
              <a:rPr lang="en-GB" sz="1200" dirty="0">
                <a:latin typeface="+mn-lt"/>
              </a:rPr>
              <a:t>, M., </a:t>
            </a:r>
            <a:r>
              <a:rPr lang="en-GB" sz="1200" dirty="0" err="1">
                <a:latin typeface="+mn-lt"/>
              </a:rPr>
              <a:t>Patak</a:t>
            </a:r>
            <a:r>
              <a:rPr lang="en-GB" sz="1200" dirty="0">
                <a:latin typeface="+mn-lt"/>
              </a:rPr>
              <a:t>, M., </a:t>
            </a:r>
            <a:r>
              <a:rPr lang="en-GB" sz="1200" dirty="0" err="1">
                <a:latin typeface="+mn-lt"/>
              </a:rPr>
              <a:t>Grünwald</a:t>
            </a:r>
            <a:r>
              <a:rPr lang="en-GB" sz="1200" dirty="0">
                <a:latin typeface="+mn-lt"/>
              </a:rPr>
              <a:t>, J., Becker, C., &amp; Albrecht, D. (2017). Problem-solving in caregiver-counselling (</a:t>
            </a:r>
            <a:r>
              <a:rPr lang="en-GB" sz="1200" dirty="0" err="1">
                <a:latin typeface="+mn-lt"/>
              </a:rPr>
              <a:t>PLiP</a:t>
            </a:r>
            <a:r>
              <a:rPr lang="en-GB" sz="1200" dirty="0">
                <a:latin typeface="+mn-lt"/>
              </a:rPr>
              <a:t> Study): study protocol of a cluster randomized pragmatic trial. </a:t>
            </a:r>
            <a:r>
              <a:rPr lang="en-GB" sz="1200" i="1" dirty="0">
                <a:latin typeface="+mn-lt"/>
              </a:rPr>
              <a:t>BMC Geriatrics</a:t>
            </a:r>
            <a:r>
              <a:rPr lang="en-GB" sz="1200" dirty="0">
                <a:latin typeface="+mn-lt"/>
              </a:rPr>
              <a:t>, </a:t>
            </a:r>
            <a:r>
              <a:rPr lang="en-GB" sz="1200" i="1" dirty="0">
                <a:latin typeface="+mn-lt"/>
              </a:rPr>
              <a:t>17</a:t>
            </a:r>
            <a:r>
              <a:rPr lang="en-GB" sz="1200" dirty="0">
                <a:latin typeface="+mn-lt"/>
              </a:rPr>
              <a:t>(1). </a:t>
            </a:r>
            <a:r>
              <a:rPr lang="en-GB" sz="1200" dirty="0" err="1">
                <a:latin typeface="+mn-lt"/>
              </a:rPr>
              <a:t>doi</a:t>
            </a:r>
            <a:r>
              <a:rPr lang="en-GB" sz="1200" dirty="0">
                <a:latin typeface="+mn-lt"/>
              </a:rPr>
              <a:t>: 10.1186/s12877-017-0456-x</a:t>
            </a:r>
          </a:p>
          <a:p>
            <a:r>
              <a:rPr lang="en-GB" sz="1200" dirty="0"/>
              <a:t> </a:t>
            </a:r>
          </a:p>
          <a:p>
            <a:endParaRPr lang="en-US" dirty="0"/>
          </a:p>
        </p:txBody>
      </p:sp>
      <p:sp>
        <p:nvSpPr>
          <p:cNvPr id="4" name="Slide Number Placeholder 3">
            <a:extLst>
              <a:ext uri="{FF2B5EF4-FFF2-40B4-BE49-F238E27FC236}">
                <a16:creationId xmlns:a16="http://schemas.microsoft.com/office/drawing/2014/main" id="{AF1B5E9B-0997-0A4F-8D34-B8D7FBFCEAC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20</a:t>
            </a:fld>
            <a:endParaRPr lang="en"/>
          </a:p>
        </p:txBody>
      </p:sp>
    </p:spTree>
    <p:extLst>
      <p:ext uri="{BB962C8B-B14F-4D97-AF65-F5344CB8AC3E}">
        <p14:creationId xmlns:p14="http://schemas.microsoft.com/office/powerpoint/2010/main" val="1074112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3E99173-0BF5-8E4A-8F4F-EF5BA1032B7C}"/>
              </a:ext>
            </a:extLst>
          </p:cNvPr>
          <p:cNvSpPr>
            <a:spLocks noGrp="1"/>
          </p:cNvSpPr>
          <p:nvPr>
            <p:ph type="subTitle" idx="1"/>
          </p:nvPr>
        </p:nvSpPr>
        <p:spPr>
          <a:xfrm>
            <a:off x="1006468" y="880679"/>
            <a:ext cx="7131064" cy="784800"/>
          </a:xfrm>
        </p:spPr>
        <p:txBody>
          <a:bodyPr/>
          <a:lstStyle/>
          <a:p>
            <a:r>
              <a:rPr lang="en-GB" sz="1200" dirty="0">
                <a:latin typeface="+mn-lt"/>
              </a:rPr>
              <a:t>Psychological Wellbeing Practitioner. (2020). Retrieved 11 April 2020, from </a:t>
            </a:r>
            <a:r>
              <a:rPr lang="en-GB" sz="1200" dirty="0">
                <a:latin typeface="+mn-lt"/>
                <a:hlinkClick r:id="rId3"/>
              </a:rPr>
              <a:t>https://www.prospects.ac.uk/job-profiles/psychological-wellbeing-practitioner</a:t>
            </a:r>
            <a:endParaRPr lang="en-GB" sz="1200" dirty="0">
              <a:latin typeface="+mn-lt"/>
            </a:endParaRPr>
          </a:p>
          <a:p>
            <a:endParaRPr lang="en-GB" sz="1200" dirty="0">
              <a:latin typeface="+mn-lt"/>
            </a:endParaRPr>
          </a:p>
          <a:p>
            <a:r>
              <a:rPr lang="en-GB" sz="1200" dirty="0">
                <a:latin typeface="+mn-lt"/>
              </a:rPr>
              <a:t>Psychological wellbeing practitioner. (2020). Retrieved 19 April 2020, from </a:t>
            </a:r>
            <a:r>
              <a:rPr lang="en-GB" sz="1200" dirty="0">
                <a:latin typeface="+mn-lt"/>
                <a:hlinkClick r:id="rId4"/>
              </a:rPr>
              <a:t>https://www.healthcareers.nhs.uk/explore-roles/psychological-therapies/roles/psychological-wellbeing-practitioner</a:t>
            </a:r>
            <a:endParaRPr lang="en-GB" sz="1200" dirty="0">
              <a:latin typeface="+mn-lt"/>
            </a:endParaRPr>
          </a:p>
          <a:p>
            <a:endParaRPr lang="en-GB" sz="1200" dirty="0">
              <a:latin typeface="+mn-lt"/>
            </a:endParaRPr>
          </a:p>
          <a:p>
            <a:r>
              <a:rPr lang="en-GB" sz="1200" dirty="0">
                <a:latin typeface="+mn-lt"/>
              </a:rPr>
              <a:t>Ryan, R., Lynch, M., </a:t>
            </a:r>
            <a:r>
              <a:rPr lang="en-GB" sz="1200" dirty="0" err="1">
                <a:latin typeface="+mn-lt"/>
              </a:rPr>
              <a:t>Vansteenkiste</a:t>
            </a:r>
            <a:r>
              <a:rPr lang="en-GB" sz="1200" dirty="0">
                <a:latin typeface="+mn-lt"/>
              </a:rPr>
              <a:t>, M., &amp; Deci, E. (2010). Motivation and Autonomy in Counselling, Psychotherapy, and </a:t>
            </a:r>
            <a:r>
              <a:rPr lang="en-GB" sz="1200" dirty="0" err="1">
                <a:latin typeface="+mn-lt"/>
              </a:rPr>
              <a:t>Behavior</a:t>
            </a:r>
            <a:r>
              <a:rPr lang="en-GB" sz="1200" dirty="0">
                <a:latin typeface="+mn-lt"/>
              </a:rPr>
              <a:t> Change: A Look at Theory and Practice 1ψ7. </a:t>
            </a:r>
            <a:r>
              <a:rPr lang="en-GB" sz="1200" i="1" dirty="0">
                <a:latin typeface="+mn-lt"/>
              </a:rPr>
              <a:t>The Counselling Psychologist</a:t>
            </a:r>
            <a:r>
              <a:rPr lang="en-GB" sz="1200" dirty="0">
                <a:latin typeface="+mn-lt"/>
              </a:rPr>
              <a:t>, </a:t>
            </a:r>
            <a:r>
              <a:rPr lang="en-GB" sz="1200" i="1" dirty="0">
                <a:latin typeface="+mn-lt"/>
              </a:rPr>
              <a:t>39</a:t>
            </a:r>
            <a:r>
              <a:rPr lang="en-GB" sz="1200" dirty="0">
                <a:latin typeface="+mn-lt"/>
              </a:rPr>
              <a:t>(2), 193-260. </a:t>
            </a:r>
            <a:r>
              <a:rPr lang="en-GB" sz="1200" dirty="0" err="1">
                <a:latin typeface="+mn-lt"/>
              </a:rPr>
              <a:t>doi</a:t>
            </a:r>
            <a:r>
              <a:rPr lang="en-GB" sz="1200" dirty="0">
                <a:latin typeface="+mn-lt"/>
              </a:rPr>
              <a:t>: 10.1177/0011000009359313</a:t>
            </a:r>
          </a:p>
          <a:p>
            <a:r>
              <a:rPr lang="en-GB" sz="1200" dirty="0">
                <a:latin typeface="+mn-lt"/>
              </a:rPr>
              <a:t> </a:t>
            </a:r>
          </a:p>
          <a:p>
            <a:r>
              <a:rPr lang="en-GB" sz="1200" dirty="0">
                <a:latin typeface="+mn-lt"/>
              </a:rPr>
              <a:t>Saxon, D., Firth, N., &amp; </a:t>
            </a:r>
            <a:r>
              <a:rPr lang="en-GB" sz="1200" dirty="0" err="1">
                <a:latin typeface="+mn-lt"/>
              </a:rPr>
              <a:t>Barkham</a:t>
            </a:r>
            <a:r>
              <a:rPr lang="en-GB" sz="1200" dirty="0">
                <a:latin typeface="+mn-lt"/>
              </a:rPr>
              <a:t>, M. (2016). The Relationship Between Therapist Effects and Therapy Delivery Factors: Therapy Modality, Dosage, and Non-completion. </a:t>
            </a:r>
            <a:r>
              <a:rPr lang="en-GB" sz="1200" i="1" dirty="0">
                <a:latin typeface="+mn-lt"/>
              </a:rPr>
              <a:t>Administration And Policy In Mental Health And Mental Health Services Research</a:t>
            </a:r>
            <a:r>
              <a:rPr lang="en-GB" sz="1200" dirty="0">
                <a:latin typeface="+mn-lt"/>
              </a:rPr>
              <a:t>, </a:t>
            </a:r>
            <a:r>
              <a:rPr lang="en-GB" sz="1200" i="1" dirty="0">
                <a:latin typeface="+mn-lt"/>
              </a:rPr>
              <a:t>44</a:t>
            </a:r>
            <a:r>
              <a:rPr lang="en-GB" sz="1200" dirty="0">
                <a:latin typeface="+mn-lt"/>
              </a:rPr>
              <a:t>(5), 705-715. </a:t>
            </a:r>
            <a:r>
              <a:rPr lang="en-GB" sz="1200" dirty="0" err="1">
                <a:latin typeface="+mn-lt"/>
              </a:rPr>
              <a:t>doi</a:t>
            </a:r>
            <a:r>
              <a:rPr lang="en-GB" sz="1200" dirty="0">
                <a:latin typeface="+mn-lt"/>
              </a:rPr>
              <a:t>: 10.1007/s10488-016-0750-5</a:t>
            </a:r>
          </a:p>
          <a:p>
            <a:r>
              <a:rPr lang="en-GB" sz="1200" dirty="0"/>
              <a:t> </a:t>
            </a:r>
          </a:p>
          <a:p>
            <a:endParaRPr lang="en-US" dirty="0"/>
          </a:p>
        </p:txBody>
      </p:sp>
      <p:sp>
        <p:nvSpPr>
          <p:cNvPr id="4" name="Slide Number Placeholder 3">
            <a:extLst>
              <a:ext uri="{FF2B5EF4-FFF2-40B4-BE49-F238E27FC236}">
                <a16:creationId xmlns:a16="http://schemas.microsoft.com/office/drawing/2014/main" id="{AF1B5E9B-0997-0A4F-8D34-B8D7FBFCEAC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21</a:t>
            </a:fld>
            <a:endParaRPr lang="en"/>
          </a:p>
        </p:txBody>
      </p:sp>
    </p:spTree>
    <p:extLst>
      <p:ext uri="{BB962C8B-B14F-4D97-AF65-F5344CB8AC3E}">
        <p14:creationId xmlns:p14="http://schemas.microsoft.com/office/powerpoint/2010/main" val="41526437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3E99173-0BF5-8E4A-8F4F-EF5BA1032B7C}"/>
              </a:ext>
            </a:extLst>
          </p:cNvPr>
          <p:cNvSpPr>
            <a:spLocks noGrp="1"/>
          </p:cNvSpPr>
          <p:nvPr>
            <p:ph type="subTitle" idx="1"/>
          </p:nvPr>
        </p:nvSpPr>
        <p:spPr>
          <a:xfrm>
            <a:off x="1006468" y="870048"/>
            <a:ext cx="7131064" cy="784800"/>
          </a:xfrm>
        </p:spPr>
        <p:txBody>
          <a:bodyPr/>
          <a:lstStyle/>
          <a:p>
            <a:r>
              <a:rPr lang="en-GB" sz="1200" dirty="0" err="1">
                <a:latin typeface="+mn-lt"/>
              </a:rPr>
              <a:t>Stonebank</a:t>
            </a:r>
            <a:r>
              <a:rPr lang="en-GB" sz="1200" dirty="0">
                <a:latin typeface="+mn-lt"/>
              </a:rPr>
              <a:t>, H., &amp; </a:t>
            </a:r>
            <a:r>
              <a:rPr lang="en-GB" sz="1200" dirty="0" err="1">
                <a:latin typeface="+mn-lt"/>
              </a:rPr>
              <a:t>Stonebank</a:t>
            </a:r>
            <a:r>
              <a:rPr lang="en-GB" sz="1200" dirty="0">
                <a:latin typeface="+mn-lt"/>
              </a:rPr>
              <a:t>, H. (2020). NHS England » The role of Psychological Wellbeing Practitioner and career progression. Retrieved 12 April 2020, from </a:t>
            </a:r>
            <a:r>
              <a:rPr lang="en-GB" sz="1200" u="sng" dirty="0">
                <a:latin typeface="+mn-lt"/>
                <a:hlinkClick r:id="rId3"/>
              </a:rPr>
              <a:t>https://www.england.nhs.uk/blog/the-role-of-psychological-wellbeing-practitioner-and-career-progression/</a:t>
            </a:r>
            <a:endParaRPr lang="en-GB" sz="1200" dirty="0">
              <a:latin typeface="+mn-lt"/>
            </a:endParaRPr>
          </a:p>
          <a:p>
            <a:r>
              <a:rPr lang="en-GB" sz="1200" dirty="0">
                <a:latin typeface="+mn-lt"/>
              </a:rPr>
              <a:t> </a:t>
            </a:r>
          </a:p>
          <a:p>
            <a:r>
              <a:rPr lang="en-GB" sz="1200" dirty="0">
                <a:latin typeface="+mn-lt"/>
              </a:rPr>
              <a:t>Tomlinson, J. (2015). Using clinical supervision to improve the quality and safety of patient care: a response to Berwick and Francis. </a:t>
            </a:r>
            <a:r>
              <a:rPr lang="en-GB" sz="1200" i="1" dirty="0">
                <a:latin typeface="+mn-lt"/>
              </a:rPr>
              <a:t>BMC Medical Education</a:t>
            </a:r>
            <a:r>
              <a:rPr lang="en-GB" sz="1200" dirty="0">
                <a:latin typeface="+mn-lt"/>
              </a:rPr>
              <a:t>, </a:t>
            </a:r>
            <a:r>
              <a:rPr lang="en-GB" sz="1200" i="1" dirty="0">
                <a:latin typeface="+mn-lt"/>
              </a:rPr>
              <a:t>15</a:t>
            </a:r>
            <a:r>
              <a:rPr lang="en-GB" sz="1200" dirty="0">
                <a:latin typeface="+mn-lt"/>
              </a:rPr>
              <a:t>(1). </a:t>
            </a:r>
            <a:r>
              <a:rPr lang="en-GB" sz="1200" dirty="0" err="1">
                <a:latin typeface="+mn-lt"/>
              </a:rPr>
              <a:t>doi</a:t>
            </a:r>
            <a:r>
              <a:rPr lang="en-GB" sz="1200" dirty="0">
                <a:latin typeface="+mn-lt"/>
              </a:rPr>
              <a:t>: 10.1186/s12909-015-0324-3</a:t>
            </a:r>
          </a:p>
          <a:p>
            <a:r>
              <a:rPr lang="en-GB" sz="1200" dirty="0">
                <a:latin typeface="+mn-lt"/>
              </a:rPr>
              <a:t> </a:t>
            </a:r>
          </a:p>
          <a:p>
            <a:r>
              <a:rPr lang="en-GB" sz="1200" dirty="0">
                <a:latin typeface="+mn-lt"/>
              </a:rPr>
              <a:t> </a:t>
            </a:r>
            <a:r>
              <a:rPr lang="en-GB" sz="1200" dirty="0" err="1">
                <a:latin typeface="+mn-lt"/>
              </a:rPr>
              <a:t>Weger</a:t>
            </a:r>
            <a:r>
              <a:rPr lang="en-GB" sz="1200" dirty="0">
                <a:latin typeface="+mn-lt"/>
              </a:rPr>
              <a:t>, H., Castle Bell, G., </a:t>
            </a:r>
            <a:r>
              <a:rPr lang="en-GB" sz="1200" dirty="0" err="1">
                <a:latin typeface="+mn-lt"/>
              </a:rPr>
              <a:t>Minei</a:t>
            </a:r>
            <a:r>
              <a:rPr lang="en-GB" sz="1200" dirty="0">
                <a:latin typeface="+mn-lt"/>
              </a:rPr>
              <a:t>, E., &amp; Robinson, M. (2014). The Relative Effectiveness of Active Listening in Initial Interactions. </a:t>
            </a:r>
            <a:r>
              <a:rPr lang="en-GB" sz="1200" i="1" dirty="0">
                <a:latin typeface="+mn-lt"/>
              </a:rPr>
              <a:t>International Journal Of Listening</a:t>
            </a:r>
            <a:r>
              <a:rPr lang="en-GB" sz="1200" dirty="0">
                <a:latin typeface="+mn-lt"/>
              </a:rPr>
              <a:t>, </a:t>
            </a:r>
            <a:r>
              <a:rPr lang="en-GB" sz="1200" i="1" dirty="0">
                <a:latin typeface="+mn-lt"/>
              </a:rPr>
              <a:t>28</a:t>
            </a:r>
            <a:r>
              <a:rPr lang="en-GB" sz="1200" dirty="0">
                <a:latin typeface="+mn-lt"/>
              </a:rPr>
              <a:t>(1), 13-31. </a:t>
            </a:r>
            <a:r>
              <a:rPr lang="en-GB" sz="1200" dirty="0" err="1">
                <a:latin typeface="+mn-lt"/>
              </a:rPr>
              <a:t>doi</a:t>
            </a:r>
            <a:r>
              <a:rPr lang="en-GB" sz="1200" dirty="0">
                <a:latin typeface="+mn-lt"/>
              </a:rPr>
              <a:t>: 10.1080/10904018.2013.813234</a:t>
            </a:r>
          </a:p>
          <a:p>
            <a:r>
              <a:rPr lang="en-GB" sz="1100" dirty="0"/>
              <a:t> </a:t>
            </a:r>
          </a:p>
          <a:p>
            <a:endParaRPr lang="en-US" sz="2000" dirty="0"/>
          </a:p>
        </p:txBody>
      </p:sp>
      <p:sp>
        <p:nvSpPr>
          <p:cNvPr id="4" name="Slide Number Placeholder 3">
            <a:extLst>
              <a:ext uri="{FF2B5EF4-FFF2-40B4-BE49-F238E27FC236}">
                <a16:creationId xmlns:a16="http://schemas.microsoft.com/office/drawing/2014/main" id="{AF1B5E9B-0997-0A4F-8D34-B8D7FBFCEAC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22</a:t>
            </a:fld>
            <a:endParaRPr lang="en"/>
          </a:p>
        </p:txBody>
      </p:sp>
    </p:spTree>
    <p:extLst>
      <p:ext uri="{BB962C8B-B14F-4D97-AF65-F5344CB8AC3E}">
        <p14:creationId xmlns:p14="http://schemas.microsoft.com/office/powerpoint/2010/main" val="3841403302"/>
      </p:ext>
    </p:extLst>
  </p:cSld>
  <p:clrMapOvr>
    <a:masterClrMapping/>
  </p:clrMapOvr>
</p:sld>
</file>

<file path=ppt/theme/theme1.xml><?xml version="1.0" encoding="utf-8"?>
<a:theme xmlns:a="http://schemas.openxmlformats.org/drawingml/2006/main" name="Seyton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20670</TotalTime>
  <Words>2444</Words>
  <Application>Microsoft Macintosh PowerPoint</Application>
  <PresentationFormat>On-screen Show (16:9)</PresentationFormat>
  <Paragraphs>181</Paragraphs>
  <Slides>22</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Patrick Hand SC</vt:lpstr>
      <vt:lpstr>Sniglet</vt:lpstr>
      <vt:lpstr>Arial</vt:lpstr>
      <vt:lpstr>Seyton template</vt:lpstr>
      <vt:lpstr>Psychological  well-being practitioner By Jemma Haswell </vt:lpstr>
      <vt:lpstr>What is a psychological well-being practitioner? </vt:lpstr>
      <vt:lpstr>Why do I want to be a Psychological Well-being Practitioner? </vt:lpstr>
      <vt:lpstr>Personal attributes </vt:lpstr>
      <vt:lpstr>Job Description – Responsibilities </vt:lpstr>
      <vt:lpstr>Job Description - Qualifications </vt:lpstr>
      <vt:lpstr>PowerPoint Presentation</vt:lpstr>
      <vt:lpstr>PowerPoint Presentation</vt:lpstr>
      <vt:lpstr>Job Description - Skills</vt:lpstr>
      <vt:lpstr>PowerPoint Presentation</vt:lpstr>
      <vt:lpstr>Skills</vt:lpstr>
      <vt:lpstr>Job Description – Skills  (Skills that need improvement) </vt:lpstr>
      <vt:lpstr>PowerPoint Presentation</vt:lpstr>
      <vt:lpstr>Why is work experience a good transferable skill? </vt:lpstr>
      <vt:lpstr>Any Questions?  Thank you for listening.  </vt:lpstr>
      <vt:lpstr>References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Childrens Mental Health Counsellor </dc:title>
  <cp:lastModifiedBy>Jemma Haswell</cp:lastModifiedBy>
  <cp:revision>156</cp:revision>
  <dcterms:modified xsi:type="dcterms:W3CDTF">2020-04-20T21:07:56Z</dcterms:modified>
</cp:coreProperties>
</file>