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68"/>
  </p:notesMasterIdLst>
  <p:sldIdLst>
    <p:sldId id="292" r:id="rId9"/>
    <p:sldId id="294" r:id="rId10"/>
    <p:sldId id="1222" r:id="rId11"/>
    <p:sldId id="1188" r:id="rId12"/>
    <p:sldId id="1223" r:id="rId13"/>
    <p:sldId id="1245" r:id="rId14"/>
    <p:sldId id="1186" r:id="rId15"/>
    <p:sldId id="1268" r:id="rId16"/>
    <p:sldId id="1260" r:id="rId17"/>
    <p:sldId id="1251" r:id="rId18"/>
    <p:sldId id="1267" r:id="rId19"/>
    <p:sldId id="1270" r:id="rId20"/>
    <p:sldId id="1269" r:id="rId21"/>
    <p:sldId id="1271" r:id="rId22"/>
    <p:sldId id="1272" r:id="rId23"/>
    <p:sldId id="1273" r:id="rId24"/>
    <p:sldId id="1274" r:id="rId25"/>
    <p:sldId id="1275" r:id="rId26"/>
    <p:sldId id="1276" r:id="rId27"/>
    <p:sldId id="1277" r:id="rId28"/>
    <p:sldId id="1278" r:id="rId29"/>
    <p:sldId id="1279" r:id="rId30"/>
    <p:sldId id="1280" r:id="rId31"/>
    <p:sldId id="1281" r:id="rId32"/>
    <p:sldId id="1282" r:id="rId33"/>
    <p:sldId id="1283" r:id="rId34"/>
    <p:sldId id="1284" r:id="rId35"/>
    <p:sldId id="1261" r:id="rId36"/>
    <p:sldId id="1264" r:id="rId37"/>
    <p:sldId id="1286" r:id="rId38"/>
    <p:sldId id="1285" r:id="rId39"/>
    <p:sldId id="1287" r:id="rId40"/>
    <p:sldId id="1288" r:id="rId41"/>
    <p:sldId id="1289" r:id="rId42"/>
    <p:sldId id="1290" r:id="rId43"/>
    <p:sldId id="1291" r:id="rId44"/>
    <p:sldId id="1292" r:id="rId45"/>
    <p:sldId id="1294" r:id="rId46"/>
    <p:sldId id="1299" r:id="rId47"/>
    <p:sldId id="1300" r:id="rId48"/>
    <p:sldId id="1301" r:id="rId49"/>
    <p:sldId id="1302" r:id="rId50"/>
    <p:sldId id="1303" r:id="rId51"/>
    <p:sldId id="1304" r:id="rId52"/>
    <p:sldId id="1305" r:id="rId53"/>
    <p:sldId id="1306" r:id="rId54"/>
    <p:sldId id="1307" r:id="rId55"/>
    <p:sldId id="1308" r:id="rId56"/>
    <p:sldId id="1309" r:id="rId57"/>
    <p:sldId id="1298" r:id="rId58"/>
    <p:sldId id="1293" r:id="rId59"/>
    <p:sldId id="1262" r:id="rId60"/>
    <p:sldId id="1265" r:id="rId61"/>
    <p:sldId id="1295" r:id="rId62"/>
    <p:sldId id="1296" r:id="rId63"/>
    <p:sldId id="1297" r:id="rId64"/>
    <p:sldId id="1263" r:id="rId65"/>
    <p:sldId id="1266" r:id="rId66"/>
    <p:sldId id="1252"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6741" autoAdjust="0"/>
  </p:normalViewPr>
  <p:slideViewPr>
    <p:cSldViewPr snapToGrid="0">
      <p:cViewPr varScale="1">
        <p:scale>
          <a:sx n="58" d="100"/>
          <a:sy n="58" d="100"/>
        </p:scale>
        <p:origin x="120" y="9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notesMaster" Target="notesMasters/notesMaster1.xml"/><Relationship Id="rId7" Type="http://schemas.openxmlformats.org/officeDocument/2006/relationships/slideMaster" Target="slideMasters/slideMaster4.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04/06/2024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1635186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3629993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everyone agrees that quality should be the third criterion. We could argue that if we meet and adhere to the scope of a project then quality should be reflected in all other aspects of the triangle.</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2247540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charset="0"/>
              </a:rPr>
              <a:t>This talk provides an overview of the basic steps needed to produce a project plan. The framework provided should allow you to identify where some of the particular issues discussed are applied to the planning process. As the focus is on project planning, techniques to do with project control are not explicitly described. However, in practice, one element of project planning will be to decide what project control procedures need to be in place.</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495484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project management process typically includes four key phases: initiating the project, planning the project, executing the project, and closing the project. Each one of these will be looked at in turn.</a:t>
            </a:r>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3635854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 key point here is that developers may in fact be very competent, but incorrect estimates leading to unachievable targets will lead to extreme customer dissatisfaction. We will look at this further as a SDLC</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1767715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752811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2251538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1076238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847335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35296049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712267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3813679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675199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37746654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23206648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32191061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41019781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19339140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22310119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14208970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2955705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16452745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39497489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36208102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21673973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31</a:t>
            </a:fld>
            <a:endParaRPr lang="en-US" dirty="0"/>
          </a:p>
        </p:txBody>
      </p:sp>
    </p:spTree>
    <p:extLst>
      <p:ext uri="{BB962C8B-B14F-4D97-AF65-F5344CB8AC3E}">
        <p14:creationId xmlns:p14="http://schemas.microsoft.com/office/powerpoint/2010/main" val="553759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32</a:t>
            </a:fld>
            <a:endParaRPr lang="en-US" dirty="0"/>
          </a:p>
        </p:txBody>
      </p:sp>
    </p:spTree>
    <p:extLst>
      <p:ext uri="{BB962C8B-B14F-4D97-AF65-F5344CB8AC3E}">
        <p14:creationId xmlns:p14="http://schemas.microsoft.com/office/powerpoint/2010/main" val="15971638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33</a:t>
            </a:fld>
            <a:endParaRPr lang="en-US" dirty="0"/>
          </a:p>
        </p:txBody>
      </p:sp>
    </p:spTree>
    <p:extLst>
      <p:ext uri="{BB962C8B-B14F-4D97-AF65-F5344CB8AC3E}">
        <p14:creationId xmlns:p14="http://schemas.microsoft.com/office/powerpoint/2010/main" val="32795797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34</a:t>
            </a:fld>
            <a:endParaRPr lang="en-US" dirty="0"/>
          </a:p>
        </p:txBody>
      </p:sp>
    </p:spTree>
    <p:extLst>
      <p:ext uri="{BB962C8B-B14F-4D97-AF65-F5344CB8AC3E}">
        <p14:creationId xmlns:p14="http://schemas.microsoft.com/office/powerpoint/2010/main" val="40166398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35</a:t>
            </a:fld>
            <a:endParaRPr lang="en-US" dirty="0"/>
          </a:p>
        </p:txBody>
      </p:sp>
    </p:spTree>
    <p:extLst>
      <p:ext uri="{BB962C8B-B14F-4D97-AF65-F5344CB8AC3E}">
        <p14:creationId xmlns:p14="http://schemas.microsoft.com/office/powerpoint/2010/main" val="111632855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3372589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37</a:t>
            </a:fld>
            <a:endParaRPr lang="en-US" dirty="0"/>
          </a:p>
        </p:txBody>
      </p:sp>
    </p:spTree>
    <p:extLst>
      <p:ext uri="{BB962C8B-B14F-4D97-AF65-F5344CB8AC3E}">
        <p14:creationId xmlns:p14="http://schemas.microsoft.com/office/powerpoint/2010/main" val="2396295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38</a:t>
            </a:fld>
            <a:endParaRPr lang="en-US" dirty="0"/>
          </a:p>
        </p:txBody>
      </p:sp>
    </p:spTree>
    <p:extLst>
      <p:ext uri="{BB962C8B-B14F-4D97-AF65-F5344CB8AC3E}">
        <p14:creationId xmlns:p14="http://schemas.microsoft.com/office/powerpoint/2010/main" val="2578256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39</a:t>
            </a:fld>
            <a:endParaRPr lang="en-US" dirty="0"/>
          </a:p>
        </p:txBody>
      </p:sp>
    </p:spTree>
    <p:extLst>
      <p:ext uri="{BB962C8B-B14F-4D97-AF65-F5344CB8AC3E}">
        <p14:creationId xmlns:p14="http://schemas.microsoft.com/office/powerpoint/2010/main" val="33340867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40</a:t>
            </a:fld>
            <a:endParaRPr lang="en-US" dirty="0"/>
          </a:p>
        </p:txBody>
      </p:sp>
    </p:spTree>
    <p:extLst>
      <p:ext uri="{BB962C8B-B14F-4D97-AF65-F5344CB8AC3E}">
        <p14:creationId xmlns:p14="http://schemas.microsoft.com/office/powerpoint/2010/main" val="21524680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41</a:t>
            </a:fld>
            <a:endParaRPr lang="en-US" dirty="0"/>
          </a:p>
        </p:txBody>
      </p:sp>
    </p:spTree>
    <p:extLst>
      <p:ext uri="{BB962C8B-B14F-4D97-AF65-F5344CB8AC3E}">
        <p14:creationId xmlns:p14="http://schemas.microsoft.com/office/powerpoint/2010/main" val="17495266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42</a:t>
            </a:fld>
            <a:endParaRPr lang="en-US" dirty="0"/>
          </a:p>
        </p:txBody>
      </p:sp>
    </p:spTree>
    <p:extLst>
      <p:ext uri="{BB962C8B-B14F-4D97-AF65-F5344CB8AC3E}">
        <p14:creationId xmlns:p14="http://schemas.microsoft.com/office/powerpoint/2010/main" val="10980594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43</a:t>
            </a:fld>
            <a:endParaRPr lang="en-US" dirty="0"/>
          </a:p>
        </p:txBody>
      </p:sp>
    </p:spTree>
    <p:extLst>
      <p:ext uri="{BB962C8B-B14F-4D97-AF65-F5344CB8AC3E}">
        <p14:creationId xmlns:p14="http://schemas.microsoft.com/office/powerpoint/2010/main" val="229381036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44</a:t>
            </a:fld>
            <a:endParaRPr lang="en-US" dirty="0"/>
          </a:p>
        </p:txBody>
      </p:sp>
    </p:spTree>
    <p:extLst>
      <p:ext uri="{BB962C8B-B14F-4D97-AF65-F5344CB8AC3E}">
        <p14:creationId xmlns:p14="http://schemas.microsoft.com/office/powerpoint/2010/main" val="34683057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45</a:t>
            </a:fld>
            <a:endParaRPr lang="en-US" dirty="0"/>
          </a:p>
        </p:txBody>
      </p:sp>
    </p:spTree>
    <p:extLst>
      <p:ext uri="{BB962C8B-B14F-4D97-AF65-F5344CB8AC3E}">
        <p14:creationId xmlns:p14="http://schemas.microsoft.com/office/powerpoint/2010/main" val="433208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46</a:t>
            </a:fld>
            <a:endParaRPr lang="en-US" dirty="0"/>
          </a:p>
        </p:txBody>
      </p:sp>
    </p:spTree>
    <p:extLst>
      <p:ext uri="{BB962C8B-B14F-4D97-AF65-F5344CB8AC3E}">
        <p14:creationId xmlns:p14="http://schemas.microsoft.com/office/powerpoint/2010/main" val="27164119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47</a:t>
            </a:fld>
            <a:endParaRPr lang="en-US" dirty="0"/>
          </a:p>
        </p:txBody>
      </p:sp>
    </p:spTree>
    <p:extLst>
      <p:ext uri="{BB962C8B-B14F-4D97-AF65-F5344CB8AC3E}">
        <p14:creationId xmlns:p14="http://schemas.microsoft.com/office/powerpoint/2010/main" val="30108243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48</a:t>
            </a:fld>
            <a:endParaRPr lang="en-US" dirty="0"/>
          </a:p>
        </p:txBody>
      </p:sp>
    </p:spTree>
    <p:extLst>
      <p:ext uri="{BB962C8B-B14F-4D97-AF65-F5344CB8AC3E}">
        <p14:creationId xmlns:p14="http://schemas.microsoft.com/office/powerpoint/2010/main" val="8976030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49</a:t>
            </a:fld>
            <a:endParaRPr lang="en-US" dirty="0"/>
          </a:p>
        </p:txBody>
      </p:sp>
    </p:spTree>
    <p:extLst>
      <p:ext uri="{BB962C8B-B14F-4D97-AF65-F5344CB8AC3E}">
        <p14:creationId xmlns:p14="http://schemas.microsoft.com/office/powerpoint/2010/main" val="4831967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50</a:t>
            </a:fld>
            <a:endParaRPr lang="en-US" dirty="0"/>
          </a:p>
        </p:txBody>
      </p:sp>
    </p:spTree>
    <p:extLst>
      <p:ext uri="{BB962C8B-B14F-4D97-AF65-F5344CB8AC3E}">
        <p14:creationId xmlns:p14="http://schemas.microsoft.com/office/powerpoint/2010/main" val="31666227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Technical – one activity requires the output of another as input.</a:t>
            </a:r>
          </a:p>
          <a:p>
            <a:r>
              <a:rPr lang="en-GB" altLang="en-US" dirty="0"/>
              <a:t>management – management decisions on what needs to be done not dependent upon technical needs</a:t>
            </a:r>
          </a:p>
          <a:p>
            <a:r>
              <a:rPr lang="en-GB" altLang="en-US" dirty="0"/>
              <a:t>Interproject – deliverables from one project are needed by another.  (e.g. when a very large project is broken down into smaller projects)</a:t>
            </a:r>
          </a:p>
          <a:p>
            <a:r>
              <a:rPr lang="en-GB" altLang="en-US" dirty="0"/>
              <a:t>Date – dates by which activities must be completed</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51</a:t>
            </a:fld>
            <a:endParaRPr lang="en-US" dirty="0"/>
          </a:p>
        </p:txBody>
      </p:sp>
    </p:spTree>
    <p:extLst>
      <p:ext uri="{BB962C8B-B14F-4D97-AF65-F5344CB8AC3E}">
        <p14:creationId xmlns:p14="http://schemas.microsoft.com/office/powerpoint/2010/main" val="381128681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53</a:t>
            </a:fld>
            <a:endParaRPr lang="en-US" dirty="0"/>
          </a:p>
        </p:txBody>
      </p:sp>
    </p:spTree>
    <p:extLst>
      <p:ext uri="{BB962C8B-B14F-4D97-AF65-F5344CB8AC3E}">
        <p14:creationId xmlns:p14="http://schemas.microsoft.com/office/powerpoint/2010/main" val="217474510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54</a:t>
            </a:fld>
            <a:endParaRPr lang="en-US" dirty="0"/>
          </a:p>
        </p:txBody>
      </p:sp>
    </p:spTree>
    <p:extLst>
      <p:ext uri="{BB962C8B-B14F-4D97-AF65-F5344CB8AC3E}">
        <p14:creationId xmlns:p14="http://schemas.microsoft.com/office/powerpoint/2010/main" val="2950551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55</a:t>
            </a:fld>
            <a:endParaRPr lang="en-US" dirty="0"/>
          </a:p>
        </p:txBody>
      </p:sp>
    </p:spTree>
    <p:extLst>
      <p:ext uri="{BB962C8B-B14F-4D97-AF65-F5344CB8AC3E}">
        <p14:creationId xmlns:p14="http://schemas.microsoft.com/office/powerpoint/2010/main" val="266343820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56</a:t>
            </a:fld>
            <a:endParaRPr lang="en-US" dirty="0"/>
          </a:p>
        </p:txBody>
      </p:sp>
    </p:spTree>
    <p:extLst>
      <p:ext uri="{BB962C8B-B14F-4D97-AF65-F5344CB8AC3E}">
        <p14:creationId xmlns:p14="http://schemas.microsoft.com/office/powerpoint/2010/main" val="140551930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58</a:t>
            </a:fld>
            <a:endParaRPr lang="en-US" dirty="0"/>
          </a:p>
        </p:txBody>
      </p:sp>
    </p:spTree>
    <p:extLst>
      <p:ext uri="{BB962C8B-B14F-4D97-AF65-F5344CB8AC3E}">
        <p14:creationId xmlns:p14="http://schemas.microsoft.com/office/powerpoint/2010/main" val="329919440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59</a:t>
            </a:fld>
            <a:endParaRPr lang="en-US" dirty="0"/>
          </a:p>
        </p:txBody>
      </p:sp>
    </p:spTree>
    <p:extLst>
      <p:ext uri="{BB962C8B-B14F-4D97-AF65-F5344CB8AC3E}">
        <p14:creationId xmlns:p14="http://schemas.microsoft.com/office/powerpoint/2010/main" val="1512683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6/4/2024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8.xml"/><Relationship Id="rId1" Type="http://schemas.openxmlformats.org/officeDocument/2006/relationships/slideLayout" Target="../slideLayouts/slideLayout4.xml"/><Relationship Id="rId5" Type="http://schemas.openxmlformats.org/officeDocument/2006/relationships/image" Target="../media/image20.svg"/><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9.xml"/><Relationship Id="rId1" Type="http://schemas.openxmlformats.org/officeDocument/2006/relationships/slideLayout" Target="../slideLayouts/slideLayout4.xml"/><Relationship Id="rId5" Type="http://schemas.openxmlformats.org/officeDocument/2006/relationships/image" Target="../media/image22.svg"/><Relationship Id="rId4" Type="http://schemas.openxmlformats.org/officeDocument/2006/relationships/image" Target="../media/image21.png"/></Relationships>
</file>

<file path=ppt/slides/_rels/slide4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1.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3.xml"/><Relationship Id="rId1" Type="http://schemas.openxmlformats.org/officeDocument/2006/relationships/slideLayout" Target="../slideLayouts/slideLayout4.xml"/><Relationship Id="rId5" Type="http://schemas.openxmlformats.org/officeDocument/2006/relationships/image" Target="../media/image25.svg"/><Relationship Id="rId4" Type="http://schemas.openxmlformats.org/officeDocument/2006/relationships/image" Target="../media/image24.png"/></Relationships>
</file>

<file path=ppt/slides/_rels/slide4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4.xml"/><Relationship Id="rId1" Type="http://schemas.openxmlformats.org/officeDocument/2006/relationships/slideLayout" Target="../slideLayouts/slideLayout4.xml"/><Relationship Id="rId5" Type="http://schemas.openxmlformats.org/officeDocument/2006/relationships/image" Target="../media/image27.svg"/><Relationship Id="rId4" Type="http://schemas.openxmlformats.org/officeDocument/2006/relationships/image" Target="../media/image26.png"/></Relationships>
</file>

<file path=ppt/slides/_rels/slide4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5.xml"/><Relationship Id="rId1" Type="http://schemas.openxmlformats.org/officeDocument/2006/relationships/slideLayout" Target="../slideLayouts/slideLayout4.xml"/><Relationship Id="rId5" Type="http://schemas.openxmlformats.org/officeDocument/2006/relationships/image" Target="../media/image29.svg"/><Relationship Id="rId4" Type="http://schemas.openxmlformats.org/officeDocument/2006/relationships/image" Target="../media/image28.png"/></Relationships>
</file>

<file path=ppt/slides/_rels/slide5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800" b="1" dirty="0">
                <a:effectLst>
                  <a:outerShdw blurRad="38100" dist="38100" dir="2700000" algn="tl">
                    <a:srgbClr val="000000">
                      <a:alpha val="43137"/>
                    </a:srgbClr>
                  </a:outerShdw>
                </a:effectLst>
              </a:rPr>
              <a:t>Projects Planning</a:t>
            </a:r>
          </a:p>
          <a:p>
            <a:r>
              <a:rPr lang="en-GB" sz="4800" b="1" dirty="0">
                <a:effectLst>
                  <a:outerShdw blurRad="38100" dist="38100" dir="2700000" algn="tl">
                    <a:srgbClr val="000000">
                      <a:alpha val="43137"/>
                    </a:srgbClr>
                  </a:outerShdw>
                </a:effectLst>
              </a:rPr>
              <a:t>And Scheduling</a:t>
            </a:r>
          </a:p>
          <a:p>
            <a:endParaRPr lang="en-GB" sz="2400" b="1" i="1" dirty="0"/>
          </a:p>
          <a:p>
            <a:r>
              <a:rPr lang="en-GB" sz="3200" b="1" i="1" dirty="0"/>
              <a:t>Module Name: Group Project</a:t>
            </a:r>
          </a:p>
          <a:p>
            <a:r>
              <a:rPr lang="en-GB" sz="3200" b="1" i="1" dirty="0"/>
              <a:t>Module Code: ACBA4014</a:t>
            </a:r>
            <a:br>
              <a:rPr lang="en-GB" sz="2400" i="1" dirty="0"/>
            </a:br>
            <a:endParaRPr lang="en-GB" sz="2400" i="1" dirty="0"/>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endParaRPr lang="en-GB" dirty="0"/>
          </a:p>
          <a:p>
            <a:endParaRPr lang="en-GB"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6702251" cy="909451"/>
          </a:xfrm>
        </p:spPr>
        <p:txBody>
          <a:bodyPr>
            <a:normAutofit/>
          </a:bodyPr>
          <a:lstStyle/>
          <a:p>
            <a:r>
              <a:rPr lang="en-US" sz="4000" b="1" dirty="0">
                <a:solidFill>
                  <a:schemeClr val="accent1">
                    <a:lumMod val="50000"/>
                  </a:schemeClr>
                </a:solidFill>
              </a:rPr>
              <a:t>Project Characteristics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11394989" cy="4478871"/>
          </a:xfrm>
        </p:spPr>
        <p:txBody>
          <a:bodyPr/>
          <a:lstStyle/>
          <a:p>
            <a:pPr algn="l" fontAlgn="auto">
              <a:lnSpc>
                <a:spcPct val="90000"/>
              </a:lnSpc>
              <a:buClr>
                <a:schemeClr val="accent1">
                  <a:lumMod val="75000"/>
                </a:schemeClr>
              </a:buClr>
              <a:buFont typeface="Arial"/>
              <a:buChar char="•"/>
              <a:defRPr/>
            </a:pPr>
            <a:r>
              <a:rPr lang="en-GB" altLang="en-US" sz="2800" dirty="0">
                <a:solidFill>
                  <a:schemeClr val="tx1"/>
                </a:solidFill>
              </a:rPr>
              <a:t>Objectives:</a:t>
            </a:r>
          </a:p>
          <a:p>
            <a:pPr lvl="1">
              <a:buClr>
                <a:schemeClr val="accent1">
                  <a:lumMod val="75000"/>
                </a:schemeClr>
              </a:buClr>
              <a:buFont typeface="Arial"/>
              <a:buChar char="•"/>
              <a:defRPr/>
            </a:pPr>
            <a:r>
              <a:rPr lang="en-GB" altLang="en-US" dirty="0"/>
              <a:t>A project is a set of related tasks that are coordinated to achieve a specific objective in a given time limit.</a:t>
            </a:r>
          </a:p>
          <a:p>
            <a:pPr lvl="1">
              <a:buClr>
                <a:schemeClr val="accent1">
                  <a:lumMod val="75000"/>
                </a:schemeClr>
              </a:buClr>
              <a:buFont typeface="Arial"/>
              <a:buChar char="•"/>
              <a:defRPr/>
            </a:pPr>
            <a:r>
              <a:rPr lang="en-GB" altLang="en-US" dirty="0"/>
              <a:t>Each objective has a specific goal to reach.</a:t>
            </a:r>
            <a:endParaRPr lang="en-GB" altLang="en-US" dirty="0">
              <a:solidFill>
                <a:schemeClr val="tx1"/>
              </a:solidFill>
            </a:endParaRPr>
          </a:p>
          <a:p>
            <a:pPr marL="457200" indent="-457200" algn="l">
              <a:buFont typeface="Arial" panose="020B0604020202020204" pitchFamily="34" charset="0"/>
              <a:buChar char="•"/>
            </a:pPr>
            <a:r>
              <a:rPr lang="en-GB" sz="2800" dirty="0">
                <a:solidFill>
                  <a:schemeClr val="tx1"/>
                </a:solidFill>
              </a:rPr>
              <a:t>Schedule:</a:t>
            </a:r>
          </a:p>
          <a:p>
            <a:pPr marL="857310" lvl="1" indent="-457200"/>
            <a:r>
              <a:rPr lang="en-GB" dirty="0"/>
              <a:t>A point in time when a task must be accomplished.</a:t>
            </a:r>
          </a:p>
          <a:p>
            <a:pPr marL="457200" indent="-457200" algn="l">
              <a:buFont typeface="Arial" panose="020B0604020202020204" pitchFamily="34" charset="0"/>
              <a:buChar char="•"/>
            </a:pPr>
            <a:r>
              <a:rPr lang="en-GB" sz="2800" dirty="0">
                <a:solidFill>
                  <a:schemeClr val="tx1"/>
                </a:solidFill>
              </a:rPr>
              <a:t>Resource Constraints:</a:t>
            </a:r>
          </a:p>
          <a:p>
            <a:pPr marL="857310" lvl="1" indent="-457200"/>
            <a:r>
              <a:rPr lang="en-GB" dirty="0">
                <a:solidFill>
                  <a:schemeClr val="tx1"/>
                </a:solidFill>
              </a:rPr>
              <a:t>Time limits.</a:t>
            </a:r>
          </a:p>
          <a:p>
            <a:pPr marL="857310" lvl="1" indent="-457200"/>
            <a:r>
              <a:rPr lang="en-GB" dirty="0">
                <a:solidFill>
                  <a:schemeClr val="tx1"/>
                </a:solidFill>
              </a:rPr>
              <a:t>Facilities and equipment</a:t>
            </a:r>
          </a:p>
          <a:p>
            <a:pPr marL="857310" lvl="1" indent="-457200"/>
            <a:r>
              <a:rPr lang="en-GB" dirty="0"/>
              <a:t>Materials</a:t>
            </a:r>
          </a:p>
          <a:p>
            <a:pPr marL="857310" lvl="1" indent="-457200"/>
            <a:r>
              <a:rPr lang="en-GB" dirty="0"/>
              <a:t>Labour and personnel – Projects typically involve many people, </a:t>
            </a:r>
            <a:r>
              <a:rPr lang="en-GB" b="1" dirty="0"/>
              <a:t>a team</a:t>
            </a:r>
            <a:r>
              <a:rPr lang="en-GB" dirty="0"/>
              <a:t>.</a:t>
            </a:r>
          </a:p>
          <a:p>
            <a:pPr marL="857310" lvl="1" indent="-457200"/>
            <a:endParaRPr lang="en-GB" sz="2800" dirty="0">
              <a:solidFill>
                <a:schemeClr val="tx1"/>
              </a:solidFill>
            </a:endParaRPr>
          </a:p>
        </p:txBody>
      </p:sp>
    </p:spTree>
    <p:extLst>
      <p:ext uri="{BB962C8B-B14F-4D97-AF65-F5344CB8AC3E}">
        <p14:creationId xmlns:p14="http://schemas.microsoft.com/office/powerpoint/2010/main" val="164946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6702251" cy="909451"/>
          </a:xfrm>
        </p:spPr>
        <p:txBody>
          <a:bodyPr>
            <a:normAutofit/>
          </a:bodyPr>
          <a:lstStyle/>
          <a:p>
            <a:r>
              <a:rPr lang="en-GB" sz="4000" b="1" dirty="0"/>
              <a:t>The Project Triangle</a:t>
            </a:r>
            <a:endParaRPr lang="en-US" sz="4000" b="1" dirty="0">
              <a:solidFill>
                <a:schemeClr val="accent1">
                  <a:lumMod val="50000"/>
                </a:schemeClr>
              </a:solidFill>
            </a:endParaRPr>
          </a:p>
        </p:txBody>
      </p:sp>
      <p:pic>
        <p:nvPicPr>
          <p:cNvPr id="2" name="Content Placeholder 1">
            <a:extLst>
              <a:ext uri="{FF2B5EF4-FFF2-40B4-BE49-F238E27FC236}">
                <a16:creationId xmlns:a16="http://schemas.microsoft.com/office/drawing/2014/main" id="{133EFC7D-A2DC-3366-E26E-9334152025F3}"/>
              </a:ext>
            </a:extLst>
          </p:cNvPr>
          <p:cNvPicPr>
            <a:picLocks noGrp="1" noChangeAspect="1"/>
          </p:cNvPicPr>
          <p:nvPr>
            <p:ph idx="1"/>
          </p:nvPr>
        </p:nvPicPr>
        <p:blipFill>
          <a:blip r:embed="rId3"/>
          <a:stretch>
            <a:fillRect/>
          </a:stretch>
        </p:blipFill>
        <p:spPr>
          <a:xfrm>
            <a:off x="565178" y="1199111"/>
            <a:ext cx="4959974" cy="3911732"/>
          </a:xfrm>
          <a:prstGeom prst="rect">
            <a:avLst/>
          </a:prstGeom>
        </p:spPr>
      </p:pic>
      <p:sp>
        <p:nvSpPr>
          <p:cNvPr id="7" name="TextBox 6">
            <a:extLst>
              <a:ext uri="{FF2B5EF4-FFF2-40B4-BE49-F238E27FC236}">
                <a16:creationId xmlns:a16="http://schemas.microsoft.com/office/drawing/2014/main" id="{DF5FF4DA-BF47-0E88-8EB1-4ECFF74CCC38}"/>
              </a:ext>
            </a:extLst>
          </p:cNvPr>
          <p:cNvSpPr txBox="1"/>
          <p:nvPr/>
        </p:nvSpPr>
        <p:spPr>
          <a:xfrm>
            <a:off x="5715879" y="1214019"/>
            <a:ext cx="5910943" cy="3970318"/>
          </a:xfrm>
          <a:prstGeom prst="rect">
            <a:avLst/>
          </a:prstGeom>
          <a:noFill/>
        </p:spPr>
        <p:txBody>
          <a:bodyPr wrap="square">
            <a:spAutoFit/>
          </a:bodyPr>
          <a:lstStyle/>
          <a:p>
            <a:pPr marL="457200" indent="-457200">
              <a:buFont typeface="Arial" panose="020B0604020202020204" pitchFamily="34" charset="0"/>
              <a:buChar char="•"/>
            </a:pPr>
            <a:r>
              <a:rPr lang="en-GB" altLang="en-US" sz="2800" dirty="0"/>
              <a:t>If time, money, or what your project accomplished were unlimited, you wouldn't need to do project management.</a:t>
            </a:r>
          </a:p>
          <a:p>
            <a:pPr marL="457200" indent="-457200">
              <a:buFont typeface="Arial" panose="020B0604020202020204" pitchFamily="34" charset="0"/>
              <a:buChar char="•"/>
            </a:pPr>
            <a:r>
              <a:rPr lang="en-GB" altLang="en-US" sz="2800" dirty="0"/>
              <a:t>Most projects have a specific time limit, budget (budget: The estimated cost of a project that you establish in Project with your baseline plan.), and scope. </a:t>
            </a:r>
          </a:p>
        </p:txBody>
      </p:sp>
    </p:spTree>
    <p:extLst>
      <p:ext uri="{BB962C8B-B14F-4D97-AF65-F5344CB8AC3E}">
        <p14:creationId xmlns:p14="http://schemas.microsoft.com/office/powerpoint/2010/main" val="3516327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6702251" cy="909451"/>
          </a:xfrm>
        </p:spPr>
        <p:txBody>
          <a:bodyPr>
            <a:normAutofit/>
          </a:bodyPr>
          <a:lstStyle/>
          <a:p>
            <a:r>
              <a:rPr lang="en-GB" sz="4000" b="1" dirty="0"/>
              <a:t>The Project Triangle</a:t>
            </a:r>
            <a:endParaRPr lang="en-US" sz="4000" b="1" dirty="0">
              <a:solidFill>
                <a:schemeClr val="accent1">
                  <a:lumMod val="50000"/>
                </a:schemeClr>
              </a:solidFill>
            </a:endParaRPr>
          </a:p>
        </p:txBody>
      </p:sp>
      <p:pic>
        <p:nvPicPr>
          <p:cNvPr id="5" name="Picture 4">
            <a:extLst>
              <a:ext uri="{FF2B5EF4-FFF2-40B4-BE49-F238E27FC236}">
                <a16:creationId xmlns:a16="http://schemas.microsoft.com/office/drawing/2014/main" id="{323A859F-5F79-4F43-91D8-77B0483023BB}"/>
              </a:ext>
            </a:extLst>
          </p:cNvPr>
          <p:cNvPicPr>
            <a:picLocks noChangeAspect="1"/>
          </p:cNvPicPr>
          <p:nvPr/>
        </p:nvPicPr>
        <p:blipFill>
          <a:blip r:embed="rId3"/>
          <a:stretch>
            <a:fillRect/>
          </a:stretch>
        </p:blipFill>
        <p:spPr>
          <a:xfrm>
            <a:off x="190500" y="1307646"/>
            <a:ext cx="4816929" cy="4170651"/>
          </a:xfrm>
          <a:prstGeom prst="rect">
            <a:avLst/>
          </a:prstGeom>
        </p:spPr>
      </p:pic>
      <p:sp>
        <p:nvSpPr>
          <p:cNvPr id="6" name="Content Placeholder 5">
            <a:extLst>
              <a:ext uri="{FF2B5EF4-FFF2-40B4-BE49-F238E27FC236}">
                <a16:creationId xmlns:a16="http://schemas.microsoft.com/office/drawing/2014/main" id="{7DAE2A88-9E03-5292-0885-09CC4BE31CBE}"/>
              </a:ext>
            </a:extLst>
          </p:cNvPr>
          <p:cNvSpPr>
            <a:spLocks noGrp="1"/>
          </p:cNvSpPr>
          <p:nvPr>
            <p:ph idx="1"/>
          </p:nvPr>
        </p:nvSpPr>
        <p:spPr>
          <a:xfrm>
            <a:off x="4816928" y="1379702"/>
            <a:ext cx="7184572" cy="4098595"/>
          </a:xfrm>
        </p:spPr>
        <p:txBody>
          <a:bodyPr/>
          <a:lstStyle/>
          <a:p>
            <a:pPr marL="457200" indent="-457200" algn="l">
              <a:buFont typeface="Arial" panose="020B0604020202020204" pitchFamily="34" charset="0"/>
              <a:buChar char="•"/>
            </a:pPr>
            <a:r>
              <a:rPr lang="en-US" sz="2800" dirty="0">
                <a:solidFill>
                  <a:schemeClr val="tx1"/>
                </a:solidFill>
              </a:rPr>
              <a:t>It is this combination of elements (time, money, and scope) that we refer to as the project triangle.</a:t>
            </a:r>
          </a:p>
          <a:p>
            <a:pPr marL="457200" indent="-457200" algn="l">
              <a:buFont typeface="Arial" panose="020B0604020202020204" pitchFamily="34" charset="0"/>
              <a:buChar char="•"/>
            </a:pPr>
            <a:r>
              <a:rPr lang="en-US" sz="2800" dirty="0">
                <a:solidFill>
                  <a:schemeClr val="tx1"/>
                </a:solidFill>
              </a:rPr>
              <a:t>These competing elements are sometimes referred to as the triple constraints of a project.</a:t>
            </a:r>
          </a:p>
          <a:p>
            <a:pPr marL="457200" indent="-457200" algn="l">
              <a:buFont typeface="Arial" panose="020B0604020202020204" pitchFamily="34" charset="0"/>
              <a:buChar char="•"/>
            </a:pPr>
            <a:r>
              <a:rPr lang="en-US" sz="2800" dirty="0">
                <a:solidFill>
                  <a:schemeClr val="tx1"/>
                </a:solidFill>
              </a:rPr>
              <a:t>Understanding the project triangle will allow you to make better choices when you need to make tradeoffs.</a:t>
            </a:r>
          </a:p>
          <a:p>
            <a:pPr algn="l"/>
            <a:endParaRPr lang="en-GB" dirty="0"/>
          </a:p>
        </p:txBody>
      </p:sp>
    </p:spTree>
    <p:extLst>
      <p:ext uri="{BB962C8B-B14F-4D97-AF65-F5344CB8AC3E}">
        <p14:creationId xmlns:p14="http://schemas.microsoft.com/office/powerpoint/2010/main" val="1089073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6776358" cy="1580343"/>
          </a:xfrm>
        </p:spPr>
        <p:txBody>
          <a:bodyPr>
            <a:normAutofit/>
          </a:bodyPr>
          <a:lstStyle/>
          <a:p>
            <a:r>
              <a:rPr lang="en-US" sz="4000" b="1" dirty="0">
                <a:solidFill>
                  <a:schemeClr val="accent1">
                    <a:lumMod val="50000"/>
                  </a:schemeClr>
                </a:solidFill>
              </a:rPr>
              <a:t>Project Management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518557"/>
            <a:ext cx="11394989" cy="4150722"/>
          </a:xfrm>
        </p:spPr>
        <p:txBody>
          <a:bodyPr/>
          <a:lstStyle/>
          <a:p>
            <a:pPr marL="109537" indent="0" algn="l">
              <a:defRPr/>
            </a:pPr>
            <a:r>
              <a:rPr lang="en-US" sz="3200" b="1" dirty="0">
                <a:solidFill>
                  <a:schemeClr val="tx1"/>
                </a:solidFill>
              </a:rPr>
              <a:t>What does it involve:</a:t>
            </a:r>
            <a:endParaRPr lang="en-US" sz="2800" dirty="0">
              <a:solidFill>
                <a:schemeClr val="tx1"/>
              </a:solidFill>
            </a:endParaRPr>
          </a:p>
          <a:p>
            <a:pPr marL="109537" indent="0" algn="l">
              <a:defRPr/>
            </a:pPr>
            <a:endParaRPr lang="en-GB" sz="3200" b="1" dirty="0">
              <a:solidFill>
                <a:schemeClr val="tx1"/>
              </a:solidFill>
            </a:endParaRPr>
          </a:p>
        </p:txBody>
      </p:sp>
      <p:pic>
        <p:nvPicPr>
          <p:cNvPr id="5" name="Picture 4">
            <a:extLst>
              <a:ext uri="{FF2B5EF4-FFF2-40B4-BE49-F238E27FC236}">
                <a16:creationId xmlns:a16="http://schemas.microsoft.com/office/drawing/2014/main" id="{1E54D5B3-6265-618C-F70E-8467D03F3315}"/>
              </a:ext>
            </a:extLst>
          </p:cNvPr>
          <p:cNvPicPr>
            <a:picLocks noChangeAspect="1"/>
          </p:cNvPicPr>
          <p:nvPr/>
        </p:nvPicPr>
        <p:blipFill>
          <a:blip r:embed="rId3"/>
          <a:stretch>
            <a:fillRect/>
          </a:stretch>
        </p:blipFill>
        <p:spPr>
          <a:xfrm>
            <a:off x="3331029" y="1518557"/>
            <a:ext cx="9033946" cy="4535230"/>
          </a:xfrm>
          <a:prstGeom prst="rect">
            <a:avLst/>
          </a:prstGeom>
        </p:spPr>
      </p:pic>
    </p:spTree>
    <p:extLst>
      <p:ext uri="{BB962C8B-B14F-4D97-AF65-F5344CB8AC3E}">
        <p14:creationId xmlns:p14="http://schemas.microsoft.com/office/powerpoint/2010/main" val="2425860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6702251" cy="909451"/>
          </a:xfrm>
        </p:spPr>
        <p:txBody>
          <a:bodyPr>
            <a:normAutofit/>
          </a:bodyPr>
          <a:lstStyle/>
          <a:p>
            <a:r>
              <a:rPr lang="en-US" sz="4000" b="1" dirty="0">
                <a:solidFill>
                  <a:schemeClr val="accent1">
                    <a:lumMod val="50000"/>
                  </a:schemeClr>
                </a:solidFill>
              </a:rPr>
              <a:t>The Four Key Phases to a Project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1110343" y="1306286"/>
            <a:ext cx="10545745" cy="4216193"/>
          </a:xfrm>
        </p:spPr>
        <p:txBody>
          <a:bodyPr/>
          <a:lstStyle/>
          <a:p>
            <a:pPr algn="l" fontAlgn="auto">
              <a:lnSpc>
                <a:spcPct val="90000"/>
              </a:lnSpc>
              <a:buClr>
                <a:schemeClr val="accent1">
                  <a:lumMod val="75000"/>
                </a:schemeClr>
              </a:buClr>
              <a:buFont typeface="Arial"/>
              <a:buChar char="•"/>
              <a:defRPr/>
            </a:pPr>
            <a:r>
              <a:rPr lang="en-GB" altLang="en-US" sz="3200" dirty="0">
                <a:solidFill>
                  <a:schemeClr val="tx1"/>
                </a:solidFill>
              </a:rPr>
              <a:t>Initiating the project</a:t>
            </a:r>
          </a:p>
          <a:p>
            <a:pPr algn="l" fontAlgn="auto">
              <a:lnSpc>
                <a:spcPct val="90000"/>
              </a:lnSpc>
              <a:buClr>
                <a:schemeClr val="accent1">
                  <a:lumMod val="75000"/>
                </a:schemeClr>
              </a:buClr>
              <a:buFont typeface="Arial"/>
              <a:buChar char="•"/>
              <a:defRPr/>
            </a:pPr>
            <a:endParaRPr lang="en-GB" altLang="en-US" sz="3200" dirty="0">
              <a:solidFill>
                <a:schemeClr val="tx1"/>
              </a:solidFill>
            </a:endParaRPr>
          </a:p>
          <a:p>
            <a:pPr algn="l" fontAlgn="auto">
              <a:lnSpc>
                <a:spcPct val="90000"/>
              </a:lnSpc>
              <a:buClr>
                <a:schemeClr val="accent1">
                  <a:lumMod val="75000"/>
                </a:schemeClr>
              </a:buClr>
              <a:buFont typeface="Arial"/>
              <a:buChar char="•"/>
              <a:defRPr/>
            </a:pPr>
            <a:r>
              <a:rPr lang="en-GB" altLang="en-US" sz="3200" dirty="0">
                <a:solidFill>
                  <a:schemeClr val="tx1"/>
                </a:solidFill>
              </a:rPr>
              <a:t>Planning the project</a:t>
            </a:r>
          </a:p>
          <a:p>
            <a:pPr algn="l" fontAlgn="auto">
              <a:lnSpc>
                <a:spcPct val="90000"/>
              </a:lnSpc>
              <a:buClr>
                <a:schemeClr val="accent1">
                  <a:lumMod val="75000"/>
                </a:schemeClr>
              </a:buClr>
              <a:buFont typeface="Arial"/>
              <a:buChar char="•"/>
              <a:defRPr/>
            </a:pPr>
            <a:endParaRPr lang="en-GB" altLang="en-US" sz="3200" dirty="0">
              <a:solidFill>
                <a:schemeClr val="tx1"/>
              </a:solidFill>
            </a:endParaRPr>
          </a:p>
          <a:p>
            <a:pPr algn="l" fontAlgn="auto">
              <a:lnSpc>
                <a:spcPct val="90000"/>
              </a:lnSpc>
              <a:buClr>
                <a:schemeClr val="accent1">
                  <a:lumMod val="75000"/>
                </a:schemeClr>
              </a:buClr>
              <a:buFont typeface="Arial"/>
              <a:buChar char="•"/>
              <a:defRPr/>
            </a:pPr>
            <a:r>
              <a:rPr lang="en-GB" altLang="en-US" sz="3200" dirty="0">
                <a:solidFill>
                  <a:schemeClr val="tx1"/>
                </a:solidFill>
              </a:rPr>
              <a:t>Executing the project</a:t>
            </a:r>
          </a:p>
          <a:p>
            <a:pPr algn="l" fontAlgn="auto">
              <a:lnSpc>
                <a:spcPct val="90000"/>
              </a:lnSpc>
              <a:buClr>
                <a:schemeClr val="accent1">
                  <a:lumMod val="75000"/>
                </a:schemeClr>
              </a:buClr>
              <a:buFont typeface="Arial"/>
              <a:buChar char="•"/>
              <a:defRPr/>
            </a:pPr>
            <a:endParaRPr lang="en-GB" altLang="en-US" sz="3200" dirty="0">
              <a:solidFill>
                <a:schemeClr val="tx1"/>
              </a:solidFill>
            </a:endParaRPr>
          </a:p>
          <a:p>
            <a:pPr algn="l" fontAlgn="auto">
              <a:lnSpc>
                <a:spcPct val="90000"/>
              </a:lnSpc>
              <a:buClr>
                <a:schemeClr val="accent1">
                  <a:lumMod val="75000"/>
                </a:schemeClr>
              </a:buClr>
              <a:buFont typeface="Arial"/>
              <a:buChar char="•"/>
              <a:defRPr/>
            </a:pPr>
            <a:r>
              <a:rPr lang="en-GB" altLang="en-US" sz="3200" dirty="0">
                <a:solidFill>
                  <a:schemeClr val="tx1"/>
                </a:solidFill>
              </a:rPr>
              <a:t>Closing down the project</a:t>
            </a:r>
          </a:p>
          <a:p>
            <a:pPr marL="457200" indent="-457200" algn="l">
              <a:buFont typeface="Arial" panose="020B0604020202020204" pitchFamily="34" charset="0"/>
              <a:buChar char="•"/>
            </a:pPr>
            <a:endParaRPr lang="en-GB" sz="3200" dirty="0">
              <a:solidFill>
                <a:schemeClr val="tx1"/>
              </a:solidFill>
            </a:endParaRPr>
          </a:p>
        </p:txBody>
      </p:sp>
    </p:spTree>
    <p:extLst>
      <p:ext uri="{BB962C8B-B14F-4D97-AF65-F5344CB8AC3E}">
        <p14:creationId xmlns:p14="http://schemas.microsoft.com/office/powerpoint/2010/main" val="1652263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Development Process of Software Systems</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06286"/>
            <a:ext cx="9013530" cy="4362994"/>
          </a:xfrm>
        </p:spPr>
        <p:txBody>
          <a:bodyPr/>
          <a:lstStyle/>
          <a:p>
            <a:pPr lvl="1">
              <a:lnSpc>
                <a:spcPct val="80000"/>
              </a:lnSpc>
              <a:buClr>
                <a:schemeClr val="accent1">
                  <a:lumMod val="75000"/>
                </a:schemeClr>
              </a:buClr>
              <a:defRPr/>
            </a:pPr>
            <a:r>
              <a:rPr lang="en-US" altLang="en-US" sz="2800" dirty="0"/>
              <a:t>Project Initiation</a:t>
            </a:r>
          </a:p>
          <a:p>
            <a:pPr lvl="1">
              <a:lnSpc>
                <a:spcPct val="80000"/>
              </a:lnSpc>
              <a:buClr>
                <a:schemeClr val="accent1">
                  <a:lumMod val="75000"/>
                </a:schemeClr>
              </a:buClr>
              <a:defRPr/>
            </a:pPr>
            <a:r>
              <a:rPr lang="en-US" altLang="en-US" sz="2800" dirty="0"/>
              <a:t>Feasibility study</a:t>
            </a:r>
          </a:p>
          <a:p>
            <a:pPr lvl="1">
              <a:lnSpc>
                <a:spcPct val="80000"/>
              </a:lnSpc>
              <a:buClr>
                <a:schemeClr val="accent1">
                  <a:lumMod val="75000"/>
                </a:schemeClr>
              </a:buClr>
              <a:defRPr/>
            </a:pPr>
            <a:r>
              <a:rPr lang="en-US" altLang="en-US" sz="2800" dirty="0"/>
              <a:t>Systems analysis</a:t>
            </a:r>
          </a:p>
          <a:p>
            <a:pPr lvl="1">
              <a:lnSpc>
                <a:spcPct val="80000"/>
              </a:lnSpc>
              <a:buClr>
                <a:schemeClr val="accent1">
                  <a:lumMod val="75000"/>
                </a:schemeClr>
              </a:buClr>
              <a:defRPr/>
            </a:pPr>
            <a:r>
              <a:rPr lang="en-US" altLang="en-US" sz="2800" dirty="0"/>
              <a:t>Systems design</a:t>
            </a:r>
          </a:p>
          <a:p>
            <a:pPr lvl="1">
              <a:lnSpc>
                <a:spcPct val="80000"/>
              </a:lnSpc>
              <a:buClr>
                <a:schemeClr val="accent1">
                  <a:lumMod val="75000"/>
                </a:schemeClr>
              </a:buClr>
              <a:defRPr/>
            </a:pPr>
            <a:r>
              <a:rPr lang="en-US" altLang="en-US" sz="2800" dirty="0"/>
              <a:t>Implementation</a:t>
            </a:r>
          </a:p>
          <a:p>
            <a:pPr lvl="1">
              <a:lnSpc>
                <a:spcPct val="80000"/>
              </a:lnSpc>
              <a:buClr>
                <a:schemeClr val="accent1">
                  <a:lumMod val="75000"/>
                </a:schemeClr>
              </a:buClr>
              <a:defRPr/>
            </a:pPr>
            <a:r>
              <a:rPr lang="en-US" altLang="en-US" sz="2800" dirty="0"/>
              <a:t>Testing</a:t>
            </a:r>
          </a:p>
          <a:p>
            <a:pPr lvl="1">
              <a:lnSpc>
                <a:spcPct val="80000"/>
              </a:lnSpc>
              <a:buClr>
                <a:schemeClr val="accent1">
                  <a:lumMod val="75000"/>
                </a:schemeClr>
              </a:buClr>
              <a:defRPr/>
            </a:pPr>
            <a:r>
              <a:rPr lang="en-US" altLang="en-US" sz="2800" dirty="0"/>
              <a:t>Conversion</a:t>
            </a:r>
          </a:p>
          <a:p>
            <a:pPr lvl="1">
              <a:lnSpc>
                <a:spcPct val="80000"/>
              </a:lnSpc>
              <a:buClr>
                <a:schemeClr val="accent1">
                  <a:lumMod val="75000"/>
                </a:schemeClr>
              </a:buClr>
              <a:defRPr/>
            </a:pPr>
            <a:r>
              <a:rPr lang="en-US" altLang="en-US" sz="2800" dirty="0"/>
              <a:t>Operation and evaluation</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This is the traditional Waterfall Model of Software Development – We will discuss alternative models.</a:t>
            </a:r>
          </a:p>
          <a:p>
            <a:pPr lvl="1">
              <a:lnSpc>
                <a:spcPct val="80000"/>
              </a:lnSpc>
              <a:buClr>
                <a:schemeClr val="accent1">
                  <a:lumMod val="75000"/>
                </a:schemeClr>
              </a:buClr>
              <a:defRPr/>
            </a:pPr>
            <a:endParaRPr lang="en-US" altLang="en-US"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5757412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800" b="1" dirty="0">
                <a:effectLst>
                  <a:outerShdw blurRad="38100" dist="38100" dir="2700000" algn="tl">
                    <a:srgbClr val="000000">
                      <a:alpha val="43137"/>
                    </a:srgbClr>
                  </a:outerShdw>
                </a:effectLst>
              </a:rPr>
              <a:t>Project Initiation</a:t>
            </a:r>
          </a:p>
          <a:p>
            <a:br>
              <a:rPr lang="en-GB" sz="2400" i="1" dirty="0"/>
            </a:br>
            <a:endParaRPr lang="en-GB" sz="2400" i="1" dirty="0"/>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endParaRPr lang="en-GB" dirty="0"/>
          </a:p>
          <a:p>
            <a:endParaRPr lang="en-GB" dirty="0"/>
          </a:p>
          <a:p>
            <a:r>
              <a:rPr lang="en-GB" dirty="0"/>
              <a:t>Applied Computing - WISA</a:t>
            </a:r>
          </a:p>
        </p:txBody>
      </p:sp>
    </p:spTree>
    <p:extLst>
      <p:ext uri="{BB962C8B-B14F-4D97-AF65-F5344CB8AC3E}">
        <p14:creationId xmlns:p14="http://schemas.microsoft.com/office/powerpoint/2010/main" val="1118374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Initiation</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06286"/>
            <a:ext cx="9013530" cy="4362994"/>
          </a:xfrm>
        </p:spPr>
        <p:txBody>
          <a:bodyPr/>
          <a:lstStyle/>
          <a:p>
            <a:pPr lvl="1">
              <a:lnSpc>
                <a:spcPct val="80000"/>
              </a:lnSpc>
              <a:buClr>
                <a:schemeClr val="accent1">
                  <a:lumMod val="75000"/>
                </a:schemeClr>
              </a:buClr>
              <a:defRPr/>
            </a:pPr>
            <a:r>
              <a:rPr lang="en-US" altLang="en-US" sz="2800" dirty="0"/>
              <a:t>Management may </a:t>
            </a:r>
            <a:r>
              <a:rPr lang="en-US" altLang="en-US" sz="2800" dirty="0" err="1"/>
              <a:t>realise</a:t>
            </a:r>
            <a:r>
              <a:rPr lang="en-US" altLang="en-US" sz="2800" dirty="0"/>
              <a:t> that existing systems fail to meet corporate needs</a:t>
            </a:r>
          </a:p>
          <a:p>
            <a:pPr lvl="2">
              <a:lnSpc>
                <a:spcPct val="80000"/>
              </a:lnSpc>
              <a:buClr>
                <a:schemeClr val="accent1">
                  <a:lumMod val="75000"/>
                </a:schemeClr>
              </a:buClr>
              <a:defRPr/>
            </a:pPr>
            <a:r>
              <a:rPr lang="en-US" altLang="en-US" sz="2400" dirty="0"/>
              <a:t>Technological changes</a:t>
            </a:r>
          </a:p>
          <a:p>
            <a:pPr lvl="2">
              <a:lnSpc>
                <a:spcPct val="80000"/>
              </a:lnSpc>
              <a:buClr>
                <a:schemeClr val="accent1">
                  <a:lumMod val="75000"/>
                </a:schemeClr>
              </a:buClr>
              <a:defRPr/>
            </a:pPr>
            <a:r>
              <a:rPr lang="en-US" altLang="en-US" sz="2400" dirty="0"/>
              <a:t>Increased competition</a:t>
            </a:r>
          </a:p>
          <a:p>
            <a:pPr lvl="2">
              <a:lnSpc>
                <a:spcPct val="80000"/>
              </a:lnSpc>
              <a:buClr>
                <a:schemeClr val="accent1">
                  <a:lumMod val="75000"/>
                </a:schemeClr>
              </a:buClr>
              <a:defRPr/>
            </a:pPr>
            <a:r>
              <a:rPr lang="en-US" altLang="en-US" sz="2400" dirty="0"/>
              <a:t>Changes in legislation</a:t>
            </a:r>
          </a:p>
          <a:p>
            <a:pPr lvl="2">
              <a:lnSpc>
                <a:spcPct val="80000"/>
              </a:lnSpc>
              <a:buClr>
                <a:schemeClr val="accent1">
                  <a:lumMod val="75000"/>
                </a:schemeClr>
              </a:buClr>
              <a:defRPr/>
            </a:pPr>
            <a:r>
              <a:rPr lang="en-US" altLang="en-US" sz="2400" dirty="0"/>
              <a:t>Customer preferences</a:t>
            </a:r>
          </a:p>
          <a:p>
            <a:pPr lvl="2">
              <a:lnSpc>
                <a:spcPct val="80000"/>
              </a:lnSpc>
              <a:buClr>
                <a:schemeClr val="accent1">
                  <a:lumMod val="75000"/>
                </a:schemeClr>
              </a:buClr>
              <a:defRPr/>
            </a:pPr>
            <a:endParaRPr lang="en-US" altLang="en-US" sz="2400" dirty="0"/>
          </a:p>
          <a:p>
            <a:pPr lvl="1">
              <a:lnSpc>
                <a:spcPct val="80000"/>
              </a:lnSpc>
              <a:buClr>
                <a:schemeClr val="accent1">
                  <a:lumMod val="75000"/>
                </a:schemeClr>
              </a:buClr>
              <a:defRPr/>
            </a:pPr>
            <a:r>
              <a:rPr lang="en-US" altLang="en-US" sz="2800" dirty="0"/>
              <a:t>Users may become dissatisfied with the current system</a:t>
            </a:r>
          </a:p>
          <a:p>
            <a:pPr lvl="2">
              <a:lnSpc>
                <a:spcPct val="80000"/>
              </a:lnSpc>
              <a:buClr>
                <a:schemeClr val="accent1">
                  <a:lumMod val="75000"/>
                </a:schemeClr>
              </a:buClr>
              <a:defRPr/>
            </a:pPr>
            <a:r>
              <a:rPr lang="en-US" altLang="en-US" sz="2400" dirty="0"/>
              <a:t>Frequent errors</a:t>
            </a:r>
          </a:p>
          <a:p>
            <a:pPr lvl="2">
              <a:lnSpc>
                <a:spcPct val="80000"/>
              </a:lnSpc>
              <a:buClr>
                <a:schemeClr val="accent1">
                  <a:lumMod val="75000"/>
                </a:schemeClr>
              </a:buClr>
              <a:defRPr/>
            </a:pPr>
            <a:r>
              <a:rPr lang="en-US" altLang="en-US" sz="2400" dirty="0"/>
              <a:t>Productivity problems</a:t>
            </a:r>
          </a:p>
          <a:p>
            <a:pPr lvl="2">
              <a:lnSpc>
                <a:spcPct val="80000"/>
              </a:lnSpc>
              <a:buClr>
                <a:schemeClr val="accent1">
                  <a:lumMod val="75000"/>
                </a:schemeClr>
              </a:buClr>
              <a:defRPr/>
            </a:pPr>
            <a:r>
              <a:rPr lang="en-US" altLang="en-US" sz="2400" dirty="0"/>
              <a:t>Want to benefit from IT innovations</a:t>
            </a:r>
          </a:p>
          <a:p>
            <a:pPr lvl="1">
              <a:lnSpc>
                <a:spcPct val="80000"/>
              </a:lnSpc>
              <a:buClr>
                <a:schemeClr val="accent1">
                  <a:lumMod val="75000"/>
                </a:schemeClr>
              </a:buClr>
              <a:defRPr/>
            </a:pPr>
            <a:endParaRPr lang="en-US" altLang="en-US"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2574857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Initiation</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06286"/>
            <a:ext cx="9013530" cy="4362994"/>
          </a:xfrm>
        </p:spPr>
        <p:txBody>
          <a:bodyPr/>
          <a:lstStyle/>
          <a:p>
            <a:pPr lvl="1">
              <a:lnSpc>
                <a:spcPct val="80000"/>
              </a:lnSpc>
              <a:buClr>
                <a:schemeClr val="accent1">
                  <a:lumMod val="75000"/>
                </a:schemeClr>
              </a:buClr>
              <a:defRPr/>
            </a:pPr>
            <a:r>
              <a:rPr lang="en-US" altLang="en-US" sz="2800" b="1" dirty="0"/>
              <a:t>Establishing the project initiation team</a:t>
            </a:r>
            <a:r>
              <a:rPr lang="en-US" altLang="en-US" sz="2800" dirty="0"/>
              <a:t>. This involves organizing team members to assist in carrying out the project initiation activities.</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b="1" dirty="0"/>
              <a:t>Establishing a relationship with the customer</a:t>
            </a:r>
            <a:r>
              <a:rPr lang="en-US" altLang="en-US" sz="2800" dirty="0"/>
              <a:t>. The understanding of your customer's organization will foster a stronger relationship between the two of you.</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b="1" dirty="0"/>
              <a:t>Establishing the project initiation plan</a:t>
            </a:r>
            <a:r>
              <a:rPr lang="en-US" altLang="en-US" sz="2800" dirty="0"/>
              <a:t>. Defines the activities required to organize the team while working to define the goals and scope of the project.</a:t>
            </a:r>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4388048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Initiation</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06286"/>
            <a:ext cx="9013530" cy="4362994"/>
          </a:xfrm>
        </p:spPr>
        <p:txBody>
          <a:bodyPr/>
          <a:lstStyle/>
          <a:p>
            <a:pPr lvl="1">
              <a:lnSpc>
                <a:spcPct val="80000"/>
              </a:lnSpc>
              <a:buClr>
                <a:schemeClr val="accent1">
                  <a:lumMod val="75000"/>
                </a:schemeClr>
              </a:buClr>
              <a:defRPr/>
            </a:pPr>
            <a:r>
              <a:rPr lang="en-US" altLang="en-US" sz="2800" b="1" dirty="0"/>
              <a:t>Establishing management procedures</a:t>
            </a:r>
            <a:r>
              <a:rPr lang="en-US" altLang="en-US" sz="2800" dirty="0"/>
              <a:t>. Concerned with developing team communication and reporting procedures, job assignments and roles, project change procedure, and how project funding and billing will be handled.</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b="1" dirty="0"/>
              <a:t>Establishing the project management environment and workbook</a:t>
            </a:r>
            <a:r>
              <a:rPr lang="en-US" altLang="en-US" sz="2800" dirty="0"/>
              <a:t>. Focuses on the collection and organization of the tools that you will use while managing the project.</a:t>
            </a:r>
            <a:endParaRPr lang="en-GB"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7297324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a:t>PID Example</a:t>
            </a:r>
            <a:endParaRPr lang="en-US" sz="4000" b="1" dirty="0">
              <a:solidFill>
                <a:schemeClr val="accent1">
                  <a:lumMod val="50000"/>
                </a:schemeClr>
              </a:solidFill>
            </a:endParaRPr>
          </a:p>
        </p:txBody>
      </p:sp>
      <p:pic>
        <p:nvPicPr>
          <p:cNvPr id="5" name="Content Placeholder 4">
            <a:extLst>
              <a:ext uri="{FF2B5EF4-FFF2-40B4-BE49-F238E27FC236}">
                <a16:creationId xmlns:a16="http://schemas.microsoft.com/office/drawing/2014/main" id="{0882090E-17ED-A54B-FCFB-60060ADAB7F0}"/>
              </a:ext>
            </a:extLst>
          </p:cNvPr>
          <p:cNvPicPr>
            <a:picLocks noGrp="1" noChangeAspect="1"/>
          </p:cNvPicPr>
          <p:nvPr>
            <p:ph idx="1"/>
          </p:nvPr>
        </p:nvPicPr>
        <p:blipFill>
          <a:blip r:embed="rId3"/>
          <a:stretch>
            <a:fillRect/>
          </a:stretch>
        </p:blipFill>
        <p:spPr>
          <a:xfrm>
            <a:off x="5902194" y="-1"/>
            <a:ext cx="6289806" cy="5702531"/>
          </a:xfrm>
          <a:prstGeom prst="rect">
            <a:avLst/>
          </a:prstGeom>
        </p:spPr>
      </p:pic>
      <p:pic>
        <p:nvPicPr>
          <p:cNvPr id="6" name="Picture 5">
            <a:extLst>
              <a:ext uri="{FF2B5EF4-FFF2-40B4-BE49-F238E27FC236}">
                <a16:creationId xmlns:a16="http://schemas.microsoft.com/office/drawing/2014/main" id="{C57FAD9B-7512-EC9E-0259-670EABA49C39}"/>
              </a:ext>
            </a:extLst>
          </p:cNvPr>
          <p:cNvPicPr>
            <a:picLocks noChangeAspect="1"/>
          </p:cNvPicPr>
          <p:nvPr/>
        </p:nvPicPr>
        <p:blipFill>
          <a:blip r:embed="rId4"/>
          <a:stretch>
            <a:fillRect/>
          </a:stretch>
        </p:blipFill>
        <p:spPr>
          <a:xfrm>
            <a:off x="137941" y="844151"/>
            <a:ext cx="5764253" cy="4315316"/>
          </a:xfrm>
          <a:prstGeom prst="rect">
            <a:avLst/>
          </a:prstGeom>
        </p:spPr>
      </p:pic>
      <p:sp>
        <p:nvSpPr>
          <p:cNvPr id="8" name="TextBox 7">
            <a:extLst>
              <a:ext uri="{FF2B5EF4-FFF2-40B4-BE49-F238E27FC236}">
                <a16:creationId xmlns:a16="http://schemas.microsoft.com/office/drawing/2014/main" id="{D4C7653E-CD45-B1D5-8077-D026DA7FB27B}"/>
              </a:ext>
            </a:extLst>
          </p:cNvPr>
          <p:cNvSpPr txBox="1"/>
          <p:nvPr/>
        </p:nvSpPr>
        <p:spPr>
          <a:xfrm>
            <a:off x="0" y="5027894"/>
            <a:ext cx="5752408" cy="707886"/>
          </a:xfrm>
          <a:prstGeom prst="rect">
            <a:avLst/>
          </a:prstGeom>
          <a:noFill/>
        </p:spPr>
        <p:txBody>
          <a:bodyPr wrap="square">
            <a:spAutoFit/>
          </a:bodyPr>
          <a:lstStyle/>
          <a:p>
            <a:r>
              <a:rPr lang="en-US" sz="2000" b="1" dirty="0"/>
              <a:t>PID templates may be specific to the </a:t>
            </a:r>
            <a:r>
              <a:rPr lang="en-US" sz="2000" b="1" dirty="0" err="1"/>
              <a:t>organisation</a:t>
            </a:r>
            <a:r>
              <a:rPr lang="en-US" sz="2000" b="1" dirty="0"/>
              <a:t> or </a:t>
            </a:r>
            <a:r>
              <a:rPr lang="en-US" sz="2000" b="1" dirty="0" err="1"/>
              <a:t>customised</a:t>
            </a:r>
            <a:r>
              <a:rPr lang="en-US" sz="2000" b="1" dirty="0"/>
              <a:t> for a specific project</a:t>
            </a:r>
          </a:p>
        </p:txBody>
      </p:sp>
    </p:spTree>
    <p:extLst>
      <p:ext uri="{BB962C8B-B14F-4D97-AF65-F5344CB8AC3E}">
        <p14:creationId xmlns:p14="http://schemas.microsoft.com/office/powerpoint/2010/main" val="31234636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Introduction / </a:t>
            </a:r>
            <a:r>
              <a:rPr lang="en-GB" sz="4000" b="1" dirty="0" err="1"/>
              <a:t>Puropose</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06286"/>
            <a:ext cx="9013530" cy="4362994"/>
          </a:xfrm>
        </p:spPr>
        <p:txBody>
          <a:bodyPr/>
          <a:lstStyle/>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r>
              <a:rPr lang="en-US" altLang="en-US" sz="2800" b="1" dirty="0"/>
              <a:t>Why are you doing this work? Describe the desired end result of this project.</a:t>
            </a:r>
          </a:p>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r>
              <a:rPr lang="en-US" altLang="en-US" sz="2800" b="1" dirty="0"/>
              <a:t>Exercise:</a:t>
            </a:r>
          </a:p>
          <a:p>
            <a:pPr lvl="2">
              <a:lnSpc>
                <a:spcPct val="80000"/>
              </a:lnSpc>
              <a:buClr>
                <a:schemeClr val="accent1">
                  <a:lumMod val="75000"/>
                </a:schemeClr>
              </a:buClr>
              <a:defRPr/>
            </a:pPr>
            <a:r>
              <a:rPr lang="en-US" altLang="en-US" sz="2800" dirty="0"/>
              <a:t>In a group write a brief introduction to your chosen Project</a:t>
            </a:r>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34283977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Objectives</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06286"/>
            <a:ext cx="9013530" cy="4362994"/>
          </a:xfrm>
        </p:spPr>
        <p:txBody>
          <a:bodyPr/>
          <a:lstStyle/>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r>
              <a:rPr lang="en-US" altLang="en-US" sz="2800" dirty="0"/>
              <a:t>What specific outcomes will be achieved, and how will you measure these outcomes? </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Remember to limit the number of objectives for your project – four or five goals are typically enough.</a:t>
            </a:r>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1416949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Scope</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177766"/>
            <a:ext cx="9013530" cy="4491514"/>
          </a:xfrm>
        </p:spPr>
        <p:txBody>
          <a:bodyPr/>
          <a:lstStyle/>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r>
              <a:rPr lang="en-US" altLang="en-US" sz="2800" dirty="0"/>
              <a:t>What are the boundaries for this project (for example, type of work, type of client, type of problem, geographic area covered)?</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List any areas excluded that you believe stakeholders might assume are included, but are not.</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The more specific you are, the less opportunity there is for misunderstanding at a later stage in the project.</a:t>
            </a:r>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18835638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Constraints</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479664"/>
            <a:ext cx="9013530" cy="4189615"/>
          </a:xfrm>
        </p:spPr>
        <p:txBody>
          <a:bodyPr/>
          <a:lstStyle/>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r>
              <a:rPr lang="en-US" altLang="en-US" sz="2800" dirty="0"/>
              <a:t>What things must you take into consideration that will influence your deliverables and schedule?</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These are external variables that you cannot control but need to manage.</a:t>
            </a:r>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32179876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Authority</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479664"/>
            <a:ext cx="9013530" cy="4189615"/>
          </a:xfrm>
        </p:spPr>
        <p:txBody>
          <a:bodyPr/>
          <a:lstStyle/>
          <a:p>
            <a:pPr lvl="1">
              <a:lnSpc>
                <a:spcPct val="80000"/>
              </a:lnSpc>
              <a:buClr>
                <a:schemeClr val="accent1">
                  <a:lumMod val="75000"/>
                </a:schemeClr>
              </a:buClr>
              <a:defRPr/>
            </a:pPr>
            <a:r>
              <a:rPr lang="en-US" altLang="en-US" sz="2800" b="1" dirty="0"/>
              <a:t>Project Sponsor:</a:t>
            </a:r>
          </a:p>
          <a:p>
            <a:pPr lvl="2">
              <a:lnSpc>
                <a:spcPct val="80000"/>
              </a:lnSpc>
              <a:buClr>
                <a:schemeClr val="accent1">
                  <a:lumMod val="75000"/>
                </a:schemeClr>
              </a:buClr>
              <a:defRPr/>
            </a:pPr>
            <a:r>
              <a:rPr lang="en-US" altLang="en-US" sz="2800" dirty="0"/>
              <a:t>Who has the ultimate authority and control over the project and its implementation?</a:t>
            </a:r>
          </a:p>
          <a:p>
            <a:pPr lvl="1">
              <a:lnSpc>
                <a:spcPct val="80000"/>
              </a:lnSpc>
              <a:buClr>
                <a:schemeClr val="accent1">
                  <a:lumMod val="75000"/>
                </a:schemeClr>
              </a:buClr>
              <a:defRPr/>
            </a:pPr>
            <a:r>
              <a:rPr lang="en-US" altLang="en-US" sz="2800" b="1" dirty="0"/>
              <a:t>Project Manager:</a:t>
            </a:r>
          </a:p>
          <a:p>
            <a:pPr lvl="2">
              <a:lnSpc>
                <a:spcPct val="80000"/>
              </a:lnSpc>
              <a:buClr>
                <a:schemeClr val="accent1">
                  <a:lumMod val="75000"/>
                </a:schemeClr>
              </a:buClr>
              <a:defRPr/>
            </a:pPr>
            <a:r>
              <a:rPr lang="en-US" altLang="en-US" sz="2800" dirty="0"/>
              <a:t>Who is the Project Manager, and what are his or her responsibilities?</a:t>
            </a:r>
          </a:p>
          <a:p>
            <a:pPr lvl="1">
              <a:lnSpc>
                <a:spcPct val="80000"/>
              </a:lnSpc>
              <a:buClr>
                <a:schemeClr val="accent1">
                  <a:lumMod val="75000"/>
                </a:schemeClr>
              </a:buClr>
              <a:defRPr/>
            </a:pPr>
            <a:r>
              <a:rPr lang="en-US" altLang="en-US" sz="2800" b="1" dirty="0"/>
              <a:t>Project Organization Chart/Structure:</a:t>
            </a:r>
          </a:p>
          <a:p>
            <a:pPr lvl="2">
              <a:lnSpc>
                <a:spcPct val="80000"/>
              </a:lnSpc>
              <a:buClr>
                <a:schemeClr val="accent1">
                  <a:lumMod val="75000"/>
                </a:schemeClr>
              </a:buClr>
              <a:defRPr/>
            </a:pPr>
            <a:r>
              <a:rPr lang="en-US" altLang="en-US" sz="2800" dirty="0"/>
              <a:t>Create a diagram that shows the lines of authority and reporting for each project team member.</a:t>
            </a:r>
          </a:p>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8071131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Resources</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479664"/>
            <a:ext cx="9013530" cy="4189615"/>
          </a:xfrm>
        </p:spPr>
        <p:txBody>
          <a:bodyPr/>
          <a:lstStyle/>
          <a:p>
            <a:pPr lvl="1">
              <a:lnSpc>
                <a:spcPct val="80000"/>
              </a:lnSpc>
              <a:buClr>
                <a:schemeClr val="accent1">
                  <a:lumMod val="75000"/>
                </a:schemeClr>
              </a:buClr>
              <a:defRPr/>
            </a:pPr>
            <a:r>
              <a:rPr lang="en-US" altLang="en-US" sz="2800" b="1" dirty="0"/>
              <a:t>People: </a:t>
            </a:r>
          </a:p>
          <a:p>
            <a:pPr lvl="2">
              <a:lnSpc>
                <a:spcPct val="80000"/>
              </a:lnSpc>
              <a:buClr>
                <a:schemeClr val="accent1">
                  <a:lumMod val="75000"/>
                </a:schemeClr>
              </a:buClr>
              <a:defRPr/>
            </a:pPr>
            <a:r>
              <a:rPr lang="en-US" altLang="en-US" sz="2800" dirty="0"/>
              <a:t>Project Stakeholders</a:t>
            </a:r>
          </a:p>
          <a:p>
            <a:pPr lvl="2">
              <a:lnSpc>
                <a:spcPct val="80000"/>
              </a:lnSpc>
              <a:buClr>
                <a:schemeClr val="accent1">
                  <a:lumMod val="75000"/>
                </a:schemeClr>
              </a:buClr>
              <a:defRPr/>
            </a:pPr>
            <a:r>
              <a:rPr lang="en-US" altLang="en-US" sz="2800" dirty="0"/>
              <a:t> Who are the key members of the project team? What are their roles and job descriptions? What is their department or organization? </a:t>
            </a:r>
          </a:p>
          <a:p>
            <a:pPr lvl="2">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b="1" dirty="0"/>
              <a:t>Equipment such as Hardware and Software</a:t>
            </a:r>
          </a:p>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r>
              <a:rPr lang="en-US" altLang="en-US" sz="2800" b="1" dirty="0"/>
              <a:t>Finances</a:t>
            </a:r>
          </a:p>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9593255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Feasibility Study</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479664"/>
            <a:ext cx="9013530" cy="4189615"/>
          </a:xfrm>
        </p:spPr>
        <p:txBody>
          <a:bodyPr/>
          <a:lstStyle/>
          <a:p>
            <a:pPr lvl="1">
              <a:lnSpc>
                <a:spcPct val="80000"/>
              </a:lnSpc>
              <a:buClr>
                <a:schemeClr val="accent1">
                  <a:lumMod val="75000"/>
                </a:schemeClr>
              </a:buClr>
              <a:defRPr/>
            </a:pPr>
            <a:r>
              <a:rPr lang="en-US" altLang="en-US" sz="2800" b="1" dirty="0"/>
              <a:t>Can the project be implemented?</a:t>
            </a:r>
          </a:p>
          <a:p>
            <a:pPr lvl="2">
              <a:lnSpc>
                <a:spcPct val="80000"/>
              </a:lnSpc>
              <a:buClr>
                <a:schemeClr val="accent1">
                  <a:lumMod val="75000"/>
                </a:schemeClr>
              </a:buClr>
              <a:defRPr/>
            </a:pPr>
            <a:r>
              <a:rPr lang="en-US" altLang="en-US" sz="2800" dirty="0"/>
              <a:t>Is it possible given the economic, financial, </a:t>
            </a:r>
            <a:r>
              <a:rPr lang="en-US" altLang="en-US" sz="2800" dirty="0" err="1"/>
              <a:t>organisational</a:t>
            </a:r>
            <a:r>
              <a:rPr lang="en-US" altLang="en-US" sz="2800" dirty="0"/>
              <a:t> &amp; technological constraints?</a:t>
            </a:r>
          </a:p>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r>
              <a:rPr lang="en-US" altLang="en-US" sz="2800" b="1" dirty="0"/>
              <a:t>Should the project be implemented?</a:t>
            </a:r>
          </a:p>
          <a:p>
            <a:pPr lvl="2">
              <a:lnSpc>
                <a:spcPct val="80000"/>
              </a:lnSpc>
              <a:buClr>
                <a:schemeClr val="accent1">
                  <a:lumMod val="75000"/>
                </a:schemeClr>
              </a:buClr>
              <a:defRPr/>
            </a:pPr>
            <a:r>
              <a:rPr lang="en-US" altLang="en-US" sz="2800" dirty="0"/>
              <a:t>Does the cost of the system compare </a:t>
            </a:r>
            <a:r>
              <a:rPr lang="en-US" altLang="en-US" sz="2800" dirty="0" err="1"/>
              <a:t>favourably</a:t>
            </a:r>
            <a:r>
              <a:rPr lang="en-US" altLang="en-US" sz="2800" dirty="0"/>
              <a:t> with the benefits?</a:t>
            </a:r>
          </a:p>
          <a:p>
            <a:pPr lvl="1">
              <a:lnSpc>
                <a:spcPct val="80000"/>
              </a:lnSpc>
              <a:buClr>
                <a:schemeClr val="accent1">
                  <a:lumMod val="75000"/>
                </a:schemeClr>
              </a:buClr>
              <a:defRPr/>
            </a:pPr>
            <a:endParaRPr lang="en-US" altLang="en-US" sz="2800" b="1" dirty="0"/>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29996718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Feasibility Study</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479664"/>
            <a:ext cx="9013530" cy="4189615"/>
          </a:xfrm>
        </p:spPr>
        <p:txBody>
          <a:bodyPr/>
          <a:lstStyle/>
          <a:p>
            <a:pPr marL="457200" lvl="1" indent="0">
              <a:lnSpc>
                <a:spcPct val="80000"/>
              </a:lnSpc>
              <a:buClr>
                <a:schemeClr val="accent1">
                  <a:lumMod val="75000"/>
                </a:schemeClr>
              </a:buClr>
              <a:buNone/>
              <a:defRPr/>
            </a:pPr>
            <a:r>
              <a:rPr lang="en-US" altLang="en-US" sz="2800" b="1" dirty="0"/>
              <a:t>Phases of the feasibility study:</a:t>
            </a:r>
          </a:p>
          <a:p>
            <a:pPr marL="971550" lvl="1" indent="-514350">
              <a:lnSpc>
                <a:spcPct val="80000"/>
              </a:lnSpc>
              <a:buClr>
                <a:schemeClr val="accent1">
                  <a:lumMod val="75000"/>
                </a:schemeClr>
              </a:buClr>
              <a:buFont typeface="+mj-lt"/>
              <a:buAutoNum type="arabicPeriod"/>
              <a:defRPr/>
            </a:pPr>
            <a:endParaRPr lang="en-US" altLang="en-US" sz="2800" dirty="0"/>
          </a:p>
          <a:p>
            <a:pPr marL="971550" lvl="1" indent="-514350">
              <a:lnSpc>
                <a:spcPct val="80000"/>
              </a:lnSpc>
              <a:buClr>
                <a:schemeClr val="accent1">
                  <a:lumMod val="75000"/>
                </a:schemeClr>
              </a:buClr>
              <a:buFont typeface="+mj-lt"/>
              <a:buAutoNum type="arabicPeriod"/>
              <a:defRPr/>
            </a:pPr>
            <a:r>
              <a:rPr lang="en-US" altLang="en-US" sz="2800" dirty="0" err="1"/>
              <a:t>Organise</a:t>
            </a:r>
            <a:r>
              <a:rPr lang="en-US" altLang="en-US" sz="2800" dirty="0"/>
              <a:t> the study</a:t>
            </a:r>
          </a:p>
          <a:p>
            <a:pPr marL="971550" lvl="1" indent="-514350">
              <a:lnSpc>
                <a:spcPct val="80000"/>
              </a:lnSpc>
              <a:buClr>
                <a:schemeClr val="accent1">
                  <a:lumMod val="75000"/>
                </a:schemeClr>
              </a:buClr>
              <a:buFont typeface="+mj-lt"/>
              <a:buAutoNum type="arabicPeriod"/>
              <a:defRPr/>
            </a:pPr>
            <a:r>
              <a:rPr lang="en-US" altLang="en-US" sz="2800" dirty="0"/>
              <a:t>Search for solutions</a:t>
            </a:r>
          </a:p>
          <a:p>
            <a:pPr marL="971550" lvl="1" indent="-514350">
              <a:lnSpc>
                <a:spcPct val="80000"/>
              </a:lnSpc>
              <a:buClr>
                <a:schemeClr val="accent1">
                  <a:lumMod val="75000"/>
                </a:schemeClr>
              </a:buClr>
              <a:buFont typeface="+mj-lt"/>
              <a:buAutoNum type="arabicPeriod"/>
              <a:defRPr/>
            </a:pPr>
            <a:r>
              <a:rPr lang="en-US" altLang="en-US" sz="2800" dirty="0"/>
              <a:t>Feasibility analysis</a:t>
            </a:r>
          </a:p>
          <a:p>
            <a:pPr marL="971550" lvl="1" indent="-514350">
              <a:lnSpc>
                <a:spcPct val="80000"/>
              </a:lnSpc>
              <a:buClr>
                <a:schemeClr val="accent1">
                  <a:lumMod val="75000"/>
                </a:schemeClr>
              </a:buClr>
              <a:buFont typeface="+mj-lt"/>
              <a:buAutoNum type="arabicPeriod"/>
              <a:defRPr/>
            </a:pPr>
            <a:r>
              <a:rPr lang="en-US" altLang="en-US" sz="2800" dirty="0"/>
              <a:t>Choice of solution</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3362808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Feasibility Study</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479664"/>
            <a:ext cx="9013530" cy="4189615"/>
          </a:xfrm>
        </p:spPr>
        <p:txBody>
          <a:bodyPr/>
          <a:lstStyle/>
          <a:p>
            <a:pPr marL="457200" lvl="1" indent="0">
              <a:lnSpc>
                <a:spcPct val="80000"/>
              </a:lnSpc>
              <a:buClr>
                <a:schemeClr val="accent1">
                  <a:lumMod val="75000"/>
                </a:schemeClr>
              </a:buClr>
              <a:buNone/>
              <a:defRPr/>
            </a:pPr>
            <a:r>
              <a:rPr lang="en-US" altLang="en-US" sz="2800" b="1" dirty="0"/>
              <a:t>Phases of the feasibility study:</a:t>
            </a:r>
          </a:p>
          <a:p>
            <a:pPr marL="971550" lvl="1" indent="-514350">
              <a:lnSpc>
                <a:spcPct val="80000"/>
              </a:lnSpc>
              <a:buClr>
                <a:schemeClr val="accent1">
                  <a:lumMod val="75000"/>
                </a:schemeClr>
              </a:buClr>
              <a:buFont typeface="+mj-lt"/>
              <a:buAutoNum type="arabicPeriod"/>
              <a:defRPr/>
            </a:pPr>
            <a:endParaRPr lang="en-US" altLang="en-US" sz="2800" dirty="0"/>
          </a:p>
          <a:p>
            <a:pPr marL="971550" lvl="1" indent="-514350">
              <a:lnSpc>
                <a:spcPct val="80000"/>
              </a:lnSpc>
              <a:buClr>
                <a:schemeClr val="accent1">
                  <a:lumMod val="75000"/>
                </a:schemeClr>
              </a:buClr>
              <a:buFont typeface="+mj-lt"/>
              <a:buAutoNum type="arabicPeriod"/>
              <a:defRPr/>
            </a:pPr>
            <a:r>
              <a:rPr lang="en-US" altLang="en-US" sz="2800" b="1" dirty="0" err="1"/>
              <a:t>Organise</a:t>
            </a:r>
            <a:r>
              <a:rPr lang="en-US" altLang="en-US" sz="2800" b="1" dirty="0"/>
              <a:t> the study</a:t>
            </a:r>
          </a:p>
          <a:p>
            <a:pPr marL="971550" lvl="1" indent="-514350">
              <a:lnSpc>
                <a:spcPct val="80000"/>
              </a:lnSpc>
              <a:buClr>
                <a:schemeClr val="accent1">
                  <a:lumMod val="75000"/>
                </a:schemeClr>
              </a:buClr>
              <a:buFont typeface="+mj-lt"/>
              <a:buAutoNum type="arabicPeriod"/>
              <a:defRPr/>
            </a:pPr>
            <a:endParaRPr lang="en-US" altLang="en-US" sz="2800" b="1" dirty="0"/>
          </a:p>
          <a:p>
            <a:pPr lvl="2">
              <a:lnSpc>
                <a:spcPct val="80000"/>
              </a:lnSpc>
              <a:buClr>
                <a:schemeClr val="accent1">
                  <a:lumMod val="75000"/>
                </a:schemeClr>
              </a:buClr>
              <a:defRPr/>
            </a:pPr>
            <a:r>
              <a:rPr lang="en-US" altLang="en-US" sz="2800" dirty="0"/>
              <a:t>A study team is appointed</a:t>
            </a:r>
          </a:p>
          <a:p>
            <a:pPr lvl="2">
              <a:lnSpc>
                <a:spcPct val="80000"/>
              </a:lnSpc>
              <a:buClr>
                <a:schemeClr val="accent1">
                  <a:lumMod val="75000"/>
                </a:schemeClr>
              </a:buClr>
              <a:defRPr/>
            </a:pPr>
            <a:r>
              <a:rPr lang="en-US" altLang="en-US" sz="2800" dirty="0"/>
              <a:t>Management state the goals of the proposed system</a:t>
            </a:r>
          </a:p>
          <a:p>
            <a:pPr lvl="2">
              <a:lnSpc>
                <a:spcPct val="80000"/>
              </a:lnSpc>
              <a:buClr>
                <a:schemeClr val="accent1">
                  <a:lumMod val="75000"/>
                </a:schemeClr>
              </a:buClr>
              <a:defRPr/>
            </a:pPr>
            <a:r>
              <a:rPr lang="en-US" altLang="en-US" sz="2800" dirty="0"/>
              <a:t>Limits may be set to </a:t>
            </a:r>
            <a:r>
              <a:rPr lang="en-US" altLang="en-US" sz="2800" dirty="0" err="1"/>
              <a:t>organisational</a:t>
            </a:r>
            <a:r>
              <a:rPr lang="en-US" altLang="en-US" sz="2800" dirty="0"/>
              <a:t> change</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278704981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Feasibility Study</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881150"/>
            <a:ext cx="9013530" cy="4788130"/>
          </a:xfrm>
        </p:spPr>
        <p:txBody>
          <a:bodyPr/>
          <a:lstStyle/>
          <a:p>
            <a:pPr marL="457200" lvl="1" indent="0">
              <a:lnSpc>
                <a:spcPct val="80000"/>
              </a:lnSpc>
              <a:buClr>
                <a:schemeClr val="accent1">
                  <a:lumMod val="75000"/>
                </a:schemeClr>
              </a:buClr>
              <a:buNone/>
              <a:defRPr/>
            </a:pPr>
            <a:r>
              <a:rPr lang="en-US" altLang="en-US" sz="2800" b="1" dirty="0"/>
              <a:t>Phases of the feasibility study:</a:t>
            </a:r>
            <a:endParaRPr lang="en-US" altLang="en-US" sz="2800" dirty="0"/>
          </a:p>
          <a:p>
            <a:pPr marL="971550" lvl="1" indent="-514350">
              <a:lnSpc>
                <a:spcPct val="80000"/>
              </a:lnSpc>
              <a:buClr>
                <a:schemeClr val="accent1">
                  <a:lumMod val="75000"/>
                </a:schemeClr>
              </a:buClr>
              <a:buFont typeface="+mj-lt"/>
              <a:buAutoNum type="arabicPeriod" startAt="2"/>
              <a:defRPr/>
            </a:pPr>
            <a:r>
              <a:rPr lang="en-US" altLang="en-US" sz="2800" b="1" dirty="0"/>
              <a:t>Search for solutions</a:t>
            </a:r>
          </a:p>
          <a:p>
            <a:pPr lvl="1">
              <a:lnSpc>
                <a:spcPct val="80000"/>
              </a:lnSpc>
              <a:buClr>
                <a:schemeClr val="accent1">
                  <a:lumMod val="75000"/>
                </a:schemeClr>
              </a:buClr>
              <a:defRPr/>
            </a:pPr>
            <a:r>
              <a:rPr lang="en-US" altLang="en-US" sz="2800" dirty="0"/>
              <a:t>Information is collected:</a:t>
            </a:r>
          </a:p>
          <a:p>
            <a:pPr lvl="2">
              <a:lnSpc>
                <a:spcPct val="80000"/>
              </a:lnSpc>
              <a:buClr>
                <a:schemeClr val="accent1">
                  <a:lumMod val="75000"/>
                </a:schemeClr>
              </a:buClr>
              <a:defRPr/>
            </a:pPr>
            <a:r>
              <a:rPr lang="en-US" altLang="en-US" sz="2400" dirty="0"/>
              <a:t>Information on present system</a:t>
            </a:r>
          </a:p>
          <a:p>
            <a:pPr lvl="2">
              <a:lnSpc>
                <a:spcPct val="80000"/>
              </a:lnSpc>
              <a:buClr>
                <a:schemeClr val="accent1">
                  <a:lumMod val="75000"/>
                </a:schemeClr>
              </a:buClr>
              <a:defRPr/>
            </a:pPr>
            <a:r>
              <a:rPr lang="en-US" altLang="en-US" sz="2400" dirty="0"/>
              <a:t>Economic information</a:t>
            </a:r>
          </a:p>
          <a:p>
            <a:pPr lvl="2">
              <a:lnSpc>
                <a:spcPct val="80000"/>
              </a:lnSpc>
              <a:buClr>
                <a:schemeClr val="accent1">
                  <a:lumMod val="75000"/>
                </a:schemeClr>
              </a:buClr>
              <a:defRPr/>
            </a:pPr>
            <a:r>
              <a:rPr lang="en-US" altLang="en-US" sz="2400" dirty="0"/>
              <a:t>Financial information</a:t>
            </a:r>
          </a:p>
          <a:p>
            <a:pPr lvl="2">
              <a:lnSpc>
                <a:spcPct val="80000"/>
              </a:lnSpc>
              <a:buClr>
                <a:schemeClr val="accent1">
                  <a:lumMod val="75000"/>
                </a:schemeClr>
              </a:buClr>
              <a:defRPr/>
            </a:pPr>
            <a:r>
              <a:rPr lang="en-US" altLang="en-US" sz="2400" dirty="0"/>
              <a:t>Technical information</a:t>
            </a:r>
          </a:p>
          <a:p>
            <a:pPr lvl="2">
              <a:lnSpc>
                <a:spcPct val="80000"/>
              </a:lnSpc>
              <a:buClr>
                <a:schemeClr val="accent1">
                  <a:lumMod val="75000"/>
                </a:schemeClr>
              </a:buClr>
              <a:defRPr/>
            </a:pPr>
            <a:r>
              <a:rPr lang="en-US" altLang="en-US" sz="2400" dirty="0" err="1"/>
              <a:t>Organisational</a:t>
            </a:r>
            <a:r>
              <a:rPr lang="en-US" altLang="en-US" sz="2400" dirty="0"/>
              <a:t> information</a:t>
            </a:r>
          </a:p>
          <a:p>
            <a:pPr lvl="1">
              <a:lnSpc>
                <a:spcPct val="80000"/>
              </a:lnSpc>
              <a:buClr>
                <a:schemeClr val="accent1">
                  <a:lumMod val="75000"/>
                </a:schemeClr>
              </a:buClr>
              <a:defRPr/>
            </a:pPr>
            <a:r>
              <a:rPr lang="en-US" altLang="en-US" sz="2800" dirty="0"/>
              <a:t> The study team then formulates possible solutions.</a:t>
            </a:r>
          </a:p>
          <a:p>
            <a:pPr lvl="1">
              <a:lnSpc>
                <a:spcPct val="80000"/>
              </a:lnSpc>
              <a:buClr>
                <a:schemeClr val="accent1">
                  <a:lumMod val="75000"/>
                </a:schemeClr>
              </a:buClr>
              <a:defRPr/>
            </a:pPr>
            <a:r>
              <a:rPr lang="en-US" altLang="en-US" sz="2800" dirty="0"/>
              <a:t> What happens if:</a:t>
            </a:r>
          </a:p>
          <a:p>
            <a:pPr lvl="2">
              <a:lnSpc>
                <a:spcPct val="80000"/>
              </a:lnSpc>
              <a:buClr>
                <a:schemeClr val="accent1">
                  <a:lumMod val="75000"/>
                </a:schemeClr>
              </a:buClr>
              <a:defRPr/>
            </a:pPr>
            <a:r>
              <a:rPr lang="en-US" altLang="en-US" sz="2400" dirty="0"/>
              <a:t>No feasible solution is found?</a:t>
            </a:r>
          </a:p>
          <a:p>
            <a:pPr lvl="2">
              <a:lnSpc>
                <a:spcPct val="80000"/>
              </a:lnSpc>
              <a:buClr>
                <a:schemeClr val="accent1">
                  <a:lumMod val="75000"/>
                </a:schemeClr>
              </a:buClr>
              <a:defRPr/>
            </a:pPr>
            <a:r>
              <a:rPr lang="en-US" altLang="en-US" sz="2400" dirty="0"/>
              <a:t>A feasible solution is found, but costs twice as much as management has allocated?</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208756587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Feasibility Study</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479664"/>
            <a:ext cx="9013530" cy="4189615"/>
          </a:xfrm>
        </p:spPr>
        <p:txBody>
          <a:bodyPr/>
          <a:lstStyle/>
          <a:p>
            <a:pPr marL="457200" lvl="1" indent="0">
              <a:lnSpc>
                <a:spcPct val="80000"/>
              </a:lnSpc>
              <a:buClr>
                <a:schemeClr val="accent1">
                  <a:lumMod val="75000"/>
                </a:schemeClr>
              </a:buClr>
              <a:buNone/>
              <a:defRPr/>
            </a:pPr>
            <a:r>
              <a:rPr lang="en-US" altLang="en-US" sz="2800" b="1" dirty="0"/>
              <a:t>Phases of the feasibility study:</a:t>
            </a:r>
          </a:p>
          <a:p>
            <a:pPr marL="971550" lvl="1" indent="-514350">
              <a:lnSpc>
                <a:spcPct val="80000"/>
              </a:lnSpc>
              <a:buClr>
                <a:schemeClr val="accent1">
                  <a:lumMod val="75000"/>
                </a:schemeClr>
              </a:buClr>
              <a:buFont typeface="+mj-lt"/>
              <a:buAutoNum type="arabicPeriod"/>
              <a:defRPr/>
            </a:pPr>
            <a:endParaRPr lang="en-US" altLang="en-US" sz="2800" dirty="0"/>
          </a:p>
          <a:p>
            <a:pPr marL="971550" lvl="1" indent="-514350">
              <a:lnSpc>
                <a:spcPct val="80000"/>
              </a:lnSpc>
              <a:buClr>
                <a:schemeClr val="accent1">
                  <a:lumMod val="75000"/>
                </a:schemeClr>
              </a:buClr>
              <a:buFont typeface="+mj-lt"/>
              <a:buAutoNum type="arabicPeriod" startAt="3"/>
              <a:defRPr/>
            </a:pPr>
            <a:r>
              <a:rPr lang="en-US" altLang="en-US" sz="2800" b="1" dirty="0"/>
              <a:t>Feasibility analysis</a:t>
            </a:r>
          </a:p>
          <a:p>
            <a:pPr lvl="2">
              <a:lnSpc>
                <a:spcPct val="80000"/>
              </a:lnSpc>
              <a:buClr>
                <a:schemeClr val="accent1">
                  <a:lumMod val="75000"/>
                </a:schemeClr>
              </a:buClr>
              <a:defRPr/>
            </a:pPr>
            <a:r>
              <a:rPr lang="en-US" altLang="en-US" sz="2800" dirty="0"/>
              <a:t>Economic Feasibility</a:t>
            </a:r>
          </a:p>
          <a:p>
            <a:pPr lvl="3">
              <a:lnSpc>
                <a:spcPct val="80000"/>
              </a:lnSpc>
              <a:buClr>
                <a:schemeClr val="accent1">
                  <a:lumMod val="75000"/>
                </a:schemeClr>
              </a:buClr>
              <a:defRPr/>
            </a:pPr>
            <a:r>
              <a:rPr lang="en-US" altLang="en-US" sz="2800" dirty="0"/>
              <a:t>A cost-benefit analysis is carried out.</a:t>
            </a:r>
          </a:p>
          <a:p>
            <a:pPr lvl="3">
              <a:lnSpc>
                <a:spcPct val="80000"/>
              </a:lnSpc>
              <a:buClr>
                <a:schemeClr val="accent1">
                  <a:lumMod val="75000"/>
                </a:schemeClr>
              </a:buClr>
              <a:defRPr/>
            </a:pPr>
            <a:r>
              <a:rPr lang="en-US" altLang="en-US" sz="2800" dirty="0"/>
              <a:t>Accurate costs and benefits may be difficult to obtain at this stage, so estimates are used. </a:t>
            </a:r>
          </a:p>
          <a:p>
            <a:pPr lvl="3">
              <a:lnSpc>
                <a:spcPct val="80000"/>
              </a:lnSpc>
              <a:buClr>
                <a:schemeClr val="accent1">
                  <a:lumMod val="75000"/>
                </a:schemeClr>
              </a:buClr>
              <a:defRPr/>
            </a:pPr>
            <a:r>
              <a:rPr lang="en-US" altLang="en-US" sz="2800" dirty="0"/>
              <a:t>What problems are there with using the number of lines of code needed to help estimate project costs?</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endParaRPr lang="en-US" altLang="en-US" sz="2800" b="1"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34534001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32235" y="860725"/>
            <a:ext cx="4609147" cy="4808554"/>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Feasibility Study</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479664"/>
            <a:ext cx="8533766" cy="4189615"/>
          </a:xfrm>
        </p:spPr>
        <p:txBody>
          <a:bodyPr/>
          <a:lstStyle/>
          <a:p>
            <a:pPr marL="457200" lvl="1" indent="0">
              <a:lnSpc>
                <a:spcPct val="80000"/>
              </a:lnSpc>
              <a:buClr>
                <a:schemeClr val="accent1">
                  <a:lumMod val="75000"/>
                </a:schemeClr>
              </a:buClr>
              <a:buNone/>
              <a:defRPr/>
            </a:pPr>
            <a:r>
              <a:rPr lang="en-US" altLang="en-US" sz="2800" b="1" dirty="0"/>
              <a:t>Phases of the feasibility study:</a:t>
            </a:r>
          </a:p>
          <a:p>
            <a:pPr marL="971550" lvl="1" indent="-514350">
              <a:lnSpc>
                <a:spcPct val="80000"/>
              </a:lnSpc>
              <a:buClr>
                <a:schemeClr val="accent1">
                  <a:lumMod val="75000"/>
                </a:schemeClr>
              </a:buClr>
              <a:buFont typeface="+mj-lt"/>
              <a:buAutoNum type="arabicPeriod"/>
              <a:defRPr/>
            </a:pPr>
            <a:endParaRPr lang="en-US" altLang="en-US" sz="2800" dirty="0"/>
          </a:p>
          <a:p>
            <a:pPr marL="971550" lvl="1" indent="-514350">
              <a:lnSpc>
                <a:spcPct val="80000"/>
              </a:lnSpc>
              <a:buClr>
                <a:schemeClr val="accent1">
                  <a:lumMod val="75000"/>
                </a:schemeClr>
              </a:buClr>
              <a:buFont typeface="+mj-lt"/>
              <a:buAutoNum type="arabicPeriod" startAt="3"/>
              <a:defRPr/>
            </a:pPr>
            <a:r>
              <a:rPr lang="en-US" altLang="en-US" sz="2800" b="1" dirty="0"/>
              <a:t>Feasibility analysis</a:t>
            </a:r>
          </a:p>
          <a:p>
            <a:pPr lvl="2">
              <a:lnSpc>
                <a:spcPct val="80000"/>
              </a:lnSpc>
              <a:buClr>
                <a:schemeClr val="accent1">
                  <a:lumMod val="75000"/>
                </a:schemeClr>
              </a:buClr>
              <a:defRPr/>
            </a:pPr>
            <a:r>
              <a:rPr lang="en-US" altLang="en-US" sz="2800" dirty="0"/>
              <a:t>Financial Feasibility</a:t>
            </a:r>
          </a:p>
          <a:p>
            <a:pPr lvl="3">
              <a:lnSpc>
                <a:spcPct val="80000"/>
              </a:lnSpc>
              <a:buClr>
                <a:schemeClr val="accent1">
                  <a:lumMod val="75000"/>
                </a:schemeClr>
              </a:buClr>
              <a:defRPr/>
            </a:pPr>
            <a:r>
              <a:rPr lang="en-US" altLang="en-US" sz="2800" dirty="0"/>
              <a:t>Check the costs against available funding.</a:t>
            </a:r>
          </a:p>
          <a:p>
            <a:pPr lvl="3">
              <a:lnSpc>
                <a:spcPct val="80000"/>
              </a:lnSpc>
              <a:buClr>
                <a:schemeClr val="accent1">
                  <a:lumMod val="75000"/>
                </a:schemeClr>
              </a:buClr>
              <a:defRPr/>
            </a:pPr>
            <a:r>
              <a:rPr lang="en-US" altLang="en-US" sz="2800" dirty="0"/>
              <a:t>The value of money changes over time.</a:t>
            </a:r>
          </a:p>
          <a:p>
            <a:pPr lvl="3">
              <a:lnSpc>
                <a:spcPct val="80000"/>
              </a:lnSpc>
              <a:buClr>
                <a:schemeClr val="accent1">
                  <a:lumMod val="75000"/>
                </a:schemeClr>
              </a:buClr>
              <a:defRPr/>
            </a:pPr>
            <a:r>
              <a:rPr lang="en-US" altLang="en-US" sz="2800" dirty="0"/>
              <a:t>Would an </a:t>
            </a:r>
            <a:r>
              <a:rPr lang="en-US" altLang="en-US" sz="2800" dirty="0" err="1"/>
              <a:t>organisation</a:t>
            </a:r>
            <a:r>
              <a:rPr lang="en-US" altLang="en-US" sz="2800" dirty="0"/>
              <a:t> invert £100,000 in a new computer system for a saving  of £100,000 over the next 5 years?</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endParaRPr lang="en-US" altLang="en-US" sz="2800" b="1" dirty="0"/>
          </a:p>
        </p:txBody>
      </p:sp>
    </p:spTree>
    <p:extLst>
      <p:ext uri="{BB962C8B-B14F-4D97-AF65-F5344CB8AC3E}">
        <p14:creationId xmlns:p14="http://schemas.microsoft.com/office/powerpoint/2010/main" val="110367537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Feasibility Study</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8" y="1479664"/>
            <a:ext cx="9010665" cy="4189615"/>
          </a:xfrm>
        </p:spPr>
        <p:txBody>
          <a:bodyPr/>
          <a:lstStyle/>
          <a:p>
            <a:pPr marL="457200" lvl="1" indent="0">
              <a:lnSpc>
                <a:spcPct val="80000"/>
              </a:lnSpc>
              <a:buClr>
                <a:schemeClr val="accent1">
                  <a:lumMod val="75000"/>
                </a:schemeClr>
              </a:buClr>
              <a:buNone/>
              <a:defRPr/>
            </a:pPr>
            <a:r>
              <a:rPr lang="en-US" altLang="en-US" sz="2800" b="1" dirty="0"/>
              <a:t>Phases of the feasibility study:</a:t>
            </a:r>
          </a:p>
          <a:p>
            <a:pPr marL="971550" lvl="1" indent="-514350">
              <a:lnSpc>
                <a:spcPct val="80000"/>
              </a:lnSpc>
              <a:buClr>
                <a:schemeClr val="accent1">
                  <a:lumMod val="75000"/>
                </a:schemeClr>
              </a:buClr>
              <a:buFont typeface="+mj-lt"/>
              <a:buAutoNum type="arabicPeriod"/>
              <a:defRPr/>
            </a:pPr>
            <a:endParaRPr lang="en-US" altLang="en-US" sz="2800" dirty="0"/>
          </a:p>
          <a:p>
            <a:pPr marL="971550" lvl="1" indent="-514350">
              <a:lnSpc>
                <a:spcPct val="80000"/>
              </a:lnSpc>
              <a:buClr>
                <a:schemeClr val="accent1">
                  <a:lumMod val="75000"/>
                </a:schemeClr>
              </a:buClr>
              <a:buFont typeface="+mj-lt"/>
              <a:buAutoNum type="arabicPeriod" startAt="3"/>
              <a:defRPr/>
            </a:pPr>
            <a:r>
              <a:rPr lang="en-US" altLang="en-US" sz="2800" b="1" dirty="0"/>
              <a:t>Feasibility analysis</a:t>
            </a:r>
          </a:p>
          <a:p>
            <a:pPr lvl="2">
              <a:lnSpc>
                <a:spcPct val="80000"/>
              </a:lnSpc>
              <a:buClr>
                <a:schemeClr val="accent1">
                  <a:lumMod val="75000"/>
                </a:schemeClr>
              </a:buClr>
              <a:defRPr/>
            </a:pPr>
            <a:r>
              <a:rPr lang="en-US" altLang="en-US" sz="2800" dirty="0" err="1"/>
              <a:t>Organisational</a:t>
            </a:r>
            <a:r>
              <a:rPr lang="en-US" altLang="en-US" sz="2800" dirty="0"/>
              <a:t> Feasibility</a:t>
            </a:r>
          </a:p>
          <a:p>
            <a:pPr lvl="3">
              <a:lnSpc>
                <a:spcPct val="80000"/>
              </a:lnSpc>
              <a:buClr>
                <a:schemeClr val="accent1">
                  <a:lumMod val="75000"/>
                </a:schemeClr>
              </a:buClr>
              <a:defRPr/>
            </a:pPr>
            <a:r>
              <a:rPr lang="en-US" altLang="en-US" sz="2800" dirty="0" err="1"/>
              <a:t>Organisational</a:t>
            </a:r>
            <a:r>
              <a:rPr lang="en-US" altLang="en-US" sz="2800" dirty="0"/>
              <a:t> factors may make a project difficult.</a:t>
            </a:r>
          </a:p>
          <a:p>
            <a:pPr lvl="4">
              <a:lnSpc>
                <a:spcPct val="80000"/>
              </a:lnSpc>
              <a:buClr>
                <a:schemeClr val="accent1">
                  <a:lumMod val="75000"/>
                </a:schemeClr>
              </a:buClr>
              <a:defRPr/>
            </a:pPr>
            <a:r>
              <a:rPr lang="en-US" altLang="en-US" sz="2800" dirty="0"/>
              <a:t>Staff resistance to change</a:t>
            </a:r>
          </a:p>
          <a:p>
            <a:pPr lvl="4">
              <a:lnSpc>
                <a:spcPct val="80000"/>
              </a:lnSpc>
              <a:buClr>
                <a:schemeClr val="accent1">
                  <a:lumMod val="75000"/>
                </a:schemeClr>
              </a:buClr>
              <a:defRPr/>
            </a:pPr>
            <a:r>
              <a:rPr lang="en-US" altLang="en-US" sz="2800" dirty="0"/>
              <a:t>Lack of qualified staff</a:t>
            </a:r>
          </a:p>
          <a:p>
            <a:pPr lvl="3">
              <a:lnSpc>
                <a:spcPct val="80000"/>
              </a:lnSpc>
              <a:buClr>
                <a:schemeClr val="accent1">
                  <a:lumMod val="75000"/>
                </a:schemeClr>
              </a:buClr>
              <a:defRPr/>
            </a:pPr>
            <a:r>
              <a:rPr lang="en-US" altLang="en-US" sz="2800" dirty="0"/>
              <a:t> How could such difficulties be dealt with?</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endParaRPr lang="en-US" altLang="en-US" sz="2800" b="1" dirty="0"/>
          </a:p>
        </p:txBody>
      </p:sp>
      <p:pic>
        <p:nvPicPr>
          <p:cNvPr id="5" name="Picture 4">
            <a:extLst>
              <a:ext uri="{FF2B5EF4-FFF2-40B4-BE49-F238E27FC236}">
                <a16:creationId xmlns:a16="http://schemas.microsoft.com/office/drawing/2014/main" id="{4DDCEE3C-9374-3933-70FD-CD569D58BDD2}"/>
              </a:ext>
            </a:extLst>
          </p:cNvPr>
          <p:cNvPicPr>
            <a:picLocks noChangeAspect="1"/>
          </p:cNvPicPr>
          <p:nvPr/>
        </p:nvPicPr>
        <p:blipFill>
          <a:blip r:embed="rId3"/>
          <a:stretch>
            <a:fillRect/>
          </a:stretch>
        </p:blipFill>
        <p:spPr>
          <a:xfrm>
            <a:off x="9271763" y="0"/>
            <a:ext cx="2920237" cy="5736833"/>
          </a:xfrm>
          <a:prstGeom prst="rect">
            <a:avLst/>
          </a:prstGeom>
        </p:spPr>
      </p:pic>
    </p:spTree>
    <p:extLst>
      <p:ext uri="{BB962C8B-B14F-4D97-AF65-F5344CB8AC3E}">
        <p14:creationId xmlns:p14="http://schemas.microsoft.com/office/powerpoint/2010/main" val="13601949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Technological Constraints</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8" y="1479664"/>
            <a:ext cx="9010665" cy="4189615"/>
          </a:xfrm>
        </p:spPr>
        <p:txBody>
          <a:bodyPr/>
          <a:lstStyle/>
          <a:p>
            <a:pPr lvl="1">
              <a:lnSpc>
                <a:spcPct val="80000"/>
              </a:lnSpc>
              <a:buClr>
                <a:schemeClr val="accent1">
                  <a:lumMod val="75000"/>
                </a:schemeClr>
              </a:buClr>
              <a:defRPr/>
            </a:pPr>
            <a:r>
              <a:rPr lang="en-US" altLang="en-US" sz="2800" dirty="0"/>
              <a:t>Equipment needed may be unavailable, unreliable or expensive.</a:t>
            </a:r>
          </a:p>
          <a:p>
            <a:pPr lvl="2">
              <a:lnSpc>
                <a:spcPct val="80000"/>
              </a:lnSpc>
              <a:buClr>
                <a:schemeClr val="accent1">
                  <a:lumMod val="75000"/>
                </a:schemeClr>
              </a:buClr>
              <a:defRPr/>
            </a:pPr>
            <a:r>
              <a:rPr lang="en-US" altLang="en-US" sz="2800" dirty="0"/>
              <a:t>Example – The University of Huddersfield has a canal running through its campus and had to wait for wireless network techniques to become available to run certain networked applications. </a:t>
            </a:r>
          </a:p>
          <a:p>
            <a:pPr lvl="2">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Statistical or mathematical techniques may be lacking.</a:t>
            </a:r>
          </a:p>
          <a:p>
            <a:pPr lvl="2">
              <a:lnSpc>
                <a:spcPct val="80000"/>
              </a:lnSpc>
              <a:buClr>
                <a:schemeClr val="accent1">
                  <a:lumMod val="75000"/>
                </a:schemeClr>
              </a:buClr>
              <a:defRPr/>
            </a:pPr>
            <a:r>
              <a:rPr lang="en-US" altLang="en-US" sz="2800" dirty="0"/>
              <a:t>Examples - The NASA telemetry monitoring project, timetabling!</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endParaRPr lang="en-US" altLang="en-US" sz="2800" b="1" dirty="0"/>
          </a:p>
        </p:txBody>
      </p:sp>
      <p:pic>
        <p:nvPicPr>
          <p:cNvPr id="5" name="Picture 4">
            <a:extLst>
              <a:ext uri="{FF2B5EF4-FFF2-40B4-BE49-F238E27FC236}">
                <a16:creationId xmlns:a16="http://schemas.microsoft.com/office/drawing/2014/main" id="{4DDCEE3C-9374-3933-70FD-CD569D58BDD2}"/>
              </a:ext>
            </a:extLst>
          </p:cNvPr>
          <p:cNvPicPr>
            <a:picLocks noChangeAspect="1"/>
          </p:cNvPicPr>
          <p:nvPr/>
        </p:nvPicPr>
        <p:blipFill>
          <a:blip r:embed="rId3"/>
          <a:stretch>
            <a:fillRect/>
          </a:stretch>
        </p:blipFill>
        <p:spPr>
          <a:xfrm>
            <a:off x="9271763" y="0"/>
            <a:ext cx="2920237" cy="5736833"/>
          </a:xfrm>
          <a:prstGeom prst="rect">
            <a:avLst/>
          </a:prstGeom>
        </p:spPr>
      </p:pic>
    </p:spTree>
    <p:extLst>
      <p:ext uri="{BB962C8B-B14F-4D97-AF65-F5344CB8AC3E}">
        <p14:creationId xmlns:p14="http://schemas.microsoft.com/office/powerpoint/2010/main" val="14666255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800" b="1" dirty="0">
                <a:effectLst>
                  <a:outerShdw blurRad="38100" dist="38100" dir="2700000" algn="tl">
                    <a:srgbClr val="000000">
                      <a:alpha val="43137"/>
                    </a:srgbClr>
                  </a:outerShdw>
                </a:effectLst>
              </a:rPr>
              <a:t>Project Planning</a:t>
            </a:r>
          </a:p>
          <a:p>
            <a:br>
              <a:rPr lang="en-GB" sz="2400" i="1" dirty="0"/>
            </a:br>
            <a:endParaRPr lang="en-GB" sz="2400" i="1" dirty="0"/>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endParaRPr lang="en-GB" dirty="0"/>
          </a:p>
          <a:p>
            <a:endParaRPr lang="en-GB" dirty="0"/>
          </a:p>
          <a:p>
            <a:r>
              <a:rPr lang="en-GB" dirty="0"/>
              <a:t>Applied Computing - WISA</a:t>
            </a:r>
          </a:p>
        </p:txBody>
      </p:sp>
    </p:spTree>
    <p:extLst>
      <p:ext uri="{BB962C8B-B14F-4D97-AF65-F5344CB8AC3E}">
        <p14:creationId xmlns:p14="http://schemas.microsoft.com/office/powerpoint/2010/main" val="169366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2"/>
          </a:xfrm>
        </p:spPr>
        <p:txBody>
          <a:bodyPr/>
          <a:lstStyle/>
          <a:p>
            <a:pPr lvl="1">
              <a:lnSpc>
                <a:spcPct val="80000"/>
              </a:lnSpc>
              <a:buClr>
                <a:schemeClr val="accent1">
                  <a:lumMod val="75000"/>
                </a:schemeClr>
              </a:buClr>
              <a:defRPr/>
            </a:pPr>
            <a:r>
              <a:rPr lang="en-US" altLang="en-US" b="1" dirty="0"/>
              <a:t>Describing project scope, alternatives, and feasibility</a:t>
            </a:r>
            <a:r>
              <a:rPr lang="en-US" altLang="en-US" dirty="0"/>
              <a:t>. The understanding of the content and complexity of the project. Some relevant questions that should be answered include:</a:t>
            </a:r>
          </a:p>
          <a:p>
            <a:pPr lvl="2">
              <a:lnSpc>
                <a:spcPct val="80000"/>
              </a:lnSpc>
              <a:buClr>
                <a:schemeClr val="accent1">
                  <a:lumMod val="75000"/>
                </a:schemeClr>
              </a:buClr>
              <a:defRPr/>
            </a:pPr>
            <a:r>
              <a:rPr lang="en-US" altLang="en-US" sz="2400" dirty="0"/>
              <a:t>What problem/opportunity does the project address?</a:t>
            </a:r>
          </a:p>
          <a:p>
            <a:pPr lvl="2">
              <a:lnSpc>
                <a:spcPct val="80000"/>
              </a:lnSpc>
              <a:buClr>
                <a:schemeClr val="accent1">
                  <a:lumMod val="75000"/>
                </a:schemeClr>
              </a:buClr>
              <a:defRPr/>
            </a:pPr>
            <a:r>
              <a:rPr lang="en-US" altLang="en-US" sz="2400" dirty="0"/>
              <a:t>What results are to be achieved?</a:t>
            </a:r>
          </a:p>
          <a:p>
            <a:pPr lvl="2">
              <a:lnSpc>
                <a:spcPct val="80000"/>
              </a:lnSpc>
              <a:buClr>
                <a:schemeClr val="accent1">
                  <a:lumMod val="75000"/>
                </a:schemeClr>
              </a:buClr>
              <a:defRPr/>
            </a:pPr>
            <a:r>
              <a:rPr lang="en-US" altLang="en-US" sz="2400" dirty="0"/>
              <a:t>What needs to be done?</a:t>
            </a:r>
          </a:p>
          <a:p>
            <a:pPr lvl="2">
              <a:lnSpc>
                <a:spcPct val="80000"/>
              </a:lnSpc>
              <a:buClr>
                <a:schemeClr val="accent1">
                  <a:lumMod val="75000"/>
                </a:schemeClr>
              </a:buClr>
              <a:defRPr/>
            </a:pPr>
            <a:r>
              <a:rPr lang="en-US" altLang="en-US" sz="2400" dirty="0"/>
              <a:t>How will success be measured?</a:t>
            </a:r>
          </a:p>
          <a:p>
            <a:pPr lvl="2">
              <a:lnSpc>
                <a:spcPct val="80000"/>
              </a:lnSpc>
              <a:buClr>
                <a:schemeClr val="accent1">
                  <a:lumMod val="75000"/>
                </a:schemeClr>
              </a:buClr>
              <a:defRPr/>
            </a:pPr>
            <a:r>
              <a:rPr lang="en-US" altLang="en-US" sz="2400" dirty="0"/>
              <a:t>How will we know when we are finished?</a:t>
            </a:r>
          </a:p>
          <a:p>
            <a:pPr lvl="2">
              <a:lnSpc>
                <a:spcPct val="80000"/>
              </a:lnSpc>
              <a:buClr>
                <a:schemeClr val="accent1">
                  <a:lumMod val="75000"/>
                </a:schemeClr>
              </a:buClr>
              <a:defRPr/>
            </a:pPr>
            <a:endParaRPr lang="en-US" altLang="en-US" sz="2400" dirty="0"/>
          </a:p>
          <a:p>
            <a:pPr lvl="1">
              <a:lnSpc>
                <a:spcPct val="80000"/>
              </a:lnSpc>
              <a:buClr>
                <a:schemeClr val="accent1">
                  <a:lumMod val="75000"/>
                </a:schemeClr>
              </a:buClr>
              <a:defRPr/>
            </a:pPr>
            <a:r>
              <a:rPr lang="en-US" altLang="en-US" b="1" dirty="0"/>
              <a:t>Divide the project into tasks</a:t>
            </a:r>
            <a:r>
              <a:rPr lang="en-US" altLang="en-US" dirty="0"/>
              <a:t>. This technique is also known as the work breakdown structure. This step is done to ensure an easy progression between tasks.</a:t>
            </a:r>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3195179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897775"/>
            <a:ext cx="9013530" cy="4771505"/>
          </a:xfrm>
        </p:spPr>
        <p:txBody>
          <a:bodyPr/>
          <a:lstStyle/>
          <a:p>
            <a:pPr lvl="1">
              <a:lnSpc>
                <a:spcPct val="80000"/>
              </a:lnSpc>
              <a:buClr>
                <a:schemeClr val="accent1">
                  <a:lumMod val="75000"/>
                </a:schemeClr>
              </a:buClr>
              <a:defRPr/>
            </a:pPr>
            <a:r>
              <a:rPr lang="en-US" altLang="en-US" b="1" dirty="0"/>
              <a:t>Estimating resources and creating a resource plan</a:t>
            </a:r>
            <a:r>
              <a:rPr lang="en-US" altLang="en-US" dirty="0"/>
              <a:t>. This helps to gather and arrange resources in the most effective manner.</a:t>
            </a:r>
          </a:p>
          <a:p>
            <a:pPr lvl="1">
              <a:lnSpc>
                <a:spcPct val="80000"/>
              </a:lnSpc>
              <a:buClr>
                <a:schemeClr val="accent1">
                  <a:lumMod val="75000"/>
                </a:schemeClr>
              </a:buClr>
              <a:defRPr/>
            </a:pPr>
            <a:endParaRPr lang="en-US" altLang="en-US" dirty="0"/>
          </a:p>
          <a:p>
            <a:pPr lvl="1">
              <a:lnSpc>
                <a:spcPct val="80000"/>
              </a:lnSpc>
              <a:buClr>
                <a:schemeClr val="accent1">
                  <a:lumMod val="75000"/>
                </a:schemeClr>
              </a:buClr>
              <a:defRPr/>
            </a:pPr>
            <a:r>
              <a:rPr lang="en-US" altLang="en-US" b="1" dirty="0"/>
              <a:t>Developing a preliminary schedule</a:t>
            </a:r>
            <a:r>
              <a:rPr lang="en-US" altLang="en-US" dirty="0"/>
              <a:t>. In this step, you are to assign time estimates to each activity in the work breakdown structure. From here, you will be able to create the target start and end dates for the project.</a:t>
            </a:r>
          </a:p>
          <a:p>
            <a:pPr lvl="1">
              <a:lnSpc>
                <a:spcPct val="80000"/>
              </a:lnSpc>
              <a:buClr>
                <a:schemeClr val="accent1">
                  <a:lumMod val="75000"/>
                </a:schemeClr>
              </a:buClr>
              <a:defRPr/>
            </a:pPr>
            <a:endParaRPr lang="en-US" altLang="en-US" dirty="0"/>
          </a:p>
          <a:p>
            <a:pPr lvl="1">
              <a:lnSpc>
                <a:spcPct val="80000"/>
              </a:lnSpc>
              <a:buClr>
                <a:schemeClr val="accent1">
                  <a:lumMod val="75000"/>
                </a:schemeClr>
              </a:buClr>
              <a:defRPr/>
            </a:pPr>
            <a:r>
              <a:rPr lang="en-US" altLang="en-US" b="1" dirty="0"/>
              <a:t>Developing a communication plan</a:t>
            </a:r>
            <a:r>
              <a:rPr lang="en-US" altLang="en-US" dirty="0"/>
              <a:t>. The idea here is to outline the communication procedures between management, team members, and the customer.</a:t>
            </a:r>
          </a:p>
          <a:p>
            <a:pPr lvl="1">
              <a:lnSpc>
                <a:spcPct val="80000"/>
              </a:lnSpc>
              <a:buClr>
                <a:schemeClr val="accent1">
                  <a:lumMod val="75000"/>
                </a:schemeClr>
              </a:buClr>
              <a:defRPr/>
            </a:pPr>
            <a:endParaRPr lang="en-US" altLang="en-US" dirty="0"/>
          </a:p>
          <a:p>
            <a:pPr lvl="1">
              <a:lnSpc>
                <a:spcPct val="80000"/>
              </a:lnSpc>
              <a:buClr>
                <a:schemeClr val="accent1">
                  <a:lumMod val="75000"/>
                </a:schemeClr>
              </a:buClr>
              <a:defRPr/>
            </a:pPr>
            <a:r>
              <a:rPr lang="en-US" altLang="en-US" b="1" dirty="0"/>
              <a:t>Determining project standards and procedures</a:t>
            </a:r>
            <a:r>
              <a:rPr lang="en-US" altLang="en-US" dirty="0"/>
              <a:t>. The specification of how various deliverables are produced and tested by the project team.</a:t>
            </a:r>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20916424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63287"/>
            <a:ext cx="9013530" cy="4305993"/>
          </a:xfrm>
        </p:spPr>
        <p:txBody>
          <a:bodyPr/>
          <a:lstStyle/>
          <a:p>
            <a:pPr lvl="1">
              <a:lnSpc>
                <a:spcPct val="80000"/>
              </a:lnSpc>
              <a:buClr>
                <a:schemeClr val="accent1">
                  <a:lumMod val="75000"/>
                </a:schemeClr>
              </a:buClr>
              <a:defRPr/>
            </a:pPr>
            <a:r>
              <a:rPr lang="en-US" altLang="en-US" b="1" dirty="0"/>
              <a:t>Identifying and assessing risk</a:t>
            </a:r>
            <a:r>
              <a:rPr lang="en-US" altLang="en-US" dirty="0"/>
              <a:t>. The goal here is to identify potential sources of risk and the consequences of those risks.</a:t>
            </a:r>
          </a:p>
          <a:p>
            <a:pPr lvl="1">
              <a:lnSpc>
                <a:spcPct val="80000"/>
              </a:lnSpc>
              <a:buClr>
                <a:schemeClr val="accent1">
                  <a:lumMod val="75000"/>
                </a:schemeClr>
              </a:buClr>
              <a:defRPr/>
            </a:pPr>
            <a:endParaRPr lang="en-US" altLang="en-US" dirty="0"/>
          </a:p>
          <a:p>
            <a:pPr lvl="1">
              <a:lnSpc>
                <a:spcPct val="80000"/>
              </a:lnSpc>
              <a:buClr>
                <a:schemeClr val="accent1">
                  <a:lumMod val="75000"/>
                </a:schemeClr>
              </a:buClr>
              <a:defRPr/>
            </a:pPr>
            <a:r>
              <a:rPr lang="en-US" altLang="en-US" b="1" dirty="0"/>
              <a:t>Creating a preliminary budget</a:t>
            </a:r>
            <a:r>
              <a:rPr lang="en-US" altLang="en-US" dirty="0"/>
              <a:t>. The budget should summarize the planned expenses and revenues related to the project.</a:t>
            </a:r>
          </a:p>
          <a:p>
            <a:pPr lvl="1">
              <a:lnSpc>
                <a:spcPct val="80000"/>
              </a:lnSpc>
              <a:buClr>
                <a:schemeClr val="accent1">
                  <a:lumMod val="75000"/>
                </a:schemeClr>
              </a:buClr>
              <a:defRPr/>
            </a:pPr>
            <a:endParaRPr lang="en-US" altLang="en-US" dirty="0"/>
          </a:p>
          <a:p>
            <a:pPr lvl="1">
              <a:lnSpc>
                <a:spcPct val="80000"/>
              </a:lnSpc>
              <a:buClr>
                <a:schemeClr val="accent1">
                  <a:lumMod val="75000"/>
                </a:schemeClr>
              </a:buClr>
              <a:defRPr/>
            </a:pPr>
            <a:r>
              <a:rPr lang="en-US" altLang="en-US" b="1" dirty="0"/>
              <a:t>Developing a statement of work</a:t>
            </a:r>
            <a:r>
              <a:rPr lang="en-US" altLang="en-US" dirty="0"/>
              <a:t>. This document will list the work to be done and the expected outcome of the project.</a:t>
            </a:r>
          </a:p>
          <a:p>
            <a:pPr lvl="1">
              <a:lnSpc>
                <a:spcPct val="80000"/>
              </a:lnSpc>
              <a:buClr>
                <a:schemeClr val="accent1">
                  <a:lumMod val="75000"/>
                </a:schemeClr>
              </a:buClr>
              <a:defRPr/>
            </a:pPr>
            <a:endParaRPr lang="en-US" altLang="en-US" dirty="0"/>
          </a:p>
          <a:p>
            <a:pPr lvl="1">
              <a:lnSpc>
                <a:spcPct val="80000"/>
              </a:lnSpc>
              <a:buClr>
                <a:schemeClr val="accent1">
                  <a:lumMod val="75000"/>
                </a:schemeClr>
              </a:buClr>
              <a:defRPr/>
            </a:pPr>
            <a:r>
              <a:rPr lang="en-US" altLang="en-US" b="1" dirty="0"/>
              <a:t>Setting a baseline project plan</a:t>
            </a:r>
            <a:r>
              <a:rPr lang="en-US" altLang="en-US" dirty="0"/>
              <a:t>. This should provide an estimate of the project's tasks and resource requirements</a:t>
            </a:r>
            <a:endParaRPr lang="en-GB"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15164040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63287"/>
            <a:ext cx="9013530" cy="4305993"/>
          </a:xfrm>
        </p:spPr>
        <p:txBody>
          <a:bodyPr/>
          <a:lstStyle/>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What Software Project Planning Involves:</a:t>
            </a:r>
          </a:p>
          <a:p>
            <a:pPr lvl="2">
              <a:lnSpc>
                <a:spcPct val="80000"/>
              </a:lnSpc>
              <a:buClr>
                <a:schemeClr val="accent1">
                  <a:lumMod val="75000"/>
                </a:schemeClr>
              </a:buClr>
              <a:defRPr/>
            </a:pPr>
            <a:r>
              <a:rPr lang="en-US" altLang="en-US" sz="2800" dirty="0"/>
              <a:t>Risk Analysis</a:t>
            </a:r>
          </a:p>
          <a:p>
            <a:pPr lvl="2">
              <a:lnSpc>
                <a:spcPct val="80000"/>
              </a:lnSpc>
              <a:buClr>
                <a:schemeClr val="accent1">
                  <a:lumMod val="75000"/>
                </a:schemeClr>
              </a:buClr>
              <a:defRPr/>
            </a:pPr>
            <a:r>
              <a:rPr lang="en-US" altLang="en-US" sz="2800" dirty="0"/>
              <a:t>Risk Management</a:t>
            </a:r>
          </a:p>
          <a:p>
            <a:pPr lvl="2">
              <a:lnSpc>
                <a:spcPct val="80000"/>
              </a:lnSpc>
              <a:buClr>
                <a:schemeClr val="accent1">
                  <a:lumMod val="75000"/>
                </a:schemeClr>
              </a:buClr>
              <a:defRPr/>
            </a:pPr>
            <a:r>
              <a:rPr lang="en-US" altLang="en-US" sz="2800" dirty="0"/>
              <a:t>Risk Monitoring - Project Tracking</a:t>
            </a:r>
          </a:p>
          <a:p>
            <a:pPr lvl="2">
              <a:lnSpc>
                <a:spcPct val="80000"/>
              </a:lnSpc>
              <a:buClr>
                <a:schemeClr val="accent1">
                  <a:lumMod val="75000"/>
                </a:schemeClr>
              </a:buClr>
              <a:defRPr/>
            </a:pPr>
            <a:r>
              <a:rPr lang="en-US" altLang="en-US" sz="2800" dirty="0"/>
              <a:t>Software Project Scheduling</a:t>
            </a:r>
          </a:p>
          <a:p>
            <a:pPr lvl="2">
              <a:lnSpc>
                <a:spcPct val="80000"/>
              </a:lnSpc>
              <a:buClr>
                <a:schemeClr val="accent1">
                  <a:lumMod val="75000"/>
                </a:schemeClr>
              </a:buClr>
              <a:defRPr/>
            </a:pPr>
            <a:r>
              <a:rPr lang="en-US" altLang="en-US" sz="2800" dirty="0"/>
              <a:t>Typical Task Network</a:t>
            </a:r>
          </a:p>
          <a:p>
            <a:pPr lvl="2">
              <a:lnSpc>
                <a:spcPct val="80000"/>
              </a:lnSpc>
              <a:buClr>
                <a:schemeClr val="accent1">
                  <a:lumMod val="75000"/>
                </a:schemeClr>
              </a:buClr>
              <a:defRPr/>
            </a:pPr>
            <a:r>
              <a:rPr lang="en-US" altLang="en-US" sz="2800" dirty="0"/>
              <a:t>Approaches to Project Tracking</a:t>
            </a:r>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6600267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63287"/>
            <a:ext cx="9013530" cy="4305993"/>
          </a:xfrm>
        </p:spPr>
        <p:txBody>
          <a:bodyPr/>
          <a:lstStyle/>
          <a:p>
            <a:pPr marL="457200" lvl="1" indent="0">
              <a:lnSpc>
                <a:spcPct val="80000"/>
              </a:lnSpc>
              <a:buClr>
                <a:schemeClr val="accent1">
                  <a:lumMod val="75000"/>
                </a:schemeClr>
              </a:buClr>
              <a:buNone/>
              <a:defRPr/>
            </a:pPr>
            <a:r>
              <a:rPr lang="en-US" altLang="en-US" sz="2800" b="1" dirty="0"/>
              <a:t>Risk Management</a:t>
            </a:r>
          </a:p>
          <a:p>
            <a:pPr marL="457200" lvl="1" indent="0">
              <a:lnSpc>
                <a:spcPct val="80000"/>
              </a:lnSpc>
              <a:buClr>
                <a:schemeClr val="accent1">
                  <a:lumMod val="75000"/>
                </a:schemeClr>
              </a:buClr>
              <a:buNone/>
              <a:defRPr/>
            </a:pPr>
            <a:endParaRPr lang="en-US" altLang="en-US" sz="2800" b="1" dirty="0"/>
          </a:p>
          <a:p>
            <a:pPr lvl="1">
              <a:lnSpc>
                <a:spcPct val="80000"/>
              </a:lnSpc>
              <a:buClr>
                <a:schemeClr val="accent1">
                  <a:lumMod val="75000"/>
                </a:schemeClr>
              </a:buClr>
              <a:defRPr/>
            </a:pPr>
            <a:r>
              <a:rPr lang="en-US" altLang="en-US" sz="2800" dirty="0"/>
              <a:t>Create risk management and monitoring plan</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For each risk triplet, define the risk management steps</a:t>
            </a:r>
          </a:p>
          <a:p>
            <a:pPr lvl="2">
              <a:lnSpc>
                <a:spcPct val="80000"/>
              </a:lnSpc>
              <a:buClr>
                <a:schemeClr val="accent1">
                  <a:lumMod val="75000"/>
                </a:schemeClr>
              </a:buClr>
              <a:defRPr/>
            </a:pPr>
            <a:r>
              <a:rPr lang="en-US" altLang="en-US" sz="2400" dirty="0"/>
              <a:t>What can go wrong?</a:t>
            </a:r>
          </a:p>
          <a:p>
            <a:pPr lvl="2">
              <a:lnSpc>
                <a:spcPct val="80000"/>
              </a:lnSpc>
              <a:buClr>
                <a:schemeClr val="accent1">
                  <a:lumMod val="75000"/>
                </a:schemeClr>
              </a:buClr>
              <a:defRPr/>
            </a:pPr>
            <a:r>
              <a:rPr lang="en-US" altLang="en-US" sz="2400" dirty="0"/>
              <a:t>What are the chances of this particular event happening?</a:t>
            </a:r>
          </a:p>
          <a:p>
            <a:pPr lvl="2">
              <a:lnSpc>
                <a:spcPct val="80000"/>
              </a:lnSpc>
              <a:buClr>
                <a:schemeClr val="accent1">
                  <a:lumMod val="75000"/>
                </a:schemeClr>
              </a:buClr>
              <a:defRPr/>
            </a:pPr>
            <a:r>
              <a:rPr lang="en-US" altLang="en-US" sz="2400" dirty="0"/>
              <a:t>What are the consequences?</a:t>
            </a:r>
          </a:p>
          <a:p>
            <a:pPr lvl="2">
              <a:lnSpc>
                <a:spcPct val="80000"/>
              </a:lnSpc>
              <a:buClr>
                <a:schemeClr val="accent1">
                  <a:lumMod val="75000"/>
                </a:schemeClr>
              </a:buClr>
              <a:defRPr/>
            </a:pPr>
            <a:endParaRPr lang="en-US" altLang="en-US" sz="2400" dirty="0"/>
          </a:p>
          <a:p>
            <a:pPr lvl="1">
              <a:lnSpc>
                <a:spcPct val="80000"/>
              </a:lnSpc>
              <a:buClr>
                <a:schemeClr val="accent1">
                  <a:lumMod val="75000"/>
                </a:schemeClr>
              </a:buClr>
              <a:defRPr/>
            </a:pPr>
            <a:r>
              <a:rPr lang="en-US" altLang="en-US" sz="2800" dirty="0"/>
              <a:t>Risk management incurs additional project cost</a:t>
            </a:r>
          </a:p>
          <a:p>
            <a:pPr lvl="1">
              <a:lnSpc>
                <a:spcPct val="80000"/>
              </a:lnSpc>
              <a:buClr>
                <a:schemeClr val="accent1">
                  <a:lumMod val="75000"/>
                </a:schemeClr>
              </a:buClr>
              <a:defRPr/>
            </a:pPr>
            <a:r>
              <a:rPr lang="en-US" altLang="en-US" sz="2800" dirty="0"/>
              <a:t>For larger projects, there may be 30-40 risks identified</a:t>
            </a:r>
          </a:p>
          <a:p>
            <a:pPr marL="457200" lvl="1" indent="0">
              <a:lnSpc>
                <a:spcPct val="80000"/>
              </a:lnSpc>
              <a:buClr>
                <a:schemeClr val="accent1">
                  <a:lumMod val="75000"/>
                </a:schemeClr>
              </a:buClr>
              <a:buNone/>
              <a:defRPr/>
            </a:pPr>
            <a:endParaRPr lang="en-US" altLang="en-US"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28567795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177767"/>
            <a:ext cx="9013530" cy="4491514"/>
          </a:xfrm>
        </p:spPr>
        <p:txBody>
          <a:bodyPr/>
          <a:lstStyle/>
          <a:p>
            <a:pPr marL="457200" lvl="1" indent="0">
              <a:lnSpc>
                <a:spcPct val="80000"/>
              </a:lnSpc>
              <a:buClr>
                <a:schemeClr val="accent1">
                  <a:lumMod val="75000"/>
                </a:schemeClr>
              </a:buClr>
              <a:buNone/>
              <a:defRPr/>
            </a:pPr>
            <a:r>
              <a:rPr lang="en-US" altLang="en-US" sz="2800" b="1" dirty="0"/>
              <a:t>Risk Management – Simple Example</a:t>
            </a:r>
          </a:p>
          <a:p>
            <a:pPr marL="457200" lvl="1" indent="0">
              <a:lnSpc>
                <a:spcPct val="80000"/>
              </a:lnSpc>
              <a:buClr>
                <a:schemeClr val="accent1">
                  <a:lumMod val="75000"/>
                </a:schemeClr>
              </a:buClr>
              <a:buNone/>
              <a:defRPr/>
            </a:pPr>
            <a:endParaRPr lang="en-US" altLang="en-US" sz="2800" b="1" dirty="0"/>
          </a:p>
          <a:p>
            <a:pPr marL="457200" lvl="1" indent="0">
              <a:lnSpc>
                <a:spcPct val="80000"/>
              </a:lnSpc>
              <a:buClr>
                <a:schemeClr val="accent1">
                  <a:lumMod val="75000"/>
                </a:schemeClr>
              </a:buClr>
              <a:buNone/>
              <a:defRPr/>
            </a:pPr>
            <a:r>
              <a:rPr lang="en-US" altLang="en-US" sz="2800" b="1" dirty="0"/>
              <a:t>Assume:</a:t>
            </a:r>
          </a:p>
          <a:p>
            <a:pPr lvl="1">
              <a:lnSpc>
                <a:spcPct val="80000"/>
              </a:lnSpc>
              <a:buClr>
                <a:schemeClr val="accent1">
                  <a:lumMod val="75000"/>
                </a:schemeClr>
              </a:buClr>
              <a:defRPr/>
            </a:pPr>
            <a:r>
              <a:rPr lang="en-US" altLang="en-US" sz="2800" dirty="0"/>
              <a:t>Risk = High staff turnover</a:t>
            </a:r>
          </a:p>
          <a:p>
            <a:pPr lvl="1">
              <a:lnSpc>
                <a:spcPct val="80000"/>
              </a:lnSpc>
              <a:buClr>
                <a:schemeClr val="accent1">
                  <a:lumMod val="75000"/>
                </a:schemeClr>
              </a:buClr>
              <a:defRPr/>
            </a:pPr>
            <a:r>
              <a:rPr lang="en-US" altLang="en-US" sz="2800" dirty="0"/>
              <a:t>Likelihood of occurrence = 70%</a:t>
            </a:r>
          </a:p>
          <a:p>
            <a:pPr lvl="1">
              <a:lnSpc>
                <a:spcPct val="80000"/>
              </a:lnSpc>
              <a:buClr>
                <a:schemeClr val="accent1">
                  <a:lumMod val="75000"/>
                </a:schemeClr>
              </a:buClr>
              <a:defRPr/>
            </a:pPr>
            <a:r>
              <a:rPr lang="en-US" altLang="en-US" sz="2800" dirty="0"/>
              <a:t>Impact = Increase project time by 15%, project cost by 12%</a:t>
            </a:r>
          </a:p>
          <a:p>
            <a:pPr lvl="1">
              <a:lnSpc>
                <a:spcPct val="80000"/>
              </a:lnSpc>
              <a:buClr>
                <a:schemeClr val="accent1">
                  <a:lumMod val="75000"/>
                </a:schemeClr>
              </a:buClr>
              <a:defRPr/>
            </a:pPr>
            <a:r>
              <a:rPr lang="en-US" altLang="en-US" sz="2800" dirty="0"/>
              <a:t>Risk Management steps may be:</a:t>
            </a:r>
          </a:p>
          <a:p>
            <a:pPr marL="1371600" lvl="2" indent="-457200">
              <a:lnSpc>
                <a:spcPct val="80000"/>
              </a:lnSpc>
              <a:buClr>
                <a:schemeClr val="accent1">
                  <a:lumMod val="75000"/>
                </a:schemeClr>
              </a:buClr>
              <a:buFont typeface="+mj-lt"/>
              <a:buAutoNum type="arabicPeriod"/>
              <a:defRPr/>
            </a:pPr>
            <a:r>
              <a:rPr lang="en-US" altLang="en-US" sz="2400" dirty="0"/>
              <a:t>Identify high turnover causes</a:t>
            </a:r>
          </a:p>
          <a:p>
            <a:pPr marL="1371600" lvl="2" indent="-457200">
              <a:lnSpc>
                <a:spcPct val="80000"/>
              </a:lnSpc>
              <a:buClr>
                <a:schemeClr val="accent1">
                  <a:lumMod val="75000"/>
                </a:schemeClr>
              </a:buClr>
              <a:buFont typeface="+mj-lt"/>
              <a:buAutoNum type="arabicPeriod"/>
              <a:defRPr/>
            </a:pPr>
            <a:r>
              <a:rPr lang="en-US" altLang="en-US" sz="2400" dirty="0"/>
              <a:t>Reduce causes before project starts</a:t>
            </a:r>
          </a:p>
          <a:p>
            <a:pPr marL="1371600" lvl="2" indent="-457200">
              <a:lnSpc>
                <a:spcPct val="80000"/>
              </a:lnSpc>
              <a:buClr>
                <a:schemeClr val="accent1">
                  <a:lumMod val="75000"/>
                </a:schemeClr>
              </a:buClr>
              <a:buFont typeface="+mj-lt"/>
              <a:buAutoNum type="arabicPeriod"/>
              <a:defRPr/>
            </a:pPr>
            <a:r>
              <a:rPr lang="en-US" altLang="en-US" sz="2400" dirty="0"/>
              <a:t>Develop techniques to assure work continuity in light of turnover</a:t>
            </a:r>
          </a:p>
          <a:p>
            <a:pPr marL="457200" lvl="1" indent="0">
              <a:lnSpc>
                <a:spcPct val="80000"/>
              </a:lnSpc>
              <a:buClr>
                <a:schemeClr val="accent1">
                  <a:lumMod val="75000"/>
                </a:schemeClr>
              </a:buClr>
              <a:buNone/>
              <a:defRPr/>
            </a:pPr>
            <a:endParaRPr lang="en-US" altLang="en-US"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6549" y="-1"/>
            <a:ext cx="2913531" cy="5738003"/>
          </a:xfrm>
          <a:prstGeom prst="rect">
            <a:avLst/>
          </a:prstGeom>
        </p:spPr>
      </p:pic>
    </p:spTree>
    <p:extLst>
      <p:ext uri="{BB962C8B-B14F-4D97-AF65-F5344CB8AC3E}">
        <p14:creationId xmlns:p14="http://schemas.microsoft.com/office/powerpoint/2010/main" val="23300070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177767"/>
            <a:ext cx="9013530" cy="4491514"/>
          </a:xfrm>
        </p:spPr>
        <p:txBody>
          <a:bodyPr/>
          <a:lstStyle/>
          <a:p>
            <a:pPr marL="457200" lvl="1" indent="0">
              <a:lnSpc>
                <a:spcPct val="80000"/>
              </a:lnSpc>
              <a:buClr>
                <a:schemeClr val="accent1">
                  <a:lumMod val="75000"/>
                </a:schemeClr>
              </a:buClr>
              <a:buNone/>
              <a:defRPr/>
            </a:pPr>
            <a:r>
              <a:rPr lang="en-US" altLang="en-US" sz="2800" b="1" dirty="0"/>
              <a:t>Scheduling</a:t>
            </a:r>
          </a:p>
          <a:p>
            <a:pPr marL="457200" lvl="1" indent="0">
              <a:lnSpc>
                <a:spcPct val="80000"/>
              </a:lnSpc>
              <a:buClr>
                <a:schemeClr val="accent1">
                  <a:lumMod val="75000"/>
                </a:schemeClr>
              </a:buClr>
              <a:buNone/>
              <a:defRPr/>
            </a:pPr>
            <a:endParaRPr lang="en-US" altLang="en-US" sz="2800" dirty="0"/>
          </a:p>
          <a:p>
            <a:pPr lvl="1">
              <a:lnSpc>
                <a:spcPct val="80000"/>
              </a:lnSpc>
              <a:buClr>
                <a:schemeClr val="accent1">
                  <a:lumMod val="75000"/>
                </a:schemeClr>
              </a:buClr>
              <a:defRPr/>
            </a:pPr>
            <a:r>
              <a:rPr lang="en-US" altLang="en-US" sz="2800" dirty="0"/>
              <a:t>The allocation of effort to specific sub-tasks</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The arrangement of the sub-tasks in time</a:t>
            </a:r>
          </a:p>
          <a:p>
            <a:pPr lvl="2">
              <a:lnSpc>
                <a:spcPct val="80000"/>
              </a:lnSpc>
              <a:buClr>
                <a:schemeClr val="accent1">
                  <a:lumMod val="75000"/>
                </a:schemeClr>
              </a:buClr>
              <a:defRPr/>
            </a:pPr>
            <a:r>
              <a:rPr lang="en-US" altLang="en-US" sz="2800" dirty="0"/>
              <a:t>hopefully, no task will have to wait very long for completion of any dependent task</a:t>
            </a:r>
          </a:p>
          <a:p>
            <a:pPr lvl="2">
              <a:lnSpc>
                <a:spcPct val="80000"/>
              </a:lnSpc>
              <a:buClr>
                <a:schemeClr val="accent1">
                  <a:lumMod val="75000"/>
                </a:schemeClr>
              </a:buClr>
              <a:defRPr/>
            </a:pPr>
            <a:r>
              <a:rPr lang="en-US" altLang="en-US" sz="2800" dirty="0"/>
              <a:t>at least, no resources should be wasted in this waiting</a:t>
            </a:r>
          </a:p>
          <a:p>
            <a:pPr lvl="2">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dirty="0"/>
              <a:t>Conversion of effort to people and time</a:t>
            </a:r>
          </a:p>
          <a:p>
            <a:pPr marL="457200" lvl="1" indent="0">
              <a:lnSpc>
                <a:spcPct val="80000"/>
              </a:lnSpc>
              <a:buClr>
                <a:schemeClr val="accent1">
                  <a:lumMod val="75000"/>
                </a:schemeClr>
              </a:buClr>
              <a:buNone/>
              <a:defRPr/>
            </a:pPr>
            <a:endParaRPr lang="en-US" altLang="en-US"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95626" y="-1"/>
            <a:ext cx="2875377" cy="5738003"/>
          </a:xfrm>
          <a:prstGeom prst="rect">
            <a:avLst/>
          </a:prstGeom>
        </p:spPr>
      </p:pic>
    </p:spTree>
    <p:extLst>
      <p:ext uri="{BB962C8B-B14F-4D97-AF65-F5344CB8AC3E}">
        <p14:creationId xmlns:p14="http://schemas.microsoft.com/office/powerpoint/2010/main" val="23118071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177767"/>
            <a:ext cx="9013530" cy="4491514"/>
          </a:xfrm>
        </p:spPr>
        <p:txBody>
          <a:bodyPr/>
          <a:lstStyle/>
          <a:p>
            <a:pPr marL="457200" lvl="1" indent="0">
              <a:lnSpc>
                <a:spcPct val="80000"/>
              </a:lnSpc>
              <a:buClr>
                <a:schemeClr val="accent1">
                  <a:lumMod val="75000"/>
                </a:schemeClr>
              </a:buClr>
              <a:buNone/>
              <a:defRPr/>
            </a:pPr>
            <a:r>
              <a:rPr lang="en-US" altLang="en-US" sz="2800" b="1" dirty="0"/>
              <a:t>People – Work Relationships</a:t>
            </a:r>
          </a:p>
          <a:p>
            <a:pPr marL="457200" lvl="1" indent="0">
              <a:lnSpc>
                <a:spcPct val="80000"/>
              </a:lnSpc>
              <a:buClr>
                <a:schemeClr val="accent1">
                  <a:lumMod val="75000"/>
                </a:schemeClr>
              </a:buClr>
              <a:buNone/>
              <a:defRPr/>
            </a:pPr>
            <a:endParaRPr lang="en-US" altLang="en-US" sz="2800" dirty="0"/>
          </a:p>
          <a:p>
            <a:pPr lvl="1">
              <a:lnSpc>
                <a:spcPct val="80000"/>
              </a:lnSpc>
              <a:buClr>
                <a:schemeClr val="accent1">
                  <a:lumMod val="75000"/>
                </a:schemeClr>
              </a:buClr>
              <a:defRPr/>
            </a:pPr>
            <a:r>
              <a:rPr lang="en-US" altLang="en-US" sz="2800" dirty="0"/>
              <a:t>Adding people to a project when behind schedule is counterproductive (adding people to a late project makes it later)</a:t>
            </a:r>
          </a:p>
          <a:p>
            <a:pPr lvl="1">
              <a:lnSpc>
                <a:spcPct val="80000"/>
              </a:lnSpc>
              <a:buClr>
                <a:schemeClr val="accent1">
                  <a:lumMod val="75000"/>
                </a:schemeClr>
              </a:buClr>
              <a:defRPr/>
            </a:pPr>
            <a:r>
              <a:rPr lang="en-US" altLang="en-US" sz="2800" dirty="0"/>
              <a:t>Using fewer people over a longer period of time is more beneficial than lots of people for a shorter period of time</a:t>
            </a:r>
          </a:p>
          <a:p>
            <a:pPr lvl="1">
              <a:lnSpc>
                <a:spcPct val="80000"/>
              </a:lnSpc>
              <a:buClr>
                <a:schemeClr val="accent1">
                  <a:lumMod val="75000"/>
                </a:schemeClr>
              </a:buClr>
              <a:defRPr/>
            </a:pPr>
            <a:r>
              <a:rPr lang="en-US" altLang="en-US" sz="2800" dirty="0"/>
              <a:t>Use of small, tightly-knit teams is productive</a:t>
            </a:r>
          </a:p>
          <a:p>
            <a:pPr lvl="1">
              <a:lnSpc>
                <a:spcPct val="80000"/>
              </a:lnSpc>
              <a:buClr>
                <a:schemeClr val="accent1">
                  <a:lumMod val="75000"/>
                </a:schemeClr>
              </a:buClr>
              <a:defRPr/>
            </a:pPr>
            <a:r>
              <a:rPr lang="en-US" altLang="en-US" sz="2800" dirty="0"/>
              <a:t>Inspire creativity and self-motivation within the structure of the project</a:t>
            </a:r>
          </a:p>
          <a:p>
            <a:pPr marL="457200" lvl="1" indent="0">
              <a:lnSpc>
                <a:spcPct val="80000"/>
              </a:lnSpc>
              <a:buClr>
                <a:schemeClr val="accent1">
                  <a:lumMod val="75000"/>
                </a:schemeClr>
              </a:buClr>
              <a:buNone/>
              <a:defRPr/>
            </a:pPr>
            <a:endParaRPr lang="en-US" altLang="en-US" sz="2800" dirty="0"/>
          </a:p>
        </p:txBody>
      </p:sp>
      <p:pic>
        <p:nvPicPr>
          <p:cNvPr id="7" name="Picture 6">
            <a:extLst>
              <a:ext uri="{FF2B5EF4-FFF2-40B4-BE49-F238E27FC236}">
                <a16:creationId xmlns:a16="http://schemas.microsoft.com/office/drawing/2014/main" id="{709AA88E-C57F-553B-13CE-AB468C15AD53}"/>
              </a:ext>
            </a:extLst>
          </p:cNvPr>
          <p:cNvPicPr>
            <a:picLocks noChangeAspect="1"/>
          </p:cNvPicPr>
          <p:nvPr/>
        </p:nvPicPr>
        <p:blipFill>
          <a:blip r:embed="rId3"/>
          <a:stretch>
            <a:fillRect/>
          </a:stretch>
        </p:blipFill>
        <p:spPr>
          <a:xfrm>
            <a:off x="9192508" y="1596745"/>
            <a:ext cx="2999492" cy="2999492"/>
          </a:xfrm>
          <a:prstGeom prst="rect">
            <a:avLst/>
          </a:prstGeom>
        </p:spPr>
      </p:pic>
    </p:spTree>
    <p:extLst>
      <p:ext uri="{BB962C8B-B14F-4D97-AF65-F5344CB8AC3E}">
        <p14:creationId xmlns:p14="http://schemas.microsoft.com/office/powerpoint/2010/main" val="19943696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177767"/>
            <a:ext cx="9013530" cy="4491514"/>
          </a:xfrm>
        </p:spPr>
        <p:txBody>
          <a:bodyPr/>
          <a:lstStyle/>
          <a:p>
            <a:pPr marL="457200" lvl="1" indent="0">
              <a:lnSpc>
                <a:spcPct val="80000"/>
              </a:lnSpc>
              <a:buClr>
                <a:schemeClr val="accent1">
                  <a:lumMod val="75000"/>
                </a:schemeClr>
              </a:buClr>
              <a:buNone/>
              <a:defRPr/>
            </a:pPr>
            <a:r>
              <a:rPr lang="en-US" altLang="en-US" sz="2800" b="1" dirty="0"/>
              <a:t>Scheduling Methods</a:t>
            </a:r>
          </a:p>
          <a:p>
            <a:pPr marL="457200" lvl="1" indent="0">
              <a:lnSpc>
                <a:spcPct val="80000"/>
              </a:lnSpc>
              <a:buClr>
                <a:schemeClr val="accent1">
                  <a:lumMod val="75000"/>
                </a:schemeClr>
              </a:buClr>
              <a:buNone/>
              <a:defRPr/>
            </a:pPr>
            <a:endParaRPr lang="en-US" altLang="en-US" sz="2800" dirty="0"/>
          </a:p>
          <a:p>
            <a:pPr marL="457200" lvl="1" indent="0">
              <a:lnSpc>
                <a:spcPct val="80000"/>
              </a:lnSpc>
              <a:buClr>
                <a:schemeClr val="accent1">
                  <a:lumMod val="75000"/>
                </a:schemeClr>
              </a:buClr>
              <a:buNone/>
              <a:defRPr/>
            </a:pPr>
            <a:r>
              <a:rPr lang="en-US" altLang="en-US" sz="2800" b="1" dirty="0"/>
              <a:t>Project Evaluation &amp; Review Technique  and Critical Path Method (PERT and CPM) are:</a:t>
            </a:r>
          </a:p>
          <a:p>
            <a:pPr lvl="2">
              <a:lnSpc>
                <a:spcPct val="80000"/>
              </a:lnSpc>
              <a:buClr>
                <a:schemeClr val="accent1">
                  <a:lumMod val="75000"/>
                </a:schemeClr>
              </a:buClr>
              <a:defRPr/>
            </a:pPr>
            <a:r>
              <a:rPr lang="en-US" altLang="en-US" sz="2800" dirty="0"/>
              <a:t>Usually presented pictorially</a:t>
            </a:r>
          </a:p>
          <a:p>
            <a:pPr lvl="2">
              <a:lnSpc>
                <a:spcPct val="80000"/>
              </a:lnSpc>
              <a:buClr>
                <a:schemeClr val="accent1">
                  <a:lumMod val="75000"/>
                </a:schemeClr>
              </a:buClr>
              <a:defRPr/>
            </a:pPr>
            <a:r>
              <a:rPr lang="en-US" altLang="en-US" sz="2800" dirty="0"/>
              <a:t>Quantitative tools for the planner to determine:</a:t>
            </a:r>
          </a:p>
          <a:p>
            <a:pPr lvl="3">
              <a:lnSpc>
                <a:spcPct val="80000"/>
              </a:lnSpc>
              <a:buClr>
                <a:schemeClr val="accent1">
                  <a:lumMod val="75000"/>
                </a:schemeClr>
              </a:buClr>
              <a:defRPr/>
            </a:pPr>
            <a:r>
              <a:rPr lang="en-US" altLang="en-US" sz="2800" dirty="0"/>
              <a:t>Critical path</a:t>
            </a:r>
          </a:p>
          <a:p>
            <a:pPr lvl="3">
              <a:lnSpc>
                <a:spcPct val="80000"/>
              </a:lnSpc>
              <a:buClr>
                <a:schemeClr val="accent1">
                  <a:lumMod val="75000"/>
                </a:schemeClr>
              </a:buClr>
              <a:defRPr/>
            </a:pPr>
            <a:r>
              <a:rPr lang="en-US" altLang="en-US" sz="2800" dirty="0"/>
              <a:t>Most likely time estimates</a:t>
            </a:r>
          </a:p>
          <a:p>
            <a:pPr lvl="3">
              <a:lnSpc>
                <a:spcPct val="80000"/>
              </a:lnSpc>
              <a:buClr>
                <a:schemeClr val="accent1">
                  <a:lumMod val="75000"/>
                </a:schemeClr>
              </a:buClr>
              <a:defRPr/>
            </a:pPr>
            <a:r>
              <a:rPr lang="en-US" altLang="en-US" sz="2800" dirty="0"/>
              <a:t>Boundary times (earliest task start time, latest task start time, earliest task finish time, latest task finish time, total float time)</a:t>
            </a:r>
          </a:p>
          <a:p>
            <a:pPr marL="457200" lvl="1" indent="0">
              <a:lnSpc>
                <a:spcPct val="80000"/>
              </a:lnSpc>
              <a:buClr>
                <a:schemeClr val="accent1">
                  <a:lumMod val="75000"/>
                </a:schemeClr>
              </a:buClr>
              <a:buNone/>
              <a:defRPr/>
            </a:pPr>
            <a:endParaRPr lang="en-US" altLang="en-US" sz="2800" dirty="0"/>
          </a:p>
        </p:txBody>
      </p:sp>
      <p:pic>
        <p:nvPicPr>
          <p:cNvPr id="7" name="Picture 6">
            <a:extLst>
              <a:ext uri="{FF2B5EF4-FFF2-40B4-BE49-F238E27FC236}">
                <a16:creationId xmlns:a16="http://schemas.microsoft.com/office/drawing/2014/main" id="{709AA88E-C57F-553B-13CE-AB468C15AD53}"/>
              </a:ext>
            </a:extLst>
          </p:cNvPr>
          <p:cNvPicPr>
            <a:picLocks noChangeAspect="1"/>
          </p:cNvPicPr>
          <p:nvPr/>
        </p:nvPicPr>
        <p:blipFill>
          <a:blip r:embed="rId3"/>
          <a:stretch>
            <a:fillRect/>
          </a:stretch>
        </p:blipFill>
        <p:spPr>
          <a:xfrm>
            <a:off x="9192508" y="1596745"/>
            <a:ext cx="2999492" cy="2999492"/>
          </a:xfrm>
          <a:prstGeom prst="rect">
            <a:avLst/>
          </a:prstGeom>
        </p:spPr>
      </p:pic>
    </p:spTree>
    <p:extLst>
      <p:ext uri="{BB962C8B-B14F-4D97-AF65-F5344CB8AC3E}">
        <p14:creationId xmlns:p14="http://schemas.microsoft.com/office/powerpoint/2010/main" val="41775267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897776"/>
            <a:ext cx="9013530" cy="4771506"/>
          </a:xfrm>
        </p:spPr>
        <p:txBody>
          <a:bodyPr/>
          <a:lstStyle/>
          <a:p>
            <a:pPr marL="457200" lvl="1" indent="0">
              <a:lnSpc>
                <a:spcPct val="80000"/>
              </a:lnSpc>
              <a:buClr>
                <a:schemeClr val="accent1">
                  <a:lumMod val="75000"/>
                </a:schemeClr>
              </a:buClr>
              <a:buNone/>
              <a:defRPr/>
            </a:pPr>
            <a:r>
              <a:rPr lang="en-US" altLang="en-US" sz="2800" b="1" dirty="0"/>
              <a:t>PERT Charts</a:t>
            </a:r>
          </a:p>
          <a:p>
            <a:pPr marL="457200" lvl="1" indent="0">
              <a:lnSpc>
                <a:spcPct val="80000"/>
              </a:lnSpc>
              <a:buClr>
                <a:schemeClr val="accent1">
                  <a:lumMod val="75000"/>
                </a:schemeClr>
              </a:buClr>
              <a:buNone/>
              <a:defRPr/>
            </a:pPr>
            <a:endParaRPr lang="en-US" altLang="en-US" sz="2800" dirty="0"/>
          </a:p>
          <a:p>
            <a:pPr lvl="1">
              <a:lnSpc>
                <a:spcPct val="80000"/>
              </a:lnSpc>
              <a:buClr>
                <a:schemeClr val="accent1">
                  <a:lumMod val="75000"/>
                </a:schemeClr>
              </a:buClr>
              <a:defRPr/>
            </a:pPr>
            <a:r>
              <a:rPr lang="en-US" altLang="en-US" sz="3200" dirty="0"/>
              <a:t>A graphical depiction of project task activities and their inter-relationships).</a:t>
            </a:r>
          </a:p>
          <a:p>
            <a:pPr lvl="1">
              <a:lnSpc>
                <a:spcPct val="80000"/>
              </a:lnSpc>
              <a:buClr>
                <a:schemeClr val="accent1">
                  <a:lumMod val="75000"/>
                </a:schemeClr>
              </a:buClr>
              <a:defRPr/>
            </a:pPr>
            <a:r>
              <a:rPr lang="en-US" altLang="en-US" sz="2800" dirty="0"/>
              <a:t>PERT is one of the most widely used and best known techniques and requires that a project has:</a:t>
            </a:r>
          </a:p>
          <a:p>
            <a:pPr lvl="2">
              <a:lnSpc>
                <a:spcPct val="80000"/>
              </a:lnSpc>
              <a:buClr>
                <a:schemeClr val="accent1">
                  <a:lumMod val="75000"/>
                </a:schemeClr>
              </a:buClr>
              <a:defRPr/>
            </a:pPr>
            <a:r>
              <a:rPr lang="en-US" altLang="en-US" sz="2400" dirty="0"/>
              <a:t>Well-defined activities that have a clear beginning and end point</a:t>
            </a:r>
          </a:p>
          <a:p>
            <a:pPr lvl="2">
              <a:lnSpc>
                <a:spcPct val="80000"/>
              </a:lnSpc>
              <a:buClr>
                <a:schemeClr val="accent1">
                  <a:lumMod val="75000"/>
                </a:schemeClr>
              </a:buClr>
              <a:defRPr/>
            </a:pPr>
            <a:r>
              <a:rPr lang="en-US" altLang="en-US" sz="2400" dirty="0"/>
              <a:t>Activities that can be worked on independently of other activities</a:t>
            </a:r>
          </a:p>
          <a:p>
            <a:pPr lvl="2">
              <a:lnSpc>
                <a:spcPct val="80000"/>
              </a:lnSpc>
              <a:buClr>
                <a:schemeClr val="accent1">
                  <a:lumMod val="75000"/>
                </a:schemeClr>
              </a:buClr>
              <a:defRPr/>
            </a:pPr>
            <a:r>
              <a:rPr lang="en-US" altLang="en-US" sz="2400" dirty="0"/>
              <a:t>Activities that are ordered</a:t>
            </a:r>
          </a:p>
          <a:p>
            <a:pPr lvl="2">
              <a:lnSpc>
                <a:spcPct val="80000"/>
              </a:lnSpc>
              <a:buClr>
                <a:schemeClr val="accent1">
                  <a:lumMod val="75000"/>
                </a:schemeClr>
              </a:buClr>
              <a:defRPr/>
            </a:pPr>
            <a:r>
              <a:rPr lang="en-US" altLang="en-US" sz="2400" dirty="0"/>
              <a:t>Activities that when completed serve the purpose of the project</a:t>
            </a:r>
          </a:p>
          <a:p>
            <a:pPr lvl="2">
              <a:lnSpc>
                <a:spcPct val="80000"/>
              </a:lnSpc>
              <a:buClr>
                <a:schemeClr val="accent1">
                  <a:lumMod val="75000"/>
                </a:schemeClr>
              </a:buClr>
              <a:defRPr/>
            </a:pPr>
            <a:endParaRPr lang="en-US" altLang="en-US" sz="24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spTree>
    <p:extLst>
      <p:ext uri="{BB962C8B-B14F-4D97-AF65-F5344CB8AC3E}">
        <p14:creationId xmlns:p14="http://schemas.microsoft.com/office/powerpoint/2010/main" val="38629715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Identifying Tasks</a:t>
            </a:r>
          </a:p>
          <a:p>
            <a:pPr marL="457200" lvl="1" indent="0">
              <a:lnSpc>
                <a:spcPct val="80000"/>
              </a:lnSpc>
              <a:buClr>
                <a:schemeClr val="accent1">
                  <a:lumMod val="75000"/>
                </a:schemeClr>
              </a:buClr>
              <a:buNone/>
              <a:defRPr/>
            </a:pPr>
            <a:endParaRPr lang="en-US" altLang="en-US" sz="2800" dirty="0"/>
          </a:p>
          <a:p>
            <a:pPr lvl="1">
              <a:lnSpc>
                <a:spcPct val="80000"/>
              </a:lnSpc>
              <a:buClr>
                <a:schemeClr val="accent1">
                  <a:lumMod val="75000"/>
                </a:schemeClr>
              </a:buClr>
              <a:defRPr/>
            </a:pPr>
            <a:r>
              <a:rPr lang="en-US" altLang="en-US" sz="2800" dirty="0"/>
              <a:t>Identify each activity to be completed in the project proportional to its time for completion:</a:t>
            </a:r>
          </a:p>
          <a:p>
            <a:pPr lvl="2">
              <a:lnSpc>
                <a:spcPct val="80000"/>
              </a:lnSpc>
              <a:buClr>
                <a:schemeClr val="accent1">
                  <a:lumMod val="75000"/>
                </a:schemeClr>
              </a:buClr>
              <a:defRPr/>
            </a:pPr>
            <a:r>
              <a:rPr lang="en-US" altLang="en-US" sz="2400" dirty="0"/>
              <a:t>Requirements collection</a:t>
            </a:r>
          </a:p>
          <a:p>
            <a:pPr lvl="2">
              <a:lnSpc>
                <a:spcPct val="80000"/>
              </a:lnSpc>
              <a:buClr>
                <a:schemeClr val="accent1">
                  <a:lumMod val="75000"/>
                </a:schemeClr>
              </a:buClr>
              <a:defRPr/>
            </a:pPr>
            <a:r>
              <a:rPr lang="en-US" altLang="en-US" sz="2400" dirty="0"/>
              <a:t>Screen design</a:t>
            </a:r>
          </a:p>
          <a:p>
            <a:pPr lvl="2">
              <a:lnSpc>
                <a:spcPct val="80000"/>
              </a:lnSpc>
              <a:buClr>
                <a:schemeClr val="accent1">
                  <a:lumMod val="75000"/>
                </a:schemeClr>
              </a:buClr>
              <a:defRPr/>
            </a:pPr>
            <a:r>
              <a:rPr lang="en-US" altLang="en-US" sz="2400" dirty="0"/>
              <a:t>Report design</a:t>
            </a:r>
          </a:p>
          <a:p>
            <a:pPr lvl="2">
              <a:lnSpc>
                <a:spcPct val="80000"/>
              </a:lnSpc>
              <a:buClr>
                <a:schemeClr val="accent1">
                  <a:lumMod val="75000"/>
                </a:schemeClr>
              </a:buClr>
              <a:defRPr/>
            </a:pPr>
            <a:r>
              <a:rPr lang="en-US" altLang="en-US" sz="2400" dirty="0"/>
              <a:t>Database construction</a:t>
            </a:r>
          </a:p>
          <a:p>
            <a:pPr lvl="2">
              <a:lnSpc>
                <a:spcPct val="80000"/>
              </a:lnSpc>
              <a:buClr>
                <a:schemeClr val="accent1">
                  <a:lumMod val="75000"/>
                </a:schemeClr>
              </a:buClr>
              <a:defRPr/>
            </a:pPr>
            <a:r>
              <a:rPr lang="en-US" altLang="en-US" sz="2400" dirty="0"/>
              <a:t>Software programming</a:t>
            </a:r>
          </a:p>
          <a:p>
            <a:pPr lvl="2">
              <a:lnSpc>
                <a:spcPct val="80000"/>
              </a:lnSpc>
              <a:buClr>
                <a:schemeClr val="accent1">
                  <a:lumMod val="75000"/>
                </a:schemeClr>
              </a:buClr>
              <a:defRPr/>
            </a:pPr>
            <a:r>
              <a:rPr lang="en-US" altLang="en-US" sz="2400" dirty="0"/>
              <a:t>System testing</a:t>
            </a:r>
          </a:p>
          <a:p>
            <a:pPr lvl="2">
              <a:lnSpc>
                <a:spcPct val="80000"/>
              </a:lnSpc>
              <a:buClr>
                <a:schemeClr val="accent1">
                  <a:lumMod val="75000"/>
                </a:schemeClr>
              </a:buClr>
              <a:defRPr/>
            </a:pPr>
            <a:r>
              <a:rPr lang="en-US" altLang="en-US" sz="2400" dirty="0"/>
              <a:t>User documentation creation</a:t>
            </a:r>
          </a:p>
          <a:p>
            <a:pPr lvl="2">
              <a:lnSpc>
                <a:spcPct val="80000"/>
              </a:lnSpc>
              <a:buClr>
                <a:schemeClr val="accent1">
                  <a:lumMod val="75000"/>
                </a:schemeClr>
              </a:buClr>
              <a:defRPr/>
            </a:pPr>
            <a:r>
              <a:rPr lang="en-US" altLang="en-US" sz="2400" dirty="0"/>
              <a:t>System installation</a:t>
            </a:r>
          </a:p>
          <a:p>
            <a:pPr lvl="4">
              <a:lnSpc>
                <a:spcPct val="80000"/>
              </a:lnSpc>
              <a:buClr>
                <a:schemeClr val="accent1">
                  <a:lumMod val="75000"/>
                </a:schemeClr>
              </a:buClr>
              <a:defRPr/>
            </a:pPr>
            <a:endParaRPr lang="en-US" altLang="en-US" sz="2600" dirty="0"/>
          </a:p>
          <a:p>
            <a:pPr marL="457200" lvl="1"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spTree>
    <p:extLst>
      <p:ext uri="{BB962C8B-B14F-4D97-AF65-F5344CB8AC3E}">
        <p14:creationId xmlns:p14="http://schemas.microsoft.com/office/powerpoint/2010/main" val="20003288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Estimating Time of Tasks</a:t>
            </a:r>
          </a:p>
          <a:p>
            <a:pPr marL="457200" lvl="1" indent="0">
              <a:lnSpc>
                <a:spcPct val="80000"/>
              </a:lnSpc>
              <a:buClr>
                <a:schemeClr val="accent1">
                  <a:lumMod val="75000"/>
                </a:schemeClr>
              </a:buClr>
              <a:buNone/>
              <a:defRPr/>
            </a:pPr>
            <a:endParaRPr lang="en-US" altLang="en-US" sz="2800" dirty="0"/>
          </a:p>
          <a:p>
            <a:pPr marL="457200" lvl="1" indent="0" algn="ctr">
              <a:lnSpc>
                <a:spcPct val="80000"/>
              </a:lnSpc>
              <a:buClr>
                <a:schemeClr val="accent1">
                  <a:lumMod val="75000"/>
                </a:schemeClr>
              </a:buClr>
              <a:buNone/>
              <a:defRPr/>
            </a:pPr>
            <a:r>
              <a:rPr lang="pt-BR" altLang="en-US" sz="2800" b="1" dirty="0"/>
              <a:t>ET = </a:t>
            </a:r>
            <a:r>
              <a:rPr lang="pt-BR" altLang="en-US" sz="2800" b="1" u="sng" dirty="0"/>
              <a:t>o + 4r + p</a:t>
            </a:r>
          </a:p>
          <a:p>
            <a:pPr marL="457200" lvl="1" indent="0" algn="ctr">
              <a:lnSpc>
                <a:spcPct val="80000"/>
              </a:lnSpc>
              <a:buClr>
                <a:schemeClr val="accent1">
                  <a:lumMod val="75000"/>
                </a:schemeClr>
              </a:buClr>
              <a:buNone/>
              <a:defRPr/>
            </a:pPr>
            <a:r>
              <a:rPr lang="pt-BR" altLang="en-US" sz="2800" b="1" dirty="0"/>
              <a:t>          6</a:t>
            </a:r>
          </a:p>
          <a:p>
            <a:pPr marL="457200" lvl="1" indent="0">
              <a:lnSpc>
                <a:spcPct val="80000"/>
              </a:lnSpc>
              <a:buClr>
                <a:schemeClr val="accent1">
                  <a:lumMod val="75000"/>
                </a:schemeClr>
              </a:buClr>
              <a:buNone/>
              <a:defRPr/>
            </a:pPr>
            <a:r>
              <a:rPr lang="en-US" altLang="en-US" sz="2800" dirty="0"/>
              <a:t>Where:</a:t>
            </a:r>
          </a:p>
          <a:p>
            <a:pPr lvl="2">
              <a:lnSpc>
                <a:spcPct val="80000"/>
              </a:lnSpc>
              <a:buClr>
                <a:schemeClr val="accent1">
                  <a:lumMod val="75000"/>
                </a:schemeClr>
              </a:buClr>
              <a:defRPr/>
            </a:pPr>
            <a:r>
              <a:rPr lang="en-US" altLang="en-US" sz="2800" dirty="0"/>
              <a:t>ET = estimated time for the completion for an activity</a:t>
            </a:r>
          </a:p>
          <a:p>
            <a:pPr lvl="2">
              <a:lnSpc>
                <a:spcPct val="80000"/>
              </a:lnSpc>
              <a:buClr>
                <a:schemeClr val="accent1">
                  <a:lumMod val="75000"/>
                </a:schemeClr>
              </a:buClr>
              <a:defRPr/>
            </a:pPr>
            <a:r>
              <a:rPr lang="en-US" altLang="en-US" sz="2800" dirty="0"/>
              <a:t>o = optimistic completion time for an activity</a:t>
            </a:r>
          </a:p>
          <a:p>
            <a:pPr lvl="2">
              <a:lnSpc>
                <a:spcPct val="80000"/>
              </a:lnSpc>
              <a:buClr>
                <a:schemeClr val="accent1">
                  <a:lumMod val="75000"/>
                </a:schemeClr>
              </a:buClr>
              <a:defRPr/>
            </a:pPr>
            <a:r>
              <a:rPr lang="en-US" altLang="en-US" sz="2800" dirty="0"/>
              <a:t>r = realistic completion lime for an activity</a:t>
            </a:r>
          </a:p>
          <a:p>
            <a:pPr lvl="2">
              <a:lnSpc>
                <a:spcPct val="80000"/>
              </a:lnSpc>
              <a:buClr>
                <a:schemeClr val="accent1">
                  <a:lumMod val="75000"/>
                </a:schemeClr>
              </a:buClr>
              <a:defRPr/>
            </a:pPr>
            <a:r>
              <a:rPr lang="en-US" altLang="en-US" sz="2800" dirty="0"/>
              <a:t>p = pessimistic completion lime for an activity</a:t>
            </a:r>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spTree>
    <p:extLst>
      <p:ext uri="{BB962C8B-B14F-4D97-AF65-F5344CB8AC3E}">
        <p14:creationId xmlns:p14="http://schemas.microsoft.com/office/powerpoint/2010/main" val="279848025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Calculate Estimated Time of Tasks</a:t>
            </a:r>
          </a:p>
          <a:p>
            <a:pPr marL="457200" lvl="1" indent="0">
              <a:lnSpc>
                <a:spcPct val="80000"/>
              </a:lnSpc>
              <a:buClr>
                <a:schemeClr val="accent1">
                  <a:lumMod val="75000"/>
                </a:schemeClr>
              </a:buClr>
              <a:buNone/>
              <a:defRPr/>
            </a:pPr>
            <a:endParaRPr lang="en-US" altLang="en-US" sz="2800" dirty="0"/>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pic>
        <p:nvPicPr>
          <p:cNvPr id="2" name="Picture 1">
            <a:extLst>
              <a:ext uri="{FF2B5EF4-FFF2-40B4-BE49-F238E27FC236}">
                <a16:creationId xmlns:a16="http://schemas.microsoft.com/office/drawing/2014/main" id="{E85C350B-C3CA-019C-B6C0-8DCF0D7C6DBC}"/>
              </a:ext>
            </a:extLst>
          </p:cNvPr>
          <p:cNvPicPr>
            <a:picLocks noChangeAspect="1"/>
          </p:cNvPicPr>
          <p:nvPr/>
        </p:nvPicPr>
        <p:blipFill>
          <a:blip r:embed="rId4"/>
          <a:stretch>
            <a:fillRect/>
          </a:stretch>
        </p:blipFill>
        <p:spPr>
          <a:xfrm>
            <a:off x="543826" y="1456773"/>
            <a:ext cx="8190626" cy="4212508"/>
          </a:xfrm>
          <a:prstGeom prst="rect">
            <a:avLst/>
          </a:prstGeom>
        </p:spPr>
      </p:pic>
    </p:spTree>
    <p:extLst>
      <p:ext uri="{BB962C8B-B14F-4D97-AF65-F5344CB8AC3E}">
        <p14:creationId xmlns:p14="http://schemas.microsoft.com/office/powerpoint/2010/main" val="12897605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Calculate Estimated Time of Tasks</a:t>
            </a:r>
          </a:p>
          <a:p>
            <a:pPr marL="457200" lvl="1" indent="0">
              <a:lnSpc>
                <a:spcPct val="80000"/>
              </a:lnSpc>
              <a:buClr>
                <a:schemeClr val="accent1">
                  <a:lumMod val="75000"/>
                </a:schemeClr>
              </a:buClr>
              <a:buNone/>
              <a:defRPr/>
            </a:pPr>
            <a:endParaRPr lang="en-US" altLang="en-US" sz="2800" dirty="0"/>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pic>
        <p:nvPicPr>
          <p:cNvPr id="2" name="Picture 1">
            <a:extLst>
              <a:ext uri="{FF2B5EF4-FFF2-40B4-BE49-F238E27FC236}">
                <a16:creationId xmlns:a16="http://schemas.microsoft.com/office/drawing/2014/main" id="{E85C350B-C3CA-019C-B6C0-8DCF0D7C6DB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543826" y="1456866"/>
            <a:ext cx="8190626" cy="4212321"/>
          </a:xfrm>
          <a:prstGeom prst="rect">
            <a:avLst/>
          </a:prstGeom>
        </p:spPr>
      </p:pic>
    </p:spTree>
    <p:extLst>
      <p:ext uri="{BB962C8B-B14F-4D97-AF65-F5344CB8AC3E}">
        <p14:creationId xmlns:p14="http://schemas.microsoft.com/office/powerpoint/2010/main" val="500791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Determine the Sequence of the Activities including Precedent Relationships among all the activities</a:t>
            </a:r>
          </a:p>
          <a:p>
            <a:pPr marL="457200" lvl="1" indent="0">
              <a:lnSpc>
                <a:spcPct val="80000"/>
              </a:lnSpc>
              <a:buClr>
                <a:schemeClr val="accent1">
                  <a:lumMod val="75000"/>
                </a:schemeClr>
              </a:buClr>
              <a:buNone/>
              <a:defRPr/>
            </a:pPr>
            <a:endParaRPr lang="en-US" altLang="en-US" sz="2800" dirty="0"/>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pic>
        <p:nvPicPr>
          <p:cNvPr id="2" name="Picture 1">
            <a:extLst>
              <a:ext uri="{FF2B5EF4-FFF2-40B4-BE49-F238E27FC236}">
                <a16:creationId xmlns:a16="http://schemas.microsoft.com/office/drawing/2014/main" id="{E85C350B-C3CA-019C-B6C0-8DCF0D7C6DB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995536" y="1785000"/>
            <a:ext cx="7544656" cy="3884281"/>
          </a:xfrm>
          <a:prstGeom prst="rect">
            <a:avLst/>
          </a:prstGeom>
        </p:spPr>
      </p:pic>
    </p:spTree>
    <p:extLst>
      <p:ext uri="{BB962C8B-B14F-4D97-AF65-F5344CB8AC3E}">
        <p14:creationId xmlns:p14="http://schemas.microsoft.com/office/powerpoint/2010/main" val="29345903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Construct a chart and determine the critical path</a:t>
            </a:r>
          </a:p>
          <a:p>
            <a:pPr marL="457200" lvl="1" indent="0">
              <a:lnSpc>
                <a:spcPct val="80000"/>
              </a:lnSpc>
              <a:buClr>
                <a:schemeClr val="accent1">
                  <a:lumMod val="75000"/>
                </a:schemeClr>
              </a:buClr>
              <a:buNone/>
              <a:defRPr/>
            </a:pPr>
            <a:endParaRPr lang="en-US" altLang="en-US" sz="2800" dirty="0"/>
          </a:p>
          <a:p>
            <a:pPr lvl="2">
              <a:lnSpc>
                <a:spcPct val="80000"/>
              </a:lnSpc>
              <a:buClr>
                <a:schemeClr val="accent1">
                  <a:lumMod val="75000"/>
                </a:schemeClr>
              </a:buClr>
              <a:defRPr/>
            </a:pPr>
            <a:r>
              <a:rPr lang="en-US" altLang="en-US" sz="2800" dirty="0"/>
              <a:t>Calculate each activities earliest and latest expected completion time.</a:t>
            </a:r>
          </a:p>
          <a:p>
            <a:pPr lvl="2">
              <a:lnSpc>
                <a:spcPct val="80000"/>
              </a:lnSpc>
              <a:buClr>
                <a:schemeClr val="accent1">
                  <a:lumMod val="75000"/>
                </a:schemeClr>
              </a:buClr>
              <a:defRPr/>
            </a:pPr>
            <a:endParaRPr lang="en-US" altLang="en-US" sz="2800" dirty="0"/>
          </a:p>
          <a:p>
            <a:pPr lvl="2">
              <a:lnSpc>
                <a:spcPct val="80000"/>
              </a:lnSpc>
              <a:buClr>
                <a:schemeClr val="accent1">
                  <a:lumMod val="75000"/>
                </a:schemeClr>
              </a:buClr>
              <a:defRPr/>
            </a:pPr>
            <a:r>
              <a:rPr lang="en-US" altLang="en-US" sz="2800" dirty="0"/>
              <a:t>TE  = the sum of the estimated time (ET) for each activity from left to right. </a:t>
            </a:r>
          </a:p>
          <a:p>
            <a:pPr lvl="2">
              <a:lnSpc>
                <a:spcPct val="80000"/>
              </a:lnSpc>
              <a:buClr>
                <a:schemeClr val="accent1">
                  <a:lumMod val="75000"/>
                </a:schemeClr>
              </a:buClr>
              <a:defRPr/>
            </a:pPr>
            <a:endParaRPr lang="en-US" altLang="en-US" sz="2800" dirty="0"/>
          </a:p>
          <a:p>
            <a:pPr lvl="2">
              <a:lnSpc>
                <a:spcPct val="80000"/>
              </a:lnSpc>
              <a:buClr>
                <a:schemeClr val="accent1">
                  <a:lumMod val="75000"/>
                </a:schemeClr>
              </a:buClr>
              <a:defRPr/>
            </a:pPr>
            <a:r>
              <a:rPr lang="en-US" altLang="en-US" sz="2800" dirty="0"/>
              <a:t>If two or more activities precede an activity, the largest expected completion time of these activities is used </a:t>
            </a:r>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spTree>
    <p:extLst>
      <p:ext uri="{BB962C8B-B14F-4D97-AF65-F5344CB8AC3E}">
        <p14:creationId xmlns:p14="http://schemas.microsoft.com/office/powerpoint/2010/main" val="5083345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Determine the T</a:t>
            </a:r>
            <a:r>
              <a:rPr lang="en-US" altLang="en-US" sz="2800" b="1" baseline="-25000" dirty="0"/>
              <a:t>E</a:t>
            </a:r>
          </a:p>
          <a:p>
            <a:pPr marL="457200" lvl="1" indent="0">
              <a:lnSpc>
                <a:spcPct val="80000"/>
              </a:lnSpc>
              <a:buClr>
                <a:schemeClr val="accent1">
                  <a:lumMod val="75000"/>
                </a:schemeClr>
              </a:buClr>
              <a:buNone/>
              <a:defRPr/>
            </a:pPr>
            <a:endParaRPr lang="en-US" altLang="en-US" sz="2800" dirty="0"/>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pic>
        <p:nvPicPr>
          <p:cNvPr id="2" name="Picture 1">
            <a:extLst>
              <a:ext uri="{FF2B5EF4-FFF2-40B4-BE49-F238E27FC236}">
                <a16:creationId xmlns:a16="http://schemas.microsoft.com/office/drawing/2014/main" id="{EA4C1944-FA78-673C-3921-3E51E95170D7}"/>
              </a:ext>
            </a:extLst>
          </p:cNvPr>
          <p:cNvPicPr>
            <a:picLocks noChangeAspect="1"/>
          </p:cNvPicPr>
          <p:nvPr/>
        </p:nvPicPr>
        <p:blipFill>
          <a:blip r:embed="rId4"/>
          <a:stretch>
            <a:fillRect/>
          </a:stretch>
        </p:blipFill>
        <p:spPr>
          <a:xfrm>
            <a:off x="511790" y="1724827"/>
            <a:ext cx="8254699" cy="3944454"/>
          </a:xfrm>
          <a:prstGeom prst="rect">
            <a:avLst/>
          </a:prstGeom>
        </p:spPr>
      </p:pic>
    </p:spTree>
    <p:extLst>
      <p:ext uri="{BB962C8B-B14F-4D97-AF65-F5344CB8AC3E}">
        <p14:creationId xmlns:p14="http://schemas.microsoft.com/office/powerpoint/2010/main" val="10317594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Determine the Earliest / Latest - T</a:t>
            </a:r>
            <a:r>
              <a:rPr lang="en-US" altLang="en-US" sz="2800" b="1" baseline="-25000" dirty="0"/>
              <a:t>L</a:t>
            </a:r>
          </a:p>
          <a:p>
            <a:pPr marL="457200" lvl="1" indent="0">
              <a:lnSpc>
                <a:spcPct val="80000"/>
              </a:lnSpc>
              <a:buClr>
                <a:schemeClr val="accent1">
                  <a:lumMod val="75000"/>
                </a:schemeClr>
              </a:buClr>
              <a:buNone/>
              <a:defRPr/>
            </a:pPr>
            <a:endParaRPr lang="en-US" altLang="en-US" sz="2800" dirty="0"/>
          </a:p>
          <a:p>
            <a:pPr lvl="2">
              <a:lnSpc>
                <a:spcPct val="80000"/>
              </a:lnSpc>
              <a:buClr>
                <a:schemeClr val="accent1">
                  <a:lumMod val="75000"/>
                </a:schemeClr>
              </a:buClr>
              <a:defRPr/>
            </a:pPr>
            <a:r>
              <a:rPr lang="en-US" altLang="en-US" sz="2800" dirty="0"/>
              <a:t>(TL) refers to the time in which an activity can be completed without delaying the project. </a:t>
            </a:r>
          </a:p>
          <a:p>
            <a:pPr lvl="2">
              <a:lnSpc>
                <a:spcPct val="80000"/>
              </a:lnSpc>
              <a:buClr>
                <a:schemeClr val="accent1">
                  <a:lumMod val="75000"/>
                </a:schemeClr>
              </a:buClr>
              <a:defRPr/>
            </a:pPr>
            <a:endParaRPr lang="en-US" altLang="en-US" sz="2800" dirty="0"/>
          </a:p>
          <a:p>
            <a:pPr lvl="2">
              <a:lnSpc>
                <a:spcPct val="80000"/>
              </a:lnSpc>
              <a:buClr>
                <a:schemeClr val="accent1">
                  <a:lumMod val="75000"/>
                </a:schemeClr>
              </a:buClr>
              <a:defRPr/>
            </a:pPr>
            <a:r>
              <a:rPr lang="en-US" altLang="en-US" sz="2800" dirty="0"/>
              <a:t>To find the values for each activity’s latest expected completion time (TL), start at activity 8 and set TL equal to the final TE </a:t>
            </a:r>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spTree>
    <p:extLst>
      <p:ext uri="{BB962C8B-B14F-4D97-AF65-F5344CB8AC3E}">
        <p14:creationId xmlns:p14="http://schemas.microsoft.com/office/powerpoint/2010/main" val="21109250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Determine the T</a:t>
            </a:r>
            <a:r>
              <a:rPr lang="en-US" altLang="en-US" sz="2800" b="1" baseline="-25000" dirty="0"/>
              <a:t>L</a:t>
            </a:r>
          </a:p>
          <a:p>
            <a:pPr marL="457200" lvl="1" indent="0">
              <a:lnSpc>
                <a:spcPct val="80000"/>
              </a:lnSpc>
              <a:buClr>
                <a:schemeClr val="accent1">
                  <a:lumMod val="75000"/>
                </a:schemeClr>
              </a:buClr>
              <a:buNone/>
              <a:defRPr/>
            </a:pPr>
            <a:endParaRPr lang="en-US" altLang="en-US" sz="2800" dirty="0"/>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pic>
        <p:nvPicPr>
          <p:cNvPr id="2" name="Picture 1">
            <a:extLst>
              <a:ext uri="{FF2B5EF4-FFF2-40B4-BE49-F238E27FC236}">
                <a16:creationId xmlns:a16="http://schemas.microsoft.com/office/drawing/2014/main" id="{EA4C1944-FA78-673C-3921-3E51E95170D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511790" y="1726209"/>
            <a:ext cx="8254699" cy="3941690"/>
          </a:xfrm>
          <a:prstGeom prst="rect">
            <a:avLst/>
          </a:prstGeom>
        </p:spPr>
      </p:pic>
    </p:spTree>
    <p:extLst>
      <p:ext uri="{BB962C8B-B14F-4D97-AF65-F5344CB8AC3E}">
        <p14:creationId xmlns:p14="http://schemas.microsoft.com/office/powerpoint/2010/main" val="332481013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Determine the Critical Path</a:t>
            </a:r>
            <a:endParaRPr lang="en-US" altLang="en-US" sz="2800" b="1" baseline="-25000" dirty="0"/>
          </a:p>
          <a:p>
            <a:pPr marL="457200" lvl="1" indent="0">
              <a:lnSpc>
                <a:spcPct val="80000"/>
              </a:lnSpc>
              <a:buClr>
                <a:schemeClr val="accent1">
                  <a:lumMod val="75000"/>
                </a:schemeClr>
              </a:buClr>
              <a:buNone/>
              <a:defRPr/>
            </a:pPr>
            <a:endParaRPr lang="en-US" altLang="en-US" sz="2800" dirty="0"/>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pic>
        <p:nvPicPr>
          <p:cNvPr id="2" name="Picture 1">
            <a:extLst>
              <a:ext uri="{FF2B5EF4-FFF2-40B4-BE49-F238E27FC236}">
                <a16:creationId xmlns:a16="http://schemas.microsoft.com/office/drawing/2014/main" id="{EA4C1944-FA78-673C-3921-3E51E95170D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511790" y="1740490"/>
            <a:ext cx="8254699" cy="3913127"/>
          </a:xfrm>
          <a:prstGeom prst="rect">
            <a:avLst/>
          </a:prstGeom>
        </p:spPr>
      </p:pic>
    </p:spTree>
    <p:extLst>
      <p:ext uri="{BB962C8B-B14F-4D97-AF65-F5344CB8AC3E}">
        <p14:creationId xmlns:p14="http://schemas.microsoft.com/office/powerpoint/2010/main" val="30671794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Pert / Critical Path Chart</a:t>
            </a:r>
            <a:endParaRPr lang="en-US" altLang="en-US" sz="2800" b="1" baseline="-25000" dirty="0"/>
          </a:p>
          <a:p>
            <a:pPr marL="457200" lvl="1" indent="0">
              <a:lnSpc>
                <a:spcPct val="80000"/>
              </a:lnSpc>
              <a:buClr>
                <a:schemeClr val="accent1">
                  <a:lumMod val="75000"/>
                </a:schemeClr>
              </a:buClr>
              <a:buNone/>
              <a:defRPr/>
            </a:pPr>
            <a:endParaRPr lang="en-US" altLang="en-US" sz="2800" dirty="0"/>
          </a:p>
          <a:p>
            <a:pPr marL="914400" lvl="2"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pic>
        <p:nvPicPr>
          <p:cNvPr id="2" name="Picture 1">
            <a:extLst>
              <a:ext uri="{FF2B5EF4-FFF2-40B4-BE49-F238E27FC236}">
                <a16:creationId xmlns:a16="http://schemas.microsoft.com/office/drawing/2014/main" id="{EA4C1944-FA78-673C-3921-3E51E95170D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511790" y="2244838"/>
            <a:ext cx="8254699" cy="2904431"/>
          </a:xfrm>
          <a:prstGeom prst="rect">
            <a:avLst/>
          </a:prstGeom>
        </p:spPr>
      </p:pic>
    </p:spTree>
    <p:extLst>
      <p:ext uri="{BB962C8B-B14F-4D97-AF65-F5344CB8AC3E}">
        <p14:creationId xmlns:p14="http://schemas.microsoft.com/office/powerpoint/2010/main" val="29281204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Gantt Charts</a:t>
            </a:r>
          </a:p>
          <a:p>
            <a:pPr marL="457200" lvl="1" indent="0">
              <a:lnSpc>
                <a:spcPct val="80000"/>
              </a:lnSpc>
              <a:buClr>
                <a:schemeClr val="accent1">
                  <a:lumMod val="75000"/>
                </a:schemeClr>
              </a:buClr>
              <a:buNone/>
              <a:defRPr/>
            </a:pPr>
            <a:endParaRPr lang="en-US" altLang="en-US" sz="2800" dirty="0"/>
          </a:p>
          <a:p>
            <a:pPr lvl="1">
              <a:lnSpc>
                <a:spcPct val="80000"/>
              </a:lnSpc>
              <a:buClr>
                <a:schemeClr val="accent1">
                  <a:lumMod val="75000"/>
                </a:schemeClr>
              </a:buClr>
              <a:defRPr/>
            </a:pPr>
            <a:r>
              <a:rPr lang="en-US" altLang="en-US" sz="2800" dirty="0"/>
              <a:t>A graphical representation of a project that shows each task activity as a horizontal bar whose length is proportional to its time for completion</a:t>
            </a:r>
          </a:p>
          <a:p>
            <a:pPr lvl="1">
              <a:lnSpc>
                <a:spcPct val="80000"/>
              </a:lnSpc>
              <a:buClr>
                <a:schemeClr val="accent1">
                  <a:lumMod val="75000"/>
                </a:schemeClr>
              </a:buClr>
              <a:defRPr/>
            </a:pPr>
            <a:r>
              <a:rPr lang="en-US" altLang="en-US" sz="2800" dirty="0"/>
              <a:t>In the form of a bar chart</a:t>
            </a:r>
          </a:p>
          <a:p>
            <a:pPr lvl="1">
              <a:lnSpc>
                <a:spcPct val="80000"/>
              </a:lnSpc>
              <a:buClr>
                <a:schemeClr val="accent1">
                  <a:lumMod val="75000"/>
                </a:schemeClr>
              </a:buClr>
              <a:defRPr/>
            </a:pPr>
            <a:r>
              <a:rPr lang="en-US" altLang="en-US" sz="2800" dirty="0"/>
              <a:t>Indicates calendared chart of activities </a:t>
            </a:r>
          </a:p>
          <a:p>
            <a:pPr lvl="1">
              <a:lnSpc>
                <a:spcPct val="80000"/>
              </a:lnSpc>
              <a:buClr>
                <a:schemeClr val="accent1">
                  <a:lumMod val="75000"/>
                </a:schemeClr>
              </a:buClr>
              <a:defRPr/>
            </a:pPr>
            <a:r>
              <a:rPr lang="en-US" altLang="en-US" sz="2800" dirty="0"/>
              <a:t>Can reflect resource requirements</a:t>
            </a:r>
          </a:p>
          <a:p>
            <a:pPr lvl="1">
              <a:lnSpc>
                <a:spcPct val="80000"/>
              </a:lnSpc>
              <a:buClr>
                <a:schemeClr val="accent1">
                  <a:lumMod val="75000"/>
                </a:schemeClr>
              </a:buClr>
              <a:defRPr/>
            </a:pPr>
            <a:r>
              <a:rPr lang="en-US" altLang="en-US" sz="2800" dirty="0" err="1"/>
              <a:t>Computerised</a:t>
            </a:r>
            <a:r>
              <a:rPr lang="en-US" altLang="en-US" sz="2800" dirty="0"/>
              <a:t> versions provide more details than original charts</a:t>
            </a:r>
          </a:p>
          <a:p>
            <a:pPr lvl="3">
              <a:lnSpc>
                <a:spcPct val="80000"/>
              </a:lnSpc>
              <a:buClr>
                <a:schemeClr val="accent1">
                  <a:lumMod val="75000"/>
                </a:schemeClr>
              </a:buClr>
              <a:defRPr/>
            </a:pPr>
            <a:endParaRPr lang="en-US" altLang="en-US" sz="2600" dirty="0"/>
          </a:p>
          <a:p>
            <a:pPr marL="457200" lvl="1"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78279" y="0"/>
            <a:ext cx="2912937" cy="5736833"/>
          </a:xfrm>
          <a:prstGeom prst="rect">
            <a:avLst/>
          </a:prstGeom>
        </p:spPr>
      </p:pic>
    </p:spTree>
    <p:extLst>
      <p:ext uri="{BB962C8B-B14F-4D97-AF65-F5344CB8AC3E}">
        <p14:creationId xmlns:p14="http://schemas.microsoft.com/office/powerpoint/2010/main" val="71283257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Software Project Planning</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3"/>
          </a:xfrm>
        </p:spPr>
        <p:txBody>
          <a:bodyPr/>
          <a:lstStyle/>
          <a:p>
            <a:pPr marL="457200" lvl="1" indent="0">
              <a:lnSpc>
                <a:spcPct val="80000"/>
              </a:lnSpc>
              <a:buClr>
                <a:schemeClr val="accent1">
                  <a:lumMod val="75000"/>
                </a:schemeClr>
              </a:buClr>
              <a:buNone/>
              <a:defRPr/>
            </a:pPr>
            <a:r>
              <a:rPr lang="en-US" altLang="en-US" sz="2800" b="1" dirty="0"/>
              <a:t>Constraints</a:t>
            </a:r>
          </a:p>
          <a:p>
            <a:pPr marL="457200" lvl="1" indent="0">
              <a:lnSpc>
                <a:spcPct val="80000"/>
              </a:lnSpc>
              <a:buClr>
                <a:schemeClr val="accent1">
                  <a:lumMod val="75000"/>
                </a:schemeClr>
              </a:buClr>
              <a:buNone/>
              <a:defRPr/>
            </a:pPr>
            <a:endParaRPr lang="en-US" altLang="en-US" sz="2800" dirty="0"/>
          </a:p>
          <a:p>
            <a:pPr lvl="1">
              <a:lnSpc>
                <a:spcPct val="80000"/>
              </a:lnSpc>
              <a:buClr>
                <a:schemeClr val="accent1">
                  <a:lumMod val="75000"/>
                </a:schemeClr>
              </a:buClr>
              <a:defRPr/>
            </a:pPr>
            <a:r>
              <a:rPr lang="en-US" altLang="en-US" sz="2800" dirty="0"/>
              <a:t>Constraints affect the relationship between activities:</a:t>
            </a:r>
          </a:p>
          <a:p>
            <a:pPr lvl="2">
              <a:lnSpc>
                <a:spcPct val="80000"/>
              </a:lnSpc>
              <a:buClr>
                <a:schemeClr val="accent1">
                  <a:lumMod val="75000"/>
                </a:schemeClr>
              </a:buClr>
              <a:defRPr/>
            </a:pPr>
            <a:r>
              <a:rPr lang="en-US" altLang="en-US" sz="2800" dirty="0"/>
              <a:t>Technical</a:t>
            </a:r>
          </a:p>
          <a:p>
            <a:pPr lvl="3">
              <a:lnSpc>
                <a:spcPct val="80000"/>
              </a:lnSpc>
              <a:buClr>
                <a:schemeClr val="accent1">
                  <a:lumMod val="75000"/>
                </a:schemeClr>
              </a:buClr>
              <a:defRPr/>
            </a:pPr>
            <a:r>
              <a:rPr lang="en-US" altLang="en-US" sz="2400" dirty="0"/>
              <a:t>One activity requires the output of another as input</a:t>
            </a:r>
          </a:p>
          <a:p>
            <a:pPr lvl="2">
              <a:lnSpc>
                <a:spcPct val="80000"/>
              </a:lnSpc>
              <a:buClr>
                <a:schemeClr val="accent1">
                  <a:lumMod val="75000"/>
                </a:schemeClr>
              </a:buClr>
              <a:defRPr/>
            </a:pPr>
            <a:r>
              <a:rPr lang="en-US" altLang="en-US" sz="2800" dirty="0"/>
              <a:t>Management</a:t>
            </a:r>
          </a:p>
          <a:p>
            <a:pPr lvl="3">
              <a:lnSpc>
                <a:spcPct val="80000"/>
              </a:lnSpc>
              <a:buClr>
                <a:schemeClr val="accent1">
                  <a:lumMod val="75000"/>
                </a:schemeClr>
              </a:buClr>
              <a:defRPr/>
            </a:pPr>
            <a:r>
              <a:rPr lang="en-US" altLang="en-US" sz="2400" dirty="0"/>
              <a:t>Decisions on what needs to be done, not dependent on technical needs</a:t>
            </a:r>
          </a:p>
          <a:p>
            <a:pPr lvl="2">
              <a:lnSpc>
                <a:spcPct val="80000"/>
              </a:lnSpc>
              <a:buClr>
                <a:schemeClr val="accent1">
                  <a:lumMod val="75000"/>
                </a:schemeClr>
              </a:buClr>
              <a:defRPr/>
            </a:pPr>
            <a:r>
              <a:rPr lang="en-US" altLang="en-US" sz="2800" dirty="0"/>
              <a:t>Interproject</a:t>
            </a:r>
          </a:p>
          <a:p>
            <a:pPr lvl="3">
              <a:lnSpc>
                <a:spcPct val="80000"/>
              </a:lnSpc>
              <a:buClr>
                <a:schemeClr val="accent1">
                  <a:lumMod val="75000"/>
                </a:schemeClr>
              </a:buClr>
              <a:defRPr/>
            </a:pPr>
            <a:r>
              <a:rPr lang="en-US" altLang="en-US" sz="2400" dirty="0"/>
              <a:t>Deliverables from one project are needed by another. </a:t>
            </a:r>
          </a:p>
          <a:p>
            <a:pPr lvl="2">
              <a:lnSpc>
                <a:spcPct val="80000"/>
              </a:lnSpc>
              <a:buClr>
                <a:schemeClr val="accent1">
                  <a:lumMod val="75000"/>
                </a:schemeClr>
              </a:buClr>
              <a:defRPr/>
            </a:pPr>
            <a:r>
              <a:rPr lang="en-US" altLang="en-US" sz="2800" dirty="0"/>
              <a:t>Time (Date)</a:t>
            </a:r>
          </a:p>
          <a:p>
            <a:pPr lvl="3">
              <a:lnSpc>
                <a:spcPct val="80000"/>
              </a:lnSpc>
              <a:buClr>
                <a:schemeClr val="accent1">
                  <a:lumMod val="75000"/>
                </a:schemeClr>
              </a:buClr>
              <a:defRPr/>
            </a:pPr>
            <a:r>
              <a:rPr lang="en-US" altLang="en-US" sz="2400" dirty="0"/>
              <a:t>Dates by which activities must be completed</a:t>
            </a:r>
          </a:p>
          <a:p>
            <a:pPr lvl="3">
              <a:lnSpc>
                <a:spcPct val="80000"/>
              </a:lnSpc>
              <a:buClr>
                <a:schemeClr val="accent1">
                  <a:lumMod val="75000"/>
                </a:schemeClr>
              </a:buClr>
              <a:defRPr/>
            </a:pPr>
            <a:endParaRPr lang="en-US" altLang="en-US" sz="2600" dirty="0"/>
          </a:p>
          <a:p>
            <a:pPr marL="457200" lvl="1" indent="0">
              <a:lnSpc>
                <a:spcPct val="80000"/>
              </a:lnSpc>
              <a:buClr>
                <a:schemeClr val="accent1">
                  <a:lumMod val="75000"/>
                </a:schemeClr>
              </a:buClr>
              <a:buNone/>
              <a:defRPr/>
            </a:pPr>
            <a:endParaRPr lang="en-US" altLang="en-US" sz="2800" dirty="0"/>
          </a:p>
        </p:txBody>
      </p:sp>
      <p:pic>
        <p:nvPicPr>
          <p:cNvPr id="8" name="Picture 7">
            <a:extLst>
              <a:ext uri="{FF2B5EF4-FFF2-40B4-BE49-F238E27FC236}">
                <a16:creationId xmlns:a16="http://schemas.microsoft.com/office/drawing/2014/main" id="{D14C53F9-3BAE-B8AC-487E-F2ECEF332A02}"/>
              </a:ext>
            </a:extLst>
          </p:cNvPr>
          <p:cNvPicPr>
            <a:picLocks noChangeAspect="1"/>
          </p:cNvPicPr>
          <p:nvPr/>
        </p:nvPicPr>
        <p:blipFill>
          <a:blip r:embed="rId3"/>
          <a:stretch>
            <a:fillRect/>
          </a:stretch>
        </p:blipFill>
        <p:spPr>
          <a:xfrm>
            <a:off x="9271763" y="0"/>
            <a:ext cx="2920237" cy="5736833"/>
          </a:xfrm>
          <a:prstGeom prst="rect">
            <a:avLst/>
          </a:prstGeom>
        </p:spPr>
      </p:pic>
    </p:spTree>
    <p:extLst>
      <p:ext uri="{BB962C8B-B14F-4D97-AF65-F5344CB8AC3E}">
        <p14:creationId xmlns:p14="http://schemas.microsoft.com/office/powerpoint/2010/main" val="42243913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800" b="1" dirty="0">
                <a:effectLst>
                  <a:outerShdw blurRad="38100" dist="38100" dir="2700000" algn="tl">
                    <a:srgbClr val="000000">
                      <a:alpha val="43137"/>
                    </a:srgbClr>
                  </a:outerShdw>
                </a:effectLst>
              </a:rPr>
              <a:t>Project Execution</a:t>
            </a:r>
          </a:p>
          <a:p>
            <a:br>
              <a:rPr lang="en-GB" sz="2400" i="1" dirty="0"/>
            </a:br>
            <a:endParaRPr lang="en-GB" sz="2400" i="1" dirty="0"/>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endParaRPr lang="en-GB" dirty="0"/>
          </a:p>
          <a:p>
            <a:endParaRPr lang="en-GB" dirty="0"/>
          </a:p>
          <a:p>
            <a:r>
              <a:rPr lang="en-GB" dirty="0"/>
              <a:t>Applied Computing - WISA</a:t>
            </a:r>
          </a:p>
        </p:txBody>
      </p:sp>
    </p:spTree>
    <p:extLst>
      <p:ext uri="{BB962C8B-B14F-4D97-AF65-F5344CB8AC3E}">
        <p14:creationId xmlns:p14="http://schemas.microsoft.com/office/powerpoint/2010/main" val="37350598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Execution</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2"/>
          </a:xfrm>
        </p:spPr>
        <p:txBody>
          <a:bodyPr/>
          <a:lstStyle/>
          <a:p>
            <a:pPr lvl="1">
              <a:lnSpc>
                <a:spcPct val="80000"/>
              </a:lnSpc>
              <a:buClr>
                <a:schemeClr val="accent1">
                  <a:lumMod val="75000"/>
                </a:schemeClr>
              </a:buClr>
              <a:defRPr/>
            </a:pPr>
            <a:r>
              <a:rPr lang="en-US" altLang="en-US" sz="2800" b="1" dirty="0"/>
              <a:t>Executing the baseline project plan</a:t>
            </a:r>
            <a:r>
              <a:rPr lang="en-US" altLang="en-US" sz="2800" dirty="0"/>
              <a:t>. The job of the project manager is to initiate the execution of project activities, acquire and assign resources, orient and train new team members, keep the project on schedule, and assure the quality of project deliverables.</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b="1" dirty="0"/>
              <a:t>Monitoring project progress against the baseline project plan</a:t>
            </a:r>
            <a:r>
              <a:rPr lang="en-US" altLang="en-US" sz="2800" dirty="0"/>
              <a:t>. Using Gantt and PERT charts, which will be discussed in detail further on in this paper, can assist the project manager in doing this.</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b="1" dirty="0"/>
              <a:t>Managing changes to the baseline project plan</a:t>
            </a:r>
            <a:r>
              <a:rPr lang="en-US" altLang="en-US" sz="2800" dirty="0"/>
              <a:t>.</a:t>
            </a:r>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1350871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Execution</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2"/>
          </a:xfrm>
        </p:spPr>
        <p:txBody>
          <a:bodyPr/>
          <a:lstStyle/>
          <a:p>
            <a:pPr lvl="1">
              <a:lnSpc>
                <a:spcPct val="80000"/>
              </a:lnSpc>
              <a:buClr>
                <a:schemeClr val="accent1">
                  <a:lumMod val="75000"/>
                </a:schemeClr>
              </a:buClr>
              <a:defRPr/>
            </a:pPr>
            <a:r>
              <a:rPr lang="en-US" altLang="en-US" sz="2800" b="1" dirty="0"/>
              <a:t>Maintaining the project workbook</a:t>
            </a:r>
            <a:r>
              <a:rPr lang="en-US" altLang="en-US" sz="2800" dirty="0"/>
              <a:t>. Maintaining complete records of all project events is necessary. The project workbook is the primary source of information for producing all project reports.</a:t>
            </a:r>
          </a:p>
          <a:p>
            <a:pPr lvl="1">
              <a:lnSpc>
                <a:spcPct val="80000"/>
              </a:lnSpc>
              <a:buClr>
                <a:schemeClr val="accent1">
                  <a:lumMod val="75000"/>
                </a:schemeClr>
              </a:buClr>
              <a:defRPr/>
            </a:pPr>
            <a:endParaRPr lang="en-US" altLang="en-US" sz="2800" dirty="0"/>
          </a:p>
          <a:p>
            <a:pPr lvl="1">
              <a:lnSpc>
                <a:spcPct val="80000"/>
              </a:lnSpc>
              <a:buClr>
                <a:schemeClr val="accent1">
                  <a:lumMod val="75000"/>
                </a:schemeClr>
              </a:buClr>
              <a:defRPr/>
            </a:pPr>
            <a:r>
              <a:rPr lang="en-US" altLang="en-US" sz="2800" b="1" dirty="0"/>
              <a:t>Communicating the project status</a:t>
            </a:r>
            <a:r>
              <a:rPr lang="en-US" altLang="en-US" sz="2800" dirty="0"/>
              <a:t>. This means that the entire project plan should be shard with the entire project team and any revisions to the plan should be communicated to all interested parties so that everyone understands how the plan is evolving.</a:t>
            </a:r>
            <a:endParaRPr lang="en-GB"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33543608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Execution</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2"/>
          </a:xfrm>
        </p:spPr>
        <p:txBody>
          <a:bodyPr/>
          <a:lstStyle/>
          <a:p>
            <a:pPr marL="457200" lvl="1" indent="0">
              <a:lnSpc>
                <a:spcPct val="80000"/>
              </a:lnSpc>
              <a:buClr>
                <a:schemeClr val="accent1">
                  <a:lumMod val="75000"/>
                </a:schemeClr>
              </a:buClr>
              <a:buNone/>
              <a:defRPr/>
            </a:pPr>
            <a:r>
              <a:rPr lang="en-US" altLang="en-US" sz="2800" b="1" dirty="0"/>
              <a:t>Project Tracking</a:t>
            </a:r>
          </a:p>
          <a:p>
            <a:pPr marL="457200" lvl="1" indent="0">
              <a:lnSpc>
                <a:spcPct val="80000"/>
              </a:lnSpc>
              <a:buClr>
                <a:schemeClr val="accent1">
                  <a:lumMod val="75000"/>
                </a:schemeClr>
              </a:buClr>
              <a:buNone/>
              <a:defRPr/>
            </a:pPr>
            <a:endParaRPr lang="en-US" sz="2800" b="1" dirty="0"/>
          </a:p>
          <a:p>
            <a:pPr lvl="1">
              <a:lnSpc>
                <a:spcPct val="80000"/>
              </a:lnSpc>
              <a:buClr>
                <a:schemeClr val="accent1">
                  <a:lumMod val="75000"/>
                </a:schemeClr>
              </a:buClr>
              <a:defRPr/>
            </a:pPr>
            <a:r>
              <a:rPr lang="en-US" sz="2800" dirty="0"/>
              <a:t>Conducting periodic project status meetings in which each team member reports progress and problems.</a:t>
            </a:r>
          </a:p>
          <a:p>
            <a:pPr lvl="1">
              <a:lnSpc>
                <a:spcPct val="80000"/>
              </a:lnSpc>
              <a:buClr>
                <a:schemeClr val="accent1">
                  <a:lumMod val="75000"/>
                </a:schemeClr>
              </a:buClr>
              <a:defRPr/>
            </a:pPr>
            <a:endParaRPr lang="en-US" sz="2800" dirty="0"/>
          </a:p>
          <a:p>
            <a:pPr lvl="1">
              <a:lnSpc>
                <a:spcPct val="80000"/>
              </a:lnSpc>
              <a:buClr>
                <a:schemeClr val="accent1">
                  <a:lumMod val="75000"/>
                </a:schemeClr>
              </a:buClr>
              <a:defRPr/>
            </a:pPr>
            <a:r>
              <a:rPr lang="en-US" sz="2800" dirty="0"/>
              <a:t>Evaluating the results of all reviews conducted throughout the engineering process.</a:t>
            </a:r>
          </a:p>
          <a:p>
            <a:pPr lvl="1">
              <a:lnSpc>
                <a:spcPct val="80000"/>
              </a:lnSpc>
              <a:buClr>
                <a:schemeClr val="accent1">
                  <a:lumMod val="75000"/>
                </a:schemeClr>
              </a:buClr>
              <a:defRPr/>
            </a:pPr>
            <a:endParaRPr lang="en-US" sz="2800" dirty="0"/>
          </a:p>
          <a:p>
            <a:pPr lvl="1">
              <a:lnSpc>
                <a:spcPct val="80000"/>
              </a:lnSpc>
              <a:buClr>
                <a:schemeClr val="accent1">
                  <a:lumMod val="75000"/>
                </a:schemeClr>
              </a:buClr>
              <a:defRPr/>
            </a:pPr>
            <a:r>
              <a:rPr lang="en-US" sz="2800" dirty="0"/>
              <a:t>Determining whether formal project milestones have been accomplished by the scheduled date.</a:t>
            </a:r>
          </a:p>
          <a:p>
            <a:pPr lvl="1">
              <a:lnSpc>
                <a:spcPct val="80000"/>
              </a:lnSpc>
              <a:buClr>
                <a:schemeClr val="accent1">
                  <a:lumMod val="75000"/>
                </a:schemeClr>
              </a:buClr>
              <a:defRPr/>
            </a:pPr>
            <a:endParaRPr lang="en-US" sz="2800" dirty="0"/>
          </a:p>
          <a:p>
            <a:pPr marL="457200" lvl="1" indent="0">
              <a:lnSpc>
                <a:spcPct val="80000"/>
              </a:lnSpc>
              <a:buClr>
                <a:schemeClr val="accent1">
                  <a:lumMod val="75000"/>
                </a:schemeClr>
              </a:buClr>
              <a:buNone/>
              <a:defRPr/>
            </a:pPr>
            <a:endParaRPr lang="en-GB"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400005647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Execution</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2"/>
          </a:xfrm>
        </p:spPr>
        <p:txBody>
          <a:bodyPr/>
          <a:lstStyle/>
          <a:p>
            <a:pPr marL="457200" lvl="1" indent="0">
              <a:lnSpc>
                <a:spcPct val="80000"/>
              </a:lnSpc>
              <a:buClr>
                <a:schemeClr val="accent1">
                  <a:lumMod val="75000"/>
                </a:schemeClr>
              </a:buClr>
              <a:buNone/>
              <a:defRPr/>
            </a:pPr>
            <a:r>
              <a:rPr lang="en-US" altLang="en-US" sz="2800" b="1" dirty="0"/>
              <a:t>Project Tracking</a:t>
            </a:r>
          </a:p>
          <a:p>
            <a:pPr marL="457200" lvl="1" indent="0">
              <a:lnSpc>
                <a:spcPct val="80000"/>
              </a:lnSpc>
              <a:buClr>
                <a:schemeClr val="accent1">
                  <a:lumMod val="75000"/>
                </a:schemeClr>
              </a:buClr>
              <a:buNone/>
              <a:defRPr/>
            </a:pPr>
            <a:endParaRPr lang="en-US" sz="2800" b="1" dirty="0"/>
          </a:p>
          <a:p>
            <a:pPr lvl="1">
              <a:lnSpc>
                <a:spcPct val="80000"/>
              </a:lnSpc>
              <a:buClr>
                <a:schemeClr val="accent1">
                  <a:lumMod val="75000"/>
                </a:schemeClr>
              </a:buClr>
              <a:defRPr/>
            </a:pPr>
            <a:r>
              <a:rPr lang="en-US" sz="2800" dirty="0"/>
              <a:t>Comparing the actual start date to the planned start date for each task.</a:t>
            </a:r>
          </a:p>
          <a:p>
            <a:pPr lvl="1">
              <a:lnSpc>
                <a:spcPct val="80000"/>
              </a:lnSpc>
              <a:buClr>
                <a:schemeClr val="accent1">
                  <a:lumMod val="75000"/>
                </a:schemeClr>
              </a:buClr>
              <a:defRPr/>
            </a:pPr>
            <a:endParaRPr lang="en-US" sz="2800" dirty="0"/>
          </a:p>
          <a:p>
            <a:pPr lvl="1">
              <a:lnSpc>
                <a:spcPct val="80000"/>
              </a:lnSpc>
              <a:buClr>
                <a:schemeClr val="accent1">
                  <a:lumMod val="75000"/>
                </a:schemeClr>
              </a:buClr>
              <a:defRPr/>
            </a:pPr>
            <a:r>
              <a:rPr lang="en-US" sz="2800" dirty="0"/>
              <a:t>Meeting informally with software engineers to obtain their subjective assessments of the progress to date and problems on the horizon.</a:t>
            </a:r>
          </a:p>
          <a:p>
            <a:pPr marL="457200" lvl="1" indent="0">
              <a:lnSpc>
                <a:spcPct val="80000"/>
              </a:lnSpc>
              <a:buClr>
                <a:schemeClr val="accent1">
                  <a:lumMod val="75000"/>
                </a:schemeClr>
              </a:buClr>
              <a:buNone/>
              <a:defRPr/>
            </a:pPr>
            <a:endParaRPr lang="en-GB"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11734744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800" b="1" dirty="0">
                <a:effectLst>
                  <a:outerShdw blurRad="38100" dist="38100" dir="2700000" algn="tl">
                    <a:srgbClr val="000000">
                      <a:alpha val="43137"/>
                    </a:srgbClr>
                  </a:outerShdw>
                </a:effectLst>
              </a:rPr>
              <a:t>Project Close-Down</a:t>
            </a:r>
          </a:p>
          <a:p>
            <a:br>
              <a:rPr lang="en-GB" sz="2400" i="1" dirty="0"/>
            </a:br>
            <a:endParaRPr lang="en-GB" sz="2400" i="1" dirty="0"/>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endParaRPr lang="en-GB" dirty="0"/>
          </a:p>
          <a:p>
            <a:endParaRPr lang="en-GB" dirty="0"/>
          </a:p>
          <a:p>
            <a:r>
              <a:rPr lang="en-GB" dirty="0"/>
              <a:t>Applied Computing - WISA</a:t>
            </a:r>
          </a:p>
        </p:txBody>
      </p:sp>
    </p:spTree>
    <p:extLst>
      <p:ext uri="{BB962C8B-B14F-4D97-AF65-F5344CB8AC3E}">
        <p14:creationId xmlns:p14="http://schemas.microsoft.com/office/powerpoint/2010/main" val="28084995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Close-Down</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043608"/>
            <a:ext cx="9013530" cy="4625672"/>
          </a:xfrm>
        </p:spPr>
        <p:txBody>
          <a:bodyPr/>
          <a:lstStyle/>
          <a:p>
            <a:pPr lvl="1">
              <a:lnSpc>
                <a:spcPct val="80000"/>
              </a:lnSpc>
              <a:buClr>
                <a:schemeClr val="accent1">
                  <a:lumMod val="75000"/>
                </a:schemeClr>
              </a:buClr>
              <a:defRPr/>
            </a:pPr>
            <a:r>
              <a:rPr lang="en-US" altLang="en-US" sz="2800" dirty="0"/>
              <a:t>Closing down the project. In this stage, it is important to notify all interested parties of the completion of the project. Also, all project documentation and records should be finalized so that the final review of the project can be conducted.</a:t>
            </a:r>
          </a:p>
          <a:p>
            <a:pPr lvl="1">
              <a:lnSpc>
                <a:spcPct val="80000"/>
              </a:lnSpc>
              <a:buClr>
                <a:schemeClr val="accent1">
                  <a:lumMod val="75000"/>
                </a:schemeClr>
              </a:buClr>
              <a:defRPr/>
            </a:pPr>
            <a:r>
              <a:rPr lang="en-US" altLang="en-US" sz="2800" dirty="0"/>
              <a:t>Conducting post project reviews. This is done to determine the strengths and weaknesses of project deliverables, the processes used to create them, and the project management process.</a:t>
            </a:r>
          </a:p>
          <a:p>
            <a:pPr lvl="1">
              <a:lnSpc>
                <a:spcPct val="80000"/>
              </a:lnSpc>
              <a:buClr>
                <a:schemeClr val="accent1">
                  <a:lumMod val="75000"/>
                </a:schemeClr>
              </a:buClr>
              <a:defRPr/>
            </a:pPr>
            <a:r>
              <a:rPr lang="en-US" altLang="en-US" sz="2800" dirty="0"/>
              <a:t>Closing the customer contract. The final activity is to ensure that all contractual terms of the project have been met.</a:t>
            </a:r>
            <a:endParaRPr lang="en-GB" sz="2800"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3672376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1" y="134157"/>
            <a:ext cx="11509514" cy="909451"/>
          </a:xfrm>
        </p:spPr>
        <p:txBody>
          <a:bodyPr>
            <a:normAutofit/>
          </a:bodyPr>
          <a:lstStyle/>
          <a:p>
            <a:r>
              <a:rPr lang="en-GB" sz="4000" b="1" dirty="0"/>
              <a:t>Project Management Process</a:t>
            </a:r>
            <a:endParaRPr lang="en-US" sz="4000" b="1" dirty="0">
              <a:solidFill>
                <a:schemeClr val="accent1">
                  <a:lumMod val="50000"/>
                </a:schemeClr>
              </a:solidFill>
            </a:endParaRP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306286"/>
            <a:ext cx="9013530" cy="4362994"/>
          </a:xfrm>
        </p:spPr>
        <p:txBody>
          <a:bodyPr/>
          <a:lstStyle/>
          <a:p>
            <a:pPr lvl="1">
              <a:lnSpc>
                <a:spcPct val="80000"/>
              </a:lnSpc>
              <a:buClr>
                <a:schemeClr val="accent1">
                  <a:lumMod val="75000"/>
                </a:schemeClr>
              </a:buClr>
              <a:defRPr/>
            </a:pPr>
            <a:r>
              <a:rPr lang="en-US" altLang="en-US" dirty="0"/>
              <a:t>The techniques listed above in the four key phases of project management enable a project team to:[3]</a:t>
            </a:r>
          </a:p>
          <a:p>
            <a:pPr lvl="1">
              <a:lnSpc>
                <a:spcPct val="80000"/>
              </a:lnSpc>
              <a:buClr>
                <a:schemeClr val="accent1">
                  <a:lumMod val="75000"/>
                </a:schemeClr>
              </a:buClr>
              <a:defRPr/>
            </a:pPr>
            <a:endParaRPr lang="en-US" altLang="en-US" dirty="0"/>
          </a:p>
          <a:p>
            <a:pPr lvl="1">
              <a:lnSpc>
                <a:spcPct val="80000"/>
              </a:lnSpc>
              <a:buClr>
                <a:schemeClr val="accent1">
                  <a:lumMod val="75000"/>
                </a:schemeClr>
              </a:buClr>
              <a:defRPr/>
            </a:pPr>
            <a:r>
              <a:rPr lang="en-US" altLang="en-US" dirty="0"/>
              <a:t>Link project goals and objectives to stakeholder needs.</a:t>
            </a:r>
          </a:p>
          <a:p>
            <a:pPr lvl="1">
              <a:lnSpc>
                <a:spcPct val="80000"/>
              </a:lnSpc>
              <a:buClr>
                <a:schemeClr val="accent1">
                  <a:lumMod val="75000"/>
                </a:schemeClr>
              </a:buClr>
              <a:defRPr/>
            </a:pPr>
            <a:r>
              <a:rPr lang="en-US" altLang="en-US" dirty="0"/>
              <a:t>Focus on customer needs.</a:t>
            </a:r>
          </a:p>
          <a:p>
            <a:pPr lvl="1">
              <a:lnSpc>
                <a:spcPct val="80000"/>
              </a:lnSpc>
              <a:buClr>
                <a:schemeClr val="accent1">
                  <a:lumMod val="75000"/>
                </a:schemeClr>
              </a:buClr>
              <a:defRPr/>
            </a:pPr>
            <a:r>
              <a:rPr lang="en-US" altLang="en-US" dirty="0"/>
              <a:t>Build high-performance project teams.</a:t>
            </a:r>
          </a:p>
          <a:p>
            <a:pPr lvl="1">
              <a:lnSpc>
                <a:spcPct val="80000"/>
              </a:lnSpc>
              <a:buClr>
                <a:schemeClr val="accent1">
                  <a:lumMod val="75000"/>
                </a:schemeClr>
              </a:buClr>
              <a:defRPr/>
            </a:pPr>
            <a:r>
              <a:rPr lang="en-US" altLang="en-US" dirty="0"/>
              <a:t>Work across functional boundaries.</a:t>
            </a:r>
          </a:p>
          <a:p>
            <a:pPr lvl="1">
              <a:lnSpc>
                <a:spcPct val="80000"/>
              </a:lnSpc>
              <a:buClr>
                <a:schemeClr val="accent1">
                  <a:lumMod val="75000"/>
                </a:schemeClr>
              </a:buClr>
              <a:defRPr/>
            </a:pPr>
            <a:r>
              <a:rPr lang="en-US" altLang="en-US" dirty="0"/>
              <a:t>Develop work breakdown structures.</a:t>
            </a:r>
          </a:p>
          <a:p>
            <a:pPr lvl="1">
              <a:lnSpc>
                <a:spcPct val="80000"/>
              </a:lnSpc>
              <a:buClr>
                <a:schemeClr val="accent1">
                  <a:lumMod val="75000"/>
                </a:schemeClr>
              </a:buClr>
              <a:defRPr/>
            </a:pPr>
            <a:r>
              <a:rPr lang="en-US" altLang="en-US" dirty="0"/>
              <a:t>Estimate project costs and schedules.</a:t>
            </a:r>
          </a:p>
          <a:p>
            <a:pPr lvl="1">
              <a:lnSpc>
                <a:spcPct val="80000"/>
              </a:lnSpc>
              <a:buClr>
                <a:schemeClr val="accent1">
                  <a:lumMod val="75000"/>
                </a:schemeClr>
              </a:buClr>
              <a:defRPr/>
            </a:pPr>
            <a:r>
              <a:rPr lang="en-US" altLang="en-US" dirty="0"/>
              <a:t>Meet time constraints.</a:t>
            </a:r>
          </a:p>
          <a:p>
            <a:pPr lvl="1">
              <a:lnSpc>
                <a:spcPct val="80000"/>
              </a:lnSpc>
              <a:buClr>
                <a:schemeClr val="accent1">
                  <a:lumMod val="75000"/>
                </a:schemeClr>
              </a:buClr>
              <a:defRPr/>
            </a:pPr>
            <a:r>
              <a:rPr lang="en-US" altLang="en-US" dirty="0"/>
              <a:t>Calculate risks.</a:t>
            </a:r>
          </a:p>
          <a:p>
            <a:pPr lvl="1">
              <a:lnSpc>
                <a:spcPct val="80000"/>
              </a:lnSpc>
              <a:buClr>
                <a:schemeClr val="accent1">
                  <a:lumMod val="75000"/>
                </a:schemeClr>
              </a:buClr>
              <a:defRPr/>
            </a:pPr>
            <a:r>
              <a:rPr lang="en-US" altLang="en-US" dirty="0"/>
              <a:t>Establish a dependable project control and monitoring system.</a:t>
            </a:r>
            <a:endParaRPr lang="en-GB" dirty="0"/>
          </a:p>
        </p:txBody>
      </p:sp>
      <p:pic>
        <p:nvPicPr>
          <p:cNvPr id="2" name="Picture 1">
            <a:extLst>
              <a:ext uri="{FF2B5EF4-FFF2-40B4-BE49-F238E27FC236}">
                <a16:creationId xmlns:a16="http://schemas.microsoft.com/office/drawing/2014/main" id="{CC5923EC-EB8F-30AC-6177-BF744858FA5B}"/>
              </a:ext>
            </a:extLst>
          </p:cNvPr>
          <p:cNvPicPr>
            <a:picLocks noChangeAspect="1"/>
          </p:cNvPicPr>
          <p:nvPr/>
        </p:nvPicPr>
        <p:blipFill>
          <a:blip r:embed="rId3"/>
          <a:stretch>
            <a:fillRect/>
          </a:stretch>
        </p:blipFill>
        <p:spPr>
          <a:xfrm>
            <a:off x="9274629" y="-1"/>
            <a:ext cx="2917371" cy="5738003"/>
          </a:xfrm>
          <a:prstGeom prst="rect">
            <a:avLst/>
          </a:prstGeom>
        </p:spPr>
      </p:pic>
    </p:spTree>
    <p:extLst>
      <p:ext uri="{BB962C8B-B14F-4D97-AF65-F5344CB8AC3E}">
        <p14:creationId xmlns:p14="http://schemas.microsoft.com/office/powerpoint/2010/main" val="383938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41C0C2-F5F1-4B28-B166-BFFEC8B89FE5}">
  <ds:schemaRefs>
    <ds:schemaRef ds:uri="http://www.w3.org/XML/1998/namespace"/>
    <ds:schemaRef ds:uri="http://schemas.microsoft.com/office/2006/metadata/properties"/>
    <ds:schemaRef ds:uri="http://schemas.openxmlformats.org/package/2006/metadata/core-properties"/>
    <ds:schemaRef ds:uri="http://purl.org/dc/elements/1.1/"/>
    <ds:schemaRef ds:uri="d2ec016d-25cf-4c07-aa6b-c53e267faa6f"/>
    <ds:schemaRef ds:uri="9902240c-f584-4322-946e-7b0be23bca91"/>
    <ds:schemaRef ds:uri="http://schemas.microsoft.com/office/2006/documentManagement/types"/>
    <ds:schemaRef ds:uri="http://purl.org/dc/dcmitype/"/>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C9CC94F7-A2A6-4649-B1FC-1DCDCCB772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2896</Words>
  <Application>Microsoft Office PowerPoint</Application>
  <PresentationFormat>Widescreen</PresentationFormat>
  <Paragraphs>477</Paragraphs>
  <Slides>59</Slides>
  <Notes>53</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59</vt:i4>
      </vt:variant>
    </vt:vector>
  </HeadingPairs>
  <TitlesOfParts>
    <vt:vector size="67" baseType="lpstr">
      <vt:lpstr>Arial</vt:lpstr>
      <vt:lpstr>Calibri</vt:lpstr>
      <vt:lpstr>Calibri Light</vt:lpstr>
      <vt:lpstr>UWTSD 200 Holding Page</vt:lpstr>
      <vt:lpstr>UWTSD 200_Title Page</vt:lpstr>
      <vt:lpstr>UWTSD 200_Text 1</vt:lpstr>
      <vt:lpstr>UWTSD 200_Title Page 2</vt:lpstr>
      <vt:lpstr>UWTSD 200_Subtitle 4</vt:lpstr>
      <vt:lpstr>PowerPoint Presentation</vt:lpstr>
      <vt:lpstr>PowerPoint Presentation</vt:lpstr>
      <vt:lpstr>Project Characteristics</vt:lpstr>
      <vt:lpstr>The Project Triangle</vt:lpstr>
      <vt:lpstr>The Project Triangle</vt:lpstr>
      <vt:lpstr>Project Management</vt:lpstr>
      <vt:lpstr>The Four Key Phases to a Project</vt:lpstr>
      <vt:lpstr>Development Process of Software Systems</vt:lpstr>
      <vt:lpstr>PowerPoint Presentation</vt:lpstr>
      <vt:lpstr>Project Initiation</vt:lpstr>
      <vt:lpstr>Project Initiation</vt:lpstr>
      <vt:lpstr>Project Initiation</vt:lpstr>
      <vt:lpstr>PID Example</vt:lpstr>
      <vt:lpstr>Introduction / Puropose</vt:lpstr>
      <vt:lpstr>Objectives</vt:lpstr>
      <vt:lpstr>Scope</vt:lpstr>
      <vt:lpstr>Constraints</vt:lpstr>
      <vt:lpstr>Authority</vt:lpstr>
      <vt:lpstr>Resources</vt:lpstr>
      <vt:lpstr>Feasibility Study</vt:lpstr>
      <vt:lpstr>Feasibility Study</vt:lpstr>
      <vt:lpstr>Feasibility Study</vt:lpstr>
      <vt:lpstr>Feasibility Study</vt:lpstr>
      <vt:lpstr>Feasibility Study</vt:lpstr>
      <vt:lpstr>Feasibility Study</vt:lpstr>
      <vt:lpstr>Feasibility Study</vt:lpstr>
      <vt:lpstr>Technological Constraints</vt:lpstr>
      <vt:lpstr>PowerPoint Presentation</vt:lpstr>
      <vt:lpstr>Project Planning</vt:lpstr>
      <vt:lpstr>Project Planning</vt:lpstr>
      <vt:lpstr>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Software Project Planning</vt:lpstr>
      <vt:lpstr>PowerPoint Presentation</vt:lpstr>
      <vt:lpstr>Project Execution</vt:lpstr>
      <vt:lpstr>Project Execution</vt:lpstr>
      <vt:lpstr>Project Execution</vt:lpstr>
      <vt:lpstr>Project Execution</vt:lpstr>
      <vt:lpstr>PowerPoint Presentation</vt:lpstr>
      <vt:lpstr>Project Close-Down</vt:lpstr>
      <vt:lpstr>Project Management Process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Mark Huntly</cp:lastModifiedBy>
  <cp:revision>151</cp:revision>
  <dcterms:created xsi:type="dcterms:W3CDTF">2021-03-05T06:07:01Z</dcterms:created>
  <dcterms:modified xsi:type="dcterms:W3CDTF">2024-06-05T14:56:46Z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