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90" r:id="rId3"/>
    <p:sldId id="291" r:id="rId4"/>
    <p:sldId id="292" r:id="rId5"/>
    <p:sldId id="293" r:id="rId6"/>
    <p:sldId id="294" r:id="rId7"/>
    <p:sldId id="295" r:id="rId8"/>
    <p:sldId id="297" r:id="rId9"/>
    <p:sldId id="300" r:id="rId10"/>
    <p:sldId id="301" r:id="rId11"/>
    <p:sldId id="303" r:id="rId12"/>
    <p:sldId id="305" r:id="rId13"/>
    <p:sldId id="304" r:id="rId14"/>
    <p:sldId id="306" r:id="rId15"/>
    <p:sldId id="312" r:id="rId16"/>
    <p:sldId id="307" r:id="rId17"/>
    <p:sldId id="311" r:id="rId18"/>
    <p:sldId id="308" r:id="rId19"/>
    <p:sldId id="309" r:id="rId20"/>
    <p:sldId id="310" r:id="rId21"/>
    <p:sldId id="31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00" autoAdjust="0"/>
    <p:restoredTop sz="94660"/>
  </p:normalViewPr>
  <p:slideViewPr>
    <p:cSldViewPr>
      <p:cViewPr varScale="1">
        <p:scale>
          <a:sx n="87" d="100"/>
          <a:sy n="87" d="100"/>
        </p:scale>
        <p:origin x="10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29250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4106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550908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1786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5216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9315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4850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71830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3387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6395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81219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25/09/2017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510277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600" b="1" dirty="0" smtClean="0">
                <a:solidFill>
                  <a:schemeClr val="bg1"/>
                </a:solidFill>
              </a:rPr>
              <a:t>CLCS4007</a:t>
            </a:r>
          </a:p>
        </p:txBody>
      </p:sp>
      <p:sp>
        <p:nvSpPr>
          <p:cNvPr id="4" name="Subtitle 2"/>
          <p:cNvSpPr txBox="1">
            <a:spLocks/>
          </p:cNvSpPr>
          <p:nvPr/>
        </p:nvSpPr>
        <p:spPr>
          <a:xfrm>
            <a:off x="1331640" y="3429000"/>
            <a:ext cx="6400800" cy="1392560"/>
          </a:xfrm>
          <a:prstGeom prst="rect">
            <a:avLst/>
          </a:prstGeom>
        </p:spPr>
        <p:txBody>
          <a:bodyPr vert="horz">
            <a:normAutofit/>
          </a:bodyPr>
          <a:lstStyle/>
          <a:p>
            <a:pPr algn="ctr">
              <a:spcBef>
                <a:spcPct val="20000"/>
              </a:spcBef>
              <a:buClr>
                <a:prstClr val="white">
                  <a:shade val="95000"/>
                </a:prstClr>
              </a:buClr>
              <a:buSzPct val="65000"/>
              <a:defRPr/>
            </a:pPr>
            <a:r>
              <a:rPr lang="en-GB" sz="2800" dirty="0">
                <a:solidFill>
                  <a:prstClr val="black"/>
                </a:solidFill>
              </a:rPr>
              <a:t>Lecture 1</a:t>
            </a:r>
            <a:r>
              <a:rPr lang="en-GB" sz="2800" dirty="0" smtClean="0">
                <a:solidFill>
                  <a:prstClr val="black"/>
                </a:solidFill>
              </a:rPr>
              <a:t> –</a:t>
            </a:r>
            <a:r>
              <a:rPr lang="en-GB" sz="2800" dirty="0">
                <a:solidFill>
                  <a:prstClr val="black"/>
                </a:solidFill>
              </a:rPr>
              <a:t> </a:t>
            </a:r>
            <a:r>
              <a:rPr lang="en-GB" sz="2800" dirty="0" smtClean="0">
                <a:solidFill>
                  <a:prstClr val="black"/>
                </a:solidFill>
              </a:rPr>
              <a:t>Introduction</a:t>
            </a: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40049903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What is Social History?</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fontScale="92500"/>
          </a:bodyPr>
          <a:lstStyle/>
          <a:p>
            <a:r>
              <a:rPr lang="en-GB" b="1" dirty="0">
                <a:solidFill>
                  <a:schemeClr val="bg1"/>
                </a:solidFill>
              </a:rPr>
              <a:t>Social history </a:t>
            </a:r>
            <a:r>
              <a:rPr lang="en-GB" dirty="0">
                <a:solidFill>
                  <a:schemeClr val="bg1"/>
                </a:solidFill>
              </a:rPr>
              <a:t>– a study of a society and its cultural habits and values. </a:t>
            </a:r>
            <a:endParaRPr lang="en-GB" dirty="0" smtClean="0">
              <a:solidFill>
                <a:schemeClr val="bg1"/>
              </a:solidFill>
            </a:endParaRPr>
          </a:p>
          <a:p>
            <a:pPr lvl="1"/>
            <a:r>
              <a:rPr lang="en-GB" dirty="0" smtClean="0">
                <a:solidFill>
                  <a:schemeClr val="bg1"/>
                </a:solidFill>
              </a:rPr>
              <a:t>How were these societies organised?</a:t>
            </a:r>
          </a:p>
          <a:p>
            <a:pPr lvl="1"/>
            <a:r>
              <a:rPr lang="en-GB" dirty="0" smtClean="0">
                <a:solidFill>
                  <a:schemeClr val="bg1"/>
                </a:solidFill>
              </a:rPr>
              <a:t>What practices, concepts and institutions underpinned them.</a:t>
            </a:r>
          </a:p>
          <a:p>
            <a:pPr lvl="1"/>
            <a:r>
              <a:rPr lang="en-GB" dirty="0" smtClean="0">
                <a:solidFill>
                  <a:schemeClr val="bg1"/>
                </a:solidFill>
              </a:rPr>
              <a:t>An attempt to understand the various levels of society and not just the elite. </a:t>
            </a:r>
          </a:p>
          <a:p>
            <a:pPr lvl="1"/>
            <a:endParaRPr lang="en-GB" sz="900" dirty="0" smtClean="0">
              <a:solidFill>
                <a:schemeClr val="bg1"/>
              </a:solidFill>
            </a:endParaRPr>
          </a:p>
          <a:p>
            <a:r>
              <a:rPr lang="en-GB" dirty="0" smtClean="0">
                <a:solidFill>
                  <a:schemeClr val="bg1"/>
                </a:solidFill>
              </a:rPr>
              <a:t>Compare – </a:t>
            </a:r>
            <a:r>
              <a:rPr lang="en-GB" b="1" dirty="0" smtClean="0">
                <a:solidFill>
                  <a:schemeClr val="bg1"/>
                </a:solidFill>
              </a:rPr>
              <a:t>Political-military </a:t>
            </a:r>
            <a:r>
              <a:rPr lang="en-GB" b="1" dirty="0">
                <a:solidFill>
                  <a:schemeClr val="bg1"/>
                </a:solidFill>
              </a:rPr>
              <a:t>history </a:t>
            </a:r>
            <a:r>
              <a:rPr lang="en-GB" dirty="0">
                <a:solidFill>
                  <a:schemeClr val="bg1"/>
                </a:solidFill>
              </a:rPr>
              <a:t>- a study of major political events and individuals who shaped </a:t>
            </a:r>
            <a:r>
              <a:rPr lang="en-GB" dirty="0" smtClean="0">
                <a:solidFill>
                  <a:schemeClr val="bg1"/>
                </a:solidFill>
              </a:rPr>
              <a:t>them.</a:t>
            </a:r>
          </a:p>
          <a:p>
            <a:endParaRPr lang="en-GB" sz="800" b="1" dirty="0">
              <a:solidFill>
                <a:schemeClr val="bg1"/>
              </a:solidFill>
            </a:endParaRPr>
          </a:p>
          <a:p>
            <a:r>
              <a:rPr lang="en-GB" dirty="0" smtClean="0">
                <a:solidFill>
                  <a:schemeClr val="bg1"/>
                </a:solidFill>
              </a:rPr>
              <a:t>See </a:t>
            </a:r>
            <a:r>
              <a:rPr lang="en-GB" dirty="0">
                <a:solidFill>
                  <a:schemeClr val="bg1"/>
                </a:solidFill>
              </a:rPr>
              <a:t>also </a:t>
            </a:r>
            <a:r>
              <a:rPr lang="en-GB" b="1" dirty="0">
                <a:solidFill>
                  <a:schemeClr val="bg1"/>
                </a:solidFill>
              </a:rPr>
              <a:t>Economic history </a:t>
            </a:r>
            <a:r>
              <a:rPr lang="en-GB" dirty="0" smtClean="0">
                <a:solidFill>
                  <a:schemeClr val="bg1"/>
                </a:solidFill>
              </a:rPr>
              <a:t>– arguably falls within social history </a:t>
            </a:r>
            <a:r>
              <a:rPr lang="en-GB" dirty="0">
                <a:solidFill>
                  <a:schemeClr val="bg1"/>
                </a:solidFill>
              </a:rPr>
              <a:t>- diverse areas from demography, productive capacity (esp. agricultural) and other phenomena such as </a:t>
            </a:r>
            <a:r>
              <a:rPr lang="en-GB" dirty="0" smtClean="0">
                <a:solidFill>
                  <a:schemeClr val="bg1"/>
                </a:solidFill>
              </a:rPr>
              <a:t>trade.</a:t>
            </a:r>
            <a:endParaRPr lang="en-GB" dirty="0">
              <a:solidFill>
                <a:schemeClr val="bg1"/>
              </a:solidFill>
            </a:endParaRPr>
          </a:p>
          <a:p>
            <a:endParaRPr lang="en-GB" dirty="0"/>
          </a:p>
        </p:txBody>
      </p:sp>
    </p:spTree>
    <p:extLst>
      <p:ext uri="{BB962C8B-B14F-4D97-AF65-F5344CB8AC3E}">
        <p14:creationId xmlns:p14="http://schemas.microsoft.com/office/powerpoint/2010/main" val="38258853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Thematic Focus</a:t>
            </a:r>
            <a:endParaRPr lang="en-GB" dirty="0">
              <a:solidFill>
                <a:schemeClr val="bg1"/>
              </a:solidFill>
            </a:endParaRPr>
          </a:p>
        </p:txBody>
      </p:sp>
      <p:cxnSp>
        <p:nvCxnSpPr>
          <p:cNvPr id="7" name="Straight Connector 6"/>
          <p:cNvCxnSpPr/>
          <p:nvPr/>
        </p:nvCxnSpPr>
        <p:spPr>
          <a:xfrm flipH="1" flipV="1">
            <a:off x="2877412" y="2564904"/>
            <a:ext cx="576064" cy="757885"/>
          </a:xfrm>
          <a:prstGeom prst="line">
            <a:avLst/>
          </a:prstGeom>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395536" y="1766872"/>
            <a:ext cx="2520280" cy="12846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646921" y="1851164"/>
            <a:ext cx="2088232" cy="1200329"/>
          </a:xfrm>
          <a:prstGeom prst="rect">
            <a:avLst/>
          </a:prstGeom>
          <a:noFill/>
        </p:spPr>
        <p:txBody>
          <a:bodyPr wrap="square" rtlCol="0">
            <a:spAutoFit/>
          </a:bodyPr>
          <a:lstStyle/>
          <a:p>
            <a:r>
              <a:rPr lang="en-GB" b="1" dirty="0" smtClean="0">
                <a:solidFill>
                  <a:srgbClr val="FFFF00"/>
                </a:solidFill>
              </a:rPr>
              <a:t>Beliefs:</a:t>
            </a:r>
          </a:p>
          <a:p>
            <a:pPr marL="285750" indent="-285750">
              <a:buFont typeface="Arial" panose="020B0604020202020204" pitchFamily="34" charset="0"/>
              <a:buChar char="•"/>
            </a:pPr>
            <a:r>
              <a:rPr lang="en-GB" dirty="0" smtClean="0">
                <a:solidFill>
                  <a:srgbClr val="FFFF00"/>
                </a:solidFill>
              </a:rPr>
              <a:t>Religion</a:t>
            </a:r>
          </a:p>
          <a:p>
            <a:pPr marL="285750" indent="-285750">
              <a:buFont typeface="Arial" panose="020B0604020202020204" pitchFamily="34" charset="0"/>
              <a:buChar char="•"/>
            </a:pPr>
            <a:r>
              <a:rPr lang="en-GB" dirty="0" smtClean="0">
                <a:solidFill>
                  <a:srgbClr val="FFFF00"/>
                </a:solidFill>
              </a:rPr>
              <a:t>Funerary practices</a:t>
            </a:r>
            <a:endParaRPr lang="en-GB" dirty="0">
              <a:solidFill>
                <a:srgbClr val="FFFF00"/>
              </a:solidFill>
            </a:endParaRPr>
          </a:p>
        </p:txBody>
      </p:sp>
      <p:sp>
        <p:nvSpPr>
          <p:cNvPr id="10" name="Rectangle 9"/>
          <p:cNvSpPr/>
          <p:nvPr/>
        </p:nvSpPr>
        <p:spPr>
          <a:xfrm>
            <a:off x="6156176" y="1700808"/>
            <a:ext cx="2520280" cy="13506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1" name="Straight Connector 10"/>
          <p:cNvCxnSpPr/>
          <p:nvPr/>
        </p:nvCxnSpPr>
        <p:spPr>
          <a:xfrm flipV="1">
            <a:off x="5436096" y="2678183"/>
            <a:ext cx="720080" cy="650487"/>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228184" y="1766872"/>
            <a:ext cx="2376264" cy="1200329"/>
          </a:xfrm>
          <a:prstGeom prst="rect">
            <a:avLst/>
          </a:prstGeom>
          <a:noFill/>
        </p:spPr>
        <p:txBody>
          <a:bodyPr wrap="square" rtlCol="0">
            <a:spAutoFit/>
          </a:bodyPr>
          <a:lstStyle/>
          <a:p>
            <a:r>
              <a:rPr lang="en-GB" b="1" dirty="0" smtClean="0">
                <a:solidFill>
                  <a:srgbClr val="FFFF00"/>
                </a:solidFill>
              </a:rPr>
              <a:t>Intellectual activity:</a:t>
            </a:r>
            <a:endParaRPr lang="en-GB" dirty="0" smtClean="0">
              <a:solidFill>
                <a:srgbClr val="FFFF00"/>
              </a:solidFill>
            </a:endParaRPr>
          </a:p>
          <a:p>
            <a:pPr marL="285750" indent="-285750">
              <a:buFont typeface="Arial" panose="020B0604020202020204" pitchFamily="34" charset="0"/>
              <a:buChar char="•"/>
            </a:pPr>
            <a:r>
              <a:rPr lang="en-GB" dirty="0" smtClean="0">
                <a:solidFill>
                  <a:srgbClr val="FFFF00"/>
                </a:solidFill>
              </a:rPr>
              <a:t>Education</a:t>
            </a:r>
          </a:p>
          <a:p>
            <a:pPr marL="285750" indent="-285750">
              <a:buFont typeface="Arial" panose="020B0604020202020204" pitchFamily="34" charset="0"/>
              <a:buChar char="•"/>
            </a:pPr>
            <a:r>
              <a:rPr lang="en-GB" dirty="0" smtClean="0">
                <a:solidFill>
                  <a:srgbClr val="FFFF00"/>
                </a:solidFill>
              </a:rPr>
              <a:t>Philosophical and scientific enquiry</a:t>
            </a:r>
            <a:endParaRPr lang="en-GB" dirty="0">
              <a:solidFill>
                <a:srgbClr val="FFFF00"/>
              </a:solidFill>
            </a:endParaRPr>
          </a:p>
        </p:txBody>
      </p:sp>
      <p:sp>
        <p:nvSpPr>
          <p:cNvPr id="15" name="Rectangle 14"/>
          <p:cNvSpPr/>
          <p:nvPr/>
        </p:nvSpPr>
        <p:spPr>
          <a:xfrm>
            <a:off x="6228184" y="3413110"/>
            <a:ext cx="2520280" cy="13840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p:cNvSpPr txBox="1"/>
          <p:nvPr/>
        </p:nvSpPr>
        <p:spPr>
          <a:xfrm>
            <a:off x="6245814" y="3366466"/>
            <a:ext cx="2502650" cy="1754326"/>
          </a:xfrm>
          <a:prstGeom prst="rect">
            <a:avLst/>
          </a:prstGeom>
          <a:noFill/>
        </p:spPr>
        <p:txBody>
          <a:bodyPr wrap="square" rtlCol="0">
            <a:spAutoFit/>
          </a:bodyPr>
          <a:lstStyle/>
          <a:p>
            <a:r>
              <a:rPr lang="en-GB" b="1" dirty="0" smtClean="0">
                <a:solidFill>
                  <a:srgbClr val="FFFF00"/>
                </a:solidFill>
              </a:rPr>
              <a:t>Artistic expression:</a:t>
            </a:r>
          </a:p>
          <a:p>
            <a:pPr marL="285750" indent="-285750">
              <a:buFont typeface="Arial" panose="020B0604020202020204" pitchFamily="34" charset="0"/>
              <a:buChar char="•"/>
            </a:pPr>
            <a:r>
              <a:rPr lang="en-GB" dirty="0">
                <a:solidFill>
                  <a:srgbClr val="FFFF00"/>
                </a:solidFill>
              </a:rPr>
              <a:t>S</a:t>
            </a:r>
            <a:r>
              <a:rPr lang="en-GB" dirty="0" smtClean="0">
                <a:solidFill>
                  <a:srgbClr val="FFFF00"/>
                </a:solidFill>
              </a:rPr>
              <a:t>culpture, painting, mosaics, etc.</a:t>
            </a:r>
          </a:p>
          <a:p>
            <a:pPr marL="285750" indent="-285750">
              <a:buFont typeface="Arial" panose="020B0604020202020204" pitchFamily="34" charset="0"/>
              <a:buChar char="•"/>
            </a:pPr>
            <a:r>
              <a:rPr lang="en-GB" dirty="0" smtClean="0">
                <a:solidFill>
                  <a:srgbClr val="FFFF00"/>
                </a:solidFill>
              </a:rPr>
              <a:t>Monumental architecture</a:t>
            </a:r>
          </a:p>
          <a:p>
            <a:endParaRPr lang="en-GB" b="1" dirty="0">
              <a:solidFill>
                <a:srgbClr val="FFFF00"/>
              </a:solidFill>
            </a:endParaRPr>
          </a:p>
        </p:txBody>
      </p:sp>
      <p:cxnSp>
        <p:nvCxnSpPr>
          <p:cNvPr id="17" name="Straight Connector 16"/>
          <p:cNvCxnSpPr>
            <a:endCxn id="16" idx="1"/>
          </p:cNvCxnSpPr>
          <p:nvPr/>
        </p:nvCxnSpPr>
        <p:spPr>
          <a:xfrm>
            <a:off x="5513379" y="3674721"/>
            <a:ext cx="732435" cy="568908"/>
          </a:xfrm>
          <a:prstGeom prst="line">
            <a:avLst/>
          </a:prstGeom>
        </p:spPr>
        <p:style>
          <a:lnRef idx="1">
            <a:schemeClr val="accent1"/>
          </a:lnRef>
          <a:fillRef idx="0">
            <a:schemeClr val="accent1"/>
          </a:fillRef>
          <a:effectRef idx="0">
            <a:schemeClr val="accent1"/>
          </a:effectRef>
          <a:fontRef idx="minor">
            <a:schemeClr val="tx1"/>
          </a:fontRef>
        </p:style>
      </p:cxnSp>
      <p:sp>
        <p:nvSpPr>
          <p:cNvPr id="21" name="Rectangle 20"/>
          <p:cNvSpPr/>
          <p:nvPr/>
        </p:nvSpPr>
        <p:spPr>
          <a:xfrm>
            <a:off x="373765" y="4880651"/>
            <a:ext cx="2520280" cy="17967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p:cNvSpPr txBox="1"/>
          <p:nvPr/>
        </p:nvSpPr>
        <p:spPr>
          <a:xfrm>
            <a:off x="539552" y="4826675"/>
            <a:ext cx="2195601" cy="2031325"/>
          </a:xfrm>
          <a:prstGeom prst="rect">
            <a:avLst/>
          </a:prstGeom>
          <a:noFill/>
        </p:spPr>
        <p:txBody>
          <a:bodyPr wrap="square" rtlCol="0">
            <a:spAutoFit/>
          </a:bodyPr>
          <a:lstStyle/>
          <a:p>
            <a:r>
              <a:rPr lang="en-GB" b="1" dirty="0" smtClean="0">
                <a:solidFill>
                  <a:srgbClr val="FFFF00"/>
                </a:solidFill>
              </a:rPr>
              <a:t>Social stability:</a:t>
            </a:r>
          </a:p>
          <a:p>
            <a:pPr marL="285750" indent="-285750">
              <a:buFont typeface="Arial" panose="020B0604020202020204" pitchFamily="34" charset="0"/>
              <a:buChar char="•"/>
            </a:pPr>
            <a:r>
              <a:rPr lang="en-GB" dirty="0" smtClean="0">
                <a:solidFill>
                  <a:srgbClr val="FFFF00"/>
                </a:solidFill>
              </a:rPr>
              <a:t>Law</a:t>
            </a:r>
          </a:p>
          <a:p>
            <a:pPr marL="285750" indent="-285750">
              <a:buFont typeface="Arial" panose="020B0604020202020204" pitchFamily="34" charset="0"/>
              <a:buChar char="•"/>
            </a:pPr>
            <a:r>
              <a:rPr lang="en-GB" dirty="0" smtClean="0">
                <a:solidFill>
                  <a:srgbClr val="FFFF00"/>
                </a:solidFill>
              </a:rPr>
              <a:t>Order</a:t>
            </a:r>
          </a:p>
          <a:p>
            <a:pPr marL="285750" indent="-285750">
              <a:buFont typeface="Arial" panose="020B0604020202020204" pitchFamily="34" charset="0"/>
              <a:buChar char="•"/>
            </a:pPr>
            <a:r>
              <a:rPr lang="en-GB" dirty="0" smtClean="0">
                <a:solidFill>
                  <a:srgbClr val="FFFF00"/>
                </a:solidFill>
              </a:rPr>
              <a:t>Civil strife</a:t>
            </a:r>
          </a:p>
          <a:p>
            <a:pPr marL="285750" indent="-285750">
              <a:buFont typeface="Arial" panose="020B0604020202020204" pitchFamily="34" charset="0"/>
              <a:buChar char="•"/>
            </a:pPr>
            <a:r>
              <a:rPr lang="en-GB" dirty="0" smtClean="0">
                <a:solidFill>
                  <a:srgbClr val="FFFF00"/>
                </a:solidFill>
              </a:rPr>
              <a:t>Environmental disaster</a:t>
            </a:r>
          </a:p>
          <a:p>
            <a:pPr marL="285750" indent="-285750">
              <a:buFont typeface="Arial" panose="020B0604020202020204" pitchFamily="34" charset="0"/>
              <a:buChar char="•"/>
            </a:pPr>
            <a:endParaRPr lang="en-GB" dirty="0">
              <a:solidFill>
                <a:srgbClr val="FFFF00"/>
              </a:solidFill>
            </a:endParaRPr>
          </a:p>
        </p:txBody>
      </p:sp>
      <p:sp>
        <p:nvSpPr>
          <p:cNvPr id="23" name="Rectangle 22"/>
          <p:cNvSpPr/>
          <p:nvPr/>
        </p:nvSpPr>
        <p:spPr>
          <a:xfrm>
            <a:off x="6236999" y="4932541"/>
            <a:ext cx="2520280" cy="17795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p:cNvSpPr txBox="1"/>
          <p:nvPr/>
        </p:nvSpPr>
        <p:spPr>
          <a:xfrm>
            <a:off x="6300192" y="4945153"/>
            <a:ext cx="2448272" cy="1754326"/>
          </a:xfrm>
          <a:prstGeom prst="rect">
            <a:avLst/>
          </a:prstGeom>
          <a:noFill/>
        </p:spPr>
        <p:txBody>
          <a:bodyPr wrap="square" rtlCol="0">
            <a:spAutoFit/>
          </a:bodyPr>
          <a:lstStyle/>
          <a:p>
            <a:r>
              <a:rPr lang="en-GB" b="1" dirty="0" smtClean="0">
                <a:solidFill>
                  <a:srgbClr val="FFFF00"/>
                </a:solidFill>
              </a:rPr>
              <a:t>Social Structures:</a:t>
            </a:r>
            <a:endParaRPr lang="en-GB" dirty="0" smtClean="0">
              <a:solidFill>
                <a:srgbClr val="FFFF00"/>
              </a:solidFill>
            </a:endParaRPr>
          </a:p>
          <a:p>
            <a:pPr marL="285750" indent="-285750">
              <a:buFont typeface="Arial" panose="020B0604020202020204" pitchFamily="34" charset="0"/>
              <a:buChar char="•"/>
            </a:pPr>
            <a:r>
              <a:rPr lang="en-GB" dirty="0" smtClean="0">
                <a:solidFill>
                  <a:srgbClr val="FFFF00"/>
                </a:solidFill>
              </a:rPr>
              <a:t>Slavery and manumission</a:t>
            </a:r>
          </a:p>
          <a:p>
            <a:pPr marL="285750" indent="-285750">
              <a:buFont typeface="Arial" panose="020B0604020202020204" pitchFamily="34" charset="0"/>
              <a:buChar char="•"/>
            </a:pPr>
            <a:r>
              <a:rPr lang="en-GB" dirty="0" smtClean="0">
                <a:solidFill>
                  <a:srgbClr val="FFFF00"/>
                </a:solidFill>
              </a:rPr>
              <a:t>Social hierarchy</a:t>
            </a:r>
          </a:p>
          <a:p>
            <a:pPr marL="285750" indent="-285750">
              <a:buFont typeface="Arial" panose="020B0604020202020204" pitchFamily="34" charset="0"/>
              <a:buChar char="•"/>
            </a:pPr>
            <a:r>
              <a:rPr lang="en-GB" dirty="0" smtClean="0">
                <a:solidFill>
                  <a:srgbClr val="FFFF00"/>
                </a:solidFill>
              </a:rPr>
              <a:t>Gender expectations</a:t>
            </a:r>
          </a:p>
        </p:txBody>
      </p:sp>
      <p:cxnSp>
        <p:nvCxnSpPr>
          <p:cNvPr id="25" name="Straight Connector 24"/>
          <p:cNvCxnSpPr/>
          <p:nvPr/>
        </p:nvCxnSpPr>
        <p:spPr>
          <a:xfrm>
            <a:off x="5076056" y="3861048"/>
            <a:ext cx="1127525" cy="1100664"/>
          </a:xfrm>
          <a:prstGeom prst="line">
            <a:avLst/>
          </a:prstGeom>
        </p:spPr>
        <p:style>
          <a:lnRef idx="1">
            <a:schemeClr val="accent1"/>
          </a:lnRef>
          <a:fillRef idx="0">
            <a:schemeClr val="accent1"/>
          </a:fillRef>
          <a:effectRef idx="0">
            <a:schemeClr val="accent1"/>
          </a:effectRef>
          <a:fontRef idx="minor">
            <a:schemeClr val="tx1"/>
          </a:fontRef>
        </p:style>
      </p:cxnSp>
      <p:sp>
        <p:nvSpPr>
          <p:cNvPr id="28" name="Rectangle 27"/>
          <p:cNvSpPr/>
          <p:nvPr/>
        </p:nvSpPr>
        <p:spPr>
          <a:xfrm>
            <a:off x="3173693" y="4932541"/>
            <a:ext cx="2808312" cy="1746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TextBox 28"/>
          <p:cNvSpPr txBox="1"/>
          <p:nvPr/>
        </p:nvSpPr>
        <p:spPr>
          <a:xfrm>
            <a:off x="3203848" y="4961712"/>
            <a:ext cx="2778157" cy="1477328"/>
          </a:xfrm>
          <a:prstGeom prst="rect">
            <a:avLst/>
          </a:prstGeom>
          <a:noFill/>
        </p:spPr>
        <p:txBody>
          <a:bodyPr wrap="square" rtlCol="0">
            <a:spAutoFit/>
          </a:bodyPr>
          <a:lstStyle/>
          <a:p>
            <a:r>
              <a:rPr lang="en-GB" b="1" dirty="0" smtClean="0">
                <a:solidFill>
                  <a:srgbClr val="FFFF00"/>
                </a:solidFill>
              </a:rPr>
              <a:t>Pleasure and morality:</a:t>
            </a:r>
          </a:p>
          <a:p>
            <a:pPr marL="285750" indent="-285750">
              <a:buFont typeface="Arial" panose="020B0604020202020204" pitchFamily="34" charset="0"/>
              <a:buChar char="•"/>
            </a:pPr>
            <a:r>
              <a:rPr lang="en-GB" dirty="0" smtClean="0">
                <a:solidFill>
                  <a:srgbClr val="FFFF00"/>
                </a:solidFill>
              </a:rPr>
              <a:t>Bathing</a:t>
            </a:r>
          </a:p>
          <a:p>
            <a:pPr marL="285750" indent="-285750">
              <a:buFont typeface="Arial" panose="020B0604020202020204" pitchFamily="34" charset="0"/>
              <a:buChar char="•"/>
            </a:pPr>
            <a:r>
              <a:rPr lang="en-GB" dirty="0" smtClean="0">
                <a:solidFill>
                  <a:srgbClr val="FFFF00"/>
                </a:solidFill>
              </a:rPr>
              <a:t>Banqueting </a:t>
            </a:r>
          </a:p>
          <a:p>
            <a:pPr marL="285750" indent="-285750">
              <a:buFont typeface="Arial" panose="020B0604020202020204" pitchFamily="34" charset="0"/>
              <a:buChar char="•"/>
            </a:pPr>
            <a:r>
              <a:rPr lang="en-GB" dirty="0" smtClean="0">
                <a:solidFill>
                  <a:srgbClr val="FFFF00"/>
                </a:solidFill>
              </a:rPr>
              <a:t>Sexuality </a:t>
            </a:r>
          </a:p>
          <a:p>
            <a:pPr marL="285750" indent="-285750">
              <a:buFont typeface="Arial" panose="020B0604020202020204" pitchFamily="34" charset="0"/>
              <a:buChar char="•"/>
            </a:pPr>
            <a:r>
              <a:rPr lang="en-GB" dirty="0" smtClean="0">
                <a:solidFill>
                  <a:srgbClr val="FFFF00"/>
                </a:solidFill>
              </a:rPr>
              <a:t>Entertainment </a:t>
            </a:r>
          </a:p>
        </p:txBody>
      </p:sp>
      <p:cxnSp>
        <p:nvCxnSpPr>
          <p:cNvPr id="30" name="Straight Connector 29"/>
          <p:cNvCxnSpPr/>
          <p:nvPr/>
        </p:nvCxnSpPr>
        <p:spPr>
          <a:xfrm flipH="1">
            <a:off x="2915816" y="3965937"/>
            <a:ext cx="936104" cy="979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4487690" y="4203622"/>
            <a:ext cx="0" cy="758090"/>
          </a:xfrm>
          <a:prstGeom prst="line">
            <a:avLst/>
          </a:prstGeom>
        </p:spPr>
        <p:style>
          <a:lnRef idx="1">
            <a:schemeClr val="accent1"/>
          </a:lnRef>
          <a:fillRef idx="0">
            <a:schemeClr val="accent1"/>
          </a:fillRef>
          <a:effectRef idx="0">
            <a:schemeClr val="accent1"/>
          </a:effectRef>
          <a:fontRef idx="minor">
            <a:schemeClr val="tx1"/>
          </a:fontRef>
        </p:style>
      </p:cxnSp>
      <p:sp>
        <p:nvSpPr>
          <p:cNvPr id="42" name="Rectangle 41"/>
          <p:cNvSpPr/>
          <p:nvPr/>
        </p:nvSpPr>
        <p:spPr>
          <a:xfrm>
            <a:off x="3059832" y="1752871"/>
            <a:ext cx="2922173" cy="9253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p:cNvSpPr txBox="1"/>
          <p:nvPr/>
        </p:nvSpPr>
        <p:spPr>
          <a:xfrm>
            <a:off x="3059832" y="1766872"/>
            <a:ext cx="2922173" cy="923330"/>
          </a:xfrm>
          <a:prstGeom prst="rect">
            <a:avLst/>
          </a:prstGeom>
          <a:noFill/>
        </p:spPr>
        <p:txBody>
          <a:bodyPr wrap="square" rtlCol="0">
            <a:spAutoFit/>
          </a:bodyPr>
          <a:lstStyle/>
          <a:p>
            <a:r>
              <a:rPr lang="en-GB" b="1" dirty="0" smtClean="0">
                <a:solidFill>
                  <a:srgbClr val="FFFF00"/>
                </a:solidFill>
              </a:rPr>
              <a:t>Health and mortality:</a:t>
            </a:r>
          </a:p>
          <a:p>
            <a:pPr marL="285750" indent="-285750">
              <a:buFont typeface="Arial" panose="020B0604020202020204" pitchFamily="34" charset="0"/>
              <a:buChar char="•"/>
            </a:pPr>
            <a:r>
              <a:rPr lang="en-GB" dirty="0" smtClean="0">
                <a:solidFill>
                  <a:srgbClr val="FFFF00"/>
                </a:solidFill>
              </a:rPr>
              <a:t>Medicine and disease</a:t>
            </a:r>
          </a:p>
          <a:p>
            <a:pPr marL="285750" indent="-285750">
              <a:buFont typeface="Arial" panose="020B0604020202020204" pitchFamily="34" charset="0"/>
              <a:buChar char="•"/>
            </a:pPr>
            <a:r>
              <a:rPr lang="en-GB" dirty="0" smtClean="0">
                <a:solidFill>
                  <a:srgbClr val="FFFF00"/>
                </a:solidFill>
              </a:rPr>
              <a:t>Sanitation</a:t>
            </a:r>
            <a:r>
              <a:rPr lang="en-GB" b="1" dirty="0" smtClean="0">
                <a:solidFill>
                  <a:srgbClr val="FFFF00"/>
                </a:solidFill>
              </a:rPr>
              <a:t> </a:t>
            </a:r>
            <a:r>
              <a:rPr lang="en-GB" dirty="0" smtClean="0">
                <a:solidFill>
                  <a:srgbClr val="FFFF00"/>
                </a:solidFill>
              </a:rPr>
              <a:t>and housing</a:t>
            </a:r>
            <a:endParaRPr lang="en-GB" dirty="0">
              <a:solidFill>
                <a:srgbClr val="FFFF00"/>
              </a:solidFill>
            </a:endParaRPr>
          </a:p>
        </p:txBody>
      </p:sp>
      <p:sp>
        <p:nvSpPr>
          <p:cNvPr id="45" name="Rectangle 44"/>
          <p:cNvSpPr/>
          <p:nvPr/>
        </p:nvSpPr>
        <p:spPr>
          <a:xfrm>
            <a:off x="377212" y="3206731"/>
            <a:ext cx="2520280" cy="15184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TextBox 45"/>
          <p:cNvSpPr txBox="1"/>
          <p:nvPr/>
        </p:nvSpPr>
        <p:spPr>
          <a:xfrm>
            <a:off x="539553" y="3328670"/>
            <a:ext cx="2224268" cy="1200329"/>
          </a:xfrm>
          <a:prstGeom prst="rect">
            <a:avLst/>
          </a:prstGeom>
          <a:noFill/>
        </p:spPr>
        <p:txBody>
          <a:bodyPr wrap="square" rtlCol="0">
            <a:spAutoFit/>
          </a:bodyPr>
          <a:lstStyle/>
          <a:p>
            <a:r>
              <a:rPr lang="en-GB" b="1" dirty="0" smtClean="0">
                <a:solidFill>
                  <a:srgbClr val="FFFF00"/>
                </a:solidFill>
              </a:rPr>
              <a:t>Survival:</a:t>
            </a:r>
          </a:p>
          <a:p>
            <a:pPr marL="285750" indent="-285750">
              <a:buFont typeface="Arial" panose="020B0604020202020204" pitchFamily="34" charset="0"/>
              <a:buChar char="•"/>
            </a:pPr>
            <a:r>
              <a:rPr lang="en-GB" dirty="0" smtClean="0">
                <a:solidFill>
                  <a:srgbClr val="FFFF00"/>
                </a:solidFill>
              </a:rPr>
              <a:t>Warfare</a:t>
            </a:r>
          </a:p>
          <a:p>
            <a:pPr marL="285750" indent="-285750">
              <a:buFont typeface="Arial" panose="020B0604020202020204" pitchFamily="34" charset="0"/>
              <a:buChar char="•"/>
            </a:pPr>
            <a:r>
              <a:rPr lang="en-GB" dirty="0" smtClean="0">
                <a:solidFill>
                  <a:srgbClr val="FFFF00"/>
                </a:solidFill>
              </a:rPr>
              <a:t>Politics</a:t>
            </a:r>
          </a:p>
          <a:p>
            <a:pPr marL="285750" indent="-285750">
              <a:buFont typeface="Arial" panose="020B0604020202020204" pitchFamily="34" charset="0"/>
              <a:buChar char="•"/>
            </a:pPr>
            <a:r>
              <a:rPr lang="en-GB" dirty="0" smtClean="0">
                <a:solidFill>
                  <a:srgbClr val="FFFF00"/>
                </a:solidFill>
              </a:rPr>
              <a:t>Economics </a:t>
            </a:r>
            <a:endParaRPr lang="en-GB" dirty="0">
              <a:solidFill>
                <a:srgbClr val="FFFF00"/>
              </a:solidFill>
            </a:endParaRPr>
          </a:p>
        </p:txBody>
      </p:sp>
      <p:cxnSp>
        <p:nvCxnSpPr>
          <p:cNvPr id="47" name="Straight Connector 46"/>
          <p:cNvCxnSpPr/>
          <p:nvPr/>
        </p:nvCxnSpPr>
        <p:spPr>
          <a:xfrm flipH="1">
            <a:off x="2837317" y="3519739"/>
            <a:ext cx="576064" cy="213257"/>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43" idx="2"/>
          </p:cNvCxnSpPr>
          <p:nvPr/>
        </p:nvCxnSpPr>
        <p:spPr>
          <a:xfrm>
            <a:off x="4520919" y="2690202"/>
            <a:ext cx="0" cy="516529"/>
          </a:xfrm>
          <a:prstGeom prst="line">
            <a:avLst/>
          </a:prstGeom>
        </p:spPr>
        <p:style>
          <a:lnRef idx="1">
            <a:schemeClr val="accent1"/>
          </a:lnRef>
          <a:fillRef idx="0">
            <a:schemeClr val="accent1"/>
          </a:fillRef>
          <a:effectRef idx="0">
            <a:schemeClr val="accent1"/>
          </a:effectRef>
          <a:fontRef idx="minor">
            <a:schemeClr val="tx1"/>
          </a:fontRef>
        </p:style>
      </p:cxnSp>
      <p:sp>
        <p:nvSpPr>
          <p:cNvPr id="56" name="Oval 55"/>
          <p:cNvSpPr/>
          <p:nvPr/>
        </p:nvSpPr>
        <p:spPr>
          <a:xfrm>
            <a:off x="3335562" y="3051494"/>
            <a:ext cx="2304256" cy="11521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p:cNvSpPr txBox="1"/>
          <p:nvPr/>
        </p:nvSpPr>
        <p:spPr>
          <a:xfrm>
            <a:off x="3731606" y="3315343"/>
            <a:ext cx="1512168" cy="523220"/>
          </a:xfrm>
          <a:prstGeom prst="rect">
            <a:avLst/>
          </a:prstGeom>
          <a:noFill/>
        </p:spPr>
        <p:txBody>
          <a:bodyPr wrap="square" rtlCol="0">
            <a:spAutoFit/>
          </a:bodyPr>
          <a:lstStyle/>
          <a:p>
            <a:pPr algn="ctr"/>
            <a:r>
              <a:rPr lang="en-GB" sz="2800" dirty="0" smtClean="0">
                <a:solidFill>
                  <a:srgbClr val="FFFF00"/>
                </a:solidFill>
              </a:rPr>
              <a:t>Society</a:t>
            </a:r>
            <a:endParaRPr lang="en-GB" sz="2800" dirty="0">
              <a:solidFill>
                <a:srgbClr val="FFFF00"/>
              </a:solidFill>
            </a:endParaRPr>
          </a:p>
        </p:txBody>
      </p:sp>
    </p:spTree>
    <p:extLst>
      <p:ext uri="{BB962C8B-B14F-4D97-AF65-F5344CB8AC3E}">
        <p14:creationId xmlns:p14="http://schemas.microsoft.com/office/powerpoint/2010/main" val="18685189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Chronology</a:t>
            </a:r>
            <a:endParaRPr lang="en-GB" dirty="0">
              <a:solidFill>
                <a:schemeClr val="bg1"/>
              </a:solidFill>
            </a:endParaRPr>
          </a:p>
        </p:txBody>
      </p:sp>
      <p:sp>
        <p:nvSpPr>
          <p:cNvPr id="3" name="Text Placeholder 2"/>
          <p:cNvSpPr>
            <a:spLocks noGrp="1"/>
          </p:cNvSpPr>
          <p:nvPr>
            <p:ph type="body" idx="1"/>
          </p:nvPr>
        </p:nvSpPr>
        <p:spPr/>
        <p:txBody>
          <a:bodyPr>
            <a:normAutofit fontScale="92500" lnSpcReduction="10000"/>
          </a:bodyPr>
          <a:lstStyle/>
          <a:p>
            <a:r>
              <a:rPr lang="en-GB" dirty="0">
                <a:solidFill>
                  <a:srgbClr val="000000"/>
                </a:solidFill>
              </a:rPr>
              <a:t>CLASSICAL ATHENS – C.5</a:t>
            </a:r>
            <a:r>
              <a:rPr lang="en-GB" sz="1600" dirty="0">
                <a:solidFill>
                  <a:srgbClr val="000000"/>
                </a:solidFill>
              </a:rPr>
              <a:t>TH </a:t>
            </a:r>
            <a:r>
              <a:rPr lang="en-GB" dirty="0">
                <a:solidFill>
                  <a:srgbClr val="000000"/>
                </a:solidFill>
              </a:rPr>
              <a:t>TO 4</a:t>
            </a:r>
            <a:r>
              <a:rPr lang="en-GB" sz="1600" dirty="0">
                <a:solidFill>
                  <a:srgbClr val="000000"/>
                </a:solidFill>
              </a:rPr>
              <a:t>TH </a:t>
            </a:r>
            <a:r>
              <a:rPr lang="en-GB" dirty="0">
                <a:solidFill>
                  <a:srgbClr val="000000"/>
                </a:solidFill>
              </a:rPr>
              <a:t>CENTURIES BC. </a:t>
            </a:r>
            <a:endParaRPr lang="en-GB" dirty="0"/>
          </a:p>
        </p:txBody>
      </p:sp>
      <p:sp>
        <p:nvSpPr>
          <p:cNvPr id="4" name="Text Placeholder 3"/>
          <p:cNvSpPr>
            <a:spLocks noGrp="1"/>
          </p:cNvSpPr>
          <p:nvPr>
            <p:ph type="body" sz="half" idx="3"/>
          </p:nvPr>
        </p:nvSpPr>
        <p:spPr/>
        <p:txBody>
          <a:bodyPr>
            <a:normAutofit lnSpcReduction="10000"/>
          </a:bodyPr>
          <a:lstStyle/>
          <a:p>
            <a:r>
              <a:rPr lang="en-GB" dirty="0">
                <a:solidFill>
                  <a:srgbClr val="000000"/>
                </a:solidFill>
              </a:rPr>
              <a:t>RISE AND PEAK OF ROME – C.200 BC – AD 200. </a:t>
            </a:r>
            <a:endParaRPr lang="en-GB" dirty="0"/>
          </a:p>
        </p:txBody>
      </p:sp>
      <p:sp>
        <p:nvSpPr>
          <p:cNvPr id="5" name="Content Placeholder 4"/>
          <p:cNvSpPr>
            <a:spLocks noGrp="1"/>
          </p:cNvSpPr>
          <p:nvPr>
            <p:ph sz="quarter" idx="2"/>
          </p:nvPr>
        </p:nvSpPr>
        <p:spPr>
          <a:xfrm>
            <a:off x="251520" y="2362200"/>
            <a:ext cx="4245868" cy="4379168"/>
          </a:xfrm>
        </p:spPr>
        <p:txBody>
          <a:bodyPr>
            <a:normAutofit fontScale="92500"/>
          </a:bodyPr>
          <a:lstStyle/>
          <a:p>
            <a:r>
              <a:rPr lang="en-GB" dirty="0">
                <a:solidFill>
                  <a:srgbClr val="000000"/>
                </a:solidFill>
              </a:rPr>
              <a:t>Archaic Greece - 8</a:t>
            </a:r>
            <a:r>
              <a:rPr lang="en-GB" sz="1600" dirty="0">
                <a:solidFill>
                  <a:srgbClr val="000000"/>
                </a:solidFill>
              </a:rPr>
              <a:t>th </a:t>
            </a:r>
            <a:r>
              <a:rPr lang="en-GB" dirty="0">
                <a:solidFill>
                  <a:srgbClr val="000000"/>
                </a:solidFill>
              </a:rPr>
              <a:t>to 6</a:t>
            </a:r>
            <a:r>
              <a:rPr lang="en-GB" sz="1600" dirty="0">
                <a:solidFill>
                  <a:srgbClr val="000000"/>
                </a:solidFill>
              </a:rPr>
              <a:t>th </a:t>
            </a:r>
            <a:r>
              <a:rPr lang="en-GB" dirty="0">
                <a:solidFill>
                  <a:srgbClr val="000000"/>
                </a:solidFill>
              </a:rPr>
              <a:t>centuries BC. </a:t>
            </a:r>
          </a:p>
          <a:p>
            <a:r>
              <a:rPr lang="en-GB" b="1" dirty="0" smtClean="0">
                <a:solidFill>
                  <a:srgbClr val="000000"/>
                </a:solidFill>
              </a:rPr>
              <a:t>Classical </a:t>
            </a:r>
            <a:r>
              <a:rPr lang="en-GB" b="1" dirty="0">
                <a:solidFill>
                  <a:srgbClr val="000000"/>
                </a:solidFill>
              </a:rPr>
              <a:t>Greece – 5</a:t>
            </a:r>
            <a:r>
              <a:rPr lang="en-GB" sz="1600" b="1" dirty="0">
                <a:solidFill>
                  <a:srgbClr val="000000"/>
                </a:solidFill>
              </a:rPr>
              <a:t>th </a:t>
            </a:r>
            <a:r>
              <a:rPr lang="en-GB" b="1" dirty="0">
                <a:solidFill>
                  <a:srgbClr val="000000"/>
                </a:solidFill>
              </a:rPr>
              <a:t>to 4</a:t>
            </a:r>
            <a:r>
              <a:rPr lang="en-GB" sz="1600" b="1" dirty="0">
                <a:solidFill>
                  <a:srgbClr val="000000"/>
                </a:solidFill>
              </a:rPr>
              <a:t>th </a:t>
            </a:r>
            <a:r>
              <a:rPr lang="en-GB" b="1" dirty="0">
                <a:solidFill>
                  <a:srgbClr val="000000"/>
                </a:solidFill>
              </a:rPr>
              <a:t>centuries BC. </a:t>
            </a:r>
            <a:endParaRPr lang="en-GB" dirty="0">
              <a:solidFill>
                <a:srgbClr val="000000"/>
              </a:solidFill>
            </a:endParaRPr>
          </a:p>
          <a:p>
            <a:r>
              <a:rPr lang="en-GB" dirty="0" smtClean="0">
                <a:solidFill>
                  <a:srgbClr val="000000"/>
                </a:solidFill>
              </a:rPr>
              <a:t>Hellenistic </a:t>
            </a:r>
            <a:r>
              <a:rPr lang="en-GB" dirty="0">
                <a:solidFill>
                  <a:srgbClr val="000000"/>
                </a:solidFill>
              </a:rPr>
              <a:t>Period – 323 BC (death of Alexander) to 30 BC (suicide of Cleopatra). </a:t>
            </a:r>
          </a:p>
          <a:p>
            <a:r>
              <a:rPr lang="en-GB" dirty="0" smtClean="0">
                <a:solidFill>
                  <a:srgbClr val="000000"/>
                </a:solidFill>
              </a:rPr>
              <a:t>Athens </a:t>
            </a:r>
            <a:r>
              <a:rPr lang="en-GB" dirty="0">
                <a:solidFill>
                  <a:srgbClr val="000000"/>
                </a:solidFill>
              </a:rPr>
              <a:t>is under Roman hegemony by mid-second century BC, </a:t>
            </a:r>
            <a:r>
              <a:rPr lang="en-GB" dirty="0" smtClean="0">
                <a:solidFill>
                  <a:srgbClr val="000000"/>
                </a:solidFill>
              </a:rPr>
              <a:t>revolts </a:t>
            </a:r>
            <a:r>
              <a:rPr lang="en-GB" dirty="0">
                <a:solidFill>
                  <a:srgbClr val="000000"/>
                </a:solidFill>
              </a:rPr>
              <a:t>and is crushed between 88-85 BC. </a:t>
            </a:r>
          </a:p>
          <a:p>
            <a:endParaRPr lang="en-GB" dirty="0"/>
          </a:p>
        </p:txBody>
      </p:sp>
      <p:sp>
        <p:nvSpPr>
          <p:cNvPr id="6" name="Content Placeholder 5"/>
          <p:cNvSpPr>
            <a:spLocks noGrp="1"/>
          </p:cNvSpPr>
          <p:nvPr>
            <p:ph sz="quarter" idx="4"/>
          </p:nvPr>
        </p:nvSpPr>
        <p:spPr>
          <a:xfrm>
            <a:off x="4645025" y="2362200"/>
            <a:ext cx="4247455" cy="4163144"/>
          </a:xfrm>
        </p:spPr>
        <p:txBody>
          <a:bodyPr>
            <a:normAutofit fontScale="92500" lnSpcReduction="20000"/>
          </a:bodyPr>
          <a:lstStyle/>
          <a:p>
            <a:r>
              <a:rPr lang="en-GB" dirty="0">
                <a:solidFill>
                  <a:srgbClr val="000000"/>
                </a:solidFill>
              </a:rPr>
              <a:t>Foundation and Rome under the Kings – 753-509 BC. </a:t>
            </a:r>
          </a:p>
          <a:p>
            <a:r>
              <a:rPr lang="en-GB" dirty="0" smtClean="0">
                <a:solidFill>
                  <a:srgbClr val="000000"/>
                </a:solidFill>
              </a:rPr>
              <a:t>Early-Republic </a:t>
            </a:r>
            <a:r>
              <a:rPr lang="en-GB" dirty="0">
                <a:solidFill>
                  <a:srgbClr val="000000"/>
                </a:solidFill>
              </a:rPr>
              <a:t>– c.500-c.mid-third century BC. </a:t>
            </a:r>
          </a:p>
          <a:p>
            <a:r>
              <a:rPr lang="en-GB" dirty="0" smtClean="0">
                <a:solidFill>
                  <a:srgbClr val="000000"/>
                </a:solidFill>
              </a:rPr>
              <a:t>Mid-Republic </a:t>
            </a:r>
            <a:r>
              <a:rPr lang="en-GB" dirty="0">
                <a:solidFill>
                  <a:srgbClr val="000000"/>
                </a:solidFill>
              </a:rPr>
              <a:t>– 264-146 BC (Punic Wars, 264-41, 218-201, 149-46 BC) </a:t>
            </a:r>
          </a:p>
          <a:p>
            <a:r>
              <a:rPr lang="en-GB" dirty="0" smtClean="0">
                <a:solidFill>
                  <a:srgbClr val="000000"/>
                </a:solidFill>
              </a:rPr>
              <a:t>Late </a:t>
            </a:r>
            <a:r>
              <a:rPr lang="en-GB" dirty="0">
                <a:solidFill>
                  <a:srgbClr val="000000"/>
                </a:solidFill>
              </a:rPr>
              <a:t>Republic – c.130‘s BC to 31/30 BC (Actium). </a:t>
            </a:r>
          </a:p>
          <a:p>
            <a:r>
              <a:rPr lang="en-GB" dirty="0" smtClean="0">
                <a:solidFill>
                  <a:srgbClr val="000000"/>
                </a:solidFill>
              </a:rPr>
              <a:t>Imperial </a:t>
            </a:r>
            <a:r>
              <a:rPr lang="en-GB" dirty="0">
                <a:solidFill>
                  <a:srgbClr val="000000"/>
                </a:solidFill>
              </a:rPr>
              <a:t>Period – Augustus to Alexander Severus. </a:t>
            </a:r>
          </a:p>
          <a:p>
            <a:r>
              <a:rPr lang="en-GB" dirty="0" smtClean="0">
                <a:solidFill>
                  <a:srgbClr val="000000"/>
                </a:solidFill>
              </a:rPr>
              <a:t>“Third </a:t>
            </a:r>
            <a:r>
              <a:rPr lang="en-GB" dirty="0">
                <a:solidFill>
                  <a:srgbClr val="000000"/>
                </a:solidFill>
              </a:rPr>
              <a:t>Century </a:t>
            </a:r>
            <a:r>
              <a:rPr lang="en-GB" dirty="0" smtClean="0">
                <a:solidFill>
                  <a:srgbClr val="000000"/>
                </a:solidFill>
              </a:rPr>
              <a:t>Crisis”. </a:t>
            </a:r>
            <a:endParaRPr lang="en-GB" dirty="0">
              <a:solidFill>
                <a:srgbClr val="000000"/>
              </a:solidFill>
            </a:endParaRPr>
          </a:p>
          <a:p>
            <a:endParaRPr lang="en-GB" dirty="0"/>
          </a:p>
        </p:txBody>
      </p:sp>
    </p:spTree>
    <p:extLst>
      <p:ext uri="{BB962C8B-B14F-4D97-AF65-F5344CB8AC3E}">
        <p14:creationId xmlns:p14="http://schemas.microsoft.com/office/powerpoint/2010/main" val="33978184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The Source Material</a:t>
            </a:r>
            <a:endParaRPr lang="en-GB" dirty="0">
              <a:solidFill>
                <a:schemeClr val="bg1"/>
              </a:solidFill>
            </a:endParaRPr>
          </a:p>
        </p:txBody>
      </p:sp>
      <p:sp>
        <p:nvSpPr>
          <p:cNvPr id="3" name="Content Placeholder 2"/>
          <p:cNvSpPr>
            <a:spLocks noGrp="1"/>
          </p:cNvSpPr>
          <p:nvPr>
            <p:ph idx="1"/>
          </p:nvPr>
        </p:nvSpPr>
        <p:spPr>
          <a:xfrm>
            <a:off x="107504" y="1268760"/>
            <a:ext cx="8856984" cy="5589240"/>
          </a:xfrm>
        </p:spPr>
        <p:txBody>
          <a:bodyPr>
            <a:normAutofit fontScale="85000" lnSpcReduction="10000"/>
          </a:bodyPr>
          <a:lstStyle/>
          <a:p>
            <a:r>
              <a:rPr lang="en-GB" b="1" dirty="0" smtClean="0">
                <a:solidFill>
                  <a:schemeClr val="bg1"/>
                </a:solidFill>
              </a:rPr>
              <a:t>Literary sources: </a:t>
            </a:r>
            <a:r>
              <a:rPr lang="en-GB" dirty="0" smtClean="0">
                <a:solidFill>
                  <a:schemeClr val="bg1"/>
                </a:solidFill>
              </a:rPr>
              <a:t>history, geography, poetry, legal texts, political and rhetorical texts, etc.  </a:t>
            </a:r>
            <a:endParaRPr lang="en-GB" b="1" dirty="0" smtClean="0">
              <a:solidFill>
                <a:schemeClr val="bg1"/>
              </a:solidFill>
            </a:endParaRPr>
          </a:p>
          <a:p>
            <a:endParaRPr lang="en-GB" sz="1100" b="1" dirty="0">
              <a:solidFill>
                <a:schemeClr val="bg1"/>
              </a:solidFill>
            </a:endParaRPr>
          </a:p>
          <a:p>
            <a:r>
              <a:rPr lang="en-GB" b="1" dirty="0">
                <a:solidFill>
                  <a:schemeClr val="bg1"/>
                </a:solidFill>
              </a:rPr>
              <a:t>Epigraphy/Papyrology: </a:t>
            </a:r>
            <a:endParaRPr lang="en-GB" b="1" dirty="0" smtClean="0">
              <a:solidFill>
                <a:schemeClr val="bg1"/>
              </a:solidFill>
            </a:endParaRPr>
          </a:p>
          <a:p>
            <a:pPr lvl="1"/>
            <a:r>
              <a:rPr lang="en-GB" dirty="0" smtClean="0">
                <a:solidFill>
                  <a:schemeClr val="bg1"/>
                </a:solidFill>
              </a:rPr>
              <a:t>inscriptions on marble, stone, bronze, graffiti, and brick-stamps</a:t>
            </a:r>
            <a:r>
              <a:rPr lang="en-GB" dirty="0">
                <a:solidFill>
                  <a:schemeClr val="bg1"/>
                </a:solidFill>
              </a:rPr>
              <a:t>, </a:t>
            </a:r>
            <a:r>
              <a:rPr lang="en-GB" dirty="0" err="1" smtClean="0">
                <a:solidFill>
                  <a:schemeClr val="bg1"/>
                </a:solidFill>
              </a:rPr>
              <a:t>ostraka</a:t>
            </a:r>
            <a:r>
              <a:rPr lang="en-GB" dirty="0">
                <a:solidFill>
                  <a:schemeClr val="bg1"/>
                </a:solidFill>
              </a:rPr>
              <a:t>, </a:t>
            </a:r>
            <a:r>
              <a:rPr lang="en-GB" dirty="0" smtClean="0">
                <a:solidFill>
                  <a:schemeClr val="bg1"/>
                </a:solidFill>
              </a:rPr>
              <a:t>clay tablets, etc. </a:t>
            </a:r>
          </a:p>
          <a:p>
            <a:pPr lvl="1"/>
            <a:r>
              <a:rPr lang="en-GB" dirty="0" smtClean="0">
                <a:solidFill>
                  <a:schemeClr val="bg1"/>
                </a:solidFill>
              </a:rPr>
              <a:t>study of writing </a:t>
            </a:r>
            <a:r>
              <a:rPr lang="en-GB" dirty="0">
                <a:solidFill>
                  <a:schemeClr val="bg1"/>
                </a:solidFill>
              </a:rPr>
              <a:t>on perishable </a:t>
            </a:r>
            <a:r>
              <a:rPr lang="en-GB" dirty="0" smtClean="0">
                <a:solidFill>
                  <a:schemeClr val="bg1"/>
                </a:solidFill>
              </a:rPr>
              <a:t>materials</a:t>
            </a:r>
            <a:r>
              <a:rPr lang="en-GB" dirty="0">
                <a:solidFill>
                  <a:schemeClr val="bg1"/>
                </a:solidFill>
              </a:rPr>
              <a:t> such as </a:t>
            </a:r>
            <a:r>
              <a:rPr lang="en-GB" dirty="0" smtClean="0">
                <a:solidFill>
                  <a:schemeClr val="bg1"/>
                </a:solidFill>
              </a:rPr>
              <a:t>parchment, wooden tablets, papyrus, etc.</a:t>
            </a:r>
            <a:endParaRPr lang="en-GB" dirty="0">
              <a:solidFill>
                <a:schemeClr val="bg1"/>
              </a:solidFill>
            </a:endParaRPr>
          </a:p>
          <a:p>
            <a:endParaRPr lang="en-GB" sz="1100" b="1" dirty="0" smtClean="0">
              <a:solidFill>
                <a:schemeClr val="bg1"/>
              </a:solidFill>
            </a:endParaRPr>
          </a:p>
          <a:p>
            <a:r>
              <a:rPr lang="en-GB" b="1" dirty="0" smtClean="0">
                <a:solidFill>
                  <a:schemeClr val="bg1"/>
                </a:solidFill>
              </a:rPr>
              <a:t>Archaeological evidence: </a:t>
            </a:r>
            <a:r>
              <a:rPr lang="en-GB" dirty="0" smtClean="0">
                <a:solidFill>
                  <a:schemeClr val="bg1"/>
                </a:solidFill>
              </a:rPr>
              <a:t>material unearthed in excavations, including non-perishable and perishable materials (latter rare). </a:t>
            </a:r>
            <a:endParaRPr lang="en-GB" b="1" dirty="0" smtClean="0">
              <a:solidFill>
                <a:schemeClr val="bg1"/>
              </a:solidFill>
            </a:endParaRPr>
          </a:p>
          <a:p>
            <a:endParaRPr lang="en-GB" sz="1100" b="1" dirty="0">
              <a:solidFill>
                <a:schemeClr val="bg1"/>
              </a:solidFill>
            </a:endParaRPr>
          </a:p>
          <a:p>
            <a:r>
              <a:rPr lang="en-GB" b="1" dirty="0" smtClean="0">
                <a:solidFill>
                  <a:schemeClr val="bg1"/>
                </a:solidFill>
              </a:rPr>
              <a:t>Iconographic evidence: </a:t>
            </a:r>
            <a:r>
              <a:rPr lang="en-GB" dirty="0" smtClean="0">
                <a:solidFill>
                  <a:schemeClr val="bg1"/>
                </a:solidFill>
              </a:rPr>
              <a:t>statues, images on pottery, wall-paintings, mosaics, reliefs, figurines, etc. </a:t>
            </a:r>
            <a:endParaRPr lang="en-GB" b="1" dirty="0" smtClean="0">
              <a:solidFill>
                <a:schemeClr val="bg1"/>
              </a:solidFill>
            </a:endParaRPr>
          </a:p>
          <a:p>
            <a:endParaRPr lang="en-GB" sz="1100" b="1" dirty="0">
              <a:solidFill>
                <a:schemeClr val="bg1"/>
              </a:solidFill>
            </a:endParaRPr>
          </a:p>
          <a:p>
            <a:r>
              <a:rPr lang="en-GB" b="1" dirty="0" smtClean="0">
                <a:solidFill>
                  <a:schemeClr val="bg1"/>
                </a:solidFill>
              </a:rPr>
              <a:t>Numismatic: </a:t>
            </a:r>
            <a:r>
              <a:rPr lang="en-GB" dirty="0" smtClean="0">
                <a:solidFill>
                  <a:schemeClr val="bg1"/>
                </a:solidFill>
              </a:rPr>
              <a:t>the study of coins and all aspects relating to them (this also includes the iconography on the coins). </a:t>
            </a:r>
            <a:endParaRPr lang="en-GB" b="1" dirty="0" smtClean="0">
              <a:solidFill>
                <a:schemeClr val="bg1"/>
              </a:solidFill>
            </a:endParaRPr>
          </a:p>
          <a:p>
            <a:endParaRPr lang="en-GB" b="1" dirty="0">
              <a:solidFill>
                <a:schemeClr val="bg1"/>
              </a:solidFill>
            </a:endParaRPr>
          </a:p>
          <a:p>
            <a:endParaRPr lang="en-GB" b="1" dirty="0" smtClean="0">
              <a:solidFill>
                <a:schemeClr val="bg1"/>
              </a:solidFill>
            </a:endParaRPr>
          </a:p>
          <a:p>
            <a:endParaRPr lang="en-GB" b="1" dirty="0">
              <a:solidFill>
                <a:schemeClr val="bg1"/>
              </a:solidFill>
            </a:endParaRPr>
          </a:p>
          <a:p>
            <a:endParaRPr lang="en-GB" b="1" dirty="0" smtClean="0">
              <a:solidFill>
                <a:schemeClr val="bg1"/>
              </a:solidFill>
            </a:endParaRPr>
          </a:p>
          <a:p>
            <a:pPr lvl="1"/>
            <a:endParaRPr lang="en-GB" b="1" dirty="0">
              <a:solidFill>
                <a:schemeClr val="bg1"/>
              </a:solidFill>
            </a:endParaRPr>
          </a:p>
        </p:txBody>
      </p:sp>
    </p:spTree>
    <p:extLst>
      <p:ext uri="{BB962C8B-B14F-4D97-AF65-F5344CB8AC3E}">
        <p14:creationId xmlns:p14="http://schemas.microsoft.com/office/powerpoint/2010/main" val="42185665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Why Social History? </a:t>
            </a:r>
            <a:endParaRPr lang="en-GB" dirty="0">
              <a:solidFill>
                <a:schemeClr val="bg1"/>
              </a:solidFill>
            </a:endParaRPr>
          </a:p>
        </p:txBody>
      </p:sp>
      <p:sp>
        <p:nvSpPr>
          <p:cNvPr id="3" name="Content Placeholder 2"/>
          <p:cNvSpPr>
            <a:spLocks noGrp="1"/>
          </p:cNvSpPr>
          <p:nvPr>
            <p:ph idx="1"/>
          </p:nvPr>
        </p:nvSpPr>
        <p:spPr>
          <a:xfrm>
            <a:off x="107504" y="1484784"/>
            <a:ext cx="8856984" cy="5373216"/>
          </a:xfrm>
        </p:spPr>
        <p:txBody>
          <a:bodyPr/>
          <a:lstStyle/>
          <a:p>
            <a:r>
              <a:rPr lang="en-GB" dirty="0" smtClean="0">
                <a:solidFill>
                  <a:schemeClr val="bg1"/>
                </a:solidFill>
              </a:rPr>
              <a:t>For its own sake – an inherent interests in how peoples in ancient Rome and Athens lived. </a:t>
            </a:r>
          </a:p>
          <a:p>
            <a:endParaRPr lang="en-GB" sz="1000" dirty="0">
              <a:solidFill>
                <a:schemeClr val="bg1"/>
              </a:solidFill>
            </a:endParaRPr>
          </a:p>
          <a:p>
            <a:r>
              <a:rPr lang="en-GB" dirty="0" smtClean="0">
                <a:solidFill>
                  <a:schemeClr val="bg1"/>
                </a:solidFill>
              </a:rPr>
              <a:t>The reception, reinterpretation and reimagining of Graeco-Roman culture in various periods throughout history.</a:t>
            </a:r>
          </a:p>
          <a:p>
            <a:pPr lvl="1"/>
            <a:r>
              <a:rPr lang="en-GB" dirty="0">
                <a:solidFill>
                  <a:schemeClr val="bg1"/>
                </a:solidFill>
              </a:rPr>
              <a:t>philosophy, </a:t>
            </a:r>
            <a:r>
              <a:rPr lang="en-GB" dirty="0" smtClean="0">
                <a:solidFill>
                  <a:schemeClr val="bg1"/>
                </a:solidFill>
              </a:rPr>
              <a:t>literature, medical ideas, politics, art, etc.  </a:t>
            </a:r>
          </a:p>
          <a:p>
            <a:pPr lvl="1"/>
            <a:endParaRPr lang="en-GB" sz="1000" dirty="0">
              <a:solidFill>
                <a:schemeClr val="bg1"/>
              </a:solidFill>
            </a:endParaRPr>
          </a:p>
          <a:p>
            <a:r>
              <a:rPr lang="en-GB" dirty="0" smtClean="0">
                <a:solidFill>
                  <a:schemeClr val="bg1"/>
                </a:solidFill>
              </a:rPr>
              <a:t>Allows for a far more sophisticated and in-depth understanding of the histories of these cultures as a whole: including in political-military and economic spheres. </a:t>
            </a:r>
            <a:endParaRPr lang="en-GB" dirty="0">
              <a:solidFill>
                <a:schemeClr val="bg1"/>
              </a:solidFill>
            </a:endParaRPr>
          </a:p>
        </p:txBody>
      </p:sp>
    </p:spTree>
    <p:extLst>
      <p:ext uri="{BB962C8B-B14F-4D97-AF65-F5344CB8AC3E}">
        <p14:creationId xmlns:p14="http://schemas.microsoft.com/office/powerpoint/2010/main" val="39612893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640960" cy="1143000"/>
          </a:xfrm>
        </p:spPr>
        <p:txBody>
          <a:bodyPr>
            <a:normAutofit fontScale="90000"/>
          </a:bodyPr>
          <a:lstStyle/>
          <a:p>
            <a:r>
              <a:rPr lang="en-GB" dirty="0" smtClean="0">
                <a:solidFill>
                  <a:schemeClr val="bg1"/>
                </a:solidFill>
              </a:rPr>
              <a:t>Culture and Politics Intertwined </a:t>
            </a:r>
            <a:endParaRPr lang="en-GB" dirty="0"/>
          </a:p>
        </p:txBody>
      </p:sp>
      <p:sp>
        <p:nvSpPr>
          <p:cNvPr id="3" name="Content Placeholder 2"/>
          <p:cNvSpPr>
            <a:spLocks noGrp="1"/>
          </p:cNvSpPr>
          <p:nvPr>
            <p:ph idx="1"/>
          </p:nvPr>
        </p:nvSpPr>
        <p:spPr>
          <a:xfrm>
            <a:off x="179512" y="1340768"/>
            <a:ext cx="8784976" cy="5328592"/>
          </a:xfrm>
        </p:spPr>
        <p:txBody>
          <a:bodyPr>
            <a:normAutofit fontScale="92500"/>
          </a:bodyPr>
          <a:lstStyle/>
          <a:p>
            <a:pPr marL="137160" indent="0">
              <a:buNone/>
            </a:pPr>
            <a:r>
              <a:rPr lang="en-GB" sz="2400" dirty="0" smtClean="0">
                <a:solidFill>
                  <a:schemeClr val="bg1"/>
                </a:solidFill>
              </a:rPr>
              <a:t>“…</a:t>
            </a:r>
            <a:r>
              <a:rPr lang="en-GB" sz="2400" b="1" dirty="0">
                <a:solidFill>
                  <a:schemeClr val="bg1"/>
                </a:solidFill>
              </a:rPr>
              <a:t>his favourite roles </a:t>
            </a:r>
            <a:r>
              <a:rPr lang="en-GB" sz="2400" dirty="0">
                <a:solidFill>
                  <a:schemeClr val="bg1"/>
                </a:solidFill>
              </a:rPr>
              <a:t>being those of Oedipus, Thyestes, Heracles, </a:t>
            </a:r>
            <a:r>
              <a:rPr lang="en-GB" sz="2400" dirty="0" err="1">
                <a:solidFill>
                  <a:schemeClr val="bg1"/>
                </a:solidFill>
              </a:rPr>
              <a:t>Alcmeon</a:t>
            </a:r>
            <a:r>
              <a:rPr lang="en-GB" sz="2400" dirty="0">
                <a:solidFill>
                  <a:schemeClr val="bg1"/>
                </a:solidFill>
              </a:rPr>
              <a:t> and </a:t>
            </a:r>
            <a:r>
              <a:rPr lang="en-GB" sz="2400" b="1" dirty="0">
                <a:solidFill>
                  <a:schemeClr val="bg1"/>
                </a:solidFill>
              </a:rPr>
              <a:t>Orestes</a:t>
            </a:r>
            <a:r>
              <a:rPr lang="en-GB" sz="2400" dirty="0">
                <a:solidFill>
                  <a:schemeClr val="bg1"/>
                </a:solidFill>
              </a:rPr>
              <a:t>. The masks that he wore were sometimes made to resemble the characters he was portraying and sometimes bore his own likeness; but the women's masks were all fashioned after the features of </a:t>
            </a:r>
            <a:r>
              <a:rPr lang="en-GB" sz="2400" b="1" dirty="0">
                <a:solidFill>
                  <a:schemeClr val="bg1"/>
                </a:solidFill>
              </a:rPr>
              <a:t>Sabina</a:t>
            </a:r>
            <a:r>
              <a:rPr lang="en-GB" sz="2400" dirty="0">
                <a:solidFill>
                  <a:schemeClr val="bg1"/>
                </a:solidFill>
              </a:rPr>
              <a:t>, in order that, though dead, she might still take part in the spectacle…” – </a:t>
            </a:r>
            <a:r>
              <a:rPr lang="en-GB" sz="2400" b="1" dirty="0" smtClean="0">
                <a:solidFill>
                  <a:schemeClr val="bg1"/>
                </a:solidFill>
              </a:rPr>
              <a:t>Cassius </a:t>
            </a:r>
            <a:r>
              <a:rPr lang="en-GB" sz="2400" b="1" dirty="0" err="1" smtClean="0">
                <a:solidFill>
                  <a:schemeClr val="bg1"/>
                </a:solidFill>
              </a:rPr>
              <a:t>Dio</a:t>
            </a:r>
            <a:r>
              <a:rPr lang="en-GB" sz="2400" b="1" dirty="0" smtClean="0">
                <a:solidFill>
                  <a:schemeClr val="bg1"/>
                </a:solidFill>
              </a:rPr>
              <a:t> </a:t>
            </a:r>
            <a:r>
              <a:rPr lang="en-GB" sz="2400" b="1" dirty="0">
                <a:solidFill>
                  <a:schemeClr val="bg1"/>
                </a:solidFill>
              </a:rPr>
              <a:t>63.9.5</a:t>
            </a:r>
            <a:r>
              <a:rPr lang="en-GB" sz="2400" dirty="0">
                <a:solidFill>
                  <a:schemeClr val="bg1"/>
                </a:solidFill>
              </a:rPr>
              <a:t>. </a:t>
            </a:r>
          </a:p>
          <a:p>
            <a:pPr marL="137160" indent="0">
              <a:buNone/>
            </a:pPr>
            <a:endParaRPr lang="en-GB" sz="1000" dirty="0" smtClean="0"/>
          </a:p>
          <a:p>
            <a:r>
              <a:rPr lang="en-GB" b="1" dirty="0" smtClean="0">
                <a:solidFill>
                  <a:schemeClr val="bg1"/>
                </a:solidFill>
              </a:rPr>
              <a:t>Kills his mother Clytemnestra – cf. Nero and Agrippina</a:t>
            </a:r>
            <a:r>
              <a:rPr lang="en-GB" dirty="0" smtClean="0">
                <a:solidFill>
                  <a:schemeClr val="bg1"/>
                </a:solidFill>
              </a:rPr>
              <a:t>.</a:t>
            </a:r>
          </a:p>
          <a:p>
            <a:endParaRPr lang="en-GB" sz="1000" b="1" dirty="0">
              <a:solidFill>
                <a:schemeClr val="bg1"/>
              </a:solidFill>
            </a:endParaRPr>
          </a:p>
          <a:p>
            <a:r>
              <a:rPr lang="en-GB" b="1" dirty="0" smtClean="0">
                <a:solidFill>
                  <a:schemeClr val="bg1"/>
                </a:solidFill>
              </a:rPr>
              <a:t>Morning for the loss of his deceased wife Sabina – purportedly kicked in the stomach while pregnant</a:t>
            </a:r>
          </a:p>
          <a:p>
            <a:endParaRPr lang="en-GB" sz="1100" b="1" dirty="0">
              <a:solidFill>
                <a:schemeClr val="bg1"/>
              </a:solidFill>
            </a:endParaRPr>
          </a:p>
          <a:p>
            <a:r>
              <a:rPr lang="en-GB" b="1" dirty="0" smtClean="0">
                <a:solidFill>
                  <a:schemeClr val="bg1"/>
                </a:solidFill>
              </a:rPr>
              <a:t>Publicly performing on stage extremely controversial activity for a Roman emperor. </a:t>
            </a:r>
          </a:p>
          <a:p>
            <a:endParaRPr lang="en-GB" b="1" dirty="0">
              <a:solidFill>
                <a:schemeClr val="bg1"/>
              </a:solidFill>
            </a:endParaRPr>
          </a:p>
          <a:p>
            <a:endParaRPr lang="en-GB" b="1" dirty="0" smtClean="0">
              <a:solidFill>
                <a:schemeClr val="bg1"/>
              </a:solidFill>
            </a:endParaRPr>
          </a:p>
          <a:p>
            <a:endParaRPr lang="en-GB" b="1" dirty="0">
              <a:solidFill>
                <a:schemeClr val="bg1"/>
              </a:solidFill>
            </a:endParaRPr>
          </a:p>
          <a:p>
            <a:endParaRPr lang="en-GB" b="1" dirty="0">
              <a:solidFill>
                <a:schemeClr val="bg1"/>
              </a:solidFill>
            </a:endParaRPr>
          </a:p>
        </p:txBody>
      </p:sp>
      <p:cxnSp>
        <p:nvCxnSpPr>
          <p:cNvPr id="5" name="Straight Connector 4"/>
          <p:cNvCxnSpPr/>
          <p:nvPr/>
        </p:nvCxnSpPr>
        <p:spPr>
          <a:xfrm>
            <a:off x="2195736" y="2060848"/>
            <a:ext cx="9361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827584" y="1700808"/>
            <a:ext cx="230425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2915816" y="3068960"/>
            <a:ext cx="9361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139952" y="2708920"/>
            <a:ext cx="2016224"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198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Politics and Social Values</a:t>
            </a:r>
            <a:endParaRPr lang="en-GB" dirty="0">
              <a:solidFill>
                <a:schemeClr val="bg1"/>
              </a:solidFill>
            </a:endParaRPr>
          </a:p>
        </p:txBody>
      </p:sp>
      <p:sp>
        <p:nvSpPr>
          <p:cNvPr id="3" name="Content Placeholder 2"/>
          <p:cNvSpPr>
            <a:spLocks noGrp="1"/>
          </p:cNvSpPr>
          <p:nvPr>
            <p:ph idx="1"/>
          </p:nvPr>
        </p:nvSpPr>
        <p:spPr>
          <a:xfrm>
            <a:off x="179512" y="1412776"/>
            <a:ext cx="8784976" cy="3024336"/>
          </a:xfrm>
        </p:spPr>
        <p:txBody>
          <a:bodyPr>
            <a:normAutofit fontScale="77500" lnSpcReduction="20000"/>
          </a:bodyPr>
          <a:lstStyle/>
          <a:p>
            <a:pPr marL="137160" indent="0">
              <a:buNone/>
            </a:pPr>
            <a:r>
              <a:rPr lang="en-GB" dirty="0">
                <a:solidFill>
                  <a:schemeClr val="bg1"/>
                </a:solidFill>
              </a:rPr>
              <a:t>“Well, this old man went to the market, last market day and came back with this </a:t>
            </a:r>
            <a:r>
              <a:rPr lang="en-GB" b="1" dirty="0">
                <a:solidFill>
                  <a:schemeClr val="bg1"/>
                </a:solidFill>
              </a:rPr>
              <a:t>new slave</a:t>
            </a:r>
            <a:r>
              <a:rPr lang="en-GB" dirty="0">
                <a:solidFill>
                  <a:schemeClr val="bg1"/>
                </a:solidFill>
              </a:rPr>
              <a:t>. </a:t>
            </a:r>
            <a:r>
              <a:rPr lang="en-GB" b="1" dirty="0">
                <a:solidFill>
                  <a:schemeClr val="bg1"/>
                </a:solidFill>
              </a:rPr>
              <a:t>A tanner, a leather beater</a:t>
            </a:r>
            <a:r>
              <a:rPr lang="en-GB" dirty="0">
                <a:solidFill>
                  <a:schemeClr val="bg1"/>
                </a:solidFill>
              </a:rPr>
              <a:t>, </a:t>
            </a:r>
            <a:r>
              <a:rPr lang="en-GB" b="1" dirty="0" err="1">
                <a:solidFill>
                  <a:schemeClr val="bg1"/>
                </a:solidFill>
              </a:rPr>
              <a:t>Paphlagon</a:t>
            </a:r>
            <a:r>
              <a:rPr lang="en-GB" b="1" dirty="0">
                <a:solidFill>
                  <a:schemeClr val="bg1"/>
                </a:solidFill>
              </a:rPr>
              <a:t> by name</a:t>
            </a:r>
            <a:r>
              <a:rPr lang="en-GB" dirty="0">
                <a:solidFill>
                  <a:schemeClr val="bg1"/>
                </a:solidFill>
              </a:rPr>
              <a:t>.  A real crim. A slimy, sleazy con artist. Well, this leather beater took the measure of our boss in no time! He knew exactly what our master loved –loved it more than anything else on earth, so… he, the new boss, started kneeling before him, flattering him, conning him, licking his bum… yum, yum, yum… tricking the old codger, </a:t>
            </a:r>
            <a:r>
              <a:rPr lang="en-GB" b="1" dirty="0">
                <a:solidFill>
                  <a:schemeClr val="bg1"/>
                </a:solidFill>
              </a:rPr>
              <a:t>twisting and turning his little brain, making it soft with little offerings of his little off-cut bits of scrap </a:t>
            </a:r>
            <a:r>
              <a:rPr lang="en-GB" b="1" dirty="0" smtClean="0">
                <a:solidFill>
                  <a:schemeClr val="bg1"/>
                </a:solidFill>
              </a:rPr>
              <a:t>leather</a:t>
            </a:r>
            <a:r>
              <a:rPr lang="en-GB" dirty="0" smtClean="0">
                <a:solidFill>
                  <a:schemeClr val="bg1"/>
                </a:solidFill>
              </a:rPr>
              <a:t>.” – </a:t>
            </a:r>
            <a:r>
              <a:rPr lang="en-GB" b="1" dirty="0" smtClean="0">
                <a:solidFill>
                  <a:schemeClr val="bg1"/>
                </a:solidFill>
              </a:rPr>
              <a:t>Aristophanes </a:t>
            </a:r>
            <a:r>
              <a:rPr lang="en-GB" b="1" i="1" dirty="0" smtClean="0">
                <a:solidFill>
                  <a:schemeClr val="bg1"/>
                </a:solidFill>
              </a:rPr>
              <a:t>Knights </a:t>
            </a:r>
            <a:r>
              <a:rPr lang="en-GB" b="1" dirty="0" smtClean="0">
                <a:solidFill>
                  <a:schemeClr val="bg1"/>
                </a:solidFill>
              </a:rPr>
              <a:t>46-49</a:t>
            </a:r>
            <a:r>
              <a:rPr lang="en-GB" dirty="0" smtClean="0">
                <a:solidFill>
                  <a:schemeClr val="bg1"/>
                </a:solidFill>
              </a:rPr>
              <a:t>.</a:t>
            </a:r>
            <a:endParaRPr lang="en-GB" dirty="0">
              <a:solidFill>
                <a:schemeClr val="bg1"/>
              </a:solidFill>
            </a:endParaRPr>
          </a:p>
        </p:txBody>
      </p:sp>
      <p:sp>
        <p:nvSpPr>
          <p:cNvPr id="4" name="Content Placeholder 2"/>
          <p:cNvSpPr txBox="1">
            <a:spLocks/>
          </p:cNvSpPr>
          <p:nvPr/>
        </p:nvSpPr>
        <p:spPr>
          <a:xfrm>
            <a:off x="179512" y="4293096"/>
            <a:ext cx="8784976" cy="2564904"/>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Veiled reference to Cleon – prominent politician in Athens in the 420s BC – Paphlagonia a region Asia Minor on coast of Black Sea.</a:t>
            </a:r>
          </a:p>
          <a:p>
            <a:endParaRPr lang="en-GB" sz="500" dirty="0" smtClean="0">
              <a:solidFill>
                <a:schemeClr val="bg1"/>
              </a:solidFill>
            </a:endParaRPr>
          </a:p>
          <a:p>
            <a:r>
              <a:rPr lang="en-GB" sz="2400" dirty="0" smtClean="0">
                <a:solidFill>
                  <a:schemeClr val="bg1"/>
                </a:solidFill>
              </a:rPr>
              <a:t>Reference to Cleon’s commercial interests.</a:t>
            </a:r>
          </a:p>
          <a:p>
            <a:endParaRPr lang="en-GB" sz="500" dirty="0" smtClean="0">
              <a:solidFill>
                <a:schemeClr val="bg1"/>
              </a:solidFill>
            </a:endParaRPr>
          </a:p>
          <a:p>
            <a:r>
              <a:rPr lang="en-GB" sz="2400" dirty="0" smtClean="0">
                <a:solidFill>
                  <a:schemeClr val="bg1"/>
                </a:solidFill>
              </a:rPr>
              <a:t>Attack on Cleon as a sneaky demagogue. </a:t>
            </a:r>
          </a:p>
          <a:p>
            <a:endParaRPr lang="en-GB" sz="2400" dirty="0">
              <a:solidFill>
                <a:schemeClr val="bg1"/>
              </a:solidFill>
            </a:endParaRPr>
          </a:p>
          <a:p>
            <a:endParaRPr lang="en-GB" dirty="0">
              <a:solidFill>
                <a:schemeClr val="bg1"/>
              </a:solidFill>
            </a:endParaRPr>
          </a:p>
        </p:txBody>
      </p:sp>
      <p:cxnSp>
        <p:nvCxnSpPr>
          <p:cNvPr id="6" name="Straight Connector 5"/>
          <p:cNvCxnSpPr/>
          <p:nvPr/>
        </p:nvCxnSpPr>
        <p:spPr>
          <a:xfrm>
            <a:off x="2267744" y="1988840"/>
            <a:ext cx="122413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3644280" y="1985594"/>
            <a:ext cx="308796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403648" y="3573016"/>
            <a:ext cx="712879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7020272" y="1982348"/>
            <a:ext cx="172819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381573" y="2268623"/>
            <a:ext cx="79208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381573" y="3861048"/>
            <a:ext cx="6638699"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891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412776"/>
            <a:ext cx="8424936" cy="4896584"/>
          </a:xfrm>
        </p:spPr>
        <p:txBody>
          <a:bodyPr/>
          <a:lstStyle/>
          <a:p>
            <a:pPr>
              <a:buNone/>
            </a:pPr>
            <a:endParaRPr lang="en-GB" dirty="0" smtClean="0"/>
          </a:p>
          <a:p>
            <a:pPr>
              <a:buNone/>
            </a:pPr>
            <a:endParaRPr lang="en-GB" dirty="0" smtClean="0"/>
          </a:p>
          <a:p>
            <a:pPr algn="ctr">
              <a:buNone/>
            </a:pPr>
            <a:r>
              <a:rPr lang="en-GB" sz="6000" b="1" dirty="0" smtClean="0">
                <a:solidFill>
                  <a:schemeClr val="bg1"/>
                </a:solidFill>
              </a:rPr>
              <a:t>Understanding the Ancient World</a:t>
            </a:r>
          </a:p>
          <a:p>
            <a:pPr algn="ctr">
              <a:buNone/>
            </a:pPr>
            <a:endParaRPr lang="en-GB" sz="6000" b="1" dirty="0">
              <a:solidFill>
                <a:schemeClr val="bg1"/>
              </a:solidFill>
            </a:endParaRPr>
          </a:p>
        </p:txBody>
      </p:sp>
    </p:spTree>
    <p:extLst>
      <p:ext uri="{BB962C8B-B14F-4D97-AF65-F5344CB8AC3E}">
        <p14:creationId xmlns:p14="http://schemas.microsoft.com/office/powerpoint/2010/main" val="896516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solidFill>
                  <a:schemeClr val="bg1"/>
                </a:solidFill>
              </a:rPr>
              <a:t>Notions of Time</a:t>
            </a:r>
            <a:endParaRPr lang="en-GB" dirty="0">
              <a:solidFill>
                <a:schemeClr val="bg1"/>
              </a:solidFill>
            </a:endParaRPr>
          </a:p>
        </p:txBody>
      </p:sp>
      <p:sp>
        <p:nvSpPr>
          <p:cNvPr id="3" name="Content Placeholder 2"/>
          <p:cNvSpPr>
            <a:spLocks noGrp="1"/>
          </p:cNvSpPr>
          <p:nvPr>
            <p:ph idx="1"/>
          </p:nvPr>
        </p:nvSpPr>
        <p:spPr>
          <a:xfrm>
            <a:off x="179512" y="908720"/>
            <a:ext cx="8712968" cy="3528392"/>
          </a:xfrm>
        </p:spPr>
        <p:txBody>
          <a:bodyPr>
            <a:normAutofit fontScale="85000" lnSpcReduction="10000"/>
          </a:bodyPr>
          <a:lstStyle/>
          <a:p>
            <a:r>
              <a:rPr lang="en-GB" dirty="0">
                <a:solidFill>
                  <a:schemeClr val="bg1"/>
                </a:solidFill>
              </a:rPr>
              <a:t>Modern conventions by which ancient history is dated </a:t>
            </a:r>
          </a:p>
          <a:p>
            <a:pPr marL="800100" lvl="1" indent="-342900"/>
            <a:r>
              <a:rPr lang="en-GB" dirty="0" err="1" smtClean="0">
                <a:solidFill>
                  <a:schemeClr val="bg1"/>
                </a:solidFill>
              </a:rPr>
              <a:t>Periodisation</a:t>
            </a:r>
            <a:r>
              <a:rPr lang="en-GB" dirty="0" smtClean="0">
                <a:solidFill>
                  <a:schemeClr val="bg1"/>
                </a:solidFill>
              </a:rPr>
              <a:t> </a:t>
            </a:r>
            <a:r>
              <a:rPr lang="en-GB" dirty="0">
                <a:solidFill>
                  <a:schemeClr val="bg1"/>
                </a:solidFill>
              </a:rPr>
              <a:t>(e.g. Hellenistic period) </a:t>
            </a:r>
          </a:p>
          <a:p>
            <a:pPr marL="800100" lvl="1" indent="-342900"/>
            <a:r>
              <a:rPr lang="en-GB" dirty="0" smtClean="0">
                <a:solidFill>
                  <a:schemeClr val="bg1"/>
                </a:solidFill>
              </a:rPr>
              <a:t>BC </a:t>
            </a:r>
            <a:r>
              <a:rPr lang="en-GB" dirty="0">
                <a:solidFill>
                  <a:schemeClr val="bg1"/>
                </a:solidFill>
              </a:rPr>
              <a:t>(Before Christ) and AD (</a:t>
            </a:r>
            <a:r>
              <a:rPr lang="en-GB" i="1" dirty="0">
                <a:solidFill>
                  <a:schemeClr val="bg1"/>
                </a:solidFill>
              </a:rPr>
              <a:t>Anno Domini </a:t>
            </a:r>
            <a:r>
              <a:rPr lang="en-GB" dirty="0">
                <a:solidFill>
                  <a:schemeClr val="bg1"/>
                </a:solidFill>
              </a:rPr>
              <a:t>– year of our Lord) modern alternatives BCE and CE. </a:t>
            </a:r>
          </a:p>
          <a:p>
            <a:endParaRPr lang="en-GB" sz="600" dirty="0">
              <a:solidFill>
                <a:schemeClr val="bg1"/>
              </a:solidFill>
            </a:endParaRPr>
          </a:p>
          <a:p>
            <a:r>
              <a:rPr lang="en-GB" dirty="0" smtClean="0">
                <a:solidFill>
                  <a:schemeClr val="bg1"/>
                </a:solidFill>
              </a:rPr>
              <a:t>Ancient </a:t>
            </a:r>
            <a:r>
              <a:rPr lang="en-GB" dirty="0">
                <a:solidFill>
                  <a:schemeClr val="bg1"/>
                </a:solidFill>
              </a:rPr>
              <a:t>calendars often based on religious or political system. </a:t>
            </a:r>
          </a:p>
          <a:p>
            <a:endParaRPr lang="en-GB" sz="600" dirty="0" smtClean="0">
              <a:solidFill>
                <a:schemeClr val="bg1"/>
              </a:solidFill>
            </a:endParaRPr>
          </a:p>
          <a:p>
            <a:r>
              <a:rPr lang="en-GB" dirty="0" smtClean="0">
                <a:solidFill>
                  <a:schemeClr val="bg1"/>
                </a:solidFill>
              </a:rPr>
              <a:t>Years </a:t>
            </a:r>
            <a:r>
              <a:rPr lang="en-GB" dirty="0">
                <a:solidFill>
                  <a:schemeClr val="bg1"/>
                </a:solidFill>
              </a:rPr>
              <a:t>may be dated by political offices (e.g. consulships), priesthoods and in some sources (from the Hellenistic period) by Olympiads (first Olympiad 776 BC). </a:t>
            </a:r>
          </a:p>
          <a:p>
            <a:pPr marL="137160" indent="0">
              <a:buNone/>
            </a:pPr>
            <a:endParaRPr lang="en-GB" dirty="0"/>
          </a:p>
        </p:txBody>
      </p:sp>
      <p:sp>
        <p:nvSpPr>
          <p:cNvPr id="4" name="Content Placeholder 6"/>
          <p:cNvSpPr txBox="1">
            <a:spLocks/>
          </p:cNvSpPr>
          <p:nvPr/>
        </p:nvSpPr>
        <p:spPr>
          <a:xfrm>
            <a:off x="0" y="4365104"/>
            <a:ext cx="5292080" cy="2492896"/>
          </a:xfrm>
          <a:prstGeom prst="rect">
            <a:avLst/>
          </a:prstGeom>
        </p:spPr>
        <p:txBody>
          <a:bodyPr>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Archonships </a:t>
            </a:r>
          </a:p>
          <a:p>
            <a:pPr marL="137160" indent="0">
              <a:buFont typeface="Wingdings 2"/>
              <a:buNone/>
            </a:pPr>
            <a:r>
              <a:rPr lang="en-GB" dirty="0" smtClean="0">
                <a:solidFill>
                  <a:schemeClr val="bg1"/>
                </a:solidFill>
              </a:rPr>
              <a:t>- Fourteen years after the Thirty Years‘ Peace… [the treaty] remained unbroken, but in the fifteenth year – which was the forty-eight year of the priestess-ship of </a:t>
            </a:r>
            <a:r>
              <a:rPr lang="en-GB" dirty="0" err="1" smtClean="0">
                <a:solidFill>
                  <a:schemeClr val="bg1"/>
                </a:solidFill>
              </a:rPr>
              <a:t>Chrysis</a:t>
            </a:r>
            <a:r>
              <a:rPr lang="en-GB" dirty="0" smtClean="0">
                <a:solidFill>
                  <a:schemeClr val="bg1"/>
                </a:solidFill>
              </a:rPr>
              <a:t> at Argos… </a:t>
            </a:r>
            <a:r>
              <a:rPr lang="en-GB" dirty="0" err="1" smtClean="0">
                <a:solidFill>
                  <a:schemeClr val="bg1"/>
                </a:solidFill>
              </a:rPr>
              <a:t>Pythodoros</a:t>
            </a:r>
            <a:r>
              <a:rPr lang="en-GB" dirty="0" smtClean="0">
                <a:solidFill>
                  <a:schemeClr val="bg1"/>
                </a:solidFill>
              </a:rPr>
              <a:t> still had four months to serve as </a:t>
            </a:r>
            <a:r>
              <a:rPr lang="en-GB" i="1" dirty="0" smtClean="0">
                <a:solidFill>
                  <a:schemeClr val="bg1"/>
                </a:solidFill>
              </a:rPr>
              <a:t>Archon </a:t>
            </a:r>
            <a:r>
              <a:rPr lang="en-GB" dirty="0" smtClean="0">
                <a:solidFill>
                  <a:schemeClr val="bg1"/>
                </a:solidFill>
              </a:rPr>
              <a:t>at Athens… just as the spring was beginning = </a:t>
            </a:r>
            <a:r>
              <a:rPr lang="en-GB" b="1" dirty="0" smtClean="0">
                <a:solidFill>
                  <a:schemeClr val="bg1"/>
                </a:solidFill>
              </a:rPr>
              <a:t>March 431 BC - </a:t>
            </a:r>
            <a:r>
              <a:rPr lang="en-GB" dirty="0" smtClean="0">
                <a:solidFill>
                  <a:schemeClr val="bg1"/>
                </a:solidFill>
              </a:rPr>
              <a:t>(start of Peloponnesian War). </a:t>
            </a:r>
            <a:endParaRPr lang="en-GB" dirty="0">
              <a:solidFill>
                <a:schemeClr val="bg1"/>
              </a:solidFill>
            </a:endParaRPr>
          </a:p>
        </p:txBody>
      </p:sp>
      <p:sp>
        <p:nvSpPr>
          <p:cNvPr id="5" name="Content Placeholder 8"/>
          <p:cNvSpPr txBox="1">
            <a:spLocks/>
          </p:cNvSpPr>
          <p:nvPr/>
        </p:nvSpPr>
        <p:spPr>
          <a:xfrm>
            <a:off x="5076056" y="4437112"/>
            <a:ext cx="3995936" cy="2420888"/>
          </a:xfrm>
          <a:prstGeom prst="rect">
            <a:avLst/>
          </a:prstGeom>
        </p:spPr>
        <p:txBody>
          <a:bodyPr>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Consulships (consular list begins in 509 BC). </a:t>
            </a:r>
          </a:p>
          <a:p>
            <a:pPr marL="137160" indent="0">
              <a:buFont typeface="Wingdings 2"/>
              <a:buNone/>
            </a:pPr>
            <a:r>
              <a:rPr lang="en-GB" dirty="0" smtClean="0">
                <a:solidFill>
                  <a:schemeClr val="bg1"/>
                </a:solidFill>
              </a:rPr>
              <a:t>- Ides of March in the year when the consuls were Julius Caesar for the fifth time, and Marcus Antonius = </a:t>
            </a:r>
            <a:r>
              <a:rPr lang="en-GB" b="1" dirty="0" smtClean="0">
                <a:solidFill>
                  <a:schemeClr val="bg1"/>
                </a:solidFill>
              </a:rPr>
              <a:t>15 March 44 BC - </a:t>
            </a:r>
            <a:r>
              <a:rPr lang="en-GB" dirty="0" smtClean="0">
                <a:solidFill>
                  <a:schemeClr val="bg1"/>
                </a:solidFill>
              </a:rPr>
              <a:t>(assassination of Caesar). </a:t>
            </a:r>
            <a:endParaRPr lang="en-GB" dirty="0">
              <a:solidFill>
                <a:schemeClr val="bg1"/>
              </a:solidFill>
            </a:endParaRPr>
          </a:p>
        </p:txBody>
      </p:sp>
    </p:spTree>
    <p:extLst>
      <p:ext uri="{BB962C8B-B14F-4D97-AF65-F5344CB8AC3E}">
        <p14:creationId xmlns:p14="http://schemas.microsoft.com/office/powerpoint/2010/main" val="37601045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Calendars</a:t>
            </a:r>
            <a:endParaRPr lang="en-GB" dirty="0">
              <a:solidFill>
                <a:schemeClr val="bg1"/>
              </a:solidFill>
            </a:endParaRPr>
          </a:p>
        </p:txBody>
      </p:sp>
      <p:sp>
        <p:nvSpPr>
          <p:cNvPr id="3" name="Content Placeholder 2"/>
          <p:cNvSpPr>
            <a:spLocks noGrp="1"/>
          </p:cNvSpPr>
          <p:nvPr>
            <p:ph sz="half" idx="1"/>
          </p:nvPr>
        </p:nvSpPr>
        <p:spPr>
          <a:xfrm>
            <a:off x="323528" y="1600200"/>
            <a:ext cx="4032448" cy="4997152"/>
          </a:xfrm>
        </p:spPr>
        <p:txBody>
          <a:bodyPr>
            <a:normAutofit fontScale="92500" lnSpcReduction="20000"/>
          </a:bodyPr>
          <a:lstStyle/>
          <a:p>
            <a:r>
              <a:rPr lang="en-GB" dirty="0" err="1">
                <a:solidFill>
                  <a:schemeClr val="bg1"/>
                </a:solidFill>
              </a:rPr>
              <a:t>Hecatombaeon</a:t>
            </a:r>
            <a:r>
              <a:rPr lang="en-GB" dirty="0">
                <a:solidFill>
                  <a:schemeClr val="bg1"/>
                </a:solidFill>
              </a:rPr>
              <a:t>– Jul/Aug </a:t>
            </a:r>
          </a:p>
          <a:p>
            <a:r>
              <a:rPr lang="en-GB" dirty="0" err="1">
                <a:solidFill>
                  <a:schemeClr val="bg1"/>
                </a:solidFill>
              </a:rPr>
              <a:t>Metageitnion</a:t>
            </a:r>
            <a:r>
              <a:rPr lang="en-GB" dirty="0">
                <a:solidFill>
                  <a:schemeClr val="bg1"/>
                </a:solidFill>
              </a:rPr>
              <a:t>- Aug/Sep </a:t>
            </a:r>
          </a:p>
          <a:p>
            <a:r>
              <a:rPr lang="en-GB" dirty="0" err="1">
                <a:solidFill>
                  <a:schemeClr val="bg1"/>
                </a:solidFill>
              </a:rPr>
              <a:t>Boedromion</a:t>
            </a:r>
            <a:r>
              <a:rPr lang="en-GB" dirty="0">
                <a:solidFill>
                  <a:schemeClr val="bg1"/>
                </a:solidFill>
              </a:rPr>
              <a:t>- Sep/Oct </a:t>
            </a:r>
          </a:p>
          <a:p>
            <a:r>
              <a:rPr lang="en-GB" dirty="0" err="1">
                <a:solidFill>
                  <a:schemeClr val="bg1"/>
                </a:solidFill>
              </a:rPr>
              <a:t>Pyanepsion</a:t>
            </a:r>
            <a:r>
              <a:rPr lang="en-GB" dirty="0">
                <a:solidFill>
                  <a:schemeClr val="bg1"/>
                </a:solidFill>
              </a:rPr>
              <a:t>- Oct/Nov </a:t>
            </a:r>
          </a:p>
          <a:p>
            <a:r>
              <a:rPr lang="en-GB" dirty="0" err="1">
                <a:solidFill>
                  <a:schemeClr val="bg1"/>
                </a:solidFill>
              </a:rPr>
              <a:t>Maemacterion</a:t>
            </a:r>
            <a:r>
              <a:rPr lang="en-GB" dirty="0">
                <a:solidFill>
                  <a:schemeClr val="bg1"/>
                </a:solidFill>
              </a:rPr>
              <a:t>- Nov/Dec </a:t>
            </a:r>
          </a:p>
          <a:p>
            <a:r>
              <a:rPr lang="en-GB" dirty="0" err="1">
                <a:solidFill>
                  <a:schemeClr val="bg1"/>
                </a:solidFill>
              </a:rPr>
              <a:t>Poseideon</a:t>
            </a:r>
            <a:r>
              <a:rPr lang="en-GB" dirty="0">
                <a:solidFill>
                  <a:schemeClr val="bg1"/>
                </a:solidFill>
              </a:rPr>
              <a:t>- Dec/Jan </a:t>
            </a:r>
          </a:p>
          <a:p>
            <a:r>
              <a:rPr lang="en-GB" dirty="0" err="1">
                <a:solidFill>
                  <a:schemeClr val="bg1"/>
                </a:solidFill>
              </a:rPr>
              <a:t>Gamelion</a:t>
            </a:r>
            <a:r>
              <a:rPr lang="en-GB" dirty="0">
                <a:solidFill>
                  <a:schemeClr val="bg1"/>
                </a:solidFill>
              </a:rPr>
              <a:t>- Jan/Feb </a:t>
            </a:r>
          </a:p>
          <a:p>
            <a:r>
              <a:rPr lang="en-GB" dirty="0" err="1">
                <a:solidFill>
                  <a:schemeClr val="bg1"/>
                </a:solidFill>
              </a:rPr>
              <a:t>Anthesterion</a:t>
            </a:r>
            <a:r>
              <a:rPr lang="en-GB" dirty="0">
                <a:solidFill>
                  <a:schemeClr val="bg1"/>
                </a:solidFill>
              </a:rPr>
              <a:t>- Feb/Mar </a:t>
            </a:r>
          </a:p>
          <a:p>
            <a:r>
              <a:rPr lang="en-GB" dirty="0" err="1">
                <a:solidFill>
                  <a:schemeClr val="bg1"/>
                </a:solidFill>
              </a:rPr>
              <a:t>Elaphebolion</a:t>
            </a:r>
            <a:r>
              <a:rPr lang="en-GB" dirty="0">
                <a:solidFill>
                  <a:schemeClr val="bg1"/>
                </a:solidFill>
              </a:rPr>
              <a:t>- Mar/Apr </a:t>
            </a:r>
          </a:p>
          <a:p>
            <a:r>
              <a:rPr lang="en-GB" dirty="0" err="1">
                <a:solidFill>
                  <a:schemeClr val="bg1"/>
                </a:solidFill>
              </a:rPr>
              <a:t>Mounychion</a:t>
            </a:r>
            <a:r>
              <a:rPr lang="en-GB" dirty="0">
                <a:solidFill>
                  <a:schemeClr val="bg1"/>
                </a:solidFill>
              </a:rPr>
              <a:t>- Apr/May </a:t>
            </a:r>
          </a:p>
          <a:p>
            <a:r>
              <a:rPr lang="en-GB" dirty="0" err="1">
                <a:solidFill>
                  <a:schemeClr val="bg1"/>
                </a:solidFill>
              </a:rPr>
              <a:t>Thargelion</a:t>
            </a:r>
            <a:r>
              <a:rPr lang="en-GB" dirty="0">
                <a:solidFill>
                  <a:schemeClr val="bg1"/>
                </a:solidFill>
              </a:rPr>
              <a:t>- May/Jun </a:t>
            </a:r>
          </a:p>
          <a:p>
            <a:r>
              <a:rPr lang="en-GB" dirty="0" err="1">
                <a:solidFill>
                  <a:schemeClr val="bg1"/>
                </a:solidFill>
              </a:rPr>
              <a:t>Scirophorion</a:t>
            </a:r>
            <a:r>
              <a:rPr lang="en-GB" dirty="0">
                <a:solidFill>
                  <a:schemeClr val="bg1"/>
                </a:solidFill>
              </a:rPr>
              <a:t>- Jun/Jul </a:t>
            </a:r>
          </a:p>
        </p:txBody>
      </p:sp>
      <p:sp>
        <p:nvSpPr>
          <p:cNvPr id="4" name="Content Placeholder 3"/>
          <p:cNvSpPr>
            <a:spLocks noGrp="1"/>
          </p:cNvSpPr>
          <p:nvPr>
            <p:ph sz="half" idx="2"/>
          </p:nvPr>
        </p:nvSpPr>
        <p:spPr>
          <a:xfrm>
            <a:off x="4427984" y="1600200"/>
            <a:ext cx="4536504" cy="5069160"/>
          </a:xfrm>
        </p:spPr>
        <p:txBody>
          <a:bodyPr>
            <a:normAutofit fontScale="92500" lnSpcReduction="20000"/>
          </a:bodyPr>
          <a:lstStyle/>
          <a:p>
            <a:r>
              <a:rPr lang="en-GB" dirty="0" err="1">
                <a:solidFill>
                  <a:schemeClr val="bg1"/>
                </a:solidFill>
              </a:rPr>
              <a:t>Ianuarius</a:t>
            </a:r>
            <a:r>
              <a:rPr lang="en-GB" dirty="0">
                <a:solidFill>
                  <a:schemeClr val="bg1"/>
                </a:solidFill>
              </a:rPr>
              <a:t> </a:t>
            </a:r>
          </a:p>
          <a:p>
            <a:r>
              <a:rPr lang="en-GB" dirty="0" err="1">
                <a:solidFill>
                  <a:schemeClr val="bg1"/>
                </a:solidFill>
              </a:rPr>
              <a:t>Februarius</a:t>
            </a:r>
            <a:r>
              <a:rPr lang="en-GB" dirty="0">
                <a:solidFill>
                  <a:schemeClr val="bg1"/>
                </a:solidFill>
              </a:rPr>
              <a:t> </a:t>
            </a:r>
          </a:p>
          <a:p>
            <a:r>
              <a:rPr lang="en-GB" dirty="0" err="1">
                <a:solidFill>
                  <a:schemeClr val="bg1"/>
                </a:solidFill>
              </a:rPr>
              <a:t>Martius</a:t>
            </a:r>
            <a:r>
              <a:rPr lang="en-GB" dirty="0">
                <a:solidFill>
                  <a:schemeClr val="bg1"/>
                </a:solidFill>
              </a:rPr>
              <a:t> </a:t>
            </a:r>
          </a:p>
          <a:p>
            <a:r>
              <a:rPr lang="en-GB" dirty="0" err="1">
                <a:solidFill>
                  <a:schemeClr val="bg1"/>
                </a:solidFill>
              </a:rPr>
              <a:t>Aprilis</a:t>
            </a:r>
            <a:r>
              <a:rPr lang="en-GB" dirty="0">
                <a:solidFill>
                  <a:schemeClr val="bg1"/>
                </a:solidFill>
              </a:rPr>
              <a:t> </a:t>
            </a:r>
            <a:r>
              <a:rPr lang="en-GB" dirty="0" smtClean="0">
                <a:solidFill>
                  <a:schemeClr val="bg1"/>
                </a:solidFill>
              </a:rPr>
              <a:t>(</a:t>
            </a:r>
            <a:r>
              <a:rPr lang="en-GB" dirty="0" err="1" smtClean="0">
                <a:solidFill>
                  <a:srgbClr val="FF0000"/>
                </a:solidFill>
              </a:rPr>
              <a:t>Neroneus</a:t>
            </a:r>
            <a:r>
              <a:rPr lang="en-GB" dirty="0" smtClean="0">
                <a:solidFill>
                  <a:schemeClr val="bg1"/>
                </a:solidFill>
              </a:rPr>
              <a:t>)</a:t>
            </a:r>
            <a:endParaRPr lang="en-GB" dirty="0">
              <a:solidFill>
                <a:schemeClr val="bg1"/>
              </a:solidFill>
            </a:endParaRPr>
          </a:p>
          <a:p>
            <a:r>
              <a:rPr lang="en-GB" dirty="0" err="1">
                <a:solidFill>
                  <a:schemeClr val="bg1"/>
                </a:solidFill>
              </a:rPr>
              <a:t>Maius</a:t>
            </a:r>
            <a:r>
              <a:rPr lang="en-GB" dirty="0">
                <a:solidFill>
                  <a:schemeClr val="bg1"/>
                </a:solidFill>
              </a:rPr>
              <a:t> </a:t>
            </a:r>
          </a:p>
          <a:p>
            <a:r>
              <a:rPr lang="en-GB" dirty="0" err="1">
                <a:solidFill>
                  <a:schemeClr val="bg1"/>
                </a:solidFill>
              </a:rPr>
              <a:t>Iunius</a:t>
            </a:r>
            <a:r>
              <a:rPr lang="en-GB" dirty="0">
                <a:solidFill>
                  <a:schemeClr val="bg1"/>
                </a:solidFill>
              </a:rPr>
              <a:t> </a:t>
            </a:r>
          </a:p>
          <a:p>
            <a:r>
              <a:rPr lang="en-GB" dirty="0" err="1">
                <a:solidFill>
                  <a:schemeClr val="bg1"/>
                </a:solidFill>
              </a:rPr>
              <a:t>Iulius</a:t>
            </a:r>
            <a:r>
              <a:rPr lang="en-GB" dirty="0">
                <a:solidFill>
                  <a:schemeClr val="bg1"/>
                </a:solidFill>
              </a:rPr>
              <a:t> (</a:t>
            </a:r>
            <a:r>
              <a:rPr lang="en-GB" dirty="0">
                <a:solidFill>
                  <a:schemeClr val="accent2">
                    <a:lumMod val="75000"/>
                  </a:schemeClr>
                </a:solidFill>
              </a:rPr>
              <a:t>originally </a:t>
            </a:r>
            <a:r>
              <a:rPr lang="en-GB" dirty="0" err="1">
                <a:solidFill>
                  <a:schemeClr val="accent2">
                    <a:lumMod val="75000"/>
                  </a:schemeClr>
                </a:solidFill>
              </a:rPr>
              <a:t>Quintilis</a:t>
            </a:r>
            <a:r>
              <a:rPr lang="en-GB" dirty="0">
                <a:solidFill>
                  <a:schemeClr val="bg1"/>
                </a:solidFill>
              </a:rPr>
              <a:t>) </a:t>
            </a:r>
          </a:p>
          <a:p>
            <a:r>
              <a:rPr lang="en-GB" dirty="0">
                <a:solidFill>
                  <a:schemeClr val="bg1"/>
                </a:solidFill>
              </a:rPr>
              <a:t>Augustus (</a:t>
            </a:r>
            <a:r>
              <a:rPr lang="en-GB" dirty="0">
                <a:solidFill>
                  <a:schemeClr val="accent2">
                    <a:lumMod val="75000"/>
                  </a:schemeClr>
                </a:solidFill>
              </a:rPr>
              <a:t>originally </a:t>
            </a:r>
            <a:r>
              <a:rPr lang="en-GB" dirty="0" err="1">
                <a:solidFill>
                  <a:schemeClr val="accent2">
                    <a:lumMod val="75000"/>
                  </a:schemeClr>
                </a:solidFill>
              </a:rPr>
              <a:t>Sextilis</a:t>
            </a:r>
            <a:r>
              <a:rPr lang="en-GB" dirty="0">
                <a:solidFill>
                  <a:schemeClr val="bg1"/>
                </a:solidFill>
              </a:rPr>
              <a:t>) </a:t>
            </a:r>
          </a:p>
          <a:p>
            <a:r>
              <a:rPr lang="en-GB" dirty="0">
                <a:solidFill>
                  <a:schemeClr val="bg1"/>
                </a:solidFill>
              </a:rPr>
              <a:t>September </a:t>
            </a:r>
            <a:r>
              <a:rPr lang="en-GB" dirty="0" smtClean="0">
                <a:solidFill>
                  <a:schemeClr val="bg1"/>
                </a:solidFill>
              </a:rPr>
              <a:t>(</a:t>
            </a:r>
            <a:r>
              <a:rPr lang="en-GB" dirty="0" smtClean="0">
                <a:solidFill>
                  <a:srgbClr val="FF0000"/>
                </a:solidFill>
              </a:rPr>
              <a:t>Tiberius</a:t>
            </a:r>
            <a:r>
              <a:rPr lang="en-GB" dirty="0" smtClean="0">
                <a:solidFill>
                  <a:schemeClr val="bg1"/>
                </a:solidFill>
              </a:rPr>
              <a:t>)</a:t>
            </a:r>
            <a:endParaRPr lang="en-GB" dirty="0">
              <a:solidFill>
                <a:schemeClr val="bg1"/>
              </a:solidFill>
            </a:endParaRPr>
          </a:p>
          <a:p>
            <a:r>
              <a:rPr lang="en-GB" dirty="0">
                <a:solidFill>
                  <a:schemeClr val="bg1"/>
                </a:solidFill>
              </a:rPr>
              <a:t>October </a:t>
            </a:r>
            <a:r>
              <a:rPr lang="en-GB" dirty="0" smtClean="0">
                <a:solidFill>
                  <a:srgbClr val="FF0000"/>
                </a:solidFill>
              </a:rPr>
              <a:t>(</a:t>
            </a:r>
            <a:r>
              <a:rPr lang="en-GB" dirty="0" err="1" smtClean="0">
                <a:solidFill>
                  <a:srgbClr val="FF0000"/>
                </a:solidFill>
              </a:rPr>
              <a:t>Livius</a:t>
            </a:r>
            <a:r>
              <a:rPr lang="en-GB" dirty="0" smtClean="0">
                <a:solidFill>
                  <a:srgbClr val="FF0000"/>
                </a:solidFill>
              </a:rPr>
              <a:t>)</a:t>
            </a:r>
            <a:r>
              <a:rPr lang="en-GB" dirty="0" smtClean="0">
                <a:solidFill>
                  <a:schemeClr val="bg1"/>
                </a:solidFill>
              </a:rPr>
              <a:t> </a:t>
            </a:r>
            <a:endParaRPr lang="en-GB" dirty="0">
              <a:solidFill>
                <a:schemeClr val="bg1"/>
              </a:solidFill>
            </a:endParaRPr>
          </a:p>
          <a:p>
            <a:r>
              <a:rPr lang="en-GB" dirty="0">
                <a:solidFill>
                  <a:schemeClr val="bg1"/>
                </a:solidFill>
              </a:rPr>
              <a:t>November </a:t>
            </a:r>
          </a:p>
          <a:p>
            <a:r>
              <a:rPr lang="en-GB" dirty="0">
                <a:solidFill>
                  <a:schemeClr val="bg1"/>
                </a:solidFill>
              </a:rPr>
              <a:t>December </a:t>
            </a:r>
          </a:p>
        </p:txBody>
      </p:sp>
    </p:spTree>
    <p:extLst>
      <p:ext uri="{BB962C8B-B14F-4D97-AF65-F5344CB8AC3E}">
        <p14:creationId xmlns:p14="http://schemas.microsoft.com/office/powerpoint/2010/main" val="11204910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Conceptions of the World</a:t>
            </a:r>
            <a:endParaRPr lang="en-GB" dirty="0">
              <a:solidFill>
                <a:schemeClr val="bg1"/>
              </a:solidFill>
            </a:endParaRPr>
          </a:p>
        </p:txBody>
      </p:sp>
      <p:sp>
        <p:nvSpPr>
          <p:cNvPr id="3" name="Content Placeholder 2"/>
          <p:cNvSpPr>
            <a:spLocks noGrp="1"/>
          </p:cNvSpPr>
          <p:nvPr>
            <p:ph idx="1"/>
          </p:nvPr>
        </p:nvSpPr>
        <p:spPr>
          <a:xfrm>
            <a:off x="179512" y="1412776"/>
            <a:ext cx="8712968" cy="2116832"/>
          </a:xfrm>
        </p:spPr>
        <p:txBody>
          <a:bodyPr/>
          <a:lstStyle/>
          <a:p>
            <a:r>
              <a:rPr lang="en-GB" dirty="0">
                <a:solidFill>
                  <a:schemeClr val="bg1"/>
                </a:solidFill>
              </a:rPr>
              <a:t>Knowledge increase with conquest and trade. </a:t>
            </a:r>
          </a:p>
          <a:p>
            <a:endParaRPr lang="en-GB" sz="1000" dirty="0">
              <a:solidFill>
                <a:schemeClr val="bg1"/>
              </a:solidFill>
            </a:endParaRPr>
          </a:p>
          <a:p>
            <a:r>
              <a:rPr lang="en-GB" dirty="0">
                <a:solidFill>
                  <a:schemeClr val="bg1"/>
                </a:solidFill>
              </a:rPr>
              <a:t>Mediterranean remains best understood region</a:t>
            </a:r>
            <a:r>
              <a:rPr lang="en-GB" dirty="0" smtClean="0">
                <a:solidFill>
                  <a:schemeClr val="bg1"/>
                </a:solidFill>
              </a:rPr>
              <a:t>.</a:t>
            </a:r>
          </a:p>
          <a:p>
            <a:endParaRPr lang="en-GB" sz="1000" dirty="0">
              <a:solidFill>
                <a:schemeClr val="bg1"/>
              </a:solidFill>
            </a:endParaRPr>
          </a:p>
          <a:p>
            <a:r>
              <a:rPr lang="en-GB" dirty="0" smtClean="0">
                <a:solidFill>
                  <a:schemeClr val="bg1"/>
                </a:solidFill>
              </a:rPr>
              <a:t>The </a:t>
            </a:r>
            <a:r>
              <a:rPr lang="en-GB" i="1" dirty="0" err="1" smtClean="0">
                <a:solidFill>
                  <a:schemeClr val="bg1"/>
                </a:solidFill>
              </a:rPr>
              <a:t>oikoumenē</a:t>
            </a:r>
            <a:r>
              <a:rPr lang="en-GB" dirty="0" smtClean="0">
                <a:solidFill>
                  <a:schemeClr val="bg1"/>
                </a:solidFill>
              </a:rPr>
              <a:t> – the inhabited world.</a:t>
            </a:r>
            <a:endParaRPr lang="en-GB" dirty="0">
              <a:solidFill>
                <a:schemeClr val="bg1"/>
              </a:solidFill>
            </a:endParaRP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5" y="3458715"/>
            <a:ext cx="8208912" cy="33129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21524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04664"/>
            <a:ext cx="4104456" cy="3312368"/>
          </a:xfrm>
        </p:spPr>
        <p:txBody>
          <a:bodyPr>
            <a:normAutofit/>
          </a:bodyPr>
          <a:lstStyle/>
          <a:p>
            <a:pPr marL="137160" indent="0">
              <a:buNone/>
            </a:pPr>
            <a:endParaRPr lang="en-GB" dirty="0"/>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156" y="3714760"/>
            <a:ext cx="4003168"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96500"/>
            <a:ext cx="3672408" cy="25694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9756" y="3123401"/>
            <a:ext cx="4572000" cy="323165"/>
          </a:xfrm>
          <a:prstGeom prst="rect">
            <a:avLst/>
          </a:prstGeom>
        </p:spPr>
        <p:txBody>
          <a:bodyPr>
            <a:spAutoFit/>
          </a:bodyPr>
          <a:lstStyle/>
          <a:p>
            <a:r>
              <a:rPr lang="en-GB" sz="1500" dirty="0">
                <a:solidFill>
                  <a:schemeClr val="bg1"/>
                </a:solidFill>
              </a:rPr>
              <a:t>Based on </a:t>
            </a:r>
            <a:r>
              <a:rPr lang="en-GB" sz="1500" dirty="0" err="1">
                <a:solidFill>
                  <a:schemeClr val="bg1"/>
                </a:solidFill>
              </a:rPr>
              <a:t>Hecataeus</a:t>
            </a:r>
            <a:r>
              <a:rPr lang="en-GB" sz="1500" dirty="0">
                <a:solidFill>
                  <a:schemeClr val="bg1"/>
                </a:solidFill>
              </a:rPr>
              <a:t>‘ </a:t>
            </a:r>
            <a:r>
              <a:rPr lang="en-GB" sz="1500" i="1" dirty="0">
                <a:solidFill>
                  <a:schemeClr val="bg1"/>
                </a:solidFill>
              </a:rPr>
              <a:t>Circuit of the World </a:t>
            </a:r>
            <a:r>
              <a:rPr lang="en-GB" sz="1500" dirty="0">
                <a:solidFill>
                  <a:schemeClr val="bg1"/>
                </a:solidFill>
              </a:rPr>
              <a:t>– c.500 BC </a:t>
            </a:r>
          </a:p>
        </p:txBody>
      </p:sp>
      <p:sp>
        <p:nvSpPr>
          <p:cNvPr id="5" name="Rectangle 4"/>
          <p:cNvSpPr/>
          <p:nvPr/>
        </p:nvSpPr>
        <p:spPr>
          <a:xfrm>
            <a:off x="4584374" y="6285235"/>
            <a:ext cx="4392488" cy="323165"/>
          </a:xfrm>
          <a:prstGeom prst="rect">
            <a:avLst/>
          </a:prstGeom>
        </p:spPr>
        <p:txBody>
          <a:bodyPr wrap="square">
            <a:spAutoFit/>
          </a:bodyPr>
          <a:lstStyle/>
          <a:p>
            <a:r>
              <a:rPr lang="en-GB" sz="1500" dirty="0">
                <a:solidFill>
                  <a:schemeClr val="bg1"/>
                </a:solidFill>
              </a:rPr>
              <a:t>Based on Claudius Ptolemy‘s </a:t>
            </a:r>
            <a:r>
              <a:rPr lang="en-GB" sz="1500" i="1" dirty="0">
                <a:solidFill>
                  <a:schemeClr val="bg1"/>
                </a:solidFill>
              </a:rPr>
              <a:t>Geography </a:t>
            </a:r>
            <a:r>
              <a:rPr lang="en-GB" sz="1500" dirty="0">
                <a:solidFill>
                  <a:schemeClr val="bg1"/>
                </a:solidFill>
              </a:rPr>
              <a:t>c.150 AD </a:t>
            </a:r>
          </a:p>
        </p:txBody>
      </p:sp>
      <p:pic>
        <p:nvPicPr>
          <p:cNvPr id="1434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1756" y="3573016"/>
            <a:ext cx="4003168" cy="25694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84373" y="414895"/>
            <a:ext cx="4265599" cy="2870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53281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404664"/>
            <a:ext cx="4038600" cy="6192688"/>
          </a:xfrm>
        </p:spPr>
        <p:txBody>
          <a:bodyPr>
            <a:normAutofit/>
          </a:bodyPr>
          <a:lstStyle/>
          <a:p>
            <a:pPr marL="137160" indent="0">
              <a:buNone/>
            </a:pPr>
            <a:r>
              <a:rPr lang="en-GB" dirty="0" smtClean="0">
                <a:solidFill>
                  <a:schemeClr val="bg1"/>
                </a:solidFill>
              </a:rPr>
              <a:t>“</a:t>
            </a:r>
            <a:r>
              <a:rPr lang="en-GB" dirty="0" err="1" smtClean="0">
                <a:solidFill>
                  <a:schemeClr val="bg1"/>
                </a:solidFill>
              </a:rPr>
              <a:t>Ctesias</a:t>
            </a:r>
            <a:r>
              <a:rPr lang="en-GB" dirty="0" smtClean="0">
                <a:solidFill>
                  <a:schemeClr val="bg1"/>
                </a:solidFill>
              </a:rPr>
              <a:t> </a:t>
            </a:r>
            <a:r>
              <a:rPr lang="en-GB" dirty="0">
                <a:solidFill>
                  <a:schemeClr val="bg1"/>
                </a:solidFill>
              </a:rPr>
              <a:t>writes … of a tribe of men called the </a:t>
            </a:r>
            <a:r>
              <a:rPr lang="en-GB" dirty="0" err="1">
                <a:solidFill>
                  <a:schemeClr val="bg1"/>
                </a:solidFill>
              </a:rPr>
              <a:t>Monocoli</a:t>
            </a:r>
            <a:r>
              <a:rPr lang="en-GB" dirty="0">
                <a:solidFill>
                  <a:schemeClr val="bg1"/>
                </a:solidFill>
              </a:rPr>
              <a:t>, who have only one leg and hop with amazing speed. These people are also called the Shadow-feet, because when the weather is hot they lie on their backs stretched out on the ground and protect themselves by the shade of their feet</a:t>
            </a:r>
            <a:r>
              <a:rPr lang="en-GB" dirty="0" smtClean="0">
                <a:solidFill>
                  <a:schemeClr val="bg1"/>
                </a:solidFill>
              </a:rPr>
              <a:t>.” </a:t>
            </a:r>
            <a:r>
              <a:rPr lang="en-GB" dirty="0">
                <a:solidFill>
                  <a:schemeClr val="bg1"/>
                </a:solidFill>
              </a:rPr>
              <a:t>– </a:t>
            </a:r>
            <a:r>
              <a:rPr lang="en-GB" b="1" dirty="0">
                <a:solidFill>
                  <a:schemeClr val="bg1"/>
                </a:solidFill>
              </a:rPr>
              <a:t>Pliny </a:t>
            </a:r>
            <a:r>
              <a:rPr lang="en-GB" b="1" i="1" dirty="0">
                <a:solidFill>
                  <a:schemeClr val="bg1"/>
                </a:solidFill>
              </a:rPr>
              <a:t>Natural History </a:t>
            </a:r>
            <a:r>
              <a:rPr lang="en-GB" b="1" dirty="0">
                <a:solidFill>
                  <a:schemeClr val="bg1"/>
                </a:solidFill>
              </a:rPr>
              <a:t>7.21-23. </a:t>
            </a:r>
            <a:endParaRPr lang="en-GB" dirty="0">
              <a:solidFill>
                <a:schemeClr val="bg1"/>
              </a:solidFill>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404664"/>
            <a:ext cx="3888432" cy="5105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932040" y="5733256"/>
            <a:ext cx="3744416" cy="707886"/>
          </a:xfrm>
          <a:prstGeom prst="rect">
            <a:avLst/>
          </a:prstGeom>
        </p:spPr>
        <p:txBody>
          <a:bodyPr wrap="square">
            <a:spAutoFit/>
          </a:bodyPr>
          <a:lstStyle/>
          <a:p>
            <a:r>
              <a:rPr lang="en-GB" sz="2000" dirty="0">
                <a:solidFill>
                  <a:schemeClr val="bg1"/>
                </a:solidFill>
              </a:rPr>
              <a:t>Image from the Nuremberg Chronicle (1493). </a:t>
            </a:r>
          </a:p>
        </p:txBody>
      </p:sp>
    </p:spTree>
    <p:extLst>
      <p:ext uri="{BB962C8B-B14F-4D97-AF65-F5344CB8AC3E}">
        <p14:creationId xmlns:p14="http://schemas.microsoft.com/office/powerpoint/2010/main" val="34672970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t>
            </a:r>
            <a:r>
              <a:rPr lang="en-GB" i="1" dirty="0" smtClean="0">
                <a:solidFill>
                  <a:schemeClr val="bg1"/>
                </a:solidFill>
              </a:rPr>
              <a:t>Polis</a:t>
            </a:r>
            <a:endParaRPr lang="en-GB" dirty="0">
              <a:solidFill>
                <a:schemeClr val="bg1"/>
              </a:solidFill>
            </a:endParaRPr>
          </a:p>
        </p:txBody>
      </p:sp>
      <p:sp>
        <p:nvSpPr>
          <p:cNvPr id="5" name="Content Placeholder 4"/>
          <p:cNvSpPr>
            <a:spLocks noGrp="1"/>
          </p:cNvSpPr>
          <p:nvPr>
            <p:ph sz="half" idx="2"/>
          </p:nvPr>
        </p:nvSpPr>
        <p:spPr>
          <a:xfrm>
            <a:off x="179512" y="1600200"/>
            <a:ext cx="8856984" cy="5069160"/>
          </a:xfrm>
        </p:spPr>
        <p:txBody>
          <a:bodyPr>
            <a:normAutofit fontScale="85000" lnSpcReduction="20000"/>
          </a:bodyPr>
          <a:lstStyle/>
          <a:p>
            <a:pPr marL="137160" indent="0">
              <a:buNone/>
            </a:pPr>
            <a:r>
              <a:rPr lang="en-GB" dirty="0" smtClean="0">
                <a:solidFill>
                  <a:schemeClr val="bg1"/>
                </a:solidFill>
              </a:rPr>
              <a:t>“From </a:t>
            </a:r>
            <a:r>
              <a:rPr lang="en-GB" dirty="0">
                <a:solidFill>
                  <a:schemeClr val="bg1"/>
                </a:solidFill>
              </a:rPr>
              <a:t>all this it is evident that the </a:t>
            </a:r>
            <a:r>
              <a:rPr lang="en-GB" b="1" i="1" dirty="0">
                <a:solidFill>
                  <a:schemeClr val="bg1"/>
                </a:solidFill>
              </a:rPr>
              <a:t>polis</a:t>
            </a:r>
            <a:r>
              <a:rPr lang="en-GB" i="1" dirty="0">
                <a:solidFill>
                  <a:schemeClr val="bg1"/>
                </a:solidFill>
              </a:rPr>
              <a:t> </a:t>
            </a:r>
            <a:r>
              <a:rPr lang="en-GB" dirty="0">
                <a:solidFill>
                  <a:schemeClr val="bg1"/>
                </a:solidFill>
              </a:rPr>
              <a:t>[i.e. the Greek city state] </a:t>
            </a:r>
            <a:r>
              <a:rPr lang="en-GB" b="1" dirty="0">
                <a:solidFill>
                  <a:schemeClr val="bg1"/>
                </a:solidFill>
              </a:rPr>
              <a:t>exists by natural processes, and that it is natural for a man to live in a </a:t>
            </a:r>
            <a:r>
              <a:rPr lang="en-GB" b="1" i="1" dirty="0">
                <a:solidFill>
                  <a:schemeClr val="bg1"/>
                </a:solidFill>
              </a:rPr>
              <a:t>polis</a:t>
            </a:r>
            <a:r>
              <a:rPr lang="en-GB" b="1" dirty="0">
                <a:solidFill>
                  <a:schemeClr val="bg1"/>
                </a:solidFill>
              </a:rPr>
              <a:t>.</a:t>
            </a:r>
            <a:r>
              <a:rPr lang="en-GB" dirty="0">
                <a:solidFill>
                  <a:schemeClr val="bg1"/>
                </a:solidFill>
              </a:rPr>
              <a:t> </a:t>
            </a:r>
            <a:r>
              <a:rPr lang="en-GB" b="1" dirty="0">
                <a:solidFill>
                  <a:schemeClr val="bg1"/>
                </a:solidFill>
              </a:rPr>
              <a:t>Anyone who has no </a:t>
            </a:r>
            <a:r>
              <a:rPr lang="en-GB" b="1" i="1" dirty="0">
                <a:solidFill>
                  <a:schemeClr val="bg1"/>
                </a:solidFill>
              </a:rPr>
              <a:t>polis</a:t>
            </a:r>
            <a:r>
              <a:rPr lang="en-GB" b="1" dirty="0">
                <a:solidFill>
                  <a:schemeClr val="bg1"/>
                </a:solidFill>
              </a:rPr>
              <a:t>, not by accident but by reason of his own nature, must be sub-human — or else superhuman! </a:t>
            </a:r>
            <a:r>
              <a:rPr lang="en-GB" dirty="0">
                <a:solidFill>
                  <a:schemeClr val="bg1"/>
                </a:solidFill>
              </a:rPr>
              <a:t>He is like the man reviled by Homer as </a:t>
            </a:r>
            <a:r>
              <a:rPr lang="en-GB" dirty="0" smtClean="0">
                <a:solidFill>
                  <a:schemeClr val="bg1"/>
                </a:solidFill>
              </a:rPr>
              <a:t>‘without </a:t>
            </a:r>
            <a:r>
              <a:rPr lang="en-GB" dirty="0">
                <a:solidFill>
                  <a:schemeClr val="bg1"/>
                </a:solidFill>
              </a:rPr>
              <a:t>clan, law, or hearth‘ [= </a:t>
            </a:r>
            <a:r>
              <a:rPr lang="en-GB" i="1" dirty="0">
                <a:solidFill>
                  <a:schemeClr val="bg1"/>
                </a:solidFill>
              </a:rPr>
              <a:t>Odyssey </a:t>
            </a:r>
            <a:r>
              <a:rPr lang="en-GB" dirty="0">
                <a:solidFill>
                  <a:schemeClr val="bg1"/>
                </a:solidFill>
              </a:rPr>
              <a:t>9. 63]. Any such man must be a lover of war; he is just like an isolated piece in a game of draughts</a:t>
            </a:r>
            <a:r>
              <a:rPr lang="en-GB" dirty="0" smtClean="0">
                <a:solidFill>
                  <a:schemeClr val="bg1"/>
                </a:solidFill>
              </a:rPr>
              <a:t>.” </a:t>
            </a:r>
            <a:r>
              <a:rPr lang="en-GB" dirty="0">
                <a:solidFill>
                  <a:schemeClr val="bg1"/>
                </a:solidFill>
              </a:rPr>
              <a:t>– </a:t>
            </a:r>
            <a:r>
              <a:rPr lang="en-GB" b="1" dirty="0">
                <a:solidFill>
                  <a:schemeClr val="bg1"/>
                </a:solidFill>
              </a:rPr>
              <a:t>Aristotle </a:t>
            </a:r>
            <a:r>
              <a:rPr lang="en-GB" b="1" i="1" dirty="0">
                <a:solidFill>
                  <a:schemeClr val="bg1"/>
                </a:solidFill>
              </a:rPr>
              <a:t>The Politics </a:t>
            </a:r>
            <a:r>
              <a:rPr lang="en-GB" b="1" dirty="0">
                <a:solidFill>
                  <a:schemeClr val="bg1"/>
                </a:solidFill>
              </a:rPr>
              <a:t>1253 a (mid-fourth century BC). </a:t>
            </a:r>
            <a:endParaRPr lang="en-GB" b="1" dirty="0" smtClean="0">
              <a:solidFill>
                <a:schemeClr val="bg1"/>
              </a:solidFill>
            </a:endParaRPr>
          </a:p>
          <a:p>
            <a:pPr marL="137160" indent="0">
              <a:buNone/>
            </a:pPr>
            <a:endParaRPr lang="en-GB" b="1" dirty="0">
              <a:solidFill>
                <a:schemeClr val="bg1"/>
              </a:solidFill>
            </a:endParaRPr>
          </a:p>
          <a:p>
            <a:pPr marL="137160" indent="0">
              <a:buNone/>
            </a:pPr>
            <a:r>
              <a:rPr lang="en-GB" dirty="0">
                <a:solidFill>
                  <a:schemeClr val="bg1"/>
                </a:solidFill>
              </a:rPr>
              <a:t>“From there we sailed with heavy hearts, and came to the land of the </a:t>
            </a:r>
            <a:r>
              <a:rPr lang="en-GB" dirty="0" smtClean="0">
                <a:solidFill>
                  <a:schemeClr val="bg1"/>
                </a:solidFill>
              </a:rPr>
              <a:t>Cyclopes, </a:t>
            </a:r>
            <a:r>
              <a:rPr lang="en-GB" dirty="0">
                <a:solidFill>
                  <a:schemeClr val="bg1"/>
                </a:solidFill>
              </a:rPr>
              <a:t>a lawless, aggressive people, who never lift their hands to plant or plough, but rely on the immortal gods. Wheat, barley, and vines with their richly clustered grapes, grow there without ploughing or sowing, and rain </a:t>
            </a:r>
            <a:r>
              <a:rPr lang="en-GB" dirty="0" smtClean="0">
                <a:solidFill>
                  <a:schemeClr val="bg1"/>
                </a:solidFill>
              </a:rPr>
              <a:t>from Zeus </a:t>
            </a:r>
            <a:r>
              <a:rPr lang="en-GB" dirty="0">
                <a:solidFill>
                  <a:schemeClr val="bg1"/>
                </a:solidFill>
              </a:rPr>
              <a:t>makes them flourish. </a:t>
            </a:r>
            <a:r>
              <a:rPr lang="en-GB" b="1" dirty="0">
                <a:solidFill>
                  <a:schemeClr val="bg1"/>
                </a:solidFill>
              </a:rPr>
              <a:t>The Cyclopes have no council meetings, no code of law, but live in echoing caves on the mountain slopes, and each man lays down the law to his wives and children, and disregards his neighbours</a:t>
            </a:r>
            <a:r>
              <a:rPr lang="en-GB" dirty="0" smtClean="0">
                <a:solidFill>
                  <a:schemeClr val="bg1"/>
                </a:solidFill>
              </a:rPr>
              <a:t>.” – </a:t>
            </a:r>
            <a:r>
              <a:rPr lang="en-GB" i="1" dirty="0" smtClean="0">
                <a:solidFill>
                  <a:schemeClr val="bg1"/>
                </a:solidFill>
              </a:rPr>
              <a:t>Odyssey </a:t>
            </a:r>
            <a:r>
              <a:rPr lang="en-GB" dirty="0" smtClean="0">
                <a:solidFill>
                  <a:schemeClr val="bg1"/>
                </a:solidFill>
              </a:rPr>
              <a:t>9.105 ff.</a:t>
            </a:r>
            <a:endParaRPr lang="en-GB" dirty="0">
              <a:solidFill>
                <a:schemeClr val="bg1"/>
              </a:solidFill>
            </a:endParaRPr>
          </a:p>
        </p:txBody>
      </p:sp>
    </p:spTree>
    <p:extLst>
      <p:ext uri="{BB962C8B-B14F-4D97-AF65-F5344CB8AC3E}">
        <p14:creationId xmlns:p14="http://schemas.microsoft.com/office/powerpoint/2010/main" val="16970379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Athens and Attica</a:t>
            </a:r>
            <a:endParaRPr lang="en-GB" dirty="0">
              <a:solidFill>
                <a:schemeClr val="bg1"/>
              </a:solidFill>
            </a:endParaRPr>
          </a:p>
        </p:txBody>
      </p:sp>
      <p:sp>
        <p:nvSpPr>
          <p:cNvPr id="4" name="Content Placeholder 3"/>
          <p:cNvSpPr>
            <a:spLocks noGrp="1"/>
          </p:cNvSpPr>
          <p:nvPr>
            <p:ph sz="half" idx="1"/>
          </p:nvPr>
        </p:nvSpPr>
        <p:spPr>
          <a:xfrm>
            <a:off x="107504" y="1600200"/>
            <a:ext cx="4608512" cy="5213176"/>
          </a:xfrm>
        </p:spPr>
        <p:txBody>
          <a:bodyPr>
            <a:normAutofit fontScale="85000" lnSpcReduction="10000"/>
          </a:bodyPr>
          <a:lstStyle/>
          <a:p>
            <a:r>
              <a:rPr lang="en-GB" dirty="0" smtClean="0">
                <a:solidFill>
                  <a:schemeClr val="bg1"/>
                </a:solidFill>
              </a:rPr>
              <a:t>Attica largely rural territory – Athens main centre (see </a:t>
            </a:r>
            <a:r>
              <a:rPr lang="en-GB" dirty="0">
                <a:solidFill>
                  <a:schemeClr val="bg1"/>
                </a:solidFill>
              </a:rPr>
              <a:t>also </a:t>
            </a:r>
            <a:r>
              <a:rPr lang="en-GB" dirty="0" smtClean="0">
                <a:solidFill>
                  <a:schemeClr val="bg1"/>
                </a:solidFill>
              </a:rPr>
              <a:t>Piraeus</a:t>
            </a:r>
            <a:r>
              <a:rPr lang="en-GB" dirty="0">
                <a:solidFill>
                  <a:schemeClr val="bg1"/>
                </a:solidFill>
              </a:rPr>
              <a:t>, </a:t>
            </a:r>
            <a:r>
              <a:rPr lang="en-GB" dirty="0" smtClean="0">
                <a:solidFill>
                  <a:schemeClr val="bg1"/>
                </a:solidFill>
              </a:rPr>
              <a:t>Eleusis</a:t>
            </a:r>
            <a:r>
              <a:rPr lang="en-GB" dirty="0">
                <a:solidFill>
                  <a:schemeClr val="bg1"/>
                </a:solidFill>
              </a:rPr>
              <a:t>, </a:t>
            </a:r>
            <a:r>
              <a:rPr lang="en-GB" dirty="0" err="1" smtClean="0">
                <a:solidFill>
                  <a:schemeClr val="bg1"/>
                </a:solidFill>
              </a:rPr>
              <a:t>Laurium</a:t>
            </a:r>
            <a:r>
              <a:rPr lang="en-GB" dirty="0" smtClean="0">
                <a:solidFill>
                  <a:schemeClr val="bg1"/>
                </a:solidFill>
              </a:rPr>
              <a:t>).</a:t>
            </a:r>
          </a:p>
          <a:p>
            <a:endParaRPr lang="en-GB" sz="900" dirty="0">
              <a:solidFill>
                <a:schemeClr val="bg1"/>
              </a:solidFill>
            </a:endParaRPr>
          </a:p>
          <a:p>
            <a:r>
              <a:rPr lang="en-GB" dirty="0" smtClean="0">
                <a:solidFill>
                  <a:schemeClr val="bg1"/>
                </a:solidFill>
              </a:rPr>
              <a:t>Population estimates c.150,000 to 250,000:</a:t>
            </a:r>
          </a:p>
          <a:p>
            <a:pPr lvl="1"/>
            <a:r>
              <a:rPr lang="en-GB" dirty="0">
                <a:solidFill>
                  <a:schemeClr val="bg1"/>
                </a:solidFill>
              </a:rPr>
              <a:t>Citizens (and there families) c.30,000 citizens + families = c.135,000. </a:t>
            </a:r>
          </a:p>
          <a:p>
            <a:pPr lvl="1"/>
            <a:r>
              <a:rPr lang="en-GB" dirty="0" smtClean="0">
                <a:solidFill>
                  <a:schemeClr val="bg1"/>
                </a:solidFill>
              </a:rPr>
              <a:t>Slaves </a:t>
            </a:r>
            <a:r>
              <a:rPr lang="en-GB" dirty="0">
                <a:solidFill>
                  <a:schemeClr val="bg1"/>
                </a:solidFill>
              </a:rPr>
              <a:t>c.30-40,000? - </a:t>
            </a:r>
            <a:r>
              <a:rPr lang="en-GB" dirty="0" err="1">
                <a:solidFill>
                  <a:schemeClr val="bg1"/>
                </a:solidFill>
              </a:rPr>
              <a:t>Metics</a:t>
            </a:r>
            <a:r>
              <a:rPr lang="en-GB" dirty="0">
                <a:solidFill>
                  <a:schemeClr val="bg1"/>
                </a:solidFill>
              </a:rPr>
              <a:t> (foreigners resident in Athens) c.10,000. </a:t>
            </a:r>
            <a:endParaRPr lang="en-GB" dirty="0" smtClean="0">
              <a:solidFill>
                <a:schemeClr val="bg1"/>
              </a:solidFill>
            </a:endParaRPr>
          </a:p>
          <a:p>
            <a:pPr lvl="1"/>
            <a:endParaRPr lang="en-GB" sz="900" dirty="0">
              <a:solidFill>
                <a:schemeClr val="bg1"/>
              </a:solidFill>
            </a:endParaRPr>
          </a:p>
          <a:p>
            <a:r>
              <a:rPr lang="en-GB" dirty="0" smtClean="0">
                <a:solidFill>
                  <a:schemeClr val="bg1"/>
                </a:solidFill>
              </a:rPr>
              <a:t>Athens one of the largest </a:t>
            </a:r>
            <a:r>
              <a:rPr lang="en-GB" i="1" dirty="0" smtClean="0">
                <a:solidFill>
                  <a:schemeClr val="bg1"/>
                </a:solidFill>
              </a:rPr>
              <a:t>poleis </a:t>
            </a:r>
            <a:r>
              <a:rPr lang="en-GB" dirty="0" smtClean="0">
                <a:solidFill>
                  <a:schemeClr val="bg1"/>
                </a:solidFill>
              </a:rPr>
              <a:t>- compare: </a:t>
            </a:r>
          </a:p>
          <a:p>
            <a:pPr lvl="1"/>
            <a:r>
              <a:rPr lang="en-GB" dirty="0">
                <a:solidFill>
                  <a:schemeClr val="bg1"/>
                </a:solidFill>
              </a:rPr>
              <a:t>Plataea c.2000-2500</a:t>
            </a:r>
            <a:r>
              <a:rPr lang="en-GB" dirty="0" smtClean="0">
                <a:solidFill>
                  <a:schemeClr val="bg1"/>
                </a:solidFill>
              </a:rPr>
              <a:t>? </a:t>
            </a:r>
          </a:p>
          <a:p>
            <a:pPr lvl="1"/>
            <a:r>
              <a:rPr lang="en-GB" dirty="0" err="1">
                <a:solidFill>
                  <a:schemeClr val="bg1"/>
                </a:solidFill>
              </a:rPr>
              <a:t>Olynthos</a:t>
            </a:r>
            <a:r>
              <a:rPr lang="en-GB" dirty="0">
                <a:solidFill>
                  <a:schemeClr val="bg1"/>
                </a:solidFill>
              </a:rPr>
              <a:t> c.3500-4200? </a:t>
            </a:r>
          </a:p>
          <a:p>
            <a:pPr lvl="1"/>
            <a:endParaRPr lang="en-GB" dirty="0" smtClean="0">
              <a:solidFill>
                <a:schemeClr val="bg1"/>
              </a:solidFill>
            </a:endParaRPr>
          </a:p>
          <a:p>
            <a:pPr lvl="1"/>
            <a:endParaRPr lang="en-GB" dirty="0">
              <a:solidFill>
                <a:schemeClr val="bg1"/>
              </a:solidFill>
            </a:endParaRPr>
          </a:p>
          <a:p>
            <a:pPr lvl="1"/>
            <a:endParaRPr lang="en-GB" dirty="0" smtClean="0">
              <a:solidFill>
                <a:schemeClr val="bg1"/>
              </a:solidFill>
            </a:endParaRPr>
          </a:p>
          <a:p>
            <a:endParaRPr lang="en-GB" dirty="0">
              <a:solidFill>
                <a:schemeClr val="bg1"/>
              </a:solidFill>
            </a:endParaRPr>
          </a:p>
          <a:p>
            <a:endParaRPr lang="en-GB" dirty="0">
              <a:solidFill>
                <a:schemeClr val="bg1"/>
              </a:solidFill>
            </a:endParaRP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772816"/>
            <a:ext cx="4038600" cy="4824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85818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Rome</a:t>
            </a:r>
            <a:endParaRPr lang="en-GB" dirty="0">
              <a:solidFill>
                <a:schemeClr val="bg1"/>
              </a:solidFill>
            </a:endParaRPr>
          </a:p>
        </p:txBody>
      </p:sp>
      <p:sp>
        <p:nvSpPr>
          <p:cNvPr id="4" name="Content Placeholder 3"/>
          <p:cNvSpPr>
            <a:spLocks noGrp="1"/>
          </p:cNvSpPr>
          <p:nvPr>
            <p:ph sz="half" idx="1"/>
          </p:nvPr>
        </p:nvSpPr>
        <p:spPr>
          <a:xfrm>
            <a:off x="179512" y="1600200"/>
            <a:ext cx="4824536" cy="5213176"/>
          </a:xfrm>
        </p:spPr>
        <p:txBody>
          <a:bodyPr>
            <a:normAutofit fontScale="85000" lnSpcReduction="10000"/>
          </a:bodyPr>
          <a:lstStyle/>
          <a:p>
            <a:r>
              <a:rPr lang="en-GB" dirty="0" smtClean="0">
                <a:solidFill>
                  <a:schemeClr val="bg1"/>
                </a:solidFill>
              </a:rPr>
              <a:t>Main centre around, Capitoline</a:t>
            </a:r>
            <a:r>
              <a:rPr lang="en-GB" dirty="0">
                <a:solidFill>
                  <a:schemeClr val="bg1"/>
                </a:solidFill>
              </a:rPr>
              <a:t> </a:t>
            </a:r>
            <a:r>
              <a:rPr lang="en-GB" dirty="0" smtClean="0">
                <a:solidFill>
                  <a:schemeClr val="bg1"/>
                </a:solidFill>
              </a:rPr>
              <a:t>and Palatine hills:</a:t>
            </a:r>
          </a:p>
          <a:p>
            <a:pPr lvl="1"/>
            <a:r>
              <a:rPr lang="en-GB" dirty="0" smtClean="0">
                <a:solidFill>
                  <a:schemeClr val="bg1"/>
                </a:solidFill>
              </a:rPr>
              <a:t>Seven hills: </a:t>
            </a:r>
          </a:p>
          <a:p>
            <a:pPr lvl="2"/>
            <a:r>
              <a:rPr lang="en-GB" dirty="0" smtClean="0">
                <a:solidFill>
                  <a:schemeClr val="bg1"/>
                </a:solidFill>
              </a:rPr>
              <a:t>Palatine, Capitoline, Aventine, Caelian, Esquiline Viminal, and Quirinal hills. </a:t>
            </a:r>
          </a:p>
          <a:p>
            <a:endParaRPr lang="en-GB" sz="1100" dirty="0"/>
          </a:p>
          <a:p>
            <a:r>
              <a:rPr lang="en-GB" dirty="0" smtClean="0">
                <a:solidFill>
                  <a:schemeClr val="bg1"/>
                </a:solidFill>
              </a:rPr>
              <a:t>Estimates for population of Rome during </a:t>
            </a:r>
            <a:r>
              <a:rPr lang="en-GB" dirty="0">
                <a:solidFill>
                  <a:schemeClr val="bg1"/>
                </a:solidFill>
              </a:rPr>
              <a:t>first and second centuries </a:t>
            </a:r>
            <a:r>
              <a:rPr lang="en-GB" dirty="0" smtClean="0">
                <a:solidFill>
                  <a:schemeClr val="bg1"/>
                </a:solidFill>
              </a:rPr>
              <a:t>AD – c. 750,000 to somewhat over 1 </a:t>
            </a:r>
            <a:r>
              <a:rPr lang="en-GB" dirty="0">
                <a:solidFill>
                  <a:schemeClr val="bg1"/>
                </a:solidFill>
              </a:rPr>
              <a:t>million </a:t>
            </a:r>
            <a:r>
              <a:rPr lang="en-GB" dirty="0" smtClean="0">
                <a:solidFill>
                  <a:schemeClr val="bg1"/>
                </a:solidFill>
              </a:rPr>
              <a:t>people.</a:t>
            </a:r>
          </a:p>
          <a:p>
            <a:endParaRPr lang="en-GB" sz="1100" dirty="0">
              <a:solidFill>
                <a:schemeClr val="bg1"/>
              </a:solidFill>
            </a:endParaRPr>
          </a:p>
          <a:p>
            <a:r>
              <a:rPr lang="en-GB" dirty="0" smtClean="0">
                <a:solidFill>
                  <a:schemeClr val="bg1"/>
                </a:solidFill>
              </a:rPr>
              <a:t>Compare: </a:t>
            </a:r>
          </a:p>
          <a:p>
            <a:pPr lvl="1"/>
            <a:r>
              <a:rPr lang="en-GB" dirty="0">
                <a:solidFill>
                  <a:schemeClr val="bg1"/>
                </a:solidFill>
              </a:rPr>
              <a:t>Alexandria 300,000-600,000? </a:t>
            </a:r>
            <a:endParaRPr lang="en-GB" dirty="0" smtClean="0">
              <a:solidFill>
                <a:schemeClr val="bg1"/>
              </a:solidFill>
            </a:endParaRPr>
          </a:p>
          <a:p>
            <a:pPr lvl="1"/>
            <a:r>
              <a:rPr lang="en-GB" dirty="0">
                <a:solidFill>
                  <a:schemeClr val="bg1"/>
                </a:solidFill>
              </a:rPr>
              <a:t>Roman Carthage 500,000? </a:t>
            </a:r>
            <a:endParaRPr lang="en-GB" dirty="0" smtClean="0">
              <a:solidFill>
                <a:schemeClr val="bg1"/>
              </a:solidFill>
            </a:endParaRPr>
          </a:p>
          <a:p>
            <a:pPr lvl="1"/>
            <a:r>
              <a:rPr lang="en-GB" dirty="0">
                <a:solidFill>
                  <a:schemeClr val="bg1"/>
                </a:solidFill>
              </a:rPr>
              <a:t>Antioch-on-the-Orontes (Syria) 200,000? </a:t>
            </a:r>
          </a:p>
          <a:p>
            <a:pPr lvl="1"/>
            <a:endParaRPr lang="en-GB" dirty="0">
              <a:solidFill>
                <a:schemeClr val="bg1"/>
              </a:solidFill>
            </a:endParaRPr>
          </a:p>
          <a:p>
            <a:pPr lvl="1"/>
            <a:endParaRPr lang="en-GB" dirty="0">
              <a:solidFill>
                <a:schemeClr val="bg1"/>
              </a:solidFill>
            </a:endParaRPr>
          </a:p>
          <a:p>
            <a:pPr lvl="1"/>
            <a:endParaRPr lang="en-GB" dirty="0" smtClean="0">
              <a:solidFill>
                <a:schemeClr val="bg1"/>
              </a:solidFill>
            </a:endParaRPr>
          </a:p>
          <a:p>
            <a:endParaRPr lang="en-GB" dirty="0">
              <a:solidFill>
                <a:schemeClr val="bg1"/>
              </a:solidFill>
            </a:endParaRP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76056" y="1700808"/>
            <a:ext cx="3836347" cy="4958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53735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412776"/>
            <a:ext cx="8424936" cy="4896584"/>
          </a:xfrm>
        </p:spPr>
        <p:txBody>
          <a:bodyPr/>
          <a:lstStyle/>
          <a:p>
            <a:pPr>
              <a:buNone/>
            </a:pPr>
            <a:endParaRPr lang="en-GB" dirty="0" smtClean="0"/>
          </a:p>
          <a:p>
            <a:pPr>
              <a:buNone/>
            </a:pPr>
            <a:endParaRPr lang="en-GB" dirty="0" smtClean="0"/>
          </a:p>
          <a:p>
            <a:pPr algn="ctr">
              <a:buNone/>
            </a:pPr>
            <a:r>
              <a:rPr lang="en-GB" sz="6000" b="1" dirty="0" smtClean="0">
                <a:solidFill>
                  <a:schemeClr val="bg1"/>
                </a:solidFill>
              </a:rPr>
              <a:t>Module Format</a:t>
            </a:r>
          </a:p>
          <a:p>
            <a:pPr algn="ctr">
              <a:buNone/>
            </a:pPr>
            <a:endParaRPr lang="en-GB" sz="6000" b="1" dirty="0">
              <a:solidFill>
                <a:schemeClr val="bg1"/>
              </a:solidFill>
            </a:endParaRPr>
          </a:p>
        </p:txBody>
      </p:sp>
    </p:spTree>
    <p:extLst>
      <p:ext uri="{BB962C8B-B14F-4D97-AF65-F5344CB8AC3E}">
        <p14:creationId xmlns:p14="http://schemas.microsoft.com/office/powerpoint/2010/main" val="423798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Lecture-Workshop Format</a:t>
            </a:r>
            <a:endParaRPr lang="en-GB" dirty="0">
              <a:solidFill>
                <a:schemeClr val="bg1"/>
              </a:solidFill>
            </a:endParaRPr>
          </a:p>
        </p:txBody>
      </p:sp>
      <p:sp>
        <p:nvSpPr>
          <p:cNvPr id="3" name="Content Placeholder 2"/>
          <p:cNvSpPr>
            <a:spLocks noGrp="1"/>
          </p:cNvSpPr>
          <p:nvPr>
            <p:ph idx="1"/>
          </p:nvPr>
        </p:nvSpPr>
        <p:spPr>
          <a:xfrm>
            <a:off x="107504" y="1844824"/>
            <a:ext cx="8928992" cy="4896544"/>
          </a:xfrm>
        </p:spPr>
        <p:txBody>
          <a:bodyPr>
            <a:normAutofit/>
          </a:bodyPr>
          <a:lstStyle/>
          <a:p>
            <a:r>
              <a:rPr lang="en-GB" dirty="0" smtClean="0">
                <a:solidFill>
                  <a:schemeClr val="bg1"/>
                </a:solidFill>
              </a:rPr>
              <a:t>Two hour session on </a:t>
            </a:r>
            <a:r>
              <a:rPr lang="en-GB" dirty="0" smtClean="0">
                <a:solidFill>
                  <a:schemeClr val="bg1"/>
                </a:solidFill>
              </a:rPr>
              <a:t>... </a:t>
            </a:r>
            <a:r>
              <a:rPr lang="en-GB" dirty="0" smtClean="0">
                <a:solidFill>
                  <a:srgbClr val="FF0000"/>
                </a:solidFill>
              </a:rPr>
              <a:t>TBC</a:t>
            </a:r>
            <a:endParaRPr lang="en-GB" dirty="0" smtClean="0">
              <a:solidFill>
                <a:schemeClr val="bg1"/>
              </a:solidFill>
            </a:endParaRPr>
          </a:p>
          <a:p>
            <a:endParaRPr lang="en-GB" sz="1200" dirty="0">
              <a:solidFill>
                <a:schemeClr val="bg1"/>
              </a:solidFill>
            </a:endParaRPr>
          </a:p>
          <a:p>
            <a:r>
              <a:rPr lang="en-GB" dirty="0" smtClean="0">
                <a:solidFill>
                  <a:schemeClr val="bg1"/>
                </a:solidFill>
              </a:rPr>
              <a:t>Two “lecture” sessions and one “workshop” session related to one or both of the themes covered in the lecture. </a:t>
            </a:r>
          </a:p>
          <a:p>
            <a:pPr lvl="1"/>
            <a:r>
              <a:rPr lang="en-GB" sz="2700" dirty="0" smtClean="0">
                <a:solidFill>
                  <a:schemeClr val="bg1"/>
                </a:solidFill>
              </a:rPr>
              <a:t>This will include some preparatory reading with questions on which to make notes before attending the session.</a:t>
            </a:r>
          </a:p>
          <a:p>
            <a:pPr lvl="1"/>
            <a:r>
              <a:rPr lang="en-GB" sz="2700" dirty="0" smtClean="0">
                <a:solidFill>
                  <a:schemeClr val="bg1"/>
                </a:solidFill>
              </a:rPr>
              <a:t>Some general bibliography relating to the themes covered will be included at the end of the lecture slides.</a:t>
            </a:r>
          </a:p>
          <a:p>
            <a:pPr lvl="1"/>
            <a:endParaRPr lang="en-GB" sz="1100" dirty="0">
              <a:solidFill>
                <a:schemeClr val="bg1"/>
              </a:solidFill>
            </a:endParaRPr>
          </a:p>
        </p:txBody>
      </p:sp>
    </p:spTree>
    <p:extLst>
      <p:ext uri="{BB962C8B-B14F-4D97-AF65-F5344CB8AC3E}">
        <p14:creationId xmlns:p14="http://schemas.microsoft.com/office/powerpoint/2010/main" val="33379887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Assessments</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a:bodyPr>
          <a:lstStyle/>
          <a:p>
            <a:r>
              <a:rPr lang="en-GB" sz="3000" b="1" dirty="0">
                <a:solidFill>
                  <a:schemeClr val="bg1"/>
                </a:solidFill>
              </a:rPr>
              <a:t>Coursework assignment 1: Gobbet </a:t>
            </a:r>
            <a:r>
              <a:rPr lang="en-GB" sz="3000" b="1" dirty="0" smtClean="0">
                <a:solidFill>
                  <a:schemeClr val="bg1"/>
                </a:solidFill>
              </a:rPr>
              <a:t>Exercise:</a:t>
            </a:r>
          </a:p>
          <a:p>
            <a:pPr lvl="1"/>
            <a:r>
              <a:rPr lang="en-GB" sz="2500" dirty="0" smtClean="0">
                <a:solidFill>
                  <a:schemeClr val="bg1"/>
                </a:solidFill>
              </a:rPr>
              <a:t>Deadline is the </a:t>
            </a:r>
            <a:r>
              <a:rPr lang="en-GB" sz="2500" dirty="0">
                <a:solidFill>
                  <a:schemeClr val="bg1"/>
                </a:solidFill>
              </a:rPr>
              <a:t>28th November 2017 (</a:t>
            </a:r>
            <a:r>
              <a:rPr lang="en-GB" sz="2500" dirty="0">
                <a:solidFill>
                  <a:schemeClr val="bg1"/>
                </a:solidFill>
              </a:rPr>
              <a:t>must be uploaded on turn-it-in by 23:59 at the latest</a:t>
            </a:r>
            <a:r>
              <a:rPr lang="en-GB" sz="2500" dirty="0" smtClean="0">
                <a:solidFill>
                  <a:schemeClr val="bg1"/>
                </a:solidFill>
              </a:rPr>
              <a:t>).</a:t>
            </a:r>
            <a:endParaRPr lang="en-GB" sz="2500" dirty="0">
              <a:solidFill>
                <a:schemeClr val="bg1"/>
              </a:solidFill>
            </a:endParaRPr>
          </a:p>
          <a:p>
            <a:pPr lvl="1"/>
            <a:r>
              <a:rPr lang="en-GB" sz="2500" dirty="0" smtClean="0">
                <a:solidFill>
                  <a:schemeClr val="bg1"/>
                </a:solidFill>
              </a:rPr>
              <a:t>5 gobbets to chose from (3 texts, 2 images) – see Moodle.</a:t>
            </a:r>
          </a:p>
          <a:p>
            <a:pPr lvl="1"/>
            <a:r>
              <a:rPr lang="en-GB" sz="2500" dirty="0" smtClean="0">
                <a:solidFill>
                  <a:schemeClr val="bg1"/>
                </a:solidFill>
              </a:rPr>
              <a:t>Worth 50% of overall grade.</a:t>
            </a:r>
          </a:p>
          <a:p>
            <a:pPr lvl="1"/>
            <a:endParaRPr lang="en-GB" dirty="0">
              <a:solidFill>
                <a:schemeClr val="bg1"/>
              </a:solidFill>
            </a:endParaRPr>
          </a:p>
          <a:p>
            <a:r>
              <a:rPr lang="en-GB" sz="3000" b="1" dirty="0">
                <a:solidFill>
                  <a:schemeClr val="bg1"/>
                </a:solidFill>
              </a:rPr>
              <a:t>Coursework assignment 2: </a:t>
            </a:r>
            <a:r>
              <a:rPr lang="en-GB" sz="3000" b="1" dirty="0" smtClean="0">
                <a:solidFill>
                  <a:schemeClr val="bg1"/>
                </a:solidFill>
              </a:rPr>
              <a:t>Essay:</a:t>
            </a:r>
          </a:p>
          <a:p>
            <a:pPr lvl="1"/>
            <a:r>
              <a:rPr lang="en-GB" sz="2500" dirty="0">
                <a:solidFill>
                  <a:schemeClr val="bg1"/>
                </a:solidFill>
              </a:rPr>
              <a:t>Deadline for submission </a:t>
            </a:r>
            <a:r>
              <a:rPr lang="en-GB" sz="2500" dirty="0" smtClean="0">
                <a:solidFill>
                  <a:schemeClr val="bg1"/>
                </a:solidFill>
              </a:rPr>
              <a:t>is the </a:t>
            </a:r>
            <a:r>
              <a:rPr lang="en-GB" sz="2500" dirty="0">
                <a:solidFill>
                  <a:schemeClr val="bg1"/>
                </a:solidFill>
              </a:rPr>
              <a:t>1st of May 2018 </a:t>
            </a:r>
            <a:r>
              <a:rPr lang="en-GB" sz="2500" dirty="0" smtClean="0">
                <a:solidFill>
                  <a:schemeClr val="bg1"/>
                </a:solidFill>
              </a:rPr>
              <a:t>(</a:t>
            </a:r>
            <a:r>
              <a:rPr lang="en-GB" sz="2500" dirty="0">
                <a:solidFill>
                  <a:schemeClr val="bg1"/>
                </a:solidFill>
              </a:rPr>
              <a:t>must be uploaded on turn-it-in by 23:59 at the latest</a:t>
            </a:r>
            <a:r>
              <a:rPr lang="en-GB" sz="2500" dirty="0" smtClean="0">
                <a:solidFill>
                  <a:schemeClr val="bg1"/>
                </a:solidFill>
              </a:rPr>
              <a:t>).</a:t>
            </a:r>
          </a:p>
          <a:p>
            <a:pPr lvl="1"/>
            <a:r>
              <a:rPr lang="en-GB" sz="2500" dirty="0" smtClean="0">
                <a:solidFill>
                  <a:schemeClr val="bg1"/>
                </a:solidFill>
              </a:rPr>
              <a:t>4 essay question to chose from – see Moodle.</a:t>
            </a:r>
          </a:p>
          <a:p>
            <a:pPr lvl="1"/>
            <a:r>
              <a:rPr lang="en-GB" sz="2500" dirty="0" smtClean="0">
                <a:solidFill>
                  <a:schemeClr val="bg1"/>
                </a:solidFill>
              </a:rPr>
              <a:t>Worth 50% of overall grade.</a:t>
            </a:r>
            <a:endParaRPr lang="en-GB" sz="2500" dirty="0">
              <a:solidFill>
                <a:schemeClr val="bg1"/>
              </a:solidFill>
            </a:endParaRPr>
          </a:p>
        </p:txBody>
      </p:sp>
    </p:spTree>
    <p:extLst>
      <p:ext uri="{BB962C8B-B14F-4D97-AF65-F5344CB8AC3E}">
        <p14:creationId xmlns:p14="http://schemas.microsoft.com/office/powerpoint/2010/main" val="6230701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Useful Reading</a:t>
            </a:r>
            <a:endParaRPr lang="en-GB" dirty="0">
              <a:solidFill>
                <a:schemeClr val="bg1"/>
              </a:solidFill>
            </a:endParaRPr>
          </a:p>
        </p:txBody>
      </p:sp>
      <p:sp>
        <p:nvSpPr>
          <p:cNvPr id="3" name="Content Placeholder 2"/>
          <p:cNvSpPr>
            <a:spLocks noGrp="1"/>
          </p:cNvSpPr>
          <p:nvPr>
            <p:ph idx="1"/>
          </p:nvPr>
        </p:nvSpPr>
        <p:spPr>
          <a:xfrm>
            <a:off x="251520" y="1600200"/>
            <a:ext cx="8568952" cy="4709160"/>
          </a:xfrm>
        </p:spPr>
        <p:txBody>
          <a:bodyPr/>
          <a:lstStyle/>
          <a:p>
            <a:r>
              <a:rPr lang="en-GB" dirty="0" err="1">
                <a:solidFill>
                  <a:schemeClr val="bg1"/>
                </a:solidFill>
              </a:rPr>
              <a:t>Naerebout</a:t>
            </a:r>
            <a:r>
              <a:rPr lang="en-GB" dirty="0">
                <a:solidFill>
                  <a:schemeClr val="bg1"/>
                </a:solidFill>
              </a:rPr>
              <a:t>, F. G. and </a:t>
            </a:r>
            <a:r>
              <a:rPr lang="en-GB" dirty="0" err="1">
                <a:solidFill>
                  <a:schemeClr val="bg1"/>
                </a:solidFill>
              </a:rPr>
              <a:t>Singor</a:t>
            </a:r>
            <a:r>
              <a:rPr lang="en-GB" dirty="0">
                <a:solidFill>
                  <a:schemeClr val="bg1"/>
                </a:solidFill>
              </a:rPr>
              <a:t>, H. W. 2014: </a:t>
            </a:r>
            <a:r>
              <a:rPr lang="en-GB" i="1" dirty="0">
                <a:solidFill>
                  <a:schemeClr val="bg1"/>
                </a:solidFill>
              </a:rPr>
              <a:t>Antiquity: Greeks and Romans in Context</a:t>
            </a:r>
            <a:r>
              <a:rPr lang="en-GB" dirty="0">
                <a:solidFill>
                  <a:schemeClr val="bg1"/>
                </a:solidFill>
              </a:rPr>
              <a:t>. London: Wiley. – read introduction. </a:t>
            </a:r>
          </a:p>
          <a:p>
            <a:endParaRPr lang="en-GB" sz="1200" dirty="0" smtClean="0">
              <a:solidFill>
                <a:schemeClr val="bg1"/>
              </a:solidFill>
            </a:endParaRPr>
          </a:p>
          <a:p>
            <a:r>
              <a:rPr lang="en-GB" dirty="0" err="1" smtClean="0">
                <a:solidFill>
                  <a:schemeClr val="bg1"/>
                </a:solidFill>
              </a:rPr>
              <a:t>Ripat</a:t>
            </a:r>
            <a:r>
              <a:rPr lang="en-GB" dirty="0" smtClean="0">
                <a:solidFill>
                  <a:schemeClr val="bg1"/>
                </a:solidFill>
              </a:rPr>
              <a:t>, P. 2014: “The Development of Roman Social History”, </a:t>
            </a:r>
            <a:r>
              <a:rPr lang="en-GB" sz="2600" dirty="0">
                <a:solidFill>
                  <a:prstClr val="black"/>
                </a:solidFill>
              </a:rPr>
              <a:t>in </a:t>
            </a:r>
            <a:r>
              <a:rPr lang="en-GB" sz="2600" i="1" dirty="0">
                <a:solidFill>
                  <a:prstClr val="black"/>
                </a:solidFill>
              </a:rPr>
              <a:t>Themes in Roman Society and Culture </a:t>
            </a:r>
            <a:r>
              <a:rPr lang="en-GB" sz="2600" dirty="0">
                <a:solidFill>
                  <a:prstClr val="black"/>
                </a:solidFill>
              </a:rPr>
              <a:t>(eds., Gibbs, M., Nikolic, M., and </a:t>
            </a:r>
            <a:r>
              <a:rPr lang="en-GB" sz="2600" dirty="0" err="1">
                <a:solidFill>
                  <a:prstClr val="black"/>
                </a:solidFill>
              </a:rPr>
              <a:t>Ripat</a:t>
            </a:r>
            <a:r>
              <a:rPr lang="en-GB" sz="2600" dirty="0">
                <a:solidFill>
                  <a:prstClr val="black"/>
                </a:solidFill>
              </a:rPr>
              <a:t>, P.), Oxford</a:t>
            </a:r>
            <a:r>
              <a:rPr lang="en-GB" sz="2600" dirty="0" smtClean="0">
                <a:solidFill>
                  <a:prstClr val="black"/>
                </a:solidFill>
              </a:rPr>
              <a:t>: 1-22.</a:t>
            </a:r>
            <a:r>
              <a:rPr lang="en-GB" dirty="0" smtClean="0">
                <a:solidFill>
                  <a:schemeClr val="bg1"/>
                </a:solidFill>
              </a:rPr>
              <a:t> </a:t>
            </a:r>
          </a:p>
          <a:p>
            <a:endParaRPr lang="en-GB" sz="1200" dirty="0">
              <a:solidFill>
                <a:schemeClr val="bg1"/>
              </a:solidFill>
            </a:endParaRPr>
          </a:p>
        </p:txBody>
      </p:sp>
    </p:spTree>
    <p:extLst>
      <p:ext uri="{BB962C8B-B14F-4D97-AF65-F5344CB8AC3E}">
        <p14:creationId xmlns:p14="http://schemas.microsoft.com/office/powerpoint/2010/main" val="202357772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641</TotalTime>
  <Words>1773</Words>
  <Application>Microsoft Office PowerPoint</Application>
  <PresentationFormat>On-screen Show (4:3)</PresentationFormat>
  <Paragraphs>200</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Book Antiqua</vt:lpstr>
      <vt:lpstr>Lucida Sans</vt:lpstr>
      <vt:lpstr>Wingdings</vt:lpstr>
      <vt:lpstr>Wingdings 2</vt:lpstr>
      <vt:lpstr>Wingdings 3</vt:lpstr>
      <vt:lpstr>Apex</vt:lpstr>
      <vt:lpstr>Athens and Rome: Life and Culture in Classical Antiquity</vt:lpstr>
      <vt:lpstr>What is Social History?</vt:lpstr>
      <vt:lpstr>Thematic Focus</vt:lpstr>
      <vt:lpstr>Chronology</vt:lpstr>
      <vt:lpstr>The Source Material</vt:lpstr>
      <vt:lpstr>Why Social History? </vt:lpstr>
      <vt:lpstr>Culture and Politics Intertwined </vt:lpstr>
      <vt:lpstr>Politics and Social Values</vt:lpstr>
      <vt:lpstr>PowerPoint Presentation</vt:lpstr>
      <vt:lpstr>Notions of Time</vt:lpstr>
      <vt:lpstr>Calendars</vt:lpstr>
      <vt:lpstr>Conceptions of the World</vt:lpstr>
      <vt:lpstr>PowerPoint Presentation</vt:lpstr>
      <vt:lpstr>PowerPoint Presentation</vt:lpstr>
      <vt:lpstr>The Polis</vt:lpstr>
      <vt:lpstr>Athens and Attica</vt:lpstr>
      <vt:lpstr>Rome</vt:lpstr>
      <vt:lpstr>PowerPoint Presentation</vt:lpstr>
      <vt:lpstr>Lecture-Workshop Format</vt:lpstr>
      <vt:lpstr>Assessments</vt:lpstr>
      <vt:lpstr>Useful Reading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143</cp:revision>
  <dcterms:created xsi:type="dcterms:W3CDTF">2013-09-21T13:02:02Z</dcterms:created>
  <dcterms:modified xsi:type="dcterms:W3CDTF">2017-09-25T19:58:44Z</dcterms:modified>
</cp:coreProperties>
</file>