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48" r:id="rId1"/>
  </p:sldMasterIdLst>
  <p:notesMasterIdLst>
    <p:notesMasterId r:id="rId18"/>
  </p:notesMasterIdLst>
  <p:sldIdLst>
    <p:sldId id="258" r:id="rId2"/>
    <p:sldId id="295" r:id="rId3"/>
    <p:sldId id="317" r:id="rId4"/>
    <p:sldId id="318" r:id="rId5"/>
    <p:sldId id="309" r:id="rId6"/>
    <p:sldId id="310" r:id="rId7"/>
    <p:sldId id="311" r:id="rId8"/>
    <p:sldId id="301" r:id="rId9"/>
    <p:sldId id="316" r:id="rId10"/>
    <p:sldId id="321" r:id="rId11"/>
    <p:sldId id="322" r:id="rId12"/>
    <p:sldId id="319" r:id="rId13"/>
    <p:sldId id="320" r:id="rId14"/>
    <p:sldId id="302" r:id="rId15"/>
    <p:sldId id="306" r:id="rId16"/>
    <p:sldId id="31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0E0CF"/>
    <a:srgbClr val="FA9D8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52" autoAdjust="0"/>
    <p:restoredTop sz="95909" autoAdjust="0"/>
  </p:normalViewPr>
  <p:slideViewPr>
    <p:cSldViewPr snapToGrid="0">
      <p:cViewPr varScale="1">
        <p:scale>
          <a:sx n="46" d="100"/>
          <a:sy n="46" d="100"/>
        </p:scale>
        <p:origin x="168" y="1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72F2A7-249F-A24A-A701-20FEB760B7C7}" type="datetimeFigureOut">
              <a:rPr lang="en-US" smtClean="0"/>
              <a:t>6/3/22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987E5E-B526-AA44-ACA1-3CA4A39B16A3}" type="slidenum">
              <a:rPr lang="en-US" smtClean="0"/>
              <a:t>‹#›</a:t>
            </a:fld>
            <a:endParaRPr lang="en-US"/>
          </a:p>
        </p:txBody>
      </p:sp>
    </p:spTree>
    <p:extLst>
      <p:ext uri="{BB962C8B-B14F-4D97-AF65-F5344CB8AC3E}">
        <p14:creationId xmlns:p14="http://schemas.microsoft.com/office/powerpoint/2010/main" val="3614743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9987E5E-B526-AA44-ACA1-3CA4A39B16A3}" type="slidenum">
              <a:rPr lang="en-US" smtClean="0"/>
              <a:t>15</a:t>
            </a:fld>
            <a:endParaRPr lang="en-US"/>
          </a:p>
        </p:txBody>
      </p:sp>
    </p:spTree>
    <p:extLst>
      <p:ext uri="{BB962C8B-B14F-4D97-AF65-F5344CB8AC3E}">
        <p14:creationId xmlns:p14="http://schemas.microsoft.com/office/powerpoint/2010/main" val="263225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9987E5E-B526-AA44-ACA1-3CA4A39B16A3}" type="slidenum">
              <a:rPr lang="en-US" smtClean="0"/>
              <a:t>16</a:t>
            </a:fld>
            <a:endParaRPr lang="en-US"/>
          </a:p>
        </p:txBody>
      </p:sp>
    </p:spTree>
    <p:extLst>
      <p:ext uri="{BB962C8B-B14F-4D97-AF65-F5344CB8AC3E}">
        <p14:creationId xmlns:p14="http://schemas.microsoft.com/office/powerpoint/2010/main" val="2741538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84C6AEC-9D7F-4D5E-A1D8-90D5B25C16E1}" type="datetimeFigureOut">
              <a:rPr lang="en-GB" smtClean="0"/>
              <a:t>03/06/2022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B42FDE-1E5B-43D4-BF9D-C52E628B0B16}" type="slidenum">
              <a:rPr lang="en-GB" smtClean="0"/>
              <a:t>‹#›</a:t>
            </a:fld>
            <a:endParaRPr lang="en-GB" dirty="0"/>
          </a:p>
        </p:txBody>
      </p:sp>
    </p:spTree>
    <p:extLst>
      <p:ext uri="{BB962C8B-B14F-4D97-AF65-F5344CB8AC3E}">
        <p14:creationId xmlns:p14="http://schemas.microsoft.com/office/powerpoint/2010/main" val="316201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4C6AEC-9D7F-4D5E-A1D8-90D5B25C16E1}" type="datetimeFigureOut">
              <a:rPr lang="en-GB" smtClean="0"/>
              <a:t>03/06/2022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B42FDE-1E5B-43D4-BF9D-C52E628B0B16}" type="slidenum">
              <a:rPr lang="en-GB" smtClean="0"/>
              <a:t>‹#›</a:t>
            </a:fld>
            <a:endParaRPr lang="en-GB" dirty="0"/>
          </a:p>
        </p:txBody>
      </p:sp>
    </p:spTree>
    <p:extLst>
      <p:ext uri="{BB962C8B-B14F-4D97-AF65-F5344CB8AC3E}">
        <p14:creationId xmlns:p14="http://schemas.microsoft.com/office/powerpoint/2010/main" val="4983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4C6AEC-9D7F-4D5E-A1D8-90D5B25C16E1}" type="datetimeFigureOut">
              <a:rPr lang="en-GB" smtClean="0"/>
              <a:t>03/06/2022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B42FDE-1E5B-43D4-BF9D-C52E628B0B16}" type="slidenum">
              <a:rPr lang="en-GB" smtClean="0"/>
              <a:t>‹#›</a:t>
            </a:fld>
            <a:endParaRPr lang="en-GB" dirty="0"/>
          </a:p>
        </p:txBody>
      </p:sp>
    </p:spTree>
    <p:extLst>
      <p:ext uri="{BB962C8B-B14F-4D97-AF65-F5344CB8AC3E}">
        <p14:creationId xmlns:p14="http://schemas.microsoft.com/office/powerpoint/2010/main" val="2878254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84C6AEC-9D7F-4D5E-A1D8-90D5B25C16E1}" type="datetimeFigureOut">
              <a:rPr lang="en-GB" smtClean="0"/>
              <a:t>03/06/2022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7B42FDE-1E5B-43D4-BF9D-C52E628B0B16}" type="slidenum">
              <a:rPr lang="en-GB" smtClean="0"/>
              <a:t>‹#›</a:t>
            </a:fld>
            <a:endParaRPr lang="en-GB" dirty="0"/>
          </a:p>
        </p:txBody>
      </p:sp>
    </p:spTree>
    <p:extLst>
      <p:ext uri="{BB962C8B-B14F-4D97-AF65-F5344CB8AC3E}">
        <p14:creationId xmlns:p14="http://schemas.microsoft.com/office/powerpoint/2010/main" val="3992299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4C6AEC-9D7F-4D5E-A1D8-90D5B25C16E1}" type="datetimeFigureOut">
              <a:rPr lang="en-GB" smtClean="0"/>
              <a:t>03/06/2022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7B42FDE-1E5B-43D4-BF9D-C52E628B0B16}" type="slidenum">
              <a:rPr lang="en-GB" smtClean="0"/>
              <a:t>‹#›</a:t>
            </a:fld>
            <a:endParaRPr lang="en-GB" dirty="0"/>
          </a:p>
        </p:txBody>
      </p:sp>
    </p:spTree>
    <p:extLst>
      <p:ext uri="{BB962C8B-B14F-4D97-AF65-F5344CB8AC3E}">
        <p14:creationId xmlns:p14="http://schemas.microsoft.com/office/powerpoint/2010/main" val="2095770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84C6AEC-9D7F-4D5E-A1D8-90D5B25C16E1}" type="datetimeFigureOut">
              <a:rPr lang="en-GB" smtClean="0"/>
              <a:t>03/06/2022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7B42FDE-1E5B-43D4-BF9D-C52E628B0B16}" type="slidenum">
              <a:rPr lang="en-GB" smtClean="0"/>
              <a:t>‹#›</a:t>
            </a:fld>
            <a:endParaRPr lang="en-GB" dirty="0"/>
          </a:p>
        </p:txBody>
      </p:sp>
    </p:spTree>
    <p:extLst>
      <p:ext uri="{BB962C8B-B14F-4D97-AF65-F5344CB8AC3E}">
        <p14:creationId xmlns:p14="http://schemas.microsoft.com/office/powerpoint/2010/main" val="3624936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4C6AEC-9D7F-4D5E-A1D8-90D5B25C16E1}" type="datetimeFigureOut">
              <a:rPr lang="en-GB" smtClean="0"/>
              <a:t>03/06/2022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7B42FDE-1E5B-43D4-BF9D-C52E628B0B16}" type="slidenum">
              <a:rPr lang="en-GB" smtClean="0"/>
              <a:t>‹#›</a:t>
            </a:fld>
            <a:endParaRPr lang="en-GB" dirty="0"/>
          </a:p>
        </p:txBody>
      </p:sp>
    </p:spTree>
    <p:extLst>
      <p:ext uri="{BB962C8B-B14F-4D97-AF65-F5344CB8AC3E}">
        <p14:creationId xmlns:p14="http://schemas.microsoft.com/office/powerpoint/2010/main" val="4209292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4C6AEC-9D7F-4D5E-A1D8-90D5B25C16E1}" type="datetimeFigureOut">
              <a:rPr lang="en-GB" smtClean="0"/>
              <a:t>03/06/2022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7B42FDE-1E5B-43D4-BF9D-C52E628B0B16}" type="slidenum">
              <a:rPr lang="en-GB" smtClean="0"/>
              <a:t>‹#›</a:t>
            </a:fld>
            <a:endParaRPr lang="en-GB" dirty="0"/>
          </a:p>
        </p:txBody>
      </p:sp>
    </p:spTree>
    <p:extLst>
      <p:ext uri="{BB962C8B-B14F-4D97-AF65-F5344CB8AC3E}">
        <p14:creationId xmlns:p14="http://schemas.microsoft.com/office/powerpoint/2010/main" val="1313476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4C6AEC-9D7F-4D5E-A1D8-90D5B25C16E1}" type="datetimeFigureOut">
              <a:rPr lang="en-GB" smtClean="0"/>
              <a:t>03/06/2022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7B42FDE-1E5B-43D4-BF9D-C52E628B0B16}" type="slidenum">
              <a:rPr lang="en-GB" smtClean="0"/>
              <a:t>‹#›</a:t>
            </a:fld>
            <a:endParaRPr lang="en-GB" dirty="0"/>
          </a:p>
        </p:txBody>
      </p:sp>
    </p:spTree>
    <p:extLst>
      <p:ext uri="{BB962C8B-B14F-4D97-AF65-F5344CB8AC3E}">
        <p14:creationId xmlns:p14="http://schemas.microsoft.com/office/powerpoint/2010/main" val="2319674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4C6AEC-9D7F-4D5E-A1D8-90D5B25C16E1}" type="datetimeFigureOut">
              <a:rPr lang="en-GB" smtClean="0"/>
              <a:t>03/06/2022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B42FDE-1E5B-43D4-BF9D-C52E628B0B16}" type="slidenum">
              <a:rPr lang="en-GB" smtClean="0"/>
              <a:t>‹#›</a:t>
            </a:fld>
            <a:endParaRPr lang="en-GB" dirty="0"/>
          </a:p>
        </p:txBody>
      </p:sp>
    </p:spTree>
    <p:extLst>
      <p:ext uri="{BB962C8B-B14F-4D97-AF65-F5344CB8AC3E}">
        <p14:creationId xmlns:p14="http://schemas.microsoft.com/office/powerpoint/2010/main" val="2516073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4C6AEC-9D7F-4D5E-A1D8-90D5B25C16E1}" type="datetimeFigureOut">
              <a:rPr lang="en-GB" smtClean="0"/>
              <a:t>03/06/2022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B42FDE-1E5B-43D4-BF9D-C52E628B0B16}" type="slidenum">
              <a:rPr lang="en-GB" smtClean="0"/>
              <a:t>‹#›</a:t>
            </a:fld>
            <a:endParaRPr lang="en-GB" dirty="0"/>
          </a:p>
        </p:txBody>
      </p:sp>
    </p:spTree>
    <p:extLst>
      <p:ext uri="{BB962C8B-B14F-4D97-AF65-F5344CB8AC3E}">
        <p14:creationId xmlns:p14="http://schemas.microsoft.com/office/powerpoint/2010/main" val="19159196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Cover">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4896000" y="5760000"/>
            <a:ext cx="2400000" cy="960000"/>
          </a:xfrm>
          <a:prstGeom prst="rect">
            <a:avLst/>
          </a:prstGeom>
        </p:spPr>
      </p:pic>
      <p:sp>
        <p:nvSpPr>
          <p:cNvPr id="7" name="Titre 6"/>
          <p:cNvSpPr>
            <a:spLocks noGrp="1"/>
          </p:cNvSpPr>
          <p:nvPr>
            <p:ph type="title" hasCustomPrompt="1"/>
          </p:nvPr>
        </p:nvSpPr>
        <p:spPr bwMode="gray">
          <a:xfrm>
            <a:off x="670985" y="548218"/>
            <a:ext cx="10850033" cy="2880783"/>
          </a:xfrm>
        </p:spPr>
        <p:txBody>
          <a:bodyPr anchor="b" anchorCtr="0"/>
          <a:lstStyle>
            <a:lvl1pPr algn="ctr">
              <a:defRPr sz="3467" cap="all" baseline="0">
                <a:solidFill>
                  <a:schemeClr val="accent2"/>
                </a:solidFill>
              </a:defRPr>
            </a:lvl1pPr>
          </a:lstStyle>
          <a:p>
            <a:r>
              <a:rPr lang="en-US" noProof="0" dirty="0"/>
              <a:t>presentation title</a:t>
            </a:r>
          </a:p>
        </p:txBody>
      </p:sp>
      <p:sp>
        <p:nvSpPr>
          <p:cNvPr id="9" name="Rectangle 8"/>
          <p:cNvSpPr/>
          <p:nvPr userDrawn="1"/>
        </p:nvSpPr>
        <p:spPr bwMode="gray">
          <a:xfrm>
            <a:off x="383118" y="6613069"/>
            <a:ext cx="11425767" cy="2449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800" noProof="0" dirty="0">
                <a:solidFill>
                  <a:schemeClr val="accent2"/>
                </a:solidFill>
              </a:rPr>
              <a:t>This document and the information therein are the property of Safran. They must not be copied or communicated to a third party without the prior written authorization of Safran</a:t>
            </a:r>
          </a:p>
        </p:txBody>
      </p:sp>
      <p:cxnSp>
        <p:nvCxnSpPr>
          <p:cNvPr id="15" name="Connecteur droit 14"/>
          <p:cNvCxnSpPr/>
          <p:nvPr userDrawn="1"/>
        </p:nvCxnSpPr>
        <p:spPr bwMode="gray">
          <a:xfrm>
            <a:off x="5952000" y="3550437"/>
            <a:ext cx="288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e la date 3"/>
          <p:cNvSpPr>
            <a:spLocks noGrp="1"/>
          </p:cNvSpPr>
          <p:nvPr>
            <p:ph type="dt" sz="half" idx="2"/>
          </p:nvPr>
        </p:nvSpPr>
        <p:spPr bwMode="gray">
          <a:xfrm>
            <a:off x="670984" y="3667199"/>
            <a:ext cx="10848000" cy="1536000"/>
          </a:xfrm>
          <a:prstGeom prst="rect">
            <a:avLst/>
          </a:prstGeom>
        </p:spPr>
        <p:txBody>
          <a:bodyPr vert="horz" lIns="0" tIns="0" rIns="0" bIns="0" rtlCol="0" anchor="t" anchorCtr="0">
            <a:noAutofit/>
          </a:bodyPr>
          <a:lstStyle>
            <a:lvl1pPr algn="ctr">
              <a:defRPr sz="2200">
                <a:solidFill>
                  <a:schemeClr val="accent2"/>
                </a:solidFill>
              </a:defRPr>
            </a:lvl1pPr>
          </a:lstStyle>
          <a:p>
            <a:r>
              <a:rPr lang="fr-FR" noProof="0" dirty="0" err="1"/>
              <a:t>Month</a:t>
            </a:r>
            <a:r>
              <a:rPr lang="fr-FR" noProof="0" dirty="0"/>
              <a:t>/</a:t>
            </a:r>
            <a:r>
              <a:rPr lang="fr-FR" noProof="0" dirty="0" err="1"/>
              <a:t>day</a:t>
            </a:r>
            <a:r>
              <a:rPr lang="fr-FR" noProof="0" dirty="0"/>
              <a:t>/</a:t>
            </a:r>
            <a:r>
              <a:rPr lang="fr-FR" noProof="0" dirty="0" err="1"/>
              <a:t>year</a:t>
            </a:r>
            <a:endParaRPr lang="en-US" noProof="0" dirty="0"/>
          </a:p>
        </p:txBody>
      </p:sp>
      <p:sp>
        <p:nvSpPr>
          <p:cNvPr id="13" name="Espace réservé du pied de page 4"/>
          <p:cNvSpPr>
            <a:spLocks noGrp="1"/>
          </p:cNvSpPr>
          <p:nvPr>
            <p:ph type="ftr" sz="quarter" idx="3"/>
          </p:nvPr>
        </p:nvSpPr>
        <p:spPr bwMode="gray">
          <a:xfrm>
            <a:off x="1" y="6548966"/>
            <a:ext cx="334435" cy="309033"/>
          </a:xfrm>
          <a:prstGeom prst="rect">
            <a:avLst/>
          </a:prstGeom>
        </p:spPr>
        <p:txBody>
          <a:bodyPr vert="horz" lIns="0" tIns="0" rIns="0" bIns="0" rtlCol="0" anchor="b" anchorCtr="0">
            <a:noAutofit/>
          </a:bodyPr>
          <a:lstStyle>
            <a:lvl1pPr algn="ctr">
              <a:defRPr sz="133">
                <a:solidFill>
                  <a:schemeClr val="bg1">
                    <a:alpha val="0"/>
                  </a:schemeClr>
                </a:solidFill>
              </a:defRPr>
            </a:lvl1pPr>
          </a:lstStyle>
          <a:p>
            <a:pPr algn="l"/>
            <a:r>
              <a:rPr lang="en-US" noProof="0" dirty="0"/>
              <a:t>Safran name of the activity / Date / Department (menu "Insert / Header and footer")</a:t>
            </a:r>
          </a:p>
        </p:txBody>
      </p:sp>
      <p:sp>
        <p:nvSpPr>
          <p:cNvPr id="14" name="Espace réservé du numéro de diapositive 5"/>
          <p:cNvSpPr>
            <a:spLocks noGrp="1"/>
          </p:cNvSpPr>
          <p:nvPr>
            <p:ph type="sldNum" sz="quarter" idx="4"/>
          </p:nvPr>
        </p:nvSpPr>
        <p:spPr bwMode="gray">
          <a:xfrm>
            <a:off x="1" y="6548968"/>
            <a:ext cx="334435" cy="309033"/>
          </a:xfrm>
          <a:prstGeom prst="rect">
            <a:avLst/>
          </a:prstGeom>
        </p:spPr>
        <p:txBody>
          <a:bodyPr vert="horz" lIns="0" tIns="0" rIns="0" bIns="0" rtlCol="0" anchor="b" anchorCtr="0">
            <a:noAutofit/>
          </a:bodyPr>
          <a:lstStyle>
            <a:lvl1pPr algn="l">
              <a:defRPr sz="133" b="1">
                <a:solidFill>
                  <a:schemeClr val="bg1">
                    <a:alpha val="0"/>
                  </a:schemeClr>
                </a:solidFill>
              </a:defRPr>
            </a:lvl1pPr>
          </a:lstStyle>
          <a:p>
            <a:fld id="{733122C9-A0B9-462F-8757-0847AD287B63}" type="slidenum">
              <a:rPr lang="en-US" noProof="0" smtClean="0"/>
              <a:pPr/>
              <a:t>‹#›</a:t>
            </a:fld>
            <a:endParaRPr lang="en-US" noProof="0" dirty="0"/>
          </a:p>
        </p:txBody>
      </p:sp>
      <p:sp>
        <p:nvSpPr>
          <p:cNvPr id="10" name="Rectangle 9"/>
          <p:cNvSpPr/>
          <p:nvPr userDrawn="1"/>
        </p:nvSpPr>
        <p:spPr bwMode="gray">
          <a:xfrm rot="16200000" flipH="1">
            <a:off x="-2239199" y="2911200"/>
            <a:ext cx="5232000" cy="8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noProof="0" dirty="0"/>
          </a:p>
        </p:txBody>
      </p:sp>
      <p:sp>
        <p:nvSpPr>
          <p:cNvPr id="16" name="Rectangle 15"/>
          <p:cNvSpPr/>
          <p:nvPr userDrawn="1"/>
        </p:nvSpPr>
        <p:spPr bwMode="gray">
          <a:xfrm>
            <a:off x="336000" y="336000"/>
            <a:ext cx="11520000" cy="8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noProof="0" dirty="0"/>
          </a:p>
        </p:txBody>
      </p:sp>
      <p:sp>
        <p:nvSpPr>
          <p:cNvPr id="17" name="Rectangle 16"/>
          <p:cNvSpPr/>
          <p:nvPr userDrawn="1"/>
        </p:nvSpPr>
        <p:spPr bwMode="gray">
          <a:xfrm rot="5400000">
            <a:off x="9199200" y="2911200"/>
            <a:ext cx="5232000" cy="8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noProof="0" dirty="0"/>
          </a:p>
        </p:txBody>
      </p:sp>
      <p:sp>
        <p:nvSpPr>
          <p:cNvPr id="18" name="Rectangle 17"/>
          <p:cNvSpPr/>
          <p:nvPr userDrawn="1"/>
        </p:nvSpPr>
        <p:spPr bwMode="gray">
          <a:xfrm rot="10800000">
            <a:off x="336000" y="5486399"/>
            <a:ext cx="11520000" cy="81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noProof="0" dirty="0"/>
          </a:p>
        </p:txBody>
      </p:sp>
      <p:sp>
        <p:nvSpPr>
          <p:cNvPr id="19" name="Rectangle 18"/>
          <p:cNvSpPr/>
          <p:nvPr userDrawn="1"/>
        </p:nvSpPr>
        <p:spPr bwMode="gray">
          <a:xfrm>
            <a:off x="5059200" y="379200"/>
            <a:ext cx="2078400" cy="480000"/>
          </a:xfrm>
          <a:prstGeom prst="rect">
            <a:avLst/>
          </a:prstGeom>
          <a:blipFill dpi="0" rotWithShape="1">
            <a:blip r:embed="rId3"/>
            <a:srcRect/>
            <a:stretch>
              <a:fillRect/>
            </a:stretch>
          </a:blipFill>
          <a:ln w="61214">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400" dirty="0"/>
          </a:p>
        </p:txBody>
      </p:sp>
    </p:spTree>
    <p:extLst>
      <p:ext uri="{BB962C8B-B14F-4D97-AF65-F5344CB8AC3E}">
        <p14:creationId xmlns:p14="http://schemas.microsoft.com/office/powerpoint/2010/main" val="7975968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4C6AEC-9D7F-4D5E-A1D8-90D5B25C16E1}" type="datetimeFigureOut">
              <a:rPr lang="en-GB" smtClean="0"/>
              <a:t>03/06/2022</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B42FDE-1E5B-43D4-BF9D-C52E628B0B16}" type="slidenum">
              <a:rPr lang="en-GB" smtClean="0"/>
              <a:t>‹#›</a:t>
            </a:fld>
            <a:endParaRPr lang="en-GB" dirty="0"/>
          </a:p>
        </p:txBody>
      </p:sp>
    </p:spTree>
    <p:extLst>
      <p:ext uri="{BB962C8B-B14F-4D97-AF65-F5344CB8AC3E}">
        <p14:creationId xmlns:p14="http://schemas.microsoft.com/office/powerpoint/2010/main" val="1153232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0.jp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3.png"/><Relationship Id="rId5" Type="http://schemas.openxmlformats.org/officeDocument/2006/relationships/image" Target="../media/image4.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20.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25.sv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4.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Espace réservé du pied de page 5"/>
          <p:cNvSpPr>
            <a:spLocks noGrp="1"/>
          </p:cNvSpPr>
          <p:nvPr>
            <p:ph type="ftr" sz="quarter" idx="3"/>
          </p:nvPr>
        </p:nvSpPr>
        <p:spPr/>
        <p:txBody>
          <a:bodyPr/>
          <a:lstStyle/>
          <a:p>
            <a:pPr algn="l"/>
            <a:r>
              <a:rPr lang="en-US" dirty="0"/>
              <a:t>Safran name of the activity / Date / Department (menu "Insert / Header and footer")</a:t>
            </a:r>
          </a:p>
        </p:txBody>
      </p:sp>
      <p:sp>
        <p:nvSpPr>
          <p:cNvPr id="7" name="Espace réservé du numéro de diapositive 6"/>
          <p:cNvSpPr>
            <a:spLocks noGrp="1"/>
          </p:cNvSpPr>
          <p:nvPr>
            <p:ph type="sldNum" sz="quarter" idx="4"/>
          </p:nvPr>
        </p:nvSpPr>
        <p:spPr/>
        <p:txBody>
          <a:bodyPr/>
          <a:lstStyle/>
          <a:p>
            <a:fld id="{733122C9-A0B9-462F-8757-0847AD287B63}" type="slidenum">
              <a:rPr lang="en-US" smtClean="0"/>
              <a:pPr/>
              <a:t>1</a:t>
            </a:fld>
            <a:endParaRPr lang="en-US" dirty="0"/>
          </a:p>
        </p:txBody>
      </p:sp>
      <p:sp>
        <p:nvSpPr>
          <p:cNvPr id="2" name="Rectangle 1"/>
          <p:cNvSpPr/>
          <p:nvPr/>
        </p:nvSpPr>
        <p:spPr>
          <a:xfrm>
            <a:off x="3719579" y="2105561"/>
            <a:ext cx="4752840" cy="1323439"/>
          </a:xfrm>
          <a:prstGeom prst="rect">
            <a:avLst/>
          </a:prstGeom>
          <a:noFill/>
        </p:spPr>
        <p:txBody>
          <a:bodyPr wrap="none" lIns="91440" tIns="45720" rIns="91440" bIns="45720">
            <a:spAutoFit/>
          </a:bodyPr>
          <a:lstStyle/>
          <a:p>
            <a:pPr algn="ctr"/>
            <a:r>
              <a:rPr lang="en-GB" sz="4000" dirty="0">
                <a:ln w="0"/>
                <a:solidFill>
                  <a:schemeClr val="accent1"/>
                </a:solidFill>
                <a:effectLst>
                  <a:outerShdw blurRad="38100" dist="25400" dir="5400000" algn="ctr" rotWithShape="0">
                    <a:srgbClr val="6E747A">
                      <a:alpha val="43000"/>
                    </a:srgbClr>
                  </a:outerShdw>
                </a:effectLst>
              </a:rPr>
              <a:t>‘Connected’ system</a:t>
            </a:r>
          </a:p>
          <a:p>
            <a:pPr algn="ctr"/>
            <a:r>
              <a:rPr lang="en-GB" sz="4000" dirty="0">
                <a:ln w="0"/>
                <a:solidFill>
                  <a:schemeClr val="accent1"/>
                </a:solidFill>
                <a:effectLst>
                  <a:outerShdw blurRad="38100" dist="25400" dir="5400000" algn="ctr" rotWithShape="0">
                    <a:srgbClr val="6E747A">
                      <a:alpha val="43000"/>
                    </a:srgbClr>
                  </a:outerShdw>
                </a:effectLst>
              </a:rPr>
              <a:t> project presentation </a:t>
            </a:r>
          </a:p>
        </p:txBody>
      </p:sp>
      <p:sp>
        <p:nvSpPr>
          <p:cNvPr id="5" name="Rectangle 4">
            <a:extLst>
              <a:ext uri="{FF2B5EF4-FFF2-40B4-BE49-F238E27FC236}">
                <a16:creationId xmlns:a16="http://schemas.microsoft.com/office/drawing/2014/main" id="{562CFB1F-6832-204D-9DDB-8E65BA78218E}"/>
              </a:ext>
            </a:extLst>
          </p:cNvPr>
          <p:cNvSpPr/>
          <p:nvPr/>
        </p:nvSpPr>
        <p:spPr>
          <a:xfrm>
            <a:off x="2286000" y="6548966"/>
            <a:ext cx="7593980" cy="208673"/>
          </a:xfrm>
          <a:prstGeom prst="rect">
            <a:avLst/>
          </a:prstGeom>
          <a:solidFill>
            <a:schemeClr val="bg1"/>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pic>
        <p:nvPicPr>
          <p:cNvPr id="8" name="Audio 7">
            <a:hlinkClick r:id="" action="ppaction://media"/>
            <a:extLst>
              <a:ext uri="{FF2B5EF4-FFF2-40B4-BE49-F238E27FC236}">
                <a16:creationId xmlns:a16="http://schemas.microsoft.com/office/drawing/2014/main" id="{83A57831-F686-E0E9-31F7-C13F806AFC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78859193"/>
      </p:ext>
    </p:extLst>
  </p:cSld>
  <p:clrMapOvr>
    <a:masterClrMapping/>
  </p:clrMapOvr>
  <mc:AlternateContent xmlns:mc="http://schemas.openxmlformats.org/markup-compatibility/2006" xmlns:p14="http://schemas.microsoft.com/office/powerpoint/2010/main">
    <mc:Choice Requires="p14">
      <p:transition spd="slow" p14:dur="1600" advTm="5294">
        <p14:gallery dir="l"/>
      </p:transition>
    </mc:Choice>
    <mc:Fallback xmlns="">
      <p:transition spd="slow" advTm="529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2069" y="195943"/>
            <a:ext cx="2271749" cy="523220"/>
          </a:xfrm>
          <a:prstGeom prst="rect">
            <a:avLst/>
          </a:prstGeom>
        </p:spPr>
        <p:txBody>
          <a:bodyPr wrap="square">
            <a:spAutoFit/>
          </a:bodyPr>
          <a:lstStyle/>
          <a:p>
            <a:r>
              <a:rPr lang="en-US" sz="2800" u="sng" dirty="0">
                <a:ln w="0"/>
                <a:solidFill>
                  <a:schemeClr val="accent1"/>
                </a:solidFill>
                <a:effectLst>
                  <a:outerShdw blurRad="38100" dist="25400" dir="5400000" algn="ctr" rotWithShape="0">
                    <a:srgbClr val="6E747A">
                      <a:alpha val="43000"/>
                    </a:srgbClr>
                  </a:outerShdw>
                </a:effectLst>
              </a:rPr>
              <a:t>Introduction</a:t>
            </a:r>
            <a:endParaRPr lang="en-GB" sz="2800" u="sng" dirty="0">
              <a:ln w="0"/>
              <a:solidFill>
                <a:schemeClr val="accent1"/>
              </a:solidFill>
              <a:effectLst>
                <a:outerShdw blurRad="38100" dist="25400" dir="5400000" algn="ctr" rotWithShape="0">
                  <a:srgbClr val="6E747A">
                    <a:alpha val="43000"/>
                  </a:srgbClr>
                </a:outerShdw>
              </a:effectLst>
            </a:endParaRPr>
          </a:p>
        </p:txBody>
      </p:sp>
      <p:pic>
        <p:nvPicPr>
          <p:cNvPr id="3" name="Picture 2"/>
          <p:cNvPicPr>
            <a:picLocks noChangeAspect="1"/>
          </p:cNvPicPr>
          <p:nvPr/>
        </p:nvPicPr>
        <p:blipFill>
          <a:blip r:embed="rId4"/>
          <a:stretch>
            <a:fillRect/>
          </a:stretch>
        </p:blipFill>
        <p:spPr>
          <a:xfrm>
            <a:off x="9921126" y="6083684"/>
            <a:ext cx="2162038" cy="629927"/>
          </a:xfrm>
          <a:prstGeom prst="rect">
            <a:avLst/>
          </a:prstGeom>
        </p:spPr>
      </p:pic>
      <p:sp>
        <p:nvSpPr>
          <p:cNvPr id="7" name="TextBox 6">
            <a:extLst>
              <a:ext uri="{FF2B5EF4-FFF2-40B4-BE49-F238E27FC236}">
                <a16:creationId xmlns:a16="http://schemas.microsoft.com/office/drawing/2014/main" id="{F3C097C2-D3ED-954F-8C5B-0803619BBA88}"/>
              </a:ext>
            </a:extLst>
          </p:cNvPr>
          <p:cNvSpPr txBox="1"/>
          <p:nvPr/>
        </p:nvSpPr>
        <p:spPr>
          <a:xfrm>
            <a:off x="657922" y="1326995"/>
            <a:ext cx="10537902" cy="2862322"/>
          </a:xfrm>
          <a:prstGeom prst="rect">
            <a:avLst/>
          </a:prstGeom>
          <a:noFill/>
        </p:spPr>
        <p:txBody>
          <a:bodyPr wrap="square" rtlCol="0">
            <a:spAutoFit/>
          </a:bodyPr>
          <a:lstStyle/>
          <a:p>
            <a:r>
              <a:rPr lang="en-US" dirty="0"/>
              <a:t>What is the chosen project? </a:t>
            </a:r>
          </a:p>
          <a:p>
            <a:pPr marL="285750" indent="-285750">
              <a:buFont typeface="Courier New" panose="02070309020205020404" pitchFamily="49" charset="0"/>
              <a:buChar char="o"/>
            </a:pPr>
            <a:r>
              <a:rPr lang="en-US" dirty="0"/>
              <a:t>Connected system – series of integrated sensors in seat / suite to connect to a HMI and to have multiple applications which airlines can use for different purposes. </a:t>
            </a:r>
          </a:p>
          <a:p>
            <a:endParaRPr lang="en-US" dirty="0"/>
          </a:p>
          <a:p>
            <a:r>
              <a:rPr lang="en-US" dirty="0"/>
              <a:t>Why has this project been chosen?</a:t>
            </a:r>
          </a:p>
          <a:p>
            <a:pPr marL="285750" indent="-285750">
              <a:buFont typeface="Courier New" panose="02070309020205020404" pitchFamily="49" charset="0"/>
              <a:buChar char="o"/>
            </a:pPr>
            <a:r>
              <a:rPr lang="en-US" dirty="0"/>
              <a:t>After carrying out research, it was the most feasible</a:t>
            </a:r>
          </a:p>
          <a:p>
            <a:endParaRPr lang="en-US" dirty="0"/>
          </a:p>
          <a:p>
            <a:r>
              <a:rPr lang="en-US" dirty="0"/>
              <a:t>What was my role during the project?</a:t>
            </a:r>
          </a:p>
          <a:p>
            <a:pPr marL="285750" indent="-285750">
              <a:buFont typeface="Courier New" panose="02070309020205020404" pitchFamily="49" charset="0"/>
              <a:buChar char="o"/>
            </a:pPr>
            <a:r>
              <a:rPr lang="en-US" dirty="0"/>
              <a:t>Testing, implementation and project managing</a:t>
            </a:r>
          </a:p>
          <a:p>
            <a:r>
              <a:rPr lang="en-US" dirty="0"/>
              <a:t> </a:t>
            </a:r>
          </a:p>
        </p:txBody>
      </p:sp>
      <p:pic>
        <p:nvPicPr>
          <p:cNvPr id="5" name="Audio 4">
            <a:hlinkClick r:id="" action="ppaction://media"/>
            <a:extLst>
              <a:ext uri="{FF2B5EF4-FFF2-40B4-BE49-F238E27FC236}">
                <a16:creationId xmlns:a16="http://schemas.microsoft.com/office/drawing/2014/main" id="{6746DB92-C9A5-B67C-D36B-66142763F14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59059343"/>
      </p:ext>
    </p:extLst>
  </p:cSld>
  <p:clrMapOvr>
    <a:masterClrMapping/>
  </p:clrMapOvr>
  <mc:AlternateContent xmlns:mc="http://schemas.openxmlformats.org/markup-compatibility/2006" xmlns:p14="http://schemas.microsoft.com/office/powerpoint/2010/main">
    <mc:Choice Requires="p14">
      <p:transition spd="slow" p14:dur="1600" advTm="37465">
        <p14:gallery dir="l"/>
      </p:transition>
    </mc:Choice>
    <mc:Fallback xmlns="">
      <p:transition spd="slow" advTm="3746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5F734C-6C4B-CECC-1E91-52CF468610A3}"/>
              </a:ext>
            </a:extLst>
          </p:cNvPr>
          <p:cNvSpPr/>
          <p:nvPr/>
        </p:nvSpPr>
        <p:spPr>
          <a:xfrm>
            <a:off x="222069" y="195943"/>
            <a:ext cx="2271749" cy="523220"/>
          </a:xfrm>
          <a:prstGeom prst="rect">
            <a:avLst/>
          </a:prstGeom>
        </p:spPr>
        <p:txBody>
          <a:bodyPr wrap="square">
            <a:spAutoFit/>
          </a:bodyPr>
          <a:lstStyle/>
          <a:p>
            <a:r>
              <a:rPr lang="en-US" sz="2800" u="sng" dirty="0">
                <a:ln w="0"/>
                <a:solidFill>
                  <a:schemeClr val="accent1"/>
                </a:solidFill>
                <a:effectLst>
                  <a:outerShdw blurRad="38100" dist="25400" dir="5400000" algn="ctr" rotWithShape="0">
                    <a:srgbClr val="6E747A">
                      <a:alpha val="43000"/>
                    </a:srgbClr>
                  </a:outerShdw>
                </a:effectLst>
              </a:rPr>
              <a:t>Project </a:t>
            </a:r>
            <a:endParaRPr lang="en-GB" sz="2800" u="sng" dirty="0">
              <a:ln w="0"/>
              <a:solidFill>
                <a:schemeClr val="accent1"/>
              </a:solidFill>
              <a:effectLst>
                <a:outerShdw blurRad="38100" dist="25400" dir="5400000" algn="ctr" rotWithShape="0">
                  <a:srgbClr val="6E747A">
                    <a:alpha val="43000"/>
                  </a:srgbClr>
                </a:outerShdw>
              </a:effectLst>
            </a:endParaRPr>
          </a:p>
        </p:txBody>
      </p:sp>
      <p:pic>
        <p:nvPicPr>
          <p:cNvPr id="3" name="Picture 2" descr="page8image31219216">
            <a:extLst>
              <a:ext uri="{FF2B5EF4-FFF2-40B4-BE49-F238E27FC236}">
                <a16:creationId xmlns:a16="http://schemas.microsoft.com/office/drawing/2014/main" id="{6BD8CCBC-62DC-B0D9-F674-35A72D2809F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066" t="37355" r="19904" b="4724"/>
          <a:stretch/>
        </p:blipFill>
        <p:spPr bwMode="auto">
          <a:xfrm>
            <a:off x="222069" y="2932386"/>
            <a:ext cx="3583862" cy="330550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47608F84-571B-72F1-C5DA-F55A46ECFD72}"/>
              </a:ext>
            </a:extLst>
          </p:cNvPr>
          <p:cNvSpPr/>
          <p:nvPr/>
        </p:nvSpPr>
        <p:spPr>
          <a:xfrm>
            <a:off x="1096991" y="1641108"/>
            <a:ext cx="1866986" cy="369332"/>
          </a:xfrm>
          <a:prstGeom prst="rect">
            <a:avLst/>
          </a:prstGeom>
        </p:spPr>
        <p:txBody>
          <a:bodyPr wrap="none">
            <a:spAutoFit/>
          </a:bodyPr>
          <a:lstStyle/>
          <a:p>
            <a:r>
              <a:rPr lang="en-US" u="sng" dirty="0"/>
              <a:t>Hall Effect Sensor</a:t>
            </a:r>
          </a:p>
        </p:txBody>
      </p:sp>
      <p:pic>
        <p:nvPicPr>
          <p:cNvPr id="7" name="Picture 6" descr="A picture containing indoor&#10;&#10;Description automatically generated">
            <a:extLst>
              <a:ext uri="{FF2B5EF4-FFF2-40B4-BE49-F238E27FC236}">
                <a16:creationId xmlns:a16="http://schemas.microsoft.com/office/drawing/2014/main" id="{F0285607-EAA0-DDB4-219A-54B8B8B5587E}"/>
              </a:ext>
            </a:extLst>
          </p:cNvPr>
          <p:cNvPicPr>
            <a:picLocks noChangeAspect="1"/>
          </p:cNvPicPr>
          <p:nvPr/>
        </p:nvPicPr>
        <p:blipFill rotWithShape="1">
          <a:blip r:embed="rId5">
            <a:extLst>
              <a:ext uri="{28A0092B-C50C-407E-A947-70E740481C1C}">
                <a14:useLocalDpi xmlns:a14="http://schemas.microsoft.com/office/drawing/2010/main" val="0"/>
              </a:ext>
            </a:extLst>
          </a:blip>
          <a:srcRect l="18438" t="21801" r="51516" b="5657"/>
          <a:stretch/>
        </p:blipFill>
        <p:spPr>
          <a:xfrm rot="5400000">
            <a:off x="5228596" y="2610222"/>
            <a:ext cx="2019772" cy="3657328"/>
          </a:xfrm>
          <a:prstGeom prst="rect">
            <a:avLst/>
          </a:prstGeom>
        </p:spPr>
      </p:pic>
      <p:sp>
        <p:nvSpPr>
          <p:cNvPr id="8" name="Rectangle 7">
            <a:extLst>
              <a:ext uri="{FF2B5EF4-FFF2-40B4-BE49-F238E27FC236}">
                <a16:creationId xmlns:a16="http://schemas.microsoft.com/office/drawing/2014/main" id="{F375E8A8-5506-76E4-6F92-1BF92DF678F3}"/>
              </a:ext>
            </a:extLst>
          </p:cNvPr>
          <p:cNvSpPr/>
          <p:nvPr/>
        </p:nvSpPr>
        <p:spPr>
          <a:xfrm>
            <a:off x="5081107" y="1644072"/>
            <a:ext cx="2029786" cy="369332"/>
          </a:xfrm>
          <a:prstGeom prst="rect">
            <a:avLst/>
          </a:prstGeom>
        </p:spPr>
        <p:txBody>
          <a:bodyPr wrap="none">
            <a:spAutoFit/>
          </a:bodyPr>
          <a:lstStyle/>
          <a:p>
            <a:r>
              <a:rPr lang="en-US" u="sng" dirty="0"/>
              <a:t>IoT Edge Controller</a:t>
            </a:r>
          </a:p>
        </p:txBody>
      </p:sp>
      <p:pic>
        <p:nvPicPr>
          <p:cNvPr id="10" name="Picture 9">
            <a:extLst>
              <a:ext uri="{FF2B5EF4-FFF2-40B4-BE49-F238E27FC236}">
                <a16:creationId xmlns:a16="http://schemas.microsoft.com/office/drawing/2014/main" id="{6F3FBB21-C22F-2956-A587-914C224D878F}"/>
              </a:ext>
            </a:extLst>
          </p:cNvPr>
          <p:cNvPicPr>
            <a:picLocks noChangeAspect="1"/>
          </p:cNvPicPr>
          <p:nvPr/>
        </p:nvPicPr>
        <p:blipFill rotWithShape="1">
          <a:blip r:embed="rId6">
            <a:extLst>
              <a:ext uri="{28A0092B-C50C-407E-A947-70E740481C1C}">
                <a14:useLocalDpi xmlns:a14="http://schemas.microsoft.com/office/drawing/2010/main" val="0"/>
              </a:ext>
            </a:extLst>
          </a:blip>
          <a:srcRect l="12414" t="6883" r="12183" b="1776"/>
          <a:stretch/>
        </p:blipFill>
        <p:spPr>
          <a:xfrm rot="5400000">
            <a:off x="8520002" y="3083768"/>
            <a:ext cx="3302525" cy="3000463"/>
          </a:xfrm>
          <a:prstGeom prst="rect">
            <a:avLst/>
          </a:prstGeom>
        </p:spPr>
      </p:pic>
      <p:sp>
        <p:nvSpPr>
          <p:cNvPr id="11" name="Rectangle 10">
            <a:extLst>
              <a:ext uri="{FF2B5EF4-FFF2-40B4-BE49-F238E27FC236}">
                <a16:creationId xmlns:a16="http://schemas.microsoft.com/office/drawing/2014/main" id="{926C0A0C-4A64-3DB3-8E38-78F1FDDC19F7}"/>
              </a:ext>
            </a:extLst>
          </p:cNvPr>
          <p:cNvSpPr/>
          <p:nvPr/>
        </p:nvSpPr>
        <p:spPr>
          <a:xfrm>
            <a:off x="9156371" y="1641108"/>
            <a:ext cx="1345433" cy="369332"/>
          </a:xfrm>
          <a:prstGeom prst="rect">
            <a:avLst/>
          </a:prstGeom>
        </p:spPr>
        <p:txBody>
          <a:bodyPr wrap="none">
            <a:spAutoFit/>
          </a:bodyPr>
          <a:lstStyle/>
          <a:p>
            <a:r>
              <a:rPr lang="en-US" u="sng" dirty="0"/>
              <a:t>IoT Gateway</a:t>
            </a:r>
          </a:p>
        </p:txBody>
      </p:sp>
      <p:pic>
        <p:nvPicPr>
          <p:cNvPr id="9" name="Audio 8">
            <a:hlinkClick r:id="" action="ppaction://media"/>
            <a:extLst>
              <a:ext uri="{FF2B5EF4-FFF2-40B4-BE49-F238E27FC236}">
                <a16:creationId xmlns:a16="http://schemas.microsoft.com/office/drawing/2014/main" id="{5377563A-BA47-E8E5-5F82-942CCF33992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04575445"/>
      </p:ext>
    </p:extLst>
  </p:cSld>
  <p:clrMapOvr>
    <a:masterClrMapping/>
  </p:clrMapOvr>
  <mc:AlternateContent xmlns:mc="http://schemas.openxmlformats.org/markup-compatibility/2006" xmlns:p14="http://schemas.microsoft.com/office/powerpoint/2010/main">
    <mc:Choice Requires="p14">
      <p:transition spd="slow" p14:dur="1600" advTm="56215">
        <p14:gallery dir="l"/>
      </p:transition>
    </mc:Choice>
    <mc:Fallback xmlns="">
      <p:transition spd="slow" advTm="5621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5F734C-6C4B-CECC-1E91-52CF468610A3}"/>
              </a:ext>
            </a:extLst>
          </p:cNvPr>
          <p:cNvSpPr/>
          <p:nvPr/>
        </p:nvSpPr>
        <p:spPr>
          <a:xfrm>
            <a:off x="222069" y="195943"/>
            <a:ext cx="2271749" cy="523220"/>
          </a:xfrm>
          <a:prstGeom prst="rect">
            <a:avLst/>
          </a:prstGeom>
        </p:spPr>
        <p:txBody>
          <a:bodyPr wrap="square">
            <a:spAutoFit/>
          </a:bodyPr>
          <a:lstStyle/>
          <a:p>
            <a:r>
              <a:rPr lang="en-US" sz="2800" u="sng" dirty="0">
                <a:ln w="0"/>
                <a:solidFill>
                  <a:schemeClr val="accent1"/>
                </a:solidFill>
                <a:effectLst>
                  <a:outerShdw blurRad="38100" dist="25400" dir="5400000" algn="ctr" rotWithShape="0">
                    <a:srgbClr val="6E747A">
                      <a:alpha val="43000"/>
                    </a:srgbClr>
                  </a:outerShdw>
                </a:effectLst>
              </a:rPr>
              <a:t>Project </a:t>
            </a:r>
            <a:endParaRPr lang="en-GB" sz="2800" u="sng" dirty="0">
              <a:ln w="0"/>
              <a:solidFill>
                <a:schemeClr val="accent1"/>
              </a:solidFill>
              <a:effectLst>
                <a:outerShdw blurRad="38100" dist="25400" dir="5400000" algn="ctr" rotWithShape="0">
                  <a:srgbClr val="6E747A">
                    <a:alpha val="43000"/>
                  </a:srgbClr>
                </a:outerShdw>
              </a:effectLst>
            </a:endParaRPr>
          </a:p>
        </p:txBody>
      </p:sp>
      <p:sp>
        <p:nvSpPr>
          <p:cNvPr id="4" name="Rectangle 3">
            <a:extLst>
              <a:ext uri="{FF2B5EF4-FFF2-40B4-BE49-F238E27FC236}">
                <a16:creationId xmlns:a16="http://schemas.microsoft.com/office/drawing/2014/main" id="{47608F84-571B-72F1-C5DA-F55A46ECFD72}"/>
              </a:ext>
            </a:extLst>
          </p:cNvPr>
          <p:cNvSpPr/>
          <p:nvPr/>
        </p:nvSpPr>
        <p:spPr>
          <a:xfrm>
            <a:off x="970867" y="1202712"/>
            <a:ext cx="1784206" cy="369332"/>
          </a:xfrm>
          <a:prstGeom prst="rect">
            <a:avLst/>
          </a:prstGeom>
        </p:spPr>
        <p:txBody>
          <a:bodyPr wrap="none">
            <a:spAutoFit/>
          </a:bodyPr>
          <a:lstStyle/>
          <a:p>
            <a:r>
              <a:rPr lang="en-US" u="sng" dirty="0"/>
              <a:t>Marketing Stand </a:t>
            </a:r>
          </a:p>
        </p:txBody>
      </p:sp>
      <p:sp>
        <p:nvSpPr>
          <p:cNvPr id="8" name="Rectangle 7">
            <a:extLst>
              <a:ext uri="{FF2B5EF4-FFF2-40B4-BE49-F238E27FC236}">
                <a16:creationId xmlns:a16="http://schemas.microsoft.com/office/drawing/2014/main" id="{F375E8A8-5506-76E4-6F92-1BF92DF678F3}"/>
              </a:ext>
            </a:extLst>
          </p:cNvPr>
          <p:cNvSpPr/>
          <p:nvPr/>
        </p:nvSpPr>
        <p:spPr>
          <a:xfrm>
            <a:off x="5246248" y="1202712"/>
            <a:ext cx="1699504" cy="369332"/>
          </a:xfrm>
          <a:prstGeom prst="rect">
            <a:avLst/>
          </a:prstGeom>
        </p:spPr>
        <p:txBody>
          <a:bodyPr wrap="none">
            <a:spAutoFit/>
          </a:bodyPr>
          <a:lstStyle/>
          <a:p>
            <a:r>
              <a:rPr lang="en-US" u="sng" dirty="0"/>
              <a:t>Mobile Console </a:t>
            </a:r>
          </a:p>
        </p:txBody>
      </p:sp>
      <p:pic>
        <p:nvPicPr>
          <p:cNvPr id="5" name="Picture 4">
            <a:extLst>
              <a:ext uri="{FF2B5EF4-FFF2-40B4-BE49-F238E27FC236}">
                <a16:creationId xmlns:a16="http://schemas.microsoft.com/office/drawing/2014/main" id="{75920DB6-1BC3-BBC7-F709-605147D6B80F}"/>
              </a:ext>
            </a:extLst>
          </p:cNvPr>
          <p:cNvPicPr>
            <a:picLocks noChangeAspect="1"/>
          </p:cNvPicPr>
          <p:nvPr/>
        </p:nvPicPr>
        <p:blipFill>
          <a:blip r:embed="rId4"/>
          <a:stretch>
            <a:fillRect/>
          </a:stretch>
        </p:blipFill>
        <p:spPr>
          <a:xfrm>
            <a:off x="475610" y="2427889"/>
            <a:ext cx="3109748" cy="4146331"/>
          </a:xfrm>
          <a:prstGeom prst="rect">
            <a:avLst/>
          </a:prstGeom>
        </p:spPr>
      </p:pic>
      <p:pic>
        <p:nvPicPr>
          <p:cNvPr id="9" name="Picture 8" descr="A picture containing indoor, floor, desk, office&#10;&#10;Description automatically generated">
            <a:extLst>
              <a:ext uri="{FF2B5EF4-FFF2-40B4-BE49-F238E27FC236}">
                <a16:creationId xmlns:a16="http://schemas.microsoft.com/office/drawing/2014/main" id="{0C8B8F27-790B-F647-AE2D-EA0D62F8BC7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06613" y="1715771"/>
            <a:ext cx="3467725" cy="2594896"/>
          </a:xfrm>
          <a:prstGeom prst="rect">
            <a:avLst/>
          </a:prstGeom>
        </p:spPr>
      </p:pic>
      <p:pic>
        <p:nvPicPr>
          <p:cNvPr id="13" name="Picture 12" descr="A picture containing floor, indoor&#10;&#10;Description automatically generated">
            <a:extLst>
              <a:ext uri="{FF2B5EF4-FFF2-40B4-BE49-F238E27FC236}">
                <a16:creationId xmlns:a16="http://schemas.microsoft.com/office/drawing/2014/main" id="{2E21C329-F57E-9603-1798-5979425E6CDB}"/>
              </a:ext>
            </a:extLst>
          </p:cNvPr>
          <p:cNvPicPr>
            <a:picLocks noChangeAspect="1"/>
          </p:cNvPicPr>
          <p:nvPr/>
        </p:nvPicPr>
        <p:blipFill rotWithShape="1">
          <a:blip r:embed="rId6">
            <a:extLst>
              <a:ext uri="{28A0092B-C50C-407E-A947-70E740481C1C}">
                <a14:useLocalDpi xmlns:a14="http://schemas.microsoft.com/office/drawing/2010/main" val="0"/>
              </a:ext>
            </a:extLst>
          </a:blip>
          <a:srcRect l="2873" t="10486" r="19425" b="21226"/>
          <a:stretch/>
        </p:blipFill>
        <p:spPr>
          <a:xfrm>
            <a:off x="4306613" y="4451430"/>
            <a:ext cx="3467726" cy="2285702"/>
          </a:xfrm>
          <a:prstGeom prst="rect">
            <a:avLst/>
          </a:prstGeom>
        </p:spPr>
      </p:pic>
      <p:pic>
        <p:nvPicPr>
          <p:cNvPr id="6" name="Audio 5">
            <a:hlinkClick r:id="" action="ppaction://media"/>
            <a:extLst>
              <a:ext uri="{FF2B5EF4-FFF2-40B4-BE49-F238E27FC236}">
                <a16:creationId xmlns:a16="http://schemas.microsoft.com/office/drawing/2014/main" id="{A171EC51-FBA7-D630-D5CF-76429FFA38B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02508472"/>
      </p:ext>
    </p:extLst>
  </p:cSld>
  <p:clrMapOvr>
    <a:masterClrMapping/>
  </p:clrMapOvr>
  <mc:AlternateContent xmlns:mc="http://schemas.openxmlformats.org/markup-compatibility/2006" xmlns:p14="http://schemas.microsoft.com/office/powerpoint/2010/main">
    <mc:Choice Requires="p14">
      <p:transition spd="slow" p14:dur="1600" advTm="38963">
        <p14:gallery dir="l"/>
      </p:transition>
    </mc:Choice>
    <mc:Fallback xmlns="">
      <p:transition spd="slow" advTm="3896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41D4AF-6272-B440-9D41-59CFF71ABF08}"/>
              </a:ext>
            </a:extLst>
          </p:cNvPr>
          <p:cNvSpPr/>
          <p:nvPr/>
        </p:nvSpPr>
        <p:spPr>
          <a:xfrm>
            <a:off x="222069" y="195943"/>
            <a:ext cx="3172295" cy="523220"/>
          </a:xfrm>
          <a:prstGeom prst="rect">
            <a:avLst/>
          </a:prstGeom>
        </p:spPr>
        <p:txBody>
          <a:bodyPr wrap="square">
            <a:spAutoFit/>
          </a:bodyPr>
          <a:lstStyle/>
          <a:p>
            <a:r>
              <a:rPr lang="en-US" sz="2800" u="sng" dirty="0">
                <a:ln w="0"/>
                <a:solidFill>
                  <a:schemeClr val="accent1"/>
                </a:solidFill>
                <a:effectLst>
                  <a:outerShdw blurRad="38100" dist="25400" dir="5400000" algn="ctr" rotWithShape="0">
                    <a:srgbClr val="6E747A">
                      <a:alpha val="43000"/>
                    </a:srgbClr>
                  </a:outerShdw>
                </a:effectLst>
              </a:rPr>
              <a:t>Planning the project </a:t>
            </a:r>
            <a:endParaRPr lang="en-GB" sz="2800" u="sng" dirty="0">
              <a:ln w="0"/>
              <a:solidFill>
                <a:schemeClr val="accent1"/>
              </a:solidFill>
              <a:effectLst>
                <a:outerShdw blurRad="38100" dist="25400" dir="5400000" algn="ctr" rotWithShape="0">
                  <a:srgbClr val="6E747A">
                    <a:alpha val="43000"/>
                  </a:srgbClr>
                </a:outerShdw>
              </a:effectLst>
            </a:endParaRPr>
          </a:p>
        </p:txBody>
      </p:sp>
      <p:pic>
        <p:nvPicPr>
          <p:cNvPr id="4" name="Picture 3" descr="Graphical user interface, application, table, Excel&#10;&#10;Description automatically generated">
            <a:extLst>
              <a:ext uri="{FF2B5EF4-FFF2-40B4-BE49-F238E27FC236}">
                <a16:creationId xmlns:a16="http://schemas.microsoft.com/office/drawing/2014/main" id="{96BFA26B-3A04-1947-AF3C-7C4ADBF327E1}"/>
              </a:ext>
            </a:extLst>
          </p:cNvPr>
          <p:cNvPicPr>
            <a:picLocks noChangeAspect="1"/>
          </p:cNvPicPr>
          <p:nvPr/>
        </p:nvPicPr>
        <p:blipFill rotWithShape="1">
          <a:blip r:embed="rId4">
            <a:extLst>
              <a:ext uri="{28A0092B-C50C-407E-A947-70E740481C1C}">
                <a14:useLocalDpi xmlns:a14="http://schemas.microsoft.com/office/drawing/2010/main" val="0"/>
              </a:ext>
            </a:extLst>
          </a:blip>
          <a:srcRect t="6344"/>
          <a:stretch/>
        </p:blipFill>
        <p:spPr>
          <a:xfrm>
            <a:off x="2100013" y="1849821"/>
            <a:ext cx="7821113" cy="4548826"/>
          </a:xfrm>
          <a:prstGeom prst="rect">
            <a:avLst/>
          </a:prstGeom>
        </p:spPr>
      </p:pic>
      <p:sp>
        <p:nvSpPr>
          <p:cNvPr id="5" name="Rectangle 4">
            <a:extLst>
              <a:ext uri="{FF2B5EF4-FFF2-40B4-BE49-F238E27FC236}">
                <a16:creationId xmlns:a16="http://schemas.microsoft.com/office/drawing/2014/main" id="{E4F833B5-F7BB-0244-970D-4C6F2A1A95B8}"/>
              </a:ext>
            </a:extLst>
          </p:cNvPr>
          <p:cNvSpPr/>
          <p:nvPr/>
        </p:nvSpPr>
        <p:spPr>
          <a:xfrm>
            <a:off x="5371900" y="1042095"/>
            <a:ext cx="1277337" cy="369332"/>
          </a:xfrm>
          <a:prstGeom prst="rect">
            <a:avLst/>
          </a:prstGeom>
        </p:spPr>
        <p:txBody>
          <a:bodyPr wrap="none">
            <a:spAutoFit/>
          </a:bodyPr>
          <a:lstStyle/>
          <a:p>
            <a:r>
              <a:rPr lang="en-US" u="sng" dirty="0"/>
              <a:t>Gantt Chart</a:t>
            </a:r>
          </a:p>
        </p:txBody>
      </p:sp>
      <p:pic>
        <p:nvPicPr>
          <p:cNvPr id="6" name="Picture 5">
            <a:extLst>
              <a:ext uri="{FF2B5EF4-FFF2-40B4-BE49-F238E27FC236}">
                <a16:creationId xmlns:a16="http://schemas.microsoft.com/office/drawing/2014/main" id="{26697883-EFBD-364C-81A2-0560B07A95D2}"/>
              </a:ext>
            </a:extLst>
          </p:cNvPr>
          <p:cNvPicPr>
            <a:picLocks noChangeAspect="1"/>
          </p:cNvPicPr>
          <p:nvPr/>
        </p:nvPicPr>
        <p:blipFill>
          <a:blip r:embed="rId5"/>
          <a:stretch>
            <a:fillRect/>
          </a:stretch>
        </p:blipFill>
        <p:spPr>
          <a:xfrm>
            <a:off x="9921126" y="6083684"/>
            <a:ext cx="2162038" cy="629927"/>
          </a:xfrm>
          <a:prstGeom prst="rect">
            <a:avLst/>
          </a:prstGeom>
        </p:spPr>
      </p:pic>
      <p:pic>
        <p:nvPicPr>
          <p:cNvPr id="7" name="Audio 6">
            <a:hlinkClick r:id="" action="ppaction://media"/>
            <a:extLst>
              <a:ext uri="{FF2B5EF4-FFF2-40B4-BE49-F238E27FC236}">
                <a16:creationId xmlns:a16="http://schemas.microsoft.com/office/drawing/2014/main" id="{2360424B-8EF7-DB2F-92F7-7443E05AC60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85653257"/>
      </p:ext>
    </p:extLst>
  </p:cSld>
  <p:clrMapOvr>
    <a:masterClrMapping/>
  </p:clrMapOvr>
  <mc:AlternateContent xmlns:mc="http://schemas.openxmlformats.org/markup-compatibility/2006" xmlns:p14="http://schemas.microsoft.com/office/powerpoint/2010/main">
    <mc:Choice Requires="p14">
      <p:transition spd="slow" p14:dur="1600" advTm="19760">
        <p14:gallery dir="l"/>
      </p:transition>
    </mc:Choice>
    <mc:Fallback xmlns="">
      <p:transition spd="slow" advTm="197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agram&#10;&#10;Description automatically generated">
            <a:extLst>
              <a:ext uri="{FF2B5EF4-FFF2-40B4-BE49-F238E27FC236}">
                <a16:creationId xmlns:a16="http://schemas.microsoft.com/office/drawing/2014/main" id="{07340DFB-B64E-F641-B97B-EDA9DFC1D9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8797" y="1932185"/>
            <a:ext cx="5353879" cy="3715049"/>
          </a:xfrm>
          <a:prstGeom prst="rect">
            <a:avLst/>
          </a:prstGeom>
        </p:spPr>
      </p:pic>
      <p:sp>
        <p:nvSpPr>
          <p:cNvPr id="7" name="Rectangle 6">
            <a:extLst>
              <a:ext uri="{FF2B5EF4-FFF2-40B4-BE49-F238E27FC236}">
                <a16:creationId xmlns:a16="http://schemas.microsoft.com/office/drawing/2014/main" id="{DCF99EA6-CCBD-0E48-9B73-DA931AA0FF4F}"/>
              </a:ext>
            </a:extLst>
          </p:cNvPr>
          <p:cNvSpPr/>
          <p:nvPr/>
        </p:nvSpPr>
        <p:spPr>
          <a:xfrm>
            <a:off x="222069" y="195943"/>
            <a:ext cx="3172295" cy="523220"/>
          </a:xfrm>
          <a:prstGeom prst="rect">
            <a:avLst/>
          </a:prstGeom>
        </p:spPr>
        <p:txBody>
          <a:bodyPr wrap="square">
            <a:spAutoFit/>
          </a:bodyPr>
          <a:lstStyle/>
          <a:p>
            <a:r>
              <a:rPr lang="en-US" sz="2800" u="sng" dirty="0">
                <a:ln w="0"/>
                <a:solidFill>
                  <a:schemeClr val="accent1"/>
                </a:solidFill>
                <a:effectLst>
                  <a:outerShdw blurRad="38100" dist="25400" dir="5400000" algn="ctr" rotWithShape="0">
                    <a:srgbClr val="6E747A">
                      <a:alpha val="43000"/>
                    </a:srgbClr>
                  </a:outerShdw>
                </a:effectLst>
              </a:rPr>
              <a:t>Planning the project </a:t>
            </a:r>
            <a:endParaRPr lang="en-GB" sz="2800" u="sng" dirty="0">
              <a:ln w="0"/>
              <a:solidFill>
                <a:schemeClr val="accent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4721DEB0-CD1E-7844-B815-5B2F182858E0}"/>
              </a:ext>
            </a:extLst>
          </p:cNvPr>
          <p:cNvSpPr/>
          <p:nvPr/>
        </p:nvSpPr>
        <p:spPr>
          <a:xfrm>
            <a:off x="2590380" y="841434"/>
            <a:ext cx="1190711" cy="369332"/>
          </a:xfrm>
          <a:prstGeom prst="rect">
            <a:avLst/>
          </a:prstGeom>
        </p:spPr>
        <p:txBody>
          <a:bodyPr wrap="none">
            <a:spAutoFit/>
          </a:bodyPr>
          <a:lstStyle/>
          <a:p>
            <a:r>
              <a:rPr lang="en-US" u="sng" dirty="0"/>
              <a:t>PERT chart</a:t>
            </a:r>
          </a:p>
        </p:txBody>
      </p:sp>
      <p:pic>
        <p:nvPicPr>
          <p:cNvPr id="10" name="Picture 9">
            <a:extLst>
              <a:ext uri="{FF2B5EF4-FFF2-40B4-BE49-F238E27FC236}">
                <a16:creationId xmlns:a16="http://schemas.microsoft.com/office/drawing/2014/main" id="{2AE6254C-5628-9343-8C59-6023533156A5}"/>
              </a:ext>
            </a:extLst>
          </p:cNvPr>
          <p:cNvPicPr>
            <a:picLocks noChangeAspect="1"/>
          </p:cNvPicPr>
          <p:nvPr/>
        </p:nvPicPr>
        <p:blipFill>
          <a:blip r:embed="rId5"/>
          <a:stretch>
            <a:fillRect/>
          </a:stretch>
        </p:blipFill>
        <p:spPr>
          <a:xfrm>
            <a:off x="9921126" y="6083684"/>
            <a:ext cx="2162038" cy="629927"/>
          </a:xfrm>
          <a:prstGeom prst="rect">
            <a:avLst/>
          </a:prstGeom>
        </p:spPr>
      </p:pic>
      <p:pic>
        <p:nvPicPr>
          <p:cNvPr id="2" name="Picture 1">
            <a:extLst>
              <a:ext uri="{FF2B5EF4-FFF2-40B4-BE49-F238E27FC236}">
                <a16:creationId xmlns:a16="http://schemas.microsoft.com/office/drawing/2014/main" id="{6FE1F715-D29B-A176-9A4D-10F836256E71}"/>
              </a:ext>
            </a:extLst>
          </p:cNvPr>
          <p:cNvPicPr>
            <a:picLocks noChangeAspect="1"/>
          </p:cNvPicPr>
          <p:nvPr/>
        </p:nvPicPr>
        <p:blipFill>
          <a:blip r:embed="rId6"/>
          <a:stretch>
            <a:fillRect/>
          </a:stretch>
        </p:blipFill>
        <p:spPr>
          <a:xfrm>
            <a:off x="6329326" y="1357383"/>
            <a:ext cx="5500093" cy="4864652"/>
          </a:xfrm>
          <a:prstGeom prst="rect">
            <a:avLst/>
          </a:prstGeom>
        </p:spPr>
      </p:pic>
      <p:sp>
        <p:nvSpPr>
          <p:cNvPr id="11" name="Rectangle 10">
            <a:extLst>
              <a:ext uri="{FF2B5EF4-FFF2-40B4-BE49-F238E27FC236}">
                <a16:creationId xmlns:a16="http://schemas.microsoft.com/office/drawing/2014/main" id="{F5F77BE4-D956-F53A-6820-439C67084E85}"/>
              </a:ext>
            </a:extLst>
          </p:cNvPr>
          <p:cNvSpPr/>
          <p:nvPr/>
        </p:nvSpPr>
        <p:spPr>
          <a:xfrm>
            <a:off x="8484016" y="841434"/>
            <a:ext cx="2110001" cy="369332"/>
          </a:xfrm>
          <a:prstGeom prst="rect">
            <a:avLst/>
          </a:prstGeom>
        </p:spPr>
        <p:txBody>
          <a:bodyPr wrap="none">
            <a:spAutoFit/>
          </a:bodyPr>
          <a:lstStyle/>
          <a:p>
            <a:r>
              <a:rPr lang="en-US" u="sng" dirty="0"/>
              <a:t>Critical Path Analysis</a:t>
            </a:r>
          </a:p>
        </p:txBody>
      </p:sp>
      <p:pic>
        <p:nvPicPr>
          <p:cNvPr id="4" name="Audio 3">
            <a:hlinkClick r:id="" action="ppaction://media"/>
            <a:extLst>
              <a:ext uri="{FF2B5EF4-FFF2-40B4-BE49-F238E27FC236}">
                <a16:creationId xmlns:a16="http://schemas.microsoft.com/office/drawing/2014/main" id="{61FA3E19-0E18-8497-EB58-FF58C21C1EF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96290896"/>
      </p:ext>
    </p:extLst>
  </p:cSld>
  <p:clrMapOvr>
    <a:masterClrMapping/>
  </p:clrMapOvr>
  <mc:AlternateContent xmlns:mc="http://schemas.openxmlformats.org/markup-compatibility/2006" xmlns:p14="http://schemas.microsoft.com/office/powerpoint/2010/main">
    <mc:Choice Requires="p14">
      <p:transition spd="slow" p14:dur="1600" advTm="24102">
        <p14:gallery dir="l"/>
      </p:transition>
    </mc:Choice>
    <mc:Fallback xmlns="">
      <p:transition spd="slow" advTm="241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94062FE-AB03-E644-86F7-2E90A3B98BF1}"/>
              </a:ext>
            </a:extLst>
          </p:cNvPr>
          <p:cNvSpPr/>
          <p:nvPr/>
        </p:nvSpPr>
        <p:spPr>
          <a:xfrm>
            <a:off x="222069" y="195943"/>
            <a:ext cx="3172295" cy="523220"/>
          </a:xfrm>
          <a:prstGeom prst="rect">
            <a:avLst/>
          </a:prstGeom>
        </p:spPr>
        <p:txBody>
          <a:bodyPr wrap="square">
            <a:spAutoFit/>
          </a:bodyPr>
          <a:lstStyle/>
          <a:p>
            <a:r>
              <a:rPr lang="en-US" sz="2800" u="sng" dirty="0">
                <a:ln w="0"/>
                <a:solidFill>
                  <a:schemeClr val="accent1"/>
                </a:solidFill>
                <a:effectLst>
                  <a:outerShdw blurRad="38100" dist="25400" dir="5400000" algn="ctr" rotWithShape="0">
                    <a:srgbClr val="6E747A">
                      <a:alpha val="43000"/>
                    </a:srgbClr>
                  </a:outerShdw>
                </a:effectLst>
              </a:rPr>
              <a:t>Planning the project </a:t>
            </a:r>
            <a:endParaRPr lang="en-GB" sz="2800" u="sng" dirty="0">
              <a:ln w="0"/>
              <a:solidFill>
                <a:schemeClr val="accent1"/>
              </a:solidFill>
              <a:effectLst>
                <a:outerShdw blurRad="38100" dist="25400" dir="5400000" algn="ctr" rotWithShape="0">
                  <a:srgbClr val="6E747A">
                    <a:alpha val="43000"/>
                  </a:srgbClr>
                </a:outerShdw>
              </a:effectLst>
            </a:endParaRPr>
          </a:p>
        </p:txBody>
      </p:sp>
      <p:pic>
        <p:nvPicPr>
          <p:cNvPr id="3" name="Picture 2">
            <a:extLst>
              <a:ext uri="{FF2B5EF4-FFF2-40B4-BE49-F238E27FC236}">
                <a16:creationId xmlns:a16="http://schemas.microsoft.com/office/drawing/2014/main" id="{9CBCC807-5808-204D-A45E-6E1CC88E7B8D}"/>
              </a:ext>
            </a:extLst>
          </p:cNvPr>
          <p:cNvPicPr>
            <a:picLocks noChangeAspect="1"/>
          </p:cNvPicPr>
          <p:nvPr/>
        </p:nvPicPr>
        <p:blipFill>
          <a:blip r:embed="rId4"/>
          <a:stretch>
            <a:fillRect/>
          </a:stretch>
        </p:blipFill>
        <p:spPr>
          <a:xfrm>
            <a:off x="9921126" y="6083684"/>
            <a:ext cx="2162038" cy="629927"/>
          </a:xfrm>
          <a:prstGeom prst="rect">
            <a:avLst/>
          </a:prstGeom>
        </p:spPr>
      </p:pic>
      <p:pic>
        <p:nvPicPr>
          <p:cNvPr id="5" name="Picture 4" descr="Graphical user interface, application, table, Excel&#10;&#10;Description automatically generated">
            <a:extLst>
              <a:ext uri="{FF2B5EF4-FFF2-40B4-BE49-F238E27FC236}">
                <a16:creationId xmlns:a16="http://schemas.microsoft.com/office/drawing/2014/main" id="{B3D7500C-11C6-334F-A607-539B9EFA6BA8}"/>
              </a:ext>
            </a:extLst>
          </p:cNvPr>
          <p:cNvPicPr>
            <a:picLocks noChangeAspect="1"/>
          </p:cNvPicPr>
          <p:nvPr/>
        </p:nvPicPr>
        <p:blipFill rotWithShape="1">
          <a:blip r:embed="rId5">
            <a:extLst>
              <a:ext uri="{28A0092B-C50C-407E-A947-70E740481C1C}">
                <a14:useLocalDpi xmlns:a14="http://schemas.microsoft.com/office/drawing/2010/main" val="0"/>
              </a:ext>
            </a:extLst>
          </a:blip>
          <a:srcRect t="4491"/>
          <a:stretch/>
        </p:blipFill>
        <p:spPr>
          <a:xfrm>
            <a:off x="129414" y="1797269"/>
            <a:ext cx="5650657" cy="4286415"/>
          </a:xfrm>
          <a:prstGeom prst="rect">
            <a:avLst/>
          </a:prstGeom>
        </p:spPr>
      </p:pic>
      <p:sp>
        <p:nvSpPr>
          <p:cNvPr id="6" name="Rectangle 5">
            <a:extLst>
              <a:ext uri="{FF2B5EF4-FFF2-40B4-BE49-F238E27FC236}">
                <a16:creationId xmlns:a16="http://schemas.microsoft.com/office/drawing/2014/main" id="{858D3EA5-380B-AB4C-94A1-3F75D922A8AE}"/>
              </a:ext>
            </a:extLst>
          </p:cNvPr>
          <p:cNvSpPr/>
          <p:nvPr/>
        </p:nvSpPr>
        <p:spPr>
          <a:xfrm>
            <a:off x="2000892" y="958580"/>
            <a:ext cx="1907702" cy="369332"/>
          </a:xfrm>
          <a:prstGeom prst="rect">
            <a:avLst/>
          </a:prstGeom>
        </p:spPr>
        <p:txBody>
          <a:bodyPr wrap="none">
            <a:spAutoFit/>
          </a:bodyPr>
          <a:lstStyle/>
          <a:p>
            <a:r>
              <a:rPr lang="en-US" u="sng" dirty="0"/>
              <a:t>Feasibility Studies</a:t>
            </a:r>
          </a:p>
        </p:txBody>
      </p:sp>
      <p:sp>
        <p:nvSpPr>
          <p:cNvPr id="9" name="Rectangle 8">
            <a:extLst>
              <a:ext uri="{FF2B5EF4-FFF2-40B4-BE49-F238E27FC236}">
                <a16:creationId xmlns:a16="http://schemas.microsoft.com/office/drawing/2014/main" id="{F412D975-A6BB-BB45-B21C-6C8A3DD15981}"/>
              </a:ext>
            </a:extLst>
          </p:cNvPr>
          <p:cNvSpPr/>
          <p:nvPr/>
        </p:nvSpPr>
        <p:spPr>
          <a:xfrm>
            <a:off x="8283407" y="962031"/>
            <a:ext cx="2774670" cy="369332"/>
          </a:xfrm>
          <a:prstGeom prst="rect">
            <a:avLst/>
          </a:prstGeom>
        </p:spPr>
        <p:txBody>
          <a:bodyPr wrap="none">
            <a:spAutoFit/>
          </a:bodyPr>
          <a:lstStyle/>
          <a:p>
            <a:r>
              <a:rPr lang="en-US" u="sng" dirty="0"/>
              <a:t>Work Breakdown Structure </a:t>
            </a:r>
          </a:p>
        </p:txBody>
      </p:sp>
      <p:pic>
        <p:nvPicPr>
          <p:cNvPr id="10" name="Picture 9" descr="Diagram&#10;&#10;Description automatically generated with medium confidence">
            <a:extLst>
              <a:ext uri="{FF2B5EF4-FFF2-40B4-BE49-F238E27FC236}">
                <a16:creationId xmlns:a16="http://schemas.microsoft.com/office/drawing/2014/main" id="{718D3077-A3CE-4690-3857-E22D4C8F502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46193" y="1797269"/>
            <a:ext cx="5936971" cy="4202332"/>
          </a:xfrm>
          <a:prstGeom prst="rect">
            <a:avLst/>
          </a:prstGeom>
        </p:spPr>
      </p:pic>
      <p:pic>
        <p:nvPicPr>
          <p:cNvPr id="7" name="Audio 6">
            <a:hlinkClick r:id="" action="ppaction://media"/>
            <a:extLst>
              <a:ext uri="{FF2B5EF4-FFF2-40B4-BE49-F238E27FC236}">
                <a16:creationId xmlns:a16="http://schemas.microsoft.com/office/drawing/2014/main" id="{D8142EC2-0A22-1B45-2119-09F9F0380DB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34168970"/>
      </p:ext>
    </p:extLst>
  </p:cSld>
  <p:clrMapOvr>
    <a:masterClrMapping/>
  </p:clrMapOvr>
  <mc:AlternateContent xmlns:mc="http://schemas.openxmlformats.org/markup-compatibility/2006" xmlns:p14="http://schemas.microsoft.com/office/powerpoint/2010/main">
    <mc:Choice Requires="p14">
      <p:transition spd="slow" p14:dur="1600" advTm="34446">
        <p14:gallery dir="l"/>
      </p:transition>
    </mc:Choice>
    <mc:Fallback xmlns="">
      <p:transition spd="slow" advTm="3444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2069" y="195943"/>
            <a:ext cx="4155967" cy="523220"/>
          </a:xfrm>
          <a:prstGeom prst="rect">
            <a:avLst/>
          </a:prstGeom>
        </p:spPr>
        <p:txBody>
          <a:bodyPr wrap="square">
            <a:spAutoFit/>
          </a:bodyPr>
          <a:lstStyle/>
          <a:p>
            <a:r>
              <a:rPr lang="en-US" sz="2800" u="sng" dirty="0">
                <a:ln w="0"/>
                <a:solidFill>
                  <a:schemeClr val="accent1"/>
                </a:solidFill>
                <a:effectLst>
                  <a:outerShdw blurRad="38100" dist="25400" dir="5400000" algn="ctr" rotWithShape="0">
                    <a:srgbClr val="6E747A">
                      <a:alpha val="43000"/>
                    </a:srgbClr>
                  </a:outerShdw>
                </a:effectLst>
              </a:rPr>
              <a:t>Testing </a:t>
            </a:r>
            <a:endParaRPr lang="en-GB" sz="2800" u="sng" dirty="0">
              <a:ln w="0"/>
              <a:solidFill>
                <a:schemeClr val="accent1"/>
              </a:solidFill>
              <a:effectLst>
                <a:outerShdw blurRad="38100" dist="25400" dir="5400000" algn="ctr" rotWithShape="0">
                  <a:srgbClr val="6E747A">
                    <a:alpha val="43000"/>
                  </a:srgbClr>
                </a:outerShdw>
              </a:effectLst>
            </a:endParaRPr>
          </a:p>
        </p:txBody>
      </p:sp>
      <p:pic>
        <p:nvPicPr>
          <p:cNvPr id="3" name="Picture 2"/>
          <p:cNvPicPr>
            <a:picLocks noChangeAspect="1"/>
          </p:cNvPicPr>
          <p:nvPr/>
        </p:nvPicPr>
        <p:blipFill>
          <a:blip r:embed="rId4"/>
          <a:stretch>
            <a:fillRect/>
          </a:stretch>
        </p:blipFill>
        <p:spPr>
          <a:xfrm>
            <a:off x="9921126" y="6083684"/>
            <a:ext cx="2162038" cy="629927"/>
          </a:xfrm>
          <a:prstGeom prst="rect">
            <a:avLst/>
          </a:prstGeom>
        </p:spPr>
      </p:pic>
      <p:sp>
        <p:nvSpPr>
          <p:cNvPr id="4" name="TextBox 3">
            <a:extLst>
              <a:ext uri="{FF2B5EF4-FFF2-40B4-BE49-F238E27FC236}">
                <a16:creationId xmlns:a16="http://schemas.microsoft.com/office/drawing/2014/main" id="{49945798-4A42-DD46-B47F-CB91376E3180}"/>
              </a:ext>
            </a:extLst>
          </p:cNvPr>
          <p:cNvSpPr txBox="1"/>
          <p:nvPr/>
        </p:nvSpPr>
        <p:spPr>
          <a:xfrm>
            <a:off x="657921" y="1039128"/>
            <a:ext cx="8472827" cy="3970318"/>
          </a:xfrm>
          <a:prstGeom prst="rect">
            <a:avLst/>
          </a:prstGeom>
          <a:noFill/>
        </p:spPr>
        <p:txBody>
          <a:bodyPr wrap="square" rtlCol="0">
            <a:spAutoFit/>
          </a:bodyPr>
          <a:lstStyle/>
          <a:p>
            <a:r>
              <a:rPr lang="en-GB" dirty="0"/>
              <a:t>What testing took place? </a:t>
            </a:r>
          </a:p>
          <a:p>
            <a:pPr marL="285750" indent="-285750">
              <a:buFont typeface="Courier New" panose="02070309020205020404" pitchFamily="49" charset="0"/>
              <a:buChar char="o"/>
            </a:pPr>
            <a:r>
              <a:rPr lang="en-GB" dirty="0"/>
              <a:t>Software testing</a:t>
            </a:r>
          </a:p>
          <a:p>
            <a:pPr marL="285750" indent="-285750">
              <a:buFont typeface="Courier New" panose="02070309020205020404" pitchFamily="49" charset="0"/>
              <a:buChar char="o"/>
            </a:pPr>
            <a:r>
              <a:rPr lang="en-GB" dirty="0"/>
              <a:t>Harness testing. </a:t>
            </a:r>
          </a:p>
          <a:p>
            <a:pPr marL="285750" indent="-285750">
              <a:buFont typeface="Courier New" panose="02070309020205020404" pitchFamily="49" charset="0"/>
              <a:buChar char="o"/>
            </a:pPr>
            <a:r>
              <a:rPr lang="en-GB" dirty="0"/>
              <a:t>Physical test seat testing</a:t>
            </a:r>
          </a:p>
          <a:p>
            <a:pPr marL="285750" indent="-285750">
              <a:buFont typeface="Courier New" panose="02070309020205020404" pitchFamily="49" charset="0"/>
              <a:buChar char="o"/>
            </a:pPr>
            <a:r>
              <a:rPr lang="en-GB" dirty="0"/>
              <a:t>Sensor operating temperature tests </a:t>
            </a:r>
          </a:p>
          <a:p>
            <a:pPr marL="285750" indent="-285750">
              <a:buFont typeface="Courier New" panose="02070309020205020404" pitchFamily="49" charset="0"/>
              <a:buChar char="o"/>
            </a:pPr>
            <a:endParaRPr lang="en-GB" dirty="0"/>
          </a:p>
          <a:p>
            <a:r>
              <a:rPr lang="en-GB" dirty="0"/>
              <a:t>What happened with faults which were found?</a:t>
            </a:r>
          </a:p>
          <a:p>
            <a:pPr marL="285750" indent="-285750">
              <a:buFont typeface="Courier New" panose="02070309020205020404" pitchFamily="49" charset="0"/>
              <a:buChar char="o"/>
            </a:pPr>
            <a:r>
              <a:rPr lang="en-GB" dirty="0"/>
              <a:t>Meetings were held with external companies</a:t>
            </a:r>
          </a:p>
          <a:p>
            <a:endParaRPr lang="en-GB" dirty="0"/>
          </a:p>
          <a:p>
            <a:r>
              <a:rPr lang="en-GB" dirty="0"/>
              <a:t>How were the faults corrected? </a:t>
            </a:r>
          </a:p>
          <a:p>
            <a:pPr marL="285750" indent="-285750">
              <a:buFont typeface="Courier New" panose="02070309020205020404" pitchFamily="49" charset="0"/>
              <a:buChar char="o"/>
            </a:pPr>
            <a:r>
              <a:rPr lang="en-GB" dirty="0"/>
              <a:t>New software files were sent to update the problems within the system</a:t>
            </a:r>
          </a:p>
          <a:p>
            <a:pPr marL="285750" indent="-285750">
              <a:buFont typeface="Courier New" panose="02070309020205020404" pitchFamily="49" charset="0"/>
              <a:buChar char="o"/>
            </a:pPr>
            <a:endParaRPr lang="en-GB" dirty="0"/>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p:txBody>
      </p:sp>
      <p:pic>
        <p:nvPicPr>
          <p:cNvPr id="6" name="Graphic 5" descr="Clipboard Mixed outline">
            <a:extLst>
              <a:ext uri="{FF2B5EF4-FFF2-40B4-BE49-F238E27FC236}">
                <a16:creationId xmlns:a16="http://schemas.microsoft.com/office/drawing/2014/main" id="{19130CB7-F246-4642-AA7B-5A946FBC2CD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22069" y="4249281"/>
            <a:ext cx="2149366" cy="2149366"/>
          </a:xfrm>
          <a:prstGeom prst="rect">
            <a:avLst/>
          </a:prstGeom>
        </p:spPr>
      </p:pic>
      <p:pic>
        <p:nvPicPr>
          <p:cNvPr id="7" name="Audio 6">
            <a:hlinkClick r:id="" action="ppaction://media"/>
            <a:extLst>
              <a:ext uri="{FF2B5EF4-FFF2-40B4-BE49-F238E27FC236}">
                <a16:creationId xmlns:a16="http://schemas.microsoft.com/office/drawing/2014/main" id="{DAC220A1-4207-47AD-E116-3E7C3EC4B43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49673172"/>
      </p:ext>
    </p:extLst>
  </p:cSld>
  <p:clrMapOvr>
    <a:masterClrMapping/>
  </p:clrMapOvr>
  <mc:AlternateContent xmlns:mc="http://schemas.openxmlformats.org/markup-compatibility/2006" xmlns:p14="http://schemas.microsoft.com/office/powerpoint/2010/main">
    <mc:Choice Requires="p14">
      <p:transition spd="slow" p14:dur="1600" advTm="47066">
        <p14:gallery dir="l"/>
      </p:transition>
    </mc:Choice>
    <mc:Fallback xmlns="">
      <p:transition spd="slow" advTm="470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2069" y="195943"/>
            <a:ext cx="4155967" cy="523220"/>
          </a:xfrm>
          <a:prstGeom prst="rect">
            <a:avLst/>
          </a:prstGeom>
        </p:spPr>
        <p:txBody>
          <a:bodyPr wrap="square">
            <a:spAutoFit/>
          </a:bodyPr>
          <a:lstStyle/>
          <a:p>
            <a:r>
              <a:rPr lang="en-US" sz="2800" u="sng" dirty="0">
                <a:ln w="0"/>
                <a:solidFill>
                  <a:schemeClr val="accent1"/>
                </a:solidFill>
                <a:effectLst>
                  <a:outerShdw blurRad="38100" dist="25400" dir="5400000" algn="ctr" rotWithShape="0">
                    <a:srgbClr val="6E747A">
                      <a:alpha val="43000"/>
                    </a:srgbClr>
                  </a:outerShdw>
                </a:effectLst>
              </a:rPr>
              <a:t>Physical Seat Testing </a:t>
            </a:r>
            <a:endParaRPr lang="en-GB" sz="2800" u="sng" dirty="0">
              <a:ln w="0"/>
              <a:solidFill>
                <a:schemeClr val="accent1"/>
              </a:solidFill>
              <a:effectLst>
                <a:outerShdw blurRad="38100" dist="25400" dir="5400000" algn="ctr" rotWithShape="0">
                  <a:srgbClr val="6E747A">
                    <a:alpha val="43000"/>
                  </a:srgbClr>
                </a:outerShdw>
              </a:effectLst>
            </a:endParaRPr>
          </a:p>
        </p:txBody>
      </p:sp>
      <p:pic>
        <p:nvPicPr>
          <p:cNvPr id="3" name="Picture 2"/>
          <p:cNvPicPr>
            <a:picLocks noChangeAspect="1"/>
          </p:cNvPicPr>
          <p:nvPr/>
        </p:nvPicPr>
        <p:blipFill>
          <a:blip r:embed="rId4"/>
          <a:stretch>
            <a:fillRect/>
          </a:stretch>
        </p:blipFill>
        <p:spPr>
          <a:xfrm>
            <a:off x="9921126" y="6083684"/>
            <a:ext cx="2162038" cy="629927"/>
          </a:xfrm>
          <a:prstGeom prst="rect">
            <a:avLst/>
          </a:prstGeom>
        </p:spPr>
      </p:pic>
      <p:pic>
        <p:nvPicPr>
          <p:cNvPr id="7" name="Picture 3">
            <a:extLst>
              <a:ext uri="{FF2B5EF4-FFF2-40B4-BE49-F238E27FC236}">
                <a16:creationId xmlns:a16="http://schemas.microsoft.com/office/drawing/2014/main" id="{1114C143-08CB-4250-2D93-113AA45DA530}"/>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r="18361"/>
          <a:stretch>
            <a:fillRect/>
          </a:stretch>
        </p:blipFill>
        <p:spPr bwMode="auto">
          <a:xfrm>
            <a:off x="5447738" y="2735507"/>
            <a:ext cx="2204658" cy="27508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a:extLst>
              <a:ext uri="{FF2B5EF4-FFF2-40B4-BE49-F238E27FC236}">
                <a16:creationId xmlns:a16="http://schemas.microsoft.com/office/drawing/2014/main" id="{4FC533F2-CD2F-C575-FBE1-C93CC9C49141}"/>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8362102" y="2735507"/>
            <a:ext cx="3588036" cy="27508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4">
            <a:extLst>
              <a:ext uri="{FF2B5EF4-FFF2-40B4-BE49-F238E27FC236}">
                <a16:creationId xmlns:a16="http://schemas.microsoft.com/office/drawing/2014/main" id="{84667D69-994F-D680-41AF-5962A87569A4}"/>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222069" y="2735507"/>
            <a:ext cx="4515963" cy="27508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9">
            <a:extLst>
              <a:ext uri="{FF2B5EF4-FFF2-40B4-BE49-F238E27FC236}">
                <a16:creationId xmlns:a16="http://schemas.microsoft.com/office/drawing/2014/main" id="{DA1BA52A-4A9B-2F4E-597F-9519E70482B6}"/>
              </a:ext>
            </a:extLst>
          </p:cNvPr>
          <p:cNvSpPr/>
          <p:nvPr/>
        </p:nvSpPr>
        <p:spPr>
          <a:xfrm>
            <a:off x="1824165" y="1920164"/>
            <a:ext cx="1311769" cy="369332"/>
          </a:xfrm>
          <a:prstGeom prst="rect">
            <a:avLst/>
          </a:prstGeom>
        </p:spPr>
        <p:txBody>
          <a:bodyPr wrap="none">
            <a:spAutoFit/>
          </a:bodyPr>
          <a:lstStyle/>
          <a:p>
            <a:r>
              <a:rPr lang="en-US" u="sng" dirty="0"/>
              <a:t>Semaphore </a:t>
            </a:r>
          </a:p>
        </p:txBody>
      </p:sp>
      <p:sp>
        <p:nvSpPr>
          <p:cNvPr id="11" name="Rectangle 10">
            <a:extLst>
              <a:ext uri="{FF2B5EF4-FFF2-40B4-BE49-F238E27FC236}">
                <a16:creationId xmlns:a16="http://schemas.microsoft.com/office/drawing/2014/main" id="{56058B42-C5B3-BAB2-CAFA-5E5431040AD6}"/>
              </a:ext>
            </a:extLst>
          </p:cNvPr>
          <p:cNvSpPr/>
          <p:nvPr/>
        </p:nvSpPr>
        <p:spPr>
          <a:xfrm>
            <a:off x="6228504" y="1920164"/>
            <a:ext cx="643125" cy="369332"/>
          </a:xfrm>
          <a:prstGeom prst="rect">
            <a:avLst/>
          </a:prstGeom>
        </p:spPr>
        <p:txBody>
          <a:bodyPr wrap="none">
            <a:spAutoFit/>
          </a:bodyPr>
          <a:lstStyle/>
          <a:p>
            <a:r>
              <a:rPr lang="en-US" u="sng" dirty="0"/>
              <a:t>Z600</a:t>
            </a:r>
          </a:p>
        </p:txBody>
      </p:sp>
      <p:sp>
        <p:nvSpPr>
          <p:cNvPr id="12" name="Rectangle 11">
            <a:extLst>
              <a:ext uri="{FF2B5EF4-FFF2-40B4-BE49-F238E27FC236}">
                <a16:creationId xmlns:a16="http://schemas.microsoft.com/office/drawing/2014/main" id="{D9AB6958-3C52-4D9B-D9C2-0152E310260E}"/>
              </a:ext>
            </a:extLst>
          </p:cNvPr>
          <p:cNvSpPr/>
          <p:nvPr/>
        </p:nvSpPr>
        <p:spPr>
          <a:xfrm>
            <a:off x="9599563" y="1920164"/>
            <a:ext cx="643125" cy="369332"/>
          </a:xfrm>
          <a:prstGeom prst="rect">
            <a:avLst/>
          </a:prstGeom>
        </p:spPr>
        <p:txBody>
          <a:bodyPr wrap="none">
            <a:spAutoFit/>
          </a:bodyPr>
          <a:lstStyle/>
          <a:p>
            <a:r>
              <a:rPr lang="en-US" u="sng" dirty="0"/>
              <a:t>Z400</a:t>
            </a:r>
          </a:p>
        </p:txBody>
      </p:sp>
      <p:pic>
        <p:nvPicPr>
          <p:cNvPr id="5" name="Audio 4">
            <a:hlinkClick r:id="" action="ppaction://media"/>
            <a:extLst>
              <a:ext uri="{FF2B5EF4-FFF2-40B4-BE49-F238E27FC236}">
                <a16:creationId xmlns:a16="http://schemas.microsoft.com/office/drawing/2014/main" id="{0261128D-58EC-B6CE-DF0B-731B147E5D9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19225441"/>
      </p:ext>
    </p:extLst>
  </p:cSld>
  <p:clrMapOvr>
    <a:masterClrMapping/>
  </p:clrMapOvr>
  <mc:AlternateContent xmlns:mc="http://schemas.openxmlformats.org/markup-compatibility/2006" xmlns:p14="http://schemas.microsoft.com/office/powerpoint/2010/main">
    <mc:Choice Requires="p14">
      <p:transition spd="slow" p14:dur="1600" advTm="39949">
        <p14:gallery dir="l"/>
      </p:transition>
    </mc:Choice>
    <mc:Fallback xmlns="">
      <p:transition spd="slow" advTm="399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89BB037-3ECC-325E-965C-C3F86F7BAA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2024" y="1171826"/>
            <a:ext cx="9619692" cy="826307"/>
          </a:xfrm>
          <a:prstGeom prst="rect">
            <a:avLst/>
          </a:prstGeom>
        </p:spPr>
      </p:pic>
      <p:sp>
        <p:nvSpPr>
          <p:cNvPr id="3" name="Rectangle 2">
            <a:extLst>
              <a:ext uri="{FF2B5EF4-FFF2-40B4-BE49-F238E27FC236}">
                <a16:creationId xmlns:a16="http://schemas.microsoft.com/office/drawing/2014/main" id="{36FB3374-E2A8-C6B5-B2C9-CD5BB84B3AD4}"/>
              </a:ext>
            </a:extLst>
          </p:cNvPr>
          <p:cNvSpPr/>
          <p:nvPr/>
        </p:nvSpPr>
        <p:spPr>
          <a:xfrm>
            <a:off x="222069" y="195943"/>
            <a:ext cx="4155967" cy="523220"/>
          </a:xfrm>
          <a:prstGeom prst="rect">
            <a:avLst/>
          </a:prstGeom>
        </p:spPr>
        <p:txBody>
          <a:bodyPr wrap="square">
            <a:spAutoFit/>
          </a:bodyPr>
          <a:lstStyle/>
          <a:p>
            <a:r>
              <a:rPr lang="en-US" sz="2800" u="sng" dirty="0">
                <a:ln w="0"/>
                <a:solidFill>
                  <a:schemeClr val="accent1"/>
                </a:solidFill>
                <a:effectLst>
                  <a:outerShdw blurRad="38100" dist="25400" dir="5400000" algn="ctr" rotWithShape="0">
                    <a:srgbClr val="6E747A">
                      <a:alpha val="43000"/>
                    </a:srgbClr>
                  </a:outerShdw>
                </a:effectLst>
              </a:rPr>
              <a:t>HMI Testing</a:t>
            </a:r>
            <a:endParaRPr lang="en-GB" sz="2800" u="sng" dirty="0">
              <a:ln w="0"/>
              <a:solidFill>
                <a:schemeClr val="accent1"/>
              </a:solidFill>
              <a:effectLst>
                <a:outerShdw blurRad="38100" dist="25400" dir="5400000" algn="ctr" rotWithShape="0">
                  <a:srgbClr val="6E747A">
                    <a:alpha val="43000"/>
                  </a:srgbClr>
                </a:outerShdw>
              </a:effectLst>
            </a:endParaRPr>
          </a:p>
        </p:txBody>
      </p:sp>
      <p:sp>
        <p:nvSpPr>
          <p:cNvPr id="5" name="Rectangle 4">
            <a:extLst>
              <a:ext uri="{FF2B5EF4-FFF2-40B4-BE49-F238E27FC236}">
                <a16:creationId xmlns:a16="http://schemas.microsoft.com/office/drawing/2014/main" id="{5ED3CEC6-6E56-E250-1C13-4AEBBA4C883A}"/>
              </a:ext>
            </a:extLst>
          </p:cNvPr>
          <p:cNvSpPr/>
          <p:nvPr/>
        </p:nvSpPr>
        <p:spPr>
          <a:xfrm>
            <a:off x="1080603" y="2065868"/>
            <a:ext cx="9262533" cy="4524315"/>
          </a:xfrm>
          <a:prstGeom prst="rect">
            <a:avLst/>
          </a:prstGeom>
        </p:spPr>
        <p:txBody>
          <a:bodyPr wrap="square">
            <a:spAutoFit/>
          </a:bodyPr>
          <a:lstStyle/>
          <a:p>
            <a:r>
              <a:rPr lang="en-GB" u="sng" dirty="0"/>
              <a:t>Cabin Readiness </a:t>
            </a:r>
            <a:r>
              <a:rPr lang="en-GB" dirty="0"/>
              <a:t>– Cabin readiness will show the LOPA of the aircraft. Here you can click on the tabs to separate the LOPA into sections such as ‘First Class’, ‘business </a:t>
            </a:r>
            <a:r>
              <a:rPr lang="en-GB" dirty="0" err="1"/>
              <a:t>class’</a:t>
            </a:r>
            <a:r>
              <a:rPr lang="en-GB" dirty="0"/>
              <a:t> ‘Premium Economy’ and ‘Economy’.  </a:t>
            </a:r>
          </a:p>
          <a:p>
            <a:endParaRPr lang="en-GB" dirty="0"/>
          </a:p>
          <a:p>
            <a:r>
              <a:rPr lang="en-GB" u="sng" dirty="0"/>
              <a:t>Boarding Assist </a:t>
            </a:r>
            <a:r>
              <a:rPr lang="en-GB" dirty="0"/>
              <a:t>– To assist cabin crew by using seat occupancy sensor to advise crew in real time cabin occupancy level.</a:t>
            </a:r>
          </a:p>
          <a:p>
            <a:r>
              <a:rPr lang="en-GB" dirty="0"/>
              <a:t> </a:t>
            </a:r>
          </a:p>
          <a:p>
            <a:r>
              <a:rPr lang="en-GB" u="sng" dirty="0"/>
              <a:t>PAX Experience </a:t>
            </a:r>
            <a:r>
              <a:rPr lang="en-GB" dirty="0"/>
              <a:t>– This also logs the actions of the first class as it is a suite not just a seat. This will also allow crews to look at specific suites as the doors may be closed etc. The crews can also prepare the passenger for different scenarios such as night time and morning. </a:t>
            </a:r>
          </a:p>
          <a:p>
            <a:endParaRPr lang="en-GB" dirty="0"/>
          </a:p>
          <a:p>
            <a:r>
              <a:rPr lang="en-GB" u="sng" dirty="0"/>
              <a:t>Life vest </a:t>
            </a:r>
            <a:r>
              <a:rPr lang="en-GB" dirty="0"/>
              <a:t>– </a:t>
            </a:r>
            <a:r>
              <a:rPr lang="en-GB" altLang="en-US" dirty="0"/>
              <a:t>API will use the signal from a wired magnetic sensor to detect if the </a:t>
            </a:r>
            <a:r>
              <a:rPr lang="en-GB" altLang="en-US" dirty="0" err="1"/>
              <a:t>lifevest</a:t>
            </a:r>
            <a:r>
              <a:rPr lang="en-GB" altLang="en-US" dirty="0"/>
              <a:t> compartment is tampered.</a:t>
            </a:r>
            <a:endParaRPr lang="en-GB" dirty="0"/>
          </a:p>
          <a:p>
            <a:endParaRPr lang="en-GB" dirty="0"/>
          </a:p>
          <a:p>
            <a:r>
              <a:rPr lang="en-GB" u="sng" dirty="0"/>
              <a:t>Usage</a:t>
            </a:r>
            <a:r>
              <a:rPr lang="en-GB" dirty="0"/>
              <a:t> – The usage app will record every time the sensor has been triggered in 1 cycle. This will allow OEM’s and airlines to monitor the life of certain components.</a:t>
            </a:r>
          </a:p>
        </p:txBody>
      </p:sp>
      <p:pic>
        <p:nvPicPr>
          <p:cNvPr id="7" name="Audio 6">
            <a:hlinkClick r:id="" action="ppaction://media"/>
            <a:extLst>
              <a:ext uri="{FF2B5EF4-FFF2-40B4-BE49-F238E27FC236}">
                <a16:creationId xmlns:a16="http://schemas.microsoft.com/office/drawing/2014/main" id="{D540A7AF-188F-5148-8AD4-74DB8C7660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33096307"/>
      </p:ext>
    </p:extLst>
  </p:cSld>
  <p:clrMapOvr>
    <a:masterClrMapping/>
  </p:clrMapOvr>
  <mc:AlternateContent xmlns:mc="http://schemas.openxmlformats.org/markup-compatibility/2006" xmlns:p14="http://schemas.microsoft.com/office/powerpoint/2010/main">
    <mc:Choice Requires="p14">
      <p:transition spd="slow" p14:dur="1600" advTm="85008">
        <p14:gallery dir="l"/>
      </p:transition>
    </mc:Choice>
    <mc:Fallback xmlns="">
      <p:transition spd="slow" advTm="8500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89BB037-3ECC-325E-965C-C3F86F7BAA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2024" y="1171826"/>
            <a:ext cx="9619692" cy="826307"/>
          </a:xfrm>
          <a:prstGeom prst="rect">
            <a:avLst/>
          </a:prstGeom>
        </p:spPr>
      </p:pic>
      <p:sp>
        <p:nvSpPr>
          <p:cNvPr id="3" name="Rectangle 2">
            <a:extLst>
              <a:ext uri="{FF2B5EF4-FFF2-40B4-BE49-F238E27FC236}">
                <a16:creationId xmlns:a16="http://schemas.microsoft.com/office/drawing/2014/main" id="{36FB3374-E2A8-C6B5-B2C9-CD5BB84B3AD4}"/>
              </a:ext>
            </a:extLst>
          </p:cNvPr>
          <p:cNvSpPr/>
          <p:nvPr/>
        </p:nvSpPr>
        <p:spPr>
          <a:xfrm>
            <a:off x="222069" y="195943"/>
            <a:ext cx="4155967" cy="523220"/>
          </a:xfrm>
          <a:prstGeom prst="rect">
            <a:avLst/>
          </a:prstGeom>
        </p:spPr>
        <p:txBody>
          <a:bodyPr wrap="square">
            <a:spAutoFit/>
          </a:bodyPr>
          <a:lstStyle/>
          <a:p>
            <a:r>
              <a:rPr lang="en-US" sz="2800" u="sng" dirty="0">
                <a:ln w="0"/>
                <a:solidFill>
                  <a:schemeClr val="accent1"/>
                </a:solidFill>
                <a:effectLst>
                  <a:outerShdw blurRad="38100" dist="25400" dir="5400000" algn="ctr" rotWithShape="0">
                    <a:srgbClr val="6E747A">
                      <a:alpha val="43000"/>
                    </a:srgbClr>
                  </a:outerShdw>
                </a:effectLst>
              </a:rPr>
              <a:t>HMI Testing</a:t>
            </a:r>
            <a:endParaRPr lang="en-GB" sz="2800" u="sng" dirty="0">
              <a:ln w="0"/>
              <a:solidFill>
                <a:schemeClr val="accent1"/>
              </a:solidFill>
              <a:effectLst>
                <a:outerShdw blurRad="38100" dist="25400" dir="5400000" algn="ctr" rotWithShape="0">
                  <a:srgbClr val="6E747A">
                    <a:alpha val="43000"/>
                  </a:srgbClr>
                </a:outerShdw>
              </a:effectLst>
            </a:endParaRPr>
          </a:p>
        </p:txBody>
      </p:sp>
      <p:sp>
        <p:nvSpPr>
          <p:cNvPr id="5" name="Rectangle 4">
            <a:extLst>
              <a:ext uri="{FF2B5EF4-FFF2-40B4-BE49-F238E27FC236}">
                <a16:creationId xmlns:a16="http://schemas.microsoft.com/office/drawing/2014/main" id="{5ED3CEC6-6E56-E250-1C13-4AEBBA4C883A}"/>
              </a:ext>
            </a:extLst>
          </p:cNvPr>
          <p:cNvSpPr/>
          <p:nvPr/>
        </p:nvSpPr>
        <p:spPr>
          <a:xfrm>
            <a:off x="1080603" y="2150535"/>
            <a:ext cx="9262533" cy="3970318"/>
          </a:xfrm>
          <a:prstGeom prst="rect">
            <a:avLst/>
          </a:prstGeom>
        </p:spPr>
        <p:txBody>
          <a:bodyPr wrap="square">
            <a:spAutoFit/>
          </a:bodyPr>
          <a:lstStyle/>
          <a:p>
            <a:r>
              <a:rPr lang="en-GB" u="sng" dirty="0"/>
              <a:t>Maintenance</a:t>
            </a:r>
            <a:r>
              <a:rPr lang="en-GB" dirty="0"/>
              <a:t> – This system will be able to detect faults with components. This will then feedback to the HMI to state that there is an error. This can then be seen by maintenance teams on ground, where they can get / order the correct components ready for a quicker repair than normal. </a:t>
            </a:r>
          </a:p>
          <a:p>
            <a:endParaRPr lang="en-GB" dirty="0"/>
          </a:p>
          <a:p>
            <a:r>
              <a:rPr lang="en-GB" u="sng" dirty="0"/>
              <a:t>Preventative Maintenance -</a:t>
            </a:r>
            <a:r>
              <a:rPr lang="en-GB" dirty="0"/>
              <a:t> To display all seats which require maintenance after passing a pre-set threshold. E.g. if a seat cushion has a lifespan cycle of 300,000 times, a warning could trigger at 290,000 so maintenance crews know these cushions may need changing soon. </a:t>
            </a:r>
          </a:p>
          <a:p>
            <a:endParaRPr lang="en-GB" dirty="0"/>
          </a:p>
          <a:p>
            <a:r>
              <a:rPr lang="en-GB" u="sng" dirty="0"/>
              <a:t>Real-time</a:t>
            </a:r>
            <a:r>
              <a:rPr lang="en-GB" dirty="0"/>
              <a:t> – Every time a sensor is triggered on the seat / suite, this is where a written status of the action is logged. </a:t>
            </a:r>
          </a:p>
          <a:p>
            <a:endParaRPr lang="en-GB" dirty="0"/>
          </a:p>
          <a:p>
            <a:r>
              <a:rPr lang="en-GB" u="sng" dirty="0"/>
              <a:t>Flight Data</a:t>
            </a:r>
            <a:r>
              <a:rPr lang="en-GB" dirty="0"/>
              <a:t> – This application will provide various data relating to the flight e.g. Flight ID,  Ground Speed, Aircraft Heading, Aircraft Altitude etc. </a:t>
            </a:r>
          </a:p>
          <a:p>
            <a:endParaRPr lang="en-GB" dirty="0"/>
          </a:p>
        </p:txBody>
      </p:sp>
      <p:pic>
        <p:nvPicPr>
          <p:cNvPr id="7" name="Audio 6">
            <a:hlinkClick r:id="" action="ppaction://media"/>
            <a:extLst>
              <a:ext uri="{FF2B5EF4-FFF2-40B4-BE49-F238E27FC236}">
                <a16:creationId xmlns:a16="http://schemas.microsoft.com/office/drawing/2014/main" id="{6D6734B9-29B2-E14B-C3CB-BBF557D225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25463229"/>
      </p:ext>
    </p:extLst>
  </p:cSld>
  <p:clrMapOvr>
    <a:masterClrMapping/>
  </p:clrMapOvr>
  <mc:AlternateContent xmlns:mc="http://schemas.openxmlformats.org/markup-compatibility/2006" xmlns:p14="http://schemas.microsoft.com/office/powerpoint/2010/main">
    <mc:Choice Requires="p14">
      <p:transition spd="slow" p14:dur="1600" advTm="89582">
        <p14:gallery dir="l"/>
      </p:transition>
    </mc:Choice>
    <mc:Fallback xmlns="">
      <p:transition spd="slow" advTm="895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6944A39-3982-8821-0531-2606DC935D6D}"/>
              </a:ext>
            </a:extLst>
          </p:cNvPr>
          <p:cNvSpPr/>
          <p:nvPr/>
        </p:nvSpPr>
        <p:spPr>
          <a:xfrm>
            <a:off x="222069" y="195943"/>
            <a:ext cx="4155967" cy="523220"/>
          </a:xfrm>
          <a:prstGeom prst="rect">
            <a:avLst/>
          </a:prstGeom>
        </p:spPr>
        <p:txBody>
          <a:bodyPr wrap="square">
            <a:spAutoFit/>
          </a:bodyPr>
          <a:lstStyle/>
          <a:p>
            <a:r>
              <a:rPr lang="en-US" sz="2800" u="sng" dirty="0">
                <a:ln w="0"/>
                <a:solidFill>
                  <a:schemeClr val="accent1"/>
                </a:solidFill>
                <a:effectLst>
                  <a:outerShdw blurRad="38100" dist="25400" dir="5400000" algn="ctr" rotWithShape="0">
                    <a:srgbClr val="6E747A">
                      <a:alpha val="43000"/>
                    </a:srgbClr>
                  </a:outerShdw>
                </a:effectLst>
              </a:rPr>
              <a:t>HMI Testing</a:t>
            </a:r>
            <a:endParaRPr lang="en-GB" sz="2800" u="sng" dirty="0">
              <a:ln w="0"/>
              <a:solidFill>
                <a:schemeClr val="accent1"/>
              </a:solidFill>
              <a:effectLst>
                <a:outerShdw blurRad="38100" dist="25400" dir="5400000" algn="ctr" rotWithShape="0">
                  <a:srgbClr val="6E747A">
                    <a:alpha val="43000"/>
                  </a:srgbClr>
                </a:outerShdw>
              </a:effectLst>
            </a:endParaRPr>
          </a:p>
        </p:txBody>
      </p:sp>
      <p:pic>
        <p:nvPicPr>
          <p:cNvPr id="7" name="Picture 6" descr="Diagram, table&#10;&#10;Description automatically generated">
            <a:extLst>
              <a:ext uri="{FF2B5EF4-FFF2-40B4-BE49-F238E27FC236}">
                <a16:creationId xmlns:a16="http://schemas.microsoft.com/office/drawing/2014/main" id="{5DCB6BFF-7031-565C-88C9-082EE151F3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37301" y="864732"/>
            <a:ext cx="9117398" cy="5128536"/>
          </a:xfrm>
          <a:prstGeom prst="rect">
            <a:avLst/>
          </a:prstGeom>
        </p:spPr>
      </p:pic>
      <p:pic>
        <p:nvPicPr>
          <p:cNvPr id="3" name="Audio 2">
            <a:hlinkClick r:id="" action="ppaction://media"/>
            <a:extLst>
              <a:ext uri="{FF2B5EF4-FFF2-40B4-BE49-F238E27FC236}">
                <a16:creationId xmlns:a16="http://schemas.microsoft.com/office/drawing/2014/main" id="{AC32DF3C-BE7F-5871-740F-5B862205337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74945168"/>
      </p:ext>
    </p:extLst>
  </p:cSld>
  <p:clrMapOvr>
    <a:masterClrMapping/>
  </p:clrMapOvr>
  <mc:AlternateContent xmlns:mc="http://schemas.openxmlformats.org/markup-compatibility/2006" xmlns:p14="http://schemas.microsoft.com/office/powerpoint/2010/main">
    <mc:Choice Requires="p14">
      <p:transition spd="slow" p14:dur="1600" advTm="25797">
        <p14:gallery dir="l"/>
      </p:transition>
    </mc:Choice>
    <mc:Fallback xmlns="">
      <p:transition spd="slow" advTm="2579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table&#10;&#10;Description automatically generated">
            <a:extLst>
              <a:ext uri="{FF2B5EF4-FFF2-40B4-BE49-F238E27FC236}">
                <a16:creationId xmlns:a16="http://schemas.microsoft.com/office/drawing/2014/main" id="{E1E96698-1035-8FB1-E298-A0159AC6861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16294" y="1021665"/>
            <a:ext cx="8559411" cy="4814669"/>
          </a:xfrm>
          <a:prstGeom prst="rect">
            <a:avLst/>
          </a:prstGeom>
        </p:spPr>
      </p:pic>
      <p:sp>
        <p:nvSpPr>
          <p:cNvPr id="3" name="Rectangle 2">
            <a:extLst>
              <a:ext uri="{FF2B5EF4-FFF2-40B4-BE49-F238E27FC236}">
                <a16:creationId xmlns:a16="http://schemas.microsoft.com/office/drawing/2014/main" id="{BF40D547-A262-795C-FCB4-8D9741899493}"/>
              </a:ext>
            </a:extLst>
          </p:cNvPr>
          <p:cNvSpPr/>
          <p:nvPr/>
        </p:nvSpPr>
        <p:spPr>
          <a:xfrm>
            <a:off x="222069" y="195943"/>
            <a:ext cx="4155967" cy="523220"/>
          </a:xfrm>
          <a:prstGeom prst="rect">
            <a:avLst/>
          </a:prstGeom>
        </p:spPr>
        <p:txBody>
          <a:bodyPr wrap="square">
            <a:spAutoFit/>
          </a:bodyPr>
          <a:lstStyle/>
          <a:p>
            <a:r>
              <a:rPr lang="en-US" sz="2800" u="sng" dirty="0">
                <a:ln w="0"/>
                <a:solidFill>
                  <a:schemeClr val="accent1"/>
                </a:solidFill>
                <a:effectLst>
                  <a:outerShdw blurRad="38100" dist="25400" dir="5400000" algn="ctr" rotWithShape="0">
                    <a:srgbClr val="6E747A">
                      <a:alpha val="43000"/>
                    </a:srgbClr>
                  </a:outerShdw>
                </a:effectLst>
              </a:rPr>
              <a:t>HMI Testing</a:t>
            </a:r>
            <a:endParaRPr lang="en-GB" sz="2800" u="sng" dirty="0">
              <a:ln w="0"/>
              <a:solidFill>
                <a:schemeClr val="accent1"/>
              </a:solidFill>
              <a:effectLst>
                <a:outerShdw blurRad="38100" dist="25400" dir="5400000" algn="ctr" rotWithShape="0">
                  <a:srgbClr val="6E747A">
                    <a:alpha val="43000"/>
                  </a:srgbClr>
                </a:outerShdw>
              </a:effectLst>
            </a:endParaRPr>
          </a:p>
        </p:txBody>
      </p:sp>
      <p:pic>
        <p:nvPicPr>
          <p:cNvPr id="6" name="Audio 5">
            <a:hlinkClick r:id="" action="ppaction://media"/>
            <a:extLst>
              <a:ext uri="{FF2B5EF4-FFF2-40B4-BE49-F238E27FC236}">
                <a16:creationId xmlns:a16="http://schemas.microsoft.com/office/drawing/2014/main" id="{CAB1920A-48BF-6165-DD32-BADAF08BD61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73209970"/>
      </p:ext>
    </p:extLst>
  </p:cSld>
  <p:clrMapOvr>
    <a:masterClrMapping/>
  </p:clrMapOvr>
  <mc:AlternateContent xmlns:mc="http://schemas.openxmlformats.org/markup-compatibility/2006" xmlns:p14="http://schemas.microsoft.com/office/powerpoint/2010/main">
    <mc:Choice Requires="p14">
      <p:transition spd="slow" p14:dur="1600" advTm="31486">
        <p14:gallery dir="l"/>
      </p:transition>
    </mc:Choice>
    <mc:Fallback xmlns="">
      <p:transition spd="slow" advTm="3148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2069" y="195943"/>
            <a:ext cx="4155967" cy="523220"/>
          </a:xfrm>
          <a:prstGeom prst="rect">
            <a:avLst/>
          </a:prstGeom>
        </p:spPr>
        <p:txBody>
          <a:bodyPr wrap="square">
            <a:spAutoFit/>
          </a:bodyPr>
          <a:lstStyle/>
          <a:p>
            <a:r>
              <a:rPr lang="en-US" sz="2800" u="sng" dirty="0">
                <a:ln w="0"/>
                <a:solidFill>
                  <a:schemeClr val="accent1"/>
                </a:solidFill>
                <a:effectLst>
                  <a:outerShdw blurRad="38100" dist="25400" dir="5400000" algn="ctr" rotWithShape="0">
                    <a:srgbClr val="6E747A">
                      <a:alpha val="43000"/>
                    </a:srgbClr>
                  </a:outerShdw>
                </a:effectLst>
              </a:rPr>
              <a:t>Evaluation</a:t>
            </a:r>
            <a:endParaRPr lang="en-GB" sz="2800" u="sng" dirty="0">
              <a:ln w="0"/>
              <a:solidFill>
                <a:schemeClr val="accent1"/>
              </a:solidFill>
              <a:effectLst>
                <a:outerShdw blurRad="38100" dist="25400" dir="5400000" algn="ctr" rotWithShape="0">
                  <a:srgbClr val="6E747A">
                    <a:alpha val="43000"/>
                  </a:srgbClr>
                </a:outerShdw>
              </a:effectLst>
            </a:endParaRPr>
          </a:p>
        </p:txBody>
      </p:sp>
      <p:pic>
        <p:nvPicPr>
          <p:cNvPr id="3" name="Picture 2"/>
          <p:cNvPicPr>
            <a:picLocks noChangeAspect="1"/>
          </p:cNvPicPr>
          <p:nvPr/>
        </p:nvPicPr>
        <p:blipFill>
          <a:blip r:embed="rId4"/>
          <a:stretch>
            <a:fillRect/>
          </a:stretch>
        </p:blipFill>
        <p:spPr>
          <a:xfrm>
            <a:off x="9921126" y="6083684"/>
            <a:ext cx="2162038" cy="629927"/>
          </a:xfrm>
          <a:prstGeom prst="rect">
            <a:avLst/>
          </a:prstGeom>
        </p:spPr>
      </p:pic>
      <p:sp>
        <p:nvSpPr>
          <p:cNvPr id="4" name="TextBox 3">
            <a:extLst>
              <a:ext uri="{FF2B5EF4-FFF2-40B4-BE49-F238E27FC236}">
                <a16:creationId xmlns:a16="http://schemas.microsoft.com/office/drawing/2014/main" id="{165535DA-36BE-CB4A-ACBB-C8C9BF542577}"/>
              </a:ext>
            </a:extLst>
          </p:cNvPr>
          <p:cNvSpPr txBox="1"/>
          <p:nvPr/>
        </p:nvSpPr>
        <p:spPr>
          <a:xfrm>
            <a:off x="657921" y="1326995"/>
            <a:ext cx="11054181" cy="3693319"/>
          </a:xfrm>
          <a:prstGeom prst="rect">
            <a:avLst/>
          </a:prstGeom>
          <a:noFill/>
        </p:spPr>
        <p:txBody>
          <a:bodyPr wrap="square" rtlCol="0">
            <a:spAutoFit/>
          </a:bodyPr>
          <a:lstStyle/>
          <a:p>
            <a:r>
              <a:rPr lang="en-GB" dirty="0"/>
              <a:t>How well did I manage the project? How much of the budget was used? Did this go over the original amount</a:t>
            </a:r>
          </a:p>
          <a:p>
            <a:pPr marL="285750" indent="-285750">
              <a:buFont typeface="Courier New" panose="02070309020205020404" pitchFamily="49" charset="0"/>
              <a:buChar char="o"/>
            </a:pPr>
            <a:endParaRPr lang="en-GB" dirty="0"/>
          </a:p>
          <a:p>
            <a:r>
              <a:rPr lang="en-GB" dirty="0"/>
              <a:t>Do I feel that the project was successful?</a:t>
            </a:r>
          </a:p>
          <a:p>
            <a:pPr marL="285750" indent="-285750">
              <a:buFont typeface="Courier New" panose="02070309020205020404" pitchFamily="49" charset="0"/>
              <a:buChar char="o"/>
            </a:pPr>
            <a:r>
              <a:rPr lang="en-GB" dirty="0"/>
              <a:t>Within budget </a:t>
            </a:r>
          </a:p>
          <a:p>
            <a:pPr marL="285750" indent="-285750">
              <a:buFont typeface="Courier New" panose="02070309020205020404" pitchFamily="49" charset="0"/>
              <a:buChar char="o"/>
            </a:pPr>
            <a:r>
              <a:rPr lang="en-GB" dirty="0"/>
              <a:t>Good baseline </a:t>
            </a:r>
          </a:p>
          <a:p>
            <a:endParaRPr lang="en-GB" dirty="0"/>
          </a:p>
          <a:p>
            <a:r>
              <a:rPr lang="en-GB" dirty="0"/>
              <a:t>Where did I struggle in the project? </a:t>
            </a:r>
          </a:p>
          <a:p>
            <a:pPr marL="285750" indent="-285750">
              <a:buFont typeface="Courier New" panose="02070309020205020404" pitchFamily="49" charset="0"/>
              <a:buChar char="o"/>
            </a:pPr>
            <a:r>
              <a:rPr lang="en-GB" dirty="0"/>
              <a:t>Technical requirements </a:t>
            </a:r>
          </a:p>
          <a:p>
            <a:endParaRPr lang="en-GB" dirty="0"/>
          </a:p>
          <a:p>
            <a:r>
              <a:rPr lang="en-GB" dirty="0"/>
              <a:t>Did I stick to the schedule? </a:t>
            </a:r>
          </a:p>
          <a:p>
            <a:pPr marL="285750" indent="-285750">
              <a:buFont typeface="Courier New" panose="02070309020205020404" pitchFamily="49" charset="0"/>
              <a:buChar char="o"/>
            </a:pPr>
            <a:r>
              <a:rPr lang="en-GB" dirty="0"/>
              <a:t>Stayed within deadline dates on the Gantt Chart. </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p:txBody>
      </p:sp>
      <p:pic>
        <p:nvPicPr>
          <p:cNvPr id="5" name="Audio 4">
            <a:hlinkClick r:id="" action="ppaction://media"/>
            <a:extLst>
              <a:ext uri="{FF2B5EF4-FFF2-40B4-BE49-F238E27FC236}">
                <a16:creationId xmlns:a16="http://schemas.microsoft.com/office/drawing/2014/main" id="{5B74D267-3226-D0C4-F50A-3E95D80881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41375096"/>
      </p:ext>
    </p:extLst>
  </p:cSld>
  <p:clrMapOvr>
    <a:masterClrMapping/>
  </p:clrMapOvr>
  <mc:AlternateContent xmlns:mc="http://schemas.openxmlformats.org/markup-compatibility/2006" xmlns:p14="http://schemas.microsoft.com/office/powerpoint/2010/main">
    <mc:Choice Requires="p14">
      <p:transition spd="slow" p14:dur="1600" advTm="62972">
        <p14:gallery dir="l"/>
      </p:transition>
    </mc:Choice>
    <mc:Fallback xmlns="">
      <p:transition spd="slow" advTm="6297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2069" y="195943"/>
            <a:ext cx="4155967" cy="523220"/>
          </a:xfrm>
          <a:prstGeom prst="rect">
            <a:avLst/>
          </a:prstGeom>
        </p:spPr>
        <p:txBody>
          <a:bodyPr wrap="square">
            <a:spAutoFit/>
          </a:bodyPr>
          <a:lstStyle/>
          <a:p>
            <a:r>
              <a:rPr lang="en-US" sz="2800" u="sng" dirty="0">
                <a:ln w="0"/>
                <a:solidFill>
                  <a:schemeClr val="accent1"/>
                </a:solidFill>
                <a:effectLst>
                  <a:outerShdw blurRad="38100" dist="25400" dir="5400000" algn="ctr" rotWithShape="0">
                    <a:srgbClr val="6E747A">
                      <a:alpha val="43000"/>
                    </a:srgbClr>
                  </a:outerShdw>
                </a:effectLst>
              </a:rPr>
              <a:t>Conclusion </a:t>
            </a:r>
            <a:endParaRPr lang="en-GB" sz="2800" u="sng" dirty="0">
              <a:ln w="0"/>
              <a:solidFill>
                <a:schemeClr val="accent1"/>
              </a:solidFill>
              <a:effectLst>
                <a:outerShdw blurRad="38100" dist="25400" dir="5400000" algn="ctr" rotWithShape="0">
                  <a:srgbClr val="6E747A">
                    <a:alpha val="43000"/>
                  </a:srgbClr>
                </a:outerShdw>
              </a:effectLst>
            </a:endParaRPr>
          </a:p>
        </p:txBody>
      </p:sp>
      <p:pic>
        <p:nvPicPr>
          <p:cNvPr id="3" name="Picture 2"/>
          <p:cNvPicPr>
            <a:picLocks noChangeAspect="1"/>
          </p:cNvPicPr>
          <p:nvPr/>
        </p:nvPicPr>
        <p:blipFill>
          <a:blip r:embed="rId5"/>
          <a:stretch>
            <a:fillRect/>
          </a:stretch>
        </p:blipFill>
        <p:spPr>
          <a:xfrm>
            <a:off x="9921126" y="6083684"/>
            <a:ext cx="2162038" cy="629927"/>
          </a:xfrm>
          <a:prstGeom prst="rect">
            <a:avLst/>
          </a:prstGeom>
        </p:spPr>
      </p:pic>
      <p:sp>
        <p:nvSpPr>
          <p:cNvPr id="4" name="TextBox 3">
            <a:extLst>
              <a:ext uri="{FF2B5EF4-FFF2-40B4-BE49-F238E27FC236}">
                <a16:creationId xmlns:a16="http://schemas.microsoft.com/office/drawing/2014/main" id="{1585999D-16E6-C545-A040-4135F3BA2894}"/>
              </a:ext>
            </a:extLst>
          </p:cNvPr>
          <p:cNvSpPr txBox="1"/>
          <p:nvPr/>
        </p:nvSpPr>
        <p:spPr>
          <a:xfrm>
            <a:off x="477078" y="1338470"/>
            <a:ext cx="10853531" cy="4524315"/>
          </a:xfrm>
          <a:prstGeom prst="rect">
            <a:avLst/>
          </a:prstGeom>
          <a:noFill/>
        </p:spPr>
        <p:txBody>
          <a:bodyPr wrap="square" rtlCol="0">
            <a:spAutoFit/>
          </a:bodyPr>
          <a:lstStyle/>
          <a:p>
            <a:r>
              <a:rPr lang="en-US" dirty="0"/>
              <a:t>Overall, I thought my project was successful because..</a:t>
            </a:r>
          </a:p>
          <a:p>
            <a:endParaRPr lang="en-US" dirty="0"/>
          </a:p>
          <a:p>
            <a:pPr marL="285750" indent="-285750">
              <a:buFont typeface="Arial" panose="020B0604020202020204" pitchFamily="34" charset="0"/>
              <a:buChar char="•"/>
            </a:pPr>
            <a:r>
              <a:rPr lang="en-US" dirty="0"/>
              <a:t>It was completed and performed as required</a:t>
            </a:r>
          </a:p>
          <a:p>
            <a:pPr marL="285750" indent="-285750">
              <a:buFont typeface="Arial" panose="020B0604020202020204" pitchFamily="34" charset="0"/>
              <a:buChar char="•"/>
            </a:pPr>
            <a:r>
              <a:rPr lang="en-US" dirty="0"/>
              <a:t>This system is being marketed by sales &amp; marketing for future orders once the</a:t>
            </a:r>
          </a:p>
          <a:p>
            <a:r>
              <a:rPr lang="en-US" dirty="0"/>
              <a:t>      system is more mature. </a:t>
            </a:r>
          </a:p>
          <a:p>
            <a:endParaRPr lang="en-US" dirty="0"/>
          </a:p>
          <a:p>
            <a:r>
              <a:rPr lang="en-US" dirty="0"/>
              <a:t>I believe I managed my project well because..</a:t>
            </a:r>
          </a:p>
          <a:p>
            <a:endParaRPr lang="en-US" dirty="0"/>
          </a:p>
          <a:p>
            <a:pPr marL="285750" indent="-285750">
              <a:buFont typeface="Arial" panose="020B0604020202020204" pitchFamily="34" charset="0"/>
              <a:buChar char="•"/>
            </a:pPr>
            <a:r>
              <a:rPr lang="en-US" dirty="0"/>
              <a:t>I had past experience from my BTEC project, which I feel I have improved on massively. </a:t>
            </a:r>
          </a:p>
          <a:p>
            <a:pPr marL="285750" indent="-285750">
              <a:buFont typeface="Arial" panose="020B0604020202020204" pitchFamily="34" charset="0"/>
              <a:buChar char="•"/>
            </a:pPr>
            <a:r>
              <a:rPr lang="en-US" dirty="0"/>
              <a:t>I kept good timing / schedule and also good cost management</a:t>
            </a:r>
          </a:p>
          <a:p>
            <a:pPr marL="285750" indent="-285750">
              <a:buFont typeface="Arial" panose="020B0604020202020204" pitchFamily="34" charset="0"/>
              <a:buChar char="•"/>
            </a:pPr>
            <a:r>
              <a:rPr lang="en-US" dirty="0"/>
              <a:t>I had to hold meetings with suppliers to feedback any problems with the system and communicated very well and efficiently throughout the project.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I could have had more knowledge on some of the technical aspects in which I received some assistance from my manager. </a:t>
            </a:r>
          </a:p>
          <a:p>
            <a:r>
              <a:rPr lang="en-US" dirty="0"/>
              <a:t> </a:t>
            </a:r>
          </a:p>
        </p:txBody>
      </p:sp>
      <p:pic>
        <p:nvPicPr>
          <p:cNvPr id="6" name="Graphic 5" descr="Thought outline">
            <a:extLst>
              <a:ext uri="{FF2B5EF4-FFF2-40B4-BE49-F238E27FC236}">
                <a16:creationId xmlns:a16="http://schemas.microsoft.com/office/drawing/2014/main" id="{A8E73367-EBA7-BF42-BBF0-EF760D14544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061060" y="715933"/>
            <a:ext cx="2653862" cy="2653862"/>
          </a:xfrm>
          <a:prstGeom prst="rect">
            <a:avLst/>
          </a:prstGeom>
        </p:spPr>
      </p:pic>
      <p:pic>
        <p:nvPicPr>
          <p:cNvPr id="8" name="Audio 7">
            <a:hlinkClick r:id="" action="ppaction://media"/>
            <a:extLst>
              <a:ext uri="{FF2B5EF4-FFF2-40B4-BE49-F238E27FC236}">
                <a16:creationId xmlns:a16="http://schemas.microsoft.com/office/drawing/2014/main" id="{EC24152C-E1A4-7DB2-8A91-E91D3DDC186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42365093"/>
      </p:ext>
    </p:extLst>
  </p:cSld>
  <p:clrMapOvr>
    <a:masterClrMapping/>
  </p:clrMapOvr>
  <mc:AlternateContent xmlns:mc="http://schemas.openxmlformats.org/markup-compatibility/2006" xmlns:p14="http://schemas.microsoft.com/office/powerpoint/2010/main">
    <mc:Choice Requires="p14">
      <p:transition spd="slow" p14:dur="1600" advTm="79621">
        <p14:gallery dir="l"/>
      </p:transition>
    </mc:Choice>
    <mc:Fallback xmlns="">
      <p:transition spd="slow" advTm="796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86393" y="2598003"/>
            <a:ext cx="6019213" cy="830997"/>
          </a:xfrm>
          <a:prstGeom prst="rect">
            <a:avLst/>
          </a:prstGeom>
        </p:spPr>
        <p:txBody>
          <a:bodyPr wrap="square">
            <a:spAutoFit/>
          </a:bodyPr>
          <a:lstStyle/>
          <a:p>
            <a:r>
              <a:rPr lang="en-GB" sz="4800" u="sng" dirty="0">
                <a:ln w="0"/>
                <a:solidFill>
                  <a:schemeClr val="accent1"/>
                </a:solidFill>
                <a:effectLst>
                  <a:outerShdw blurRad="38100" dist="25400" dir="5400000" algn="ctr" rotWithShape="0">
                    <a:srgbClr val="6E747A">
                      <a:alpha val="43000"/>
                    </a:srgbClr>
                  </a:outerShdw>
                </a:effectLst>
              </a:rPr>
              <a:t>Thank you for listening!</a:t>
            </a:r>
          </a:p>
        </p:txBody>
      </p:sp>
      <p:pic>
        <p:nvPicPr>
          <p:cNvPr id="3" name="Picture 2"/>
          <p:cNvPicPr>
            <a:picLocks noChangeAspect="1"/>
          </p:cNvPicPr>
          <p:nvPr/>
        </p:nvPicPr>
        <p:blipFill>
          <a:blip r:embed="rId5"/>
          <a:stretch>
            <a:fillRect/>
          </a:stretch>
        </p:blipFill>
        <p:spPr>
          <a:xfrm>
            <a:off x="9921126" y="6083684"/>
            <a:ext cx="2162038" cy="629927"/>
          </a:xfrm>
          <a:prstGeom prst="rect">
            <a:avLst/>
          </a:prstGeom>
        </p:spPr>
      </p:pic>
      <p:pic>
        <p:nvPicPr>
          <p:cNvPr id="4" name="Audio 3">
            <a:hlinkClick r:id="" action="ppaction://media"/>
            <a:extLst>
              <a:ext uri="{FF2B5EF4-FFF2-40B4-BE49-F238E27FC236}">
                <a16:creationId xmlns:a16="http://schemas.microsoft.com/office/drawing/2014/main" id="{AD91CF76-07C2-B516-EE2C-9968347B76E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97060777"/>
      </p:ext>
    </p:extLst>
  </p:cSld>
  <p:clrMapOvr>
    <a:masterClrMapping/>
  </p:clrMapOvr>
  <mc:AlternateContent xmlns:mc="http://schemas.openxmlformats.org/markup-compatibility/2006" xmlns:p14="http://schemas.microsoft.com/office/powerpoint/2010/main">
    <mc:Choice Requires="p14">
      <p:transition spd="slow" p14:dur="1600" advTm="3808">
        <p14:gallery dir="l"/>
      </p:transition>
    </mc:Choice>
    <mc:Fallback xmlns="">
      <p:transition spd="slow" advTm="380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6602</TotalTime>
  <Words>726</Words>
  <Application>Microsoft Macintosh PowerPoint</Application>
  <PresentationFormat>Widescreen</PresentationFormat>
  <Paragraphs>96</Paragraphs>
  <Slides>16</Slides>
  <Notes>2</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Zodiac Seats UK</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GUY Julian J (SAFRAN SEATS)</dc:creator>
  <cp:lastModifiedBy>Morgan.Wheeler</cp:lastModifiedBy>
  <cp:revision>270</cp:revision>
  <dcterms:created xsi:type="dcterms:W3CDTF">2020-03-20T12:18:54Z</dcterms:created>
  <dcterms:modified xsi:type="dcterms:W3CDTF">2022-06-03T01:49:41Z</dcterms:modified>
</cp:coreProperties>
</file>