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Lst>
  <p:sldSz cx="18288000" cy="10287000"/>
  <p:notesSz cx="6858000" cy="9144000"/>
  <p:embeddedFontLst>
    <p:embeddedFont>
      <p:font typeface="Hertical" charset="1" panose="00000000000000000000"/>
      <p:regular r:id="rId12"/>
    </p:embeddedFont>
    <p:embeddedFont>
      <p:font typeface="Satisfy" charset="1" panose="02000000000000000000"/>
      <p:regular r:id="rId13"/>
    </p:embeddedFont>
    <p:embeddedFont>
      <p:font typeface="Open Sans" charset="1" panose="020B0606030504020204"/>
      <p:regular r:id="rId14"/>
    </p:embeddedFont>
    <p:embeddedFont>
      <p:font typeface="Open Sans Bold" charset="1" panose="020B0806030504020204"/>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1827544" y="3334826"/>
            <a:ext cx="14632913" cy="2754831"/>
          </a:xfrm>
          <a:prstGeom prst="rect">
            <a:avLst/>
          </a:prstGeom>
        </p:spPr>
        <p:txBody>
          <a:bodyPr anchor="t" rtlCol="false" tIns="0" lIns="0" bIns="0" rIns="0">
            <a:spAutoFit/>
          </a:bodyPr>
          <a:lstStyle/>
          <a:p>
            <a:pPr algn="ctr" marL="0" indent="0" lvl="0">
              <a:lnSpc>
                <a:spcPts val="9147"/>
              </a:lnSpc>
            </a:pPr>
            <a:r>
              <a:rPr lang="en-US" sz="10761">
                <a:solidFill>
                  <a:srgbClr val="000000"/>
                </a:solidFill>
                <a:latin typeface="Hertical"/>
                <a:ea typeface="Hertical"/>
                <a:cs typeface="Hertical"/>
                <a:sym typeface="Hertical"/>
              </a:rPr>
              <a:t>Infectious Disease Outbreak: </a:t>
            </a:r>
          </a:p>
        </p:txBody>
      </p:sp>
      <p:sp>
        <p:nvSpPr>
          <p:cNvPr name="TextBox 4" id="4"/>
          <p:cNvSpPr txBox="true"/>
          <p:nvPr/>
        </p:nvSpPr>
        <p:spPr>
          <a:xfrm rot="0">
            <a:off x="3586295" y="6455164"/>
            <a:ext cx="11115410" cy="2516918"/>
          </a:xfrm>
          <a:prstGeom prst="rect">
            <a:avLst/>
          </a:prstGeom>
        </p:spPr>
        <p:txBody>
          <a:bodyPr anchor="t" rtlCol="false" tIns="0" lIns="0" bIns="0" rIns="0">
            <a:spAutoFit/>
          </a:bodyPr>
          <a:lstStyle/>
          <a:p>
            <a:pPr algn="ctr" marL="0" indent="0" lvl="0">
              <a:lnSpc>
                <a:spcPts val="9401"/>
              </a:lnSpc>
            </a:pPr>
            <a:r>
              <a:rPr lang="en-US" sz="11060">
                <a:solidFill>
                  <a:srgbClr val="CD5283"/>
                </a:solidFill>
                <a:latin typeface="Satisfy"/>
                <a:ea typeface="Satisfy"/>
                <a:cs typeface="Satisfy"/>
                <a:sym typeface="Satisfy"/>
              </a:rPr>
              <a:t>Approach and Strategy</a:t>
            </a:r>
          </a:p>
        </p:txBody>
      </p:sp>
      <p:sp>
        <p:nvSpPr>
          <p:cNvPr name="Freeform 5" id="5"/>
          <p:cNvSpPr/>
          <p:nvPr/>
        </p:nvSpPr>
        <p:spPr>
          <a:xfrm flipH="false" flipV="false" rot="0">
            <a:off x="-4102207" y="8579318"/>
            <a:ext cx="9421693" cy="3415364"/>
          </a:xfrm>
          <a:custGeom>
            <a:avLst/>
            <a:gdLst/>
            <a:ahLst/>
            <a:cxnLst/>
            <a:rect r="r" b="b" t="t" l="l"/>
            <a:pathLst>
              <a:path h="3415364" w="9421693">
                <a:moveTo>
                  <a:pt x="0" y="0"/>
                </a:moveTo>
                <a:lnTo>
                  <a:pt x="9421693" y="0"/>
                </a:lnTo>
                <a:lnTo>
                  <a:pt x="9421693" y="3415364"/>
                </a:lnTo>
                <a:lnTo>
                  <a:pt x="0" y="341536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false" rot="0">
            <a:off x="14728976" y="7264400"/>
            <a:ext cx="1988915" cy="1993900"/>
          </a:xfrm>
          <a:custGeom>
            <a:avLst/>
            <a:gdLst/>
            <a:ahLst/>
            <a:cxnLst/>
            <a:rect r="r" b="b" t="t" l="l"/>
            <a:pathLst>
              <a:path h="1993900" w="1988915">
                <a:moveTo>
                  <a:pt x="0" y="0"/>
                </a:moveTo>
                <a:lnTo>
                  <a:pt x="1988916" y="0"/>
                </a:lnTo>
                <a:lnTo>
                  <a:pt x="1988916" y="1993900"/>
                </a:lnTo>
                <a:lnTo>
                  <a:pt x="0" y="19939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2EDEC"/>
        </a:solidFill>
      </p:bgPr>
    </p:bg>
    <p:spTree>
      <p:nvGrpSpPr>
        <p:cNvPr id="1" name=""/>
        <p:cNvGrpSpPr/>
        <p:nvPr/>
      </p:nvGrpSpPr>
      <p:grpSpPr>
        <a:xfrm>
          <a:off x="0" y="0"/>
          <a:ext cx="0" cy="0"/>
          <a:chOff x="0" y="0"/>
          <a:chExt cx="0" cy="0"/>
        </a:xfrm>
      </p:grpSpPr>
      <p:sp>
        <p:nvSpPr>
          <p:cNvPr name="Freeform 2" id="2"/>
          <p:cNvSpPr/>
          <p:nvPr/>
        </p:nvSpPr>
        <p:spPr>
          <a:xfrm flipH="false" flipV="false" rot="0">
            <a:off x="16889812" y="-383476"/>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761714" y="1282072"/>
            <a:ext cx="5536104" cy="897265"/>
          </a:xfrm>
          <a:prstGeom prst="rect">
            <a:avLst/>
          </a:prstGeom>
        </p:spPr>
        <p:txBody>
          <a:bodyPr anchor="t" rtlCol="false" tIns="0" lIns="0" bIns="0" rIns="0">
            <a:spAutoFit/>
          </a:bodyPr>
          <a:lstStyle/>
          <a:p>
            <a:pPr algn="l" marL="0" indent="0" lvl="0">
              <a:lnSpc>
                <a:spcPts val="5610"/>
              </a:lnSpc>
            </a:pPr>
            <a:r>
              <a:rPr lang="en-US" sz="5500">
                <a:solidFill>
                  <a:srgbClr val="000000"/>
                </a:solidFill>
                <a:latin typeface="Hertical"/>
                <a:ea typeface="Hertical"/>
                <a:cs typeface="Hertical"/>
                <a:sym typeface="Hertical"/>
              </a:rPr>
              <a:t>Introduction</a:t>
            </a:r>
          </a:p>
        </p:txBody>
      </p:sp>
      <p:sp>
        <p:nvSpPr>
          <p:cNvPr name="Freeform 4" id="4"/>
          <p:cNvSpPr/>
          <p:nvPr/>
        </p:nvSpPr>
        <p:spPr>
          <a:xfrm flipH="false" flipV="false" rot="0">
            <a:off x="-488022" y="8878982"/>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5" id="5"/>
          <p:cNvSpPr txBox="true"/>
          <p:nvPr/>
        </p:nvSpPr>
        <p:spPr>
          <a:xfrm rot="0">
            <a:off x="6731509" y="279166"/>
            <a:ext cx="10024810" cy="8899804"/>
          </a:xfrm>
          <a:prstGeom prst="rect">
            <a:avLst/>
          </a:prstGeom>
        </p:spPr>
        <p:txBody>
          <a:bodyPr anchor="t" rtlCol="false" tIns="0" lIns="0" bIns="0" rIns="0">
            <a:spAutoFit/>
          </a:bodyPr>
          <a:lstStyle/>
          <a:p>
            <a:pPr algn="just">
              <a:lnSpc>
                <a:spcPts val="2959"/>
              </a:lnSpc>
            </a:pPr>
            <a:r>
              <a:rPr lang="en-US" sz="2114">
                <a:solidFill>
                  <a:srgbClr val="000000"/>
                </a:solidFill>
                <a:latin typeface="Open Sans"/>
                <a:ea typeface="Open Sans"/>
                <a:cs typeface="Open Sans"/>
                <a:sym typeface="Open Sans"/>
              </a:rPr>
              <a:t>Mumps is fundamentally a viral issu</a:t>
            </a:r>
            <a:r>
              <a:rPr lang="en-US" sz="2114">
                <a:solidFill>
                  <a:srgbClr val="000000"/>
                </a:solidFill>
                <a:latin typeface="Open Sans"/>
                <a:ea typeface="Open Sans"/>
                <a:cs typeface="Open Sans"/>
                <a:sym typeface="Open Sans"/>
              </a:rPr>
              <a:t>e; a paramyxovirus, that thrives on something as unremarkable as a shared drink or a sneeze. It is that classic, almost caricatured “hamster face” appearance, caused by the painful swelling of the parotid glands, that usually gives it away. This is often accompanied by the standard misery of fever, headaches, and joint aches (Mumps Case Study E, 2026). The case of Mary, a twelve-year-old who went from vague neck pain to a formal hospital diagnosis, serves as a sharp reminder that behind every data point in a surveillance report is an individual navigating a rather unpleasant infection.</a:t>
            </a:r>
          </a:p>
          <a:p>
            <a:pPr algn="just">
              <a:lnSpc>
                <a:spcPts val="2959"/>
              </a:lnSpc>
            </a:pPr>
          </a:p>
          <a:p>
            <a:pPr algn="just">
              <a:lnSpc>
                <a:spcPts val="2959"/>
              </a:lnSpc>
            </a:pPr>
            <a:r>
              <a:rPr lang="en-US" sz="2114">
                <a:solidFill>
                  <a:srgbClr val="000000"/>
                </a:solidFill>
                <a:latin typeface="Open Sans"/>
                <a:ea typeface="Open Sans"/>
                <a:cs typeface="Open Sans"/>
                <a:sym typeface="Open Sans"/>
              </a:rPr>
              <a:t>Back in 2019, England saw a staggering 5,042 cases, largely tearing through university campuses where young adults live in close quarters. By mid-2023, However, the number had plummeted to a mere 36 laboratory-confirmed infections (Mumps Case Study E, 2026). Interestingly, Australia offers a bit of a cautionary tale; a 2024 study found that only 79.5% of students were actually immune, leaving a mobile population that could easily reignite an outbreak through importation (Dyda et al., 2024).</a:t>
            </a:r>
          </a:p>
          <a:p>
            <a:pPr algn="just">
              <a:lnSpc>
                <a:spcPts val="2959"/>
              </a:lnSpc>
            </a:pPr>
          </a:p>
          <a:p>
            <a:pPr algn="just" marL="0" indent="0" lvl="0">
              <a:lnSpc>
                <a:spcPts val="2959"/>
              </a:lnSpc>
            </a:pPr>
            <a:r>
              <a:rPr lang="en-US" sz="2114">
                <a:solidFill>
                  <a:srgbClr val="000000"/>
                </a:solidFill>
                <a:latin typeface="Open Sans"/>
                <a:ea typeface="Open Sans"/>
                <a:cs typeface="Open Sans"/>
                <a:sym typeface="Open Sans"/>
              </a:rPr>
              <a:t>Perhaps the most important takeaway is that measuring these events is a multi-layered puzzle. It requires looking at incidence and attack rates within specific groups, like Mary’s school cohort, alongside broader demographic mapping. By benchmarking current figures against historical peaks, public health officials can determine if their strategies are truly working or if they are simply witnessing a temporary lull in transmission.</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2EDEC"/>
        </a:solidFill>
      </p:bgPr>
    </p:bg>
    <p:spTree>
      <p:nvGrpSpPr>
        <p:cNvPr id="1" name=""/>
        <p:cNvGrpSpPr/>
        <p:nvPr/>
      </p:nvGrpSpPr>
      <p:grpSpPr>
        <a:xfrm>
          <a:off x="0" y="0"/>
          <a:ext cx="0" cy="0"/>
          <a:chOff x="0" y="0"/>
          <a:chExt cx="0" cy="0"/>
        </a:xfrm>
      </p:grpSpPr>
      <p:sp>
        <p:nvSpPr>
          <p:cNvPr name="AutoShape 2" id="2"/>
          <p:cNvSpPr/>
          <p:nvPr/>
        </p:nvSpPr>
        <p:spPr>
          <a:xfrm>
            <a:off x="7651569" y="3653742"/>
            <a:ext cx="9332075" cy="0"/>
          </a:xfrm>
          <a:prstGeom prst="line">
            <a:avLst/>
          </a:prstGeom>
          <a:ln cap="rnd" w="9525">
            <a:solidFill>
              <a:srgbClr val="000000"/>
            </a:solidFill>
            <a:prstDash val="solid"/>
            <a:headEnd type="none" len="sm" w="sm"/>
            <a:tailEnd type="none" len="sm" w="sm"/>
          </a:ln>
        </p:spPr>
      </p:sp>
      <p:sp>
        <p:nvSpPr>
          <p:cNvPr name="AutoShape 3" id="3"/>
          <p:cNvSpPr/>
          <p:nvPr/>
        </p:nvSpPr>
        <p:spPr>
          <a:xfrm>
            <a:off x="7651569" y="5553038"/>
            <a:ext cx="9332075" cy="0"/>
          </a:xfrm>
          <a:prstGeom prst="line">
            <a:avLst/>
          </a:prstGeom>
          <a:ln cap="rnd" w="9525">
            <a:solidFill>
              <a:srgbClr val="000000"/>
            </a:solidFill>
            <a:prstDash val="solid"/>
            <a:headEnd type="none" len="sm" w="sm"/>
            <a:tailEnd type="none" len="sm" w="sm"/>
          </a:ln>
        </p:spPr>
      </p:sp>
      <p:sp>
        <p:nvSpPr>
          <p:cNvPr name="AutoShape 4" id="4"/>
          <p:cNvSpPr/>
          <p:nvPr/>
        </p:nvSpPr>
        <p:spPr>
          <a:xfrm>
            <a:off x="7651569" y="8010492"/>
            <a:ext cx="9332075" cy="0"/>
          </a:xfrm>
          <a:prstGeom prst="line">
            <a:avLst/>
          </a:prstGeom>
          <a:ln cap="rnd" w="9525">
            <a:solidFill>
              <a:srgbClr val="000000"/>
            </a:solidFill>
            <a:prstDash val="solid"/>
            <a:headEnd type="none" len="sm" w="sm"/>
            <a:tailEnd type="none" len="sm" w="sm"/>
          </a:ln>
        </p:spPr>
      </p:sp>
      <p:sp>
        <p:nvSpPr>
          <p:cNvPr name="Freeform 5" id="5"/>
          <p:cNvSpPr/>
          <p:nvPr/>
        </p:nvSpPr>
        <p:spPr>
          <a:xfrm flipH="false" flipV="false" rot="0">
            <a:off x="16889812" y="-383476"/>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761714" y="1253497"/>
            <a:ext cx="6413605" cy="5124459"/>
          </a:xfrm>
          <a:prstGeom prst="rect">
            <a:avLst/>
          </a:prstGeom>
        </p:spPr>
        <p:txBody>
          <a:bodyPr anchor="t" rtlCol="false" tIns="0" lIns="0" bIns="0" rIns="0">
            <a:spAutoFit/>
          </a:bodyPr>
          <a:lstStyle/>
          <a:p>
            <a:pPr algn="l">
              <a:lnSpc>
                <a:spcPts val="7650"/>
              </a:lnSpc>
            </a:pPr>
            <a:r>
              <a:rPr lang="en-US" sz="7500">
                <a:solidFill>
                  <a:srgbClr val="000000"/>
                </a:solidFill>
                <a:latin typeface="Hertical"/>
                <a:ea typeface="Hertical"/>
                <a:cs typeface="Hertical"/>
                <a:sym typeface="Hertical"/>
              </a:rPr>
              <a:t>Measuring and Monitoring Outbreaks</a:t>
            </a:r>
          </a:p>
          <a:p>
            <a:pPr algn="l" marL="0" indent="0" lvl="0">
              <a:lnSpc>
                <a:spcPts val="7650"/>
              </a:lnSpc>
            </a:pPr>
          </a:p>
        </p:txBody>
      </p:sp>
      <p:sp>
        <p:nvSpPr>
          <p:cNvPr name="TextBox 7" id="7"/>
          <p:cNvSpPr txBox="true"/>
          <p:nvPr/>
        </p:nvSpPr>
        <p:spPr>
          <a:xfrm rot="0">
            <a:off x="7651569" y="3801380"/>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Incidence Rate</a:t>
            </a:r>
          </a:p>
        </p:txBody>
      </p:sp>
      <p:sp>
        <p:nvSpPr>
          <p:cNvPr name="TextBox 8" id="8"/>
          <p:cNvSpPr txBox="true"/>
          <p:nvPr/>
        </p:nvSpPr>
        <p:spPr>
          <a:xfrm rot="0">
            <a:off x="7651569" y="5748300"/>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Prevalence Assessment:</a:t>
            </a:r>
          </a:p>
        </p:txBody>
      </p:sp>
      <p:sp>
        <p:nvSpPr>
          <p:cNvPr name="TextBox 9" id="9"/>
          <p:cNvSpPr txBox="true"/>
          <p:nvPr/>
        </p:nvSpPr>
        <p:spPr>
          <a:xfrm rot="0">
            <a:off x="7651569" y="8262142"/>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Demographic Breakdown</a:t>
            </a:r>
          </a:p>
        </p:txBody>
      </p:sp>
      <p:sp>
        <p:nvSpPr>
          <p:cNvPr name="TextBox 10" id="10"/>
          <p:cNvSpPr txBox="true"/>
          <p:nvPr/>
        </p:nvSpPr>
        <p:spPr>
          <a:xfrm rot="0">
            <a:off x="11913622" y="3853827"/>
            <a:ext cx="5297140" cy="1406525"/>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Counting new laboratory-confirmed infections over a set period, such as the 36 cases recorded between January and June 2023.</a:t>
            </a:r>
          </a:p>
        </p:txBody>
      </p:sp>
      <p:sp>
        <p:nvSpPr>
          <p:cNvPr name="TextBox 11" id="11"/>
          <p:cNvSpPr txBox="true"/>
          <p:nvPr/>
        </p:nvSpPr>
        <p:spPr>
          <a:xfrm rot="0">
            <a:off x="11592673" y="5710200"/>
            <a:ext cx="5297140" cy="701675"/>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Estimating the overall disease burden within a specific population at any given time.</a:t>
            </a:r>
          </a:p>
        </p:txBody>
      </p:sp>
      <p:sp>
        <p:nvSpPr>
          <p:cNvPr name="TextBox 12" id="12"/>
          <p:cNvSpPr txBox="true"/>
          <p:nvPr/>
        </p:nvSpPr>
        <p:spPr>
          <a:xfrm rot="0">
            <a:off x="11686504" y="8233567"/>
            <a:ext cx="5297140" cy="1758950"/>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Analysts measure the outbreak by stratifying data by age or setting. This explains the massive spike of 5,042 cases in 2019 occurred mainly among young adults at university or college.</a:t>
            </a:r>
          </a:p>
        </p:txBody>
      </p:sp>
      <p:sp>
        <p:nvSpPr>
          <p:cNvPr name="Freeform 13" id="13"/>
          <p:cNvSpPr/>
          <p:nvPr/>
        </p:nvSpPr>
        <p:spPr>
          <a:xfrm flipH="false" flipV="false" rot="0">
            <a:off x="-488022" y="8878982"/>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14" id="14"/>
          <p:cNvSpPr txBox="true"/>
          <p:nvPr/>
        </p:nvSpPr>
        <p:spPr>
          <a:xfrm rot="0">
            <a:off x="7442305" y="1174179"/>
            <a:ext cx="9447507" cy="1758950"/>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An outbreak of infectious disease can spread rapidly, leaving an individual health, social wellbeing and economies at immense losses (Lindsay Steel et al., 2015). Identifying the scale and movement of the disease can lead to a decreased impact.</a:t>
            </a:r>
          </a:p>
          <a:p>
            <a:pPr algn="l" marL="0" indent="0" lvl="0">
              <a:lnSpc>
                <a:spcPts val="2800"/>
              </a:lnSpc>
            </a:pPr>
          </a:p>
        </p:txBody>
      </p:sp>
      <p:sp>
        <p:nvSpPr>
          <p:cNvPr name="TextBox 15" id="15"/>
          <p:cNvSpPr txBox="true"/>
          <p:nvPr/>
        </p:nvSpPr>
        <p:spPr>
          <a:xfrm rot="0">
            <a:off x="7413023" y="2914079"/>
            <a:ext cx="4500599" cy="361315"/>
          </a:xfrm>
          <a:prstGeom prst="rect">
            <a:avLst/>
          </a:prstGeom>
        </p:spPr>
        <p:txBody>
          <a:bodyPr anchor="t" rtlCol="false" tIns="0" lIns="0" bIns="0" rIns="0">
            <a:spAutoFit/>
          </a:bodyPr>
          <a:lstStyle/>
          <a:p>
            <a:pPr algn="just" marL="0" indent="0" lvl="0">
              <a:lnSpc>
                <a:spcPts val="2990"/>
              </a:lnSpc>
            </a:pPr>
            <a:r>
              <a:rPr lang="en-US" b="true" sz="2300">
                <a:solidFill>
                  <a:srgbClr val="000000"/>
                </a:solidFill>
                <a:latin typeface="Open Sans Bold"/>
                <a:ea typeface="Open Sans Bold"/>
                <a:cs typeface="Open Sans Bold"/>
                <a:sym typeface="Open Sans Bold"/>
              </a:rPr>
              <a:t>Quantitative Measuring Tools: </a:t>
            </a:r>
          </a:p>
        </p:txBody>
      </p:sp>
      <p:sp>
        <p:nvSpPr>
          <p:cNvPr name="TextBox 16" id="16"/>
          <p:cNvSpPr txBox="true"/>
          <p:nvPr/>
        </p:nvSpPr>
        <p:spPr>
          <a:xfrm rot="0">
            <a:off x="11913622" y="2830894"/>
            <a:ext cx="5297140" cy="701675"/>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Using statistical data to define the scale and trend of the outbreak</a:t>
            </a:r>
          </a:p>
        </p:txBody>
      </p:sp>
      <p:sp>
        <p:nvSpPr>
          <p:cNvPr name="AutoShape 17" id="17"/>
          <p:cNvSpPr/>
          <p:nvPr/>
        </p:nvSpPr>
        <p:spPr>
          <a:xfrm>
            <a:off x="7632519" y="6578562"/>
            <a:ext cx="9332075" cy="0"/>
          </a:xfrm>
          <a:prstGeom prst="line">
            <a:avLst/>
          </a:prstGeom>
          <a:ln cap="rnd" w="9525">
            <a:solidFill>
              <a:srgbClr val="000000"/>
            </a:solidFill>
            <a:prstDash val="solid"/>
            <a:headEnd type="none" len="sm" w="sm"/>
            <a:tailEnd type="none" len="sm" w="sm"/>
          </a:ln>
        </p:spPr>
      </p:sp>
      <p:sp>
        <p:nvSpPr>
          <p:cNvPr name="TextBox 18" id="18"/>
          <p:cNvSpPr txBox="true"/>
          <p:nvPr/>
        </p:nvSpPr>
        <p:spPr>
          <a:xfrm rot="0">
            <a:off x="7632519" y="6773825"/>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Attack Rate</a:t>
            </a:r>
          </a:p>
        </p:txBody>
      </p:sp>
      <p:sp>
        <p:nvSpPr>
          <p:cNvPr name="TextBox 19" id="19"/>
          <p:cNvSpPr txBox="true"/>
          <p:nvPr/>
        </p:nvSpPr>
        <p:spPr>
          <a:xfrm rot="0">
            <a:off x="11573623" y="6735725"/>
            <a:ext cx="5297140" cy="1054100"/>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Determining the proportion of a specifically exposed group, like the cohort at Mary’s school, who actually contract the disease.</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2EDEC"/>
        </a:solidFill>
      </p:bgPr>
    </p:bg>
    <p:spTree>
      <p:nvGrpSpPr>
        <p:cNvPr id="1" name=""/>
        <p:cNvGrpSpPr/>
        <p:nvPr/>
      </p:nvGrpSpPr>
      <p:grpSpPr>
        <a:xfrm>
          <a:off x="0" y="0"/>
          <a:ext cx="0" cy="0"/>
          <a:chOff x="0" y="0"/>
          <a:chExt cx="0" cy="0"/>
        </a:xfrm>
      </p:grpSpPr>
      <p:sp>
        <p:nvSpPr>
          <p:cNvPr name="AutoShape 2" id="2"/>
          <p:cNvSpPr/>
          <p:nvPr/>
        </p:nvSpPr>
        <p:spPr>
          <a:xfrm>
            <a:off x="7651569" y="3944143"/>
            <a:ext cx="9332075" cy="0"/>
          </a:xfrm>
          <a:prstGeom prst="line">
            <a:avLst/>
          </a:prstGeom>
          <a:ln cap="rnd" w="9525">
            <a:solidFill>
              <a:srgbClr val="000000"/>
            </a:solidFill>
            <a:prstDash val="solid"/>
            <a:headEnd type="none" len="sm" w="sm"/>
            <a:tailEnd type="none" len="sm" w="sm"/>
          </a:ln>
        </p:spPr>
      </p:sp>
      <p:sp>
        <p:nvSpPr>
          <p:cNvPr name="AutoShape 3" id="3"/>
          <p:cNvSpPr/>
          <p:nvPr/>
        </p:nvSpPr>
        <p:spPr>
          <a:xfrm>
            <a:off x="7651569" y="6165115"/>
            <a:ext cx="9332075" cy="0"/>
          </a:xfrm>
          <a:prstGeom prst="line">
            <a:avLst/>
          </a:prstGeom>
          <a:ln cap="rnd" w="9525">
            <a:solidFill>
              <a:srgbClr val="000000"/>
            </a:solidFill>
            <a:prstDash val="solid"/>
            <a:headEnd type="none" len="sm" w="sm"/>
            <a:tailEnd type="none" len="sm" w="sm"/>
          </a:ln>
        </p:spPr>
      </p:sp>
      <p:sp>
        <p:nvSpPr>
          <p:cNvPr name="Freeform 4" id="4"/>
          <p:cNvSpPr/>
          <p:nvPr/>
        </p:nvSpPr>
        <p:spPr>
          <a:xfrm flipH="false" flipV="false" rot="0">
            <a:off x="16889812" y="-383476"/>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5" id="5"/>
          <p:cNvSpPr txBox="true"/>
          <p:nvPr/>
        </p:nvSpPr>
        <p:spPr>
          <a:xfrm rot="0">
            <a:off x="723614" y="2983760"/>
            <a:ext cx="6413605" cy="5124459"/>
          </a:xfrm>
          <a:prstGeom prst="rect">
            <a:avLst/>
          </a:prstGeom>
        </p:spPr>
        <p:txBody>
          <a:bodyPr anchor="t" rtlCol="false" tIns="0" lIns="0" bIns="0" rIns="0">
            <a:spAutoFit/>
          </a:bodyPr>
          <a:lstStyle/>
          <a:p>
            <a:pPr algn="l">
              <a:lnSpc>
                <a:spcPts val="7650"/>
              </a:lnSpc>
            </a:pPr>
            <a:r>
              <a:rPr lang="en-US" sz="7500">
                <a:solidFill>
                  <a:srgbClr val="000000"/>
                </a:solidFill>
                <a:latin typeface="Hertical"/>
                <a:ea typeface="Hertical"/>
                <a:cs typeface="Hertical"/>
                <a:sym typeface="Hertical"/>
              </a:rPr>
              <a:t>Measuring and Monitoring Outbreaks</a:t>
            </a:r>
          </a:p>
          <a:p>
            <a:pPr algn="l" marL="0" indent="0" lvl="0">
              <a:lnSpc>
                <a:spcPts val="7650"/>
              </a:lnSpc>
            </a:pPr>
          </a:p>
        </p:txBody>
      </p:sp>
      <p:sp>
        <p:nvSpPr>
          <p:cNvPr name="TextBox 6" id="6"/>
          <p:cNvSpPr txBox="true"/>
          <p:nvPr/>
        </p:nvSpPr>
        <p:spPr>
          <a:xfrm rot="0">
            <a:off x="7375344" y="4091781"/>
            <a:ext cx="3461953" cy="6781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Laboratory Confirmation and Rapid Diagnostics</a:t>
            </a:r>
          </a:p>
        </p:txBody>
      </p:sp>
      <p:sp>
        <p:nvSpPr>
          <p:cNvPr name="TextBox 7" id="7"/>
          <p:cNvSpPr txBox="true"/>
          <p:nvPr/>
        </p:nvSpPr>
        <p:spPr>
          <a:xfrm rot="0">
            <a:off x="11358451" y="4072731"/>
            <a:ext cx="5852311" cy="1758950"/>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Laboratory confirmation is the backbone of data integrity. Modern surveillance increasingly utilizes Rapid Diagnostic Tests (RDTs) to accelerate case detection and precisely target vaccination efforts (Rachlin et al., 2024).</a:t>
            </a:r>
          </a:p>
        </p:txBody>
      </p:sp>
      <p:sp>
        <p:nvSpPr>
          <p:cNvPr name="Freeform 8" id="8"/>
          <p:cNvSpPr/>
          <p:nvPr/>
        </p:nvSpPr>
        <p:spPr>
          <a:xfrm flipH="false" flipV="false" rot="0">
            <a:off x="-488022" y="8878982"/>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9" id="9"/>
          <p:cNvSpPr txBox="true"/>
          <p:nvPr/>
        </p:nvSpPr>
        <p:spPr>
          <a:xfrm rot="0">
            <a:off x="7413023" y="2123916"/>
            <a:ext cx="10471247" cy="361315"/>
          </a:xfrm>
          <a:prstGeom prst="rect">
            <a:avLst/>
          </a:prstGeom>
        </p:spPr>
        <p:txBody>
          <a:bodyPr anchor="t" rtlCol="false" tIns="0" lIns="0" bIns="0" rIns="0">
            <a:spAutoFit/>
          </a:bodyPr>
          <a:lstStyle/>
          <a:p>
            <a:pPr algn="just" marL="0" indent="0" lvl="0">
              <a:lnSpc>
                <a:spcPts val="2990"/>
              </a:lnSpc>
            </a:pPr>
            <a:r>
              <a:rPr lang="en-US" b="true" sz="2300">
                <a:solidFill>
                  <a:srgbClr val="000000"/>
                </a:solidFill>
                <a:latin typeface="Open Sans Bold"/>
                <a:ea typeface="Open Sans Bold"/>
                <a:cs typeface="Open Sans Bold"/>
                <a:sym typeface="Open Sans Bold"/>
              </a:rPr>
              <a:t>Qualitative and Laboratory Strategies for Measurement</a:t>
            </a:r>
          </a:p>
        </p:txBody>
      </p:sp>
      <p:sp>
        <p:nvSpPr>
          <p:cNvPr name="TextBox 10" id="10"/>
          <p:cNvSpPr txBox="true"/>
          <p:nvPr/>
        </p:nvSpPr>
        <p:spPr>
          <a:xfrm rot="0">
            <a:off x="7413023" y="2647156"/>
            <a:ext cx="10113424" cy="1054100"/>
          </a:xfrm>
          <a:prstGeom prst="rect">
            <a:avLst/>
          </a:prstGeom>
        </p:spPr>
        <p:txBody>
          <a:bodyPr anchor="t" rtlCol="false" tIns="0" lIns="0" bIns="0" rIns="0">
            <a:spAutoFit/>
          </a:bodyPr>
          <a:lstStyle/>
          <a:p>
            <a:pPr algn="l">
              <a:lnSpc>
                <a:spcPts val="2800"/>
              </a:lnSpc>
            </a:pPr>
            <a:r>
              <a:rPr lang="en-US" sz="2000">
                <a:solidFill>
                  <a:srgbClr val="000000"/>
                </a:solidFill>
                <a:latin typeface="Open Sans"/>
                <a:ea typeface="Open Sans"/>
                <a:cs typeface="Open Sans"/>
                <a:sym typeface="Open Sans"/>
              </a:rPr>
              <a:t>To facilitate early warning and timely prevention and control interventions, effective infectious disease surveillance is required (Ingelbeen B, et al., 2025). </a:t>
            </a:r>
          </a:p>
          <a:p>
            <a:pPr algn="l" marL="0" indent="0" lvl="0">
              <a:lnSpc>
                <a:spcPts val="2800"/>
              </a:lnSpc>
            </a:pPr>
          </a:p>
        </p:txBody>
      </p:sp>
      <p:sp>
        <p:nvSpPr>
          <p:cNvPr name="TextBox 11" id="11"/>
          <p:cNvSpPr txBox="true"/>
          <p:nvPr/>
        </p:nvSpPr>
        <p:spPr>
          <a:xfrm rot="0">
            <a:off x="7423882" y="6265127"/>
            <a:ext cx="3461953" cy="6781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Comparative Trend Analysis </a:t>
            </a:r>
          </a:p>
        </p:txBody>
      </p:sp>
      <p:sp>
        <p:nvSpPr>
          <p:cNvPr name="TextBox 12" id="12"/>
          <p:cNvSpPr txBox="true"/>
          <p:nvPr/>
        </p:nvSpPr>
        <p:spPr>
          <a:xfrm rot="0">
            <a:off x="11406989" y="6317574"/>
            <a:ext cx="5852311" cy="1406525"/>
          </a:xfrm>
          <a:prstGeom prst="rect">
            <a:avLst/>
          </a:prstGeom>
        </p:spPr>
        <p:txBody>
          <a:bodyPr anchor="t" rtlCol="false" tIns="0" lIns="0" bIns="0" rIns="0">
            <a:spAutoFit/>
          </a:bodyPr>
          <a:lstStyle/>
          <a:p>
            <a:pPr algn="l" marL="0" indent="0" lvl="0">
              <a:lnSpc>
                <a:spcPts val="2800"/>
              </a:lnSpc>
            </a:pPr>
            <a:r>
              <a:rPr lang="en-US" sz="2000">
                <a:solidFill>
                  <a:srgbClr val="000000"/>
                </a:solidFill>
                <a:latin typeface="Open Sans"/>
                <a:ea typeface="Open Sans"/>
                <a:cs typeface="Open Sans"/>
                <a:sym typeface="Open Sans"/>
              </a:rPr>
              <a:t>Measuring current data (36 cases, 2023) against historical peaks (5,042 cases, 2019) allows analysts to quantify the severity of the outbreak and the efficacy of the national response.</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2EDEC"/>
        </a:solidFill>
      </p:bgPr>
    </p:bg>
    <p:spTree>
      <p:nvGrpSpPr>
        <p:cNvPr id="1" name=""/>
        <p:cNvGrpSpPr/>
        <p:nvPr/>
      </p:nvGrpSpPr>
      <p:grpSpPr>
        <a:xfrm>
          <a:off x="0" y="0"/>
          <a:ext cx="0" cy="0"/>
          <a:chOff x="0" y="0"/>
          <a:chExt cx="0" cy="0"/>
        </a:xfrm>
      </p:grpSpPr>
      <p:sp>
        <p:nvSpPr>
          <p:cNvPr name="AutoShape 2" id="2"/>
          <p:cNvSpPr/>
          <p:nvPr/>
        </p:nvSpPr>
        <p:spPr>
          <a:xfrm>
            <a:off x="7651569" y="3944143"/>
            <a:ext cx="9332075" cy="0"/>
          </a:xfrm>
          <a:prstGeom prst="line">
            <a:avLst/>
          </a:prstGeom>
          <a:ln cap="rnd" w="9525">
            <a:solidFill>
              <a:srgbClr val="000000"/>
            </a:solidFill>
            <a:prstDash val="solid"/>
            <a:headEnd type="none" len="sm" w="sm"/>
            <a:tailEnd type="none" len="sm" w="sm"/>
          </a:ln>
        </p:spPr>
      </p:sp>
      <p:sp>
        <p:nvSpPr>
          <p:cNvPr name="AutoShape 3" id="3"/>
          <p:cNvSpPr/>
          <p:nvPr/>
        </p:nvSpPr>
        <p:spPr>
          <a:xfrm>
            <a:off x="7651569" y="6165115"/>
            <a:ext cx="9332075" cy="0"/>
          </a:xfrm>
          <a:prstGeom prst="line">
            <a:avLst/>
          </a:prstGeom>
          <a:ln cap="rnd" w="9525">
            <a:solidFill>
              <a:srgbClr val="000000"/>
            </a:solidFill>
            <a:prstDash val="solid"/>
            <a:headEnd type="none" len="sm" w="sm"/>
            <a:tailEnd type="none" len="sm" w="sm"/>
          </a:ln>
        </p:spPr>
      </p:sp>
      <p:sp>
        <p:nvSpPr>
          <p:cNvPr name="Freeform 4" id="4"/>
          <p:cNvSpPr/>
          <p:nvPr/>
        </p:nvSpPr>
        <p:spPr>
          <a:xfrm flipH="false" flipV="false" rot="0">
            <a:off x="16889812" y="-383476"/>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5" id="5"/>
          <p:cNvSpPr txBox="true"/>
          <p:nvPr/>
        </p:nvSpPr>
        <p:spPr>
          <a:xfrm rot="0">
            <a:off x="723614" y="3002810"/>
            <a:ext cx="6413605" cy="4218441"/>
          </a:xfrm>
          <a:prstGeom prst="rect">
            <a:avLst/>
          </a:prstGeom>
        </p:spPr>
        <p:txBody>
          <a:bodyPr anchor="t" rtlCol="false" tIns="0" lIns="0" bIns="0" rIns="0">
            <a:spAutoFit/>
          </a:bodyPr>
          <a:lstStyle/>
          <a:p>
            <a:pPr algn="l" marL="0" indent="0" lvl="0">
              <a:lnSpc>
                <a:spcPts val="6324"/>
              </a:lnSpc>
            </a:pPr>
            <a:r>
              <a:rPr lang="en-US" sz="6200">
                <a:solidFill>
                  <a:srgbClr val="000000"/>
                </a:solidFill>
                <a:latin typeface="Hertical"/>
                <a:ea typeface="Hertical"/>
                <a:cs typeface="Hertical"/>
                <a:sym typeface="Hertical"/>
              </a:rPr>
              <a:t>Approaches to Measure an Infectious Disease Outbreak</a:t>
            </a:r>
          </a:p>
        </p:txBody>
      </p:sp>
      <p:sp>
        <p:nvSpPr>
          <p:cNvPr name="TextBox 6" id="6"/>
          <p:cNvSpPr txBox="true"/>
          <p:nvPr/>
        </p:nvSpPr>
        <p:spPr>
          <a:xfrm rot="0">
            <a:off x="7375344" y="4091781"/>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Measure who is affected</a:t>
            </a:r>
          </a:p>
        </p:txBody>
      </p:sp>
      <p:sp>
        <p:nvSpPr>
          <p:cNvPr name="TextBox 7" id="7"/>
          <p:cNvSpPr txBox="true"/>
          <p:nvPr/>
        </p:nvSpPr>
        <p:spPr>
          <a:xfrm rot="0">
            <a:off x="11358451" y="4072731"/>
            <a:ext cx="5852311" cy="1758950"/>
          </a:xfrm>
          <a:prstGeom prst="rect">
            <a:avLst/>
          </a:prstGeom>
        </p:spPr>
        <p:txBody>
          <a:bodyPr anchor="t" rtlCol="false" tIns="0" lIns="0" bIns="0" rIns="0">
            <a:spAutoFit/>
          </a:bodyPr>
          <a:lstStyle/>
          <a:p>
            <a:pPr algn="l" marL="431802" indent="-215901" lvl="1">
              <a:lnSpc>
                <a:spcPts val="2800"/>
              </a:lnSpc>
              <a:buFont typeface="Arial"/>
              <a:buChar char="•"/>
            </a:pPr>
            <a:r>
              <a:rPr lang="en-US" sz="2000">
                <a:solidFill>
                  <a:srgbClr val="000000"/>
                </a:solidFill>
                <a:latin typeface="Open Sans"/>
                <a:ea typeface="Open Sans"/>
                <a:cs typeface="Open Sans"/>
                <a:sym typeface="Open Sans"/>
              </a:rPr>
              <a:t>Break down data by demographics (age, setting).</a:t>
            </a:r>
          </a:p>
          <a:p>
            <a:pPr algn="l" marL="431802" indent="-215901" lvl="1">
              <a:lnSpc>
                <a:spcPts val="2800"/>
              </a:lnSpc>
              <a:buFont typeface="Arial"/>
              <a:buChar char="•"/>
            </a:pPr>
            <a:r>
              <a:rPr lang="en-US" sz="2000">
                <a:solidFill>
                  <a:srgbClr val="000000"/>
                </a:solidFill>
                <a:latin typeface="Open Sans"/>
                <a:ea typeface="Open Sans"/>
                <a:cs typeface="Open Sans"/>
                <a:sym typeface="Open Sans"/>
              </a:rPr>
              <a:t>Example: 5,042 cases in 2019 occurred mainly among young adults at university.</a:t>
            </a:r>
          </a:p>
          <a:p>
            <a:pPr algn="l" marL="0" indent="0" lvl="0">
              <a:lnSpc>
                <a:spcPts val="2800"/>
              </a:lnSpc>
            </a:pPr>
          </a:p>
        </p:txBody>
      </p:sp>
      <p:sp>
        <p:nvSpPr>
          <p:cNvPr name="Freeform 8" id="8"/>
          <p:cNvSpPr/>
          <p:nvPr/>
        </p:nvSpPr>
        <p:spPr>
          <a:xfrm flipH="false" flipV="false" rot="0">
            <a:off x="-488022" y="8878982"/>
            <a:ext cx="1988915" cy="1993900"/>
          </a:xfrm>
          <a:custGeom>
            <a:avLst/>
            <a:gdLst/>
            <a:ahLst/>
            <a:cxnLst/>
            <a:rect r="r" b="b" t="t" l="l"/>
            <a:pathLst>
              <a:path h="1993900" w="1988915">
                <a:moveTo>
                  <a:pt x="0" y="0"/>
                </a:moveTo>
                <a:lnTo>
                  <a:pt x="1988915" y="0"/>
                </a:lnTo>
                <a:lnTo>
                  <a:pt x="1988915" y="1993900"/>
                </a:lnTo>
                <a:lnTo>
                  <a:pt x="0" y="1993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9" id="9"/>
          <p:cNvSpPr txBox="true"/>
          <p:nvPr/>
        </p:nvSpPr>
        <p:spPr>
          <a:xfrm rot="0">
            <a:off x="7423882" y="6265127"/>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Use lab tests</a:t>
            </a:r>
          </a:p>
        </p:txBody>
      </p:sp>
      <p:sp>
        <p:nvSpPr>
          <p:cNvPr name="TextBox 10" id="10"/>
          <p:cNvSpPr txBox="true"/>
          <p:nvPr/>
        </p:nvSpPr>
        <p:spPr>
          <a:xfrm rot="0">
            <a:off x="11406989" y="6317574"/>
            <a:ext cx="5852311" cy="1758950"/>
          </a:xfrm>
          <a:prstGeom prst="rect">
            <a:avLst/>
          </a:prstGeom>
        </p:spPr>
        <p:txBody>
          <a:bodyPr anchor="t" rtlCol="false" tIns="0" lIns="0" bIns="0" rIns="0">
            <a:spAutoFit/>
          </a:bodyPr>
          <a:lstStyle/>
          <a:p>
            <a:pPr algn="l" marL="431802" indent="-215901" lvl="1">
              <a:lnSpc>
                <a:spcPts val="2800"/>
              </a:lnSpc>
              <a:buFont typeface="Arial"/>
              <a:buChar char="•"/>
            </a:pPr>
            <a:r>
              <a:rPr lang="en-US" sz="2000">
                <a:solidFill>
                  <a:srgbClr val="000000"/>
                </a:solidFill>
                <a:latin typeface="Open Sans"/>
                <a:ea typeface="Open Sans"/>
                <a:cs typeface="Open Sans"/>
                <a:sym typeface="Open Sans"/>
              </a:rPr>
              <a:t>Laboratory confirmation ensures data integrity (all cases are lab-confirmed).</a:t>
            </a:r>
          </a:p>
          <a:p>
            <a:pPr algn="l" marL="431802" indent="-215901" lvl="1">
              <a:lnSpc>
                <a:spcPts val="2800"/>
              </a:lnSpc>
              <a:buFont typeface="Arial"/>
              <a:buChar char="•"/>
            </a:pPr>
            <a:r>
              <a:rPr lang="en-US" sz="2000">
                <a:solidFill>
                  <a:srgbClr val="000000"/>
                </a:solidFill>
                <a:latin typeface="Open Sans"/>
                <a:ea typeface="Open Sans"/>
                <a:cs typeface="Open Sans"/>
                <a:sym typeface="Open Sans"/>
              </a:rPr>
              <a:t>Rapid Diagnostic Tests (RDTs) accelerate case detection (Rachlin et al., 2024).</a:t>
            </a:r>
          </a:p>
          <a:p>
            <a:pPr algn="l" marL="0" indent="0" lvl="0">
              <a:lnSpc>
                <a:spcPts val="2800"/>
              </a:lnSpc>
            </a:pPr>
          </a:p>
        </p:txBody>
      </p:sp>
      <p:sp>
        <p:nvSpPr>
          <p:cNvPr name="AutoShape 11" id="11"/>
          <p:cNvSpPr/>
          <p:nvPr/>
        </p:nvSpPr>
        <p:spPr>
          <a:xfrm>
            <a:off x="7424451" y="1833515"/>
            <a:ext cx="9332075" cy="0"/>
          </a:xfrm>
          <a:prstGeom prst="line">
            <a:avLst/>
          </a:prstGeom>
          <a:ln cap="rnd" w="9525">
            <a:solidFill>
              <a:srgbClr val="000000"/>
            </a:solidFill>
            <a:prstDash val="solid"/>
            <a:headEnd type="none" len="sm" w="sm"/>
            <a:tailEnd type="none" len="sm" w="sm"/>
          </a:ln>
        </p:spPr>
      </p:sp>
      <p:sp>
        <p:nvSpPr>
          <p:cNvPr name="TextBox 12" id="12"/>
          <p:cNvSpPr txBox="true"/>
          <p:nvPr/>
        </p:nvSpPr>
        <p:spPr>
          <a:xfrm rot="0">
            <a:off x="7148226" y="1981153"/>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Measure the numbers</a:t>
            </a:r>
          </a:p>
        </p:txBody>
      </p:sp>
      <p:sp>
        <p:nvSpPr>
          <p:cNvPr name="TextBox 13" id="13"/>
          <p:cNvSpPr txBox="true"/>
          <p:nvPr/>
        </p:nvSpPr>
        <p:spPr>
          <a:xfrm rot="0">
            <a:off x="11131333" y="1962103"/>
            <a:ext cx="5852311" cy="1758950"/>
          </a:xfrm>
          <a:prstGeom prst="rect">
            <a:avLst/>
          </a:prstGeom>
        </p:spPr>
        <p:txBody>
          <a:bodyPr anchor="t" rtlCol="false" tIns="0" lIns="0" bIns="0" rIns="0">
            <a:spAutoFit/>
          </a:bodyPr>
          <a:lstStyle/>
          <a:p>
            <a:pPr algn="l" marL="431802" indent="-215901" lvl="1">
              <a:lnSpc>
                <a:spcPts val="2800"/>
              </a:lnSpc>
              <a:buFont typeface="Arial"/>
              <a:buChar char="•"/>
            </a:pPr>
            <a:r>
              <a:rPr lang="en-US" sz="2000">
                <a:solidFill>
                  <a:srgbClr val="000000"/>
                </a:solidFill>
                <a:latin typeface="Open Sans"/>
                <a:ea typeface="Open Sans"/>
                <a:cs typeface="Open Sans"/>
                <a:sym typeface="Open Sans"/>
              </a:rPr>
              <a:t>Use incidence rate to count new cases (e.g., 36 lab-confirmed cases, Jan-June 2023).</a:t>
            </a:r>
          </a:p>
          <a:p>
            <a:pPr algn="l" marL="431802" indent="-215901" lvl="1">
              <a:lnSpc>
                <a:spcPts val="2800"/>
              </a:lnSpc>
              <a:buFont typeface="Arial"/>
              <a:buChar char="•"/>
            </a:pPr>
            <a:r>
              <a:rPr lang="en-US" sz="2000">
                <a:solidFill>
                  <a:srgbClr val="000000"/>
                </a:solidFill>
                <a:latin typeface="Open Sans"/>
                <a:ea typeface="Open Sans"/>
                <a:cs typeface="Open Sans"/>
                <a:sym typeface="Open Sans"/>
              </a:rPr>
              <a:t>Use attack rate to measure exposure groups (e.g., students at Mary's school).</a:t>
            </a:r>
          </a:p>
          <a:p>
            <a:pPr algn="l" marL="0" indent="0" lvl="0">
              <a:lnSpc>
                <a:spcPts val="2800"/>
              </a:lnSpc>
            </a:pPr>
          </a:p>
        </p:txBody>
      </p:sp>
      <p:sp>
        <p:nvSpPr>
          <p:cNvPr name="AutoShape 14" id="14"/>
          <p:cNvSpPr/>
          <p:nvPr/>
        </p:nvSpPr>
        <p:spPr>
          <a:xfrm>
            <a:off x="7652138" y="8119386"/>
            <a:ext cx="9332075" cy="0"/>
          </a:xfrm>
          <a:prstGeom prst="line">
            <a:avLst/>
          </a:prstGeom>
          <a:ln cap="rnd" w="9525">
            <a:solidFill>
              <a:srgbClr val="000000"/>
            </a:solidFill>
            <a:prstDash val="solid"/>
            <a:headEnd type="none" len="sm" w="sm"/>
            <a:tailEnd type="none" len="sm" w="sm"/>
          </a:ln>
        </p:spPr>
      </p:sp>
      <p:sp>
        <p:nvSpPr>
          <p:cNvPr name="TextBox 15" id="15"/>
          <p:cNvSpPr txBox="true"/>
          <p:nvPr/>
        </p:nvSpPr>
        <p:spPr>
          <a:xfrm rot="0">
            <a:off x="7424451" y="8219399"/>
            <a:ext cx="3461953" cy="335280"/>
          </a:xfrm>
          <a:prstGeom prst="rect">
            <a:avLst/>
          </a:prstGeom>
        </p:spPr>
        <p:txBody>
          <a:bodyPr anchor="t" rtlCol="false" tIns="0" lIns="0" bIns="0" rIns="0">
            <a:spAutoFit/>
          </a:bodyPr>
          <a:lstStyle/>
          <a:p>
            <a:pPr algn="r" marL="0" indent="0" lvl="0">
              <a:lnSpc>
                <a:spcPts val="2730"/>
              </a:lnSpc>
            </a:pPr>
            <a:r>
              <a:rPr lang="en-US" b="true" sz="2100">
                <a:solidFill>
                  <a:srgbClr val="000000"/>
                </a:solidFill>
                <a:latin typeface="Open Sans Bold"/>
                <a:ea typeface="Open Sans Bold"/>
                <a:cs typeface="Open Sans Bold"/>
                <a:sym typeface="Open Sans Bold"/>
              </a:rPr>
              <a:t>Compare to the past</a:t>
            </a:r>
          </a:p>
        </p:txBody>
      </p:sp>
      <p:sp>
        <p:nvSpPr>
          <p:cNvPr name="TextBox 16" id="16"/>
          <p:cNvSpPr txBox="true"/>
          <p:nvPr/>
        </p:nvSpPr>
        <p:spPr>
          <a:xfrm rot="0">
            <a:off x="11407558" y="8271846"/>
            <a:ext cx="5852311" cy="1758950"/>
          </a:xfrm>
          <a:prstGeom prst="rect">
            <a:avLst/>
          </a:prstGeom>
        </p:spPr>
        <p:txBody>
          <a:bodyPr anchor="t" rtlCol="false" tIns="0" lIns="0" bIns="0" rIns="0">
            <a:spAutoFit/>
          </a:bodyPr>
          <a:lstStyle/>
          <a:p>
            <a:pPr algn="l" marL="431802" indent="-215901" lvl="1">
              <a:lnSpc>
                <a:spcPts val="2800"/>
              </a:lnSpc>
              <a:buFont typeface="Arial"/>
              <a:buChar char="•"/>
            </a:pPr>
            <a:r>
              <a:rPr lang="en-US" sz="2000">
                <a:solidFill>
                  <a:srgbClr val="000000"/>
                </a:solidFill>
                <a:latin typeface="Open Sans"/>
                <a:ea typeface="Open Sans"/>
                <a:cs typeface="Open Sans"/>
                <a:sym typeface="Open Sans"/>
              </a:rPr>
              <a:t>Compare current data against historical peaks.</a:t>
            </a:r>
          </a:p>
          <a:p>
            <a:pPr algn="l" marL="431802" indent="-215901" lvl="1">
              <a:lnSpc>
                <a:spcPts val="2800"/>
              </a:lnSpc>
              <a:buFont typeface="Arial"/>
              <a:buChar char="•"/>
            </a:pPr>
            <a:r>
              <a:rPr lang="en-US" sz="2000">
                <a:solidFill>
                  <a:srgbClr val="000000"/>
                </a:solidFill>
                <a:latin typeface="Open Sans"/>
                <a:ea typeface="Open Sans"/>
                <a:cs typeface="Open Sans"/>
                <a:sym typeface="Open Sans"/>
              </a:rPr>
              <a:t>Example: 36 cases in 2023 vs. 5,042 cases in 2019 shows reduction and vaccine success.</a:t>
            </a:r>
          </a:p>
          <a:p>
            <a:pPr algn="l" marL="0" indent="0" lvl="0">
              <a:lnSpc>
                <a:spcPts val="2800"/>
              </a:lnSpc>
            </a:pP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2EDEC"/>
        </a:solidFill>
      </p:bgPr>
    </p:bg>
    <p:spTree>
      <p:nvGrpSpPr>
        <p:cNvPr id="1" name=""/>
        <p:cNvGrpSpPr/>
        <p:nvPr/>
      </p:nvGrpSpPr>
      <p:grpSpPr>
        <a:xfrm>
          <a:off x="0" y="0"/>
          <a:ext cx="0" cy="0"/>
          <a:chOff x="0" y="0"/>
          <a:chExt cx="0" cy="0"/>
        </a:xfrm>
      </p:grpSpPr>
      <p:sp>
        <p:nvSpPr>
          <p:cNvPr name="TextBox 2" id="2"/>
          <p:cNvSpPr txBox="true"/>
          <p:nvPr/>
        </p:nvSpPr>
        <p:spPr>
          <a:xfrm rot="0">
            <a:off x="1916841" y="1397567"/>
            <a:ext cx="13367113" cy="4930775"/>
          </a:xfrm>
          <a:prstGeom prst="rect">
            <a:avLst/>
          </a:prstGeom>
        </p:spPr>
        <p:txBody>
          <a:bodyPr anchor="t" rtlCol="false" tIns="0" lIns="0" bIns="0" rIns="0">
            <a:spAutoFit/>
          </a:bodyPr>
          <a:lstStyle/>
          <a:p>
            <a:pPr algn="l">
              <a:lnSpc>
                <a:spcPts val="2800"/>
              </a:lnSpc>
            </a:pPr>
            <a:r>
              <a:rPr lang="en-US" sz="2000" b="true">
                <a:solidFill>
                  <a:srgbClr val="000000"/>
                </a:solidFill>
                <a:latin typeface="Open Sans Bold"/>
                <a:ea typeface="Open Sans Bold"/>
                <a:cs typeface="Open Sans Bold"/>
                <a:sym typeface="Open Sans Bold"/>
              </a:rPr>
              <a:t>Reference</a:t>
            </a:r>
          </a:p>
          <a:p>
            <a:pPr algn="l">
              <a:lnSpc>
                <a:spcPts val="2800"/>
              </a:lnSpc>
            </a:pPr>
            <a:r>
              <a:rPr lang="en-US" sz="2000">
                <a:solidFill>
                  <a:srgbClr val="000000"/>
                </a:solidFill>
                <a:latin typeface="Open Sans"/>
                <a:ea typeface="Open Sans"/>
                <a:cs typeface="Open Sans"/>
                <a:sym typeface="Open Sans"/>
              </a:rPr>
              <a:t>Dyda, A., et al. (2024) 'Measles, mumps, rubella and varicella antibodies among international and domestic university students', Journal of Travel Medicine, 31(1), taae004. doi: 10.1093/jtm/taae004.</a:t>
            </a:r>
          </a:p>
          <a:p>
            <a:pPr algn="l">
              <a:lnSpc>
                <a:spcPts val="2800"/>
              </a:lnSpc>
            </a:pPr>
          </a:p>
          <a:p>
            <a:pPr algn="l">
              <a:lnSpc>
                <a:spcPts val="2800"/>
              </a:lnSpc>
            </a:pPr>
            <a:r>
              <a:rPr lang="en-US" sz="2000">
                <a:solidFill>
                  <a:srgbClr val="000000"/>
                </a:solidFill>
                <a:latin typeface="Open Sans"/>
                <a:ea typeface="Open Sans"/>
                <a:cs typeface="Open Sans"/>
                <a:sym typeface="Open Sans"/>
              </a:rPr>
              <a:t>Mumps Case Study E (2026): Providing the specific data points for incidence and demographics.</a:t>
            </a:r>
          </a:p>
          <a:p>
            <a:pPr algn="l">
              <a:lnSpc>
                <a:spcPts val="2800"/>
              </a:lnSpc>
            </a:pPr>
          </a:p>
          <a:p>
            <a:pPr algn="l">
              <a:lnSpc>
                <a:spcPts val="2800"/>
              </a:lnSpc>
            </a:pPr>
            <a:r>
              <a:rPr lang="en-US" sz="2000">
                <a:solidFill>
                  <a:srgbClr val="000000"/>
                </a:solidFill>
                <a:latin typeface="Open Sans"/>
                <a:ea typeface="Open Sans"/>
                <a:cs typeface="Open Sans"/>
                <a:sym typeface="Open Sans"/>
              </a:rPr>
              <a:t>Rachlin, A., Hampton, L.M., Rota, P.A., et al. (2024) 'Use of Measles and Rubella Rapid Diagnostic Tests to Improve Case Detection and Targeting of Vaccinations', Vaccines, 12(8), 823. doi: 10.3390/vaccines12080823.</a:t>
            </a:r>
          </a:p>
          <a:p>
            <a:pPr algn="l">
              <a:lnSpc>
                <a:spcPts val="2800"/>
              </a:lnSpc>
            </a:pPr>
          </a:p>
          <a:p>
            <a:pPr algn="l">
              <a:lnSpc>
                <a:spcPts val="2800"/>
              </a:lnSpc>
            </a:pPr>
            <a:r>
              <a:rPr lang="en-US" sz="2000">
                <a:solidFill>
                  <a:srgbClr val="000000"/>
                </a:solidFill>
                <a:latin typeface="Open Sans"/>
                <a:ea typeface="Open Sans"/>
                <a:cs typeface="Open Sans"/>
                <a:sym typeface="Open Sans"/>
              </a:rPr>
              <a:t>Steele, L., Orefuwa, E. and Dickmann, P. (2016) 'Drivers of earlier infectious disease outbreak detection: a systematic literature review', International Journal of Infectious Diseases, 53, pp. 15–20. doi: 10.1016/j.ijid.2016.10.005.</a:t>
            </a:r>
          </a:p>
          <a:p>
            <a:pPr algn="l">
              <a:lnSpc>
                <a:spcPts val="2800"/>
              </a:lnSpc>
            </a:pPr>
          </a:p>
          <a:p>
            <a:pPr algn="l" marL="0" indent="0" lvl="0">
              <a:lnSpc>
                <a:spcPts val="2800"/>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DAHB56mV36M</dc:identifier>
  <dcterms:modified xsi:type="dcterms:W3CDTF">2011-08-01T06:04:30Z</dcterms:modified>
  <cp:revision>1</cp:revision>
  <dc:title>Infectious Disease Outbreak:</dc:title>
</cp:coreProperties>
</file>