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95" r:id="rId2"/>
    <p:sldId id="257" r:id="rId3"/>
    <p:sldId id="301" r:id="rId4"/>
    <p:sldId id="296" r:id="rId5"/>
    <p:sldId id="259" r:id="rId6"/>
    <p:sldId id="260" r:id="rId7"/>
    <p:sldId id="261" r:id="rId8"/>
    <p:sldId id="263" r:id="rId9"/>
    <p:sldId id="265" r:id="rId10"/>
    <p:sldId id="266" r:id="rId11"/>
    <p:sldId id="267" r:id="rId12"/>
    <p:sldId id="270" r:id="rId13"/>
    <p:sldId id="275" r:id="rId14"/>
    <p:sldId id="273" r:id="rId15"/>
    <p:sldId id="274" r:id="rId16"/>
    <p:sldId id="276" r:id="rId17"/>
    <p:sldId id="294" r:id="rId18"/>
    <p:sldId id="277" r:id="rId19"/>
    <p:sldId id="297" r:id="rId20"/>
    <p:sldId id="280" r:id="rId21"/>
    <p:sldId id="282" r:id="rId22"/>
    <p:sldId id="285" r:id="rId23"/>
    <p:sldId id="286" r:id="rId24"/>
    <p:sldId id="287" r:id="rId25"/>
    <p:sldId id="298" r:id="rId26"/>
    <p:sldId id="288" r:id="rId27"/>
    <p:sldId id="289" r:id="rId28"/>
    <p:sldId id="290" r:id="rId29"/>
    <p:sldId id="291" r:id="rId30"/>
    <p:sldId id="299" r:id="rId31"/>
    <p:sldId id="300" r:id="rId3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00" autoAdjust="0"/>
    <p:restoredTop sz="76786" autoAdjust="0"/>
  </p:normalViewPr>
  <p:slideViewPr>
    <p:cSldViewPr>
      <p:cViewPr varScale="1">
        <p:scale>
          <a:sx n="86" d="100"/>
          <a:sy n="86" d="100"/>
        </p:scale>
        <p:origin x="17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618BC6F0-8E10-4684-8936-1F7AD138A717}" type="datetimeFigureOut">
              <a:rPr lang="en-GB"/>
              <a:pPr>
                <a:defRPr/>
              </a:pPr>
              <a:t>14/09/2017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9850FB1B-FCD6-4661-AC51-136E5A1F927B}" type="slidenum">
              <a:rPr lang="en-GB"/>
              <a:pPr>
                <a:defRPr/>
              </a:pPr>
              <a:t>‹#›</a:t>
            </a:fld>
            <a:endParaRPr lang="en-GB"/>
          </a:p>
        </p:txBody>
      </p:sp>
    </p:spTree>
    <p:extLst>
      <p:ext uri="{BB962C8B-B14F-4D97-AF65-F5344CB8AC3E}">
        <p14:creationId xmlns:p14="http://schemas.microsoft.com/office/powerpoint/2010/main" val="31834965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94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07C678C-F7DC-48C9-99E6-19E401F8323C}" type="slidenum">
              <a:rPr lang="en-GB">
                <a:cs typeface="Arial" charset="0"/>
              </a:rPr>
              <a:pPr fontAlgn="base">
                <a:spcBef>
                  <a:spcPct val="0"/>
                </a:spcBef>
                <a:spcAft>
                  <a:spcPct val="0"/>
                </a:spcAft>
                <a:defRPr/>
              </a:pPr>
              <a:t>4</a:t>
            </a:fld>
            <a:endParaRPr lang="en-GB">
              <a:cs typeface="Arial" charset="0"/>
            </a:endParaRPr>
          </a:p>
        </p:txBody>
      </p:sp>
    </p:spTree>
    <p:extLst>
      <p:ext uri="{BB962C8B-B14F-4D97-AF65-F5344CB8AC3E}">
        <p14:creationId xmlns:p14="http://schemas.microsoft.com/office/powerpoint/2010/main" val="3319491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150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63D36BC-D090-4EA0-8E85-10E8C3845827}" type="slidenum">
              <a:rPr lang="en-GB">
                <a:cs typeface="Arial" charset="0"/>
              </a:rPr>
              <a:pPr fontAlgn="base">
                <a:spcBef>
                  <a:spcPct val="0"/>
                </a:spcBef>
                <a:spcAft>
                  <a:spcPct val="0"/>
                </a:spcAft>
                <a:defRPr/>
              </a:pPr>
              <a:t>5</a:t>
            </a:fld>
            <a:endParaRPr lang="en-GB">
              <a:cs typeface="Arial" charset="0"/>
            </a:endParaRPr>
          </a:p>
        </p:txBody>
      </p:sp>
    </p:spTree>
    <p:extLst>
      <p:ext uri="{BB962C8B-B14F-4D97-AF65-F5344CB8AC3E}">
        <p14:creationId xmlns:p14="http://schemas.microsoft.com/office/powerpoint/2010/main" val="2697874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355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956003F-9066-4EC3-8422-5D305F2DEFD3}" type="slidenum">
              <a:rPr lang="en-GB">
                <a:cs typeface="Arial" charset="0"/>
              </a:rPr>
              <a:pPr fontAlgn="base">
                <a:spcBef>
                  <a:spcPct val="0"/>
                </a:spcBef>
                <a:spcAft>
                  <a:spcPct val="0"/>
                </a:spcAft>
                <a:defRPr/>
              </a:pPr>
              <a:t>6</a:t>
            </a:fld>
            <a:endParaRPr lang="en-GB">
              <a:cs typeface="Arial" charset="0"/>
            </a:endParaRPr>
          </a:p>
        </p:txBody>
      </p:sp>
    </p:spTree>
    <p:extLst>
      <p:ext uri="{BB962C8B-B14F-4D97-AF65-F5344CB8AC3E}">
        <p14:creationId xmlns:p14="http://schemas.microsoft.com/office/powerpoint/2010/main" val="1707911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560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1F33876-E824-4D44-9F3E-476DEC0C7733}" type="slidenum">
              <a:rPr lang="en-GB">
                <a:cs typeface="Arial" charset="0"/>
              </a:rPr>
              <a:pPr fontAlgn="base">
                <a:spcBef>
                  <a:spcPct val="0"/>
                </a:spcBef>
                <a:spcAft>
                  <a:spcPct val="0"/>
                </a:spcAft>
                <a:defRPr/>
              </a:pPr>
              <a:t>7</a:t>
            </a:fld>
            <a:endParaRPr lang="en-GB">
              <a:cs typeface="Arial" charset="0"/>
            </a:endParaRPr>
          </a:p>
        </p:txBody>
      </p:sp>
    </p:spTree>
    <p:extLst>
      <p:ext uri="{BB962C8B-B14F-4D97-AF65-F5344CB8AC3E}">
        <p14:creationId xmlns:p14="http://schemas.microsoft.com/office/powerpoint/2010/main" val="3830014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969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393CF4C-1F06-472E-BB12-D428AFCCCE8B}" type="slidenum">
              <a:rPr lang="en-GB">
                <a:cs typeface="Arial" charset="0"/>
              </a:rPr>
              <a:pPr fontAlgn="base">
                <a:spcBef>
                  <a:spcPct val="0"/>
                </a:spcBef>
                <a:spcAft>
                  <a:spcPct val="0"/>
                </a:spcAft>
                <a:defRPr/>
              </a:pPr>
              <a:t>8</a:t>
            </a:fld>
            <a:endParaRPr lang="en-GB">
              <a:cs typeface="Arial" charset="0"/>
            </a:endParaRPr>
          </a:p>
        </p:txBody>
      </p:sp>
    </p:spTree>
    <p:extLst>
      <p:ext uri="{BB962C8B-B14F-4D97-AF65-F5344CB8AC3E}">
        <p14:creationId xmlns:p14="http://schemas.microsoft.com/office/powerpoint/2010/main" val="1630157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37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3F9DD0B-641E-4334-BC51-93FA9D567BCB}" type="slidenum">
              <a:rPr lang="en-GB">
                <a:cs typeface="Arial" charset="0"/>
              </a:rPr>
              <a:pPr fontAlgn="base">
                <a:spcBef>
                  <a:spcPct val="0"/>
                </a:spcBef>
                <a:spcAft>
                  <a:spcPct val="0"/>
                </a:spcAft>
                <a:defRPr/>
              </a:pPr>
              <a:t>9</a:t>
            </a:fld>
            <a:endParaRPr lang="en-GB">
              <a:cs typeface="Arial" charset="0"/>
            </a:endParaRPr>
          </a:p>
        </p:txBody>
      </p:sp>
    </p:spTree>
    <p:extLst>
      <p:ext uri="{BB962C8B-B14F-4D97-AF65-F5344CB8AC3E}">
        <p14:creationId xmlns:p14="http://schemas.microsoft.com/office/powerpoint/2010/main" val="393844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58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B9D83F4-B358-4DD9-9CA1-9CC54BB16D3E}" type="slidenum">
              <a:rPr lang="en-GB">
                <a:cs typeface="Arial" charset="0"/>
              </a:rPr>
              <a:pPr fontAlgn="base">
                <a:spcBef>
                  <a:spcPct val="0"/>
                </a:spcBef>
                <a:spcAft>
                  <a:spcPct val="0"/>
                </a:spcAft>
                <a:defRPr/>
              </a:pPr>
              <a:t>10</a:t>
            </a:fld>
            <a:endParaRPr lang="en-GB">
              <a:cs typeface="Arial" charset="0"/>
            </a:endParaRPr>
          </a:p>
        </p:txBody>
      </p:sp>
    </p:spTree>
    <p:extLst>
      <p:ext uri="{BB962C8B-B14F-4D97-AF65-F5344CB8AC3E}">
        <p14:creationId xmlns:p14="http://schemas.microsoft.com/office/powerpoint/2010/main" val="3775000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789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6F702DF-EA12-4462-B80D-29C5C5ED0A62}" type="slidenum">
              <a:rPr lang="en-GB">
                <a:cs typeface="Arial" charset="0"/>
              </a:rPr>
              <a:pPr fontAlgn="base">
                <a:spcBef>
                  <a:spcPct val="0"/>
                </a:spcBef>
                <a:spcAft>
                  <a:spcPct val="0"/>
                </a:spcAft>
                <a:defRPr/>
              </a:pPr>
              <a:t>11</a:t>
            </a:fld>
            <a:endParaRPr lang="en-GB">
              <a:cs typeface="Arial" charset="0"/>
            </a:endParaRPr>
          </a:p>
        </p:txBody>
      </p:sp>
    </p:spTree>
    <p:extLst>
      <p:ext uri="{BB962C8B-B14F-4D97-AF65-F5344CB8AC3E}">
        <p14:creationId xmlns:p14="http://schemas.microsoft.com/office/powerpoint/2010/main" val="382358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p:spPr>
      </p:sp>
      <p:sp>
        <p:nvSpPr>
          <p:cNvPr id="4403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Broadbent and Treisman’s theories are early selection models and propose that we filter out information at a very early stage, before it reaches our short term memory. The Deutsch-Normal filter theory puts an argument forward as a late selection model. This is where information reaches short term memory and the selection happens at that point.</a:t>
            </a:r>
          </a:p>
        </p:txBody>
      </p:sp>
      <p:sp>
        <p:nvSpPr>
          <p:cNvPr id="4403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8DB8D3B-3CED-4368-8621-361A72C50E1A}" type="slidenum">
              <a:rPr lang="en-GB">
                <a:cs typeface="Arial" charset="0"/>
              </a:rPr>
              <a:pPr fontAlgn="base">
                <a:spcBef>
                  <a:spcPct val="0"/>
                </a:spcBef>
                <a:spcAft>
                  <a:spcPct val="0"/>
                </a:spcAft>
                <a:defRPr/>
              </a:pPr>
              <a:t>12</a:t>
            </a:fld>
            <a:endParaRPr lang="en-GB">
              <a:cs typeface="Arial" charset="0"/>
            </a:endParaRPr>
          </a:p>
        </p:txBody>
      </p:sp>
    </p:spTree>
    <p:extLst>
      <p:ext uri="{BB962C8B-B14F-4D97-AF65-F5344CB8AC3E}">
        <p14:creationId xmlns:p14="http://schemas.microsoft.com/office/powerpoint/2010/main" val="12635761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710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F660E6A-448A-4DCC-A36B-533C8A2F31E5}" type="slidenum">
              <a:rPr lang="en-GB">
                <a:cs typeface="Arial" charset="0"/>
              </a:rPr>
              <a:pPr fontAlgn="base">
                <a:spcBef>
                  <a:spcPct val="0"/>
                </a:spcBef>
                <a:spcAft>
                  <a:spcPct val="0"/>
                </a:spcAft>
                <a:defRPr/>
              </a:pPr>
              <a:t>13</a:t>
            </a:fld>
            <a:endParaRPr lang="en-GB">
              <a:cs typeface="Arial" charset="0"/>
            </a:endParaRPr>
          </a:p>
        </p:txBody>
      </p:sp>
    </p:spTree>
    <p:extLst>
      <p:ext uri="{BB962C8B-B14F-4D97-AF65-F5344CB8AC3E}">
        <p14:creationId xmlns:p14="http://schemas.microsoft.com/office/powerpoint/2010/main" val="44046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Von Wright et al suggest that analysis of the unattended message might occur below the level of conscious awareness. A word was first presented to participants with a mild electric shock. When the same word was later presented to the unattended channel, participants registered an increase in GSR (indicative of emotional arousal and analysis of the word in the unattended channel)</a:t>
            </a:r>
          </a:p>
        </p:txBody>
      </p:sp>
      <p:sp>
        <p:nvSpPr>
          <p:cNvPr id="5120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E30042F-32BD-4FD1-B341-2179F2B46E0B}" type="slidenum">
              <a:rPr lang="en-GB">
                <a:cs typeface="Arial" charset="0"/>
              </a:rPr>
              <a:pPr fontAlgn="base">
                <a:spcBef>
                  <a:spcPct val="0"/>
                </a:spcBef>
                <a:spcAft>
                  <a:spcPct val="0"/>
                </a:spcAft>
                <a:defRPr/>
              </a:pPr>
              <a:t>14</a:t>
            </a:fld>
            <a:endParaRPr lang="en-GB">
              <a:cs typeface="Arial" charset="0"/>
            </a:endParaRPr>
          </a:p>
        </p:txBody>
      </p:sp>
    </p:spTree>
    <p:extLst>
      <p:ext uri="{BB962C8B-B14F-4D97-AF65-F5344CB8AC3E}">
        <p14:creationId xmlns:p14="http://schemas.microsoft.com/office/powerpoint/2010/main" val="24593053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325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E8762F6-E313-4940-AAB4-58353FA73A50}" type="slidenum">
              <a:rPr lang="en-GB">
                <a:cs typeface="Arial" charset="0"/>
              </a:rPr>
              <a:pPr fontAlgn="base">
                <a:spcBef>
                  <a:spcPct val="0"/>
                </a:spcBef>
                <a:spcAft>
                  <a:spcPct val="0"/>
                </a:spcAft>
                <a:defRPr/>
              </a:pPr>
              <a:t>15</a:t>
            </a:fld>
            <a:endParaRPr lang="en-GB">
              <a:cs typeface="Arial" charset="0"/>
            </a:endParaRPr>
          </a:p>
        </p:txBody>
      </p:sp>
    </p:spTree>
    <p:extLst>
      <p:ext uri="{BB962C8B-B14F-4D97-AF65-F5344CB8AC3E}">
        <p14:creationId xmlns:p14="http://schemas.microsoft.com/office/powerpoint/2010/main" val="4163110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p:cNvSpPr>
          <p:nvPr>
            <p:ph type="sldImg"/>
          </p:nvPr>
        </p:nvSpPr>
        <p:spPr bwMode="auto">
          <a:noFill/>
          <a:ln>
            <a:solidFill>
              <a:srgbClr val="000000"/>
            </a:solidFill>
            <a:miter lim="800000"/>
            <a:headEnd/>
            <a:tailEnd/>
          </a:ln>
        </p:spPr>
      </p:sp>
      <p:sp>
        <p:nvSpPr>
          <p:cNvPr id="5529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529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97BA2FC-C283-4C49-9E61-07237FFC50A9}" type="slidenum">
              <a:rPr lang="en-GB">
                <a:cs typeface="Arial" charset="0"/>
              </a:rPr>
              <a:pPr fontAlgn="base">
                <a:spcBef>
                  <a:spcPct val="0"/>
                </a:spcBef>
                <a:spcAft>
                  <a:spcPct val="0"/>
                </a:spcAft>
                <a:defRPr/>
              </a:pPr>
              <a:t>16</a:t>
            </a:fld>
            <a:endParaRPr lang="en-GB">
              <a:cs typeface="Arial" charset="0"/>
            </a:endParaRPr>
          </a:p>
        </p:txBody>
      </p:sp>
    </p:spTree>
    <p:extLst>
      <p:ext uri="{BB962C8B-B14F-4D97-AF65-F5344CB8AC3E}">
        <p14:creationId xmlns:p14="http://schemas.microsoft.com/office/powerpoint/2010/main" val="35983501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p:spPr>
      </p:sp>
      <p:sp>
        <p:nvSpPr>
          <p:cNvPr id="5734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734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290BF57-98E3-438D-B176-858BE98C4C5B}" type="slidenum">
              <a:rPr lang="en-GB">
                <a:cs typeface="Arial" charset="0"/>
              </a:rPr>
              <a:pPr fontAlgn="base">
                <a:spcBef>
                  <a:spcPct val="0"/>
                </a:spcBef>
                <a:spcAft>
                  <a:spcPct val="0"/>
                </a:spcAft>
                <a:defRPr/>
              </a:pPr>
              <a:t>17</a:t>
            </a:fld>
            <a:endParaRPr lang="en-GB">
              <a:cs typeface="Arial" charset="0"/>
            </a:endParaRPr>
          </a:p>
        </p:txBody>
      </p:sp>
    </p:spTree>
    <p:extLst>
      <p:ext uri="{BB962C8B-B14F-4D97-AF65-F5344CB8AC3E}">
        <p14:creationId xmlns:p14="http://schemas.microsoft.com/office/powerpoint/2010/main" val="2210569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p:spPr>
      </p:sp>
      <p:sp>
        <p:nvSpPr>
          <p:cNvPr id="5939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93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D730445-AA3C-4F4B-9238-248E77B78846}" type="slidenum">
              <a:rPr lang="en-GB">
                <a:cs typeface="Arial" charset="0"/>
              </a:rPr>
              <a:pPr fontAlgn="base">
                <a:spcBef>
                  <a:spcPct val="0"/>
                </a:spcBef>
                <a:spcAft>
                  <a:spcPct val="0"/>
                </a:spcAft>
                <a:defRPr/>
              </a:pPr>
              <a:t>18</a:t>
            </a:fld>
            <a:endParaRPr lang="en-GB">
              <a:cs typeface="Arial" charset="0"/>
            </a:endParaRPr>
          </a:p>
        </p:txBody>
      </p:sp>
    </p:spTree>
    <p:extLst>
      <p:ext uri="{BB962C8B-B14F-4D97-AF65-F5344CB8AC3E}">
        <p14:creationId xmlns:p14="http://schemas.microsoft.com/office/powerpoint/2010/main" val="16354820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p:spPr>
      </p:sp>
      <p:sp>
        <p:nvSpPr>
          <p:cNvPr id="6349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349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A33000E-3703-4C59-8B4B-8DD4F461D456}" type="slidenum">
              <a:rPr lang="en-GB">
                <a:cs typeface="Arial" charset="0"/>
              </a:rPr>
              <a:pPr fontAlgn="base">
                <a:spcBef>
                  <a:spcPct val="0"/>
                </a:spcBef>
                <a:spcAft>
                  <a:spcPct val="0"/>
                </a:spcAft>
                <a:defRPr/>
              </a:pPr>
              <a:t>19</a:t>
            </a:fld>
            <a:endParaRPr lang="en-GB">
              <a:cs typeface="Arial" charset="0"/>
            </a:endParaRPr>
          </a:p>
        </p:txBody>
      </p:sp>
    </p:spTree>
    <p:extLst>
      <p:ext uri="{BB962C8B-B14F-4D97-AF65-F5344CB8AC3E}">
        <p14:creationId xmlns:p14="http://schemas.microsoft.com/office/powerpoint/2010/main" val="5053070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65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A6D31FF-F214-4CCF-B169-A0EBB66C0970}" type="slidenum">
              <a:rPr lang="en-GB">
                <a:cs typeface="Arial" charset="0"/>
              </a:rPr>
              <a:pPr fontAlgn="base">
                <a:spcBef>
                  <a:spcPct val="0"/>
                </a:spcBef>
                <a:spcAft>
                  <a:spcPct val="0"/>
                </a:spcAft>
                <a:defRPr/>
              </a:pPr>
              <a:t>20</a:t>
            </a:fld>
            <a:endParaRPr lang="en-GB">
              <a:cs typeface="Arial" charset="0"/>
            </a:endParaRPr>
          </a:p>
        </p:txBody>
      </p:sp>
    </p:spTree>
    <p:extLst>
      <p:ext uri="{BB962C8B-B14F-4D97-AF65-F5344CB8AC3E}">
        <p14:creationId xmlns:p14="http://schemas.microsoft.com/office/powerpoint/2010/main" val="23595868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bwMode="auto">
          <a:noFill/>
          <a:ln>
            <a:solidFill>
              <a:srgbClr val="000000"/>
            </a:solidFill>
            <a:miter lim="800000"/>
            <a:headEnd/>
            <a:tailEnd/>
          </a:ln>
        </p:spPr>
      </p:sp>
      <p:sp>
        <p:nvSpPr>
          <p:cNvPr id="6963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sz="1000" smtClean="0"/>
              <a:t>Studies have examined the process of carrying out two (or more) tasks at once</a:t>
            </a:r>
          </a:p>
          <a:p>
            <a:pPr eaLnBrk="1" hangingPunct="1"/>
            <a:endParaRPr lang="en-GB" sz="1000" smtClean="0"/>
          </a:p>
          <a:p>
            <a:pPr eaLnBrk="1" hangingPunct="1"/>
            <a:r>
              <a:rPr lang="en-GB" sz="1000" smtClean="0"/>
              <a:t>This is known as divided attention and these tasks have been important in driving capacity theories</a:t>
            </a:r>
          </a:p>
          <a:p>
            <a:pPr eaLnBrk="1" hangingPunct="1">
              <a:spcBef>
                <a:spcPct val="0"/>
              </a:spcBef>
            </a:pPr>
            <a:endParaRPr lang="en-GB" smtClean="0"/>
          </a:p>
        </p:txBody>
      </p:sp>
      <p:sp>
        <p:nvSpPr>
          <p:cNvPr id="6963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5E94AD4-0764-4208-AE3C-0BED9E60C75E}" type="slidenum">
              <a:rPr lang="en-GB">
                <a:cs typeface="Arial" charset="0"/>
              </a:rPr>
              <a:pPr fontAlgn="base">
                <a:spcBef>
                  <a:spcPct val="0"/>
                </a:spcBef>
                <a:spcAft>
                  <a:spcPct val="0"/>
                </a:spcAft>
                <a:defRPr/>
              </a:pPr>
              <a:t>21</a:t>
            </a:fld>
            <a:endParaRPr lang="en-GB">
              <a:cs typeface="Arial" charset="0"/>
            </a:endParaRPr>
          </a:p>
        </p:txBody>
      </p:sp>
    </p:spTree>
    <p:extLst>
      <p:ext uri="{BB962C8B-B14F-4D97-AF65-F5344CB8AC3E}">
        <p14:creationId xmlns:p14="http://schemas.microsoft.com/office/powerpoint/2010/main" val="8535887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bwMode="auto">
          <a:noFill/>
          <a:ln>
            <a:solidFill>
              <a:srgbClr val="000000"/>
            </a:solidFill>
            <a:miter lim="800000"/>
            <a:headEnd/>
            <a:tailEnd/>
          </a:ln>
        </p:spPr>
      </p:sp>
      <p:sp>
        <p:nvSpPr>
          <p:cNvPr id="737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7373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C08FCCB-2E18-41D1-8D1F-CE1151D5CD2B}" type="slidenum">
              <a:rPr lang="en-GB">
                <a:cs typeface="Arial" charset="0"/>
              </a:rPr>
              <a:pPr fontAlgn="base">
                <a:spcBef>
                  <a:spcPct val="0"/>
                </a:spcBef>
                <a:spcAft>
                  <a:spcPct val="0"/>
                </a:spcAft>
                <a:defRPr/>
              </a:pPr>
              <a:t>22</a:t>
            </a:fld>
            <a:endParaRPr lang="en-GB">
              <a:cs typeface="Arial" charset="0"/>
            </a:endParaRPr>
          </a:p>
        </p:txBody>
      </p:sp>
    </p:spTree>
    <p:extLst>
      <p:ext uri="{BB962C8B-B14F-4D97-AF65-F5344CB8AC3E}">
        <p14:creationId xmlns:p14="http://schemas.microsoft.com/office/powerpoint/2010/main" val="2454761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bwMode="auto">
          <a:noFill/>
          <a:ln>
            <a:solidFill>
              <a:srgbClr val="000000"/>
            </a:solidFill>
            <a:miter lim="800000"/>
            <a:headEnd/>
            <a:tailEnd/>
          </a:ln>
        </p:spPr>
      </p:sp>
      <p:sp>
        <p:nvSpPr>
          <p:cNvPr id="7577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757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16F7B25-16CC-429E-9C64-2879559AA073}" type="slidenum">
              <a:rPr lang="en-GB">
                <a:cs typeface="Arial" charset="0"/>
              </a:rPr>
              <a:pPr fontAlgn="base">
                <a:spcBef>
                  <a:spcPct val="0"/>
                </a:spcBef>
                <a:spcAft>
                  <a:spcPct val="0"/>
                </a:spcAft>
                <a:defRPr/>
              </a:pPr>
              <a:t>23</a:t>
            </a:fld>
            <a:endParaRPr lang="en-GB">
              <a:cs typeface="Arial" charset="0"/>
            </a:endParaRPr>
          </a:p>
        </p:txBody>
      </p:sp>
    </p:spTree>
    <p:extLst>
      <p:ext uri="{BB962C8B-B14F-4D97-AF65-F5344CB8AC3E}">
        <p14:creationId xmlns:p14="http://schemas.microsoft.com/office/powerpoint/2010/main" val="36608776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7885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09ECE87-F970-4FCC-BF9F-4A0F01A88657}" type="slidenum">
              <a:rPr lang="en-GB">
                <a:cs typeface="Arial" charset="0"/>
              </a:rPr>
              <a:pPr fontAlgn="base">
                <a:spcBef>
                  <a:spcPct val="0"/>
                </a:spcBef>
                <a:spcAft>
                  <a:spcPct val="0"/>
                </a:spcAft>
                <a:defRPr/>
              </a:pPr>
              <a:t>25</a:t>
            </a:fld>
            <a:endParaRPr lang="en-GB">
              <a:cs typeface="Arial" charset="0"/>
            </a:endParaRPr>
          </a:p>
        </p:txBody>
      </p:sp>
    </p:spTree>
    <p:extLst>
      <p:ext uri="{BB962C8B-B14F-4D97-AF65-F5344CB8AC3E}">
        <p14:creationId xmlns:p14="http://schemas.microsoft.com/office/powerpoint/2010/main" val="1218478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p:spPr>
      </p:sp>
      <p:sp>
        <p:nvSpPr>
          <p:cNvPr id="8089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8089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FA1FE72-C9D4-4A17-83E5-B58688017C29}" type="slidenum">
              <a:rPr lang="en-GB">
                <a:cs typeface="Arial" charset="0"/>
              </a:rPr>
              <a:pPr fontAlgn="base">
                <a:spcBef>
                  <a:spcPct val="0"/>
                </a:spcBef>
                <a:spcAft>
                  <a:spcPct val="0"/>
                </a:spcAft>
                <a:defRPr/>
              </a:pPr>
              <a:t>26</a:t>
            </a:fld>
            <a:endParaRPr lang="en-GB">
              <a:cs typeface="Arial" charset="0"/>
            </a:endParaRPr>
          </a:p>
        </p:txBody>
      </p:sp>
    </p:spTree>
    <p:extLst>
      <p:ext uri="{BB962C8B-B14F-4D97-AF65-F5344CB8AC3E}">
        <p14:creationId xmlns:p14="http://schemas.microsoft.com/office/powerpoint/2010/main" val="5140095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p:cNvSpPr>
          <p:nvPr>
            <p:ph type="sldImg"/>
          </p:nvPr>
        </p:nvSpPr>
        <p:spPr bwMode="auto">
          <a:noFill/>
          <a:ln>
            <a:solidFill>
              <a:srgbClr val="000000"/>
            </a:solidFill>
            <a:miter lim="800000"/>
            <a:headEnd/>
            <a:tailEnd/>
          </a:ln>
        </p:spPr>
      </p:sp>
      <p:sp>
        <p:nvSpPr>
          <p:cNvPr id="8294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8294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8D2F7CB-2681-4826-9330-DA0892714D5E}" type="slidenum">
              <a:rPr lang="en-GB">
                <a:cs typeface="Arial" charset="0"/>
              </a:rPr>
              <a:pPr fontAlgn="base">
                <a:spcBef>
                  <a:spcPct val="0"/>
                </a:spcBef>
                <a:spcAft>
                  <a:spcPct val="0"/>
                </a:spcAft>
                <a:defRPr/>
              </a:pPr>
              <a:t>27</a:t>
            </a:fld>
            <a:endParaRPr lang="en-GB">
              <a:cs typeface="Arial" charset="0"/>
            </a:endParaRPr>
          </a:p>
        </p:txBody>
      </p:sp>
    </p:spTree>
    <p:extLst>
      <p:ext uri="{BB962C8B-B14F-4D97-AF65-F5344CB8AC3E}">
        <p14:creationId xmlns:p14="http://schemas.microsoft.com/office/powerpoint/2010/main" val="12956101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bwMode="auto">
          <a:noFill/>
          <a:ln>
            <a:solidFill>
              <a:srgbClr val="000000"/>
            </a:solidFill>
            <a:miter lim="800000"/>
            <a:headEnd/>
            <a:tailEnd/>
          </a:ln>
        </p:spPr>
      </p:sp>
      <p:sp>
        <p:nvSpPr>
          <p:cNvPr id="8499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849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C269337-9C2F-44F4-94BF-4BB24F44582C}" type="slidenum">
              <a:rPr lang="en-GB">
                <a:cs typeface="Arial" charset="0"/>
              </a:rPr>
              <a:pPr fontAlgn="base">
                <a:spcBef>
                  <a:spcPct val="0"/>
                </a:spcBef>
                <a:spcAft>
                  <a:spcPct val="0"/>
                </a:spcAft>
                <a:defRPr/>
              </a:pPr>
              <a:t>28</a:t>
            </a:fld>
            <a:endParaRPr lang="en-GB">
              <a:cs typeface="Arial" charset="0"/>
            </a:endParaRPr>
          </a:p>
        </p:txBody>
      </p:sp>
    </p:spTree>
    <p:extLst>
      <p:ext uri="{BB962C8B-B14F-4D97-AF65-F5344CB8AC3E}">
        <p14:creationId xmlns:p14="http://schemas.microsoft.com/office/powerpoint/2010/main" val="14475469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p:cNvSpPr>
          <p:nvPr>
            <p:ph type="sldImg"/>
          </p:nvPr>
        </p:nvSpPr>
        <p:spPr bwMode="auto">
          <a:noFill/>
          <a:ln>
            <a:solidFill>
              <a:srgbClr val="000000"/>
            </a:solidFill>
            <a:miter lim="800000"/>
            <a:headEnd/>
            <a:tailEnd/>
          </a:ln>
        </p:spPr>
      </p:sp>
      <p:sp>
        <p:nvSpPr>
          <p:cNvPr id="8704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8704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4CD7C2A-2E81-4FFD-81BF-A959843DBB8A}" type="slidenum">
              <a:rPr lang="en-GB">
                <a:cs typeface="Arial" charset="0"/>
              </a:rPr>
              <a:pPr fontAlgn="base">
                <a:spcBef>
                  <a:spcPct val="0"/>
                </a:spcBef>
                <a:spcAft>
                  <a:spcPct val="0"/>
                </a:spcAft>
                <a:defRPr/>
              </a:pPr>
              <a:t>29</a:t>
            </a:fld>
            <a:endParaRPr lang="en-GB">
              <a:cs typeface="Arial" charset="0"/>
            </a:endParaRPr>
          </a:p>
        </p:txBody>
      </p:sp>
    </p:spTree>
    <p:extLst>
      <p:ext uri="{BB962C8B-B14F-4D97-AF65-F5344CB8AC3E}">
        <p14:creationId xmlns:p14="http://schemas.microsoft.com/office/powerpoint/2010/main" val="38359783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p:cNvSpPr>
            <a:spLocks noGrp="1" noRot="1" noChangeAspect="1"/>
          </p:cNvSpPr>
          <p:nvPr>
            <p:ph type="sldImg"/>
          </p:nvPr>
        </p:nvSpPr>
        <p:spPr bwMode="auto">
          <a:noFill/>
          <a:ln>
            <a:solidFill>
              <a:srgbClr val="000000"/>
            </a:solidFill>
            <a:miter lim="800000"/>
            <a:headEnd/>
            <a:tailEnd/>
          </a:ln>
        </p:spPr>
      </p:sp>
      <p:sp>
        <p:nvSpPr>
          <p:cNvPr id="901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9011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D43BE63-5D75-478B-A60A-92347A5A6B3E}" type="slidenum">
              <a:rPr lang="en-GB">
                <a:cs typeface="Arial" charset="0"/>
              </a:rPr>
              <a:pPr fontAlgn="base">
                <a:spcBef>
                  <a:spcPct val="0"/>
                </a:spcBef>
                <a:spcAft>
                  <a:spcPct val="0"/>
                </a:spcAft>
                <a:defRPr/>
              </a:pPr>
              <a:t>31</a:t>
            </a:fld>
            <a:endParaRPr lang="en-GB">
              <a:cs typeface="Arial" charset="0"/>
            </a:endParaRPr>
          </a:p>
        </p:txBody>
      </p:sp>
    </p:spTree>
    <p:extLst>
      <p:ext uri="{BB962C8B-B14F-4D97-AF65-F5344CB8AC3E}">
        <p14:creationId xmlns:p14="http://schemas.microsoft.com/office/powerpoint/2010/main" val="4122969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cxnSp>
        <p:nvCxnSpPr>
          <p:cNvPr id="4" name="Straight Connector 7"/>
          <p:cNvCxnSpPr/>
          <p:nvPr/>
        </p:nvCxnSpPr>
        <p:spPr>
          <a:xfrm>
            <a:off x="685800" y="3398838"/>
            <a:ext cx="7848600" cy="158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5" name="Date Placeholder 3"/>
          <p:cNvSpPr>
            <a:spLocks noGrp="1"/>
          </p:cNvSpPr>
          <p:nvPr>
            <p:ph type="dt" sz="half" idx="10"/>
          </p:nvPr>
        </p:nvSpPr>
        <p:spPr/>
        <p:txBody>
          <a:bodyPr/>
          <a:lstStyle>
            <a:lvl1pPr>
              <a:defRPr/>
            </a:lvl1pPr>
          </a:lstStyle>
          <a:p>
            <a:pPr>
              <a:defRPr/>
            </a:pPr>
            <a:fld id="{2DF922F7-25E9-44F1-A38D-72545455F4DD}" type="datetimeFigureOut">
              <a:rPr lang="en-GB"/>
              <a:pPr>
                <a:defRPr/>
              </a:pPr>
              <a:t>14/09/2017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35E149F-2B5C-44A6-95DF-BD7E16085CFE}"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4056311B-BC53-491A-8A2F-3E0C5E93C661}" type="datetimeFigureOut">
              <a:rPr lang="en-GB"/>
              <a:pPr>
                <a:defRPr/>
              </a:pPr>
              <a:t>14/09/2017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B1B7A8E-7C71-4091-8A96-542D15DBABA0}"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cxnSp>
        <p:nvCxnSpPr>
          <p:cNvPr id="4" name="Straight Connector 6"/>
          <p:cNvCxnSpPr/>
          <p:nvPr/>
        </p:nvCxnSpPr>
        <p:spPr>
          <a:xfrm>
            <a:off x="731838" y="4598988"/>
            <a:ext cx="7848600" cy="158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22313" y="2362200"/>
            <a:ext cx="7772400" cy="2200275"/>
          </a:xfrm>
        </p:spPr>
        <p:txBody>
          <a:bodyPr anchor="b"/>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026E97AE-18AA-494D-8366-E9153039B8AE}" type="datetimeFigureOut">
              <a:rPr lang="en-GB"/>
              <a:pPr>
                <a:defRPr/>
              </a:pPr>
              <a:t>14/09/2017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8A83079B-EDD9-46A2-AE5B-07937064E569}"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3EF076B1-B38C-4411-B43B-D925392AF401}" type="datetimeFigureOut">
              <a:rPr lang="en-GB"/>
              <a:pPr>
                <a:defRPr/>
              </a:pPr>
              <a:t>14/09/2017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CF438004-D6E3-4EF5-887F-C0B9314294B4}"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10"/>
          <p:cNvCxnSpPr/>
          <p:nvPr/>
        </p:nvCxnSpPr>
        <p:spPr>
          <a:xfrm rot="5400000">
            <a:off x="2218531" y="4045744"/>
            <a:ext cx="4708525"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6"/>
          <p:cNvSpPr>
            <a:spLocks noGrp="1"/>
          </p:cNvSpPr>
          <p:nvPr>
            <p:ph type="dt" sz="half" idx="10"/>
          </p:nvPr>
        </p:nvSpPr>
        <p:spPr/>
        <p:txBody>
          <a:bodyPr/>
          <a:lstStyle>
            <a:lvl1pPr>
              <a:defRPr/>
            </a:lvl1pPr>
          </a:lstStyle>
          <a:p>
            <a:pPr>
              <a:defRPr/>
            </a:pPr>
            <a:fld id="{9A904602-A234-43C1-A231-AE3C6EEAC4B6}" type="datetimeFigureOut">
              <a:rPr lang="en-GB"/>
              <a:pPr>
                <a:defRPr/>
              </a:pPr>
              <a:t>14/09/2017</a:t>
            </a:fld>
            <a:endParaRPr lang="en-GB"/>
          </a:p>
        </p:txBody>
      </p:sp>
      <p:sp>
        <p:nvSpPr>
          <p:cNvPr id="9" name="Footer Placeholder 7"/>
          <p:cNvSpPr>
            <a:spLocks noGrp="1"/>
          </p:cNvSpPr>
          <p:nvPr>
            <p:ph type="ftr" sz="quarter" idx="11"/>
          </p:nvPr>
        </p:nvSpPr>
        <p:spPr/>
        <p:txBody>
          <a:bodyPr/>
          <a:lstStyle>
            <a:lvl1pPr>
              <a:defRPr/>
            </a:lvl1pPr>
          </a:lstStyle>
          <a:p>
            <a:pPr>
              <a:defRPr/>
            </a:pPr>
            <a:endParaRPr lang="en-GB"/>
          </a:p>
        </p:txBody>
      </p:sp>
      <p:sp>
        <p:nvSpPr>
          <p:cNvPr id="10" name="Slide Number Placeholder 8"/>
          <p:cNvSpPr>
            <a:spLocks noGrp="1"/>
          </p:cNvSpPr>
          <p:nvPr>
            <p:ph type="sldNum" sz="quarter" idx="12"/>
          </p:nvPr>
        </p:nvSpPr>
        <p:spPr/>
        <p:txBody>
          <a:bodyPr/>
          <a:lstStyle>
            <a:lvl1pPr>
              <a:defRPr/>
            </a:lvl1pPr>
          </a:lstStyle>
          <a:p>
            <a:pPr>
              <a:defRPr/>
            </a:pPr>
            <a:fld id="{6ED088D1-D6F4-4CEE-8DB4-C46C70CDFA28}"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D9F11FA-7F52-4163-8E2C-DC07DA207C25}" type="datetimeFigureOut">
              <a:rPr lang="en-GB"/>
              <a:pPr>
                <a:defRPr/>
              </a:pPr>
              <a:t>14/09/2017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EDEFD1-74D4-4D16-9226-2D439FBE1A4A}"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28E1415-6250-42AA-AF1D-6221F604FA95}" type="datetimeFigureOut">
              <a:rPr lang="en-GB"/>
              <a:pPr>
                <a:defRPr/>
              </a:pPr>
              <a:t>14/09/2017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0226BAB5-F696-4908-8CB8-6E2BDBA02197}"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8"/>
          <p:cNvCxnSpPr/>
          <p:nvPr/>
        </p:nvCxnSpPr>
        <p:spPr>
          <a:xfrm rot="5400000">
            <a:off x="-13494" y="3580607"/>
            <a:ext cx="5578475"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Date Placeholder 4"/>
          <p:cNvSpPr>
            <a:spLocks noGrp="1"/>
          </p:cNvSpPr>
          <p:nvPr>
            <p:ph type="dt" sz="half" idx="10"/>
          </p:nvPr>
        </p:nvSpPr>
        <p:spPr/>
        <p:txBody>
          <a:bodyPr/>
          <a:lstStyle>
            <a:lvl1pPr>
              <a:defRPr/>
            </a:lvl1pPr>
          </a:lstStyle>
          <a:p>
            <a:pPr>
              <a:defRPr/>
            </a:pPr>
            <a:fld id="{E533AF86-7A4D-4F47-BF62-4E3BC9F7CE5D}" type="datetimeFigureOut">
              <a:rPr lang="en-GB"/>
              <a:pPr>
                <a:defRPr/>
              </a:pPr>
              <a:t>14/09/2017</a:t>
            </a:fld>
            <a:endParaRPr lang="en-GB"/>
          </a:p>
        </p:txBody>
      </p:sp>
      <p:sp>
        <p:nvSpPr>
          <p:cNvPr id="7" name="Footer Placeholder 5"/>
          <p:cNvSpPr>
            <a:spLocks noGrp="1"/>
          </p:cNvSpPr>
          <p:nvPr>
            <p:ph type="ftr" sz="quarter" idx="11"/>
          </p:nvPr>
        </p:nvSpPr>
        <p:spPr/>
        <p:txBody>
          <a:bodyPr/>
          <a:lstStyle>
            <a:lvl1pPr>
              <a:defRPr/>
            </a:lvl1pPr>
          </a:lstStyle>
          <a:p>
            <a:pPr>
              <a:defRPr/>
            </a:pPr>
            <a:endParaRPr lang="en-GB"/>
          </a:p>
        </p:txBody>
      </p:sp>
      <p:sp>
        <p:nvSpPr>
          <p:cNvPr id="8" name="Slide Number Placeholder 6"/>
          <p:cNvSpPr>
            <a:spLocks noGrp="1"/>
          </p:cNvSpPr>
          <p:nvPr>
            <p:ph type="sldNum" sz="quarter" idx="12"/>
          </p:nvPr>
        </p:nvSpPr>
        <p:spPr/>
        <p:txBody>
          <a:bodyPr/>
          <a:lstStyle>
            <a:lvl1pPr>
              <a:defRPr/>
            </a:lvl1pPr>
          </a:lstStyle>
          <a:p>
            <a:pPr>
              <a:defRPr/>
            </a:pPr>
            <a:fld id="{3972FA5E-C220-4066-8B46-13C6DF17DFCE}"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18A460A-3EEE-4B56-AB61-E24DB22124B3}" type="datetimeFigureOut">
              <a:rPr lang="en-GB"/>
              <a:pPr>
                <a:defRPr/>
              </a:pPr>
              <a:t>14/09/2017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40B7E1A5-77CB-4A58-B424-805FEE28CF8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1C068A0-9CB4-4AA0-9551-CEB0C215167E}" type="datetimeFigureOut">
              <a:rPr lang="en-GB"/>
              <a:pPr>
                <a:defRPr/>
              </a:pPr>
              <a:t>14/09/2017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B1EA0CC-0504-4329-A246-FDBC13C7C3F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FEB96FF0-2D6B-4D97-B108-A8C7F1C8F9EE}" type="datetimeFigureOut">
              <a:rPr lang="en-GB"/>
              <a:pPr>
                <a:defRPr/>
              </a:pPr>
              <a:t>14/09/2017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3FC5E8B-A61B-4E55-82ED-46A0ABBA1BE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663"/>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457200" y="1600200"/>
            <a:ext cx="8229600" cy="4876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7" name="Rectangle 6"/>
          <p:cNvSpPr/>
          <p:nvPr/>
        </p:nvSpPr>
        <p:spPr>
          <a:xfrm>
            <a:off x="0" y="0"/>
            <a:ext cx="9144000" cy="3651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4" name="Date Placeholder 3"/>
          <p:cNvSpPr>
            <a:spLocks noGrp="1"/>
          </p:cNvSpPr>
          <p:nvPr>
            <p:ph type="dt" sz="half" idx="2"/>
          </p:nvPr>
        </p:nvSpPr>
        <p:spPr>
          <a:xfrm>
            <a:off x="457200" y="19050"/>
            <a:ext cx="2895600" cy="328613"/>
          </a:xfrm>
          <a:prstGeom prst="rect">
            <a:avLst/>
          </a:prstGeom>
        </p:spPr>
        <p:txBody>
          <a:bodyPr vert="horz" lIns="91440" tIns="45720" rIns="91440" bIns="45720" rtlCol="0" anchor="ctr"/>
          <a:lstStyle>
            <a:lvl1pPr algn="l" fontAlgn="auto">
              <a:spcBef>
                <a:spcPts val="0"/>
              </a:spcBef>
              <a:spcAft>
                <a:spcPts val="0"/>
              </a:spcAft>
              <a:defRPr sz="1200">
                <a:solidFill>
                  <a:srgbClr val="FFFFFF"/>
                </a:solidFill>
                <a:latin typeface="+mn-lt"/>
                <a:cs typeface="+mn-cs"/>
              </a:defRPr>
            </a:lvl1pPr>
          </a:lstStyle>
          <a:p>
            <a:pPr>
              <a:defRPr/>
            </a:pPr>
            <a:fld id="{1143AD48-D249-4C62-B3E7-4F6C9B392608}" type="datetimeFigureOut">
              <a:rPr lang="en-GB"/>
              <a:pPr>
                <a:defRPr/>
              </a:pPr>
              <a:t>14/09/2017</a:t>
            </a:fld>
            <a:endParaRPr lang="en-GB"/>
          </a:p>
        </p:txBody>
      </p:sp>
      <p:sp>
        <p:nvSpPr>
          <p:cNvPr id="5" name="Footer Placeholder 4"/>
          <p:cNvSpPr>
            <a:spLocks noGrp="1"/>
          </p:cNvSpPr>
          <p:nvPr>
            <p:ph type="ftr" sz="quarter" idx="3"/>
          </p:nvPr>
        </p:nvSpPr>
        <p:spPr>
          <a:xfrm>
            <a:off x="3429000" y="19050"/>
            <a:ext cx="4114800" cy="328613"/>
          </a:xfrm>
          <a:prstGeom prst="rect">
            <a:avLst/>
          </a:prstGeom>
        </p:spPr>
        <p:txBody>
          <a:bodyPr vert="horz" lIns="91440" tIns="45720" rIns="91440" bIns="45720" rtlCol="0" anchor="ctr"/>
          <a:lstStyle>
            <a:lvl1pPr algn="ctr" fontAlgn="auto">
              <a:spcBef>
                <a:spcPts val="0"/>
              </a:spcBef>
              <a:spcAft>
                <a:spcPts val="0"/>
              </a:spcAft>
              <a:defRPr sz="1200">
                <a:solidFill>
                  <a:srgbClr val="FFFFFF"/>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7620000" y="19050"/>
            <a:ext cx="1066800" cy="328613"/>
          </a:xfrm>
          <a:prstGeom prst="rect">
            <a:avLst/>
          </a:prstGeom>
        </p:spPr>
        <p:txBody>
          <a:bodyPr vert="horz" lIns="91440" tIns="45720" rIns="91440" bIns="45720" rtlCol="0" anchor="ctr"/>
          <a:lstStyle>
            <a:lvl1pPr algn="l" fontAlgn="auto">
              <a:spcBef>
                <a:spcPts val="0"/>
              </a:spcBef>
              <a:spcAft>
                <a:spcPts val="0"/>
              </a:spcAft>
              <a:defRPr sz="1400" b="1">
                <a:solidFill>
                  <a:srgbClr val="FFFFFF"/>
                </a:solidFill>
                <a:latin typeface="+mn-lt"/>
                <a:cs typeface="+mn-cs"/>
              </a:defRPr>
            </a:lvl1pPr>
          </a:lstStyle>
          <a:p>
            <a:pPr>
              <a:defRPr/>
            </a:pPr>
            <a:fld id="{0B515CAD-70FF-44A7-9DB0-37252310B090}"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72" r:id="rId1"/>
    <p:sldLayoutId id="2147483665" r:id="rId2"/>
    <p:sldLayoutId id="2147483673" r:id="rId3"/>
    <p:sldLayoutId id="2147483666" r:id="rId4"/>
    <p:sldLayoutId id="2147483674" r:id="rId5"/>
    <p:sldLayoutId id="2147483667" r:id="rId6"/>
    <p:sldLayoutId id="2147483668" r:id="rId7"/>
    <p:sldLayoutId id="2147483675"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spc="-1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Arial" charset="0"/>
        </a:defRPr>
      </a:lvl2pPr>
      <a:lvl3pPr algn="l" rtl="0" eaLnBrk="0" fontAlgn="base" hangingPunct="0">
        <a:spcBef>
          <a:spcPct val="0"/>
        </a:spcBef>
        <a:spcAft>
          <a:spcPct val="0"/>
        </a:spcAft>
        <a:defRPr sz="4000">
          <a:solidFill>
            <a:schemeClr val="tx2"/>
          </a:solidFill>
          <a:latin typeface="Arial" charset="0"/>
        </a:defRPr>
      </a:lvl3pPr>
      <a:lvl4pPr algn="l" rtl="0" eaLnBrk="0" fontAlgn="base" hangingPunct="0">
        <a:spcBef>
          <a:spcPct val="0"/>
        </a:spcBef>
        <a:spcAft>
          <a:spcPct val="0"/>
        </a:spcAft>
        <a:defRPr sz="4000">
          <a:solidFill>
            <a:schemeClr val="tx2"/>
          </a:solidFill>
          <a:latin typeface="Arial" charset="0"/>
        </a:defRPr>
      </a:lvl4pPr>
      <a:lvl5pPr algn="l" rtl="0" eaLnBrk="0" fontAlgn="base" hangingPunct="0">
        <a:spcBef>
          <a:spcPct val="0"/>
        </a:spcBef>
        <a:spcAft>
          <a:spcPct val="0"/>
        </a:spcAft>
        <a:defRPr sz="4000">
          <a:solidFill>
            <a:schemeClr val="tx2"/>
          </a:solidFill>
          <a:latin typeface="Arial" charset="0"/>
        </a:defRPr>
      </a:lvl5pPr>
      <a:lvl6pPr marL="457200" algn="l" rtl="0" fontAlgn="base">
        <a:spcBef>
          <a:spcPct val="0"/>
        </a:spcBef>
        <a:spcAft>
          <a:spcPct val="0"/>
        </a:spcAft>
        <a:defRPr sz="4000">
          <a:solidFill>
            <a:schemeClr val="tx2"/>
          </a:solidFill>
          <a:latin typeface="Arial" charset="0"/>
        </a:defRPr>
      </a:lvl6pPr>
      <a:lvl7pPr marL="914400" algn="l" rtl="0" fontAlgn="base">
        <a:spcBef>
          <a:spcPct val="0"/>
        </a:spcBef>
        <a:spcAft>
          <a:spcPct val="0"/>
        </a:spcAft>
        <a:defRPr sz="4000">
          <a:solidFill>
            <a:schemeClr val="tx2"/>
          </a:solidFill>
          <a:latin typeface="Arial" charset="0"/>
        </a:defRPr>
      </a:lvl7pPr>
      <a:lvl8pPr marL="1371600" algn="l" rtl="0" fontAlgn="base">
        <a:spcBef>
          <a:spcPct val="0"/>
        </a:spcBef>
        <a:spcAft>
          <a:spcPct val="0"/>
        </a:spcAft>
        <a:defRPr sz="4000">
          <a:solidFill>
            <a:schemeClr val="tx2"/>
          </a:solidFill>
          <a:latin typeface="Arial" charset="0"/>
        </a:defRPr>
      </a:lvl8pPr>
      <a:lvl9pPr marL="1828800" algn="l" rtl="0" fontAlgn="base">
        <a:spcBef>
          <a:spcPct val="0"/>
        </a:spcBef>
        <a:spcAft>
          <a:spcPct val="0"/>
        </a:spcAft>
        <a:defRPr sz="4000">
          <a:solidFill>
            <a:schemeClr val="tx2"/>
          </a:solidFill>
          <a:latin typeface="Arial" charset="0"/>
        </a:defRPr>
      </a:lvl9pPr>
    </p:titleStyle>
    <p:bodyStyle>
      <a:lvl1pPr marL="182563" indent="-182563" algn="l" rtl="0" eaLnBrk="0" fontAlgn="base" hangingPunct="0">
        <a:spcBef>
          <a:spcPct val="20000"/>
        </a:spcBef>
        <a:spcAft>
          <a:spcPct val="0"/>
        </a:spcAft>
        <a:buClr>
          <a:schemeClr val="accent1"/>
        </a:buClr>
        <a:buSzPct val="85000"/>
        <a:buFont typeface="Arial" charset="0"/>
        <a:buChar char="•"/>
        <a:defRPr sz="2400" kern="1200">
          <a:solidFill>
            <a:schemeClr val="tx1"/>
          </a:solidFill>
          <a:latin typeface="+mn-lt"/>
          <a:ea typeface="+mn-ea"/>
          <a:cs typeface="+mn-cs"/>
        </a:defRPr>
      </a:lvl1pPr>
      <a:lvl2pPr marL="457200" indent="-182563" algn="l" rtl="0" eaLnBrk="0" fontAlgn="base" hangingPunct="0">
        <a:spcBef>
          <a:spcPct val="20000"/>
        </a:spcBef>
        <a:spcAft>
          <a:spcPct val="0"/>
        </a:spcAft>
        <a:buClr>
          <a:schemeClr val="accent1"/>
        </a:buClr>
        <a:buSzPct val="85000"/>
        <a:buFont typeface="Arial" charset="0"/>
        <a:buChar char="•"/>
        <a:defRPr sz="2000" kern="1200">
          <a:solidFill>
            <a:schemeClr val="tx1"/>
          </a:solidFill>
          <a:latin typeface="+mn-lt"/>
          <a:ea typeface="+mn-ea"/>
          <a:cs typeface="+mn-cs"/>
        </a:defRPr>
      </a:lvl2pPr>
      <a:lvl3pPr marL="730250" indent="-182563" algn="l" rtl="0" eaLnBrk="0" fontAlgn="base" hangingPunct="0">
        <a:spcBef>
          <a:spcPct val="20000"/>
        </a:spcBef>
        <a:spcAft>
          <a:spcPct val="0"/>
        </a:spcAft>
        <a:buClr>
          <a:schemeClr val="accent1"/>
        </a:buClr>
        <a:buSzPct val="90000"/>
        <a:buFont typeface="Arial" charset="0"/>
        <a:buChar char="•"/>
        <a:defRPr kern="1200">
          <a:solidFill>
            <a:schemeClr val="tx1"/>
          </a:solidFill>
          <a:latin typeface="+mn-lt"/>
          <a:ea typeface="+mn-ea"/>
          <a:cs typeface="+mn-cs"/>
        </a:defRPr>
      </a:lvl3pPr>
      <a:lvl4pPr marL="1004888" indent="-182563" algn="l" rtl="0" eaLnBrk="0" fontAlgn="base" hangingPunct="0">
        <a:spcBef>
          <a:spcPct val="20000"/>
        </a:spcBef>
        <a:spcAft>
          <a:spcPct val="0"/>
        </a:spcAft>
        <a:buClr>
          <a:schemeClr val="accent1"/>
        </a:buClr>
        <a:buFont typeface="Arial" charset="0"/>
        <a:buChar char="•"/>
        <a:defRPr sz="1600" kern="1200">
          <a:solidFill>
            <a:schemeClr val="tx1"/>
          </a:solidFill>
          <a:latin typeface="+mn-lt"/>
          <a:ea typeface="+mn-ea"/>
          <a:cs typeface="+mn-cs"/>
        </a:defRPr>
      </a:lvl4pPr>
      <a:lvl5pPr marL="1187450" indent="-136525" algn="l" rtl="0" eaLnBrk="0" fontAlgn="base" hangingPunct="0">
        <a:spcBef>
          <a:spcPct val="20000"/>
        </a:spcBef>
        <a:spcAft>
          <a:spcPct val="0"/>
        </a:spcAft>
        <a:buClr>
          <a:schemeClr val="accent1"/>
        </a:buClr>
        <a:buSzPct val="100000"/>
        <a:buFont typeface="Arial" charset="0"/>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vJG698U2Mvo"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ved=0CAcQjRw&amp;url=http://www.dailymail.co.uk/health/article-2637548/Were-stressed-home-work-Juggling-household-chores-means-day-office-easier-comparison.html&amp;ei=rCWdVaiHFayt7gbApYLgCg&amp;bvm=bv.96952980,d.ZGU&amp;psig=AFQjCNEm_gjJA5hhlXnuJUmzdtOGyeqEXg&amp;ust=1436448489686779"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cliparts.co/question-mark-gif&amp;ei=wjGdVbbsCI6N7AbyhbSoBw&amp;bvm=bv.96952980,d.ZGU&amp;psig=AFQjCNHpLDag-EO6A4MgTWzOsOvn9sySLQ&amp;ust=1436451362589399" TargetMode="External"/><Relationship Id="rId2" Type="http://schemas.openxmlformats.org/officeDocument/2006/relationships/hyperlink" Target="http://www.google.co.uk/url?sa=i&amp;rct=j&amp;q=&amp;esrc=s&amp;source=images&amp;cd=&amp;cad=rja&amp;uact=8&amp;ved=0CAcQjRw&amp;url=http://www.clipartpanda.com/categories/question-mark-clip-art&amp;ei=ezGdVZzkOM3B7AaU_JuoCQ&amp;bvm=bv.96952980,d.ZGU&amp;psig=AFQjCNHpLDag-EO6A4MgTWzOsOvn9sySLQ&amp;ust=1436451362589399"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uk/url?sa=i&amp;rct=j&amp;q=&amp;esrc=s&amp;source=images&amp;cd=&amp;cad=rja&amp;uact=8&amp;ved=0CAcQjRw&amp;url=http://www.123rf.com/clipart-vector/oops.html&amp;ei=ZjWdVevSCouv7Aa65IyAAg&amp;bvm=bv.96952980,d.ZGU&amp;psig=AFQjCNHbBmeLyrGO3dKw8MfP_No7pU1nZQ&amp;ust=1436452575735838"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easytimegallery.com/t/thinking-face-emoticon.html&amp;ei=zTWdVYe2GMe07Qa0pZz4Bg&amp;bvm=bv.96952980,d.ZGU&amp;psig=AFQjCNGa_qlTcEaEolzD7d3cC1EOHy7V1Q&amp;ust=1436452670615394"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vJG698U2Mvo"/>
          <p:cNvPicPr>
            <a:picLocks noGrp="1" noRot="1" noChangeAspect="1"/>
          </p:cNvPicPr>
          <p:nvPr>
            <p:ph idx="1"/>
            <a:videoFile r:link="rId1"/>
          </p:nvPr>
        </p:nvPicPr>
        <p:blipFill>
          <a:blip r:embed="rId3"/>
          <a:srcRect/>
          <a:stretch>
            <a:fillRect/>
          </a:stretch>
        </p:blipFill>
        <p:spPr>
          <a:xfrm>
            <a:off x="7938" y="908050"/>
            <a:ext cx="9136062" cy="5140325"/>
          </a:xfr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3" y="549275"/>
            <a:ext cx="7772400" cy="287338"/>
          </a:xfrm>
        </p:spPr>
        <p:txBody>
          <a:bodyPr wrap="square" numCol="1" anchorCtr="0" compatLnSpc="1">
            <a:prstTxWarp prst="textNoShape">
              <a:avLst/>
            </a:prstTxWarp>
          </a:bodyPr>
          <a:lstStyle/>
          <a:p>
            <a:pPr algn="ctr" eaLnBrk="1" hangingPunct="1">
              <a:defRPr/>
            </a:pPr>
            <a:r>
              <a:rPr lang="en-GB" sz="1400" b="1" cap="none" smtClean="0"/>
              <a:t>INTRODUCTION TO PSYCHOLOGY                                                              Dr Judith Marshall</a:t>
            </a:r>
          </a:p>
        </p:txBody>
      </p:sp>
      <p:sp>
        <p:nvSpPr>
          <p:cNvPr id="15362" name="Subtitle 2"/>
          <p:cNvSpPr>
            <a:spLocks noGrp="1"/>
          </p:cNvSpPr>
          <p:nvPr>
            <p:ph type="subTitle" idx="1"/>
          </p:nvPr>
        </p:nvSpPr>
        <p:spPr>
          <a:xfrm>
            <a:off x="250825" y="2636838"/>
            <a:ext cx="6400800" cy="1871662"/>
          </a:xfrm>
        </p:spPr>
        <p:txBody>
          <a:bodyPr/>
          <a:lstStyle/>
          <a:p>
            <a:pPr eaLnBrk="1" hangingPunct="1"/>
            <a:r>
              <a:rPr lang="en-GB" sz="3200" smtClean="0">
                <a:solidFill>
                  <a:srgbClr val="57576E"/>
                </a:solidFill>
              </a:rPr>
              <a:t>Lecture Six</a:t>
            </a:r>
          </a:p>
          <a:p>
            <a:pPr eaLnBrk="1" hangingPunct="1"/>
            <a:endParaRPr lang="en-GB" sz="3200" smtClean="0">
              <a:solidFill>
                <a:srgbClr val="57576E"/>
              </a:solidFill>
            </a:endParaRPr>
          </a:p>
          <a:p>
            <a:pPr eaLnBrk="1" hangingPunct="1"/>
            <a:r>
              <a:rPr lang="en-GB" sz="3200" smtClean="0">
                <a:solidFill>
                  <a:srgbClr val="57576E"/>
                </a:solidFill>
              </a:rPr>
              <a:t>Cognitive Psychology - Attention</a:t>
            </a:r>
          </a:p>
        </p:txBody>
      </p:sp>
      <p:pic>
        <p:nvPicPr>
          <p:cNvPr id="15363" name="Picture 2"/>
          <p:cNvPicPr>
            <a:picLocks noChangeAspect="1" noChangeArrowheads="1"/>
          </p:cNvPicPr>
          <p:nvPr/>
        </p:nvPicPr>
        <p:blipFill>
          <a:blip r:embed="rId2"/>
          <a:srcRect/>
          <a:stretch>
            <a:fillRect/>
          </a:stretch>
        </p:blipFill>
        <p:spPr bwMode="auto">
          <a:xfrm>
            <a:off x="6443663" y="1341438"/>
            <a:ext cx="2519362" cy="31178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p:cNvSpPr>
          <p:nvPr>
            <p:ph type="title"/>
          </p:nvPr>
        </p:nvSpPr>
        <p:spPr bwMode="auto">
          <a:noFill/>
        </p:spPr>
        <p:txBody>
          <a:bodyPr wrap="square" numCol="1" anchorCtr="0" compatLnSpc="1">
            <a:prstTxWarp prst="textNoShape">
              <a:avLst/>
            </a:prstTxWarp>
          </a:bodyPr>
          <a:lstStyle/>
          <a:p>
            <a:pPr algn="ctr"/>
            <a:r>
              <a:rPr lang="en-GB" sz="2800" smtClean="0"/>
              <a:t>What is ‘attention’?</a:t>
            </a:r>
          </a:p>
        </p:txBody>
      </p:sp>
      <p:sp>
        <p:nvSpPr>
          <p:cNvPr id="95235" name="Rectangle 3"/>
          <p:cNvSpPr>
            <a:spLocks noGrp="1"/>
          </p:cNvSpPr>
          <p:nvPr>
            <p:ph type="body" idx="1"/>
          </p:nvPr>
        </p:nvSpPr>
        <p:spPr>
          <a:xfrm>
            <a:off x="468313" y="1700213"/>
            <a:ext cx="8229600" cy="4876800"/>
          </a:xfrm>
        </p:spPr>
        <p:txBody>
          <a:bodyPr/>
          <a:lstStyle/>
          <a:p>
            <a:r>
              <a:rPr lang="en-GB" smtClean="0"/>
              <a:t>How many things can you do at once?</a:t>
            </a:r>
          </a:p>
          <a:p>
            <a:endParaRPr lang="en-GB" smtClean="0"/>
          </a:p>
          <a:p>
            <a:endParaRPr lang="en-GB" smtClean="0"/>
          </a:p>
          <a:p>
            <a:endParaRPr lang="en-GB" smtClean="0"/>
          </a:p>
          <a:p>
            <a:endParaRPr lang="en-GB" smtClean="0"/>
          </a:p>
          <a:p>
            <a:endParaRPr lang="en-GB" smtClean="0"/>
          </a:p>
          <a:p>
            <a:endParaRPr lang="en-GB" smtClean="0"/>
          </a:p>
          <a:p>
            <a:endParaRPr lang="en-GB" smtClean="0"/>
          </a:p>
          <a:p>
            <a:endParaRPr lang="en-GB" smtClean="0"/>
          </a:p>
          <a:p>
            <a:r>
              <a:rPr lang="en-GB" smtClean="0"/>
              <a:t>How do your focus on one conversation when there are many other conversation going on around you?</a:t>
            </a:r>
          </a:p>
          <a:p>
            <a:endParaRPr lang="en-GB" smtClean="0"/>
          </a:p>
        </p:txBody>
      </p:sp>
      <p:pic>
        <p:nvPicPr>
          <p:cNvPr id="95237" name="Picture 5" descr="article-2637548-1E2585F100000578-877_634x370">
            <a:hlinkClick r:id="rId2"/>
          </p:cNvPr>
          <p:cNvPicPr>
            <a:picLocks noChangeAspect="1" noChangeArrowheads="1"/>
          </p:cNvPicPr>
          <p:nvPr/>
        </p:nvPicPr>
        <p:blipFill>
          <a:blip r:embed="rId3"/>
          <a:srcRect/>
          <a:stretch>
            <a:fillRect/>
          </a:stretch>
        </p:blipFill>
        <p:spPr bwMode="auto">
          <a:xfrm>
            <a:off x="2339975" y="2636838"/>
            <a:ext cx="4491038" cy="2620962"/>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What is attention?</a:t>
            </a:r>
          </a:p>
        </p:txBody>
      </p:sp>
      <p:sp>
        <p:nvSpPr>
          <p:cNvPr id="18434" name="Content Placeholder 2"/>
          <p:cNvSpPr>
            <a:spLocks noGrp="1"/>
          </p:cNvSpPr>
          <p:nvPr>
            <p:ph idx="1"/>
          </p:nvPr>
        </p:nvSpPr>
        <p:spPr>
          <a:xfrm>
            <a:off x="457200" y="1844675"/>
            <a:ext cx="8229600" cy="4632325"/>
          </a:xfrm>
        </p:spPr>
        <p:txBody>
          <a:bodyPr/>
          <a:lstStyle/>
          <a:p>
            <a:pPr eaLnBrk="1" hangingPunct="1">
              <a:buFont typeface="Arial" charset="0"/>
              <a:buNone/>
            </a:pPr>
            <a:r>
              <a:rPr lang="en-GB" sz="2000" b="1" smtClean="0"/>
              <a:t>Attention is many things:</a:t>
            </a:r>
          </a:p>
          <a:p>
            <a:pPr eaLnBrk="1" hangingPunct="1"/>
            <a:endParaRPr lang="en-GB" sz="2000" b="1" smtClean="0"/>
          </a:p>
          <a:p>
            <a:pPr eaLnBrk="1" hangingPunct="1"/>
            <a:endParaRPr lang="en-GB" sz="2000" smtClean="0"/>
          </a:p>
          <a:p>
            <a:pPr lvl="1" eaLnBrk="1" hangingPunct="1"/>
            <a:r>
              <a:rPr lang="en-GB" smtClean="0"/>
              <a:t>Please ‘pay attention!’</a:t>
            </a:r>
          </a:p>
          <a:p>
            <a:pPr lvl="1" eaLnBrk="1" hangingPunct="1"/>
            <a:endParaRPr lang="en-GB" smtClean="0"/>
          </a:p>
          <a:p>
            <a:pPr lvl="1" eaLnBrk="1" hangingPunct="1"/>
            <a:r>
              <a:rPr lang="en-GB" smtClean="0"/>
              <a:t>Auditory:  ‘You’re not listening to me!’</a:t>
            </a:r>
          </a:p>
          <a:p>
            <a:pPr lvl="1" eaLnBrk="1" hangingPunct="1"/>
            <a:endParaRPr lang="en-GB" smtClean="0"/>
          </a:p>
          <a:p>
            <a:pPr lvl="1" eaLnBrk="1" hangingPunct="1"/>
            <a:r>
              <a:rPr lang="en-GB" smtClean="0"/>
              <a:t>Visual:  ‘Sorry, I didn’t notice’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Content Placeholder 2"/>
          <p:cNvSpPr>
            <a:spLocks noGrp="1"/>
          </p:cNvSpPr>
          <p:nvPr>
            <p:ph idx="1"/>
          </p:nvPr>
        </p:nvSpPr>
        <p:spPr/>
        <p:txBody>
          <a:bodyPr/>
          <a:lstStyle/>
          <a:p>
            <a:pPr marL="0" indent="0" algn="ctr" eaLnBrk="1" hangingPunct="1">
              <a:buFont typeface="Arial" charset="0"/>
              <a:buNone/>
            </a:pPr>
            <a:r>
              <a:rPr lang="en-GB" sz="5400" smtClean="0">
                <a:solidFill>
                  <a:srgbClr val="FF00FF"/>
                </a:solidFill>
              </a:rPr>
              <a:t>See</a:t>
            </a:r>
            <a:r>
              <a:rPr lang="en-GB" sz="5400" smtClean="0"/>
              <a:t> </a:t>
            </a:r>
            <a:r>
              <a:rPr lang="en-GB" sz="5400" smtClean="0">
                <a:solidFill>
                  <a:srgbClr val="0070C0"/>
                </a:solidFill>
              </a:rPr>
              <a:t>Mary</a:t>
            </a:r>
            <a:r>
              <a:rPr lang="en-GB" sz="5400" smtClean="0"/>
              <a:t> </a:t>
            </a:r>
            <a:r>
              <a:rPr lang="en-GB" sz="5400" smtClean="0">
                <a:solidFill>
                  <a:srgbClr val="FF00FF"/>
                </a:solidFill>
              </a:rPr>
              <a:t>if</a:t>
            </a:r>
            <a:r>
              <a:rPr lang="en-GB" sz="5400" smtClean="0"/>
              <a:t> </a:t>
            </a:r>
            <a:r>
              <a:rPr lang="en-GB" sz="5400" smtClean="0">
                <a:solidFill>
                  <a:srgbClr val="0070C0"/>
                </a:solidFill>
              </a:rPr>
              <a:t>had</a:t>
            </a:r>
            <a:r>
              <a:rPr lang="en-GB" sz="5400" smtClean="0"/>
              <a:t> </a:t>
            </a:r>
            <a:r>
              <a:rPr lang="en-GB" sz="5400" smtClean="0">
                <a:solidFill>
                  <a:srgbClr val="FF00FF"/>
                </a:solidFill>
              </a:rPr>
              <a:t>you</a:t>
            </a:r>
            <a:r>
              <a:rPr lang="en-GB" sz="5400" smtClean="0"/>
              <a:t> </a:t>
            </a:r>
            <a:r>
              <a:rPr lang="en-GB" sz="5400" smtClean="0">
                <a:solidFill>
                  <a:srgbClr val="0070C0"/>
                </a:solidFill>
              </a:rPr>
              <a:t>a</a:t>
            </a:r>
            <a:r>
              <a:rPr lang="en-GB" sz="5400" smtClean="0"/>
              <a:t> </a:t>
            </a:r>
            <a:r>
              <a:rPr lang="en-GB" sz="5400" smtClean="0">
                <a:solidFill>
                  <a:srgbClr val="FF00FF"/>
                </a:solidFill>
              </a:rPr>
              <a:t>can</a:t>
            </a:r>
            <a:r>
              <a:rPr lang="en-GB" sz="5400" smtClean="0"/>
              <a:t> </a:t>
            </a:r>
            <a:r>
              <a:rPr lang="en-GB" sz="5400" smtClean="0">
                <a:solidFill>
                  <a:srgbClr val="0070C0"/>
                </a:solidFill>
              </a:rPr>
              <a:t>little</a:t>
            </a:r>
            <a:r>
              <a:rPr lang="en-GB" sz="5400" smtClean="0"/>
              <a:t> </a:t>
            </a:r>
            <a:r>
              <a:rPr lang="en-GB" sz="5400" smtClean="0">
                <a:solidFill>
                  <a:srgbClr val="FF00FF"/>
                </a:solidFill>
              </a:rPr>
              <a:t>pick</a:t>
            </a:r>
            <a:r>
              <a:rPr lang="en-GB" sz="5400" smtClean="0"/>
              <a:t> </a:t>
            </a:r>
            <a:r>
              <a:rPr lang="en-GB" sz="5400" smtClean="0">
                <a:solidFill>
                  <a:srgbClr val="0070C0"/>
                </a:solidFill>
              </a:rPr>
              <a:t>lamb</a:t>
            </a:r>
            <a:r>
              <a:rPr lang="en-GB" sz="5400" smtClean="0"/>
              <a:t> </a:t>
            </a:r>
            <a:r>
              <a:rPr lang="en-GB" sz="5400" smtClean="0">
                <a:solidFill>
                  <a:srgbClr val="FF00FF"/>
                </a:solidFill>
              </a:rPr>
              <a:t>this</a:t>
            </a:r>
            <a:r>
              <a:rPr lang="en-GB" sz="5400" smtClean="0"/>
              <a:t> </a:t>
            </a:r>
            <a:r>
              <a:rPr lang="en-GB" sz="5400" smtClean="0">
                <a:solidFill>
                  <a:srgbClr val="0070C0"/>
                </a:solidFill>
              </a:rPr>
              <a:t>its</a:t>
            </a:r>
            <a:r>
              <a:rPr lang="en-GB" sz="5400" smtClean="0"/>
              <a:t> </a:t>
            </a:r>
            <a:r>
              <a:rPr lang="en-GB" sz="5400" smtClean="0">
                <a:solidFill>
                  <a:srgbClr val="FF00FF"/>
                </a:solidFill>
              </a:rPr>
              <a:t>text</a:t>
            </a:r>
            <a:r>
              <a:rPr lang="en-GB" sz="5400" smtClean="0"/>
              <a:t> </a:t>
            </a:r>
            <a:r>
              <a:rPr lang="en-GB" sz="5400" smtClean="0">
                <a:solidFill>
                  <a:srgbClr val="0070C0"/>
                </a:solidFill>
              </a:rPr>
              <a:t>fleece</a:t>
            </a:r>
            <a:r>
              <a:rPr lang="en-GB" sz="5400" smtClean="0"/>
              <a:t> </a:t>
            </a:r>
            <a:r>
              <a:rPr lang="en-GB" sz="5400" smtClean="0">
                <a:solidFill>
                  <a:srgbClr val="FF00FF"/>
                </a:solidFill>
              </a:rPr>
              <a:t>out</a:t>
            </a:r>
            <a:r>
              <a:rPr lang="en-GB" sz="5400" smtClean="0"/>
              <a:t> </a:t>
            </a:r>
            <a:r>
              <a:rPr lang="en-GB" sz="5400" smtClean="0">
                <a:solidFill>
                  <a:srgbClr val="0070C0"/>
                </a:solidFill>
              </a:rPr>
              <a:t>was</a:t>
            </a:r>
            <a:r>
              <a:rPr lang="en-GB" sz="5400" smtClean="0"/>
              <a:t> </a:t>
            </a:r>
            <a:r>
              <a:rPr lang="en-GB" sz="5400" smtClean="0">
                <a:solidFill>
                  <a:srgbClr val="FF00FF"/>
                </a:solidFill>
              </a:rPr>
              <a:t>from</a:t>
            </a:r>
            <a:r>
              <a:rPr lang="en-GB" sz="5400" smtClean="0"/>
              <a:t> </a:t>
            </a:r>
            <a:r>
              <a:rPr lang="en-GB" sz="5400" smtClean="0">
                <a:solidFill>
                  <a:srgbClr val="0070C0"/>
                </a:solidFill>
              </a:rPr>
              <a:t>white</a:t>
            </a:r>
            <a:r>
              <a:rPr lang="en-GB" sz="5400" smtClean="0"/>
              <a:t> </a:t>
            </a:r>
            <a:r>
              <a:rPr lang="en-GB" sz="5400" smtClean="0">
                <a:solidFill>
                  <a:srgbClr val="FF00FF"/>
                </a:solidFill>
              </a:rPr>
              <a:t>the </a:t>
            </a:r>
            <a:r>
              <a:rPr lang="en-GB" sz="5400" smtClean="0">
                <a:solidFill>
                  <a:srgbClr val="0070C0"/>
                </a:solidFill>
              </a:rPr>
              <a:t>as</a:t>
            </a:r>
            <a:r>
              <a:rPr lang="en-GB" sz="5400" smtClean="0"/>
              <a:t> </a:t>
            </a:r>
            <a:r>
              <a:rPr lang="en-GB" sz="5400" smtClean="0">
                <a:solidFill>
                  <a:srgbClr val="FF00FF"/>
                </a:solidFill>
              </a:rPr>
              <a:t>other</a:t>
            </a:r>
            <a:r>
              <a:rPr lang="en-GB" sz="5400" smtClean="0"/>
              <a:t> </a:t>
            </a:r>
            <a:r>
              <a:rPr lang="en-GB" sz="5400" smtClean="0">
                <a:solidFill>
                  <a:srgbClr val="0070C0"/>
                </a:solidFill>
              </a:rPr>
              <a:t>snow</a:t>
            </a:r>
            <a:r>
              <a:rPr lang="en-GB" sz="5400" smtClean="0"/>
              <a:t> </a:t>
            </a:r>
            <a:r>
              <a:rPr lang="en-GB" sz="5400" smtClean="0">
                <a:solidFill>
                  <a:srgbClr val="FF00FF"/>
                </a:solidFill>
              </a:rPr>
              <a:t>words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Attention</a:t>
            </a:r>
            <a:r>
              <a:rPr lang="en-GB" smtClean="0"/>
              <a:t> </a:t>
            </a:r>
          </a:p>
        </p:txBody>
      </p:sp>
      <p:sp>
        <p:nvSpPr>
          <p:cNvPr id="22530" name="Content Placeholder 2"/>
          <p:cNvSpPr>
            <a:spLocks noGrp="1"/>
          </p:cNvSpPr>
          <p:nvPr>
            <p:ph idx="1"/>
          </p:nvPr>
        </p:nvSpPr>
        <p:spPr>
          <a:xfrm>
            <a:off x="468313" y="2060575"/>
            <a:ext cx="8229600" cy="4589463"/>
          </a:xfrm>
        </p:spPr>
        <p:txBody>
          <a:bodyPr/>
          <a:lstStyle/>
          <a:p>
            <a:pPr eaLnBrk="1" hangingPunct="1"/>
            <a:r>
              <a:rPr lang="en-GB" sz="2000" smtClean="0"/>
              <a:t>There are a huge number of sensations at any time in the world we move in</a:t>
            </a:r>
          </a:p>
          <a:p>
            <a:pPr eaLnBrk="1" hangingPunct="1"/>
            <a:endParaRPr lang="en-GB" sz="2000" smtClean="0"/>
          </a:p>
          <a:p>
            <a:pPr eaLnBrk="1" hangingPunct="1"/>
            <a:r>
              <a:rPr lang="en-GB" sz="2000" smtClean="0"/>
              <a:t>Our cognitive capacities cannot ever process all of this information</a:t>
            </a:r>
          </a:p>
          <a:p>
            <a:pPr eaLnBrk="1" hangingPunct="1"/>
            <a:endParaRPr lang="en-GB" sz="2000" smtClean="0"/>
          </a:p>
          <a:p>
            <a:pPr eaLnBrk="1" hangingPunct="1"/>
            <a:r>
              <a:rPr lang="en-GB" sz="2000" smtClean="0"/>
              <a:t>We must therefore attend to only some things in our environment and ignore the rest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Attention</a:t>
            </a:r>
            <a:r>
              <a:rPr lang="en-GB" smtClean="0"/>
              <a:t> </a:t>
            </a:r>
          </a:p>
        </p:txBody>
      </p:sp>
      <p:sp>
        <p:nvSpPr>
          <p:cNvPr id="3" name="Content Placeholder 2"/>
          <p:cNvSpPr>
            <a:spLocks noGrp="1"/>
          </p:cNvSpPr>
          <p:nvPr>
            <p:ph idx="1"/>
          </p:nvPr>
        </p:nvSpPr>
        <p:spPr/>
        <p:txBody>
          <a:bodyPr>
            <a:normAutofit/>
          </a:bodyPr>
          <a:lstStyle/>
          <a:p>
            <a:pPr marL="0" indent="0" eaLnBrk="1" hangingPunct="1">
              <a:buFont typeface="Arial" charset="0"/>
              <a:buNone/>
            </a:pPr>
            <a:r>
              <a:rPr lang="en-GB" sz="2000" smtClean="0"/>
              <a:t>Attention is seen as a</a:t>
            </a:r>
            <a:r>
              <a:rPr lang="en-GB" sz="2000" b="1" smtClean="0"/>
              <a:t> limited-capacity information-processing system</a:t>
            </a:r>
          </a:p>
          <a:p>
            <a:pPr marL="0" indent="0" eaLnBrk="1" hangingPunct="1"/>
            <a:endParaRPr lang="en-GB" sz="2000" b="1" smtClean="0"/>
          </a:p>
          <a:p>
            <a:pPr marL="0" indent="0" eaLnBrk="1" hangingPunct="1"/>
            <a:r>
              <a:rPr lang="en-GB" sz="2000" smtClean="0"/>
              <a:t>  “Paying attention to something” typically refers to one of two things:</a:t>
            </a:r>
          </a:p>
          <a:p>
            <a:pPr marL="0" indent="0" eaLnBrk="1" hangingPunct="1"/>
            <a:endParaRPr lang="en-GB" sz="2000" smtClean="0"/>
          </a:p>
          <a:p>
            <a:pPr lvl="1" eaLnBrk="1" hangingPunct="1"/>
            <a:r>
              <a:rPr lang="en-GB" smtClean="0"/>
              <a:t>Being selective about what we concentrate on</a:t>
            </a:r>
          </a:p>
          <a:p>
            <a:pPr lvl="1" eaLnBrk="1" hangingPunct="1"/>
            <a:r>
              <a:rPr lang="en-GB" smtClean="0"/>
              <a:t>The notion that we can attend to a limited amount of things at once</a:t>
            </a:r>
          </a:p>
          <a:p>
            <a:pPr marL="0" indent="0" eaLnBrk="1" hangingPunct="1">
              <a:buFont typeface="Arial" charset="0"/>
              <a:buNone/>
            </a:pPr>
            <a:endParaRPr lang="en-GB" smtClean="0"/>
          </a:p>
          <a:p>
            <a:pPr marL="0" indent="0" eaLnBrk="1" hangingPunct="1"/>
            <a:r>
              <a:rPr lang="en-GB" sz="2000" smtClean="0"/>
              <a:t>  This suggests that we can make things more or less conscious by focusing on them, or ignoring them</a:t>
            </a:r>
          </a:p>
          <a:p>
            <a:pPr marL="0" indent="0" eaLnBrk="1" hangingPunct="1"/>
            <a:endParaRPr lang="en-GB" sz="2000" smtClean="0"/>
          </a:p>
          <a:p>
            <a:pPr marL="0" indent="0" eaLnBrk="1" hangingPunct="1"/>
            <a:r>
              <a:rPr lang="en-GB" sz="2000" smtClean="0"/>
              <a:t>  It could be described as focusing our information processing resources on certain stimuli or actions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Exploring Attention</a:t>
            </a:r>
          </a:p>
        </p:txBody>
      </p:sp>
      <p:sp>
        <p:nvSpPr>
          <p:cNvPr id="28674" name="Content Placeholder 2"/>
          <p:cNvSpPr>
            <a:spLocks noGrp="1"/>
          </p:cNvSpPr>
          <p:nvPr>
            <p:ph idx="1"/>
          </p:nvPr>
        </p:nvSpPr>
        <p:spPr/>
        <p:txBody>
          <a:bodyPr/>
          <a:lstStyle/>
          <a:p>
            <a:pPr eaLnBrk="1" hangingPunct="1"/>
            <a:r>
              <a:rPr lang="en-GB" sz="2000" dirty="0" smtClean="0"/>
              <a:t>Psychologists have focused on two dimensions of attention:</a:t>
            </a:r>
          </a:p>
          <a:p>
            <a:pPr eaLnBrk="1" hangingPunct="1"/>
            <a:endParaRPr lang="en-GB" sz="2000" dirty="0" smtClean="0"/>
          </a:p>
          <a:p>
            <a:pPr marL="971550" lvl="1" indent="-514350" eaLnBrk="1" hangingPunct="1">
              <a:buFont typeface="Arial" charset="0"/>
              <a:buAutoNum type="arabicParenR"/>
            </a:pPr>
            <a:r>
              <a:rPr lang="en-GB" b="1" dirty="0" smtClean="0"/>
              <a:t>Selective or focused attention</a:t>
            </a:r>
          </a:p>
          <a:p>
            <a:pPr marL="971550" lvl="1" indent="-514350" eaLnBrk="1" hangingPunct="1">
              <a:buFont typeface="Arial" charset="0"/>
              <a:buAutoNum type="arabicParenR"/>
            </a:pPr>
            <a:endParaRPr lang="en-GB" b="1" dirty="0" smtClean="0"/>
          </a:p>
          <a:p>
            <a:pPr marL="1371600" lvl="2" indent="-514350" eaLnBrk="1" hangingPunct="1"/>
            <a:r>
              <a:rPr lang="en-GB" sz="2000" dirty="0" smtClean="0"/>
              <a:t>Exploring the ways in which some information is registered and other information is rejected</a:t>
            </a:r>
          </a:p>
          <a:p>
            <a:pPr marL="1371600" lvl="2" indent="-514350" eaLnBrk="1" hangingPunct="1"/>
            <a:endParaRPr lang="en-GB" sz="2000" dirty="0" smtClean="0"/>
          </a:p>
          <a:p>
            <a:pPr marL="971550" lvl="1" indent="-514350" eaLnBrk="1" hangingPunct="1">
              <a:buFont typeface="Arial" charset="0"/>
              <a:buAutoNum type="arabicParenR"/>
            </a:pPr>
            <a:r>
              <a:rPr lang="en-GB" b="1" dirty="0" smtClean="0"/>
              <a:t>Divided attention</a:t>
            </a:r>
          </a:p>
          <a:p>
            <a:pPr marL="971550" lvl="1" indent="-514350" eaLnBrk="1" hangingPunct="1">
              <a:buFont typeface="Arial" charset="0"/>
              <a:buAutoNum type="arabicParenR"/>
            </a:pPr>
            <a:endParaRPr lang="en-GB" b="1" dirty="0" smtClean="0"/>
          </a:p>
          <a:p>
            <a:pPr marL="1371600" lvl="2" indent="-514350" eaLnBrk="1" hangingPunct="1"/>
            <a:r>
              <a:rPr lang="en-GB" sz="2000" dirty="0" smtClean="0"/>
              <a:t>Exploring the maximum amount of information that can be attended to at any time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Selective or Focused Attention</a:t>
            </a:r>
          </a:p>
        </p:txBody>
      </p:sp>
      <p:sp>
        <p:nvSpPr>
          <p:cNvPr id="32770" name="Content Placeholder 2"/>
          <p:cNvSpPr>
            <a:spLocks noGrp="1"/>
          </p:cNvSpPr>
          <p:nvPr>
            <p:ph idx="1"/>
          </p:nvPr>
        </p:nvSpPr>
        <p:spPr>
          <a:xfrm>
            <a:off x="468313" y="1773238"/>
            <a:ext cx="8229600" cy="4876800"/>
          </a:xfrm>
        </p:spPr>
        <p:txBody>
          <a:bodyPr/>
          <a:lstStyle/>
          <a:p>
            <a:pPr eaLnBrk="1" hangingPunct="1"/>
            <a:r>
              <a:rPr lang="en-GB" sz="2000" b="1" dirty="0" smtClean="0"/>
              <a:t>Exploring the ways in which some information is registered and other information is rejected</a:t>
            </a:r>
          </a:p>
          <a:p>
            <a:pPr eaLnBrk="1" hangingPunct="1"/>
            <a:endParaRPr lang="en-GB" sz="2000" b="1" dirty="0"/>
          </a:p>
          <a:p>
            <a:pPr eaLnBrk="1" hangingPunct="1"/>
            <a:r>
              <a:rPr lang="en-GB" sz="2000" dirty="0" smtClean="0"/>
              <a:t>Studied by presenting two or more auditory messages at the same time; instructed to only focus on one of them</a:t>
            </a:r>
          </a:p>
          <a:p>
            <a:pPr eaLnBrk="1" hangingPunct="1"/>
            <a:endParaRPr lang="en-GB" sz="2000" dirty="0" smtClean="0"/>
          </a:p>
          <a:p>
            <a:pPr lvl="1" eaLnBrk="1" hangingPunct="1"/>
            <a:r>
              <a:rPr lang="en-GB" b="1" dirty="0" smtClean="0"/>
              <a:t>Shadowing</a:t>
            </a:r>
            <a:r>
              <a:rPr lang="en-GB" dirty="0" smtClean="0"/>
              <a:t>: one message fed into left ear, one into right ear; participants repeat one message aloud as they hear it</a:t>
            </a:r>
          </a:p>
          <a:p>
            <a:pPr lvl="1" eaLnBrk="1" hangingPunct="1"/>
            <a:endParaRPr lang="en-GB" dirty="0" smtClean="0"/>
          </a:p>
          <a:p>
            <a:pPr lvl="1" eaLnBrk="1" hangingPunct="1"/>
            <a:r>
              <a:rPr lang="en-GB" dirty="0" smtClean="0"/>
              <a:t>Provides information about how we selectively attend to certain stimuli</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850" y="765175"/>
            <a:ext cx="8255000" cy="2116138"/>
          </a:xfrm>
        </p:spPr>
        <p:txBody>
          <a:bodyPr>
            <a:normAutofit fontScale="77500" lnSpcReduction="20000"/>
          </a:bodyPr>
          <a:lstStyle/>
          <a:p>
            <a:pPr marL="0" indent="0" eaLnBrk="1" hangingPunct="1">
              <a:lnSpc>
                <a:spcPct val="90000"/>
              </a:lnSpc>
              <a:buFont typeface="Arial" charset="0"/>
              <a:buNone/>
            </a:pPr>
            <a:r>
              <a:rPr lang="en-GB" b="1" smtClean="0"/>
              <a:t>Cherry (1953):  ‘</a:t>
            </a:r>
            <a:r>
              <a:rPr lang="en-GB" smtClean="0"/>
              <a:t>Cocktail Party Effect’</a:t>
            </a:r>
          </a:p>
          <a:p>
            <a:pPr marL="0" indent="0" eaLnBrk="1" hangingPunct="1">
              <a:lnSpc>
                <a:spcPct val="90000"/>
              </a:lnSpc>
              <a:buFont typeface="Arial" charset="0"/>
              <a:buNone/>
            </a:pPr>
            <a:endParaRPr lang="en-GB" b="1" smtClean="0"/>
          </a:p>
          <a:p>
            <a:pPr marL="0" indent="0"/>
            <a:r>
              <a:rPr lang="en-GB" sz="2000" smtClean="0"/>
              <a:t>  How we pick out a single conversation among a number of others</a:t>
            </a:r>
          </a:p>
          <a:p>
            <a:pPr marL="0" indent="0"/>
            <a:endParaRPr lang="en-GB" sz="2000" smtClean="0"/>
          </a:p>
          <a:p>
            <a:pPr marL="0" indent="0"/>
            <a:r>
              <a:rPr lang="en-GB" sz="2000" smtClean="0"/>
              <a:t>  Two streams of speech played - one to each ear</a:t>
            </a:r>
          </a:p>
          <a:p>
            <a:pPr marL="0" indent="0"/>
            <a:endParaRPr lang="en-GB" sz="2000" smtClean="0"/>
          </a:p>
          <a:p>
            <a:pPr marL="0" indent="0"/>
            <a:r>
              <a:rPr lang="en-GB" sz="2000" smtClean="0"/>
              <a:t>  Participants asked to repeat the speech played in one ear, but were </a:t>
            </a:r>
          </a:p>
          <a:p>
            <a:pPr marL="0" indent="0">
              <a:buFont typeface="Arial" charset="0"/>
              <a:buNone/>
            </a:pPr>
            <a:r>
              <a:rPr lang="en-GB" sz="2000" smtClean="0"/>
              <a:t>   then asked about content of the other speech stream</a:t>
            </a:r>
          </a:p>
          <a:p>
            <a:pPr marL="0" indent="0"/>
            <a:endParaRPr lang="en-GB" sz="2000" smtClean="0"/>
          </a:p>
          <a:p>
            <a:pPr marL="0" indent="0" eaLnBrk="1" hangingPunct="1">
              <a:spcBef>
                <a:spcPct val="0"/>
              </a:spcBef>
              <a:buClrTx/>
              <a:buSzTx/>
              <a:buFontTx/>
              <a:buNone/>
            </a:pPr>
            <a:endParaRPr lang="en-GB" sz="2000" smtClean="0"/>
          </a:p>
        </p:txBody>
      </p:sp>
      <p:pic>
        <p:nvPicPr>
          <p:cNvPr id="34819" name="Picture 2"/>
          <p:cNvPicPr>
            <a:picLocks noChangeAspect="1" noChangeArrowheads="1"/>
          </p:cNvPicPr>
          <p:nvPr/>
        </p:nvPicPr>
        <p:blipFill>
          <a:blip r:embed="rId3"/>
          <a:srcRect/>
          <a:stretch>
            <a:fillRect/>
          </a:stretch>
        </p:blipFill>
        <p:spPr bwMode="auto">
          <a:xfrm>
            <a:off x="2195513" y="4149725"/>
            <a:ext cx="4752975" cy="24987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p:cNvSpPr>
            <a:spLocks noGrp="1"/>
          </p:cNvSpPr>
          <p:nvPr>
            <p:ph idx="1"/>
          </p:nvPr>
        </p:nvSpPr>
        <p:spPr>
          <a:xfrm>
            <a:off x="468313" y="620713"/>
            <a:ext cx="8229600" cy="5640387"/>
          </a:xfrm>
        </p:spPr>
        <p:txBody>
          <a:bodyPr/>
          <a:lstStyle/>
          <a:p>
            <a:pPr eaLnBrk="1" hangingPunct="1">
              <a:lnSpc>
                <a:spcPct val="90000"/>
              </a:lnSpc>
              <a:buFont typeface="Arial" charset="0"/>
              <a:buNone/>
            </a:pPr>
            <a:r>
              <a:rPr lang="en-GB" b="1" smtClean="0"/>
              <a:t>Cherry (1953):  ‘</a:t>
            </a:r>
            <a:r>
              <a:rPr lang="en-GB" smtClean="0"/>
              <a:t>Cocktail Party Effect’  findings</a:t>
            </a:r>
          </a:p>
          <a:p>
            <a:pPr eaLnBrk="1" hangingPunct="1">
              <a:buFont typeface="Arial" charset="0"/>
              <a:buNone/>
            </a:pPr>
            <a:endParaRPr lang="en-GB" sz="1400" smtClean="0"/>
          </a:p>
          <a:p>
            <a:pPr eaLnBrk="1" hangingPunct="1"/>
            <a:r>
              <a:rPr lang="en-GB" sz="2000" smtClean="0"/>
              <a:t>Participants might know whether the other voice was male or female</a:t>
            </a:r>
          </a:p>
          <a:p>
            <a:pPr eaLnBrk="1" hangingPunct="1"/>
            <a:endParaRPr lang="en-GB" sz="1400" smtClean="0"/>
          </a:p>
          <a:p>
            <a:pPr eaLnBrk="1" hangingPunct="1"/>
            <a:r>
              <a:rPr lang="en-GB" sz="2000" smtClean="0"/>
              <a:t>But might not know what was said, or even what language the speaker was talking in</a:t>
            </a:r>
          </a:p>
          <a:p>
            <a:pPr eaLnBrk="1" hangingPunct="1"/>
            <a:endParaRPr lang="en-GB" sz="1400" smtClean="0"/>
          </a:p>
          <a:p>
            <a:pPr eaLnBrk="1" hangingPunct="1"/>
            <a:r>
              <a:rPr lang="en-GB" sz="2000" smtClean="0"/>
              <a:t>May also describe a similar phenomenon - when we immediately detect words of importance originating from unattended stimuli</a:t>
            </a:r>
          </a:p>
          <a:p>
            <a:pPr eaLnBrk="1" hangingPunct="1"/>
            <a:endParaRPr lang="en-GB" sz="1400" smtClean="0"/>
          </a:p>
          <a:p>
            <a:pPr eaLnBrk="1" hangingPunct="1"/>
            <a:r>
              <a:rPr lang="en-GB" sz="2000" smtClean="0"/>
              <a:t>Other studies agree that </a:t>
            </a:r>
          </a:p>
          <a:p>
            <a:pPr eaLnBrk="1" hangingPunct="1"/>
            <a:endParaRPr lang="en-GB" sz="2000" smtClean="0"/>
          </a:p>
          <a:p>
            <a:pPr marL="742950" lvl="1" indent="-285750" eaLnBrk="1" hangingPunct="1"/>
            <a:r>
              <a:rPr lang="en-GB" sz="1800" smtClean="0"/>
              <a:t>little is remembered of attended words, regardless of times repeated or what language it was in</a:t>
            </a:r>
          </a:p>
          <a:p>
            <a:pPr eaLnBrk="1" hangingPunct="1"/>
            <a:endParaRPr lang="en-GB" sz="1800" smtClean="0"/>
          </a:p>
          <a:p>
            <a:pPr marL="742950" lvl="1" indent="-285750" eaLnBrk="1" hangingPunct="1"/>
            <a:r>
              <a:rPr lang="en-GB" sz="1800" smtClean="0"/>
              <a:t>a change of voice from male to female is noticed</a:t>
            </a:r>
          </a:p>
          <a:p>
            <a:pPr eaLnBrk="1" hangingPunct="1"/>
            <a:endParaRPr lang="en-GB" sz="1800" smtClean="0"/>
          </a:p>
          <a:p>
            <a:pPr eaLnBrk="1" hangingPunct="1"/>
            <a:r>
              <a:rPr lang="en-GB" sz="2000" smtClean="0"/>
              <a:t>Suggests that we may </a:t>
            </a:r>
            <a:r>
              <a:rPr lang="en-GB" sz="2000" b="1" smtClean="0"/>
              <a:t>hear the</a:t>
            </a:r>
            <a:r>
              <a:rPr lang="en-GB" sz="2000" smtClean="0"/>
              <a:t> </a:t>
            </a:r>
            <a:r>
              <a:rPr lang="en-GB" sz="2000" b="1" smtClean="0"/>
              <a:t>physical properties</a:t>
            </a:r>
            <a:r>
              <a:rPr lang="en-GB" sz="2000" smtClean="0"/>
              <a:t> </a:t>
            </a:r>
            <a:r>
              <a:rPr lang="en-GB" sz="2000" b="1" smtClean="0"/>
              <a:t>of a word but</a:t>
            </a:r>
            <a:r>
              <a:rPr lang="en-GB" sz="2000" smtClean="0"/>
              <a:t> </a:t>
            </a:r>
            <a:r>
              <a:rPr lang="en-GB" sz="2000" b="1" smtClean="0"/>
              <a:t>not its</a:t>
            </a:r>
            <a:r>
              <a:rPr lang="en-GB" sz="2000" smtClean="0"/>
              <a:t> </a:t>
            </a:r>
            <a:r>
              <a:rPr lang="en-GB" sz="2000" b="1" smtClean="0"/>
              <a:t>meaning</a:t>
            </a:r>
            <a:r>
              <a:rPr lang="en-GB" sz="2000" smtClean="0"/>
              <a:t> (semantic context)</a:t>
            </a:r>
          </a:p>
          <a:p>
            <a:pPr eaLnBrk="1" hangingPunct="1"/>
            <a:endParaRPr lang="en-GB" sz="200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p:cNvSpPr>
          <p:nvPr>
            <p:ph type="title" idx="4294967295"/>
          </p:nvPr>
        </p:nvSpPr>
        <p:spPr bwMode="auto">
          <a:noFill/>
        </p:spPr>
        <p:txBody>
          <a:bodyPr wrap="square" numCol="1" anchorCtr="0" compatLnSpc="1">
            <a:prstTxWarp prst="textNoShape">
              <a:avLst/>
            </a:prstTxWarp>
          </a:bodyPr>
          <a:lstStyle/>
          <a:p>
            <a:pPr algn="ctr"/>
            <a:r>
              <a:rPr lang="en-GB" sz="2800" smtClean="0"/>
              <a:t>MODELS OF SELECTIVE ATTENTION: </a:t>
            </a:r>
            <a:br>
              <a:rPr lang="en-GB" sz="2800" smtClean="0"/>
            </a:br>
            <a:r>
              <a:rPr lang="en-GB" sz="2800" smtClean="0">
                <a:solidFill>
                  <a:srgbClr val="57576E"/>
                </a:solidFill>
              </a:rPr>
              <a:t>Single channel models</a:t>
            </a:r>
          </a:p>
        </p:txBody>
      </p:sp>
      <p:sp>
        <p:nvSpPr>
          <p:cNvPr id="43009" name="Content Placeholder 2"/>
          <p:cNvSpPr>
            <a:spLocks noGrp="1"/>
          </p:cNvSpPr>
          <p:nvPr>
            <p:ph type="body" idx="1"/>
          </p:nvPr>
        </p:nvSpPr>
        <p:spPr>
          <a:xfrm>
            <a:off x="468313" y="1981200"/>
            <a:ext cx="8229600" cy="4876800"/>
          </a:xfrm>
        </p:spPr>
        <p:txBody>
          <a:bodyPr/>
          <a:lstStyle/>
          <a:p>
            <a:pPr eaLnBrk="1" hangingPunct="1">
              <a:lnSpc>
                <a:spcPct val="90000"/>
              </a:lnSpc>
            </a:pPr>
            <a:r>
              <a:rPr lang="en-GB" sz="2000" dirty="0" smtClean="0"/>
              <a:t>Somewhere in information-processing there is a ‘bottleneck’ or filter </a:t>
            </a:r>
          </a:p>
          <a:p>
            <a:pPr eaLnBrk="1" hangingPunct="1">
              <a:lnSpc>
                <a:spcPct val="90000"/>
              </a:lnSpc>
            </a:pPr>
            <a:r>
              <a:rPr lang="en-GB" sz="2000" dirty="0" smtClean="0"/>
              <a:t>This allows for some information to be passed on for further analysis</a:t>
            </a:r>
          </a:p>
          <a:p>
            <a:pPr eaLnBrk="1" hangingPunct="1">
              <a:lnSpc>
                <a:spcPct val="90000"/>
              </a:lnSpc>
            </a:pPr>
            <a:r>
              <a:rPr lang="en-GB" sz="2000" dirty="0" smtClean="0"/>
              <a:t>The rest is either discarded or processed to only a limited degree.</a:t>
            </a:r>
          </a:p>
          <a:p>
            <a:pPr eaLnBrk="1" hangingPunct="1">
              <a:lnSpc>
                <a:spcPct val="90000"/>
              </a:lnSpc>
            </a:pPr>
            <a:endParaRPr lang="en-GB" sz="2000" dirty="0" smtClean="0"/>
          </a:p>
          <a:p>
            <a:pPr eaLnBrk="1" hangingPunct="1">
              <a:lnSpc>
                <a:spcPct val="90000"/>
              </a:lnSpc>
            </a:pPr>
            <a:r>
              <a:rPr lang="en-GB" sz="2000" dirty="0" smtClean="0"/>
              <a:t>Three theories:  differ in proposals of WHEN the filtering takes place</a:t>
            </a:r>
          </a:p>
          <a:p>
            <a:pPr eaLnBrk="1" hangingPunct="1">
              <a:lnSpc>
                <a:spcPct val="90000"/>
              </a:lnSpc>
            </a:pPr>
            <a:endParaRPr lang="en-GB" sz="2000" dirty="0" smtClean="0"/>
          </a:p>
          <a:p>
            <a:pPr lvl="1" eaLnBrk="1" hangingPunct="1">
              <a:lnSpc>
                <a:spcPct val="90000"/>
              </a:lnSpc>
            </a:pPr>
            <a:r>
              <a:rPr lang="en-GB" dirty="0" smtClean="0"/>
              <a:t>Broadbent’s (1958) early selection filter theory</a:t>
            </a:r>
          </a:p>
          <a:p>
            <a:pPr lvl="1" eaLnBrk="1" hangingPunct="1">
              <a:lnSpc>
                <a:spcPct val="90000"/>
              </a:lnSpc>
            </a:pPr>
            <a:r>
              <a:rPr lang="en-GB" dirty="0" err="1" smtClean="0"/>
              <a:t>Treisman’s</a:t>
            </a:r>
            <a:r>
              <a:rPr lang="en-GB" dirty="0" smtClean="0"/>
              <a:t> (1960, 1964) attenuation model</a:t>
            </a:r>
          </a:p>
          <a:p>
            <a:pPr lvl="1" eaLnBrk="1" hangingPunct="1">
              <a:lnSpc>
                <a:spcPct val="90000"/>
              </a:lnSpc>
            </a:pPr>
            <a:r>
              <a:rPr lang="en-GB" dirty="0" smtClean="0"/>
              <a:t>The Deutsch-Norman late selection filter theory</a:t>
            </a:r>
          </a:p>
          <a:p>
            <a:pPr eaLnBrk="1" hangingPunct="1">
              <a:lnSpc>
                <a:spcPct val="90000"/>
              </a:lnSpc>
            </a:pPr>
            <a:endParaRPr lang="en-GB" dirty="0" smtClean="0">
              <a:solidFill>
                <a:srgbClr val="0070C0"/>
              </a:solidFill>
            </a:endParaRPr>
          </a:p>
          <a:p>
            <a:pPr eaLnBrk="1" hangingPunct="1">
              <a:lnSpc>
                <a:spcPct val="90000"/>
              </a:lnSpc>
            </a:pPr>
            <a:r>
              <a:rPr lang="en-GB" sz="2000" dirty="0" smtClean="0"/>
              <a:t>Selective attention tasks have been crucial in driving the development of bottleneck models</a:t>
            </a:r>
          </a:p>
          <a:p>
            <a:pPr eaLnBrk="1" hangingPunct="1">
              <a:lnSpc>
                <a:spcPct val="90000"/>
              </a:lnSpc>
            </a:pPr>
            <a:endParaRPr lang="en-GB" sz="2000" dirty="0" smtClean="0"/>
          </a:p>
          <a:p>
            <a:pPr eaLnBrk="1" hangingPunct="1">
              <a:lnSpc>
                <a:spcPct val="90000"/>
              </a:lnSpc>
            </a:pPr>
            <a:r>
              <a:rPr lang="en-GB" sz="2000" dirty="0" smtClean="0"/>
              <a:t>Involves focusing on one task and excluding irrelevant stimuli</a:t>
            </a:r>
          </a:p>
          <a:p>
            <a:pPr eaLnBrk="1" hangingPunct="1">
              <a:lnSpc>
                <a:spcPct val="90000"/>
              </a:lnSpc>
            </a:pPr>
            <a:endParaRPr lang="en-GB" sz="2000" dirty="0" smtClean="0"/>
          </a:p>
          <a:p>
            <a:pPr eaLnBrk="1" hangingPunct="1">
              <a:lnSpc>
                <a:spcPct val="90000"/>
              </a:lnSpc>
            </a:pPr>
            <a:endParaRPr lang="en-GB" dirty="0" smtClean="0">
              <a:solidFill>
                <a:srgbClr val="0070C0"/>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Broadbent’s (1958) Filter Model of attention </a:t>
            </a:r>
          </a:p>
        </p:txBody>
      </p:sp>
      <p:sp>
        <p:nvSpPr>
          <p:cNvPr id="46082" name="Content Placeholder 2"/>
          <p:cNvSpPr>
            <a:spLocks noGrp="1"/>
          </p:cNvSpPr>
          <p:nvPr>
            <p:ph idx="1"/>
          </p:nvPr>
        </p:nvSpPr>
        <p:spPr>
          <a:xfrm>
            <a:off x="468313" y="1412875"/>
            <a:ext cx="8229600" cy="5237163"/>
          </a:xfrm>
        </p:spPr>
        <p:txBody>
          <a:bodyPr/>
          <a:lstStyle/>
          <a:p>
            <a:pPr eaLnBrk="1" hangingPunct="1"/>
            <a:r>
              <a:rPr lang="en-GB" sz="2000" smtClean="0"/>
              <a:t>We filter out sensory information before it reaches STM</a:t>
            </a:r>
          </a:p>
          <a:p>
            <a:pPr eaLnBrk="1" hangingPunct="1"/>
            <a:endParaRPr lang="en-GB" sz="1200" smtClean="0"/>
          </a:p>
          <a:p>
            <a:pPr eaLnBrk="1" hangingPunct="1"/>
            <a:r>
              <a:rPr lang="en-GB" sz="2000" smtClean="0"/>
              <a:t>This filtering is based on the </a:t>
            </a:r>
            <a:r>
              <a:rPr lang="en-GB" sz="2000" b="1" smtClean="0"/>
              <a:t>physical characteristics</a:t>
            </a:r>
            <a:r>
              <a:rPr lang="en-GB" sz="2000" i="1" smtClean="0"/>
              <a:t> </a:t>
            </a:r>
            <a:r>
              <a:rPr lang="en-GB" sz="2000" smtClean="0"/>
              <a:t>of the stimuli rather than any semantic content</a:t>
            </a:r>
          </a:p>
        </p:txBody>
      </p:sp>
      <p:pic>
        <p:nvPicPr>
          <p:cNvPr id="46084" name="Picture 2"/>
          <p:cNvPicPr>
            <a:picLocks noChangeAspect="1" noChangeArrowheads="1"/>
          </p:cNvPicPr>
          <p:nvPr/>
        </p:nvPicPr>
        <p:blipFill>
          <a:blip r:embed="rId3"/>
          <a:srcRect/>
          <a:stretch>
            <a:fillRect/>
          </a:stretch>
        </p:blipFill>
        <p:spPr bwMode="auto">
          <a:xfrm>
            <a:off x="900113" y="2933700"/>
            <a:ext cx="7345362" cy="39243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Criticism of Broadbent’s Model</a:t>
            </a:r>
          </a:p>
        </p:txBody>
      </p:sp>
      <p:sp>
        <p:nvSpPr>
          <p:cNvPr id="50178" name="Content Placeholder 2"/>
          <p:cNvSpPr>
            <a:spLocks noGrp="1"/>
          </p:cNvSpPr>
          <p:nvPr>
            <p:ph idx="1"/>
          </p:nvPr>
        </p:nvSpPr>
        <p:spPr/>
        <p:txBody>
          <a:bodyPr/>
          <a:lstStyle/>
          <a:p>
            <a:pPr eaLnBrk="1" hangingPunct="1"/>
            <a:r>
              <a:rPr lang="en-GB" sz="2000" smtClean="0"/>
              <a:t>Von Wright et al. (1975)</a:t>
            </a:r>
          </a:p>
          <a:p>
            <a:pPr eaLnBrk="1" hangingPunct="1"/>
            <a:endParaRPr lang="en-GB" sz="2000" smtClean="0"/>
          </a:p>
          <a:p>
            <a:pPr lvl="1" eaLnBrk="1" hangingPunct="1"/>
            <a:r>
              <a:rPr lang="en-GB" smtClean="0"/>
              <a:t>Paired certain words with electric shocks</a:t>
            </a:r>
          </a:p>
          <a:p>
            <a:pPr lvl="1" eaLnBrk="1" hangingPunct="1"/>
            <a:endParaRPr lang="en-GB" smtClean="0"/>
          </a:p>
          <a:p>
            <a:pPr lvl="1" eaLnBrk="1" hangingPunct="1"/>
            <a:r>
              <a:rPr lang="en-GB" smtClean="0"/>
              <a:t>Because of conditioning, the words caused a fear response on their own, measurable by galvanic skin response (GSR)</a:t>
            </a:r>
          </a:p>
          <a:p>
            <a:pPr lvl="1" eaLnBrk="1" hangingPunct="1"/>
            <a:endParaRPr lang="en-GB" smtClean="0"/>
          </a:p>
          <a:p>
            <a:pPr lvl="1" eaLnBrk="1" hangingPunct="1"/>
            <a:r>
              <a:rPr lang="en-GB" smtClean="0"/>
              <a:t>Using Cherry’s technique, Von Wright found conditioned words in the ignored ear still produced GSR response, even without awareness</a:t>
            </a:r>
          </a:p>
          <a:p>
            <a:pPr lvl="1" eaLnBrk="1" hangingPunct="1"/>
            <a:endParaRPr lang="en-GB" smtClean="0"/>
          </a:p>
          <a:p>
            <a:pPr lvl="1" eaLnBrk="1" hangingPunct="1"/>
            <a:r>
              <a:rPr lang="en-GB" smtClean="0"/>
              <a:t>Showing that some meaning must be processed </a:t>
            </a:r>
            <a:r>
              <a:rPr lang="en-GB" i="1" smtClean="0"/>
              <a:t>before</a:t>
            </a:r>
            <a:r>
              <a:rPr lang="en-GB" smtClean="0"/>
              <a:t> awareness, and that Broadbent’s model cannot be entirely correct</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Treisman’s Attenuator Model</a:t>
            </a:r>
          </a:p>
        </p:txBody>
      </p:sp>
      <p:sp>
        <p:nvSpPr>
          <p:cNvPr id="52226" name="Content Placeholder 2"/>
          <p:cNvSpPr>
            <a:spLocks noGrp="1"/>
          </p:cNvSpPr>
          <p:nvPr>
            <p:ph idx="1"/>
          </p:nvPr>
        </p:nvSpPr>
        <p:spPr>
          <a:xfrm>
            <a:off x="457200" y="1916113"/>
            <a:ext cx="8229600" cy="4560887"/>
          </a:xfrm>
        </p:spPr>
        <p:txBody>
          <a:bodyPr/>
          <a:lstStyle/>
          <a:p>
            <a:pPr eaLnBrk="1" hangingPunct="1"/>
            <a:r>
              <a:rPr lang="en-GB" sz="2000" smtClean="0"/>
              <a:t>Treisman (1964) alternatively argued that instead of a strict filter, processing was </a:t>
            </a:r>
            <a:r>
              <a:rPr lang="en-GB" sz="2000" b="1" smtClean="0"/>
              <a:t>attenuated</a:t>
            </a:r>
            <a:r>
              <a:rPr lang="en-GB" sz="2000" smtClean="0"/>
              <a:t> (reduced) for the unattended stimuli</a:t>
            </a:r>
          </a:p>
          <a:p>
            <a:pPr eaLnBrk="1" hangingPunct="1"/>
            <a:endParaRPr lang="en-GB" sz="2000" dirty="0" smtClean="0"/>
          </a:p>
          <a:p>
            <a:pPr eaLnBrk="1" hangingPunct="1"/>
            <a:r>
              <a:rPr lang="en-GB" sz="2000" dirty="0" smtClean="0"/>
              <a:t>Therefore, some processing of meaning could take place, albeit in a much reduced fashion</a:t>
            </a:r>
          </a:p>
          <a:p>
            <a:pPr eaLnBrk="1" hangingPunct="1"/>
            <a:endParaRPr lang="en-GB" sz="2000" dirty="0" smtClean="0"/>
          </a:p>
          <a:p>
            <a:pPr eaLnBrk="1" hangingPunct="1"/>
            <a:r>
              <a:rPr lang="en-GB" sz="2000" dirty="0" smtClean="0"/>
              <a:t>This could account for why conditioned words could still cause a fear response even when ‘ignored’</a:t>
            </a:r>
          </a:p>
          <a:p>
            <a:pPr eaLnBrk="1" hangingPunct="1"/>
            <a:endParaRPr lang="en-GB" sz="2000" dirty="0" smtClean="0"/>
          </a:p>
          <a:p>
            <a:pPr eaLnBrk="1" hangingPunct="1"/>
            <a:r>
              <a:rPr lang="en-GB" sz="2000" dirty="0" smtClean="0"/>
              <a:t>But, full sentences could not be understood</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Treisman’s Attenuator Model</a:t>
            </a:r>
          </a:p>
        </p:txBody>
      </p:sp>
      <p:pic>
        <p:nvPicPr>
          <p:cNvPr id="54274" name="Picture 2"/>
          <p:cNvPicPr>
            <a:picLocks noChangeAspect="1" noChangeArrowheads="1"/>
          </p:cNvPicPr>
          <p:nvPr/>
        </p:nvPicPr>
        <p:blipFill>
          <a:blip r:embed="rId3"/>
          <a:srcRect/>
          <a:stretch>
            <a:fillRect/>
          </a:stretch>
        </p:blipFill>
        <p:spPr bwMode="auto">
          <a:xfrm>
            <a:off x="539750" y="1916113"/>
            <a:ext cx="8348663" cy="4032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Evaluation of Treisman’s Model</a:t>
            </a:r>
          </a:p>
        </p:txBody>
      </p:sp>
      <p:sp>
        <p:nvSpPr>
          <p:cNvPr id="3" name="Content Placeholder 2"/>
          <p:cNvSpPr>
            <a:spLocks noGrp="1"/>
          </p:cNvSpPr>
          <p:nvPr>
            <p:ph idx="1"/>
          </p:nvPr>
        </p:nvSpPr>
        <p:spPr/>
        <p:txBody>
          <a:bodyPr>
            <a:normAutofit/>
          </a:bodyPr>
          <a:lstStyle/>
          <a:p>
            <a:pPr eaLnBrk="1" hangingPunct="1">
              <a:lnSpc>
                <a:spcPct val="90000"/>
              </a:lnSpc>
            </a:pPr>
            <a:r>
              <a:rPr lang="en-GB" sz="2000" smtClean="0"/>
              <a:t>Overcomes some of the problems associated with Broadbent’s Filter Model – can account for the ‘Cocktail Party Phenomenon’</a:t>
            </a:r>
          </a:p>
          <a:p>
            <a:pPr eaLnBrk="1" hangingPunct="1">
              <a:lnSpc>
                <a:spcPct val="90000"/>
              </a:lnSpc>
            </a:pPr>
            <a:endParaRPr lang="en-GB" sz="2000" smtClean="0"/>
          </a:p>
          <a:p>
            <a:pPr eaLnBrk="1" hangingPunct="1">
              <a:lnSpc>
                <a:spcPct val="90000"/>
              </a:lnSpc>
            </a:pPr>
            <a:r>
              <a:rPr lang="en-GB" sz="2000" smtClean="0"/>
              <a:t>But - does not explain exactly how semantic analysis works</a:t>
            </a:r>
          </a:p>
          <a:p>
            <a:pPr eaLnBrk="1" hangingPunct="1">
              <a:lnSpc>
                <a:spcPct val="90000"/>
              </a:lnSpc>
            </a:pPr>
            <a:endParaRPr lang="en-GB" sz="2000" smtClean="0"/>
          </a:p>
          <a:p>
            <a:pPr eaLnBrk="1" hangingPunct="1">
              <a:lnSpc>
                <a:spcPct val="90000"/>
              </a:lnSpc>
            </a:pPr>
            <a:r>
              <a:rPr lang="en-GB" sz="2000" smtClean="0"/>
              <a:t>The nature of the attenuation process is not precisely specified</a:t>
            </a:r>
          </a:p>
          <a:p>
            <a:pPr eaLnBrk="1" hangingPunct="1">
              <a:lnSpc>
                <a:spcPct val="90000"/>
              </a:lnSpc>
              <a:buFont typeface="Arial" charset="0"/>
              <a:buNone/>
            </a:pPr>
            <a:endParaRPr lang="en-GB" sz="2000" smtClean="0"/>
          </a:p>
          <a:p>
            <a:pPr eaLnBrk="1" hangingPunct="1">
              <a:lnSpc>
                <a:spcPct val="90000"/>
              </a:lnSpc>
            </a:pPr>
            <a:r>
              <a:rPr lang="en-GB" sz="2000" smtClean="0"/>
              <a:t>Can never be sure that the participants have not actually switched to the so called unattended channel</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Deutsch-Norman Selection Model</a:t>
            </a:r>
          </a:p>
        </p:txBody>
      </p:sp>
      <p:sp>
        <p:nvSpPr>
          <p:cNvPr id="58370" name="Content Placeholder 2"/>
          <p:cNvSpPr>
            <a:spLocks noGrp="1"/>
          </p:cNvSpPr>
          <p:nvPr>
            <p:ph idx="1"/>
          </p:nvPr>
        </p:nvSpPr>
        <p:spPr>
          <a:xfrm>
            <a:off x="250825" y="1700213"/>
            <a:ext cx="8675688" cy="5373687"/>
          </a:xfrm>
        </p:spPr>
        <p:txBody>
          <a:bodyPr/>
          <a:lstStyle/>
          <a:p>
            <a:pPr eaLnBrk="1" hangingPunct="1"/>
            <a:r>
              <a:rPr lang="en-GB" sz="2000" smtClean="0"/>
              <a:t>The previous two models are known as ‘early selection models’ because information is selected </a:t>
            </a:r>
            <a:r>
              <a:rPr lang="en-GB" sz="2000" i="1" smtClean="0"/>
              <a:t>before</a:t>
            </a:r>
            <a:r>
              <a:rPr lang="en-GB" sz="2000" smtClean="0"/>
              <a:t> it reaches awareness and STM</a:t>
            </a:r>
          </a:p>
          <a:p>
            <a:pPr eaLnBrk="1" hangingPunct="1"/>
            <a:endParaRPr lang="en-GB" sz="2000" smtClean="0"/>
          </a:p>
          <a:p>
            <a:pPr eaLnBrk="1" hangingPunct="1"/>
            <a:r>
              <a:rPr lang="en-GB" sz="2000" smtClean="0"/>
              <a:t>Deutsch and Deutsch (1963) have argued for a </a:t>
            </a:r>
            <a:r>
              <a:rPr lang="en-GB" sz="2000" b="1" smtClean="0"/>
              <a:t>‘late selection model’</a:t>
            </a:r>
          </a:p>
          <a:p>
            <a:pPr eaLnBrk="1" hangingPunct="1"/>
            <a:endParaRPr lang="en-GB" sz="2000" smtClean="0"/>
          </a:p>
          <a:p>
            <a:pPr eaLnBrk="1" hangingPunct="1"/>
            <a:r>
              <a:rPr lang="en-GB" sz="2000" smtClean="0"/>
              <a:t>This is where all information reaches STM and selection happens at this point</a:t>
            </a:r>
          </a:p>
          <a:p>
            <a:pPr eaLnBrk="1" hangingPunct="1"/>
            <a:endParaRPr lang="en-GB" sz="2000" smtClean="0"/>
          </a:p>
          <a:p>
            <a:pPr eaLnBrk="1" hangingPunct="1"/>
            <a:r>
              <a:rPr lang="en-GB" sz="2000" smtClean="0"/>
              <a:t>Model supported by experiments that have shown that quite sophisticated semantic analysis can happen with unattended stimuli.</a:t>
            </a:r>
          </a:p>
          <a:p>
            <a:pPr eaLnBrk="1" hangingPunct="1"/>
            <a:endParaRPr lang="en-GB" sz="200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Evaluation of single-channel models</a:t>
            </a:r>
          </a:p>
        </p:txBody>
      </p:sp>
      <p:sp>
        <p:nvSpPr>
          <p:cNvPr id="62466" name="Content Placeholder 2"/>
          <p:cNvSpPr>
            <a:spLocks noGrp="1"/>
          </p:cNvSpPr>
          <p:nvPr>
            <p:ph idx="1"/>
          </p:nvPr>
        </p:nvSpPr>
        <p:spPr>
          <a:xfrm>
            <a:off x="468313" y="1773238"/>
            <a:ext cx="8229600" cy="4876800"/>
          </a:xfrm>
        </p:spPr>
        <p:txBody>
          <a:bodyPr/>
          <a:lstStyle/>
          <a:p>
            <a:pPr eaLnBrk="1" hangingPunct="1"/>
            <a:r>
              <a:rPr lang="en-GB" sz="2000" smtClean="0"/>
              <a:t>The Deutsch-Norman model offers a better explanation of non-attended messages than Broadbent’s or Treisman’s models</a:t>
            </a:r>
          </a:p>
          <a:p>
            <a:pPr eaLnBrk="1" hangingPunct="1"/>
            <a:endParaRPr lang="en-GB" sz="2000" smtClean="0"/>
          </a:p>
          <a:p>
            <a:pPr eaLnBrk="1" hangingPunct="1"/>
            <a:r>
              <a:rPr lang="en-GB" sz="2000" smtClean="0"/>
              <a:t>Lack of flexibility</a:t>
            </a:r>
          </a:p>
          <a:p>
            <a:pPr eaLnBrk="1" hangingPunct="1"/>
            <a:endParaRPr lang="en-GB" sz="2000" smtClean="0"/>
          </a:p>
          <a:p>
            <a:pPr eaLnBrk="1" hangingPunct="1"/>
            <a:r>
              <a:rPr lang="en-GB" sz="2000" smtClean="0"/>
              <a:t>Can single, general purpose, limited-capacity central processor theories account for the complexities of selective attention?</a:t>
            </a:r>
          </a:p>
          <a:p>
            <a:pPr eaLnBrk="1" hangingPunct="1"/>
            <a:endParaRPr lang="en-GB" sz="2000" smtClean="0"/>
          </a:p>
          <a:p>
            <a:pPr lvl="1" eaLnBrk="1" hangingPunct="1"/>
            <a:r>
              <a:rPr lang="en-GB" smtClean="0"/>
              <a:t>Much of the relevant evidence comes from dual-task studies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dirty="0" smtClean="0"/>
              <a:t>Divided Attention</a:t>
            </a:r>
          </a:p>
        </p:txBody>
      </p:sp>
      <p:sp>
        <p:nvSpPr>
          <p:cNvPr id="65538" name="Content Placeholder 2"/>
          <p:cNvSpPr>
            <a:spLocks noGrp="1"/>
          </p:cNvSpPr>
          <p:nvPr>
            <p:ph idx="1"/>
          </p:nvPr>
        </p:nvSpPr>
        <p:spPr/>
        <p:txBody>
          <a:bodyPr/>
          <a:lstStyle/>
          <a:p>
            <a:pPr eaLnBrk="1" hangingPunct="1"/>
            <a:r>
              <a:rPr lang="en-GB" sz="2000" smtClean="0"/>
              <a:t>Exploring the maximum amount of information that can be attended to at any time</a:t>
            </a:r>
          </a:p>
          <a:p>
            <a:pPr eaLnBrk="1" hangingPunct="1"/>
            <a:endParaRPr lang="en-GB" sz="2000" smtClean="0"/>
          </a:p>
          <a:p>
            <a:pPr eaLnBrk="1" hangingPunct="1"/>
            <a:r>
              <a:rPr lang="en-GB" sz="2000" smtClean="0"/>
              <a:t>Studied through the dual-task technique: people have to attend to and respond to both messages</a:t>
            </a:r>
          </a:p>
          <a:p>
            <a:pPr eaLnBrk="1" hangingPunct="1"/>
            <a:endParaRPr lang="en-GB" sz="2000" smtClean="0"/>
          </a:p>
          <a:p>
            <a:pPr eaLnBrk="1" hangingPunct="1"/>
            <a:r>
              <a:rPr lang="en-GB" sz="2000" smtClean="0"/>
              <a:t>Provides information about the limitations of attention and capacity</a:t>
            </a:r>
          </a:p>
          <a:p>
            <a:pPr eaLnBrk="1" hangingPunct="1"/>
            <a:endParaRPr lang="en-GB" sz="2000" smtClean="0"/>
          </a:p>
          <a:p>
            <a:pPr eaLnBrk="1" hangingPunct="1"/>
            <a:endParaRPr lang="en-GB" sz="2000" smtClean="0"/>
          </a:p>
          <a:p>
            <a:pPr eaLnBrk="1" hangingPunct="1"/>
            <a:r>
              <a:rPr lang="en-GB" sz="2000" b="1" smtClean="0"/>
              <a:t>Models of Divided Attention: </a:t>
            </a:r>
          </a:p>
          <a:p>
            <a:pPr eaLnBrk="1" hangingPunct="1"/>
            <a:endParaRPr lang="en-GB" sz="2000" b="1" smtClean="0"/>
          </a:p>
          <a:p>
            <a:pPr marL="742950" lvl="1" indent="-285750" eaLnBrk="1" hangingPunct="1"/>
            <a:r>
              <a:rPr lang="en-GB" b="1" smtClean="0"/>
              <a:t>Limited Capacity or Parallel-Processing Theories</a:t>
            </a:r>
          </a:p>
          <a:p>
            <a:pPr marL="742950" lvl="1" indent="-285750" eaLnBrk="1" hangingPunct="1">
              <a:buFont typeface="Arial" charset="0"/>
              <a:buNone/>
            </a:pPr>
            <a:endParaRPr lang="en-GB" sz="1800" b="1"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Content Placeholder 2"/>
          <p:cNvSpPr>
            <a:spLocks noGrp="1"/>
          </p:cNvSpPr>
          <p:nvPr>
            <p:ph idx="1"/>
          </p:nvPr>
        </p:nvSpPr>
        <p:spPr>
          <a:xfrm>
            <a:off x="468313" y="692150"/>
            <a:ext cx="8229600" cy="5576888"/>
          </a:xfrm>
        </p:spPr>
        <p:txBody>
          <a:bodyPr/>
          <a:lstStyle/>
          <a:p>
            <a:pPr eaLnBrk="1" hangingPunct="1"/>
            <a:r>
              <a:rPr lang="en-GB" sz="2000" dirty="0" smtClean="0"/>
              <a:t>Limited capacity theories (theories of divided attention) :</a:t>
            </a:r>
          </a:p>
          <a:p>
            <a:pPr eaLnBrk="1" hangingPunct="1"/>
            <a:endParaRPr lang="en-GB" sz="2000" dirty="0" smtClean="0"/>
          </a:p>
          <a:p>
            <a:pPr lvl="1" eaLnBrk="1" hangingPunct="1"/>
            <a:r>
              <a:rPr lang="en-GB" dirty="0" smtClean="0"/>
              <a:t>Are interested in our capacity for processing more than one stimuli at the same time </a:t>
            </a:r>
          </a:p>
          <a:p>
            <a:pPr lvl="1" eaLnBrk="1" hangingPunct="1"/>
            <a:r>
              <a:rPr lang="en-GB" dirty="0" smtClean="0"/>
              <a:t>See attention as </a:t>
            </a:r>
            <a:r>
              <a:rPr lang="en-GB" b="1" dirty="0" smtClean="0"/>
              <a:t>parallel-processing</a:t>
            </a:r>
          </a:p>
          <a:p>
            <a:pPr lvl="1" eaLnBrk="1" hangingPunct="1"/>
            <a:endParaRPr lang="en-GB" i="1" dirty="0" smtClean="0"/>
          </a:p>
          <a:p>
            <a:pPr eaLnBrk="1" hangingPunct="1"/>
            <a:r>
              <a:rPr lang="en-GB" sz="2000" dirty="0" smtClean="0"/>
              <a:t>We have a limited amount of processing capacity</a:t>
            </a:r>
          </a:p>
          <a:p>
            <a:pPr lvl="1" eaLnBrk="1" hangingPunct="1"/>
            <a:r>
              <a:rPr lang="en-GB" dirty="0" err="1" smtClean="0">
                <a:solidFill>
                  <a:srgbClr val="FF0000"/>
                </a:solidFill>
              </a:rPr>
              <a:t>Kahneman’s</a:t>
            </a:r>
            <a:r>
              <a:rPr lang="en-GB" dirty="0" smtClean="0">
                <a:solidFill>
                  <a:srgbClr val="FF0000"/>
                </a:solidFill>
              </a:rPr>
              <a:t> (1973) theory</a:t>
            </a:r>
          </a:p>
          <a:p>
            <a:pPr lvl="1" eaLnBrk="1" hangingPunct="1"/>
            <a:endParaRPr lang="en-GB" dirty="0" smtClean="0"/>
          </a:p>
          <a:p>
            <a:pPr eaLnBrk="1" hangingPunct="1"/>
            <a:r>
              <a:rPr lang="en-GB" sz="2000" dirty="0" smtClean="0"/>
              <a:t>We can process information in parallel but performance worsens as capacity is reached</a:t>
            </a:r>
          </a:p>
          <a:p>
            <a:pPr eaLnBrk="1" hangingPunct="1"/>
            <a:endParaRPr lang="en-GB" sz="2000" dirty="0" smtClean="0"/>
          </a:p>
          <a:p>
            <a:pPr eaLnBrk="1" hangingPunct="1"/>
            <a:r>
              <a:rPr lang="en-GB" sz="2000" dirty="0" smtClean="0"/>
              <a:t>Limited capacity theories argue that we only have so many attentional resources that we can use at once</a:t>
            </a:r>
          </a:p>
          <a:p>
            <a:pPr eaLnBrk="1" hangingPunct="1"/>
            <a:endParaRPr lang="en-GB" sz="2000" dirty="0" smtClean="0"/>
          </a:p>
          <a:p>
            <a:pPr eaLnBrk="1" hangingPunct="1"/>
            <a:r>
              <a:rPr lang="en-GB" sz="2000" dirty="0" smtClean="0"/>
              <a:t>When we have ‘run out’ we start missing stimuli or making errors on tasks</a:t>
            </a:r>
          </a:p>
          <a:p>
            <a:pPr eaLnBrk="1" hangingPunct="1"/>
            <a:endParaRPr lang="en-GB" sz="2000" dirty="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Kahneman’s (1973) Theory</a:t>
            </a:r>
          </a:p>
        </p:txBody>
      </p:sp>
      <p:sp>
        <p:nvSpPr>
          <p:cNvPr id="72706" name="Content Placeholder 2"/>
          <p:cNvSpPr>
            <a:spLocks noGrp="1"/>
          </p:cNvSpPr>
          <p:nvPr>
            <p:ph idx="1"/>
          </p:nvPr>
        </p:nvSpPr>
        <p:spPr/>
        <p:txBody>
          <a:bodyPr/>
          <a:lstStyle/>
          <a:p>
            <a:pPr eaLnBrk="1" hangingPunct="1"/>
            <a:r>
              <a:rPr lang="en-GB" sz="2000" smtClean="0"/>
              <a:t>We have limited processing capacity</a:t>
            </a:r>
          </a:p>
          <a:p>
            <a:pPr eaLnBrk="1" hangingPunct="1"/>
            <a:endParaRPr lang="en-GB" sz="2000" smtClean="0"/>
          </a:p>
          <a:p>
            <a:pPr eaLnBrk="1" hangingPunct="1"/>
            <a:r>
              <a:rPr lang="en-GB" sz="2000" smtClean="0"/>
              <a:t>Whether or not two tasks can be performed successfully depends upon whether capacity has been reached</a:t>
            </a:r>
          </a:p>
          <a:p>
            <a:pPr eaLnBrk="1" hangingPunct="1"/>
            <a:endParaRPr lang="en-GB" sz="2000" smtClean="0"/>
          </a:p>
          <a:p>
            <a:pPr eaLnBrk="1" hangingPunct="1"/>
            <a:r>
              <a:rPr lang="en-GB" sz="2000" smtClean="0"/>
              <a:t>The difficulty of a task and the skills of the person will influence how much capacity it used</a:t>
            </a:r>
          </a:p>
          <a:p>
            <a:pPr eaLnBrk="1" hangingPunct="1"/>
            <a:endParaRPr lang="en-GB" sz="2000" smtClean="0"/>
          </a:p>
          <a:p>
            <a:pPr eaLnBrk="1" hangingPunct="1"/>
            <a:r>
              <a:rPr lang="en-GB" sz="2000" smtClean="0"/>
              <a:t>A Central Processor is responsible for the allocation of attentional resources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Kahnman’s (1973) Theory</a:t>
            </a:r>
          </a:p>
        </p:txBody>
      </p:sp>
      <p:pic>
        <p:nvPicPr>
          <p:cNvPr id="74754" name="Picture 2"/>
          <p:cNvPicPr>
            <a:picLocks noGrp="1" noChangeAspect="1" noChangeArrowheads="1"/>
          </p:cNvPicPr>
          <p:nvPr>
            <p:ph idx="1"/>
          </p:nvPr>
        </p:nvPicPr>
        <p:blipFill>
          <a:blip r:embed="rId3"/>
          <a:srcRect/>
          <a:stretch>
            <a:fillRect/>
          </a:stretch>
        </p:blipFill>
        <p:spPr>
          <a:xfrm>
            <a:off x="1187450" y="1557338"/>
            <a:ext cx="6840538" cy="5038725"/>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Content Placeholder 2"/>
          <p:cNvSpPr>
            <a:spLocks noGrp="1"/>
          </p:cNvSpPr>
          <p:nvPr>
            <p:ph idx="1"/>
          </p:nvPr>
        </p:nvSpPr>
        <p:spPr>
          <a:xfrm>
            <a:off x="468313" y="908050"/>
            <a:ext cx="8229600" cy="5597525"/>
          </a:xfrm>
        </p:spPr>
        <p:txBody>
          <a:bodyPr/>
          <a:lstStyle/>
          <a:p>
            <a:pPr eaLnBrk="1" hangingPunct="1"/>
            <a:r>
              <a:rPr lang="en-GB" sz="2000" b="1" smtClean="0"/>
              <a:t>Is it ever possible to perform two tasks simultaneously to a high standard?</a:t>
            </a:r>
          </a:p>
          <a:p>
            <a:pPr eaLnBrk="1" hangingPunct="1"/>
            <a:endParaRPr lang="en-GB" sz="2000" b="1" smtClean="0"/>
          </a:p>
          <a:p>
            <a:pPr eaLnBrk="1" hangingPunct="1"/>
            <a:r>
              <a:rPr lang="en-GB" sz="2000" smtClean="0"/>
              <a:t>Can you think of </a:t>
            </a:r>
            <a:r>
              <a:rPr lang="en-GB" sz="2000" b="1" smtClean="0"/>
              <a:t>anything</a:t>
            </a:r>
            <a:r>
              <a:rPr lang="en-GB" sz="2000" smtClean="0"/>
              <a:t> you do in your day-to-day life that involves dual-tasking?</a:t>
            </a:r>
          </a:p>
        </p:txBody>
      </p:sp>
      <p:sp>
        <p:nvSpPr>
          <p:cNvPr id="76806" name="AutoShape 6" descr="Image result for question mark"/>
          <p:cNvSpPr>
            <a:spLocks noChangeAspect="1" noChangeArrowheads="1"/>
          </p:cNvSpPr>
          <p:nvPr/>
        </p:nvSpPr>
        <p:spPr bwMode="auto">
          <a:xfrm>
            <a:off x="4419600" y="3276600"/>
            <a:ext cx="304800" cy="304800"/>
          </a:xfrm>
          <a:prstGeom prst="rect">
            <a:avLst/>
          </a:prstGeom>
          <a:noFill/>
        </p:spPr>
        <p:txBody>
          <a:bodyPr/>
          <a:lstStyle/>
          <a:p>
            <a:endParaRPr lang="en-US"/>
          </a:p>
        </p:txBody>
      </p:sp>
      <p:sp>
        <p:nvSpPr>
          <p:cNvPr id="76808" name="AutoShape 8" descr="AHGFLEO7ze51AAAAAElFTkSuQmCC">
            <a:hlinkClick r:id="rId2"/>
          </p:cNvPr>
          <p:cNvSpPr>
            <a:spLocks noChangeAspect="1" noChangeArrowheads="1"/>
          </p:cNvSpPr>
          <p:nvPr/>
        </p:nvSpPr>
        <p:spPr bwMode="auto">
          <a:xfrm>
            <a:off x="2987675" y="692150"/>
            <a:ext cx="3114675" cy="5438775"/>
          </a:xfrm>
          <a:prstGeom prst="rect">
            <a:avLst/>
          </a:prstGeom>
          <a:noFill/>
        </p:spPr>
        <p:txBody>
          <a:bodyPr/>
          <a:lstStyle/>
          <a:p>
            <a:endParaRPr lang="en-US"/>
          </a:p>
        </p:txBody>
      </p:sp>
      <p:pic>
        <p:nvPicPr>
          <p:cNvPr id="76810" name="Picture 10" descr="kcMbx7Egi">
            <a:hlinkClick r:id="rId3"/>
          </p:cNvPr>
          <p:cNvPicPr>
            <a:picLocks noChangeAspect="1" noChangeArrowheads="1"/>
          </p:cNvPicPr>
          <p:nvPr/>
        </p:nvPicPr>
        <p:blipFill>
          <a:blip r:embed="rId4"/>
          <a:srcRect/>
          <a:stretch>
            <a:fillRect/>
          </a:stretch>
        </p:blipFill>
        <p:spPr bwMode="auto">
          <a:xfrm>
            <a:off x="3203575" y="3429000"/>
            <a:ext cx="2627313" cy="2924175"/>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Evaluation of Kahneman’s theory</a:t>
            </a:r>
          </a:p>
        </p:txBody>
      </p:sp>
      <p:sp>
        <p:nvSpPr>
          <p:cNvPr id="77826" name="Content Placeholder 2"/>
          <p:cNvSpPr>
            <a:spLocks noGrp="1"/>
          </p:cNvSpPr>
          <p:nvPr>
            <p:ph idx="1"/>
          </p:nvPr>
        </p:nvSpPr>
        <p:spPr/>
        <p:txBody>
          <a:bodyPr/>
          <a:lstStyle/>
          <a:p>
            <a:pPr eaLnBrk="1" hangingPunct="1"/>
            <a:r>
              <a:rPr lang="en-GB" sz="2000" smtClean="0"/>
              <a:t>Portrays attention as much more flexible and dynamic than do models of focused attention</a:t>
            </a:r>
          </a:p>
          <a:p>
            <a:pPr eaLnBrk="1" hangingPunct="1"/>
            <a:endParaRPr lang="en-GB" sz="2000" smtClean="0"/>
          </a:p>
          <a:p>
            <a:pPr eaLnBrk="1" hangingPunct="1"/>
            <a:r>
              <a:rPr lang="en-GB" sz="2000" smtClean="0"/>
              <a:t>Still doesn’t address the issue of how decisions to channel attention are made</a:t>
            </a:r>
          </a:p>
          <a:p>
            <a:pPr eaLnBrk="1" hangingPunct="1"/>
            <a:endParaRPr lang="en-GB" sz="2000" smtClean="0"/>
          </a:p>
          <a:p>
            <a:pPr eaLnBrk="1" hangingPunct="1"/>
            <a:r>
              <a:rPr lang="en-GB" sz="2000" smtClean="0"/>
              <a:t>Multi-channel theories:</a:t>
            </a:r>
          </a:p>
          <a:p>
            <a:pPr eaLnBrk="1" hangingPunct="1"/>
            <a:endParaRPr lang="en-GB" sz="2800" smtClean="0">
              <a:solidFill>
                <a:srgbClr val="FF0000"/>
              </a:solidFill>
            </a:endParaRPr>
          </a:p>
          <a:p>
            <a:pPr eaLnBrk="1" hangingPunct="1"/>
            <a:endParaRPr lang="en-GB" sz="2800" smtClean="0">
              <a:solidFill>
                <a:srgbClr val="FF0000"/>
              </a:solidFill>
            </a:endParaRPr>
          </a:p>
          <a:p>
            <a:pPr eaLnBrk="1" hangingPunct="1"/>
            <a:r>
              <a:rPr lang="en-GB" sz="2000" smtClean="0">
                <a:solidFill>
                  <a:srgbClr val="FF0000"/>
                </a:solidFill>
              </a:rPr>
              <a:t>Key reading:  Gross (2010) Chapter 13: Attention</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Automatic versus Controlled Processing</a:t>
            </a:r>
          </a:p>
        </p:txBody>
      </p:sp>
      <p:sp>
        <p:nvSpPr>
          <p:cNvPr id="79874" name="Content Placeholder 2"/>
          <p:cNvSpPr>
            <a:spLocks noGrp="1"/>
          </p:cNvSpPr>
          <p:nvPr>
            <p:ph idx="1"/>
          </p:nvPr>
        </p:nvSpPr>
        <p:spPr>
          <a:xfrm>
            <a:off x="468313" y="1700213"/>
            <a:ext cx="8229600" cy="4876800"/>
          </a:xfrm>
        </p:spPr>
        <p:txBody>
          <a:bodyPr/>
          <a:lstStyle/>
          <a:p>
            <a:pPr eaLnBrk="1" hangingPunct="1"/>
            <a:r>
              <a:rPr lang="en-GB" sz="2000" smtClean="0"/>
              <a:t>If a certain task is practised enough it may become </a:t>
            </a:r>
            <a:r>
              <a:rPr lang="en-GB" sz="2000" i="1" smtClean="0"/>
              <a:t>automatic</a:t>
            </a:r>
          </a:p>
          <a:p>
            <a:pPr eaLnBrk="1" hangingPunct="1"/>
            <a:endParaRPr lang="en-GB" sz="2000" i="1" smtClean="0"/>
          </a:p>
          <a:p>
            <a:pPr eaLnBrk="1" hangingPunct="1"/>
            <a:r>
              <a:rPr lang="en-GB" sz="2000" smtClean="0"/>
              <a:t>If it is </a:t>
            </a:r>
            <a:r>
              <a:rPr lang="en-GB" sz="2000" i="1" smtClean="0"/>
              <a:t>automatic </a:t>
            </a:r>
            <a:r>
              <a:rPr lang="en-GB" sz="2000" smtClean="0"/>
              <a:t>then it makes no demands on the attention process</a:t>
            </a:r>
          </a:p>
          <a:p>
            <a:pPr eaLnBrk="1" hangingPunct="1"/>
            <a:endParaRPr lang="en-GB" sz="2000" smtClean="0"/>
          </a:p>
          <a:p>
            <a:pPr eaLnBrk="1" hangingPunct="1"/>
            <a:r>
              <a:rPr lang="en-GB" sz="2000" smtClean="0"/>
              <a:t>Therefore, it is possible to perform two tasks simultaneously and efficiently </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Schneider and Shiffrin’s (1977) Automaticity Model</a:t>
            </a:r>
          </a:p>
        </p:txBody>
      </p:sp>
      <p:sp>
        <p:nvSpPr>
          <p:cNvPr id="81922" name="Content Placeholder 2"/>
          <p:cNvSpPr>
            <a:spLocks noGrp="1"/>
          </p:cNvSpPr>
          <p:nvPr>
            <p:ph idx="1"/>
          </p:nvPr>
        </p:nvSpPr>
        <p:spPr>
          <a:xfrm>
            <a:off x="468313" y="1773238"/>
            <a:ext cx="8229600" cy="4781550"/>
          </a:xfrm>
        </p:spPr>
        <p:txBody>
          <a:bodyPr/>
          <a:lstStyle/>
          <a:p>
            <a:pPr eaLnBrk="1" hangingPunct="1"/>
            <a:r>
              <a:rPr lang="en-GB" sz="2000" b="1" smtClean="0"/>
              <a:t>Distinction between controlled and automatic processing</a:t>
            </a:r>
          </a:p>
          <a:p>
            <a:pPr eaLnBrk="1" hangingPunct="1"/>
            <a:endParaRPr lang="en-GB" sz="2000" b="1" smtClean="0"/>
          </a:p>
          <a:p>
            <a:pPr eaLnBrk="1" hangingPunct="1"/>
            <a:endParaRPr lang="en-GB" sz="2000" b="1" smtClean="0"/>
          </a:p>
          <a:p>
            <a:pPr lvl="1" eaLnBrk="1" hangingPunct="1"/>
            <a:r>
              <a:rPr lang="en-GB" b="1" smtClean="0"/>
              <a:t>Controlled processing</a:t>
            </a:r>
            <a:r>
              <a:rPr lang="en-GB" i="1" smtClean="0"/>
              <a:t> </a:t>
            </a:r>
            <a:r>
              <a:rPr lang="en-GB" smtClean="0"/>
              <a:t>involves heavy demands on attention system and involves consciously directing attention towards a task</a:t>
            </a:r>
          </a:p>
          <a:p>
            <a:pPr lvl="1" eaLnBrk="1" hangingPunct="1"/>
            <a:endParaRPr lang="en-GB" smtClean="0"/>
          </a:p>
          <a:p>
            <a:pPr lvl="1" eaLnBrk="1" hangingPunct="1"/>
            <a:endParaRPr lang="en-GB" smtClean="0"/>
          </a:p>
          <a:p>
            <a:pPr lvl="1" eaLnBrk="1" hangingPunct="1"/>
            <a:r>
              <a:rPr lang="en-GB" b="1" smtClean="0"/>
              <a:t>Automatic processing</a:t>
            </a:r>
            <a:r>
              <a:rPr lang="en-GB" i="1" smtClean="0"/>
              <a:t> </a:t>
            </a:r>
            <a:r>
              <a:rPr lang="en-GB" smtClean="0"/>
              <a:t>involves no demands on the attention system, is fast and has unlimited capacity. It is not subject to conscious awareness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eaLnBrk="1" hangingPunct="1"/>
            <a:r>
              <a:rPr lang="en-GB" sz="2800" smtClean="0"/>
              <a:t>e.g., Driving: Controlled or Automatic processing?</a:t>
            </a:r>
          </a:p>
        </p:txBody>
      </p:sp>
      <p:pic>
        <p:nvPicPr>
          <p:cNvPr id="83970" name="Picture 2"/>
          <p:cNvPicPr>
            <a:picLocks noChangeAspect="1" noChangeArrowheads="1"/>
          </p:cNvPicPr>
          <p:nvPr/>
        </p:nvPicPr>
        <p:blipFill>
          <a:blip r:embed="rId3"/>
          <a:srcRect/>
          <a:stretch>
            <a:fillRect/>
          </a:stretch>
        </p:blipFill>
        <p:spPr bwMode="auto">
          <a:xfrm>
            <a:off x="1979613" y="1773238"/>
            <a:ext cx="5395912" cy="4679950"/>
          </a:xfrm>
          <a:prstGeom prst="rect">
            <a:avLst/>
          </a:prstGeom>
          <a:noFill/>
          <a:ln w="9525">
            <a:noFill/>
            <a:miter lim="800000"/>
            <a:headEnd/>
            <a:tailEnd/>
          </a:ln>
        </p:spPr>
      </p:pic>
      <p:sp>
        <p:nvSpPr>
          <p:cNvPr id="3" name="Oval 2"/>
          <p:cNvSpPr/>
          <p:nvPr/>
        </p:nvSpPr>
        <p:spPr>
          <a:xfrm>
            <a:off x="250825" y="1557338"/>
            <a:ext cx="3529013" cy="2735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GB" sz="2000" b="1">
                <a:solidFill>
                  <a:srgbClr val="FFFFFF"/>
                </a:solidFill>
                <a:cs typeface="Arial" charset="0"/>
              </a:rPr>
              <a:t>When does driving become an automatic process?</a:t>
            </a:r>
          </a:p>
        </p:txBody>
      </p:sp>
      <p:sp>
        <p:nvSpPr>
          <p:cNvPr id="5" name="Oval 4"/>
          <p:cNvSpPr/>
          <p:nvPr/>
        </p:nvSpPr>
        <p:spPr>
          <a:xfrm>
            <a:off x="5364163" y="3933825"/>
            <a:ext cx="3527425" cy="27352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GB" sz="2000" b="1">
                <a:solidFill>
                  <a:srgbClr val="FFFFFF"/>
                </a:solidFill>
                <a:cs typeface="Arial" charset="0"/>
              </a:rPr>
              <a:t>When we first begin learning to drive, is driving a controlled process?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Action Slips</a:t>
            </a:r>
          </a:p>
        </p:txBody>
      </p:sp>
      <p:sp>
        <p:nvSpPr>
          <p:cNvPr id="86018" name="Content Placeholder 2"/>
          <p:cNvSpPr>
            <a:spLocks noGrp="1"/>
          </p:cNvSpPr>
          <p:nvPr>
            <p:ph idx="1"/>
          </p:nvPr>
        </p:nvSpPr>
        <p:spPr/>
        <p:txBody>
          <a:bodyPr/>
          <a:lstStyle/>
          <a:p>
            <a:pPr eaLnBrk="1" hangingPunct="1"/>
            <a:r>
              <a:rPr lang="en-GB" sz="2000" smtClean="0"/>
              <a:t>How many of you have:</a:t>
            </a:r>
          </a:p>
          <a:p>
            <a:pPr eaLnBrk="1" hangingPunct="1"/>
            <a:endParaRPr lang="en-GB" sz="2000" smtClean="0"/>
          </a:p>
          <a:p>
            <a:pPr eaLnBrk="1" hangingPunct="1"/>
            <a:endParaRPr lang="en-GB" sz="2000" smtClean="0"/>
          </a:p>
          <a:p>
            <a:pPr lvl="1" eaLnBrk="1" hangingPunct="1"/>
            <a:r>
              <a:rPr lang="en-GB" smtClean="0"/>
              <a:t>Made a cup of tea and forgotten to put the tea bag in?</a:t>
            </a:r>
          </a:p>
          <a:p>
            <a:pPr lvl="1" eaLnBrk="1" hangingPunct="1"/>
            <a:endParaRPr lang="en-GB" smtClean="0"/>
          </a:p>
          <a:p>
            <a:pPr lvl="1" eaLnBrk="1" hangingPunct="1"/>
            <a:endParaRPr lang="en-GB" smtClean="0"/>
          </a:p>
          <a:p>
            <a:pPr lvl="1" eaLnBrk="1" hangingPunct="1"/>
            <a:r>
              <a:rPr lang="en-GB" smtClean="0"/>
              <a:t>Picked up your mobile phone rather than your TV remote?</a:t>
            </a:r>
          </a:p>
          <a:p>
            <a:pPr lvl="1" eaLnBrk="1" hangingPunct="1"/>
            <a:endParaRPr lang="en-GB" smtClean="0"/>
          </a:p>
          <a:p>
            <a:pPr lvl="1" eaLnBrk="1" hangingPunct="1"/>
            <a:endParaRPr lang="en-GB" smtClean="0"/>
          </a:p>
          <a:p>
            <a:pPr lvl="1" eaLnBrk="1" hangingPunct="1"/>
            <a:r>
              <a:rPr lang="en-GB" smtClean="0"/>
              <a:t>Put something other than toothpaste on your toothbrush?</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algn="ctr" eaLnBrk="1" hangingPunct="1"/>
            <a:r>
              <a:rPr lang="en-GB" sz="2800" smtClean="0"/>
              <a:t>Summary</a:t>
            </a:r>
          </a:p>
        </p:txBody>
      </p:sp>
      <p:sp>
        <p:nvSpPr>
          <p:cNvPr id="88066" name="Content Placeholder 2"/>
          <p:cNvSpPr>
            <a:spLocks noGrp="1"/>
          </p:cNvSpPr>
          <p:nvPr>
            <p:ph idx="1"/>
          </p:nvPr>
        </p:nvSpPr>
        <p:spPr/>
        <p:txBody>
          <a:bodyPr/>
          <a:lstStyle/>
          <a:p>
            <a:pPr eaLnBrk="1" hangingPunct="1"/>
            <a:r>
              <a:rPr lang="en-GB" sz="2000" smtClean="0"/>
              <a:t>‘Attention’ is really an umbrella term for a number of processes and abilities</a:t>
            </a:r>
          </a:p>
          <a:p>
            <a:pPr eaLnBrk="1" hangingPunct="1"/>
            <a:endParaRPr lang="en-GB" sz="2000" smtClean="0"/>
          </a:p>
          <a:p>
            <a:pPr eaLnBrk="1" hangingPunct="1"/>
            <a:r>
              <a:rPr lang="en-GB" sz="2000" smtClean="0"/>
              <a:t>These abilities range from focusing on a single aspect at one extreme, to automatic, uncontrollable responses to other stimuli</a:t>
            </a:r>
          </a:p>
          <a:p>
            <a:pPr eaLnBrk="1" hangingPunct="1"/>
            <a:endParaRPr lang="en-GB" sz="2000" smtClean="0"/>
          </a:p>
          <a:p>
            <a:pPr eaLnBrk="1" hangingPunct="1"/>
            <a:r>
              <a:rPr lang="en-GB" sz="2000" smtClean="0"/>
              <a:t>The idea that many processes can become automatic and make no demands on attention has some support</a:t>
            </a:r>
          </a:p>
          <a:p>
            <a:pPr eaLnBrk="1" hangingPunct="1"/>
            <a:endParaRPr lang="en-GB" sz="2000" smtClean="0"/>
          </a:p>
          <a:p>
            <a:pPr marL="742950" lvl="1" indent="-285750" eaLnBrk="1" hangingPunct="1"/>
            <a:r>
              <a:rPr lang="en-GB" smtClean="0"/>
              <a:t>this helps explain why we sometimes perform behaviours we didn’t intend</a:t>
            </a:r>
          </a:p>
          <a:p>
            <a:pPr eaLnBrk="1" hangingPunct="1"/>
            <a:endParaRPr lang="en-GB" sz="2000" smtClean="0"/>
          </a:p>
          <a:p>
            <a:pPr eaLnBrk="1" hangingPunct="1"/>
            <a:endParaRPr lang="en-GB" sz="2000" smtClean="0"/>
          </a:p>
        </p:txBody>
      </p:sp>
      <p:pic>
        <p:nvPicPr>
          <p:cNvPr id="88069" name="Picture 5" descr="18519959-Vector-oops-symbol-Stock-Vector-sorry-smiley-emoticon">
            <a:hlinkClick r:id="rId2"/>
          </p:cNvPr>
          <p:cNvPicPr>
            <a:picLocks noChangeAspect="1" noChangeArrowheads="1"/>
          </p:cNvPicPr>
          <p:nvPr/>
        </p:nvPicPr>
        <p:blipFill>
          <a:blip r:embed="rId3"/>
          <a:srcRect/>
          <a:stretch>
            <a:fillRect/>
          </a:stretch>
        </p:blipFill>
        <p:spPr bwMode="auto">
          <a:xfrm>
            <a:off x="4356100" y="5238750"/>
            <a:ext cx="1619250" cy="1619250"/>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numCol="1" anchorCtr="0" compatLnSpc="1">
            <a:prstTxWarp prst="textNoShape">
              <a:avLst/>
            </a:prstTxWarp>
          </a:bodyPr>
          <a:lstStyle/>
          <a:p>
            <a:pPr eaLnBrk="1" hangingPunct="1"/>
            <a:r>
              <a:rPr lang="en-GB" sz="2800" smtClean="0"/>
              <a:t>Seminars next week…</a:t>
            </a:r>
          </a:p>
        </p:txBody>
      </p:sp>
      <p:sp>
        <p:nvSpPr>
          <p:cNvPr id="89090" name="Content Placeholder 2"/>
          <p:cNvSpPr>
            <a:spLocks noGrp="1"/>
          </p:cNvSpPr>
          <p:nvPr>
            <p:ph idx="1"/>
          </p:nvPr>
        </p:nvSpPr>
        <p:spPr>
          <a:xfrm>
            <a:off x="468313" y="1989138"/>
            <a:ext cx="8229600" cy="4487862"/>
          </a:xfrm>
        </p:spPr>
        <p:txBody>
          <a:bodyPr/>
          <a:lstStyle/>
          <a:p>
            <a:pPr eaLnBrk="1" hangingPunct="1"/>
            <a:endParaRPr lang="en-GB" sz="2000" dirty="0" smtClean="0"/>
          </a:p>
          <a:p>
            <a:pPr eaLnBrk="1" hangingPunct="1"/>
            <a:r>
              <a:rPr lang="en-GB" sz="2000" dirty="0" smtClean="0"/>
              <a:t>Half way through the module – already!</a:t>
            </a:r>
          </a:p>
          <a:p>
            <a:pPr eaLnBrk="1" hangingPunct="1"/>
            <a:endParaRPr lang="en-GB" sz="2000" dirty="0" smtClean="0"/>
          </a:p>
          <a:p>
            <a:pPr eaLnBrk="1" hangingPunct="1"/>
            <a:endParaRPr lang="en-GB" sz="2000" dirty="0" smtClean="0"/>
          </a:p>
          <a:p>
            <a:pPr eaLnBrk="1" hangingPunct="1"/>
            <a:endParaRPr lang="en-GB" sz="2000" dirty="0" smtClean="0"/>
          </a:p>
          <a:p>
            <a:pPr eaLnBrk="1" hangingPunct="1"/>
            <a:r>
              <a:rPr lang="en-GB" sz="2000" dirty="0" smtClean="0"/>
              <a:t>Mid-module </a:t>
            </a:r>
            <a:r>
              <a:rPr lang="en-GB" sz="2000" dirty="0" smtClean="0"/>
              <a:t>test</a:t>
            </a:r>
          </a:p>
          <a:p>
            <a:pPr eaLnBrk="1" hangingPunct="1"/>
            <a:endParaRPr lang="en-GB" sz="2000" dirty="0" smtClean="0"/>
          </a:p>
          <a:p>
            <a:pPr marL="742950" lvl="1" indent="-285750" eaLnBrk="1" hangingPunct="1"/>
            <a:r>
              <a:rPr lang="en-GB" sz="1800" dirty="0" smtClean="0"/>
              <a:t>This will help </a:t>
            </a:r>
            <a:r>
              <a:rPr lang="en-GB" sz="1800" b="1" u="sng" dirty="0" smtClean="0"/>
              <a:t>you</a:t>
            </a:r>
            <a:r>
              <a:rPr lang="en-GB" sz="1800" dirty="0" smtClean="0"/>
              <a:t> determine your level of </a:t>
            </a:r>
            <a:r>
              <a:rPr lang="en-GB" sz="1800" dirty="0" smtClean="0"/>
              <a:t>learning</a:t>
            </a:r>
          </a:p>
          <a:p>
            <a:pPr marL="742950" lvl="1" indent="-285750" eaLnBrk="1" hangingPunct="1"/>
            <a:endParaRPr lang="en-GB" sz="1800" dirty="0"/>
          </a:p>
          <a:p>
            <a:pPr marL="742950" lvl="1" indent="-285750" eaLnBrk="1" hangingPunct="1"/>
            <a:r>
              <a:rPr lang="en-GB" sz="1800" dirty="0" smtClean="0"/>
              <a:t>Don’t miss this, as you will find it useful</a:t>
            </a:r>
            <a:endParaRPr lang="en-GB" sz="1800" dirty="0" smtClean="0"/>
          </a:p>
        </p:txBody>
      </p:sp>
      <p:pic>
        <p:nvPicPr>
          <p:cNvPr id="89093" name="Picture 5" descr="thinking-smiley-face">
            <a:hlinkClick r:id="rId3"/>
          </p:cNvPr>
          <p:cNvPicPr>
            <a:picLocks noChangeAspect="1" noChangeArrowheads="1"/>
          </p:cNvPicPr>
          <p:nvPr/>
        </p:nvPicPr>
        <p:blipFill>
          <a:blip r:embed="rId4"/>
          <a:srcRect/>
          <a:stretch>
            <a:fillRect/>
          </a:stretch>
        </p:blipFill>
        <p:spPr bwMode="auto">
          <a:xfrm>
            <a:off x="6588125" y="3284538"/>
            <a:ext cx="2324100" cy="2592387"/>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Clarity</Template>
  <TotalTime>952</TotalTime>
  <Words>1685</Words>
  <Application>Microsoft Office PowerPoint</Application>
  <PresentationFormat>On-screen Show (4:3)</PresentationFormat>
  <Paragraphs>267</Paragraphs>
  <Slides>31</Slides>
  <Notes>26</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Clarity</vt:lpstr>
      <vt:lpstr>PowerPoint Presentation</vt:lpstr>
      <vt:lpstr>INTRODUCTION TO PSYCHOLOGY                                                              Dr Judith Marshall</vt:lpstr>
      <vt:lpstr>What is ‘attention’?</vt:lpstr>
      <vt:lpstr>What is attention?</vt:lpstr>
      <vt:lpstr>PowerPoint Presentation</vt:lpstr>
      <vt:lpstr>Attention </vt:lpstr>
      <vt:lpstr>Attention </vt:lpstr>
      <vt:lpstr>Exploring Attention</vt:lpstr>
      <vt:lpstr>Selective or Focused Attention</vt:lpstr>
      <vt:lpstr>PowerPoint Presentation</vt:lpstr>
      <vt:lpstr>PowerPoint Presentation</vt:lpstr>
      <vt:lpstr>MODELS OF SELECTIVE ATTENTION:  Single channel models</vt:lpstr>
      <vt:lpstr>Broadbent’s (1958) Filter Model of attention </vt:lpstr>
      <vt:lpstr>Criticism of Broadbent’s Model</vt:lpstr>
      <vt:lpstr>Treisman’s Attenuator Model</vt:lpstr>
      <vt:lpstr>Treisman’s Attenuator Model</vt:lpstr>
      <vt:lpstr>Evaluation of Treisman’s Model</vt:lpstr>
      <vt:lpstr>Deutsch-Norman Selection Model</vt:lpstr>
      <vt:lpstr>Evaluation of single-channel models</vt:lpstr>
      <vt:lpstr>Divided Attention</vt:lpstr>
      <vt:lpstr>PowerPoint Presentation</vt:lpstr>
      <vt:lpstr>Kahneman’s (1973) Theory</vt:lpstr>
      <vt:lpstr>Kahnman’s (1973) Theory</vt:lpstr>
      <vt:lpstr>PowerPoint Presentation</vt:lpstr>
      <vt:lpstr>Evaluation of Kahneman’s theory</vt:lpstr>
      <vt:lpstr>Automatic versus Controlled Processing</vt:lpstr>
      <vt:lpstr>Schneider and Shiffrin’s (1977) Automaticity Model</vt:lpstr>
      <vt:lpstr>e.g., Driving: Controlled or Automatic processing?</vt:lpstr>
      <vt:lpstr>Action Slips</vt:lpstr>
      <vt:lpstr>Summary</vt:lpstr>
      <vt:lpstr>Seminars next week…</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Psychology</dc:title>
  <dc:creator>edu-sc</dc:creator>
  <cp:lastModifiedBy>Judith Marshall</cp:lastModifiedBy>
  <cp:revision>49</cp:revision>
  <dcterms:created xsi:type="dcterms:W3CDTF">2014-09-10T08:45:23Z</dcterms:created>
  <dcterms:modified xsi:type="dcterms:W3CDTF">2017-09-14T11:58:28Z</dcterms:modified>
</cp:coreProperties>
</file>