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sldIdLst>
    <p:sldId id="268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FC1"/>
    <a:srgbClr val="FEFFF3"/>
    <a:srgbClr val="1FA6D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D3C523-A106-41DB-A702-A4A1DEDD01D7}" v="6" dt="2026-06-20T19:08:33.3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C9AD16-3FC2-4F4F-9E2A-EC74BB8B5FA8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0D378-C493-4531-AC83-972FF46C925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82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70D378-C493-4531-AC83-972FF46C9257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71845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70D378-C493-4531-AC83-972FF46C9257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1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924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7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626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16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46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824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7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032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8482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15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4271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387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213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447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60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205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A67FC-73FB-4E06-96C6-1D72BDEDBAE0}" type="datetimeFigureOut">
              <a:rPr lang="en-GB" smtClean="0"/>
              <a:t>20/06/2026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8A695AA-ED58-430B-BE56-54DB0216FB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727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1C75B4F-BC7B-AE6E-345F-13D87EDB0B3E}"/>
              </a:ext>
            </a:extLst>
          </p:cNvPr>
          <p:cNvSpPr txBox="1"/>
          <p:nvPr/>
        </p:nvSpPr>
        <p:spPr>
          <a:xfrm>
            <a:off x="1752600" y="1349829"/>
            <a:ext cx="78268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Module Code : LCHS 4010 </a:t>
            </a:r>
          </a:p>
          <a:p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Module : Psychology in Health  and Social Care</a:t>
            </a:r>
          </a:p>
          <a:p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Lecturer : Alice Clayton</a:t>
            </a:r>
          </a:p>
          <a:p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Student Number :2509254</a:t>
            </a:r>
          </a:p>
          <a:p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Student Name : Shamaila Kashan</a:t>
            </a:r>
          </a:p>
          <a:p>
            <a:endParaRPr lang="en-US" sz="2400" dirty="0">
              <a:solidFill>
                <a:srgbClr val="1FA6DC"/>
              </a:solidFill>
              <a:latin typeface="Abadi" panose="020B0604020104020204" pitchFamily="34" charset="0"/>
            </a:endParaRPr>
          </a:p>
          <a:p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Submission Date : 20</a:t>
            </a:r>
            <a:r>
              <a:rPr lang="en-US" sz="2400" baseline="30000" dirty="0">
                <a:solidFill>
                  <a:srgbClr val="1FA6DC"/>
                </a:solidFill>
                <a:latin typeface="Abadi" panose="020B0604020104020204" pitchFamily="34" charset="0"/>
              </a:rPr>
              <a:t>th</a:t>
            </a:r>
            <a:r>
              <a:rPr lang="en-US" sz="2400" dirty="0">
                <a:solidFill>
                  <a:srgbClr val="1FA6DC"/>
                </a:solidFill>
                <a:latin typeface="Abadi" panose="020B0604020104020204" pitchFamily="34" charset="0"/>
              </a:rPr>
              <a:t> June 2026                                                                                  </a:t>
            </a:r>
            <a:endParaRPr lang="en-GB" sz="2400" dirty="0">
              <a:solidFill>
                <a:srgbClr val="1FA6DC"/>
              </a:solidFill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145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D6915D6-E748-FD38-E53A-82F500666BF4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EBAB9D4-B623-2E24-5EFE-DFE6AA843E2C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AEB60577-14A8-A671-4D78-B04C0C54FEF3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7D71BFC5-332C-B7C5-2DC8-6ABB42CF888B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3E5C931-46C1-CDF3-F859-A01A64F31A11}"/>
              </a:ext>
            </a:extLst>
          </p:cNvPr>
          <p:cNvSpPr txBox="1"/>
          <p:nvPr/>
        </p:nvSpPr>
        <p:spPr>
          <a:xfrm>
            <a:off x="3441664" y="499266"/>
            <a:ext cx="853167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6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Introduction.</a:t>
            </a:r>
          </a:p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5F8972-7504-F24D-E3D9-D56762DD8DBA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5BF3C1B0-6974-9334-8388-83F10ECFACA3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69F301D6-15A2-9596-F120-FC3F8B43AA16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FD4FA16-36CC-8991-A7F2-263816DF22E0}"/>
              </a:ext>
            </a:extLst>
          </p:cNvPr>
          <p:cNvSpPr txBox="1"/>
          <p:nvPr/>
        </p:nvSpPr>
        <p:spPr>
          <a:xfrm>
            <a:off x="375634" y="2409687"/>
            <a:ext cx="11392066" cy="37548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Hello, my name is Shamaila Kashan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In this presentation, I will explain how Bowlby's Attachment Theory helps us understand Isaac's development and behaviour.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 will discuss: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The main ideas of Bowlby's theory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How the theory applies to Isaac's experiences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The impact of nature and nurture on his development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Practical strategies that can support Isaac in an early years setting 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Isaac is a four-year-old boy who has experienced disrupted childcare, family changes, and limited social support. He shows signs of separation anxiety, language delay, and difficulty interacting with others.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A8A9F3-E673-E761-4D20-1253624BA2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6584" y="3429000"/>
            <a:ext cx="2199782" cy="1364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1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4CAE896-1876-ECC0-D02D-A436B697952D}"/>
              </a:ext>
            </a:extLst>
          </p:cNvPr>
          <p:cNvSpPr/>
          <p:nvPr/>
        </p:nvSpPr>
        <p:spPr>
          <a:xfrm>
            <a:off x="-304800" y="-130973"/>
            <a:ext cx="128016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4CBAFF6-0D5D-4F3C-4FFC-F924A739406C}"/>
              </a:ext>
            </a:extLst>
          </p:cNvPr>
          <p:cNvGrpSpPr/>
          <p:nvPr/>
        </p:nvGrpSpPr>
        <p:grpSpPr>
          <a:xfrm>
            <a:off x="7368501" y="3143593"/>
            <a:ext cx="4404213" cy="3520061"/>
            <a:chOff x="506730" y="335280"/>
            <a:chExt cx="11064240" cy="2560320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8CE006C1-D527-7EE1-F9F5-94A8AD766A0F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11AC7C28-3083-EF9A-0015-43C1EDFF4BE8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1CCBAAD5-5271-73C7-9290-1D132C1947FF}"/>
              </a:ext>
            </a:extLst>
          </p:cNvPr>
          <p:cNvGrpSpPr/>
          <p:nvPr/>
        </p:nvGrpSpPr>
        <p:grpSpPr>
          <a:xfrm>
            <a:off x="451923" y="3143593"/>
            <a:ext cx="6629813" cy="3466414"/>
            <a:chOff x="506730" y="335280"/>
            <a:chExt cx="11064240" cy="2560320"/>
          </a:xfrm>
        </p:grpSpPr>
        <p:sp>
          <p:nvSpPr>
            <p:cNvPr id="23" name="Rectangle: Rounded Corners 22">
              <a:extLst>
                <a:ext uri="{FF2B5EF4-FFF2-40B4-BE49-F238E27FC236}">
                  <a16:creationId xmlns:a16="http://schemas.microsoft.com/office/drawing/2014/main" id="{8F283E72-A321-5040-8EDC-E06F88BE4E8E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Rectangle: Rounded Corners 23">
              <a:extLst>
                <a:ext uri="{FF2B5EF4-FFF2-40B4-BE49-F238E27FC236}">
                  <a16:creationId xmlns:a16="http://schemas.microsoft.com/office/drawing/2014/main" id="{F6AED4FE-DF68-2BEB-8E2A-8A54241C99A6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1736E9F-7AEC-ED04-3887-52042EEC22DE}"/>
              </a:ext>
            </a:extLst>
          </p:cNvPr>
          <p:cNvGrpSpPr/>
          <p:nvPr/>
        </p:nvGrpSpPr>
        <p:grpSpPr>
          <a:xfrm>
            <a:off x="506730" y="335280"/>
            <a:ext cx="11064240" cy="2560320"/>
            <a:chOff x="506730" y="335280"/>
            <a:chExt cx="11064240" cy="2560320"/>
          </a:xfrm>
        </p:grpSpPr>
        <p:sp>
          <p:nvSpPr>
            <p:cNvPr id="20" name="Rectangle: Rounded Corners 19">
              <a:extLst>
                <a:ext uri="{FF2B5EF4-FFF2-40B4-BE49-F238E27FC236}">
                  <a16:creationId xmlns:a16="http://schemas.microsoft.com/office/drawing/2014/main" id="{F4A6C700-D4A6-998C-B61A-674C456BA9E9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00F551EC-D0A8-9D9B-1098-C9517031E762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8F88ABE3-BC68-B0A9-8C8B-FD903B9ABBFC}"/>
              </a:ext>
            </a:extLst>
          </p:cNvPr>
          <p:cNvSpPr txBox="1"/>
          <p:nvPr/>
        </p:nvSpPr>
        <p:spPr>
          <a:xfrm>
            <a:off x="976062" y="578433"/>
            <a:ext cx="9855790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u="sng" dirty="0">
                <a:solidFill>
                  <a:srgbClr val="1FA6DC"/>
                </a:solidFill>
                <a:latin typeface="Avenir Next LT Pro" panose="020F0502020204030204" pitchFamily="34" charset="0"/>
              </a:rPr>
              <a:t>Using  Bowlby's Attachment Theory  to Understand Isaac's Development.</a:t>
            </a:r>
          </a:p>
          <a:p>
            <a:pPr algn="ctr"/>
            <a:endParaRPr lang="en-US" b="1" dirty="0">
              <a:solidFill>
                <a:srgbClr val="1FA6DC"/>
              </a:solidFill>
              <a:latin typeface="Avenir Next LT Pro" panose="020F0502020204030204" pitchFamily="34" charset="0"/>
            </a:endParaRPr>
          </a:p>
          <a:p>
            <a:pPr algn="ctr"/>
            <a:r>
              <a:rPr lang="en-US" b="1" dirty="0">
                <a:solidFill>
                  <a:srgbClr val="1FA6DC"/>
                </a:solidFill>
                <a:latin typeface="Avenir Next LT Pro" panose="020F0502020204030204" pitchFamily="34" charset="0"/>
              </a:rPr>
              <a:t>British psychologist John Bowlby (1969) proposed the attachment theory, a theory that</a:t>
            </a:r>
          </a:p>
          <a:p>
            <a:pPr algn="ctr"/>
            <a:r>
              <a:rPr lang="en-US" b="1" dirty="0">
                <a:solidFill>
                  <a:srgbClr val="1FA6DC"/>
                </a:solidFill>
                <a:latin typeface="Avenir Next LT Pro" panose="020F0502020204030204" pitchFamily="34" charset="0"/>
              </a:rPr>
              <a:t>Explains how and why a newborn becomes emotionally attach with its mother.</a:t>
            </a:r>
            <a:endParaRPr lang="en-GB" b="1" dirty="0">
              <a:solidFill>
                <a:srgbClr val="1FA6DC"/>
              </a:solidFill>
              <a:latin typeface="Avenir Next LT Pro" panose="020F050202020403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04E262C-1AA6-4205-90F6-933E4F0125A9}"/>
              </a:ext>
            </a:extLst>
          </p:cNvPr>
          <p:cNvSpPr txBox="1"/>
          <p:nvPr/>
        </p:nvSpPr>
        <p:spPr>
          <a:xfrm>
            <a:off x="1807340" y="3319032"/>
            <a:ext cx="401029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u="sng" dirty="0">
                <a:solidFill>
                  <a:srgbClr val="1FA6DC"/>
                </a:solidFill>
                <a:latin typeface="Avenir Next LT Pro" panose="020F0502020204030204" pitchFamily="34" charset="0"/>
              </a:rPr>
              <a:t>Bowlby’s Quote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CCD91D-906E-71B6-1E3F-076A01B0436C}"/>
              </a:ext>
            </a:extLst>
          </p:cNvPr>
          <p:cNvSpPr txBox="1"/>
          <p:nvPr/>
        </p:nvSpPr>
        <p:spPr>
          <a:xfrm>
            <a:off x="589616" y="4034969"/>
            <a:ext cx="64008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solidFill>
                  <a:srgbClr val="1FA6DC"/>
                </a:solidFill>
                <a:latin typeface="Avenir Next LT Pro" panose="020F0502020204030204" pitchFamily="34" charset="0"/>
              </a:rPr>
              <a:t>“The instinctual responses mature at different times during the first year of life and develop at different rates; they serve the function of binding the child to mother and contribute to the reciprocal dynamic of binding mother to child” ( Bowlby , 1958 p. 351) </a:t>
            </a:r>
            <a:endParaRPr lang="en-GB" sz="1800" b="1" dirty="0">
              <a:solidFill>
                <a:srgbClr val="1FA6DC"/>
              </a:solidFill>
              <a:latin typeface="Avenir Next LT Pro" panose="020F0502020204030204" pitchFamily="34" charset="0"/>
            </a:endParaRPr>
          </a:p>
        </p:txBody>
      </p:sp>
      <p:pic>
        <p:nvPicPr>
          <p:cNvPr id="4" name="Picture 3" descr="How Bowlby Attachment Theory Supports ...">
            <a:extLst>
              <a:ext uri="{FF2B5EF4-FFF2-40B4-BE49-F238E27FC236}">
                <a16:creationId xmlns:a16="http://schemas.microsoft.com/office/drawing/2014/main" id="{D2A4B6BA-F62F-8FDC-B324-131BDFE153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5865" y="3319032"/>
            <a:ext cx="2130147" cy="2982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452081"/>
      </p:ext>
    </p:extLst>
  </p:cSld>
  <p:clrMapOvr>
    <a:masterClrMapping/>
  </p:clrMapOvr>
  <p:transition>
    <p:cut thruBlk="1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6C09F37-A8A6-5D7E-5B1B-8BBCB2D79FBE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6889842-B152-9BAE-CCA8-2ACF42845990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14B3179A-BFD8-DC9F-9BBF-814768118E61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4433625-DA06-B050-110F-6BF7BE2B912F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EE2AC0EA-A7CA-EE60-3AA2-C41A304FFF8A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CDA434C0-360D-263E-0D80-CBDEB5DAB02E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30CBD3B6-73DE-E9A9-84C8-EAD8869E9E21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ED12C3E6-42D9-FD4A-94C7-BE3364D51D91}"/>
              </a:ext>
            </a:extLst>
          </p:cNvPr>
          <p:cNvSpPr txBox="1"/>
          <p:nvPr/>
        </p:nvSpPr>
        <p:spPr>
          <a:xfrm>
            <a:off x="1845902" y="552612"/>
            <a:ext cx="84604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6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Overview of Bowlby's Attachment Theory.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2751AA-8C5B-3E7E-C72C-44AEB8B3DDD1}"/>
              </a:ext>
            </a:extLst>
          </p:cNvPr>
          <p:cNvSpPr txBox="1"/>
          <p:nvPr/>
        </p:nvSpPr>
        <p:spPr>
          <a:xfrm>
            <a:off x="674914" y="2473958"/>
            <a:ext cx="959878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Bowlby believed that children need a strong emotional bond with a main caregiver, usually a parent, to feel safe and secure</a:t>
            </a:r>
          </a:p>
          <a:p>
            <a:pPr algn="ctr">
              <a:buNone/>
            </a:pP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(Bowly, 1969).</a:t>
            </a:r>
          </a:p>
          <a:p>
            <a:pPr algn="ctr">
              <a:buNone/>
            </a:pP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Key concepts include: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Attachment:</a:t>
            </a: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 A close emotional bond between a child and caregiver.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Secure attachment:</a:t>
            </a: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 Help children feel safe and confident when exploring their environment (Bowlby, 1988).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Internal working model:</a:t>
            </a: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 A child's beliefs about themselves and relationships with others.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Separation anxiety:</a:t>
            </a: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 Distress when separated from an attachment figure. </a:t>
            </a:r>
          </a:p>
          <a:p>
            <a:pPr algn="ctr">
              <a:buNone/>
            </a:pPr>
            <a:r>
              <a:rPr lang="en-GB" dirty="0">
                <a:solidFill>
                  <a:srgbClr val="1FA6DC"/>
                </a:solidFill>
                <a:latin typeface="Avenir Next LT Pro" panose="020B0504020202020204" pitchFamily="34" charset="0"/>
              </a:rPr>
              <a:t>Bowlby argued that early relationships have a major influence on emotional and social development..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910CFD-5002-78EC-9FD0-3689CE2C14AC}"/>
              </a:ext>
            </a:extLst>
          </p:cNvPr>
          <p:cNvSpPr txBox="1"/>
          <p:nvPr/>
        </p:nvSpPr>
        <p:spPr>
          <a:xfrm>
            <a:off x="3045279" y="3184462"/>
            <a:ext cx="61341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6B6337B-B36D-A50E-C8D5-98CE0C19D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748133" y="3168132"/>
            <a:ext cx="2000582" cy="149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158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3B075B-2902-3497-8A4A-B7E2F50A9933}"/>
              </a:ext>
            </a:extLst>
          </p:cNvPr>
          <p:cNvSpPr/>
          <p:nvPr/>
        </p:nvSpPr>
        <p:spPr>
          <a:xfrm>
            <a:off x="-142577" y="0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C1D8E9-3096-B988-0F24-94268F1236B4}"/>
              </a:ext>
            </a:extLst>
          </p:cNvPr>
          <p:cNvSpPr txBox="1"/>
          <p:nvPr/>
        </p:nvSpPr>
        <p:spPr>
          <a:xfrm>
            <a:off x="1079500" y="381000"/>
            <a:ext cx="74422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B19CF48-039A-A22B-1624-5D53AE337F26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C76733EB-DDEB-5D47-877E-C052A9487E91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1F652A41-4663-D581-7252-9EC9ACD3EC1E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9FE3F55A-58DA-1D70-2763-750C0F909AC2}"/>
              </a:ext>
            </a:extLst>
          </p:cNvPr>
          <p:cNvSpPr txBox="1"/>
          <p:nvPr/>
        </p:nvSpPr>
        <p:spPr>
          <a:xfrm>
            <a:off x="1727978" y="461070"/>
            <a:ext cx="8607878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40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Applying the Theory to Isaac's Situation</a:t>
            </a:r>
          </a:p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A348E19-ADBE-74E8-DBCA-FFB3CB40671D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9227D7B0-F5BA-9653-46DF-4127C46F87BD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B7D0EF80-2BBD-876C-D19F-74CDE9E27BAE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F6196CB-344E-2BAE-3A24-1D88FD2E0D20}"/>
              </a:ext>
            </a:extLst>
          </p:cNvPr>
          <p:cNvSpPr txBox="1"/>
          <p:nvPr/>
        </p:nvSpPr>
        <p:spPr>
          <a:xfrm>
            <a:off x="306158" y="2613890"/>
            <a:ext cx="1015786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Isaac becomes distressed when separated from his mother and is described as "clingy."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According to Bowlby, this may suggest that Isaac feels insecure and worries 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about being separated from his main caregiver.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His mother's post-natal depression may have affected her ability to respond consistently to his emotional needs during early childhood.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The family's move to London and changes in childcare arrangements may also have disrupted Isaac's sense of security.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As a result, Isaac may find it difficult to trust new people and cope with change</a:t>
            </a:r>
            <a:r>
              <a:rPr lang="en-GB" sz="1600" dirty="0">
                <a:solidFill>
                  <a:srgbClr val="1FA6DC"/>
                </a:solidFill>
                <a:latin typeface="Avenir Next LT Pro" panose="020B0504020202020204" pitchFamily="34" charset="0"/>
              </a:rPr>
              <a:t>.</a:t>
            </a:r>
            <a:endParaRPr lang="en-GB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6EAF2C02-2BF5-365D-7645-05A2BE49DB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0981" y="3205120"/>
            <a:ext cx="1797181" cy="1132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462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712AD70-C72B-5FB6-D237-A207027DB60C}"/>
              </a:ext>
            </a:extLst>
          </p:cNvPr>
          <p:cNvSpPr/>
          <p:nvPr/>
        </p:nvSpPr>
        <p:spPr>
          <a:xfrm>
            <a:off x="0" y="0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49D9213-8FAC-C9EE-9A2C-11FEC6A7174F}"/>
              </a:ext>
            </a:extLst>
          </p:cNvPr>
          <p:cNvGrpSpPr/>
          <p:nvPr/>
        </p:nvGrpSpPr>
        <p:grpSpPr>
          <a:xfrm>
            <a:off x="745304" y="117013"/>
            <a:ext cx="9465495" cy="1990477"/>
            <a:chOff x="506730" y="335280"/>
            <a:chExt cx="11064240" cy="2560320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D47CFA91-0989-D7AB-F327-6E23DB61AC0A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55387E43-62C5-4F1B-049A-6B5610C23AFC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F9472E3-E6F3-7A27-5819-3F2EA9CA1F4D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F631A1B5-23E3-C22F-CCDF-147E2C18BE0D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: Rounded Corners 14">
              <a:extLst>
                <a:ext uri="{FF2B5EF4-FFF2-40B4-BE49-F238E27FC236}">
                  <a16:creationId xmlns:a16="http://schemas.microsoft.com/office/drawing/2014/main" id="{3F079AFE-9A51-8A48-1B48-36030F030391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B13CEE0-5DF4-D981-603C-20121B34A185}"/>
              </a:ext>
            </a:extLst>
          </p:cNvPr>
          <p:cNvSpPr txBox="1"/>
          <p:nvPr/>
        </p:nvSpPr>
        <p:spPr>
          <a:xfrm>
            <a:off x="1571742" y="388977"/>
            <a:ext cx="889090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44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Social and Emotional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3F450E-D9FF-213F-DD55-C5F902CE4DF4}"/>
              </a:ext>
            </a:extLst>
          </p:cNvPr>
          <p:cNvSpPr txBox="1"/>
          <p:nvPr/>
        </p:nvSpPr>
        <p:spPr>
          <a:xfrm>
            <a:off x="-132735" y="2613890"/>
            <a:ext cx="11834878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u="sng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Isaac is quiet, withdrawn, and struggles to join group activities.</a:t>
            </a:r>
          </a:p>
          <a:p>
            <a:pPr algn="ctr">
              <a:buNone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Bowlby suggested that children who do not feel fully secure may find social situations challenging.</a:t>
            </a:r>
          </a:p>
          <a:p>
            <a:pPr algn="ctr">
              <a:buNone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Because Isaac has experienced disruptions in his early relationships, he may feel anxious around other children and adults (Ainsworth et al., 1978).</a:t>
            </a:r>
          </a:p>
          <a:p>
            <a:pPr algn="ctr">
              <a:buNone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His difficulty sleeping and reluctance to play independently may also show emotional insecurity and anxiety.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07B28C1-1D1B-EA37-73EE-2B320C9A87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00954" y="235494"/>
            <a:ext cx="1915508" cy="2258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6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C633FF01-9346-0787-D09B-6E16AF67DD29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72C8FC3-E87A-EE97-4DDA-C5DF5136C28B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6CF2913F-CB74-3E54-1625-CD3DE60D9BF9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C8E9981C-F348-90A8-0457-E3C86B046D6F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DDD2F90-9302-B790-7616-52EF7983B5F0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3830C3AA-2C4C-90B7-9D6C-68B9F76A0894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56C7FB03-F17A-6BFD-A20B-1F09B4FFB3AD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4BFF6F06-87B9-9E76-683A-25F80C7CBA0D}"/>
              </a:ext>
            </a:extLst>
          </p:cNvPr>
          <p:cNvSpPr txBox="1"/>
          <p:nvPr/>
        </p:nvSpPr>
        <p:spPr>
          <a:xfrm>
            <a:off x="3003848" y="687461"/>
            <a:ext cx="846636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8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Nature and Nurture</a:t>
            </a:r>
          </a:p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5CE964-CA97-0305-4515-8DD549626D42}"/>
              </a:ext>
            </a:extLst>
          </p:cNvPr>
          <p:cNvSpPr txBox="1"/>
          <p:nvPr/>
        </p:nvSpPr>
        <p:spPr>
          <a:xfrm>
            <a:off x="1980331" y="2316510"/>
            <a:ext cx="8466364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Both nature and nurture influence children's development.</a:t>
            </a:r>
          </a:p>
          <a:p>
            <a:pPr algn="ctr">
              <a:buNone/>
            </a:pPr>
            <a:r>
              <a:rPr lang="en-GB" sz="2000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Nature factors:</a:t>
            </a:r>
            <a:endParaRPr lang="en-GB" sz="2000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Isaac's temperament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Individual personality traits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Biological development </a:t>
            </a:r>
          </a:p>
          <a:p>
            <a:pPr algn="ctr">
              <a:buNone/>
            </a:pPr>
            <a:r>
              <a:rPr lang="en-GB" sz="2000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Nurture factors:</a:t>
            </a:r>
            <a:endParaRPr lang="en-GB" sz="2000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Mother's mental health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Disrupted childcare arrangements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Limited social interaction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Family relocation 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Bowlby's theory mainly focuses on the importance of environmental experiences and relationships in shaping development.</a:t>
            </a:r>
            <a:endParaRPr lang="en-GB" sz="2400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0EC113-8BBB-E8C7-445D-9D3633AE5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9048" y="3268733"/>
            <a:ext cx="3418410" cy="22794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ADD95AA-CA99-4F35-1FB3-F170B048D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568" y="3149300"/>
            <a:ext cx="2671020" cy="2168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1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27A6FBD-863C-4964-8FEA-226025AFAF80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1C811BD-A0DA-C3D5-5213-B52451DD5F32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CAEC3E50-35B3-AB47-49DB-A2E574141810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106F35DE-87D3-026A-A4DA-64A0165F674B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6FEBD53-7AB3-9B71-DC34-08040C912BB4}"/>
              </a:ext>
            </a:extLst>
          </p:cNvPr>
          <p:cNvSpPr txBox="1"/>
          <p:nvPr/>
        </p:nvSpPr>
        <p:spPr>
          <a:xfrm>
            <a:off x="1920371" y="238697"/>
            <a:ext cx="8183335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48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Practical Strategies to Support Isaac</a:t>
            </a:r>
          </a:p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B827586-E24F-9CBF-91FE-1FF72BEF4CF9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E4BD4D72-358D-ABC2-2602-E95B7A3E9558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AC1FF890-3A65-9332-229C-D02B39FC5847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AE09EA1F-0832-93A9-70BC-795A066DA58C}"/>
              </a:ext>
            </a:extLst>
          </p:cNvPr>
          <p:cNvSpPr txBox="1"/>
          <p:nvPr/>
        </p:nvSpPr>
        <p:spPr>
          <a:xfrm>
            <a:off x="435429" y="2473958"/>
            <a:ext cx="11583148" cy="33239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>
              <a:buNone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Early years practitioners can support Isaac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Providing a consistent key worker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Building trusting relationships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Creating predictable daily routines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Offering reassurance during separation from his mother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Encouraging positive social interactions with peers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Using play-based activities to build confidence </a:t>
            </a:r>
          </a:p>
          <a:p>
            <a:pPr>
              <a:buNone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These strategies help Isaac feel safe and secure within the setting</a:t>
            </a:r>
            <a:r>
              <a:rPr lang="en-GB" sz="1600" dirty="0">
                <a:solidFill>
                  <a:srgbClr val="1FA6DC"/>
                </a:solidFill>
                <a:latin typeface="Avenir Next LT Pro" panose="020B0504020202020204" pitchFamily="34" charset="0"/>
              </a:rPr>
              <a:t>.</a:t>
            </a:r>
            <a:endParaRPr lang="en-GB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B7B004-E742-183A-6E5D-213C18E422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0055" y="2736431"/>
            <a:ext cx="2913130" cy="2634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362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1176201-3969-A0E3-2BE8-12E36F9C59CE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ABB3ACD-9471-3249-242A-5A261C08D37D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D25B68C9-076A-147D-7AE0-275E1DFDABE8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1390B793-14C8-0E27-B3F7-11A430444E46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7BE713CA-6713-E8D7-AB2F-7473D4A1D9C7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11" name="Rectangle: Rounded Corners 10">
              <a:extLst>
                <a:ext uri="{FF2B5EF4-FFF2-40B4-BE49-F238E27FC236}">
                  <a16:creationId xmlns:a16="http://schemas.microsoft.com/office/drawing/2014/main" id="{CAF62EBD-9EBB-904D-7FFB-4A0D1A2C7D9A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Rectangle: Rounded Corners 11">
              <a:extLst>
                <a:ext uri="{FF2B5EF4-FFF2-40B4-BE49-F238E27FC236}">
                  <a16:creationId xmlns:a16="http://schemas.microsoft.com/office/drawing/2014/main" id="{9CF870C1-6FAE-B84C-1328-C92319CB99A8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E93E84E-444D-4BF4-036E-B61D4C68175E}"/>
              </a:ext>
            </a:extLst>
          </p:cNvPr>
          <p:cNvSpPr txBox="1"/>
          <p:nvPr/>
        </p:nvSpPr>
        <p:spPr>
          <a:xfrm>
            <a:off x="1098403" y="340109"/>
            <a:ext cx="986245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4400" b="1" u="sng" dirty="0">
                <a:solidFill>
                  <a:srgbClr val="1FA6DC"/>
                </a:solidFill>
                <a:latin typeface="Avenir Next LT Pro" panose="020B0504020202020204" pitchFamily="34" charset="0"/>
              </a:rPr>
              <a:t>Supporting Language and Emotional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2D298B-E217-7EC0-48E0-4C5C9BD35BE3}"/>
              </a:ext>
            </a:extLst>
          </p:cNvPr>
          <p:cNvSpPr txBox="1"/>
          <p:nvPr/>
        </p:nvSpPr>
        <p:spPr>
          <a:xfrm>
            <a:off x="1228854" y="2428782"/>
            <a:ext cx="9862457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2800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To support Isaac's language delay: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Read stories daily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Encourage conversations during play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Use songs, rhymes, and role play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Model correct language 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To support emotional wellbeing: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Use emotion cards and feelings charts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Teach simple coping strategies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Praise positive behaviour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Encourage self-expression through play</a:t>
            </a:r>
            <a:endParaRPr lang="en-GB" sz="2800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70C3F36-C479-C785-2F55-D11AE46AE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23" y="2875481"/>
            <a:ext cx="3157553" cy="3154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086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E21D9D3-6CEC-276C-DC16-E1DCBAEC4371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8B43AFA9-7134-520C-BC53-3C330705C93F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9542E728-D7A8-B8E9-2607-2E36E343CF3B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2D25D6B5-EFAA-596C-746E-D0CB650A7316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5BDD2E4-9516-36AE-12D0-E104CC59DFD4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E39A0230-3DDC-B842-DDD3-07BE0B372894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9A3255E9-82DE-199F-C24F-AEBC407D4C96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99003EF-1E53-EA01-7356-25477FAF25EE}"/>
              </a:ext>
            </a:extLst>
          </p:cNvPr>
          <p:cNvSpPr txBox="1"/>
          <p:nvPr/>
        </p:nvSpPr>
        <p:spPr>
          <a:xfrm>
            <a:off x="1310258" y="327875"/>
            <a:ext cx="9344487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4400" b="1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Strengths and Limitations of Bowlby's Theory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CC7FA2-64D6-BA44-EE46-6008C9A840EB}"/>
              </a:ext>
            </a:extLst>
          </p:cNvPr>
          <p:cNvSpPr txBox="1"/>
          <p:nvPr/>
        </p:nvSpPr>
        <p:spPr>
          <a:xfrm>
            <a:off x="-450956" y="2755005"/>
            <a:ext cx="1286691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2400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Strengths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Highlights the importance of early relationships.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Helps explain Isaac's separation anxiety and clinginess.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Widely used in childcare and early years practice. </a:t>
            </a:r>
          </a:p>
          <a:p>
            <a:pPr algn="ctr">
              <a:buNone/>
            </a:pPr>
            <a:r>
              <a:rPr lang="en-GB" sz="2400" b="1" dirty="0">
                <a:solidFill>
                  <a:srgbClr val="1FA6DC"/>
                </a:solidFill>
                <a:latin typeface="Avenir Next LT Pro" panose="020B0504020202020204" pitchFamily="34" charset="0"/>
              </a:rPr>
              <a:t>Limitations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Focuses mainly on the mother-child relationship.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Does not fully consider cultural differences. 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1FA6DC"/>
                </a:solidFill>
                <a:latin typeface="Avenir Next LT Pro" panose="020B0504020202020204" pitchFamily="34" charset="0"/>
              </a:rPr>
              <a:t>Children's development is influenced by many factors, not attachment alone. </a:t>
            </a:r>
            <a:endParaRPr lang="en-GB" sz="2000" dirty="0">
              <a:solidFill>
                <a:srgbClr val="1FA6DC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A16EBBA-B4C9-2FE8-F40F-9DE0395194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6886" y="3135086"/>
            <a:ext cx="1909756" cy="2112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71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023851-C97A-0A13-9E05-C07BA7F264E8}"/>
              </a:ext>
            </a:extLst>
          </p:cNvPr>
          <p:cNvSpPr txBox="1"/>
          <p:nvPr/>
        </p:nvSpPr>
        <p:spPr>
          <a:xfrm>
            <a:off x="1336222" y="1737836"/>
            <a:ext cx="6101442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GB" sz="2800" dirty="0">
              <a:latin typeface="Abadi" panose="020B0604020104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613C5CB-5325-62DF-8855-E7EAF38B0518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8E62C9B-08AC-5CBA-DCAB-7490F456D2E6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183C9712-7003-8C97-FE37-09B8E78FE748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AA62159F-7261-0886-629B-3CBFA51243A2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F8DB99AD-FBE5-49EA-80BF-9093E74AC3E4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FB262585-46EB-85AC-8BE1-0B613C5E2A76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41F8785A-A379-2258-75CC-2E90C93BBE14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91186FF2-754B-8378-FC2B-0B0D87E2EBA1}"/>
              </a:ext>
            </a:extLst>
          </p:cNvPr>
          <p:cNvSpPr txBox="1"/>
          <p:nvPr/>
        </p:nvSpPr>
        <p:spPr>
          <a:xfrm>
            <a:off x="3747407" y="570600"/>
            <a:ext cx="8444593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6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C108C1-49C0-37EB-AA0E-223988D57C1D}"/>
              </a:ext>
            </a:extLst>
          </p:cNvPr>
          <p:cNvSpPr txBox="1"/>
          <p:nvPr/>
        </p:nvSpPr>
        <p:spPr>
          <a:xfrm>
            <a:off x="1873703" y="2868304"/>
            <a:ext cx="8444593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In conclusion, Bowlby's Attachment Theory helps explain many of Isaac's behaviours, including his separation anxiety, withdrawal, and difficulty with social interaction.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His early experiences, including his mother's post-natal depression and disrupted childcare, may have affected his sense of security.</a:t>
            </a:r>
          </a:p>
          <a:p>
            <a:pPr algn="ctr"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By providing consistent relationships, emotional support, and language-rich experiences, practitioners can help Isaac build confidence and improve his development.</a:t>
            </a:r>
          </a:p>
        </p:txBody>
      </p:sp>
    </p:spTree>
    <p:extLst>
      <p:ext uri="{BB962C8B-B14F-4D97-AF65-F5344CB8AC3E}">
        <p14:creationId xmlns:p14="http://schemas.microsoft.com/office/powerpoint/2010/main" val="2054901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57B0744-27A9-15DA-8AC4-458414D5A1D0}"/>
              </a:ext>
            </a:extLst>
          </p:cNvPr>
          <p:cNvSpPr/>
          <p:nvPr/>
        </p:nvSpPr>
        <p:spPr>
          <a:xfrm>
            <a:off x="0" y="-130973"/>
            <a:ext cx="12192000" cy="6988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AF1D7CD-3CD0-FB20-5DDA-6099249BE130}"/>
              </a:ext>
            </a:extLst>
          </p:cNvPr>
          <p:cNvGrpSpPr/>
          <p:nvPr/>
        </p:nvGrpSpPr>
        <p:grpSpPr>
          <a:xfrm>
            <a:off x="173423" y="2613890"/>
            <a:ext cx="11876000" cy="3904001"/>
            <a:chOff x="506730" y="335280"/>
            <a:chExt cx="11064240" cy="2560320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176EB568-FC50-ABF6-9EBC-41C1FCF5184D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723C799A-5C28-AE3F-91D3-9C34642F1E2E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E6515376-2E30-0222-F1F1-CC6EA987F35B}"/>
              </a:ext>
            </a:extLst>
          </p:cNvPr>
          <p:cNvGrpSpPr/>
          <p:nvPr/>
        </p:nvGrpSpPr>
        <p:grpSpPr>
          <a:xfrm>
            <a:off x="1443576" y="176254"/>
            <a:ext cx="9304848" cy="1990477"/>
            <a:chOff x="506730" y="335280"/>
            <a:chExt cx="11064240" cy="2560320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CB7DDE1F-3FF6-26CF-4397-553F6B534D16}"/>
                </a:ext>
              </a:extLst>
            </p:cNvPr>
            <p:cNvSpPr/>
            <p:nvPr/>
          </p:nvSpPr>
          <p:spPr>
            <a:xfrm>
              <a:off x="659130" y="487680"/>
              <a:ext cx="10911840" cy="2407920"/>
            </a:xfrm>
            <a:prstGeom prst="roundRect">
              <a:avLst>
                <a:gd name="adj" fmla="val 20728"/>
              </a:avLst>
            </a:prstGeom>
            <a:ln/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0A23A4D0-D04F-4D44-FEF6-6D2839E19D85}"/>
                </a:ext>
              </a:extLst>
            </p:cNvPr>
            <p:cNvSpPr/>
            <p:nvPr/>
          </p:nvSpPr>
          <p:spPr>
            <a:xfrm>
              <a:off x="506730" y="335280"/>
              <a:ext cx="10911840" cy="2407920"/>
            </a:xfrm>
            <a:prstGeom prst="roundRect">
              <a:avLst>
                <a:gd name="adj" fmla="val 20728"/>
              </a:avLst>
            </a:prstGeom>
            <a:solidFill>
              <a:srgbClr val="FEFFF3"/>
            </a:solidFill>
            <a:ln w="38100">
              <a:solidFill>
                <a:srgbClr val="F9FFC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A1488A2-0394-4A33-CBD4-97D361DF7CF0}"/>
              </a:ext>
            </a:extLst>
          </p:cNvPr>
          <p:cNvSpPr txBox="1"/>
          <p:nvPr/>
        </p:nvSpPr>
        <p:spPr>
          <a:xfrm>
            <a:off x="1134956" y="2399112"/>
            <a:ext cx="9318171" cy="3570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</a:p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Ainsworth, M. </a:t>
            </a:r>
            <a:r>
              <a:rPr lang="en-GB" sz="2000" dirty="0" err="1">
                <a:solidFill>
                  <a:srgbClr val="1FA6DC"/>
                </a:solidFill>
                <a:latin typeface="Avenir Next LT Pro" panose="020B0504020202020204" pitchFamily="34" charset="0"/>
              </a:rPr>
              <a:t>Blehar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, M., Waters, E. and Wall, S. (1978) </a:t>
            </a:r>
            <a:r>
              <a:rPr lang="en-GB" sz="2000" i="1" dirty="0">
                <a:solidFill>
                  <a:srgbClr val="1FA6DC"/>
                </a:solidFill>
                <a:latin typeface="Avenir Next LT Pro" panose="020B0504020202020204" pitchFamily="34" charset="0"/>
              </a:rPr>
              <a:t>Patterns of Attachment: A Psychological Study of the Strange Situation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Hillsdale, NJ: Erlbaum.</a:t>
            </a:r>
          </a:p>
          <a:p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Bee, H. and Boyd, D. (2019) </a:t>
            </a:r>
            <a:r>
              <a:rPr lang="en-GB" sz="2000" i="1" dirty="0">
                <a:solidFill>
                  <a:srgbClr val="1FA6DC"/>
                </a:solidFill>
                <a:latin typeface="Avenir Next LT Pro" panose="020B0504020202020204" pitchFamily="34" charset="0"/>
              </a:rPr>
              <a:t>The Developing Child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14th </a:t>
            </a:r>
            <a:r>
              <a:rPr lang="en-GB" sz="2000" dirty="0" err="1">
                <a:solidFill>
                  <a:srgbClr val="1FA6DC"/>
                </a:solidFill>
                <a:latin typeface="Avenir Next LT Pro" panose="020B0504020202020204" pitchFamily="34" charset="0"/>
              </a:rPr>
              <a:t>edn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Harlow: Pearson.</a:t>
            </a:r>
          </a:p>
          <a:p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Berk, L.E. (2023) </a:t>
            </a:r>
            <a:r>
              <a:rPr lang="en-GB" sz="2000" i="1" dirty="0">
                <a:solidFill>
                  <a:srgbClr val="1FA6DC"/>
                </a:solidFill>
                <a:latin typeface="Avenir Next LT Pro" panose="020B0504020202020204" pitchFamily="34" charset="0"/>
              </a:rPr>
              <a:t>Development Through the Lifespan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8th </a:t>
            </a:r>
            <a:r>
              <a:rPr lang="en-GB" sz="2000" dirty="0" err="1">
                <a:solidFill>
                  <a:srgbClr val="1FA6DC"/>
                </a:solidFill>
                <a:latin typeface="Avenir Next LT Pro" panose="020B0504020202020204" pitchFamily="34" charset="0"/>
              </a:rPr>
              <a:t>edn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Harlow: Pearson.</a:t>
            </a:r>
          </a:p>
          <a:p>
            <a:pPr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Bowlby, J. (1988) </a:t>
            </a:r>
            <a:r>
              <a:rPr lang="en-GB" sz="2000" i="1" dirty="0">
                <a:solidFill>
                  <a:srgbClr val="1FA6DC"/>
                </a:solidFill>
                <a:latin typeface="Avenir Next LT Pro" panose="020B0504020202020204" pitchFamily="34" charset="0"/>
              </a:rPr>
              <a:t>A Secure Base: Parent-Child Attachment and Healthy Human Development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London: Routledge.</a:t>
            </a:r>
          </a:p>
          <a:p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Bruce, T. (2020) </a:t>
            </a:r>
            <a:r>
              <a:rPr lang="en-GB" sz="2000" i="1" dirty="0">
                <a:solidFill>
                  <a:srgbClr val="1FA6DC"/>
                </a:solidFill>
                <a:latin typeface="Avenir Next LT Pro" panose="020B0504020202020204" pitchFamily="34" charset="0"/>
              </a:rPr>
              <a:t>Early Childhood Education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6th </a:t>
            </a:r>
            <a:r>
              <a:rPr lang="en-GB" sz="2000" dirty="0" err="1">
                <a:solidFill>
                  <a:srgbClr val="1FA6DC"/>
                </a:solidFill>
                <a:latin typeface="Avenir Next LT Pro" panose="020B0504020202020204" pitchFamily="34" charset="0"/>
              </a:rPr>
              <a:t>edn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London: Hodder Education.</a:t>
            </a:r>
          </a:p>
          <a:p>
            <a:pPr>
              <a:buNone/>
            </a:pP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Nutbrown, C. (2021) </a:t>
            </a:r>
            <a:r>
              <a:rPr lang="en-GB" sz="2000" i="1" dirty="0">
                <a:solidFill>
                  <a:srgbClr val="1FA6DC"/>
                </a:solidFill>
                <a:latin typeface="Avenir Next LT Pro" panose="020B0504020202020204" pitchFamily="34" charset="0"/>
              </a:rPr>
              <a:t>Understanding the Early Years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5th </a:t>
            </a:r>
            <a:r>
              <a:rPr lang="en-GB" sz="2000" dirty="0" err="1">
                <a:solidFill>
                  <a:srgbClr val="1FA6DC"/>
                </a:solidFill>
                <a:latin typeface="Avenir Next LT Pro" panose="020B0504020202020204" pitchFamily="34" charset="0"/>
              </a:rPr>
              <a:t>edn</a:t>
            </a:r>
            <a:r>
              <a:rPr lang="en-GB" sz="2000" dirty="0">
                <a:solidFill>
                  <a:srgbClr val="1FA6DC"/>
                </a:solidFill>
                <a:latin typeface="Avenir Next LT Pro" panose="020B0504020202020204" pitchFamily="34" charset="0"/>
              </a:rPr>
              <a:t>. London: SAGE.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C9D811-48C7-22F0-813C-B10549FB5FA8}"/>
              </a:ext>
            </a:extLst>
          </p:cNvPr>
          <p:cNvSpPr txBox="1"/>
          <p:nvPr/>
        </p:nvSpPr>
        <p:spPr>
          <a:xfrm>
            <a:off x="3992280" y="445497"/>
            <a:ext cx="9318171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000" b="1" u="sng" dirty="0">
                <a:solidFill>
                  <a:srgbClr val="1FA6DC"/>
                </a:solidFill>
                <a:latin typeface="Avenir Next LT Pro" panose="020B0504020202020204" pitchFamily="34" charset="0"/>
                <a:ea typeface="ADLaM Display" panose="02010000000000000000" pitchFamily="2" charset="0"/>
                <a:cs typeface="ADLaM Display" panose="02010000000000000000" pitchFamily="2" charset="0"/>
              </a:rPr>
              <a:t>References </a:t>
            </a:r>
          </a:p>
          <a:p>
            <a:pPr>
              <a:buNone/>
            </a:pPr>
            <a:endParaRPr lang="en-GB" b="1" dirty="0">
              <a:solidFill>
                <a:srgbClr val="1FA6DC"/>
              </a:solidFill>
              <a:latin typeface="Avenir Next LT Pro" panose="020B0504020202020204" pitchFamily="34" charset="0"/>
            </a:endParaRPr>
          </a:p>
          <a:p>
            <a:pPr>
              <a:buNone/>
            </a:pPr>
            <a:endParaRPr lang="en-GB" sz="2400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401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Custom 1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780</TotalTime>
  <Words>937</Words>
  <Application>Microsoft Office PowerPoint</Application>
  <PresentationFormat>Widescreen</PresentationFormat>
  <Paragraphs>108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Abadi</vt:lpstr>
      <vt:lpstr>ADLaM Display</vt:lpstr>
      <vt:lpstr>Aptos</vt:lpstr>
      <vt:lpstr>Arial</vt:lpstr>
      <vt:lpstr>Avenir Next LT Pro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Shamaila Kashan</dc:creator>
  <cp:lastModifiedBy>Shamaila Kashan</cp:lastModifiedBy>
  <cp:revision>4</cp:revision>
  <dcterms:created xsi:type="dcterms:W3CDTF">2026-05-30T18:51:57Z</dcterms:created>
  <dcterms:modified xsi:type="dcterms:W3CDTF">2026-06-20T19:41:25Z</dcterms:modified>
</cp:coreProperties>
</file>