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9"/>
  </p:notesMasterIdLst>
  <p:handoutMasterIdLst>
    <p:handoutMasterId r:id="rId20"/>
  </p:handoutMasterIdLst>
  <p:sldIdLst>
    <p:sldId id="256" r:id="rId5"/>
    <p:sldId id="257" r:id="rId6"/>
    <p:sldId id="278" r:id="rId7"/>
    <p:sldId id="258" r:id="rId8"/>
    <p:sldId id="281" r:id="rId9"/>
    <p:sldId id="282" r:id="rId10"/>
    <p:sldId id="266" r:id="rId11"/>
    <p:sldId id="283" r:id="rId12"/>
    <p:sldId id="284" r:id="rId13"/>
    <p:sldId id="285" r:id="rId14"/>
    <p:sldId id="286" r:id="rId15"/>
    <p:sldId id="287" r:id="rId16"/>
    <p:sldId id="288"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49066" autoAdjust="0"/>
  </p:normalViewPr>
  <p:slideViewPr>
    <p:cSldViewPr snapToGrid="0">
      <p:cViewPr>
        <p:scale>
          <a:sx n="25" d="100"/>
          <a:sy n="25" d="100"/>
        </p:scale>
        <p:origin x="2244" y="252"/>
      </p:cViewPr>
      <p:guideLst/>
    </p:cSldViewPr>
  </p:slideViewPr>
  <p:outlineViewPr>
    <p:cViewPr>
      <p:scale>
        <a:sx n="33" d="100"/>
        <a:sy n="33" d="100"/>
      </p:scale>
      <p:origin x="0" y="-288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03" y="29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7/4/2026</a:t>
            </a:fld>
            <a:endParaRPr lang="en-US" dirty="0"/>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dirty="0"/>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7/4/2026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dirty="0"/>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Everyone. I am going to be talking about Erikson's psychosocial theory and how it relates to Isaac's development today. Isaac is four years of age and is having separation distress, delay in language and trouble joining in play. I will relate these concerns to Erikson's stage of initiative vs. guilt. I will also be examining nature vs nurture, the practical support of Isaac, the support of his mother and the advantages and disadvantages of the theory. To propose a realistic EHP that can be implemented in an early years setting.</a:t>
            </a:r>
          </a:p>
        </p:txBody>
      </p:sp>
      <p:sp>
        <p:nvSpPr>
          <p:cNvPr id="4" name="Slide Number Placeholder 3"/>
          <p:cNvSpPr>
            <a:spLocks noGrp="1"/>
          </p:cNvSpPr>
          <p:nvPr>
            <p:ph type="sldNum" sz="quarter" idx="5"/>
          </p:nvPr>
        </p:nvSpPr>
        <p:spPr/>
        <p:txBody>
          <a:bodyPr/>
          <a:lstStyle/>
          <a:p>
            <a:fld id="{22289C57-55D7-40A4-A101-E74FAC7A092B}" type="slidenum">
              <a:rPr lang="en-US" smtClean="0"/>
              <a:t>1</a:t>
            </a:fld>
            <a:endParaRPr lang="en-US" dirty="0"/>
          </a:p>
        </p:txBody>
      </p:sp>
    </p:spTree>
    <p:extLst>
      <p:ext uri="{BB962C8B-B14F-4D97-AF65-F5344CB8AC3E}">
        <p14:creationId xmlns:p14="http://schemas.microsoft.com/office/powerpoint/2010/main" val="1778128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begins with the current situation with Isaac and concerns detected by staff and his mother. Then I will discuss Erikson's theory and relate it to Isaac with the stage of initiative versus guilt. Next, I will take into account how his temperament and experiences in life might influence his </a:t>
            </a:r>
            <a:r>
              <a:rPr lang="en-US" dirty="0" err="1"/>
              <a:t>behaviour</a:t>
            </a:r>
            <a:r>
              <a:rPr lang="en-US" dirty="0"/>
              <a:t>. The following section provides hands-on tips on confidence, language, play, and emotional control. This will then be discussed, evaluating Erikson's theory and cultural differences within London. A brief conclusion and key recommendations for Isaac's early help plan are included at the end of the presentation.</a:t>
            </a:r>
          </a:p>
        </p:txBody>
      </p:sp>
      <p:sp>
        <p:nvSpPr>
          <p:cNvPr id="4" name="Slide Number Placeholder 3"/>
          <p:cNvSpPr>
            <a:spLocks noGrp="1"/>
          </p:cNvSpPr>
          <p:nvPr>
            <p:ph type="sldNum" sz="quarter" idx="5"/>
          </p:nvPr>
        </p:nvSpPr>
        <p:spPr/>
        <p:txBody>
          <a:bodyPr/>
          <a:lstStyle/>
          <a:p>
            <a:fld id="{22289C57-55D7-40A4-A101-E74FAC7A092B}" type="slidenum">
              <a:rPr lang="en-US" smtClean="0"/>
              <a:t>2</a:t>
            </a:fld>
            <a:endParaRPr lang="en-US" dirty="0"/>
          </a:p>
        </p:txBody>
      </p:sp>
    </p:spTree>
    <p:extLst>
      <p:ext uri="{BB962C8B-B14F-4D97-AF65-F5344CB8AC3E}">
        <p14:creationId xmlns:p14="http://schemas.microsoft.com/office/powerpoint/2010/main" val="4040438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 is a 4-year-old with multiple needs. He is quiet during free play, is upset when separated from his mother and does not easily do group play activities. He may also struggle to communicate with other children and adults due to his language delay. His childcare experiences have been unstable, and he may not have had sufficient time to develop stable relationships with childcare workers. Schmitt and colleagues, in 2022, found that greater childcare stability was linked with fewer emotional and </a:t>
            </a:r>
            <a:r>
              <a:rPr lang="en-US" dirty="0" err="1"/>
              <a:t>behavioural</a:t>
            </a:r>
            <a:r>
              <a:rPr lang="en-US" dirty="0"/>
              <a:t> problems. The depression and low level of support from his mother may put extra strain on the family.</a:t>
            </a:r>
          </a:p>
        </p:txBody>
      </p:sp>
      <p:sp>
        <p:nvSpPr>
          <p:cNvPr id="4" name="Slide Number Placeholder 3"/>
          <p:cNvSpPr>
            <a:spLocks noGrp="1"/>
          </p:cNvSpPr>
          <p:nvPr>
            <p:ph type="sldNum" sz="quarter" idx="5"/>
          </p:nvPr>
        </p:nvSpPr>
        <p:spPr/>
        <p:txBody>
          <a:bodyPr/>
          <a:lstStyle/>
          <a:p>
            <a:fld id="{22289C57-55D7-40A4-A101-E74FAC7A092B}" type="slidenum">
              <a:rPr lang="en-US" smtClean="0"/>
              <a:t>3</a:t>
            </a:fld>
            <a:endParaRPr lang="en-US" dirty="0"/>
          </a:p>
        </p:txBody>
      </p:sp>
    </p:spTree>
    <p:extLst>
      <p:ext uri="{BB962C8B-B14F-4D97-AF65-F5344CB8AC3E}">
        <p14:creationId xmlns:p14="http://schemas.microsoft.com/office/powerpoint/2010/main" val="2182522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Erikson has described development in terms of 8 psychosocial stages. A social/emotional challenge is included in each stage that can be harnessed for healthy development if managed effectively. Isaac is primarily in the initiative versus guilt stage at 4 years old. As described in 1963 by Eriksson, children develop initiative when they are given opportunities to explore, make decisions and engage in new activities. In 2021, Maree's critical review also sheds light on the significance of relationships and social experiences in Erikson's theory. This renders the theory applicable to the confidence, play, independence and involvement in activities of Isaac.</a:t>
            </a:r>
          </a:p>
        </p:txBody>
      </p:sp>
      <p:sp>
        <p:nvSpPr>
          <p:cNvPr id="4" name="Slide Number Placeholder 3"/>
          <p:cNvSpPr>
            <a:spLocks noGrp="1"/>
          </p:cNvSpPr>
          <p:nvPr>
            <p:ph type="sldNum" sz="quarter" idx="5"/>
          </p:nvPr>
        </p:nvSpPr>
        <p:spPr/>
        <p:txBody>
          <a:bodyPr/>
          <a:lstStyle/>
          <a:p>
            <a:fld id="{22289C57-55D7-40A4-A101-E74FAC7A092B}" type="slidenum">
              <a:rPr lang="en-US" smtClean="0"/>
              <a:t>4</a:t>
            </a:fld>
            <a:endParaRPr lang="en-US" dirty="0"/>
          </a:p>
        </p:txBody>
      </p:sp>
    </p:spTree>
    <p:extLst>
      <p:ext uri="{BB962C8B-B14F-4D97-AF65-F5344CB8AC3E}">
        <p14:creationId xmlns:p14="http://schemas.microsoft.com/office/powerpoint/2010/main" val="2843954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Erikson's theory can be used to think about why Isaac might not want to participate in play. He may be reluctant to take the lead, select or attempt something new. His separation distress also means that he requires adults who react calmly and in a predictable manner. In their 2022 study, Schmitt and colleagues argue that changes in childcare can interfere with the children's sense of stability and relationship with staff. Isaac's oral language delay can also impact his ability to get into play or to communicate what he would like to do. All of these experiences can lessen his chances to exercise initiative and build confidence.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5</a:t>
            </a:fld>
            <a:endParaRPr lang="en-US" dirty="0"/>
          </a:p>
        </p:txBody>
      </p:sp>
    </p:spTree>
    <p:extLst>
      <p:ext uri="{BB962C8B-B14F-4D97-AF65-F5344CB8AC3E}">
        <p14:creationId xmlns:p14="http://schemas.microsoft.com/office/powerpoint/2010/main" val="1025326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Isaac's early experiences in his home and in child care are not the only factors influencing his growth. He also might have a quiet and cautious disposition. Liu and colleagues, in 2023, found that preschool temperament is influenced by both genetic and environmental factors. This translates to: biology and experience join forces. Changes in his relationships, childcare or routine can influence the way his temperament is manifested. Morales and colleagues in 2023 also found a correlation between chronic or high maternal depression and children's social and emotional development. Thus, there is not one reason that explains the behaviour of Isaac.</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6</a:t>
            </a:fld>
            <a:endParaRPr lang="en-US" dirty="0"/>
          </a:p>
        </p:txBody>
      </p:sp>
    </p:spTree>
    <p:extLst>
      <p:ext uri="{BB962C8B-B14F-4D97-AF65-F5344CB8AC3E}">
        <p14:creationId xmlns:p14="http://schemas.microsoft.com/office/powerpoint/2010/main" val="236659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important to offer Isaac greater stability in the support plan first. He can be welcomed daily by a consistent key worker who can assist him when separations are occurring. Using the same arrival and leaving procedure can help to make the setting more predictable. Two options may be provided, e.g. two toys, and Isaac will learn to take initiative without being overstimulated. Praise should be given for trying, such as when he tries something without help. The assessment framework also prompts practitioners to take into account the child's needs, parenting capacity and family context when planning to support the parent.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7</a:t>
            </a:fld>
            <a:endParaRPr lang="en-US" dirty="0"/>
          </a:p>
        </p:txBody>
      </p:sp>
    </p:spTree>
    <p:extLst>
      <p:ext uri="{BB962C8B-B14F-4D97-AF65-F5344CB8AC3E}">
        <p14:creationId xmlns:p14="http://schemas.microsoft.com/office/powerpoint/2010/main" val="3105683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Isaac requires safe and fun language support. Staff can read some short stories with him in a small, quiet group and repeat useful words when playing. They can discreetly add to his utterances, such as saying "red car" instead of just "car. In 2023, Finders, Wilson and Duncan describe how responsive adult talk and language-rich conversations facilitate communication development. Play support may start with one trusted friend and then expand to a group of friends. In 2024, Smits-van der Nat and colleagues discovered a weak positive correlation between pretend play and social competence, but play is not the answer.</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8</a:t>
            </a:fld>
            <a:endParaRPr lang="en-US" dirty="0"/>
          </a:p>
        </p:txBody>
      </p:sp>
    </p:spTree>
    <p:extLst>
      <p:ext uri="{BB962C8B-B14F-4D97-AF65-F5344CB8AC3E}">
        <p14:creationId xmlns:p14="http://schemas.microsoft.com/office/powerpoint/2010/main" val="840986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Isaac has also got to learn how to cope with intense emotions. Staff can name Isaac’s feelings using simple words (e.g. worried, sad, safe). An adult should remain close by, talk him down and not hurry him when he is upset. In 2022, Paley and </a:t>
            </a:r>
            <a:r>
              <a:rPr lang="en-GB" sz="1200" kern="1200" dirty="0" err="1">
                <a:solidFill>
                  <a:schemeClr val="tx1"/>
                </a:solidFill>
                <a:effectLst/>
                <a:latin typeface="+mn-lt"/>
                <a:ea typeface="+mn-ea"/>
                <a:cs typeface="+mn-cs"/>
              </a:rPr>
              <a:t>Hajal</a:t>
            </a:r>
            <a:r>
              <a:rPr lang="en-GB" sz="1200" kern="1200" dirty="0">
                <a:solidFill>
                  <a:schemeClr val="tx1"/>
                </a:solidFill>
                <a:effectLst/>
                <a:latin typeface="+mn-lt"/>
                <a:ea typeface="+mn-ea"/>
                <a:cs typeface="+mn-cs"/>
              </a:rPr>
              <a:t> define co-regulation as the act of caregivers to support young children as they learn to regulate their emotions. Local parenting/mental health/health information could also be helpful to Isaac's mother. The plan may include a health visitor, speech and language therapist and early years staff where necessary, and there will be a clear role for each practitioner.</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9</a:t>
            </a:fld>
            <a:endParaRPr lang="en-US" dirty="0"/>
          </a:p>
        </p:txBody>
      </p:sp>
    </p:spTree>
    <p:extLst>
      <p:ext uri="{BB962C8B-B14F-4D97-AF65-F5344CB8AC3E}">
        <p14:creationId xmlns:p14="http://schemas.microsoft.com/office/powerpoint/2010/main" val="575465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Erikson's theory is helpful because it provides a link between confidence, play, relationships and independence. The initiative versus guilt stage is appropriate for Isaac's age and may be a factor to explain the ways in which encouragement and small choices can assist him. As Maree's (2021) review indicates, Erikson's theories are still relevant in the field of early childhood. The theory also has its limitations. It does not completely account for Isaac's language delay, temperament or his mother's depression, and its phases seem more rigid than children's actual development. The results should be interpreted with care because in 2024, Smits-van der Nat and colleagues also detected bias problems in some pretend play studies.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10</a:t>
            </a:fld>
            <a:endParaRPr lang="en-US" dirty="0"/>
          </a:p>
        </p:txBody>
      </p:sp>
    </p:spTree>
    <p:extLst>
      <p:ext uri="{BB962C8B-B14F-4D97-AF65-F5344CB8AC3E}">
        <p14:creationId xmlns:p14="http://schemas.microsoft.com/office/powerpoint/2010/main" val="5377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C2BB31-F000-05D5-1E94-C1C3698C89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61CC2B-AA59-436E-D563-8DF6FCA9BC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B57518-EA07-3F67-75B1-A1CEA5773391}"/>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Families are from a variety of ethnic, cultural and language backgrounds in London. In 2022, the Office for National Statistics (ONS) released data showing that England and Wales experienced a rise in ethnic diversity from 2011 to 2021. This is important as views on independence, play, parenting and communication may vary across families. So, instead of taking Erikson's stages as set in stone, keep in mind that not every child will follow a precise path. Staff to discuss with Isaac's mother routines and values within the family, language preferred, and preferred support. A culturally respectful plan will be more successful in establishing trust and working with the family.</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921DB9E-EF68-A77E-F1E1-D937104B8696}"/>
              </a:ext>
            </a:extLst>
          </p:cNvPr>
          <p:cNvSpPr>
            <a:spLocks noGrp="1"/>
          </p:cNvSpPr>
          <p:nvPr>
            <p:ph type="sldNum" sz="quarter" idx="5"/>
          </p:nvPr>
        </p:nvSpPr>
        <p:spPr/>
        <p:txBody>
          <a:bodyPr/>
          <a:lstStyle/>
          <a:p>
            <a:fld id="{22289C57-55D7-40A4-A101-E74FAC7A092B}" type="slidenum">
              <a:rPr lang="en-US" smtClean="0"/>
              <a:t>11</a:t>
            </a:fld>
            <a:endParaRPr lang="en-US" dirty="0"/>
          </a:p>
        </p:txBody>
      </p:sp>
    </p:spTree>
    <p:extLst>
      <p:ext uri="{BB962C8B-B14F-4D97-AF65-F5344CB8AC3E}">
        <p14:creationId xmlns:p14="http://schemas.microsoft.com/office/powerpoint/2010/main" val="30521410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033154-BC18-62F0-1FE5-26F519095F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00AAF4-7B75-90E5-3BA2-32C1331C0E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006BBB-3455-BF5A-2B2E-AB4E649D8789}"/>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To conclude, Erikson's theory can serve as a framework to better understand Isaac's lack of confidence and restricted initiative. His behaviour might be a function of his temperament and the factors of separation distress and pressure in the family, as well as the changes in child care situations within his life. Relationships, routines, small choices, and play with rich language and emotional support should be included in the main support. The mother of Isaac should also be included and provided with appropriate assistance. Erikson's theory can be helpful, but it cannot be used alone. A good early help plan is based on psychological theory, research evidence, professional working together and the views of the family. </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C37AB3CD-FD60-DD74-50D6-36B4A0EB13B0}"/>
              </a:ext>
            </a:extLst>
          </p:cNvPr>
          <p:cNvSpPr>
            <a:spLocks noGrp="1"/>
          </p:cNvSpPr>
          <p:nvPr>
            <p:ph type="sldNum" sz="quarter" idx="5"/>
          </p:nvPr>
        </p:nvSpPr>
        <p:spPr/>
        <p:txBody>
          <a:bodyPr/>
          <a:lstStyle/>
          <a:p>
            <a:fld id="{22289C57-55D7-40A4-A101-E74FAC7A092B}" type="slidenum">
              <a:rPr lang="en-US" smtClean="0"/>
              <a:t>12</a:t>
            </a:fld>
            <a:endParaRPr lang="en-US" dirty="0"/>
          </a:p>
        </p:txBody>
      </p:sp>
    </p:spTree>
    <p:extLst>
      <p:ext uri="{BB962C8B-B14F-4D97-AF65-F5344CB8AC3E}">
        <p14:creationId xmlns:p14="http://schemas.microsoft.com/office/powerpoint/2010/main" val="31109178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14</a:t>
            </a:fld>
            <a:endParaRPr lang="en-US" dirty="0"/>
          </a:p>
        </p:txBody>
      </p:sp>
    </p:spTree>
    <p:extLst>
      <p:ext uri="{BB962C8B-B14F-4D97-AF65-F5344CB8AC3E}">
        <p14:creationId xmlns:p14="http://schemas.microsoft.com/office/powerpoint/2010/main" val="70268381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41918" y="3329790"/>
            <a:ext cx="4941771" cy="3200400"/>
          </a:xfrm>
        </p:spPr>
        <p:txBody>
          <a:bodyPr anchor="ctr">
            <a:noAutofit/>
          </a:bodyPr>
          <a:lstStyle>
            <a:lvl1pPr algn="l">
              <a:defRPr sz="3600" spc="150" baseline="0"/>
            </a:lvl1pPr>
          </a:lstStyle>
          <a:p>
            <a:r>
              <a:rPr lang="en-US" dirty="0"/>
              <a:t>CLICK TO add title</a:t>
            </a:r>
          </a:p>
        </p:txBody>
      </p:sp>
      <p:pic>
        <p:nvPicPr>
          <p:cNvPr id="8" name="Graphic 7">
            <a:extLst>
              <a:ext uri="{FF2B5EF4-FFF2-40B4-BE49-F238E27FC236}">
                <a16:creationId xmlns:a16="http://schemas.microsoft.com/office/drawing/2014/main" id="{A04F1E16-9A84-4D0E-9706-79C396AF6AE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28341" b="23071"/>
          <a:stretch/>
        </p:blipFill>
        <p:spPr>
          <a:xfrm>
            <a:off x="4229100" y="0"/>
            <a:ext cx="7962901"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dirty="0"/>
              <a:t>CLICK TO add title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hasCustomPrompt="1"/>
          </p:nvPr>
        </p:nvSpPr>
        <p:spPr>
          <a:xfrm>
            <a:off x="1333500" y="2674013"/>
            <a:ext cx="2895600" cy="3269589"/>
          </a:xfrm>
        </p:spPr>
        <p:txBody>
          <a:bodyPr>
            <a:normAutofit/>
          </a:bodyPr>
          <a:lstStyle>
            <a:lvl1pPr marL="0" indent="0">
              <a:lnSpc>
                <a:spcPct val="140000"/>
              </a:lnSpc>
              <a:spcBef>
                <a:spcPts val="1000"/>
              </a:spcBef>
              <a:buNone/>
              <a:defRPr sz="1800">
                <a:solidFill>
                  <a:schemeClr val="bg1"/>
                </a:solidFill>
              </a:defRPr>
            </a:lvl1pPr>
            <a:lvl2pPr marL="457200" indent="0">
              <a:lnSpc>
                <a:spcPct val="140000"/>
              </a:lnSpc>
              <a:spcBef>
                <a:spcPts val="1000"/>
              </a:spcBef>
              <a:buNone/>
              <a:defRPr sz="1800">
                <a:solidFill>
                  <a:schemeClr val="bg1"/>
                </a:solidFill>
              </a:defRPr>
            </a:lvl2pPr>
            <a:lvl3pPr marL="914400" indent="0">
              <a:lnSpc>
                <a:spcPct val="140000"/>
              </a:lnSpc>
              <a:spcBef>
                <a:spcPts val="1000"/>
              </a:spcBef>
              <a:buNone/>
              <a:defRPr sz="1800">
                <a:solidFill>
                  <a:schemeClr val="bg1"/>
                </a:solidFill>
              </a:defRPr>
            </a:lvl3pPr>
            <a:lvl4pPr marL="1371600" indent="0">
              <a:lnSpc>
                <a:spcPct val="140000"/>
              </a:lnSpc>
              <a:spcBef>
                <a:spcPts val="1000"/>
              </a:spcBef>
              <a:buNone/>
              <a:defRPr sz="1800">
                <a:solidFill>
                  <a:schemeClr val="bg1"/>
                </a:solidFill>
              </a:defRPr>
            </a:lvl4pPr>
            <a:lvl5pPr marL="1828800" indent="0">
              <a:lnSpc>
                <a:spcPct val="140000"/>
              </a:lnSpc>
              <a:spcBef>
                <a:spcPts val="1000"/>
              </a:spcBef>
              <a:buNone/>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1333500" y="6356349"/>
            <a:ext cx="3819228" cy="365125"/>
          </a:xfrm>
        </p:spPr>
        <p:txBody>
          <a:bodyPr/>
          <a:lstStyle>
            <a:lvl1pPr algn="l">
              <a:defRPr sz="900"/>
            </a:lvl1pPr>
          </a:lstStyle>
          <a:p>
            <a:r>
              <a:rPr lang="en-US" dirty="0"/>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82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018"/>
            <a:ext cx="4179570" cy="3377354"/>
          </a:xfrm>
        </p:spPr>
        <p:txBody>
          <a:bodyPr anchor="b">
            <a:noAutofit/>
          </a:bodyPr>
          <a:lstStyle>
            <a:lvl1pPr algn="l">
              <a:defRPr sz="3600" spc="150" baseline="0">
                <a:solidFill>
                  <a:schemeClr val="tx1"/>
                </a:solidFill>
              </a:defRPr>
            </a:lvl1pPr>
          </a:lstStyle>
          <a:p>
            <a:r>
              <a:rPr lang="en-US" dirty="0"/>
              <a:t>CLICK TO add title</a:t>
            </a:r>
          </a:p>
        </p:txBody>
      </p:sp>
      <p:grpSp>
        <p:nvGrpSpPr>
          <p:cNvPr id="4" name="Group 3">
            <a:extLst>
              <a:ext uri="{FF2B5EF4-FFF2-40B4-BE49-F238E27FC236}">
                <a16:creationId xmlns:a16="http://schemas.microsoft.com/office/drawing/2014/main" id="{4A96E214-6A61-C8A7-B1DB-C8C260C13441}"/>
              </a:ext>
              <a:ext uri="{C183D7F6-B498-43B3-948B-1728B52AA6E4}">
                <adec:decorative xmlns:adec="http://schemas.microsoft.com/office/drawing/2017/decorative" val="1"/>
              </a:ext>
            </a:extLst>
          </p:cNvPr>
          <p:cNvGrpSpPr/>
          <p:nvPr userDrawn="1"/>
        </p:nvGrpSpPr>
        <p:grpSpPr>
          <a:xfrm>
            <a:off x="0" y="0"/>
            <a:ext cx="6557818" cy="6858000"/>
            <a:chOff x="0" y="0"/>
            <a:chExt cx="4762501" cy="5186363"/>
          </a:xfrm>
        </p:grpSpPr>
        <p:cxnSp>
          <p:nvCxnSpPr>
            <p:cNvPr id="5" name="Straight Connector 4">
              <a:extLst>
                <a:ext uri="{FF2B5EF4-FFF2-40B4-BE49-F238E27FC236}">
                  <a16:creationId xmlns:a16="http://schemas.microsoft.com/office/drawing/2014/main" id="{A18BC1BC-99D6-D9F4-19F9-AAE722E2AE61}"/>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816F797-248B-2C75-29B9-DB65A809D47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82501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680"/>
            <a:ext cx="4179570" cy="3376691"/>
          </a:xfrm>
        </p:spPr>
        <p:txBody>
          <a:bodyPr anchor="b">
            <a:noAutofit/>
          </a:bodyPr>
          <a:lstStyle>
            <a:lvl1pPr algn="l">
              <a:defRPr sz="3600" spc="150" baseline="0">
                <a:solidFill>
                  <a:schemeClr val="bg1"/>
                </a:solidFill>
              </a:defRPr>
            </a:lvl1pPr>
          </a:lstStyle>
          <a:p>
            <a:r>
              <a:rPr lang="en-US" dirty="0"/>
              <a:t>CLICK TO add title</a:t>
            </a:r>
          </a:p>
        </p:txBody>
      </p:sp>
      <p:cxnSp>
        <p:nvCxnSpPr>
          <p:cNvPr id="7" name="Straight Connector 6">
            <a:extLst>
              <a:ext uri="{FF2B5EF4-FFF2-40B4-BE49-F238E27FC236}">
                <a16:creationId xmlns:a16="http://schemas.microsoft.com/office/drawing/2014/main" id="{5D8E94DD-0F7B-3F92-58EA-5F06D557BF40}"/>
              </a:ext>
              <a:ext uri="{C183D7F6-B498-43B3-948B-1728B52AA6E4}">
                <adec:decorative xmlns:adec="http://schemas.microsoft.com/office/drawing/2017/decorative" val="1"/>
              </a:ext>
            </a:extLst>
          </p:cNvPr>
          <p:cNvCxnSpPr>
            <a:cxnSpLocks/>
          </p:cNvCxnSpPr>
          <p:nvPr userDrawn="1"/>
        </p:nvCxnSpPr>
        <p:spPr>
          <a:xfrm>
            <a:off x="3990667" y="0"/>
            <a:ext cx="1126278" cy="251229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Picture Placeholder 8">
            <a:extLst>
              <a:ext uri="{FF2B5EF4-FFF2-40B4-BE49-F238E27FC236}">
                <a16:creationId xmlns:a16="http://schemas.microsoft.com/office/drawing/2014/main" id="{419F5397-34DB-BC88-ADF5-AA470A06FE50}"/>
              </a:ext>
            </a:extLst>
          </p:cNvPr>
          <p:cNvSpPr>
            <a:spLocks noGrp="1"/>
          </p:cNvSpPr>
          <p:nvPr>
            <p:ph type="pic" sz="quarter" idx="10"/>
          </p:nvPr>
        </p:nvSpPr>
        <p:spPr>
          <a:xfrm>
            <a:off x="0" y="-5080"/>
            <a:ext cx="6576291" cy="6872605"/>
          </a:xfrm>
          <a:custGeom>
            <a:avLst/>
            <a:gdLst>
              <a:gd name="connsiteX0" fmla="*/ 0 w 6576291"/>
              <a:gd name="connsiteY0" fmla="*/ 0 h 6867525"/>
              <a:gd name="connsiteX1" fmla="*/ 6576291 w 6576291"/>
              <a:gd name="connsiteY1" fmla="*/ 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044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 name="connsiteX0" fmla="*/ 0 w 6576291"/>
              <a:gd name="connsiteY0" fmla="*/ 0 h 6867525"/>
              <a:gd name="connsiteX1" fmla="*/ 3624811 w 6576291"/>
              <a:gd name="connsiteY1" fmla="*/ 1016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298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91" h="6872605">
                <a:moveTo>
                  <a:pt x="0" y="5080"/>
                </a:moveTo>
                <a:lnTo>
                  <a:pt x="3629891" y="0"/>
                </a:lnTo>
                <a:lnTo>
                  <a:pt x="6576291" y="6872605"/>
                </a:lnTo>
                <a:lnTo>
                  <a:pt x="0" y="6872605"/>
                </a:lnTo>
                <a:lnTo>
                  <a:pt x="0" y="5080"/>
                </a:lnTo>
                <a:close/>
              </a:path>
            </a:pathLst>
          </a:custGeom>
        </p:spPr>
        <p:txBody>
          <a:bodyPr lIns="182880" tIns="182880" bIns="91440">
            <a:normAutofit/>
          </a:bodyPr>
          <a:lstStyle>
            <a:lvl1pPr marL="0" indent="0">
              <a:buNone/>
              <a:defRPr sz="20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375401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22318" y="268360"/>
            <a:ext cx="7288282" cy="2121177"/>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Content Placeholder 3">
            <a:extLst>
              <a:ext uri="{FF2B5EF4-FFF2-40B4-BE49-F238E27FC236}">
                <a16:creationId xmlns:a16="http://schemas.microsoft.com/office/drawing/2014/main" id="{EAC9D25F-5B3D-F5B2-5D02-C6BC6AA8987B}"/>
              </a:ext>
            </a:extLst>
          </p:cNvPr>
          <p:cNvSpPr>
            <a:spLocks noGrp="1"/>
          </p:cNvSpPr>
          <p:nvPr>
            <p:ph sz="half" idx="2" hasCustomPrompt="1"/>
          </p:nvPr>
        </p:nvSpPr>
        <p:spPr>
          <a:xfrm>
            <a:off x="1322388" y="2763078"/>
            <a:ext cx="7288212" cy="3407051"/>
          </a:xfrm>
        </p:spPr>
        <p:txBody>
          <a:bodyPr>
            <a:normAutofit/>
          </a:bodyPr>
          <a:lstStyle>
            <a:lvl1pPr marL="0" indent="0">
              <a:lnSpc>
                <a:spcPct val="100000"/>
              </a:lnSpc>
              <a:buFont typeface="Arial" panose="020B0604020202020204" pitchFamily="34" charset="0"/>
              <a:buNone/>
              <a:defRPr sz="1800" b="1"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9" name="Group 8">
            <a:extLst>
              <a:ext uri="{FF2B5EF4-FFF2-40B4-BE49-F238E27FC236}">
                <a16:creationId xmlns:a16="http://schemas.microsoft.com/office/drawing/2014/main" id="{18E16CF1-2502-F2F0-2C27-2DD7979033E2}"/>
              </a:ext>
              <a:ext uri="{C183D7F6-B498-43B3-948B-1728B52AA6E4}">
                <adec:decorative xmlns:adec="http://schemas.microsoft.com/office/drawing/2017/decorative" val="1"/>
              </a:ext>
            </a:extLst>
          </p:cNvPr>
          <p:cNvGrpSpPr/>
          <p:nvPr userDrawn="1"/>
        </p:nvGrpSpPr>
        <p:grpSpPr>
          <a:xfrm>
            <a:off x="9096374" y="-25401"/>
            <a:ext cx="3095625" cy="6883401"/>
            <a:chOff x="9096375" y="-25401"/>
            <a:chExt cx="3095625" cy="6883401"/>
          </a:xfrm>
        </p:grpSpPr>
        <p:cxnSp>
          <p:nvCxnSpPr>
            <p:cNvPr id="10" name="Straight Connector 9">
              <a:extLst>
                <a:ext uri="{FF2B5EF4-FFF2-40B4-BE49-F238E27FC236}">
                  <a16:creationId xmlns:a16="http://schemas.microsoft.com/office/drawing/2014/main" id="{6322A6FB-333C-65AE-23D8-08BCEA174D43}"/>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62BB247-4598-A983-DEBF-6F042C1DB0BC}"/>
                </a:ext>
              </a:extLst>
            </p:cNvPr>
            <p:cNvCxnSpPr>
              <a:cxnSpLocks/>
            </p:cNvCxnSpPr>
            <p:nvPr userDrawn="1"/>
          </p:nvCxnSpPr>
          <p:spPr>
            <a:xfrm flipH="1">
              <a:off x="9381744" y="-25401"/>
              <a:ext cx="2810256" cy="68834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2" name="Straight Connector 11">
            <a:extLst>
              <a:ext uri="{FF2B5EF4-FFF2-40B4-BE49-F238E27FC236}">
                <a16:creationId xmlns:a16="http://schemas.microsoft.com/office/drawing/2014/main" id="{34E84FEE-D475-A71D-7996-5925602ECF9A}"/>
              </a:ext>
              <a:ext uri="{C183D7F6-B498-43B3-948B-1728B52AA6E4}">
                <adec:decorative xmlns:adec="http://schemas.microsoft.com/office/drawing/2017/decorative" val="1"/>
              </a:ext>
            </a:extLst>
          </p:cNvPr>
          <p:cNvCxnSpPr>
            <a:cxnSpLocks/>
          </p:cNvCxnSpPr>
          <p:nvPr userDrawn="1"/>
        </p:nvCxnSpPr>
        <p:spPr>
          <a:xfrm rot="10800000" flipH="1">
            <a:off x="-1" y="-25403"/>
            <a:ext cx="1210573" cy="204816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7459776D-4049-CB00-C321-0627C169BC51}"/>
              </a:ext>
            </a:extLst>
          </p:cNvPr>
          <p:cNvSpPr>
            <a:spLocks noGrp="1"/>
          </p:cNvSpPr>
          <p:nvPr>
            <p:ph type="ftr" sz="quarter" idx="11"/>
          </p:nvPr>
        </p:nvSpPr>
        <p:spPr>
          <a:xfrm>
            <a:off x="1333500" y="6356349"/>
            <a:ext cx="3819228" cy="365125"/>
          </a:xfrm>
        </p:spPr>
        <p:txBody>
          <a:bodyPr/>
          <a:lstStyle>
            <a:lvl1pPr algn="l">
              <a:defRPr sz="900"/>
            </a:lvl1pPr>
          </a:lstStyle>
          <a:p>
            <a:r>
              <a:rPr lang="en-US" dirty="0"/>
              <a:t>PRESENTATION TITLE</a:t>
            </a:r>
          </a:p>
        </p:txBody>
      </p:sp>
      <p:sp>
        <p:nvSpPr>
          <p:cNvPr id="16" name="Slide Number Placeholder 5">
            <a:extLst>
              <a:ext uri="{FF2B5EF4-FFF2-40B4-BE49-F238E27FC236}">
                <a16:creationId xmlns:a16="http://schemas.microsoft.com/office/drawing/2014/main" id="{EDE114AF-34C6-A062-7340-858BC27DA264}"/>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4249735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06400"/>
            <a:ext cx="4179570" cy="3457971"/>
          </a:xfrm>
        </p:spPr>
        <p:txBody>
          <a:bodyPr anchor="b">
            <a:noAutofit/>
          </a:bodyPr>
          <a:lstStyle>
            <a:lvl1pPr algn="l">
              <a:defRPr sz="3600" spc="150" baseline="0">
                <a:solidFill>
                  <a:schemeClr val="bg1"/>
                </a:solidFill>
              </a:defRPr>
            </a:lvl1pPr>
          </a:lstStyle>
          <a:p>
            <a:r>
              <a:rPr lang="en-US" dirty="0"/>
              <a:t>CLICK TO add title</a:t>
            </a:r>
          </a:p>
        </p:txBody>
      </p:sp>
      <p:pic>
        <p:nvPicPr>
          <p:cNvPr id="4" name="Graphic 3">
            <a:extLst>
              <a:ext uri="{FF2B5EF4-FFF2-40B4-BE49-F238E27FC236}">
                <a16:creationId xmlns:a16="http://schemas.microsoft.com/office/drawing/2014/main" id="{5E045004-3604-59DC-13E0-7A0B2DF78C4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440329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accent1"/>
        </a:solidFill>
        <a:effectLst/>
      </p:bgPr>
    </p:bg>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955F7B05-9431-1FBA-415D-6CF2DF562B97}"/>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093633" cy="3912394"/>
          </a:xfrm>
          <a:prstGeom prst="rect">
            <a:avLst/>
          </a:prstGeom>
        </p:spPr>
      </p:pic>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568961"/>
            <a:ext cx="8420100"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97255"/>
            <a:ext cx="3924300"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7" name="Content Placeholder 3">
            <a:extLst>
              <a:ext uri="{FF2B5EF4-FFF2-40B4-BE49-F238E27FC236}">
                <a16:creationId xmlns:a16="http://schemas.microsoft.com/office/drawing/2014/main" id="{07FF22E3-5928-787E-B062-FA18127D3BD9}"/>
              </a:ext>
            </a:extLst>
          </p:cNvPr>
          <p:cNvSpPr>
            <a:spLocks noGrp="1"/>
          </p:cNvSpPr>
          <p:nvPr>
            <p:ph sz="half" idx="13" hasCustomPrompt="1"/>
          </p:nvPr>
        </p:nvSpPr>
        <p:spPr>
          <a:xfrm>
            <a:off x="2933700" y="3251596"/>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97255"/>
            <a:ext cx="3943627"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9" name="Content Placeholder 3">
            <a:extLst>
              <a:ext uri="{FF2B5EF4-FFF2-40B4-BE49-F238E27FC236}">
                <a16:creationId xmlns:a16="http://schemas.microsoft.com/office/drawing/2014/main" id="{178E4D0B-96F1-45F3-6B2A-5FA31A37257F}"/>
              </a:ext>
            </a:extLst>
          </p:cNvPr>
          <p:cNvSpPr>
            <a:spLocks noGrp="1"/>
          </p:cNvSpPr>
          <p:nvPr>
            <p:ph sz="half" idx="14" hasCustomPrompt="1"/>
          </p:nvPr>
        </p:nvSpPr>
        <p:spPr>
          <a:xfrm>
            <a:off x="7410173" y="3251595"/>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4">
            <a:extLst>
              <a:ext uri="{FF2B5EF4-FFF2-40B4-BE49-F238E27FC236}">
                <a16:creationId xmlns:a16="http://schemas.microsoft.com/office/drawing/2014/main" id="{5F41582C-9AD2-F126-40F3-D43E77D158C8}"/>
              </a:ext>
            </a:extLst>
          </p:cNvPr>
          <p:cNvSpPr>
            <a:spLocks noGrp="1"/>
          </p:cNvSpPr>
          <p:nvPr>
            <p:ph type="ftr" sz="quarter" idx="11"/>
          </p:nvPr>
        </p:nvSpPr>
        <p:spPr>
          <a:xfrm>
            <a:off x="2969260" y="6356349"/>
            <a:ext cx="3819228" cy="365125"/>
          </a:xfrm>
        </p:spPr>
        <p:txBody>
          <a:bodyPr/>
          <a:lstStyle>
            <a:lvl1pPr algn="l">
              <a:defRPr sz="900"/>
            </a:lvl1pPr>
          </a:lstStyle>
          <a:p>
            <a:r>
              <a:rPr lang="en-US" dirty="0"/>
              <a:t>PRESENTATION TITLE</a:t>
            </a:r>
          </a:p>
        </p:txBody>
      </p:sp>
      <p:sp>
        <p:nvSpPr>
          <p:cNvPr id="14" name="Slide Number Placeholder 5">
            <a:extLst>
              <a:ext uri="{FF2B5EF4-FFF2-40B4-BE49-F238E27FC236}">
                <a16:creationId xmlns:a16="http://schemas.microsoft.com/office/drawing/2014/main" id="{341F76B1-7BEF-7A88-1394-1164BFF082E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84012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341120" y="558801"/>
            <a:ext cx="9953308"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grpSp>
        <p:nvGrpSpPr>
          <p:cNvPr id="10" name="Group 9">
            <a:extLst>
              <a:ext uri="{FF2B5EF4-FFF2-40B4-BE49-F238E27FC236}">
                <a16:creationId xmlns:a16="http://schemas.microsoft.com/office/drawing/2014/main" id="{6A217F83-0BDB-C70B-29FE-2651DE191533}"/>
              </a:ext>
              <a:ext uri="{C183D7F6-B498-43B3-948B-1728B52AA6E4}">
                <adec:decorative xmlns:adec="http://schemas.microsoft.com/office/drawing/2017/decorative" val="1"/>
              </a:ext>
            </a:extLst>
          </p:cNvPr>
          <p:cNvGrpSpPr/>
          <p:nvPr userDrawn="1"/>
        </p:nvGrpSpPr>
        <p:grpSpPr>
          <a:xfrm>
            <a:off x="4429817" y="0"/>
            <a:ext cx="7762183" cy="2754814"/>
            <a:chOff x="7334250" y="0"/>
            <a:chExt cx="4857750" cy="1724025"/>
          </a:xfrm>
        </p:grpSpPr>
        <p:cxnSp>
          <p:nvCxnSpPr>
            <p:cNvPr id="11" name="Straight Connector 10">
              <a:extLst>
                <a:ext uri="{FF2B5EF4-FFF2-40B4-BE49-F238E27FC236}">
                  <a16:creationId xmlns:a16="http://schemas.microsoft.com/office/drawing/2014/main" id="{E0C62368-3F79-C078-7086-B23D2F5A09F8}"/>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9BDD71-BF2E-BDB0-A625-D8371AEA1CAB}"/>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5" name="Text Placeholder 2">
            <a:extLst>
              <a:ext uri="{FF2B5EF4-FFF2-40B4-BE49-F238E27FC236}">
                <a16:creationId xmlns:a16="http://schemas.microsoft.com/office/drawing/2014/main" id="{83354B96-CD25-BE1C-8CA2-3825F820B759}"/>
              </a:ext>
            </a:extLst>
          </p:cNvPr>
          <p:cNvSpPr>
            <a:spLocks noGrp="1"/>
          </p:cNvSpPr>
          <p:nvPr>
            <p:ph type="body" idx="1" hasCustomPrompt="1"/>
          </p:nvPr>
        </p:nvSpPr>
        <p:spPr>
          <a:xfrm>
            <a:off x="1341120" y="2960877"/>
            <a:ext cx="2722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5" name="Content Placeholder 3">
            <a:extLst>
              <a:ext uri="{FF2B5EF4-FFF2-40B4-BE49-F238E27FC236}">
                <a16:creationId xmlns:a16="http://schemas.microsoft.com/office/drawing/2014/main" id="{CDD81865-54C7-7674-4B2E-041D05C1D146}"/>
              </a:ext>
            </a:extLst>
          </p:cNvPr>
          <p:cNvSpPr>
            <a:spLocks noGrp="1"/>
          </p:cNvSpPr>
          <p:nvPr>
            <p:ph sz="half" idx="15" hasCustomPrompt="1"/>
          </p:nvPr>
        </p:nvSpPr>
        <p:spPr>
          <a:xfrm>
            <a:off x="1341120" y="3392035"/>
            <a:ext cx="2722880" cy="2907164"/>
          </a:xfrm>
        </p:spPr>
        <p:txBody>
          <a:bodyPr tIns="0">
            <a:normAutofit/>
          </a:bodyPr>
          <a:lstStyle>
            <a:lvl1pPr marL="283464" indent="-283464">
              <a:lnSpc>
                <a:spcPct val="100000"/>
              </a:lnSpc>
              <a:buFont typeface="+mj-lt"/>
              <a:buAutoNum type="arabicPeriod"/>
              <a:defRPr sz="1800" b="0" spc="50" baseline="0"/>
            </a:lvl1pPr>
            <a:lvl2pPr marL="566928" indent="-342900">
              <a:lnSpc>
                <a:spcPct val="100000"/>
              </a:lnSpc>
              <a:spcBef>
                <a:spcPts val="1000"/>
              </a:spcBef>
              <a:buFont typeface="+mj-lt"/>
              <a:buAutoNum type="alphaLcPeriod"/>
              <a:defRPr sz="1800" spc="50" baseline="0"/>
            </a:lvl2pPr>
            <a:lvl3pPr marL="850392" indent="-342900">
              <a:lnSpc>
                <a:spcPct val="100000"/>
              </a:lnSpc>
              <a:spcBef>
                <a:spcPts val="1000"/>
              </a:spcBef>
              <a:buFont typeface="+mj-lt"/>
              <a:buAutoNum type="arabicParenR"/>
              <a:defRPr sz="1800" spc="50" baseline="0"/>
            </a:lvl3pPr>
            <a:lvl4pPr marL="1042416" indent="-342900">
              <a:lnSpc>
                <a:spcPct val="100000"/>
              </a:lnSpc>
              <a:spcBef>
                <a:spcPts val="1000"/>
              </a:spcBef>
              <a:buFont typeface="+mj-lt"/>
              <a:buAutoNum type="alphaLcParenR"/>
              <a:defRPr sz="1800" spc="50" baseline="0"/>
            </a:lvl4pPr>
            <a:lvl5pPr marL="1074420" indent="-400050">
              <a:lnSpc>
                <a:spcPct val="100000"/>
              </a:lnSpc>
              <a:spcBef>
                <a:spcPts val="1000"/>
              </a:spcBef>
              <a:buFont typeface="+mj-lt"/>
              <a:buAutoNum type="romanLcPeriod"/>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7" name="Text Placeholder 2">
            <a:extLst>
              <a:ext uri="{FF2B5EF4-FFF2-40B4-BE49-F238E27FC236}">
                <a16:creationId xmlns:a16="http://schemas.microsoft.com/office/drawing/2014/main" id="{6F39BA57-7F1C-623F-BC7F-B689C5AC33EA}"/>
              </a:ext>
            </a:extLst>
          </p:cNvPr>
          <p:cNvSpPr>
            <a:spLocks noGrp="1"/>
          </p:cNvSpPr>
          <p:nvPr>
            <p:ph type="body" idx="10" hasCustomPrompt="1"/>
          </p:nvPr>
        </p:nvSpPr>
        <p:spPr>
          <a:xfrm>
            <a:off x="4754881" y="2960877"/>
            <a:ext cx="5516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3" name="Content Placeholder 3">
            <a:extLst>
              <a:ext uri="{FF2B5EF4-FFF2-40B4-BE49-F238E27FC236}">
                <a16:creationId xmlns:a16="http://schemas.microsoft.com/office/drawing/2014/main" id="{94BF07A4-5A33-0B3C-A378-AB2435F1D5FF}"/>
              </a:ext>
            </a:extLst>
          </p:cNvPr>
          <p:cNvSpPr>
            <a:spLocks noGrp="1"/>
          </p:cNvSpPr>
          <p:nvPr>
            <p:ph sz="half" idx="14" hasCustomPrompt="1"/>
          </p:nvPr>
        </p:nvSpPr>
        <p:spPr>
          <a:xfrm>
            <a:off x="4754881" y="3324859"/>
            <a:ext cx="5506720" cy="303148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Footer Placeholder 4">
            <a:extLst>
              <a:ext uri="{FF2B5EF4-FFF2-40B4-BE49-F238E27FC236}">
                <a16:creationId xmlns:a16="http://schemas.microsoft.com/office/drawing/2014/main" id="{63DC63A6-41FE-6C2D-9A53-0AE4A6DBF39B}"/>
              </a:ext>
            </a:extLst>
          </p:cNvPr>
          <p:cNvSpPr>
            <a:spLocks noGrp="1"/>
          </p:cNvSpPr>
          <p:nvPr>
            <p:ph type="ftr" sz="quarter" idx="12"/>
          </p:nvPr>
        </p:nvSpPr>
        <p:spPr>
          <a:xfrm>
            <a:off x="1333500" y="6356349"/>
            <a:ext cx="3819228" cy="365125"/>
          </a:xfrm>
        </p:spPr>
        <p:txBody>
          <a:bodyPr/>
          <a:lstStyle>
            <a:lvl1pPr algn="l">
              <a:defRPr sz="900"/>
            </a:lvl1pPr>
          </a:lstStyle>
          <a:p>
            <a:r>
              <a:rPr lang="en-US" dirty="0"/>
              <a:t>PRESENTATION TITLE</a:t>
            </a:r>
          </a:p>
        </p:txBody>
      </p:sp>
      <p:sp>
        <p:nvSpPr>
          <p:cNvPr id="20" name="Slide Number Placeholder 5">
            <a:extLst>
              <a:ext uri="{FF2B5EF4-FFF2-40B4-BE49-F238E27FC236}">
                <a16:creationId xmlns:a16="http://schemas.microsoft.com/office/drawing/2014/main" id="{0B5130EC-B05B-5489-FBEC-DBEB6D1E737D}"/>
              </a:ext>
            </a:extLst>
          </p:cNvPr>
          <p:cNvSpPr>
            <a:spLocks noGrp="1"/>
          </p:cNvSpPr>
          <p:nvPr>
            <p:ph type="sldNum" sz="quarter" idx="13"/>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112085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3B2CC92D-F90A-CB67-4860-D6939AC29566}"/>
              </a:ext>
              <a:ext uri="{C183D7F6-B498-43B3-948B-1728B52AA6E4}">
                <adec:decorative xmlns:adec="http://schemas.microsoft.com/office/drawing/2017/decorative" val="1"/>
              </a:ext>
            </a:extLst>
          </p:cNvPr>
          <p:cNvCxnSpPr>
            <a:cxnSpLocks/>
          </p:cNvCxnSpPr>
          <p:nvPr userDrawn="1"/>
        </p:nvCxnSpPr>
        <p:spPr>
          <a:xfrm flipH="1" flipV="1">
            <a:off x="3094182" y="0"/>
            <a:ext cx="1745673" cy="38977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4" y="1671639"/>
            <a:ext cx="5884027"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13" name="Picture Placeholder 12">
            <a:extLst>
              <a:ext uri="{FF2B5EF4-FFF2-40B4-BE49-F238E27FC236}">
                <a16:creationId xmlns:a16="http://schemas.microsoft.com/office/drawing/2014/main" id="{4C376638-5C5B-8E5B-0C26-8F63B98EA417}"/>
              </a:ext>
            </a:extLst>
          </p:cNvPr>
          <p:cNvSpPr>
            <a:spLocks noGrp="1"/>
          </p:cNvSpPr>
          <p:nvPr>
            <p:ph type="pic" sz="quarter" idx="13"/>
          </p:nvPr>
        </p:nvSpPr>
        <p:spPr>
          <a:xfrm>
            <a:off x="-28230" y="-9144"/>
            <a:ext cx="5481955" cy="6876288"/>
          </a:xfrm>
          <a:custGeom>
            <a:avLst/>
            <a:gdLst>
              <a:gd name="connsiteX0" fmla="*/ 0 w 5476875"/>
              <a:gd name="connsiteY0" fmla="*/ 0 h 6858000"/>
              <a:gd name="connsiteX1" fmla="*/ 547687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0 w 5476875"/>
              <a:gd name="connsiteY0" fmla="*/ 0 h 6858000"/>
              <a:gd name="connsiteX1" fmla="*/ 252031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5080 w 5481955"/>
              <a:gd name="connsiteY0" fmla="*/ 0 h 6858000"/>
              <a:gd name="connsiteX1" fmla="*/ 2525395 w 5481955"/>
              <a:gd name="connsiteY1" fmla="*/ 0 h 6858000"/>
              <a:gd name="connsiteX2" fmla="*/ 5481955 w 5481955"/>
              <a:gd name="connsiteY2" fmla="*/ 6858000 h 6858000"/>
              <a:gd name="connsiteX3" fmla="*/ 5080 w 5481955"/>
              <a:gd name="connsiteY3" fmla="*/ 6858000 h 6858000"/>
              <a:gd name="connsiteX4" fmla="*/ 0 w 5481955"/>
              <a:gd name="connsiteY4" fmla="*/ 4805680 h 6858000"/>
              <a:gd name="connsiteX5" fmla="*/ 5080 w 5481955"/>
              <a:gd name="connsiteY5" fmla="*/ 0 h 685800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1955" h="6863080">
                <a:moveTo>
                  <a:pt x="5080" y="0"/>
                </a:moveTo>
                <a:lnTo>
                  <a:pt x="2525395" y="0"/>
                </a:lnTo>
                <a:lnTo>
                  <a:pt x="5481955" y="6858000"/>
                </a:lnTo>
                <a:lnTo>
                  <a:pt x="899160" y="6863080"/>
                </a:lnTo>
                <a:cubicBezTo>
                  <a:pt x="506307" y="5933440"/>
                  <a:pt x="413173" y="5720080"/>
                  <a:pt x="0" y="4759960"/>
                </a:cubicBezTo>
                <a:cubicBezTo>
                  <a:pt x="1693" y="3158067"/>
                  <a:pt x="3387" y="1601893"/>
                  <a:pt x="5080" y="0"/>
                </a:cubicBezTo>
                <a:close/>
              </a:path>
            </a:pathLst>
          </a:custGeom>
        </p:spPr>
        <p:txBody>
          <a:bodyPr lIns="274320" tIns="91440" bIns="91440">
            <a:normAutofit/>
          </a:bodyPr>
          <a:lstStyle>
            <a:lvl1pPr marL="0" indent="0" algn="l">
              <a:buNone/>
              <a:defRPr sz="2000">
                <a:solidFill>
                  <a:schemeClr val="tx1"/>
                </a:solidFill>
              </a:defRPr>
            </a:lvl1pPr>
          </a:lstStyle>
          <a:p>
            <a:r>
              <a:rPr lang="en-US"/>
              <a:t>Click icon to add picture</a:t>
            </a:r>
            <a:endParaRPr lang="en-US" dirty="0"/>
          </a:p>
        </p:txBody>
      </p:sp>
      <p:sp>
        <p:nvSpPr>
          <p:cNvPr id="4" name="Footer Placeholder 4">
            <a:extLst>
              <a:ext uri="{FF2B5EF4-FFF2-40B4-BE49-F238E27FC236}">
                <a16:creationId xmlns:a16="http://schemas.microsoft.com/office/drawing/2014/main" id="{04569D00-2037-2A8D-943B-22FAC1C0B690}"/>
              </a:ext>
            </a:extLst>
          </p:cNvPr>
          <p:cNvSpPr>
            <a:spLocks noGrp="1"/>
          </p:cNvSpPr>
          <p:nvPr>
            <p:ph type="ftr" sz="quarter" idx="11"/>
          </p:nvPr>
        </p:nvSpPr>
        <p:spPr>
          <a:xfrm>
            <a:off x="825500" y="6356349"/>
            <a:ext cx="3819228" cy="365125"/>
          </a:xfrm>
        </p:spPr>
        <p:txBody>
          <a:bodyPr/>
          <a:lstStyle>
            <a:lvl1pPr algn="l">
              <a:defRPr sz="900"/>
            </a:lvl1pPr>
          </a:lstStyle>
          <a:p>
            <a:r>
              <a:rPr lang="en-US" dirty="0"/>
              <a:t>PRESENTATION TITLE</a:t>
            </a:r>
          </a:p>
        </p:txBody>
      </p:sp>
      <p:sp>
        <p:nvSpPr>
          <p:cNvPr id="5" name="Slide Number Placeholder 5">
            <a:extLst>
              <a:ext uri="{FF2B5EF4-FFF2-40B4-BE49-F238E27FC236}">
                <a16:creationId xmlns:a16="http://schemas.microsoft.com/office/drawing/2014/main" id="{75967A9D-0B53-4F3F-0872-495C23A3323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
        <p:nvSpPr>
          <p:cNvPr id="8" name="Content Placeholder 3">
            <a:extLst>
              <a:ext uri="{FF2B5EF4-FFF2-40B4-BE49-F238E27FC236}">
                <a16:creationId xmlns:a16="http://schemas.microsoft.com/office/drawing/2014/main" id="{643B0E9A-A777-8745-6A36-0A79CB5E036B}"/>
              </a:ext>
            </a:extLst>
          </p:cNvPr>
          <p:cNvSpPr>
            <a:spLocks noGrp="1"/>
          </p:cNvSpPr>
          <p:nvPr>
            <p:ph sz="half" idx="14" hasCustomPrompt="1"/>
          </p:nvPr>
        </p:nvSpPr>
        <p:spPr>
          <a:xfrm>
            <a:off x="5453725" y="3660774"/>
            <a:ext cx="5907176" cy="2536826"/>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17780591"/>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1" y="895350"/>
            <a:ext cx="3247662" cy="1917700"/>
          </a:xfrm>
        </p:spPr>
        <p:txBody>
          <a:bodyPr>
            <a:normAutofit/>
          </a:bodyPr>
          <a:lstStyle>
            <a:lvl1pPr algn="l">
              <a:defRPr lang="en-US" sz="2400" kern="1200" spc="150" baseline="0" dirty="0">
                <a:solidFill>
                  <a:schemeClr val="tx1"/>
                </a:solidFill>
                <a:latin typeface="+mj-lt"/>
                <a:ea typeface="+mj-ea"/>
                <a:cs typeface="+mj-cs"/>
              </a:defRPr>
            </a:lvl1pPr>
          </a:lstStyle>
          <a:p>
            <a:r>
              <a:rPr lang="en-US" dirty="0"/>
              <a:t>CLICK TO add title</a:t>
            </a:r>
          </a:p>
        </p:txBody>
      </p:sp>
      <p:sp>
        <p:nvSpPr>
          <p:cNvPr id="3" name="Content Placeholder 3">
            <a:extLst>
              <a:ext uri="{FF2B5EF4-FFF2-40B4-BE49-F238E27FC236}">
                <a16:creationId xmlns:a16="http://schemas.microsoft.com/office/drawing/2014/main" id="{A14C3057-3BCC-F9A2-98D8-17DDB36F1823}"/>
              </a:ext>
            </a:extLst>
          </p:cNvPr>
          <p:cNvSpPr>
            <a:spLocks noGrp="1"/>
          </p:cNvSpPr>
          <p:nvPr>
            <p:ph sz="half" idx="16" hasCustomPrompt="1"/>
          </p:nvPr>
        </p:nvSpPr>
        <p:spPr>
          <a:xfrm>
            <a:off x="838200" y="2813049"/>
            <a:ext cx="3247662" cy="323849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4216396" y="895927"/>
            <a:ext cx="7137404" cy="5115889"/>
          </a:xfrm>
        </p:spPr>
        <p:txBody>
          <a:bodyPr>
            <a:normAutofit/>
          </a:bodyPr>
          <a:lstStyle>
            <a:lvl1pPr marL="0" indent="0" algn="ctr">
              <a:buNone/>
              <a:defRPr sz="2000"/>
            </a:lvl1pPr>
          </a:lstStyle>
          <a:p>
            <a:r>
              <a:rPr lang="en-US"/>
              <a:t>Click icon to add table</a:t>
            </a:r>
            <a:endParaRPr lang="en-US" dirty="0"/>
          </a:p>
        </p:txBody>
      </p:sp>
      <p:sp>
        <p:nvSpPr>
          <p:cNvPr id="10" name="Footer Placeholder 4">
            <a:extLst>
              <a:ext uri="{FF2B5EF4-FFF2-40B4-BE49-F238E27FC236}">
                <a16:creationId xmlns:a16="http://schemas.microsoft.com/office/drawing/2014/main" id="{5F91997C-538B-C8B9-14D7-31A1932F69C3}"/>
              </a:ext>
            </a:extLst>
          </p:cNvPr>
          <p:cNvSpPr>
            <a:spLocks noGrp="1"/>
          </p:cNvSpPr>
          <p:nvPr>
            <p:ph type="ftr" sz="quarter" idx="11"/>
          </p:nvPr>
        </p:nvSpPr>
        <p:spPr>
          <a:xfrm>
            <a:off x="731615" y="6356349"/>
            <a:ext cx="3819228" cy="365125"/>
          </a:xfrm>
        </p:spPr>
        <p:txBody>
          <a:bodyPr/>
          <a:lstStyle>
            <a:lvl1pPr algn="l">
              <a:defRPr sz="900"/>
            </a:lvl1pPr>
          </a:lstStyle>
          <a:p>
            <a:r>
              <a:rPr lang="en-US" dirty="0"/>
              <a:t>PRESENTATION TITLE</a:t>
            </a:r>
          </a:p>
        </p:txBody>
      </p:sp>
      <p:sp>
        <p:nvSpPr>
          <p:cNvPr id="11" name="Slide Number Placeholder 5">
            <a:extLst>
              <a:ext uri="{FF2B5EF4-FFF2-40B4-BE49-F238E27FC236}">
                <a16:creationId xmlns:a16="http://schemas.microsoft.com/office/drawing/2014/main" id="{1F777EF4-982E-9337-7E82-31DC723C1273}"/>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grpSp>
        <p:nvGrpSpPr>
          <p:cNvPr id="14" name="Group 13">
            <a:extLst>
              <a:ext uri="{FF2B5EF4-FFF2-40B4-BE49-F238E27FC236}">
                <a16:creationId xmlns:a16="http://schemas.microsoft.com/office/drawing/2014/main" id="{E34303BA-AFB6-0E22-486F-785994E3B7B1}"/>
              </a:ext>
              <a:ext uri="{C183D7F6-B498-43B3-948B-1728B52AA6E4}">
                <adec:decorative xmlns:adec="http://schemas.microsoft.com/office/drawing/2017/decorative" val="1"/>
              </a:ext>
            </a:extLst>
          </p:cNvPr>
          <p:cNvGrpSpPr/>
          <p:nvPr userDrawn="1"/>
        </p:nvGrpSpPr>
        <p:grpSpPr>
          <a:xfrm>
            <a:off x="0" y="0"/>
            <a:ext cx="2327564" cy="1505528"/>
            <a:chOff x="0" y="0"/>
            <a:chExt cx="2238376" cy="3105150"/>
          </a:xfrm>
        </p:grpSpPr>
        <p:cxnSp>
          <p:nvCxnSpPr>
            <p:cNvPr id="15" name="Straight Connector 14">
              <a:extLst>
                <a:ext uri="{FF2B5EF4-FFF2-40B4-BE49-F238E27FC236}">
                  <a16:creationId xmlns:a16="http://schemas.microsoft.com/office/drawing/2014/main" id="{F66E3A08-02EB-7B54-5089-E7A7F19FD725}"/>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14F9BE5-00B2-ADDF-771C-AB098B36C820}"/>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28081630"/>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838200" y="337192"/>
            <a:ext cx="5655197" cy="1997867"/>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2705177"/>
            <a:ext cx="5733772" cy="448990"/>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hasCustomPrompt="1"/>
          </p:nvPr>
        </p:nvSpPr>
        <p:spPr>
          <a:xfrm>
            <a:off x="838199" y="3154166"/>
            <a:ext cx="5733773" cy="3032733"/>
          </a:xfrm>
        </p:spPr>
        <p:txBody>
          <a:bodyPr>
            <a:normAutofit/>
          </a:bodyPr>
          <a:lstStyle>
            <a:lvl1pPr marL="285750" indent="-285750">
              <a:lnSpc>
                <a:spcPct val="100000"/>
              </a:lnSpc>
              <a:buFont typeface="Arial" panose="020B0604020202020204" pitchFamily="34" charset="0"/>
              <a:buChar char="•"/>
              <a:defRPr sz="1800" spc="50" baseline="0"/>
            </a:lvl1pPr>
            <a:lvl2pPr marL="742950" indent="-285750">
              <a:lnSpc>
                <a:spcPct val="100000"/>
              </a:lnSpc>
              <a:buFont typeface="Arial" panose="020B0604020202020204" pitchFamily="34" charset="0"/>
              <a:buChar char="•"/>
              <a:defRPr sz="1800" spc="50" baseline="0"/>
            </a:lvl2pPr>
            <a:lvl3pPr marL="1200150" indent="-285750">
              <a:lnSpc>
                <a:spcPct val="100000"/>
              </a:lnSpc>
              <a:buFont typeface="Arial" panose="020B0604020202020204" pitchFamily="34" charset="0"/>
              <a:buChar char="•"/>
              <a:defRPr sz="1800" spc="50" baseline="0"/>
            </a:lvl3pPr>
            <a:lvl4pPr marL="1657350" indent="-285750">
              <a:lnSpc>
                <a:spcPct val="100000"/>
              </a:lnSpc>
              <a:buFont typeface="Arial" panose="020B0604020202020204" pitchFamily="34" charset="0"/>
              <a:buChar char="•"/>
              <a:defRPr sz="1800" spc="50" baseline="0"/>
            </a:lvl4pPr>
            <a:lvl5pPr marL="2114550" indent="-285750">
              <a:lnSpc>
                <a:spcPct val="100000"/>
              </a:lnSpc>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887108" y="2705177"/>
            <a:ext cx="3943627" cy="448989"/>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7" name="Content Placeholder 3">
            <a:extLst>
              <a:ext uri="{FF2B5EF4-FFF2-40B4-BE49-F238E27FC236}">
                <a16:creationId xmlns:a16="http://schemas.microsoft.com/office/drawing/2014/main" id="{0120DFF5-B64A-9744-4500-1D7BBA19BF1C}"/>
              </a:ext>
            </a:extLst>
          </p:cNvPr>
          <p:cNvSpPr>
            <a:spLocks noGrp="1"/>
          </p:cNvSpPr>
          <p:nvPr>
            <p:ph sz="half" idx="14" hasCustomPrompt="1"/>
          </p:nvPr>
        </p:nvSpPr>
        <p:spPr>
          <a:xfrm>
            <a:off x="7887107" y="3164867"/>
            <a:ext cx="3943627" cy="3032733"/>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a:xfrm>
            <a:off x="843986" y="6356350"/>
            <a:ext cx="4114800" cy="365125"/>
          </a:xfrm>
        </p:spPr>
        <p:txBody>
          <a:bodyPr/>
          <a:lstStyle>
            <a:lvl1pPr algn="l">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pic>
        <p:nvPicPr>
          <p:cNvPr id="13" name="Graphic 12">
            <a:extLst>
              <a:ext uri="{FF2B5EF4-FFF2-40B4-BE49-F238E27FC236}">
                <a16:creationId xmlns:a16="http://schemas.microsoft.com/office/drawing/2014/main" id="{E0588715-35AD-8BE1-A5FC-E28BDD3854A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8645" t="319" r="28732" b="73496"/>
          <a:stretch/>
        </p:blipFill>
        <p:spPr>
          <a:xfrm rot="10800000" flipH="1">
            <a:off x="6308436" y="-11"/>
            <a:ext cx="5883564" cy="2366424"/>
          </a:xfrm>
          <a:prstGeom prst="rect">
            <a:avLst/>
          </a:prstGeom>
        </p:spPr>
      </p:pic>
    </p:spTree>
    <p:extLst>
      <p:ext uri="{BB962C8B-B14F-4D97-AF65-F5344CB8AC3E}">
        <p14:creationId xmlns:p14="http://schemas.microsoft.com/office/powerpoint/2010/main" val="2432451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bg>
      <p:bgRef idx="1001">
        <a:schemeClr val="bg1"/>
      </p:bgRef>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44E9C70-0200-3C21-7766-CB9EA5FBFA88}"/>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1" name="Straight Connector 10">
              <a:extLst>
                <a:ext uri="{FF2B5EF4-FFF2-40B4-BE49-F238E27FC236}">
                  <a16:creationId xmlns:a16="http://schemas.microsoft.com/office/drawing/2014/main" id="{1D5E4B16-2071-DEE9-BE53-F35AFBEFCA57}"/>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CB2B071-0355-D550-18A8-9D515CA1698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0" y="353550"/>
            <a:ext cx="10515600" cy="1325563"/>
          </a:xfrm>
        </p:spPr>
        <p:txBody>
          <a:bodyPr anchor="b">
            <a:normAutofit/>
          </a:bodyPr>
          <a:lstStyle>
            <a:lvl1pPr algn="ctr">
              <a:defRPr lang="en-US" sz="2800" kern="1200" spc="150" baseline="0" dirty="0">
                <a:solidFill>
                  <a:schemeClr val="tx1"/>
                </a:solidFill>
                <a:latin typeface="+mj-lt"/>
                <a:ea typeface="+mj-ea"/>
                <a:cs typeface="+mj-cs"/>
              </a:defRPr>
            </a:lvl1pPr>
          </a:lstStyle>
          <a:p>
            <a:r>
              <a:rPr lang="en-US" dirty="0"/>
              <a:t>CLICK TO add title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570963"/>
          </a:xfrm>
        </p:spPr>
        <p:txBody>
          <a:bodyPr>
            <a:normAutofit/>
          </a:bodyPr>
          <a:lstStyle>
            <a:lvl1pPr marL="0" indent="0" algn="ctr">
              <a:buNone/>
              <a:defRPr sz="2000"/>
            </a:lvl1pPr>
          </a:lstStyle>
          <a:p>
            <a:r>
              <a:rPr lang="en-US"/>
              <a:t>Click icon to add table</a:t>
            </a:r>
            <a:endParaRPr lang="en-US" dirty="0"/>
          </a:p>
        </p:txBody>
      </p:sp>
      <p:sp>
        <p:nvSpPr>
          <p:cNvPr id="6" name="Footer Placeholder 4">
            <a:extLst>
              <a:ext uri="{FF2B5EF4-FFF2-40B4-BE49-F238E27FC236}">
                <a16:creationId xmlns:a16="http://schemas.microsoft.com/office/drawing/2014/main" id="{BFB554B2-4C33-2975-9F27-94B8AE71DF13}"/>
              </a:ext>
            </a:extLst>
          </p:cNvPr>
          <p:cNvSpPr>
            <a:spLocks noGrp="1"/>
          </p:cNvSpPr>
          <p:nvPr>
            <p:ph type="ftr" sz="quarter" idx="11"/>
          </p:nvPr>
        </p:nvSpPr>
        <p:spPr>
          <a:xfrm>
            <a:off x="838200" y="6356349"/>
            <a:ext cx="3819228" cy="365125"/>
          </a:xfrm>
        </p:spPr>
        <p:txBody>
          <a:bodyPr/>
          <a:lstStyle>
            <a:lvl1pPr algn="l">
              <a:defRPr sz="900"/>
            </a:lvl1pPr>
          </a:lstStyle>
          <a:p>
            <a:r>
              <a:rPr lang="en-US" dirty="0"/>
              <a:t>PRESENTATION TITLE</a:t>
            </a:r>
          </a:p>
        </p:txBody>
      </p:sp>
      <p:sp>
        <p:nvSpPr>
          <p:cNvPr id="7" name="Slide Number Placeholder 5">
            <a:extLst>
              <a:ext uri="{FF2B5EF4-FFF2-40B4-BE49-F238E27FC236}">
                <a16:creationId xmlns:a16="http://schemas.microsoft.com/office/drawing/2014/main" id="{503C6776-E983-2BA3-1054-75996FE0FD22}"/>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dirty="0"/>
              <a:t>CLICK TO add title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hasCustomPrompt="1"/>
          </p:nvPr>
        </p:nvSpPr>
        <p:spPr>
          <a:xfrm>
            <a:off x="4267200" y="3238103"/>
            <a:ext cx="4179570" cy="2850181"/>
          </a:xfrm>
        </p:spPr>
        <p:txBody>
          <a:bodyPr>
            <a:normAutofit/>
          </a:bodyPr>
          <a:lstStyle>
            <a:lvl1pPr marL="0" indent="0" algn="l">
              <a:lnSpc>
                <a:spcPct val="150000"/>
              </a:lnSpc>
              <a:buNone/>
              <a:defRPr sz="18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pic>
        <p:nvPicPr>
          <p:cNvPr id="6" name="Graphic 5">
            <a:extLst>
              <a:ext uri="{FF2B5EF4-FFF2-40B4-BE49-F238E27FC236}">
                <a16:creationId xmlns:a16="http://schemas.microsoft.com/office/drawing/2014/main" id="{ED3361C9-310A-4255-A94E-B77588962DA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4267200" y="6356350"/>
            <a:ext cx="4179570" cy="365125"/>
          </a:xfrm>
        </p:spPr>
        <p:txBody>
          <a:bodyPr/>
          <a:lstStyle>
            <a:lvl1pPr algn="l">
              <a:defRPr sz="900"/>
            </a:lvl1pPr>
          </a:lstStyle>
          <a:p>
            <a:r>
              <a:rPr lang="en-US" dirty="0"/>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29114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dirty="0"/>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9" r:id="rId3"/>
    <p:sldLayoutId id="2147483670" r:id="rId4"/>
    <p:sldLayoutId id="2147483651" r:id="rId5"/>
    <p:sldLayoutId id="2147483671" r:id="rId6"/>
    <p:sldLayoutId id="2147483672" r:id="rId7"/>
    <p:sldLayoutId id="2147483673" r:id="rId8"/>
    <p:sldLayoutId id="2147483664" r:id="rId9"/>
    <p:sldLayoutId id="2147483674" r:id="rId10"/>
    <p:sldLayoutId id="2147483653" r:id="rId11"/>
    <p:sldLayoutId id="2147483667" r:id="rId12"/>
    <p:sldLayoutId id="2147483665" r:id="rId13"/>
  </p:sldLayoutIdLst>
  <p:hf hdr="0" ftr="0" dt="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ons.gov.uk/peoplepopulationandcommunity/culturalidentity/ethnicity/bulletins/ethnicgroupenglandandwales/census2021" TargetMode="External"/><Relationship Id="rId3" Type="http://schemas.openxmlformats.org/officeDocument/2006/relationships/hyperlink" Target="https://www.kirkleessafeguardingchildren.co.uk/wp-content/uploads/2019/12/Framework-for-the-assessment-of-children-in-need-and-their-families.pdf" TargetMode="External"/><Relationship Id="rId7" Type="http://schemas.openxmlformats.org/officeDocument/2006/relationships/hyperlink" Target="https://doi.org/10.1371/journal.pgph.0001649" TargetMode="External"/><Relationship Id="rId2" Type="http://schemas.openxmlformats.org/officeDocument/2006/relationships/hyperlink" Target="https://assets.publishing.service.gov.uk/media/69fb1c28d0e316a40f269a5b/Working_together_to_safeguard_children_2026_a_guide_to_multi_agency_working.pdf" TargetMode="External"/><Relationship Id="rId1" Type="http://schemas.openxmlformats.org/officeDocument/2006/relationships/slideLayout" Target="../slideLayouts/slideLayout7.xml"/><Relationship Id="rId6" Type="http://schemas.openxmlformats.org/officeDocument/2006/relationships/hyperlink" Target="https://doi.org/10.1080/03004430.2020.1845163" TargetMode="External"/><Relationship Id="rId11" Type="http://schemas.openxmlformats.org/officeDocument/2006/relationships/hyperlink" Target="https://doi.org/10.1007/s10648-024-09884-z" TargetMode="External"/><Relationship Id="rId5" Type="http://schemas.openxmlformats.org/officeDocument/2006/relationships/hyperlink" Target="https://doi.org/10.1111/jcpp.13667" TargetMode="External"/><Relationship Id="rId10" Type="http://schemas.openxmlformats.org/officeDocument/2006/relationships/hyperlink" Target="https://doi.org/10.1016/j.childyouth.2022.106522" TargetMode="External"/><Relationship Id="rId4" Type="http://schemas.openxmlformats.org/officeDocument/2006/relationships/hyperlink" Target="https://doi.org/10.3389/fpsyg.2023.1202819" TargetMode="External"/><Relationship Id="rId9" Type="http://schemas.openxmlformats.org/officeDocument/2006/relationships/hyperlink" Target="https://doi.org/10.1007/s10567-022-00378-4"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75451-6A4B-484B-9ED1-353CCE25B0F4}"/>
              </a:ext>
            </a:extLst>
          </p:cNvPr>
          <p:cNvSpPr>
            <a:spLocks noGrp="1"/>
          </p:cNvSpPr>
          <p:nvPr>
            <p:ph type="ctrTitle"/>
          </p:nvPr>
        </p:nvSpPr>
        <p:spPr>
          <a:xfrm>
            <a:off x="128337" y="4323346"/>
            <a:ext cx="13155863" cy="2534653"/>
          </a:xfrm>
        </p:spPr>
        <p:txBody>
          <a:bodyPr anchor="ctr"/>
          <a:lstStyle/>
          <a:p>
            <a:r>
              <a:rPr lang="en-US" sz="2800" b="1" dirty="0">
                <a:latin typeface="Times New Roman" panose="02020603050405020304" pitchFamily="18" charset="0"/>
                <a:cs typeface="Times New Roman" panose="02020603050405020304" pitchFamily="18" charset="0"/>
              </a:rPr>
              <a:t>LCHS4010 Psychology in Health and Social Care</a:t>
            </a:r>
            <a:br>
              <a:rPr lang="en-US" sz="2800" b="1" dirty="0">
                <a:latin typeface="Times New Roman" panose="02020603050405020304" pitchFamily="18" charset="0"/>
                <a:cs typeface="Times New Roman" panose="02020603050405020304" pitchFamily="18" charset="0"/>
              </a:rPr>
            </a:br>
            <a:endParaRPr lang="en-US" sz="2800" b="1" dirty="0">
              <a:latin typeface="Times New Roman" panose="02020603050405020304" pitchFamily="18" charset="0"/>
              <a:cs typeface="Times New Roman" panose="02020603050405020304" pitchFamily="18" charset="0"/>
            </a:endParaRPr>
          </a:p>
        </p:txBody>
      </p:sp>
      <p:sp>
        <p:nvSpPr>
          <p:cNvPr id="3" name="Title 1">
            <a:extLst>
              <a:ext uri="{FF2B5EF4-FFF2-40B4-BE49-F238E27FC236}">
                <a16:creationId xmlns:a16="http://schemas.microsoft.com/office/drawing/2014/main" id="{2360B492-DC1A-F434-65FE-5EA3A1043C00}"/>
              </a:ext>
            </a:extLst>
          </p:cNvPr>
          <p:cNvSpPr txBox="1">
            <a:spLocks/>
          </p:cNvSpPr>
          <p:nvPr/>
        </p:nvSpPr>
        <p:spPr>
          <a:xfrm>
            <a:off x="280737" y="4989093"/>
            <a:ext cx="10709921" cy="25346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kern="1200" cap="all" spc="150" baseline="0">
                <a:solidFill>
                  <a:schemeClr val="tx1"/>
                </a:solidFill>
                <a:latin typeface="+mj-lt"/>
                <a:ea typeface="+mj-ea"/>
                <a:cs typeface="+mj-cs"/>
              </a:defRPr>
            </a:lvl1pPr>
          </a:lstStyle>
          <a:p>
            <a:r>
              <a:rPr lang="en-US" sz="2000" dirty="0">
                <a:latin typeface="Times New Roman" panose="02020603050405020304" pitchFamily="18" charset="0"/>
                <a:cs typeface="Times New Roman" panose="02020603050405020304" pitchFamily="18" charset="0"/>
              </a:rPr>
              <a:t>Component 1: Presentation</a:t>
            </a:r>
          </a:p>
        </p:txBody>
      </p:sp>
    </p:spTree>
    <p:extLst>
      <p:ext uri="{BB962C8B-B14F-4D97-AF65-F5344CB8AC3E}">
        <p14:creationId xmlns:p14="http://schemas.microsoft.com/office/powerpoint/2010/main" val="258605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5859-10C9-4588-9727-B9362E26C29D}"/>
              </a:ext>
            </a:extLst>
          </p:cNvPr>
          <p:cNvSpPr>
            <a:spLocks noGrp="1"/>
          </p:cNvSpPr>
          <p:nvPr>
            <p:ph type="title"/>
          </p:nvPr>
        </p:nvSpPr>
        <p:spPr>
          <a:xfrm>
            <a:off x="354932" y="465219"/>
            <a:ext cx="2895600" cy="662781"/>
          </a:xfrm>
        </p:spPr>
        <p:txBody>
          <a:bodyPr/>
          <a:lstStyle/>
          <a:p>
            <a:r>
              <a:rPr lang="en-US" b="1" dirty="0">
                <a:latin typeface="Times New Roman" panose="02020603050405020304" pitchFamily="18" charset="0"/>
                <a:cs typeface="Times New Roman" panose="02020603050405020304" pitchFamily="18" charset="0"/>
              </a:rPr>
              <a:t>Outline</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671D7E5-EF66-4BCD-8DAA-E9061157F0BE}"/>
              </a:ext>
            </a:extLst>
          </p:cNvPr>
          <p:cNvSpPr>
            <a:spLocks noGrp="1"/>
          </p:cNvSpPr>
          <p:nvPr>
            <p:ph idx="1"/>
          </p:nvPr>
        </p:nvSpPr>
        <p:spPr>
          <a:xfrm>
            <a:off x="691816" y="1513177"/>
            <a:ext cx="4249153" cy="5344823"/>
          </a:xfrm>
        </p:spPr>
        <p:txBody>
          <a:bodyPr>
            <a:normAutofit/>
          </a:bodyPr>
          <a:lstStyle/>
          <a:p>
            <a:pPr lvl="0"/>
            <a:r>
              <a:rPr lang="en-US" sz="2000" dirty="0">
                <a:latin typeface="Times New Roman" panose="02020603050405020304" pitchFamily="18" charset="0"/>
                <a:cs typeface="Times New Roman" panose="02020603050405020304" pitchFamily="18" charset="0"/>
              </a:rPr>
              <a:t>Isaac’s Situation </a:t>
            </a:r>
          </a:p>
          <a:p>
            <a:pPr lvl="0"/>
            <a:r>
              <a:rPr lang="en-US" sz="2000" dirty="0">
                <a:latin typeface="Times New Roman" panose="02020603050405020304" pitchFamily="18" charset="0"/>
                <a:cs typeface="Times New Roman" panose="02020603050405020304" pitchFamily="18" charset="0"/>
              </a:rPr>
              <a:t>Erikson’s Theory </a:t>
            </a:r>
          </a:p>
          <a:p>
            <a:pPr lvl="0"/>
            <a:r>
              <a:rPr lang="en-US" sz="2000" dirty="0">
                <a:latin typeface="Times New Roman" panose="02020603050405020304" pitchFamily="18" charset="0"/>
                <a:cs typeface="Times New Roman" panose="02020603050405020304" pitchFamily="18" charset="0"/>
              </a:rPr>
              <a:t>Application to Isaac </a:t>
            </a:r>
          </a:p>
          <a:p>
            <a:pPr lvl="0"/>
            <a:r>
              <a:rPr lang="en-US" sz="2000" dirty="0">
                <a:latin typeface="Times New Roman" panose="02020603050405020304" pitchFamily="18" charset="0"/>
                <a:cs typeface="Times New Roman" panose="02020603050405020304" pitchFamily="18" charset="0"/>
              </a:rPr>
              <a:t>Nature and Nurture </a:t>
            </a:r>
          </a:p>
          <a:p>
            <a:pPr lvl="0"/>
            <a:r>
              <a:rPr lang="en-US" sz="2000" dirty="0">
                <a:latin typeface="Times New Roman" panose="02020603050405020304" pitchFamily="18" charset="0"/>
                <a:cs typeface="Times New Roman" panose="02020603050405020304" pitchFamily="18" charset="0"/>
              </a:rPr>
              <a:t>Support Plan </a:t>
            </a:r>
          </a:p>
          <a:p>
            <a:pPr lvl="0"/>
            <a:r>
              <a:rPr lang="en-US" sz="2000" dirty="0">
                <a:latin typeface="Times New Roman" panose="02020603050405020304" pitchFamily="18" charset="0"/>
                <a:cs typeface="Times New Roman" panose="02020603050405020304" pitchFamily="18" charset="0"/>
              </a:rPr>
              <a:t>Language and Play Support </a:t>
            </a:r>
          </a:p>
          <a:p>
            <a:pPr lvl="0"/>
            <a:r>
              <a:rPr lang="en-US" sz="2000" dirty="0">
                <a:latin typeface="Times New Roman" panose="02020603050405020304" pitchFamily="18" charset="0"/>
                <a:cs typeface="Times New Roman" panose="02020603050405020304" pitchFamily="18" charset="0"/>
              </a:rPr>
              <a:t>Critical Evaluation </a:t>
            </a:r>
          </a:p>
          <a:p>
            <a:pPr lvl="0"/>
            <a:r>
              <a:rPr lang="en-US" sz="2000" dirty="0">
                <a:latin typeface="Times New Roman" panose="02020603050405020304" pitchFamily="18" charset="0"/>
                <a:cs typeface="Times New Roman" panose="02020603050405020304" pitchFamily="18" charset="0"/>
              </a:rPr>
              <a:t>London and Cultural Context </a:t>
            </a:r>
          </a:p>
          <a:p>
            <a:pPr lvl="0"/>
            <a:r>
              <a:rPr lang="en-US" sz="2000" dirty="0">
                <a:latin typeface="Times New Roman" panose="02020603050405020304" pitchFamily="18" charset="0"/>
                <a:cs typeface="Times New Roman" panose="02020603050405020304" pitchFamily="18" charset="0"/>
              </a:rPr>
              <a:t>Conclusion </a:t>
            </a:r>
          </a:p>
        </p:txBody>
      </p:sp>
      <p:sp>
        <p:nvSpPr>
          <p:cNvPr id="5" name="Slide Number Placeholder 5">
            <a:extLst>
              <a:ext uri="{FF2B5EF4-FFF2-40B4-BE49-F238E27FC236}">
                <a16:creationId xmlns:a16="http://schemas.microsoft.com/office/drawing/2014/main" id="{B02A8827-B1A1-2D2F-D6DD-E886B886C43E}"/>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latin typeface="Times New Roman" panose="02020603050405020304" pitchFamily="18" charset="0"/>
                <a:cs typeface="Times New Roman" panose="02020603050405020304" pitchFamily="18" charset="0"/>
              </a:rPr>
              <a:pPr/>
              <a:t>2</a:t>
            </a:fld>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3219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8DBD1-DB29-D44F-FD5A-3071BB37EF37}"/>
              </a:ext>
            </a:extLst>
          </p:cNvPr>
          <p:cNvSpPr>
            <a:spLocks noGrp="1"/>
          </p:cNvSpPr>
          <p:nvPr>
            <p:ph type="title"/>
          </p:nvPr>
        </p:nvSpPr>
        <p:spPr>
          <a:xfrm>
            <a:off x="974846" y="687871"/>
            <a:ext cx="7288282" cy="707041"/>
          </a:xfrm>
        </p:spPr>
        <p:txBody>
          <a:bodyPr/>
          <a:lstStyle/>
          <a:p>
            <a:r>
              <a:rPr lang="en-US" b="1" dirty="0">
                <a:latin typeface="Times New Roman" panose="02020603050405020304" pitchFamily="18" charset="0"/>
                <a:cs typeface="Times New Roman" panose="02020603050405020304" pitchFamily="18" charset="0"/>
              </a:rPr>
              <a:t>Isaac’s Situation</a:t>
            </a:r>
          </a:p>
        </p:txBody>
      </p:sp>
      <p:sp>
        <p:nvSpPr>
          <p:cNvPr id="3" name="Content Placeholder 2">
            <a:extLst>
              <a:ext uri="{FF2B5EF4-FFF2-40B4-BE49-F238E27FC236}">
                <a16:creationId xmlns:a16="http://schemas.microsoft.com/office/drawing/2014/main" id="{965C0C03-F4AB-840E-6BA8-42A3569697FB}"/>
              </a:ext>
            </a:extLst>
          </p:cNvPr>
          <p:cNvSpPr>
            <a:spLocks noGrp="1"/>
          </p:cNvSpPr>
          <p:nvPr>
            <p:ph sz="half" idx="2"/>
          </p:nvPr>
        </p:nvSpPr>
        <p:spPr>
          <a:xfrm>
            <a:off x="1322388" y="1591056"/>
            <a:ext cx="10253916" cy="4864608"/>
          </a:xfrm>
        </p:spPr>
        <p:txBody>
          <a:bodyPr>
            <a:normAutofit/>
          </a:bodyPr>
          <a:lstStyle/>
          <a:p>
            <a:pPr marL="285750" lvl="0" indent="-285750">
              <a:lnSpc>
                <a:spcPct val="200000"/>
              </a:lnSpc>
              <a:buFont typeface="Wingdings" panose="05000000000000000000" pitchFamily="2" charset="2"/>
              <a:buChar char="q"/>
            </a:pPr>
            <a:r>
              <a:rPr lang="en-US" b="0" dirty="0">
                <a:latin typeface="Times New Roman" panose="02020603050405020304" pitchFamily="18" charset="0"/>
                <a:cs typeface="Times New Roman" panose="02020603050405020304" pitchFamily="18" charset="0"/>
              </a:rPr>
              <a:t>Isaac is 4 years old. </a:t>
            </a:r>
          </a:p>
          <a:p>
            <a:pPr marL="285750" lvl="0" indent="-285750">
              <a:lnSpc>
                <a:spcPct val="200000"/>
              </a:lnSpc>
              <a:buFont typeface="Wingdings" panose="05000000000000000000" pitchFamily="2" charset="2"/>
              <a:buChar char="q"/>
            </a:pPr>
            <a:r>
              <a:rPr lang="en-US" b="0" dirty="0">
                <a:latin typeface="Times New Roman" panose="02020603050405020304" pitchFamily="18" charset="0"/>
                <a:cs typeface="Times New Roman" panose="02020603050405020304" pitchFamily="18" charset="0"/>
              </a:rPr>
              <a:t>He is shy during free play and is not good with separation. </a:t>
            </a:r>
          </a:p>
          <a:p>
            <a:pPr marL="285750" lvl="0" indent="-285750">
              <a:lnSpc>
                <a:spcPct val="200000"/>
              </a:lnSpc>
              <a:buFont typeface="Wingdings" panose="05000000000000000000" pitchFamily="2" charset="2"/>
              <a:buChar char="q"/>
            </a:pPr>
            <a:r>
              <a:rPr lang="en-US" b="0" dirty="0">
                <a:latin typeface="Times New Roman" panose="02020603050405020304" pitchFamily="18" charset="0"/>
                <a:cs typeface="Times New Roman" panose="02020603050405020304" pitchFamily="18" charset="0"/>
              </a:rPr>
              <a:t>Has been late to start talking and has difficulty participating in group activities. </a:t>
            </a:r>
          </a:p>
          <a:p>
            <a:pPr marL="285750" lvl="0" indent="-285750">
              <a:lnSpc>
                <a:spcPct val="200000"/>
              </a:lnSpc>
              <a:buFont typeface="Wingdings" panose="05000000000000000000" pitchFamily="2" charset="2"/>
              <a:buChar char="q"/>
            </a:pPr>
            <a:r>
              <a:rPr lang="en-US" b="0" dirty="0">
                <a:latin typeface="Times New Roman" panose="02020603050405020304" pitchFamily="18" charset="0"/>
                <a:cs typeface="Times New Roman" panose="02020603050405020304" pitchFamily="18" charset="0"/>
              </a:rPr>
              <a:t>He has had multiple child care providers. </a:t>
            </a:r>
          </a:p>
          <a:p>
            <a:pPr marL="285750" lvl="0" indent="-285750">
              <a:lnSpc>
                <a:spcPct val="200000"/>
              </a:lnSpc>
              <a:buFont typeface="Wingdings" panose="05000000000000000000" pitchFamily="2" charset="2"/>
              <a:buChar char="q"/>
            </a:pPr>
            <a:r>
              <a:rPr lang="en-US" b="0" dirty="0">
                <a:latin typeface="Times New Roman" panose="02020603050405020304" pitchFamily="18" charset="0"/>
                <a:cs typeface="Times New Roman" panose="02020603050405020304" pitchFamily="18" charset="0"/>
              </a:rPr>
              <a:t>His mother suffers from post-natal depression and is not well supported.   </a:t>
            </a:r>
          </a:p>
          <a:p>
            <a:pPr>
              <a:lnSpc>
                <a:spcPct val="200000"/>
              </a:lnSpc>
            </a:pPr>
            <a:r>
              <a:rPr lang="en-US" b="0" dirty="0">
                <a:latin typeface="Times New Roman" panose="02020603050405020304" pitchFamily="18" charset="0"/>
                <a:cs typeface="Times New Roman" panose="02020603050405020304" pitchFamily="18" charset="0"/>
              </a:rPr>
              <a:t>Childcare stability is associated with reduced emotional and </a:t>
            </a:r>
            <a:r>
              <a:rPr lang="en-US" b="0" dirty="0" err="1">
                <a:latin typeface="Times New Roman" panose="02020603050405020304" pitchFamily="18" charset="0"/>
                <a:cs typeface="Times New Roman" panose="02020603050405020304" pitchFamily="18" charset="0"/>
              </a:rPr>
              <a:t>behavioural</a:t>
            </a:r>
            <a:r>
              <a:rPr lang="en-US" b="0" dirty="0">
                <a:latin typeface="Times New Roman" panose="02020603050405020304" pitchFamily="18" charset="0"/>
                <a:cs typeface="Times New Roman" panose="02020603050405020304" pitchFamily="18" charset="0"/>
              </a:rPr>
              <a:t> problems in young children (Schmitt et al., 2022). </a:t>
            </a:r>
          </a:p>
          <a:p>
            <a:pPr>
              <a:lnSpc>
                <a:spcPct val="20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8796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1322318" y="1168400"/>
            <a:ext cx="7288282" cy="611537"/>
          </a:xfrm>
        </p:spPr>
        <p:txBody>
          <a:bodyPr>
            <a:normAutofit fontScale="90000"/>
          </a:bodyPr>
          <a:lstStyle/>
          <a:p>
            <a:r>
              <a:rPr lang="en-US" sz="4000" b="1" dirty="0"/>
              <a:t>Erikson’s Theory</a:t>
            </a:r>
          </a:p>
        </p:txBody>
      </p:sp>
      <p:sp>
        <p:nvSpPr>
          <p:cNvPr id="3" name="Text Placeholder 2">
            <a:extLst>
              <a:ext uri="{FF2B5EF4-FFF2-40B4-BE49-F238E27FC236}">
                <a16:creationId xmlns:a16="http://schemas.microsoft.com/office/drawing/2014/main" id="{9D5232F9-FD00-464A-9F17-619C91AEF8F3}"/>
              </a:ext>
            </a:extLst>
          </p:cNvPr>
          <p:cNvSpPr>
            <a:spLocks noGrp="1"/>
          </p:cNvSpPr>
          <p:nvPr>
            <p:ph sz="half" idx="2"/>
          </p:nvPr>
        </p:nvSpPr>
        <p:spPr>
          <a:xfrm>
            <a:off x="1322318" y="2254808"/>
            <a:ext cx="8900604" cy="4392052"/>
          </a:xfrm>
        </p:spPr>
        <p:txBody>
          <a:bodyPr>
            <a:normAutofit/>
          </a:bodyPr>
          <a:lstStyle/>
          <a:p>
            <a:pPr marL="285750" lvl="0" indent="-285750">
              <a:lnSpc>
                <a:spcPct val="150000"/>
              </a:lnSpc>
              <a:buFont typeface="Wingdings" panose="05000000000000000000" pitchFamily="2" charset="2"/>
              <a:buChar char="q"/>
            </a:pPr>
            <a:r>
              <a:rPr lang="en-US" sz="2000" b="0" dirty="0">
                <a:latin typeface="Times New Roman" panose="02020603050405020304" pitchFamily="18" charset="0"/>
                <a:cs typeface="Times New Roman" panose="02020603050405020304" pitchFamily="18" charset="0"/>
              </a:rPr>
              <a:t>Erikson's psychosocial stages of development include eight stages. </a:t>
            </a:r>
          </a:p>
          <a:p>
            <a:pPr marL="285750" lvl="0" indent="-285750">
              <a:lnSpc>
                <a:spcPct val="150000"/>
              </a:lnSpc>
              <a:buFont typeface="Wingdings" panose="05000000000000000000" pitchFamily="2" charset="2"/>
              <a:buChar char="q"/>
            </a:pPr>
            <a:r>
              <a:rPr lang="en-US" sz="2000" b="0" dirty="0">
                <a:latin typeface="Times New Roman" panose="02020603050405020304" pitchFamily="18" charset="0"/>
                <a:cs typeface="Times New Roman" panose="02020603050405020304" pitchFamily="18" charset="0"/>
              </a:rPr>
              <a:t>An emotional or social challenge is put forward in each stage. </a:t>
            </a:r>
          </a:p>
          <a:p>
            <a:pPr marL="285750" lvl="0" indent="-285750">
              <a:lnSpc>
                <a:spcPct val="150000"/>
              </a:lnSpc>
              <a:buFont typeface="Wingdings" panose="05000000000000000000" pitchFamily="2" charset="2"/>
              <a:buChar char="q"/>
            </a:pPr>
            <a:r>
              <a:rPr lang="en-US" sz="2000" b="0" dirty="0">
                <a:latin typeface="Times New Roman" panose="02020603050405020304" pitchFamily="18" charset="0"/>
                <a:cs typeface="Times New Roman" panose="02020603050405020304" pitchFamily="18" charset="0"/>
              </a:rPr>
              <a:t>At four years old, Isaac is mainly in the initiative versus guilt stage. </a:t>
            </a:r>
          </a:p>
          <a:p>
            <a:pPr marL="285750" lvl="0" indent="-285750">
              <a:lnSpc>
                <a:spcPct val="150000"/>
              </a:lnSpc>
              <a:buFont typeface="Wingdings" panose="05000000000000000000" pitchFamily="2" charset="2"/>
              <a:buChar char="q"/>
            </a:pPr>
            <a:r>
              <a:rPr lang="en-US" sz="2000" b="0" dirty="0">
                <a:latin typeface="Times New Roman" panose="02020603050405020304" pitchFamily="18" charset="0"/>
                <a:cs typeface="Times New Roman" panose="02020603050405020304" pitchFamily="18" charset="0"/>
              </a:rPr>
              <a:t>When children can explore, select and attempt new activities, they develop greater initiative (Erikson, 1963). </a:t>
            </a:r>
          </a:p>
          <a:p>
            <a:pPr marL="285750" lvl="0" indent="-285750">
              <a:lnSpc>
                <a:spcPct val="150000"/>
              </a:lnSpc>
              <a:buFont typeface="Wingdings" panose="05000000000000000000" pitchFamily="2" charset="2"/>
              <a:buChar char="q"/>
            </a:pPr>
            <a:r>
              <a:rPr lang="en-US" sz="2000" b="0" dirty="0">
                <a:latin typeface="Times New Roman" panose="02020603050405020304" pitchFamily="18" charset="0"/>
                <a:cs typeface="Times New Roman" panose="02020603050405020304" pitchFamily="18" charset="0"/>
              </a:rPr>
              <a:t>Children can benefit from positive adult support to help them build confidence at this stage (Maree, 2021). </a:t>
            </a:r>
          </a:p>
        </p:txBody>
      </p:sp>
      <p:sp>
        <p:nvSpPr>
          <p:cNvPr id="14" name="Slide Number Placeholder 5">
            <a:extLst>
              <a:ext uri="{FF2B5EF4-FFF2-40B4-BE49-F238E27FC236}">
                <a16:creationId xmlns:a16="http://schemas.microsoft.com/office/drawing/2014/main" id="{ECE635A2-70B8-3EAB-6A18-952B02EBAA1E}"/>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4</a:t>
            </a:fld>
            <a:endParaRPr lang="en-US" dirty="0"/>
          </a:p>
        </p:txBody>
      </p:sp>
    </p:spTree>
    <p:extLst>
      <p:ext uri="{BB962C8B-B14F-4D97-AF65-F5344CB8AC3E}">
        <p14:creationId xmlns:p14="http://schemas.microsoft.com/office/powerpoint/2010/main" val="3571516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2E6A-35EC-1B8E-0FD7-8C67870ACA64}"/>
              </a:ext>
            </a:extLst>
          </p:cNvPr>
          <p:cNvSpPr>
            <a:spLocks noGrp="1"/>
          </p:cNvSpPr>
          <p:nvPr>
            <p:ph type="title"/>
          </p:nvPr>
        </p:nvSpPr>
        <p:spPr>
          <a:xfrm>
            <a:off x="2933700" y="603503"/>
            <a:ext cx="8420100" cy="703901"/>
          </a:xfrm>
        </p:spPr>
        <p:txBody>
          <a:bodyPr/>
          <a:lstStyle/>
          <a:p>
            <a:r>
              <a:rPr lang="en-US" b="1" dirty="0"/>
              <a:t>Application to Isaac</a:t>
            </a:r>
          </a:p>
        </p:txBody>
      </p:sp>
      <p:sp>
        <p:nvSpPr>
          <p:cNvPr id="35" name="Content Placeholder 34">
            <a:extLst>
              <a:ext uri="{FF2B5EF4-FFF2-40B4-BE49-F238E27FC236}">
                <a16:creationId xmlns:a16="http://schemas.microsoft.com/office/drawing/2014/main" id="{EDBE6233-75E9-40D1-968F-58CA9AD0FF50}"/>
              </a:ext>
            </a:extLst>
          </p:cNvPr>
          <p:cNvSpPr>
            <a:spLocks noGrp="1"/>
          </p:cNvSpPr>
          <p:nvPr>
            <p:ph sz="half" idx="13"/>
          </p:nvPr>
        </p:nvSpPr>
        <p:spPr>
          <a:xfrm>
            <a:off x="2933700" y="1517904"/>
            <a:ext cx="8898636" cy="4882896"/>
          </a:xfrm>
        </p:spPr>
        <p:txBody>
          <a:bodyPr>
            <a:normAutofit lnSpcReduction="10000"/>
          </a:bodyPr>
          <a:lstStyle/>
          <a:p>
            <a:pPr marL="342900" lvl="0" indent="-342900">
              <a:lnSpc>
                <a:spcPct val="160000"/>
              </a:lnSpc>
              <a:buFont typeface="Wingdings" panose="05000000000000000000" pitchFamily="2" charset="2"/>
              <a:buChar char="Ø"/>
            </a:pPr>
            <a:r>
              <a:rPr lang="en-US" sz="2000" dirty="0"/>
              <a:t>Isaac might not like to play, he may not feel confident in being the leader. </a:t>
            </a:r>
          </a:p>
          <a:p>
            <a:pPr marL="342900" lvl="0" indent="-342900">
              <a:lnSpc>
                <a:spcPct val="160000"/>
              </a:lnSpc>
              <a:buFont typeface="Wingdings" panose="05000000000000000000" pitchFamily="2" charset="2"/>
              <a:buChar char="Ø"/>
            </a:pPr>
            <a:r>
              <a:rPr lang="en-US" sz="2000" dirty="0"/>
              <a:t>He is exhibiting signs of separation distress, which indicates he needs calm and predictable adult support. </a:t>
            </a:r>
          </a:p>
          <a:p>
            <a:pPr marL="342900" lvl="0" indent="-342900">
              <a:lnSpc>
                <a:spcPct val="160000"/>
              </a:lnSpc>
              <a:buFont typeface="Wingdings" panose="05000000000000000000" pitchFamily="2" charset="2"/>
              <a:buChar char="Ø"/>
            </a:pPr>
            <a:r>
              <a:rPr lang="en-US" sz="2000" dirty="0"/>
              <a:t>The availability of stable relationships with staff members may have been a factor as a result of changes to childcare (Schmitt et al., 2022). </a:t>
            </a:r>
          </a:p>
          <a:p>
            <a:pPr marL="342900" lvl="0" indent="-342900">
              <a:lnSpc>
                <a:spcPct val="160000"/>
              </a:lnSpc>
              <a:buFont typeface="Wingdings" panose="05000000000000000000" pitchFamily="2" charset="2"/>
              <a:buChar char="Ø"/>
            </a:pPr>
            <a:r>
              <a:rPr lang="en-US" sz="2000" dirty="0"/>
              <a:t>He may struggle to communicate and may have a language delay, which can also make group play difficult. </a:t>
            </a:r>
          </a:p>
          <a:p>
            <a:pPr marL="342900" lvl="0" indent="-342900">
              <a:lnSpc>
                <a:spcPct val="160000"/>
              </a:lnSpc>
              <a:buFont typeface="Wingdings" panose="05000000000000000000" pitchFamily="2" charset="2"/>
              <a:buChar char="Ø"/>
            </a:pPr>
            <a:r>
              <a:rPr lang="en-US" sz="2000" dirty="0"/>
              <a:t>All this may hurt his ability to develop initiative.  </a:t>
            </a:r>
          </a:p>
        </p:txBody>
      </p:sp>
    </p:spTree>
    <p:extLst>
      <p:ext uri="{BB962C8B-B14F-4D97-AF65-F5344CB8AC3E}">
        <p14:creationId xmlns:p14="http://schemas.microsoft.com/office/powerpoint/2010/main" val="103458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7D9B3-B64F-656A-0D99-161A6C0F518F}"/>
              </a:ext>
            </a:extLst>
          </p:cNvPr>
          <p:cNvSpPr>
            <a:spLocks noGrp="1"/>
          </p:cNvSpPr>
          <p:nvPr>
            <p:ph type="title"/>
          </p:nvPr>
        </p:nvSpPr>
        <p:spPr>
          <a:xfrm>
            <a:off x="1341120" y="558801"/>
            <a:ext cx="9953308" cy="1780860"/>
          </a:xfrm>
        </p:spPr>
        <p:txBody>
          <a:bodyPr/>
          <a:lstStyle/>
          <a:p>
            <a:r>
              <a:rPr lang="en-US" b="1" dirty="0">
                <a:latin typeface="Times New Roman" panose="02020603050405020304" pitchFamily="18" charset="0"/>
                <a:cs typeface="Times New Roman" panose="02020603050405020304" pitchFamily="18" charset="0"/>
              </a:rPr>
              <a:t>Nature and Nurture</a:t>
            </a:r>
            <a:endParaRPr lang="en-US" dirty="0">
              <a:latin typeface="Times New Roman" panose="02020603050405020304" pitchFamily="18" charset="0"/>
              <a:cs typeface="Times New Roman" panose="02020603050405020304" pitchFamily="18" charset="0"/>
            </a:endParaRPr>
          </a:p>
        </p:txBody>
      </p:sp>
      <p:sp>
        <p:nvSpPr>
          <p:cNvPr id="14" name="Content Placeholder 13">
            <a:extLst>
              <a:ext uri="{FF2B5EF4-FFF2-40B4-BE49-F238E27FC236}">
                <a16:creationId xmlns:a16="http://schemas.microsoft.com/office/drawing/2014/main" id="{5112969F-EB84-49D5-7100-1FB28870FB30}"/>
              </a:ext>
            </a:extLst>
          </p:cNvPr>
          <p:cNvSpPr>
            <a:spLocks noGrp="1"/>
          </p:cNvSpPr>
          <p:nvPr>
            <p:ph sz="half" idx="14"/>
          </p:nvPr>
        </p:nvSpPr>
        <p:spPr>
          <a:xfrm>
            <a:off x="1341120" y="2706625"/>
            <a:ext cx="8920481" cy="3649724"/>
          </a:xfrm>
        </p:spPr>
        <p:txBody>
          <a:bodyPr>
            <a:normAutofit/>
          </a:bodyPr>
          <a:lstStyle/>
          <a:p>
            <a:pPr marL="342900" lvl="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Isaac is likely to have a quiet and cautious personality. </a:t>
            </a:r>
          </a:p>
          <a:p>
            <a:pPr marL="342900" lvl="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Preschool temperament is the result of both genetic and environmental factors (Liu et al., 2023). </a:t>
            </a:r>
          </a:p>
          <a:p>
            <a:pPr marL="342900" lvl="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Other factors in his development are his relationships, childcare changes and home experiences. </a:t>
            </a:r>
          </a:p>
          <a:p>
            <a:pPr marL="342900" lvl="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Continuous maternal depression risks children having social and emotional problems (Morales et al., 2023). </a:t>
            </a:r>
          </a:p>
          <a:p>
            <a:pPr marL="342900" lvl="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Therefore, one cause alone should not be used to explain Isaac's </a:t>
            </a:r>
            <a:r>
              <a:rPr lang="en-US" sz="2000" dirty="0" err="1">
                <a:latin typeface="Times New Roman" panose="02020603050405020304" pitchFamily="18" charset="0"/>
                <a:cs typeface="Times New Roman" panose="02020603050405020304" pitchFamily="18" charset="0"/>
              </a:rPr>
              <a:t>behaviour</a:t>
            </a:r>
            <a:r>
              <a:rPr lang="en-US" sz="2000" dirty="0">
                <a:latin typeface="Times New Roman" panose="02020603050405020304" pitchFamily="18" charset="0"/>
                <a:cs typeface="Times New Roman" panose="02020603050405020304" pitchFamily="18" charset="0"/>
              </a:rPr>
              <a:t>. </a:t>
            </a:r>
          </a:p>
        </p:txBody>
      </p:sp>
      <p:sp>
        <p:nvSpPr>
          <p:cNvPr id="68" name="Slide Number Placeholder 67">
            <a:extLst>
              <a:ext uri="{FF2B5EF4-FFF2-40B4-BE49-F238E27FC236}">
                <a16:creationId xmlns:a16="http://schemas.microsoft.com/office/drawing/2014/main" id="{AA0ACADD-CC4E-851C-DA07-C22DB97FA23E}"/>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latin typeface="Times New Roman" panose="02020603050405020304" pitchFamily="18" charset="0"/>
                <a:cs typeface="Times New Roman" panose="02020603050405020304" pitchFamily="18" charset="0"/>
              </a:rPr>
              <a:pPr/>
              <a:t>6</a:t>
            </a:fld>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36929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BC5A0D1-46B3-1634-C1B4-064E2503BD3C}"/>
              </a:ext>
            </a:extLst>
          </p:cNvPr>
          <p:cNvPicPr>
            <a:picLocks noChangeAspect="1"/>
          </p:cNvPicPr>
          <p:nvPr/>
        </p:nvPicPr>
        <p:blipFill rotWithShape="1">
          <a:blip r:embed="rId3"/>
          <a:srcRect t="5847" b="12749"/>
          <a:stretch>
            <a:fillRect/>
          </a:stretch>
        </p:blipFill>
        <p:spPr bwMode="auto">
          <a:xfrm>
            <a:off x="5350828" y="1257536"/>
            <a:ext cx="5516298" cy="4101863"/>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4518FC28-E0BD-4387-B8BE-9965D1A57FF1}"/>
              </a:ext>
            </a:extLst>
          </p:cNvPr>
          <p:cNvSpPr>
            <a:spLocks noGrp="1"/>
          </p:cNvSpPr>
          <p:nvPr>
            <p:ph type="title"/>
          </p:nvPr>
        </p:nvSpPr>
        <p:spPr>
          <a:xfrm>
            <a:off x="420042" y="892410"/>
            <a:ext cx="9953308" cy="730252"/>
          </a:xfrm>
        </p:spPr>
        <p:txBody>
          <a:bodyPr/>
          <a:lstStyle/>
          <a:p>
            <a:r>
              <a:rPr lang="en-US" b="1" dirty="0"/>
              <a:t>Support Plan</a:t>
            </a:r>
            <a:endParaRPr lang="en-US" dirty="0"/>
          </a:p>
        </p:txBody>
      </p:sp>
      <p:sp>
        <p:nvSpPr>
          <p:cNvPr id="9" name="Content Placeholder 8">
            <a:extLst>
              <a:ext uri="{FF2B5EF4-FFF2-40B4-BE49-F238E27FC236}">
                <a16:creationId xmlns:a16="http://schemas.microsoft.com/office/drawing/2014/main" id="{F9649CD9-F029-89E3-DF42-28DA06B1A300}"/>
              </a:ext>
            </a:extLst>
          </p:cNvPr>
          <p:cNvSpPr>
            <a:spLocks noGrp="1"/>
          </p:cNvSpPr>
          <p:nvPr>
            <p:ph sz="half" idx="15"/>
          </p:nvPr>
        </p:nvSpPr>
        <p:spPr>
          <a:xfrm>
            <a:off x="420042" y="1987788"/>
            <a:ext cx="4930786" cy="4311411"/>
          </a:xfrm>
        </p:spPr>
        <p:txBody>
          <a:bodyPr>
            <a:normAutofit/>
          </a:bodyPr>
          <a:lstStyle/>
          <a:p>
            <a:pPr lvl="0"/>
            <a:r>
              <a:rPr lang="en-US" dirty="0"/>
              <a:t>Provide Isaac with a consistent key worker. </a:t>
            </a:r>
          </a:p>
          <a:p>
            <a:pPr lvl="0"/>
            <a:r>
              <a:rPr lang="en-US" dirty="0"/>
              <a:t>Have a consistent way of arriving and departing at the same time every day. </a:t>
            </a:r>
          </a:p>
          <a:p>
            <a:pPr lvl="0"/>
            <a:r>
              <a:rPr lang="en-US" dirty="0"/>
              <a:t>Provide activities with two easy options. </a:t>
            </a:r>
          </a:p>
          <a:p>
            <a:pPr lvl="0"/>
            <a:r>
              <a:rPr lang="en-US" dirty="0"/>
              <a:t>Tell him “You are doing great” when he attempts something on their own. </a:t>
            </a:r>
          </a:p>
          <a:p>
            <a:pPr lvl="0"/>
            <a:r>
              <a:rPr lang="en-US" dirty="0"/>
              <a:t>Meet with his mother and other professionals regularly to review the plan. </a:t>
            </a:r>
          </a:p>
          <a:p>
            <a:pPr marL="0" indent="0">
              <a:buNone/>
            </a:pPr>
            <a:r>
              <a:rPr lang="en-US" dirty="0"/>
              <a:t>These strategies can offer support and stability as well as build Isaac's initiative and confidence. </a:t>
            </a:r>
          </a:p>
          <a:p>
            <a:endParaRPr lang="en-US" dirty="0"/>
          </a:p>
        </p:txBody>
      </p:sp>
      <p:sp>
        <p:nvSpPr>
          <p:cNvPr id="6" name="Slide Number Placeholder 5">
            <a:extLst>
              <a:ext uri="{FF2B5EF4-FFF2-40B4-BE49-F238E27FC236}">
                <a16:creationId xmlns:a16="http://schemas.microsoft.com/office/drawing/2014/main" id="{7C4B8313-9270-4128-8674-3A3E42B806BC}"/>
              </a:ext>
            </a:extLst>
          </p:cNvPr>
          <p:cNvSpPr>
            <a:spLocks noGrp="1"/>
          </p:cNvSpPr>
          <p:nvPr>
            <p:ph type="sldNum" sz="quarter" idx="13"/>
          </p:nvPr>
        </p:nvSpPr>
        <p:spPr/>
        <p:txBody>
          <a:bodyPr/>
          <a:lstStyle/>
          <a:p>
            <a:fld id="{A49DFD55-3C28-40EF-9E31-A92D2E4017FF}" type="slidenum">
              <a:rPr lang="en-US" smtClean="0"/>
              <a:pPr/>
              <a:t>7</a:t>
            </a:fld>
            <a:endParaRPr lang="en-US" dirty="0"/>
          </a:p>
        </p:txBody>
      </p:sp>
      <p:sp>
        <p:nvSpPr>
          <p:cNvPr id="11" name="Content Placeholder 10">
            <a:extLst>
              <a:ext uri="{FF2B5EF4-FFF2-40B4-BE49-F238E27FC236}">
                <a16:creationId xmlns:a16="http://schemas.microsoft.com/office/drawing/2014/main" id="{979A7F6D-F6C6-EFB7-60B9-C9C18C278314}"/>
              </a:ext>
            </a:extLst>
          </p:cNvPr>
          <p:cNvSpPr>
            <a:spLocks noGrp="1"/>
          </p:cNvSpPr>
          <p:nvPr>
            <p:ph sz="half" idx="14"/>
          </p:nvPr>
        </p:nvSpPr>
        <p:spPr>
          <a:xfrm>
            <a:off x="4754880" y="5991223"/>
            <a:ext cx="7259319" cy="730251"/>
          </a:xfrm>
        </p:spPr>
        <p:txBody>
          <a:bodyPr>
            <a:normAutofit fontScale="85000" lnSpcReduction="20000"/>
          </a:bodyPr>
          <a:lstStyle/>
          <a:p>
            <a:pPr algn="ctr"/>
            <a:r>
              <a:rPr lang="en-GB" i="1" dirty="0"/>
              <a:t>Figure 1: Assessment framework covering the child’s needs, parenting capacity and family factors. </a:t>
            </a:r>
            <a:endParaRPr lang="en-US" i="1" dirty="0"/>
          </a:p>
          <a:p>
            <a:pPr algn="ctr"/>
            <a:r>
              <a:rPr lang="en-GB" i="1" dirty="0"/>
              <a:t>Source: (Department for Education, 2026)</a:t>
            </a:r>
            <a:endParaRPr lang="en-US" i="1" dirty="0"/>
          </a:p>
          <a:p>
            <a:pPr algn="ctr"/>
            <a:endParaRPr lang="en-US" dirty="0"/>
          </a:p>
        </p:txBody>
      </p:sp>
    </p:spTree>
    <p:extLst>
      <p:ext uri="{BB962C8B-B14F-4D97-AF65-F5344CB8AC3E}">
        <p14:creationId xmlns:p14="http://schemas.microsoft.com/office/powerpoint/2010/main" val="1742861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21055C-5E33-5D21-2A6E-21827FA88ED3}"/>
              </a:ext>
            </a:extLst>
          </p:cNvPr>
          <p:cNvSpPr>
            <a:spLocks noGrp="1"/>
          </p:cNvSpPr>
          <p:nvPr>
            <p:ph type="title"/>
          </p:nvPr>
        </p:nvSpPr>
        <p:spPr>
          <a:xfrm>
            <a:off x="838200" y="895350"/>
            <a:ext cx="8762999" cy="1917700"/>
          </a:xfrm>
        </p:spPr>
        <p:txBody>
          <a:bodyPr>
            <a:normAutofit/>
          </a:bodyPr>
          <a:lstStyle/>
          <a:p>
            <a:r>
              <a:rPr lang="en-US" sz="3200" b="1" dirty="0"/>
              <a:t>Language and Play Support</a:t>
            </a:r>
            <a:endParaRPr lang="en-US" sz="3200" dirty="0"/>
          </a:p>
        </p:txBody>
      </p:sp>
      <p:sp>
        <p:nvSpPr>
          <p:cNvPr id="6" name="Text Placeholder 5">
            <a:extLst>
              <a:ext uri="{FF2B5EF4-FFF2-40B4-BE49-F238E27FC236}">
                <a16:creationId xmlns:a16="http://schemas.microsoft.com/office/drawing/2014/main" id="{B587B122-1579-FDB8-443B-F05E622163C3}"/>
              </a:ext>
            </a:extLst>
          </p:cNvPr>
          <p:cNvSpPr>
            <a:spLocks noGrp="1"/>
          </p:cNvSpPr>
          <p:nvPr>
            <p:ph sz="half" idx="16"/>
          </p:nvPr>
        </p:nvSpPr>
        <p:spPr>
          <a:xfrm>
            <a:off x="838200" y="2813049"/>
            <a:ext cx="10845800" cy="3238499"/>
          </a:xfrm>
        </p:spPr>
        <p:txBody>
          <a:bodyPr>
            <a:normAutofit/>
          </a:bodyPr>
          <a:lstStyle/>
          <a:p>
            <a:pPr marL="285750" lvl="0" indent="-285750">
              <a:buFont typeface="Wingdings" panose="05000000000000000000" pitchFamily="2" charset="2"/>
              <a:buChar char="q"/>
            </a:pPr>
            <a:r>
              <a:rPr lang="en-US" sz="2000" dirty="0"/>
              <a:t>Read short stories with Isaac in a small group and in a calm manner. </a:t>
            </a:r>
          </a:p>
          <a:p>
            <a:pPr marL="285750" lvl="0" indent="-285750">
              <a:buFont typeface="Wingdings" panose="05000000000000000000" pitchFamily="2" charset="2"/>
              <a:buChar char="q"/>
            </a:pPr>
            <a:r>
              <a:rPr lang="en-US" sz="2000" dirty="0"/>
              <a:t>repeat back words that are useful and slowly lengthen what he says. </a:t>
            </a:r>
          </a:p>
          <a:p>
            <a:pPr marL="285750" lvl="0" indent="-285750">
              <a:buFont typeface="Wingdings" panose="05000000000000000000" pitchFamily="2" charset="2"/>
              <a:buChar char="q"/>
            </a:pPr>
            <a:r>
              <a:rPr lang="en-US" sz="2000" dirty="0"/>
              <a:t>Language-rich conversations are a way to support communication development in early years settings (Finders, Wilson and Duncan, 2023). </a:t>
            </a:r>
          </a:p>
          <a:p>
            <a:pPr marL="285750" lvl="0" indent="-285750">
              <a:buFont typeface="Wingdings" panose="05000000000000000000" pitchFamily="2" charset="2"/>
              <a:buChar char="q"/>
            </a:pPr>
            <a:r>
              <a:rPr lang="en-US" sz="2000" dirty="0"/>
              <a:t>Start with one peer that you trust before bringing him into a large group. </a:t>
            </a:r>
          </a:p>
          <a:p>
            <a:pPr marL="285750" lvl="0" indent="-285750">
              <a:buFont typeface="Wingdings" panose="05000000000000000000" pitchFamily="2" charset="2"/>
              <a:buChar char="q"/>
            </a:pPr>
            <a:r>
              <a:rPr lang="en-US" sz="2000" dirty="0"/>
              <a:t>Use a simple pretend play activity in which Isaac can make a selection of roles. </a:t>
            </a:r>
          </a:p>
          <a:p>
            <a:pPr marL="285750" indent="-285750">
              <a:buFont typeface="Wingdings" panose="05000000000000000000" pitchFamily="2" charset="2"/>
              <a:buChar char="q"/>
            </a:pPr>
            <a:r>
              <a:rPr lang="en-US" sz="2000" dirty="0"/>
              <a:t>Children's social competence is positively and weakly related to pretend play (Smits-van der Nat et al., 2024). </a:t>
            </a:r>
          </a:p>
        </p:txBody>
      </p:sp>
      <p:sp>
        <p:nvSpPr>
          <p:cNvPr id="5" name="Slide Number Placeholder 4">
            <a:extLst>
              <a:ext uri="{FF2B5EF4-FFF2-40B4-BE49-F238E27FC236}">
                <a16:creationId xmlns:a16="http://schemas.microsoft.com/office/drawing/2014/main" id="{E74B0ADB-527F-A58C-9372-D8502ED6F918}"/>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8</a:t>
            </a:fld>
            <a:endParaRPr lang="en-US" dirty="0"/>
          </a:p>
        </p:txBody>
      </p:sp>
    </p:spTree>
    <p:extLst>
      <p:ext uri="{BB962C8B-B14F-4D97-AF65-F5344CB8AC3E}">
        <p14:creationId xmlns:p14="http://schemas.microsoft.com/office/powerpoint/2010/main" val="1658164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09140014-73D5-419B-8867-972BB18D52D4}"/>
              </a:ext>
            </a:extLst>
          </p:cNvPr>
          <p:cNvSpPr>
            <a:spLocks noGrp="1"/>
          </p:cNvSpPr>
          <p:nvPr>
            <p:ph type="title"/>
          </p:nvPr>
        </p:nvSpPr>
        <p:spPr>
          <a:xfrm>
            <a:off x="838200" y="337192"/>
            <a:ext cx="6578600" cy="1997867"/>
          </a:xfrm>
        </p:spPr>
        <p:txBody>
          <a:bodyPr anchor="b">
            <a:normAutofit/>
          </a:bodyPr>
          <a:lstStyle/>
          <a:p>
            <a:r>
              <a:rPr lang="en-US" sz="4400" b="1" dirty="0">
                <a:latin typeface="Times New Roman" panose="02020603050405020304" pitchFamily="18" charset="0"/>
                <a:cs typeface="Times New Roman" panose="02020603050405020304" pitchFamily="18" charset="0"/>
              </a:rPr>
              <a:t>Emotional and Family Support</a:t>
            </a:r>
            <a:endParaRPr lang="en-US" sz="4400" dirty="0">
              <a:latin typeface="Times New Roman" panose="02020603050405020304" pitchFamily="18" charset="0"/>
              <a:cs typeface="Times New Roman" panose="02020603050405020304" pitchFamily="18" charset="0"/>
            </a:endParaRPr>
          </a:p>
        </p:txBody>
      </p:sp>
      <p:sp>
        <p:nvSpPr>
          <p:cNvPr id="20" name="Content Placeholder 3">
            <a:extLst>
              <a:ext uri="{FF2B5EF4-FFF2-40B4-BE49-F238E27FC236}">
                <a16:creationId xmlns:a16="http://schemas.microsoft.com/office/drawing/2014/main" id="{33D8731E-4977-402E-8BFD-895B4D0544CC}"/>
              </a:ext>
            </a:extLst>
          </p:cNvPr>
          <p:cNvSpPr>
            <a:spLocks noGrp="1"/>
          </p:cNvSpPr>
          <p:nvPr>
            <p:ph sz="half" idx="2"/>
          </p:nvPr>
        </p:nvSpPr>
        <p:spPr>
          <a:xfrm>
            <a:off x="838199" y="2540000"/>
            <a:ext cx="10134601" cy="3646899"/>
          </a:xfrm>
        </p:spPr>
        <p:txBody>
          <a:bodyPr>
            <a:noAutofit/>
          </a:bodyPr>
          <a:lstStyle/>
          <a:p>
            <a:pPr lvl="0">
              <a:lnSpc>
                <a:spcPct val="150000"/>
              </a:lnSpc>
            </a:pPr>
            <a:r>
              <a:rPr lang="en-US" sz="2000" dirty="0">
                <a:latin typeface="Times New Roman" panose="02020603050405020304" pitchFamily="18" charset="0"/>
                <a:cs typeface="Times New Roman" panose="02020603050405020304" pitchFamily="18" charset="0"/>
              </a:rPr>
              <a:t>Use simple language (e.g., worried/sad) to describe the emotions of Isaac. </a:t>
            </a:r>
          </a:p>
          <a:p>
            <a:pPr lvl="0">
              <a:lnSpc>
                <a:spcPct val="150000"/>
              </a:lnSpc>
            </a:pPr>
            <a:r>
              <a:rPr lang="en-US" sz="2000" dirty="0">
                <a:latin typeface="Times New Roman" panose="02020603050405020304" pitchFamily="18" charset="0"/>
                <a:cs typeface="Times New Roman" panose="02020603050405020304" pitchFamily="18" charset="0"/>
              </a:rPr>
              <a:t>When he is upset, remain by his side and remain calm. </a:t>
            </a:r>
          </a:p>
          <a:p>
            <a:pPr lvl="0">
              <a:lnSpc>
                <a:spcPct val="150000"/>
              </a:lnSpc>
            </a:pPr>
            <a:r>
              <a:rPr lang="en-US" sz="2000" dirty="0">
                <a:latin typeface="Times New Roman" panose="02020603050405020304" pitchFamily="18" charset="0"/>
                <a:cs typeface="Times New Roman" panose="02020603050405020304" pitchFamily="18" charset="0"/>
              </a:rPr>
              <a:t>Paley and </a:t>
            </a:r>
            <a:r>
              <a:rPr lang="en-US" sz="2000" dirty="0" err="1">
                <a:latin typeface="Times New Roman" panose="02020603050405020304" pitchFamily="18" charset="0"/>
                <a:cs typeface="Times New Roman" panose="02020603050405020304" pitchFamily="18" charset="0"/>
              </a:rPr>
              <a:t>Hajal</a:t>
            </a:r>
            <a:r>
              <a:rPr lang="en-US" sz="2000" dirty="0">
                <a:latin typeface="Times New Roman" panose="02020603050405020304" pitchFamily="18" charset="0"/>
                <a:cs typeface="Times New Roman" panose="02020603050405020304" pitchFamily="18" charset="0"/>
              </a:rPr>
              <a:t> (2022) note that young children are supported by co-regulation of their emotions by caregivers. </a:t>
            </a:r>
          </a:p>
          <a:p>
            <a:pPr lvl="0">
              <a:lnSpc>
                <a:spcPct val="150000"/>
              </a:lnSpc>
            </a:pPr>
            <a:r>
              <a:rPr lang="en-US" sz="2000" dirty="0">
                <a:latin typeface="Times New Roman" panose="02020603050405020304" pitchFamily="18" charset="0"/>
                <a:cs typeface="Times New Roman" panose="02020603050405020304" pitchFamily="18" charset="0"/>
              </a:rPr>
              <a:t>Provide his mother with info on local parenting and mental-health resources. </a:t>
            </a:r>
          </a:p>
          <a:p>
            <a:pPr lvl="0">
              <a:lnSpc>
                <a:spcPct val="150000"/>
              </a:lnSpc>
            </a:pPr>
            <a:r>
              <a:rPr lang="en-US" sz="2000" dirty="0">
                <a:latin typeface="Times New Roman" panose="02020603050405020304" pitchFamily="18" charset="0"/>
                <a:cs typeface="Times New Roman" panose="02020603050405020304" pitchFamily="18" charset="0"/>
              </a:rPr>
              <a:t>Engage health visitor, speech and language therapist and early years staff (where appropriate). </a:t>
            </a:r>
          </a:p>
        </p:txBody>
      </p:sp>
      <p:sp>
        <p:nvSpPr>
          <p:cNvPr id="9" name="Slide Number Placeholder 8">
            <a:extLst>
              <a:ext uri="{FF2B5EF4-FFF2-40B4-BE49-F238E27FC236}">
                <a16:creationId xmlns:a16="http://schemas.microsoft.com/office/drawing/2014/main" id="{C396FFDC-ADE8-4009-A466-A81787258E88}"/>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latin typeface="Times New Roman" panose="02020603050405020304" pitchFamily="18" charset="0"/>
                <a:cs typeface="Times New Roman" panose="02020603050405020304" pitchFamily="18" charset="0"/>
              </a:rPr>
              <a:pPr/>
              <a:t>9</a:t>
            </a:fld>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3577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3E5FEE2D-79E5-4C1D-8BF7-EE619CA7039A}"/>
              </a:ext>
            </a:extLst>
          </p:cNvPr>
          <p:cNvSpPr>
            <a:spLocks noGrp="1"/>
          </p:cNvSpPr>
          <p:nvPr>
            <p:ph type="title"/>
          </p:nvPr>
        </p:nvSpPr>
        <p:spPr>
          <a:xfrm>
            <a:off x="838200" y="353550"/>
            <a:ext cx="10515600" cy="1325563"/>
          </a:xfrm>
        </p:spPr>
        <p:txBody>
          <a:bodyPr anchor="b">
            <a:normAutofit/>
          </a:bodyPr>
          <a:lstStyle/>
          <a:p>
            <a:r>
              <a:rPr lang="en-US" sz="4000" b="1" dirty="0">
                <a:latin typeface="Times New Roman" panose="02020603050405020304" pitchFamily="18" charset="0"/>
                <a:cs typeface="Times New Roman" panose="02020603050405020304" pitchFamily="18" charset="0"/>
              </a:rPr>
              <a:t>Critical Evaluation</a:t>
            </a:r>
            <a:endParaRPr lang="en-US" sz="40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A626F420-6B3B-D4B9-CB85-E79A7C136FA4}"/>
              </a:ext>
            </a:extLst>
          </p:cNvPr>
          <p:cNvSpPr txBox="1">
            <a:spLocks/>
          </p:cNvSpPr>
          <p:nvPr/>
        </p:nvSpPr>
        <p:spPr>
          <a:xfrm>
            <a:off x="838199" y="2184400"/>
            <a:ext cx="5257801" cy="4002499"/>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lang="en-US" sz="2000" dirty="0">
                <a:latin typeface="Times New Roman" panose="02020603050405020304" pitchFamily="18" charset="0"/>
                <a:cs typeface="Times New Roman" panose="02020603050405020304" pitchFamily="18" charset="0"/>
              </a:rPr>
              <a:t>Erikson is helpful as it connects play, confidence and social relations.  </a:t>
            </a:r>
          </a:p>
          <a:p>
            <a:pPr lvl="0"/>
            <a:r>
              <a:rPr lang="en-US" sz="2000" dirty="0">
                <a:latin typeface="Times New Roman" panose="02020603050405020304" pitchFamily="18" charset="0"/>
                <a:cs typeface="Times New Roman" panose="02020603050405020304" pitchFamily="18" charset="0"/>
              </a:rPr>
              <a:t>The initiative-versus-guilt stage applies to the age and </a:t>
            </a:r>
            <a:r>
              <a:rPr lang="en-US" sz="2000" dirty="0" err="1">
                <a:latin typeface="Times New Roman" panose="02020603050405020304" pitchFamily="18" charset="0"/>
                <a:cs typeface="Times New Roman" panose="02020603050405020304" pitchFamily="18" charset="0"/>
              </a:rPr>
              <a:t>behaviour</a:t>
            </a:r>
            <a:r>
              <a:rPr lang="en-US" sz="2000" dirty="0">
                <a:latin typeface="Times New Roman" panose="02020603050405020304" pitchFamily="18" charset="0"/>
                <a:cs typeface="Times New Roman" panose="02020603050405020304" pitchFamily="18" charset="0"/>
              </a:rPr>
              <a:t> of Isaac. </a:t>
            </a:r>
          </a:p>
          <a:p>
            <a:pPr lvl="0"/>
            <a:r>
              <a:rPr lang="en-US" sz="2000" dirty="0">
                <a:latin typeface="Times New Roman" panose="02020603050405020304" pitchFamily="18" charset="0"/>
                <a:cs typeface="Times New Roman" panose="02020603050405020304" pitchFamily="18" charset="0"/>
              </a:rPr>
              <a:t>The theory cannot account for language delay, temperament/maternal depression. </a:t>
            </a:r>
          </a:p>
          <a:p>
            <a:pPr lvl="0"/>
            <a:r>
              <a:rPr lang="en-US" sz="2000" dirty="0">
                <a:latin typeface="Times New Roman" panose="02020603050405020304" pitchFamily="18" charset="0"/>
                <a:cs typeface="Times New Roman" panose="02020603050405020304" pitchFamily="18" charset="0"/>
              </a:rPr>
              <a:t>Its phases can cause the impression of a more rigid development than actually is. </a:t>
            </a:r>
          </a:p>
          <a:p>
            <a:pPr lvl="0"/>
            <a:r>
              <a:rPr lang="en-US" sz="2000" dirty="0">
                <a:latin typeface="Times New Roman" panose="02020603050405020304" pitchFamily="18" charset="0"/>
                <a:cs typeface="Times New Roman" panose="02020603050405020304" pitchFamily="18" charset="0"/>
              </a:rPr>
              <a:t>Some play interventions are considered to have a moderate or serious risk of bias (Smits-van der Nat et al., 2024). </a:t>
            </a:r>
          </a:p>
        </p:txBody>
      </p:sp>
      <p:pic>
        <p:nvPicPr>
          <p:cNvPr id="6" name="Picture 5" descr="Fig. 3">
            <a:extLst>
              <a:ext uri="{FF2B5EF4-FFF2-40B4-BE49-F238E27FC236}">
                <a16:creationId xmlns:a16="http://schemas.microsoft.com/office/drawing/2014/main" id="{E55DD052-5E82-1A02-4260-E5A02E78F7A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061527"/>
            <a:ext cx="5943600" cy="2734945"/>
          </a:xfrm>
          <a:prstGeom prst="rect">
            <a:avLst/>
          </a:prstGeom>
          <a:noFill/>
          <a:ln>
            <a:noFill/>
          </a:ln>
        </p:spPr>
      </p:pic>
      <p:sp>
        <p:nvSpPr>
          <p:cNvPr id="9" name="TextBox 8">
            <a:extLst>
              <a:ext uri="{FF2B5EF4-FFF2-40B4-BE49-F238E27FC236}">
                <a16:creationId xmlns:a16="http://schemas.microsoft.com/office/drawing/2014/main" id="{02CD6581-A7CA-D9A3-6AA9-1ED81910486A}"/>
              </a:ext>
            </a:extLst>
          </p:cNvPr>
          <p:cNvSpPr txBox="1"/>
          <p:nvPr/>
        </p:nvSpPr>
        <p:spPr>
          <a:xfrm>
            <a:off x="5943600" y="4965900"/>
            <a:ext cx="6096000" cy="1051570"/>
          </a:xfrm>
          <a:prstGeom prst="rect">
            <a:avLst/>
          </a:prstGeom>
          <a:noFill/>
        </p:spPr>
        <p:txBody>
          <a:bodyPr wrap="square">
            <a:spAutoFit/>
          </a:bodyPr>
          <a:lstStyle/>
          <a:p>
            <a:pPr marL="0" marR="0" algn="ctr">
              <a:spcAft>
                <a:spcPts val="1000"/>
              </a:spcAft>
              <a:buNone/>
            </a:pP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Figure 2: Risk-of-bias judgements in studies of pretend play and social competence. </a:t>
            </a:r>
            <a:endPar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spcAft>
                <a:spcPts val="1000"/>
              </a:spcAft>
              <a:buNone/>
            </a:pP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Source: (Smits-van der Nat et al., 2024)</a:t>
            </a:r>
            <a:endPar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91821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1EE0C-1AD8-D58E-9B2A-444545A9208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E52430-8876-6321-4128-CAE777AF64F5}"/>
              </a:ext>
            </a:extLst>
          </p:cNvPr>
          <p:cNvSpPr>
            <a:spLocks noGrp="1"/>
          </p:cNvSpPr>
          <p:nvPr>
            <p:ph type="title"/>
          </p:nvPr>
        </p:nvSpPr>
        <p:spPr>
          <a:xfrm>
            <a:off x="838200" y="742951"/>
            <a:ext cx="8762999" cy="1441450"/>
          </a:xfrm>
        </p:spPr>
        <p:txBody>
          <a:bodyPr>
            <a:normAutofit/>
          </a:bodyPr>
          <a:lstStyle/>
          <a:p>
            <a:r>
              <a:rPr lang="en-US" sz="2800" b="1" dirty="0">
                <a:latin typeface="Times New Roman" panose="02020603050405020304" pitchFamily="18" charset="0"/>
                <a:cs typeface="Times New Roman" panose="02020603050405020304" pitchFamily="18" charset="0"/>
              </a:rPr>
              <a:t>London and Cultural Context</a:t>
            </a:r>
            <a:endParaRPr lang="en-US" sz="36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201CB8EF-8A0C-3E33-73A0-F868BB169BBF}"/>
              </a:ext>
            </a:extLst>
          </p:cNvPr>
          <p:cNvSpPr>
            <a:spLocks noGrp="1"/>
          </p:cNvSpPr>
          <p:nvPr>
            <p:ph sz="half" idx="16"/>
          </p:nvPr>
        </p:nvSpPr>
        <p:spPr>
          <a:xfrm>
            <a:off x="838200" y="2184401"/>
            <a:ext cx="4597400" cy="4537074"/>
          </a:xfrm>
        </p:spPr>
        <p:txBody>
          <a:bodyPr>
            <a:normAutofit/>
          </a:bodyPr>
          <a:lstStyle/>
          <a:p>
            <a:pPr marL="342900" lvl="0" indent="-342900">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London is home to families of various ethnic, cultural and language backgrounds. </a:t>
            </a:r>
          </a:p>
          <a:p>
            <a:pPr marL="342900" lvl="0" indent="-342900">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In England and Wales, diversity has grown between 2011 and 2021 (Office for National Statistics, 2022). </a:t>
            </a:r>
          </a:p>
          <a:p>
            <a:pPr marL="342900" lvl="0" indent="-342900">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Notions of independence, parenting and play can vary from family to family. </a:t>
            </a:r>
          </a:p>
          <a:p>
            <a:pPr marL="342900" lvl="0" indent="-342900">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Not all children experience the same stages of Erikson. </a:t>
            </a:r>
          </a:p>
          <a:p>
            <a:pPr marL="342900" lvl="0" indent="-342900">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Staff to listen to Isaac's mother and be aware of the values and background of the family.   </a:t>
            </a:r>
          </a:p>
        </p:txBody>
      </p:sp>
      <p:sp>
        <p:nvSpPr>
          <p:cNvPr id="5" name="Slide Number Placeholder 4">
            <a:extLst>
              <a:ext uri="{FF2B5EF4-FFF2-40B4-BE49-F238E27FC236}">
                <a16:creationId xmlns:a16="http://schemas.microsoft.com/office/drawing/2014/main" id="{E9F7C456-3F5F-C45C-8B0F-54A77EBA0FCB}"/>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latin typeface="Times New Roman" panose="02020603050405020304" pitchFamily="18" charset="0"/>
                <a:cs typeface="Times New Roman" panose="02020603050405020304" pitchFamily="18" charset="0"/>
              </a:rPr>
              <a:pPr/>
              <a:t>11</a:t>
            </a:fld>
            <a:endParaRPr lang="en-US"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FD383846-8409-0BEB-0F30-E3A4BCBF25C9}"/>
              </a:ext>
            </a:extLst>
          </p:cNvPr>
          <p:cNvPicPr>
            <a:picLocks noChangeAspect="1"/>
          </p:cNvPicPr>
          <p:nvPr/>
        </p:nvPicPr>
        <p:blipFill rotWithShape="1">
          <a:blip r:embed="rId3"/>
          <a:srcRect t="15266"/>
          <a:stretch>
            <a:fillRect/>
          </a:stretch>
        </p:blipFill>
        <p:spPr bwMode="auto">
          <a:xfrm>
            <a:off x="5796274" y="1881188"/>
            <a:ext cx="5943600" cy="3489325"/>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9FD91FC6-1FE7-C31C-82F1-0E8A5C848F20}"/>
              </a:ext>
            </a:extLst>
          </p:cNvPr>
          <p:cNvSpPr txBox="1"/>
          <p:nvPr/>
        </p:nvSpPr>
        <p:spPr>
          <a:xfrm>
            <a:off x="5720074" y="5669904"/>
            <a:ext cx="6096000" cy="959237"/>
          </a:xfrm>
          <a:prstGeom prst="rect">
            <a:avLst/>
          </a:prstGeom>
          <a:noFill/>
        </p:spPr>
        <p:txBody>
          <a:bodyPr wrap="square">
            <a:spAutoFit/>
          </a:bodyPr>
          <a:lstStyle/>
          <a:p>
            <a:pPr marL="0" marR="0" algn="ctr">
              <a:spcAft>
                <a:spcPts val="1000"/>
              </a:spcAft>
              <a:buNone/>
            </a:pP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Figure 3: Changes in high-level ethnic groups in England and Wales, 2011–2021. </a:t>
            </a:r>
            <a:endPar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spcAft>
                <a:spcPts val="1000"/>
              </a:spcAft>
              <a:buNone/>
            </a:pP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Source: (Office for National Statistics, 2022)</a:t>
            </a:r>
            <a:endPar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21002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5B2AE-1DD9-4BED-7B26-E0538B80CD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070318-CF06-56E2-A7E4-9301AE7361FE}"/>
              </a:ext>
            </a:extLst>
          </p:cNvPr>
          <p:cNvSpPr>
            <a:spLocks noGrp="1"/>
          </p:cNvSpPr>
          <p:nvPr>
            <p:ph type="title"/>
          </p:nvPr>
        </p:nvSpPr>
        <p:spPr>
          <a:xfrm>
            <a:off x="2933700" y="603503"/>
            <a:ext cx="8420100" cy="703901"/>
          </a:xfrm>
        </p:spPr>
        <p:txBody>
          <a:bodyPr/>
          <a:lstStyle/>
          <a:p>
            <a:r>
              <a:rPr lang="en-US" b="1" dirty="0">
                <a:latin typeface="Times New Roman" panose="02020603050405020304" pitchFamily="18" charset="0"/>
                <a:cs typeface="Times New Roman" panose="02020603050405020304" pitchFamily="18" charset="0"/>
              </a:rPr>
              <a:t>Conclusion </a:t>
            </a:r>
          </a:p>
        </p:txBody>
      </p:sp>
      <p:sp>
        <p:nvSpPr>
          <p:cNvPr id="35" name="Content Placeholder 34">
            <a:extLst>
              <a:ext uri="{FF2B5EF4-FFF2-40B4-BE49-F238E27FC236}">
                <a16:creationId xmlns:a16="http://schemas.microsoft.com/office/drawing/2014/main" id="{36213651-5425-27D9-049A-CB7135C110D5}"/>
              </a:ext>
            </a:extLst>
          </p:cNvPr>
          <p:cNvSpPr>
            <a:spLocks noGrp="1"/>
          </p:cNvSpPr>
          <p:nvPr>
            <p:ph sz="half" idx="13"/>
          </p:nvPr>
        </p:nvSpPr>
        <p:spPr>
          <a:xfrm>
            <a:off x="2933700" y="1517904"/>
            <a:ext cx="8898636" cy="4882896"/>
          </a:xfrm>
        </p:spPr>
        <p:txBody>
          <a:bodyPr>
            <a:normAutofit/>
          </a:bodyPr>
          <a:lstStyle/>
          <a:p>
            <a:pPr marL="342900" lvl="0" indent="-34290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Erikson's theory is useful in understanding why Isaac was so unconfident and had a restricted level of initiative.  </a:t>
            </a:r>
          </a:p>
          <a:p>
            <a:pPr marL="342900" lvl="0" indent="-34290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Temperament and life experiences influence the development of his life. </a:t>
            </a:r>
          </a:p>
          <a:p>
            <a:pPr marL="342900" lvl="0" indent="-34290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Stable relationships can reassure him to make it safe enough to explore. </a:t>
            </a:r>
          </a:p>
          <a:p>
            <a:pPr marL="342900" lvl="0" indent="-34290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His confidence can be enhanced through play, language support and little decisions. </a:t>
            </a:r>
          </a:p>
          <a:p>
            <a:pPr marL="342900" lvl="0" indent="-34290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Isaac should be supported, together with his mother and the rest of the professional team.     </a:t>
            </a:r>
          </a:p>
        </p:txBody>
      </p:sp>
    </p:spTree>
    <p:extLst>
      <p:ext uri="{BB962C8B-B14F-4D97-AF65-F5344CB8AC3E}">
        <p14:creationId xmlns:p14="http://schemas.microsoft.com/office/powerpoint/2010/main" val="33727713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B4358-78A8-D110-B213-D438C1A7CA24}"/>
              </a:ext>
            </a:extLst>
          </p:cNvPr>
          <p:cNvSpPr>
            <a:spLocks noGrp="1"/>
          </p:cNvSpPr>
          <p:nvPr>
            <p:ph type="title"/>
          </p:nvPr>
        </p:nvSpPr>
        <p:spPr>
          <a:xfrm>
            <a:off x="2940802" y="482599"/>
            <a:ext cx="8420100" cy="663655"/>
          </a:xfrm>
        </p:spPr>
        <p:txBody>
          <a:bodyPr/>
          <a:lstStyle/>
          <a:p>
            <a:r>
              <a:rPr lang="en-US" b="1" dirty="0">
                <a:latin typeface="Times New Roman" panose="02020603050405020304" pitchFamily="18" charset="0"/>
                <a:cs typeface="Times New Roman" panose="02020603050405020304" pitchFamily="18" charset="0"/>
              </a:rPr>
              <a:t>References </a:t>
            </a:r>
            <a:endParaRPr lang="en-US"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DBA1D049-4472-CA29-B025-ADAC0D35EE29}"/>
              </a:ext>
            </a:extLst>
          </p:cNvPr>
          <p:cNvSpPr>
            <a:spLocks noGrp="1"/>
          </p:cNvSpPr>
          <p:nvPr>
            <p:ph type="body" idx="1"/>
          </p:nvPr>
        </p:nvSpPr>
        <p:spPr>
          <a:xfrm>
            <a:off x="2933700" y="1146255"/>
            <a:ext cx="9080500" cy="5711746"/>
          </a:xfrm>
        </p:spPr>
        <p:txBody>
          <a:bodyPr>
            <a:normAutofit lnSpcReduction="10000"/>
          </a:bodyPr>
          <a:lstStyle/>
          <a:p>
            <a:r>
              <a:rPr lang="en-US" sz="1200" b="0" dirty="0">
                <a:latin typeface="Times New Roman" panose="02020603050405020304" pitchFamily="18" charset="0"/>
                <a:cs typeface="Times New Roman" panose="02020603050405020304" pitchFamily="18" charset="0"/>
              </a:rPr>
              <a:t>Department for Education (2026) </a:t>
            </a:r>
            <a:r>
              <a:rPr lang="en-US" sz="1200" b="0" i="1" dirty="0">
                <a:latin typeface="Times New Roman" panose="02020603050405020304" pitchFamily="18" charset="0"/>
                <a:cs typeface="Times New Roman" panose="02020603050405020304" pitchFamily="18" charset="0"/>
              </a:rPr>
              <a:t>Working together to safeguard children 2026: A guide to multi-agency working to help, protect and promote the welfare of children</a:t>
            </a:r>
            <a:r>
              <a:rPr lang="en-US" sz="1200" b="0" dirty="0">
                <a:latin typeface="Times New Roman" panose="02020603050405020304" pitchFamily="18" charset="0"/>
                <a:cs typeface="Times New Roman" panose="02020603050405020304" pitchFamily="18" charset="0"/>
              </a:rPr>
              <a:t>. Available at: </a:t>
            </a:r>
            <a:r>
              <a:rPr lang="en-US" sz="1200" b="0" u="sng" dirty="0">
                <a:latin typeface="Times New Roman" panose="02020603050405020304" pitchFamily="18" charset="0"/>
                <a:cs typeface="Times New Roman" panose="02020603050405020304" pitchFamily="18" charset="0"/>
                <a:hlinkClick r:id="rId2"/>
              </a:rPr>
              <a:t>https://assets.publishing.service.gov.uk/media/69fb1c28d0e316a40f269a5b/Working_together_to_safeguard_children_2026_a_guide_to_multi_agency_working.pdf</a:t>
            </a:r>
            <a:r>
              <a:rPr lang="en-GB" sz="1200" b="0" dirty="0">
                <a:latin typeface="Times New Roman" panose="02020603050405020304" pitchFamily="18" charset="0"/>
                <a:cs typeface="Times New Roman" panose="02020603050405020304" pitchFamily="18" charset="0"/>
              </a:rPr>
              <a:t> </a:t>
            </a:r>
            <a:r>
              <a:rPr lang="en-US" sz="1200" b="0" dirty="0">
                <a:latin typeface="Times New Roman" panose="02020603050405020304" pitchFamily="18" charset="0"/>
                <a:cs typeface="Times New Roman" panose="02020603050405020304" pitchFamily="18" charset="0"/>
              </a:rPr>
              <a:t>(Accessed: 4 July 2026).</a:t>
            </a:r>
          </a:p>
          <a:p>
            <a:r>
              <a:rPr lang="en-US" sz="1200" b="0" dirty="0">
                <a:latin typeface="Times New Roman" panose="02020603050405020304" pitchFamily="18" charset="0"/>
                <a:cs typeface="Times New Roman" panose="02020603050405020304" pitchFamily="18" charset="0"/>
              </a:rPr>
              <a:t>Department of Health, Department for Education and Employment and Home Office (2000) </a:t>
            </a:r>
            <a:r>
              <a:rPr lang="en-US" sz="1200" b="0" i="1" dirty="0">
                <a:latin typeface="Times New Roman" panose="02020603050405020304" pitchFamily="18" charset="0"/>
                <a:cs typeface="Times New Roman" panose="02020603050405020304" pitchFamily="18" charset="0"/>
              </a:rPr>
              <a:t>Framework for the assessment of children in need and their families</a:t>
            </a:r>
            <a:r>
              <a:rPr lang="en-US" sz="1200" b="0" dirty="0">
                <a:latin typeface="Times New Roman" panose="02020603050405020304" pitchFamily="18" charset="0"/>
                <a:cs typeface="Times New Roman" panose="02020603050405020304" pitchFamily="18" charset="0"/>
              </a:rPr>
              <a:t>. Available at: </a:t>
            </a:r>
            <a:r>
              <a:rPr lang="en-US" sz="1200" b="0" u="sng" dirty="0">
                <a:latin typeface="Times New Roman" panose="02020603050405020304" pitchFamily="18" charset="0"/>
                <a:cs typeface="Times New Roman" panose="02020603050405020304" pitchFamily="18" charset="0"/>
                <a:hlinkClick r:id="rId3"/>
              </a:rPr>
              <a:t>https://www.kirkleessafeguardingchildren.co.uk/wp-content/uploads/2019/12/Framework-for-the-assessment-of-children-in-need-and-their-families.pdf</a:t>
            </a:r>
            <a:r>
              <a:rPr lang="en-GB" sz="1200" b="0" dirty="0">
                <a:latin typeface="Times New Roman" panose="02020603050405020304" pitchFamily="18" charset="0"/>
                <a:cs typeface="Times New Roman" panose="02020603050405020304" pitchFamily="18" charset="0"/>
              </a:rPr>
              <a:t> </a:t>
            </a:r>
            <a:r>
              <a:rPr lang="en-US" sz="1200" b="0" dirty="0">
                <a:latin typeface="Times New Roman" panose="02020603050405020304" pitchFamily="18" charset="0"/>
                <a:cs typeface="Times New Roman" panose="02020603050405020304" pitchFamily="18" charset="0"/>
              </a:rPr>
              <a:t>(Accessed: 4 July 2026).</a:t>
            </a:r>
          </a:p>
          <a:p>
            <a:r>
              <a:rPr lang="en-US" sz="1200" b="0" dirty="0">
                <a:latin typeface="Times New Roman" panose="02020603050405020304" pitchFamily="18" charset="0"/>
                <a:cs typeface="Times New Roman" panose="02020603050405020304" pitchFamily="18" charset="0"/>
              </a:rPr>
              <a:t>Erikson, E.H. (1963) </a:t>
            </a:r>
            <a:r>
              <a:rPr lang="en-US" sz="1200" b="0" i="1" dirty="0">
                <a:latin typeface="Times New Roman" panose="02020603050405020304" pitchFamily="18" charset="0"/>
                <a:cs typeface="Times New Roman" panose="02020603050405020304" pitchFamily="18" charset="0"/>
              </a:rPr>
              <a:t>Childhood and society</a:t>
            </a:r>
            <a:r>
              <a:rPr lang="en-US" sz="1200" b="0" dirty="0">
                <a:latin typeface="Times New Roman" panose="02020603050405020304" pitchFamily="18" charset="0"/>
                <a:cs typeface="Times New Roman" panose="02020603050405020304" pitchFamily="18" charset="0"/>
              </a:rPr>
              <a:t>. 2nd edn. New York: W.W. Norton &amp; Company. </a:t>
            </a:r>
          </a:p>
          <a:p>
            <a:r>
              <a:rPr lang="en-US" sz="1200" b="0" dirty="0">
                <a:latin typeface="Times New Roman" panose="02020603050405020304" pitchFamily="18" charset="0"/>
                <a:cs typeface="Times New Roman" panose="02020603050405020304" pitchFamily="18" charset="0"/>
              </a:rPr>
              <a:t>Finders, J., Wilson, E. and Duncan, R. (2023) ‘Early childhood education language environments: considerations for research and practice’, </a:t>
            </a:r>
            <a:r>
              <a:rPr lang="en-US" sz="1200" b="0" i="1" dirty="0">
                <a:latin typeface="Times New Roman" panose="02020603050405020304" pitchFamily="18" charset="0"/>
                <a:cs typeface="Times New Roman" panose="02020603050405020304" pitchFamily="18" charset="0"/>
              </a:rPr>
              <a:t>Frontiers in Psychology</a:t>
            </a:r>
            <a:r>
              <a:rPr lang="en-US" sz="1200" b="0" dirty="0">
                <a:latin typeface="Times New Roman" panose="02020603050405020304" pitchFamily="18" charset="0"/>
                <a:cs typeface="Times New Roman" panose="02020603050405020304" pitchFamily="18" charset="0"/>
              </a:rPr>
              <a:t>, 14, article 1202819. Available at: </a:t>
            </a:r>
            <a:r>
              <a:rPr lang="en-US" sz="1200" b="0" u="sng" dirty="0">
                <a:latin typeface="Times New Roman" panose="02020603050405020304" pitchFamily="18" charset="0"/>
                <a:cs typeface="Times New Roman" panose="02020603050405020304" pitchFamily="18" charset="0"/>
                <a:hlinkClick r:id="rId4"/>
              </a:rPr>
              <a:t>https://doi.org/10.3389/fpsyg.2023.1202819</a:t>
            </a:r>
            <a:endParaRPr lang="en-US" sz="1200" b="0" dirty="0">
              <a:latin typeface="Times New Roman" panose="02020603050405020304" pitchFamily="18" charset="0"/>
              <a:cs typeface="Times New Roman" panose="02020603050405020304" pitchFamily="18" charset="0"/>
            </a:endParaRPr>
          </a:p>
          <a:p>
            <a:r>
              <a:rPr lang="en-US" sz="1200" b="0" dirty="0">
                <a:latin typeface="Times New Roman" panose="02020603050405020304" pitchFamily="18" charset="0"/>
                <a:cs typeface="Times New Roman" panose="02020603050405020304" pitchFamily="18" charset="0"/>
              </a:rPr>
              <a:t>Liu, C., Zheng, Y., Ganiban, J.M. and Saudino, K.J. (2023) ‘Genetic and environmental influences on temperament development across the preschool period’, </a:t>
            </a:r>
            <a:r>
              <a:rPr lang="en-US" sz="1200" b="0" i="1" dirty="0">
                <a:latin typeface="Times New Roman" panose="02020603050405020304" pitchFamily="18" charset="0"/>
                <a:cs typeface="Times New Roman" panose="02020603050405020304" pitchFamily="18" charset="0"/>
              </a:rPr>
              <a:t>Journal of Child Psychology and Psychiatry</a:t>
            </a:r>
            <a:r>
              <a:rPr lang="en-US" sz="1200" b="0" dirty="0">
                <a:latin typeface="Times New Roman" panose="02020603050405020304" pitchFamily="18" charset="0"/>
                <a:cs typeface="Times New Roman" panose="02020603050405020304" pitchFamily="18" charset="0"/>
              </a:rPr>
              <a:t>, 64(1), pp. 59–70. Available at: </a:t>
            </a:r>
            <a:r>
              <a:rPr lang="en-US" sz="1200" b="0" u="sng" dirty="0">
                <a:latin typeface="Times New Roman" panose="02020603050405020304" pitchFamily="18" charset="0"/>
                <a:cs typeface="Times New Roman" panose="02020603050405020304" pitchFamily="18" charset="0"/>
                <a:hlinkClick r:id="rId5"/>
              </a:rPr>
              <a:t>https://doi.org/10.1111/jcpp.13667</a:t>
            </a:r>
            <a:endParaRPr lang="en-US" sz="1200" b="0" dirty="0">
              <a:latin typeface="Times New Roman" panose="02020603050405020304" pitchFamily="18" charset="0"/>
              <a:cs typeface="Times New Roman" panose="02020603050405020304" pitchFamily="18" charset="0"/>
            </a:endParaRPr>
          </a:p>
          <a:p>
            <a:r>
              <a:rPr lang="en-US" sz="1200" b="0" dirty="0">
                <a:latin typeface="Times New Roman" panose="02020603050405020304" pitchFamily="18" charset="0"/>
                <a:cs typeface="Times New Roman" panose="02020603050405020304" pitchFamily="18" charset="0"/>
              </a:rPr>
              <a:t>Maree, J.G. (2021) ‘The psychosocial development theory of Erik Erikson: critical overview’, </a:t>
            </a:r>
            <a:r>
              <a:rPr lang="en-US" sz="1200" b="0" i="1" dirty="0">
                <a:latin typeface="Times New Roman" panose="02020603050405020304" pitchFamily="18" charset="0"/>
                <a:cs typeface="Times New Roman" panose="02020603050405020304" pitchFamily="18" charset="0"/>
              </a:rPr>
              <a:t>Early Child Development and Care</a:t>
            </a:r>
            <a:r>
              <a:rPr lang="en-US" sz="1200" b="0" dirty="0">
                <a:latin typeface="Times New Roman" panose="02020603050405020304" pitchFamily="18" charset="0"/>
                <a:cs typeface="Times New Roman" panose="02020603050405020304" pitchFamily="18" charset="0"/>
              </a:rPr>
              <a:t>, 191(7–8), pp. 1107–1121. Available at: </a:t>
            </a:r>
            <a:r>
              <a:rPr lang="en-US" sz="1200" b="0" u="sng" dirty="0">
                <a:latin typeface="Times New Roman" panose="02020603050405020304" pitchFamily="18" charset="0"/>
                <a:cs typeface="Times New Roman" panose="02020603050405020304" pitchFamily="18" charset="0"/>
                <a:hlinkClick r:id="rId6"/>
              </a:rPr>
              <a:t>https://doi.org/10.1080/03004430.2020.1845163</a:t>
            </a:r>
            <a:endParaRPr lang="en-US" sz="1200" b="0" dirty="0">
              <a:latin typeface="Times New Roman" panose="02020603050405020304" pitchFamily="18" charset="0"/>
              <a:cs typeface="Times New Roman" panose="02020603050405020304" pitchFamily="18" charset="0"/>
            </a:endParaRPr>
          </a:p>
          <a:p>
            <a:r>
              <a:rPr lang="en-US" sz="1200" b="0" dirty="0">
                <a:latin typeface="Times New Roman" panose="02020603050405020304" pitchFamily="18" charset="0"/>
                <a:cs typeface="Times New Roman" panose="02020603050405020304" pitchFamily="18" charset="0"/>
              </a:rPr>
              <a:t>Morales, M.F., Girard, L.-C., Raouna, A. and MacBeth, A. (2023) ‘The association of different presentations of maternal depression with children’s socio-emotional development: a systematic review’, </a:t>
            </a:r>
            <a:r>
              <a:rPr lang="en-US" sz="1200" b="0" i="1" dirty="0">
                <a:latin typeface="Times New Roman" panose="02020603050405020304" pitchFamily="18" charset="0"/>
                <a:cs typeface="Times New Roman" panose="02020603050405020304" pitchFamily="18" charset="0"/>
              </a:rPr>
              <a:t>PLOS Global Public Health</a:t>
            </a:r>
            <a:r>
              <a:rPr lang="en-US" sz="1200" b="0" dirty="0">
                <a:latin typeface="Times New Roman" panose="02020603050405020304" pitchFamily="18" charset="0"/>
                <a:cs typeface="Times New Roman" panose="02020603050405020304" pitchFamily="18" charset="0"/>
              </a:rPr>
              <a:t>, 3(2), article e0001649. Available at: </a:t>
            </a:r>
            <a:r>
              <a:rPr lang="en-US" sz="1200" b="0" u="sng" dirty="0">
                <a:latin typeface="Times New Roman" panose="02020603050405020304" pitchFamily="18" charset="0"/>
                <a:cs typeface="Times New Roman" panose="02020603050405020304" pitchFamily="18" charset="0"/>
                <a:hlinkClick r:id="rId7"/>
              </a:rPr>
              <a:t>https://doi.org/10.1371/journal.pgph.0001649</a:t>
            </a:r>
            <a:endParaRPr lang="en-US" sz="1200" b="0" dirty="0">
              <a:latin typeface="Times New Roman" panose="02020603050405020304" pitchFamily="18" charset="0"/>
              <a:cs typeface="Times New Roman" panose="02020603050405020304" pitchFamily="18" charset="0"/>
            </a:endParaRPr>
          </a:p>
          <a:p>
            <a:r>
              <a:rPr lang="en-US" sz="1200" b="0" dirty="0">
                <a:latin typeface="Times New Roman" panose="02020603050405020304" pitchFamily="18" charset="0"/>
                <a:cs typeface="Times New Roman" panose="02020603050405020304" pitchFamily="18" charset="0"/>
              </a:rPr>
              <a:t>Office for National Statistics (2022) </a:t>
            </a:r>
            <a:r>
              <a:rPr lang="en-US" sz="1200" b="0" i="1" dirty="0">
                <a:latin typeface="Times New Roman" panose="02020603050405020304" pitchFamily="18" charset="0"/>
                <a:cs typeface="Times New Roman" panose="02020603050405020304" pitchFamily="18" charset="0"/>
              </a:rPr>
              <a:t>Ethnic group, England and Wales: Census 2021</a:t>
            </a:r>
            <a:r>
              <a:rPr lang="en-US" sz="1200" b="0" dirty="0">
                <a:latin typeface="Times New Roman" panose="02020603050405020304" pitchFamily="18" charset="0"/>
                <a:cs typeface="Times New Roman" panose="02020603050405020304" pitchFamily="18" charset="0"/>
              </a:rPr>
              <a:t>. Available at: </a:t>
            </a:r>
            <a:r>
              <a:rPr lang="en-US" sz="1200" b="0" u="sng" dirty="0">
                <a:latin typeface="Times New Roman" panose="02020603050405020304" pitchFamily="18" charset="0"/>
                <a:cs typeface="Times New Roman" panose="02020603050405020304" pitchFamily="18" charset="0"/>
                <a:hlinkClick r:id="rId8"/>
              </a:rPr>
              <a:t>https://www.ons.gov.uk/peoplepopulationandcommunity/culturalidentity/ethnicity/bulletins/ethnicgroupenglandandwales/census2021</a:t>
            </a:r>
            <a:r>
              <a:rPr lang="en-GB" sz="1200" b="0" dirty="0">
                <a:latin typeface="Times New Roman" panose="02020603050405020304" pitchFamily="18" charset="0"/>
                <a:cs typeface="Times New Roman" panose="02020603050405020304" pitchFamily="18" charset="0"/>
              </a:rPr>
              <a:t> </a:t>
            </a:r>
            <a:r>
              <a:rPr lang="en-US" sz="1200" b="0" dirty="0">
                <a:latin typeface="Times New Roman" panose="02020603050405020304" pitchFamily="18" charset="0"/>
                <a:cs typeface="Times New Roman" panose="02020603050405020304" pitchFamily="18" charset="0"/>
              </a:rPr>
              <a:t>(Accessed: 4 July 2026).</a:t>
            </a:r>
          </a:p>
          <a:p>
            <a:r>
              <a:rPr lang="en-US" sz="1200" b="0" dirty="0">
                <a:latin typeface="Times New Roman" panose="02020603050405020304" pitchFamily="18" charset="0"/>
                <a:cs typeface="Times New Roman" panose="02020603050405020304" pitchFamily="18" charset="0"/>
              </a:rPr>
              <a:t>Paley, B. and Hajal, N.J. (2022) ‘Conceptualizing emotion regulation and coregulation as family-level phenomena’, </a:t>
            </a:r>
            <a:r>
              <a:rPr lang="en-US" sz="1200" b="0" i="1" dirty="0">
                <a:latin typeface="Times New Roman" panose="02020603050405020304" pitchFamily="18" charset="0"/>
                <a:cs typeface="Times New Roman" panose="02020603050405020304" pitchFamily="18" charset="0"/>
              </a:rPr>
              <a:t>Clinical Child and Family Psychology Review</a:t>
            </a:r>
            <a:r>
              <a:rPr lang="en-US" sz="1200" b="0" dirty="0">
                <a:latin typeface="Times New Roman" panose="02020603050405020304" pitchFamily="18" charset="0"/>
                <a:cs typeface="Times New Roman" panose="02020603050405020304" pitchFamily="18" charset="0"/>
              </a:rPr>
              <a:t>, 25(1), pp. 19–43. Available at: </a:t>
            </a:r>
            <a:r>
              <a:rPr lang="en-US" sz="1200" b="0" u="sng" dirty="0">
                <a:latin typeface="Times New Roman" panose="02020603050405020304" pitchFamily="18" charset="0"/>
                <a:cs typeface="Times New Roman" panose="02020603050405020304" pitchFamily="18" charset="0"/>
                <a:hlinkClick r:id="rId9"/>
              </a:rPr>
              <a:t>https://doi.org/10.1007/s10567-022-00378-4</a:t>
            </a:r>
            <a:endParaRPr lang="en-US" sz="1200" b="0" dirty="0">
              <a:latin typeface="Times New Roman" panose="02020603050405020304" pitchFamily="18" charset="0"/>
              <a:cs typeface="Times New Roman" panose="02020603050405020304" pitchFamily="18" charset="0"/>
            </a:endParaRPr>
          </a:p>
          <a:p>
            <a:r>
              <a:rPr lang="en-US" sz="1200" b="0" dirty="0">
                <a:latin typeface="Times New Roman" panose="02020603050405020304" pitchFamily="18" charset="0"/>
                <a:cs typeface="Times New Roman" panose="02020603050405020304" pitchFamily="18" charset="0"/>
              </a:rPr>
              <a:t>Schmitt, S.A., Mihalec-Adkins, B., Lipscomb, S.T., Pratt, M.E. and Horvath, G.A. (2022) ‘Longitudinal relations among child care stability during the prekindergarten year and behavior problems’, </a:t>
            </a:r>
            <a:r>
              <a:rPr lang="en-US" sz="1200" b="0" i="1" dirty="0">
                <a:latin typeface="Times New Roman" panose="02020603050405020304" pitchFamily="18" charset="0"/>
                <a:cs typeface="Times New Roman" panose="02020603050405020304" pitchFamily="18" charset="0"/>
              </a:rPr>
              <a:t>Children and Youth Services Review</a:t>
            </a:r>
            <a:r>
              <a:rPr lang="en-US" sz="1200" b="0" dirty="0">
                <a:latin typeface="Times New Roman" panose="02020603050405020304" pitchFamily="18" charset="0"/>
                <a:cs typeface="Times New Roman" panose="02020603050405020304" pitchFamily="18" charset="0"/>
              </a:rPr>
              <a:t>, 138, article 106522. Available at: </a:t>
            </a:r>
            <a:r>
              <a:rPr lang="en-US" sz="1200" b="0" u="sng" dirty="0">
                <a:latin typeface="Times New Roman" panose="02020603050405020304" pitchFamily="18" charset="0"/>
                <a:cs typeface="Times New Roman" panose="02020603050405020304" pitchFamily="18" charset="0"/>
                <a:hlinkClick r:id="rId10"/>
              </a:rPr>
              <a:t>https://doi.org/10.1016/j.childyouth.2022.106522</a:t>
            </a:r>
            <a:endParaRPr lang="en-US" sz="1200" b="0" dirty="0">
              <a:latin typeface="Times New Roman" panose="02020603050405020304" pitchFamily="18" charset="0"/>
              <a:cs typeface="Times New Roman" panose="02020603050405020304" pitchFamily="18" charset="0"/>
            </a:endParaRPr>
          </a:p>
          <a:p>
            <a:r>
              <a:rPr lang="en-US" sz="1200" b="0" dirty="0">
                <a:latin typeface="Times New Roman" panose="02020603050405020304" pitchFamily="18" charset="0"/>
                <a:cs typeface="Times New Roman" panose="02020603050405020304" pitchFamily="18" charset="0"/>
              </a:rPr>
              <a:t>Smits-van der Nat, M., van der Wilt, F., Meeter, M. and van der Veen, C. (2024) ‘The value of pretend play for social competence in early childhood: a meta-analysis’, </a:t>
            </a:r>
            <a:r>
              <a:rPr lang="en-US" sz="1200" b="0" i="1" dirty="0">
                <a:latin typeface="Times New Roman" panose="02020603050405020304" pitchFamily="18" charset="0"/>
                <a:cs typeface="Times New Roman" panose="02020603050405020304" pitchFamily="18" charset="0"/>
              </a:rPr>
              <a:t>Educational Psychology Review</a:t>
            </a:r>
            <a:r>
              <a:rPr lang="en-US" sz="1200" b="0" dirty="0">
                <a:latin typeface="Times New Roman" panose="02020603050405020304" pitchFamily="18" charset="0"/>
                <a:cs typeface="Times New Roman" panose="02020603050405020304" pitchFamily="18" charset="0"/>
              </a:rPr>
              <a:t>, 36, article 46. Available at: </a:t>
            </a:r>
            <a:r>
              <a:rPr lang="en-US" sz="1200" b="0" u="sng" dirty="0">
                <a:latin typeface="Times New Roman" panose="02020603050405020304" pitchFamily="18" charset="0"/>
                <a:cs typeface="Times New Roman" panose="02020603050405020304" pitchFamily="18" charset="0"/>
                <a:hlinkClick r:id="rId11"/>
              </a:rPr>
              <a:t>https://doi.org/10.1007/s10648-024-09884-z</a:t>
            </a:r>
            <a:endParaRPr lang="en-US" sz="1200" b="0" dirty="0">
              <a:latin typeface="Times New Roman" panose="02020603050405020304" pitchFamily="18" charset="0"/>
              <a:cs typeface="Times New Roman" panose="02020603050405020304" pitchFamily="18" charset="0"/>
            </a:endParaRPr>
          </a:p>
          <a:p>
            <a:endParaRPr lang="en-US" sz="1200" b="0" dirty="0">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1C5987D1-E62E-53E0-7430-3459AB202B7E}"/>
              </a:ext>
            </a:extLst>
          </p:cNvPr>
          <p:cNvSpPr>
            <a:spLocks noGrp="1"/>
          </p:cNvSpPr>
          <p:nvPr>
            <p:ph type="sldNum" sz="quarter" idx="12"/>
          </p:nvPr>
        </p:nvSpPr>
        <p:spPr/>
        <p:txBody>
          <a:bodyPr/>
          <a:lstStyle/>
          <a:p>
            <a:fld id="{A49DFD55-3C28-40EF-9E31-A92D2E4017FF}" type="slidenum">
              <a:rPr lang="en-US" smtClean="0">
                <a:latin typeface="Times New Roman" panose="02020603050405020304" pitchFamily="18" charset="0"/>
                <a:cs typeface="Times New Roman" panose="02020603050405020304" pitchFamily="18" charset="0"/>
              </a:rPr>
              <a:pPr/>
              <a:t>13</a:t>
            </a:fld>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9154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F1EDE-5423-435C-B149-87AB1BC22B83}"/>
              </a:ext>
            </a:extLst>
          </p:cNvPr>
          <p:cNvSpPr>
            <a:spLocks noGrp="1"/>
          </p:cNvSpPr>
          <p:nvPr>
            <p:ph type="ctrTitle"/>
          </p:nvPr>
        </p:nvSpPr>
        <p:spPr>
          <a:xfrm>
            <a:off x="4673600" y="2911136"/>
            <a:ext cx="5740400" cy="1524735"/>
          </a:xfrm>
        </p:spPr>
        <p:txBody>
          <a:bodyPr/>
          <a:lstStyle/>
          <a:p>
            <a:r>
              <a:rPr lang="en-US" sz="5400" dirty="0">
                <a:latin typeface="Times New Roman" panose="02020603050405020304" pitchFamily="18" charset="0"/>
                <a:cs typeface="Times New Roman" panose="02020603050405020304" pitchFamily="18" charset="0"/>
              </a:rPr>
              <a:t>THANK YOU</a:t>
            </a:r>
          </a:p>
        </p:txBody>
      </p:sp>
      <p:sp>
        <p:nvSpPr>
          <p:cNvPr id="6" name="Slide Number Placeholder 5">
            <a:extLst>
              <a:ext uri="{FF2B5EF4-FFF2-40B4-BE49-F238E27FC236}">
                <a16:creationId xmlns:a16="http://schemas.microsoft.com/office/drawing/2014/main" id="{4C127D99-645F-4FCF-9573-FDFE2A344FA9}"/>
              </a:ext>
            </a:extLst>
          </p:cNvPr>
          <p:cNvSpPr>
            <a:spLocks noGrp="1"/>
          </p:cNvSpPr>
          <p:nvPr>
            <p:ph type="sldNum" sz="quarter" idx="12"/>
          </p:nvPr>
        </p:nvSpPr>
        <p:spPr>
          <a:xfrm>
            <a:off x="9579428" y="6356350"/>
            <a:ext cx="1774371" cy="365125"/>
          </a:xfrm>
        </p:spPr>
        <p:txBody>
          <a:bodyPr/>
          <a:lstStyle/>
          <a:p>
            <a:fld id="{A49DFD55-3C28-40EF-9E31-A92D2E4017FF}" type="slidenum">
              <a:rPr lang="en-US" smtClean="0">
                <a:latin typeface="Times New Roman" panose="02020603050405020304" pitchFamily="18" charset="0"/>
                <a:cs typeface="Times New Roman" panose="02020603050405020304" pitchFamily="18" charset="0"/>
              </a:rPr>
              <a:pPr/>
              <a:t>14</a:t>
            </a:fld>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69787568"/>
      </p:ext>
    </p:extLst>
  </p:cSld>
  <p:clrMapOvr>
    <a:masterClrMapping/>
  </p:clrMapOvr>
</p:sld>
</file>

<file path=ppt/theme/theme1.xml><?xml version="1.0" encoding="utf-8"?>
<a:theme xmlns:a="http://schemas.openxmlformats.org/drawingml/2006/main" name="Custom">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stom" id="{F85C13B5-8B75-4CB8-BA5E-9CAC0747196D}" vid="{617487EE-AB70-4C55-8A81-E6744CC4A2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EDE3176-A15D-46A3-BDDB-64A0D73632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168DCE-134F-4610-A6AA-88CEBE8D71D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CABF691C-888B-4061-8A6F-D5CE84A0254B}">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Minimalist presentation</Template>
  <TotalTime>19</TotalTime>
  <Words>2974</Words>
  <Application>Microsoft Office PowerPoint</Application>
  <PresentationFormat>Widescreen</PresentationFormat>
  <Paragraphs>128</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Tenorite</vt:lpstr>
      <vt:lpstr>Times New Roman</vt:lpstr>
      <vt:lpstr>Wingdings</vt:lpstr>
      <vt:lpstr>Custom</vt:lpstr>
      <vt:lpstr>LCHS4010 Psychology in Health and Social Care </vt:lpstr>
      <vt:lpstr>Outline</vt:lpstr>
      <vt:lpstr>Isaac’s Situation</vt:lpstr>
      <vt:lpstr>Erikson’s Theory</vt:lpstr>
      <vt:lpstr>Application to Isaac</vt:lpstr>
      <vt:lpstr>Nature and Nurture</vt:lpstr>
      <vt:lpstr>Support Plan</vt:lpstr>
      <vt:lpstr>Language and Play Support</vt:lpstr>
      <vt:lpstr>Emotional and Family Support</vt:lpstr>
      <vt:lpstr>Critical Evaluation</vt:lpstr>
      <vt:lpstr>London and Cultural Context</vt:lpstr>
      <vt:lpstr>Conclusion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2026-07-04T13:10:54Z</dcterms:created>
  <dcterms:modified xsi:type="dcterms:W3CDTF">2026-07-04T13:29:57Z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