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handoutMasterIdLst>
    <p:handoutMasterId r:id="rId37"/>
  </p:handoutMasterIdLst>
  <p:sldIdLst>
    <p:sldId id="262" r:id="rId2"/>
    <p:sldId id="532" r:id="rId3"/>
    <p:sldId id="534" r:id="rId4"/>
    <p:sldId id="535" r:id="rId5"/>
    <p:sldId id="533" r:id="rId6"/>
    <p:sldId id="536" r:id="rId7"/>
    <p:sldId id="587" r:id="rId8"/>
    <p:sldId id="537" r:id="rId9"/>
    <p:sldId id="538" r:id="rId10"/>
    <p:sldId id="539" r:id="rId11"/>
    <p:sldId id="540" r:id="rId12"/>
    <p:sldId id="572" r:id="rId13"/>
    <p:sldId id="541" r:id="rId14"/>
    <p:sldId id="542" r:id="rId15"/>
    <p:sldId id="543" r:id="rId16"/>
    <p:sldId id="544" r:id="rId17"/>
    <p:sldId id="545" r:id="rId18"/>
    <p:sldId id="546" r:id="rId19"/>
    <p:sldId id="547" r:id="rId20"/>
    <p:sldId id="549" r:id="rId21"/>
    <p:sldId id="548" r:id="rId22"/>
    <p:sldId id="550" r:id="rId23"/>
    <p:sldId id="579" r:id="rId24"/>
    <p:sldId id="551" r:id="rId25"/>
    <p:sldId id="552" r:id="rId26"/>
    <p:sldId id="554" r:id="rId27"/>
    <p:sldId id="553" r:id="rId28"/>
    <p:sldId id="555" r:id="rId29"/>
    <p:sldId id="556" r:id="rId30"/>
    <p:sldId id="557" r:id="rId31"/>
    <p:sldId id="567" r:id="rId32"/>
    <p:sldId id="566" r:id="rId33"/>
    <p:sldId id="586" r:id="rId34"/>
    <p:sldId id="580"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94660"/>
  </p:normalViewPr>
  <p:slideViewPr>
    <p:cSldViewPr>
      <p:cViewPr varScale="1">
        <p:scale>
          <a:sx n="109" d="100"/>
          <a:sy n="109" d="100"/>
        </p:scale>
        <p:origin x="1692"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411556-E5DC-4CB3-B558-C106A547BCC2}" type="doc">
      <dgm:prSet loTypeId="urn:microsoft.com/office/officeart/2005/8/layout/pyramid1" loCatId="pyramid" qsTypeId="urn:microsoft.com/office/officeart/2005/8/quickstyle/simple1" qsCatId="simple" csTypeId="urn:microsoft.com/office/officeart/2005/8/colors/accent1_2" csCatId="accent1" phldr="1"/>
      <dgm:spPr/>
    </dgm:pt>
    <dgm:pt modelId="{0B36AEA3-5F59-4013-A7D9-9D197EBB4AA3}">
      <dgm:prSet phldrT="[Text]" custT="1"/>
      <dgm:spPr/>
      <dgm:t>
        <a:bodyPr/>
        <a:lstStyle/>
        <a:p>
          <a:r>
            <a:rPr lang="en-GB" sz="2000" dirty="0" smtClean="0"/>
            <a:t>Ins</a:t>
          </a:r>
          <a:r>
            <a:rPr lang="en-GB" sz="2000" dirty="0" smtClean="0">
              <a:latin typeface="Arial" panose="020B0604020202020204" pitchFamily="34" charset="0"/>
              <a:cs typeface="Arial" panose="020B0604020202020204" pitchFamily="34" charset="0"/>
            </a:rPr>
            <a:t>ig</a:t>
          </a:r>
          <a:r>
            <a:rPr lang="en-GB" sz="2000" dirty="0" smtClean="0"/>
            <a:t>hts</a:t>
          </a:r>
          <a:r>
            <a:rPr lang="en-GB" sz="4000" baseline="0" dirty="0" smtClean="0"/>
            <a:t> </a:t>
          </a:r>
          <a:endParaRPr lang="en-GB" sz="4000" dirty="0"/>
        </a:p>
      </dgm:t>
    </dgm:pt>
    <dgm:pt modelId="{E69E9C8F-1421-4766-950A-C7D740132945}" type="parTrans" cxnId="{6AE36666-F54B-4193-B16D-2B43D1953279}">
      <dgm:prSet/>
      <dgm:spPr/>
      <dgm:t>
        <a:bodyPr/>
        <a:lstStyle/>
        <a:p>
          <a:endParaRPr lang="en-GB"/>
        </a:p>
      </dgm:t>
    </dgm:pt>
    <dgm:pt modelId="{A2958E11-010F-429F-8C62-05ECDAE2D162}" type="sibTrans" cxnId="{6AE36666-F54B-4193-B16D-2B43D1953279}">
      <dgm:prSet/>
      <dgm:spPr/>
      <dgm:t>
        <a:bodyPr/>
        <a:lstStyle/>
        <a:p>
          <a:endParaRPr lang="en-GB"/>
        </a:p>
      </dgm:t>
    </dgm:pt>
    <dgm:pt modelId="{27AD6BF1-53D6-4650-B9F3-ACD26F8A0DCA}">
      <dgm:prSet phldrT="[Text]" custT="1"/>
      <dgm:spPr/>
      <dgm:t>
        <a:bodyPr/>
        <a:lstStyle/>
        <a:p>
          <a:r>
            <a:rPr lang="en-GB" sz="2000" dirty="0" smtClean="0"/>
            <a:t>Information</a:t>
          </a:r>
          <a:endParaRPr lang="en-GB" sz="2000" dirty="0"/>
        </a:p>
      </dgm:t>
    </dgm:pt>
    <dgm:pt modelId="{94BECB99-144B-490F-A716-15B297C3BB86}" type="parTrans" cxnId="{BA217DF3-1036-4FCA-9968-42EF71101372}">
      <dgm:prSet/>
      <dgm:spPr/>
      <dgm:t>
        <a:bodyPr/>
        <a:lstStyle/>
        <a:p>
          <a:endParaRPr lang="en-GB"/>
        </a:p>
      </dgm:t>
    </dgm:pt>
    <dgm:pt modelId="{5CDAA5AF-83C4-4688-A0CC-0BC9FC3FB1CB}" type="sibTrans" cxnId="{BA217DF3-1036-4FCA-9968-42EF71101372}">
      <dgm:prSet/>
      <dgm:spPr/>
      <dgm:t>
        <a:bodyPr/>
        <a:lstStyle/>
        <a:p>
          <a:endParaRPr lang="en-GB"/>
        </a:p>
      </dgm:t>
    </dgm:pt>
    <dgm:pt modelId="{E2AAAAE4-6A80-4057-9D53-78F794608776}">
      <dgm:prSet phldrT="[Text]" custT="1"/>
      <dgm:spPr/>
      <dgm:t>
        <a:bodyPr/>
        <a:lstStyle/>
        <a:p>
          <a:r>
            <a:rPr lang="en-GB" sz="2000" dirty="0" smtClean="0"/>
            <a:t>Data</a:t>
          </a:r>
          <a:endParaRPr lang="en-GB" sz="2000" dirty="0"/>
        </a:p>
      </dgm:t>
    </dgm:pt>
    <dgm:pt modelId="{09CB05B7-3EAB-4803-9977-30937364CC63}" type="parTrans" cxnId="{18BFE2F3-6891-4103-AEBC-FB3A5083D671}">
      <dgm:prSet/>
      <dgm:spPr/>
      <dgm:t>
        <a:bodyPr/>
        <a:lstStyle/>
        <a:p>
          <a:endParaRPr lang="en-GB"/>
        </a:p>
      </dgm:t>
    </dgm:pt>
    <dgm:pt modelId="{D26F16EB-1C27-494D-8066-8F0612DD096E}" type="sibTrans" cxnId="{18BFE2F3-6891-4103-AEBC-FB3A5083D671}">
      <dgm:prSet/>
      <dgm:spPr/>
      <dgm:t>
        <a:bodyPr/>
        <a:lstStyle/>
        <a:p>
          <a:endParaRPr lang="en-GB"/>
        </a:p>
      </dgm:t>
    </dgm:pt>
    <dgm:pt modelId="{D165DC2B-E900-4184-B42F-A7D8AD3CD284}">
      <dgm:prSet custT="1"/>
      <dgm:spPr/>
      <dgm:t>
        <a:bodyPr/>
        <a:lstStyle/>
        <a:p>
          <a:r>
            <a:rPr lang="en-GB" sz="2000" dirty="0" smtClean="0">
              <a:latin typeface="Arial" panose="020B0604020202020204" pitchFamily="34" charset="0"/>
              <a:cs typeface="Arial" panose="020B0604020202020204" pitchFamily="34" charset="0"/>
            </a:rPr>
            <a:t>Intelligence/</a:t>
          </a:r>
        </a:p>
        <a:p>
          <a:r>
            <a:rPr lang="en-GB" sz="2000" dirty="0" smtClean="0">
              <a:latin typeface="Arial" panose="020B0604020202020204" pitchFamily="34" charset="0"/>
              <a:cs typeface="Arial" panose="020B0604020202020204" pitchFamily="34" charset="0"/>
            </a:rPr>
            <a:t>Knowledge </a:t>
          </a:r>
          <a:endParaRPr lang="en-GB" sz="2000" dirty="0">
            <a:latin typeface="Arial" panose="020B0604020202020204" pitchFamily="34" charset="0"/>
            <a:cs typeface="Arial" panose="020B0604020202020204" pitchFamily="34" charset="0"/>
          </a:endParaRPr>
        </a:p>
      </dgm:t>
    </dgm:pt>
    <dgm:pt modelId="{2594242D-FF87-4C0F-8DFB-C6DD589A9DC9}" type="parTrans" cxnId="{0600A00C-7225-44BD-9E41-45FE4A79BE0C}">
      <dgm:prSet/>
      <dgm:spPr/>
      <dgm:t>
        <a:bodyPr/>
        <a:lstStyle/>
        <a:p>
          <a:endParaRPr lang="en-GB"/>
        </a:p>
      </dgm:t>
    </dgm:pt>
    <dgm:pt modelId="{FD42C24E-4700-49E3-87FD-E7E9B185B8DD}" type="sibTrans" cxnId="{0600A00C-7225-44BD-9E41-45FE4A79BE0C}">
      <dgm:prSet/>
      <dgm:spPr/>
      <dgm:t>
        <a:bodyPr/>
        <a:lstStyle/>
        <a:p>
          <a:endParaRPr lang="en-GB"/>
        </a:p>
      </dgm:t>
    </dgm:pt>
    <dgm:pt modelId="{E5AF4C24-DD15-478D-B387-9609630A1479}" type="pres">
      <dgm:prSet presAssocID="{F2411556-E5DC-4CB3-B558-C106A547BCC2}" presName="Name0" presStyleCnt="0">
        <dgm:presLayoutVars>
          <dgm:dir/>
          <dgm:animLvl val="lvl"/>
          <dgm:resizeHandles val="exact"/>
        </dgm:presLayoutVars>
      </dgm:prSet>
      <dgm:spPr/>
    </dgm:pt>
    <dgm:pt modelId="{B400DC3B-38B1-496F-800A-3E19727563D0}" type="pres">
      <dgm:prSet presAssocID="{0B36AEA3-5F59-4013-A7D9-9D197EBB4AA3}" presName="Name8" presStyleCnt="0"/>
      <dgm:spPr/>
    </dgm:pt>
    <dgm:pt modelId="{B6479D24-6728-4E02-B835-7CE850D3A496}" type="pres">
      <dgm:prSet presAssocID="{0B36AEA3-5F59-4013-A7D9-9D197EBB4AA3}" presName="level" presStyleLbl="node1" presStyleIdx="0" presStyleCnt="4">
        <dgm:presLayoutVars>
          <dgm:chMax val="1"/>
          <dgm:bulletEnabled val="1"/>
        </dgm:presLayoutVars>
      </dgm:prSet>
      <dgm:spPr/>
      <dgm:t>
        <a:bodyPr/>
        <a:lstStyle/>
        <a:p>
          <a:endParaRPr lang="en-GB"/>
        </a:p>
      </dgm:t>
    </dgm:pt>
    <dgm:pt modelId="{AAA99FA9-9074-458C-AA0B-7B53BBD5A92A}" type="pres">
      <dgm:prSet presAssocID="{0B36AEA3-5F59-4013-A7D9-9D197EBB4AA3}" presName="levelTx" presStyleLbl="revTx" presStyleIdx="0" presStyleCnt="0">
        <dgm:presLayoutVars>
          <dgm:chMax val="1"/>
          <dgm:bulletEnabled val="1"/>
        </dgm:presLayoutVars>
      </dgm:prSet>
      <dgm:spPr/>
      <dgm:t>
        <a:bodyPr/>
        <a:lstStyle/>
        <a:p>
          <a:endParaRPr lang="en-GB"/>
        </a:p>
      </dgm:t>
    </dgm:pt>
    <dgm:pt modelId="{6039DC8C-B2DD-4EA5-86B4-3DED44125714}" type="pres">
      <dgm:prSet presAssocID="{D165DC2B-E900-4184-B42F-A7D8AD3CD284}" presName="Name8" presStyleCnt="0"/>
      <dgm:spPr/>
    </dgm:pt>
    <dgm:pt modelId="{07F878A4-E71D-4C15-809D-EF5D0F9EB006}" type="pres">
      <dgm:prSet presAssocID="{D165DC2B-E900-4184-B42F-A7D8AD3CD284}" presName="level" presStyleLbl="node1" presStyleIdx="1" presStyleCnt="4">
        <dgm:presLayoutVars>
          <dgm:chMax val="1"/>
          <dgm:bulletEnabled val="1"/>
        </dgm:presLayoutVars>
      </dgm:prSet>
      <dgm:spPr/>
      <dgm:t>
        <a:bodyPr/>
        <a:lstStyle/>
        <a:p>
          <a:endParaRPr lang="en-GB"/>
        </a:p>
      </dgm:t>
    </dgm:pt>
    <dgm:pt modelId="{655E8930-3377-4740-A43D-45BC23DF7F47}" type="pres">
      <dgm:prSet presAssocID="{D165DC2B-E900-4184-B42F-A7D8AD3CD284}" presName="levelTx" presStyleLbl="revTx" presStyleIdx="0" presStyleCnt="0">
        <dgm:presLayoutVars>
          <dgm:chMax val="1"/>
          <dgm:bulletEnabled val="1"/>
        </dgm:presLayoutVars>
      </dgm:prSet>
      <dgm:spPr/>
      <dgm:t>
        <a:bodyPr/>
        <a:lstStyle/>
        <a:p>
          <a:endParaRPr lang="en-GB"/>
        </a:p>
      </dgm:t>
    </dgm:pt>
    <dgm:pt modelId="{B2CF15C5-EE4D-4600-98C2-6F4741B8318D}" type="pres">
      <dgm:prSet presAssocID="{27AD6BF1-53D6-4650-B9F3-ACD26F8A0DCA}" presName="Name8" presStyleCnt="0"/>
      <dgm:spPr/>
    </dgm:pt>
    <dgm:pt modelId="{ADFF11E6-FF77-4C0C-ACA2-0912B792C59F}" type="pres">
      <dgm:prSet presAssocID="{27AD6BF1-53D6-4650-B9F3-ACD26F8A0DCA}" presName="level" presStyleLbl="node1" presStyleIdx="2" presStyleCnt="4">
        <dgm:presLayoutVars>
          <dgm:chMax val="1"/>
          <dgm:bulletEnabled val="1"/>
        </dgm:presLayoutVars>
      </dgm:prSet>
      <dgm:spPr/>
      <dgm:t>
        <a:bodyPr/>
        <a:lstStyle/>
        <a:p>
          <a:endParaRPr lang="en-GB"/>
        </a:p>
      </dgm:t>
    </dgm:pt>
    <dgm:pt modelId="{A4B06742-1DDF-45E5-B449-C7B931FFFD35}" type="pres">
      <dgm:prSet presAssocID="{27AD6BF1-53D6-4650-B9F3-ACD26F8A0DCA}" presName="levelTx" presStyleLbl="revTx" presStyleIdx="0" presStyleCnt="0">
        <dgm:presLayoutVars>
          <dgm:chMax val="1"/>
          <dgm:bulletEnabled val="1"/>
        </dgm:presLayoutVars>
      </dgm:prSet>
      <dgm:spPr/>
      <dgm:t>
        <a:bodyPr/>
        <a:lstStyle/>
        <a:p>
          <a:endParaRPr lang="en-GB"/>
        </a:p>
      </dgm:t>
    </dgm:pt>
    <dgm:pt modelId="{DC93C6E0-49C1-4715-A00F-6A1D7958CA96}" type="pres">
      <dgm:prSet presAssocID="{E2AAAAE4-6A80-4057-9D53-78F794608776}" presName="Name8" presStyleCnt="0"/>
      <dgm:spPr/>
    </dgm:pt>
    <dgm:pt modelId="{EF409F0C-8019-4373-B68E-2E20E77D1F96}" type="pres">
      <dgm:prSet presAssocID="{E2AAAAE4-6A80-4057-9D53-78F794608776}" presName="level" presStyleLbl="node1" presStyleIdx="3" presStyleCnt="4" custLinFactNeighborX="-188" custLinFactNeighborY="4459">
        <dgm:presLayoutVars>
          <dgm:chMax val="1"/>
          <dgm:bulletEnabled val="1"/>
        </dgm:presLayoutVars>
      </dgm:prSet>
      <dgm:spPr/>
      <dgm:t>
        <a:bodyPr/>
        <a:lstStyle/>
        <a:p>
          <a:endParaRPr lang="en-GB"/>
        </a:p>
      </dgm:t>
    </dgm:pt>
    <dgm:pt modelId="{666A1D41-20FD-4F07-80CE-2FEE3EEBA7A6}" type="pres">
      <dgm:prSet presAssocID="{E2AAAAE4-6A80-4057-9D53-78F794608776}" presName="levelTx" presStyleLbl="revTx" presStyleIdx="0" presStyleCnt="0">
        <dgm:presLayoutVars>
          <dgm:chMax val="1"/>
          <dgm:bulletEnabled val="1"/>
        </dgm:presLayoutVars>
      </dgm:prSet>
      <dgm:spPr/>
      <dgm:t>
        <a:bodyPr/>
        <a:lstStyle/>
        <a:p>
          <a:endParaRPr lang="en-GB"/>
        </a:p>
      </dgm:t>
    </dgm:pt>
  </dgm:ptLst>
  <dgm:cxnLst>
    <dgm:cxn modelId="{6AE36666-F54B-4193-B16D-2B43D1953279}" srcId="{F2411556-E5DC-4CB3-B558-C106A547BCC2}" destId="{0B36AEA3-5F59-4013-A7D9-9D197EBB4AA3}" srcOrd="0" destOrd="0" parTransId="{E69E9C8F-1421-4766-950A-C7D740132945}" sibTransId="{A2958E11-010F-429F-8C62-05ECDAE2D162}"/>
    <dgm:cxn modelId="{BA217DF3-1036-4FCA-9968-42EF71101372}" srcId="{F2411556-E5DC-4CB3-B558-C106A547BCC2}" destId="{27AD6BF1-53D6-4650-B9F3-ACD26F8A0DCA}" srcOrd="2" destOrd="0" parTransId="{94BECB99-144B-490F-A716-15B297C3BB86}" sibTransId="{5CDAA5AF-83C4-4688-A0CC-0BC9FC3FB1CB}"/>
    <dgm:cxn modelId="{B93268A9-D5E6-4808-A98F-A1D79845D4EE}" type="presOf" srcId="{0B36AEA3-5F59-4013-A7D9-9D197EBB4AA3}" destId="{B6479D24-6728-4E02-B835-7CE850D3A496}" srcOrd="0" destOrd="0" presId="urn:microsoft.com/office/officeart/2005/8/layout/pyramid1"/>
    <dgm:cxn modelId="{18BFE2F3-6891-4103-AEBC-FB3A5083D671}" srcId="{F2411556-E5DC-4CB3-B558-C106A547BCC2}" destId="{E2AAAAE4-6A80-4057-9D53-78F794608776}" srcOrd="3" destOrd="0" parTransId="{09CB05B7-3EAB-4803-9977-30937364CC63}" sibTransId="{D26F16EB-1C27-494D-8066-8F0612DD096E}"/>
    <dgm:cxn modelId="{7DB61B82-05AB-461D-A611-9542FC74FAB3}" type="presOf" srcId="{D165DC2B-E900-4184-B42F-A7D8AD3CD284}" destId="{07F878A4-E71D-4C15-809D-EF5D0F9EB006}" srcOrd="0" destOrd="0" presId="urn:microsoft.com/office/officeart/2005/8/layout/pyramid1"/>
    <dgm:cxn modelId="{B2AC4929-D904-4D29-BB50-177B256948E1}" type="presOf" srcId="{0B36AEA3-5F59-4013-A7D9-9D197EBB4AA3}" destId="{AAA99FA9-9074-458C-AA0B-7B53BBD5A92A}" srcOrd="1" destOrd="0" presId="urn:microsoft.com/office/officeart/2005/8/layout/pyramid1"/>
    <dgm:cxn modelId="{0537BCD8-9734-452F-A8D2-E739D2B94EE1}" type="presOf" srcId="{27AD6BF1-53D6-4650-B9F3-ACD26F8A0DCA}" destId="{ADFF11E6-FF77-4C0C-ACA2-0912B792C59F}" srcOrd="0" destOrd="0" presId="urn:microsoft.com/office/officeart/2005/8/layout/pyramid1"/>
    <dgm:cxn modelId="{FAA31987-EC90-487E-AF21-918CDFA86EFB}" type="presOf" srcId="{E2AAAAE4-6A80-4057-9D53-78F794608776}" destId="{666A1D41-20FD-4F07-80CE-2FEE3EEBA7A6}" srcOrd="1" destOrd="0" presId="urn:microsoft.com/office/officeart/2005/8/layout/pyramid1"/>
    <dgm:cxn modelId="{738F8EE9-30BF-4A29-888F-EE8D7419D949}" type="presOf" srcId="{F2411556-E5DC-4CB3-B558-C106A547BCC2}" destId="{E5AF4C24-DD15-478D-B387-9609630A1479}" srcOrd="0" destOrd="0" presId="urn:microsoft.com/office/officeart/2005/8/layout/pyramid1"/>
    <dgm:cxn modelId="{0600A00C-7225-44BD-9E41-45FE4A79BE0C}" srcId="{F2411556-E5DC-4CB3-B558-C106A547BCC2}" destId="{D165DC2B-E900-4184-B42F-A7D8AD3CD284}" srcOrd="1" destOrd="0" parTransId="{2594242D-FF87-4C0F-8DFB-C6DD589A9DC9}" sibTransId="{FD42C24E-4700-49E3-87FD-E7E9B185B8DD}"/>
    <dgm:cxn modelId="{069B869F-983E-438C-8A3C-ACFF00FB4510}" type="presOf" srcId="{D165DC2B-E900-4184-B42F-A7D8AD3CD284}" destId="{655E8930-3377-4740-A43D-45BC23DF7F47}" srcOrd="1" destOrd="0" presId="urn:microsoft.com/office/officeart/2005/8/layout/pyramid1"/>
    <dgm:cxn modelId="{DB90E19B-26A7-4052-AB44-51D56FC970C0}" type="presOf" srcId="{E2AAAAE4-6A80-4057-9D53-78F794608776}" destId="{EF409F0C-8019-4373-B68E-2E20E77D1F96}" srcOrd="0" destOrd="0" presId="urn:microsoft.com/office/officeart/2005/8/layout/pyramid1"/>
    <dgm:cxn modelId="{4065A3AA-0A48-4328-AA89-A9D8CF87AF92}" type="presOf" srcId="{27AD6BF1-53D6-4650-B9F3-ACD26F8A0DCA}" destId="{A4B06742-1DDF-45E5-B449-C7B931FFFD35}" srcOrd="1" destOrd="0" presId="urn:microsoft.com/office/officeart/2005/8/layout/pyramid1"/>
    <dgm:cxn modelId="{96BC8884-9231-45C2-8D8E-63770DEE6B22}" type="presParOf" srcId="{E5AF4C24-DD15-478D-B387-9609630A1479}" destId="{B400DC3B-38B1-496F-800A-3E19727563D0}" srcOrd="0" destOrd="0" presId="urn:microsoft.com/office/officeart/2005/8/layout/pyramid1"/>
    <dgm:cxn modelId="{F236D818-1B9A-4A7A-9BCF-CF721BA53A20}" type="presParOf" srcId="{B400DC3B-38B1-496F-800A-3E19727563D0}" destId="{B6479D24-6728-4E02-B835-7CE850D3A496}" srcOrd="0" destOrd="0" presId="urn:microsoft.com/office/officeart/2005/8/layout/pyramid1"/>
    <dgm:cxn modelId="{02279FCD-1B48-443B-8800-746D74FA2604}" type="presParOf" srcId="{B400DC3B-38B1-496F-800A-3E19727563D0}" destId="{AAA99FA9-9074-458C-AA0B-7B53BBD5A92A}" srcOrd="1" destOrd="0" presId="urn:microsoft.com/office/officeart/2005/8/layout/pyramid1"/>
    <dgm:cxn modelId="{45C42F1F-15D5-49D9-B6AC-857676FDF0B0}" type="presParOf" srcId="{E5AF4C24-DD15-478D-B387-9609630A1479}" destId="{6039DC8C-B2DD-4EA5-86B4-3DED44125714}" srcOrd="1" destOrd="0" presId="urn:microsoft.com/office/officeart/2005/8/layout/pyramid1"/>
    <dgm:cxn modelId="{1A17443D-AE3C-42BB-8C27-D3B4A7D07E71}" type="presParOf" srcId="{6039DC8C-B2DD-4EA5-86B4-3DED44125714}" destId="{07F878A4-E71D-4C15-809D-EF5D0F9EB006}" srcOrd="0" destOrd="0" presId="urn:microsoft.com/office/officeart/2005/8/layout/pyramid1"/>
    <dgm:cxn modelId="{6417752D-4B76-4218-9FC5-28F40CB8FE9A}" type="presParOf" srcId="{6039DC8C-B2DD-4EA5-86B4-3DED44125714}" destId="{655E8930-3377-4740-A43D-45BC23DF7F47}" srcOrd="1" destOrd="0" presId="urn:microsoft.com/office/officeart/2005/8/layout/pyramid1"/>
    <dgm:cxn modelId="{11E6DDA2-95AB-437D-B13B-B80A14B8457A}" type="presParOf" srcId="{E5AF4C24-DD15-478D-B387-9609630A1479}" destId="{B2CF15C5-EE4D-4600-98C2-6F4741B8318D}" srcOrd="2" destOrd="0" presId="urn:microsoft.com/office/officeart/2005/8/layout/pyramid1"/>
    <dgm:cxn modelId="{9F5B4FB6-C40C-487D-AEEB-FF6473E5C6F8}" type="presParOf" srcId="{B2CF15C5-EE4D-4600-98C2-6F4741B8318D}" destId="{ADFF11E6-FF77-4C0C-ACA2-0912B792C59F}" srcOrd="0" destOrd="0" presId="urn:microsoft.com/office/officeart/2005/8/layout/pyramid1"/>
    <dgm:cxn modelId="{2D18ABA1-2C58-4C88-BD17-56A20732274B}" type="presParOf" srcId="{B2CF15C5-EE4D-4600-98C2-6F4741B8318D}" destId="{A4B06742-1DDF-45E5-B449-C7B931FFFD35}" srcOrd="1" destOrd="0" presId="urn:microsoft.com/office/officeart/2005/8/layout/pyramid1"/>
    <dgm:cxn modelId="{D4303D7F-F194-4134-9E27-7E0408B3C136}" type="presParOf" srcId="{E5AF4C24-DD15-478D-B387-9609630A1479}" destId="{DC93C6E0-49C1-4715-A00F-6A1D7958CA96}" srcOrd="3" destOrd="0" presId="urn:microsoft.com/office/officeart/2005/8/layout/pyramid1"/>
    <dgm:cxn modelId="{CC910E3D-6085-4407-B80B-3EACC664443B}" type="presParOf" srcId="{DC93C6E0-49C1-4715-A00F-6A1D7958CA96}" destId="{EF409F0C-8019-4373-B68E-2E20E77D1F96}" srcOrd="0" destOrd="0" presId="urn:microsoft.com/office/officeart/2005/8/layout/pyramid1"/>
    <dgm:cxn modelId="{C7CC9C9F-947F-4526-B7DC-482BAB9CA817}" type="presParOf" srcId="{DC93C6E0-49C1-4715-A00F-6A1D7958CA96}" destId="{666A1D41-20FD-4F07-80CE-2FEE3EEBA7A6}"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79D24-6728-4E02-B835-7CE850D3A496}">
      <dsp:nvSpPr>
        <dsp:cNvPr id="0" name=""/>
        <dsp:cNvSpPr/>
      </dsp:nvSpPr>
      <dsp:spPr>
        <a:xfrm>
          <a:off x="3086099" y="0"/>
          <a:ext cx="2057399" cy="979090"/>
        </a:xfrm>
        <a:prstGeom prst="trapezoid">
          <a:avLst>
            <a:gd name="adj" fmla="val 10506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Ins</a:t>
          </a:r>
          <a:r>
            <a:rPr lang="en-GB" sz="2000" kern="1200" dirty="0" smtClean="0">
              <a:latin typeface="Arial" panose="020B0604020202020204" pitchFamily="34" charset="0"/>
              <a:cs typeface="Arial" panose="020B0604020202020204" pitchFamily="34" charset="0"/>
            </a:rPr>
            <a:t>ig</a:t>
          </a:r>
          <a:r>
            <a:rPr lang="en-GB" sz="2000" kern="1200" dirty="0" smtClean="0"/>
            <a:t>hts</a:t>
          </a:r>
          <a:r>
            <a:rPr lang="en-GB" sz="4000" kern="1200" baseline="0" dirty="0" smtClean="0"/>
            <a:t> </a:t>
          </a:r>
          <a:endParaRPr lang="en-GB" sz="4000" kern="1200" dirty="0"/>
        </a:p>
      </dsp:txBody>
      <dsp:txXfrm>
        <a:off x="3086099" y="0"/>
        <a:ext cx="2057399" cy="979090"/>
      </dsp:txXfrm>
    </dsp:sp>
    <dsp:sp modelId="{07F878A4-E71D-4C15-809D-EF5D0F9EB006}">
      <dsp:nvSpPr>
        <dsp:cNvPr id="0" name=""/>
        <dsp:cNvSpPr/>
      </dsp:nvSpPr>
      <dsp:spPr>
        <a:xfrm>
          <a:off x="2057400" y="979090"/>
          <a:ext cx="4114799" cy="979090"/>
        </a:xfrm>
        <a:prstGeom prst="trapezoid">
          <a:avLst>
            <a:gd name="adj" fmla="val 10506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latin typeface="Arial" panose="020B0604020202020204" pitchFamily="34" charset="0"/>
              <a:cs typeface="Arial" panose="020B0604020202020204" pitchFamily="34" charset="0"/>
            </a:rPr>
            <a:t>Intelligence/</a:t>
          </a:r>
        </a:p>
        <a:p>
          <a:pPr lvl="0" algn="ctr" defTabSz="889000">
            <a:lnSpc>
              <a:spcPct val="90000"/>
            </a:lnSpc>
            <a:spcBef>
              <a:spcPct val="0"/>
            </a:spcBef>
            <a:spcAft>
              <a:spcPct val="35000"/>
            </a:spcAft>
          </a:pPr>
          <a:r>
            <a:rPr lang="en-GB" sz="2000" kern="1200" dirty="0" smtClean="0">
              <a:latin typeface="Arial" panose="020B0604020202020204" pitchFamily="34" charset="0"/>
              <a:cs typeface="Arial" panose="020B0604020202020204" pitchFamily="34" charset="0"/>
            </a:rPr>
            <a:t>Knowledge </a:t>
          </a:r>
          <a:endParaRPr lang="en-GB" sz="2000" kern="1200" dirty="0">
            <a:latin typeface="Arial" panose="020B0604020202020204" pitchFamily="34" charset="0"/>
            <a:cs typeface="Arial" panose="020B0604020202020204" pitchFamily="34" charset="0"/>
          </a:endParaRPr>
        </a:p>
      </dsp:txBody>
      <dsp:txXfrm>
        <a:off x="2777490" y="979090"/>
        <a:ext cx="2674620" cy="979090"/>
      </dsp:txXfrm>
    </dsp:sp>
    <dsp:sp modelId="{ADFF11E6-FF77-4C0C-ACA2-0912B792C59F}">
      <dsp:nvSpPr>
        <dsp:cNvPr id="0" name=""/>
        <dsp:cNvSpPr/>
      </dsp:nvSpPr>
      <dsp:spPr>
        <a:xfrm>
          <a:off x="1028700" y="1958181"/>
          <a:ext cx="6172199" cy="979090"/>
        </a:xfrm>
        <a:prstGeom prst="trapezoid">
          <a:avLst>
            <a:gd name="adj" fmla="val 10506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Information</a:t>
          </a:r>
          <a:endParaRPr lang="en-GB" sz="2000" kern="1200" dirty="0"/>
        </a:p>
      </dsp:txBody>
      <dsp:txXfrm>
        <a:off x="2108834" y="1958181"/>
        <a:ext cx="4011930" cy="979090"/>
      </dsp:txXfrm>
    </dsp:sp>
    <dsp:sp modelId="{EF409F0C-8019-4373-B68E-2E20E77D1F96}">
      <dsp:nvSpPr>
        <dsp:cNvPr id="0" name=""/>
        <dsp:cNvSpPr/>
      </dsp:nvSpPr>
      <dsp:spPr>
        <a:xfrm>
          <a:off x="0" y="2937272"/>
          <a:ext cx="8229599" cy="979090"/>
        </a:xfrm>
        <a:prstGeom prst="trapezoid">
          <a:avLst>
            <a:gd name="adj" fmla="val 10506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Data</a:t>
          </a:r>
          <a:endParaRPr lang="en-GB" sz="2000" kern="1200" dirty="0"/>
        </a:p>
      </dsp:txBody>
      <dsp:txXfrm>
        <a:off x="1440179" y="2937272"/>
        <a:ext cx="5349240" cy="97909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25/04/2018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25/04/2018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oyBuB6VO9v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hlinkClick r:id="rId3"/>
              </a:rPr>
              <a:t>https://youtu.be/oyBuB6VO9v8</a:t>
            </a:r>
            <a:r>
              <a:rPr lang="en-US" dirty="0" smtClean="0"/>
              <a:t> </a:t>
            </a:r>
            <a:endParaRPr lang="en-GB" dirty="0" smtClean="0"/>
          </a:p>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7</a:t>
            </a:fld>
            <a:endParaRPr lang="en-GB" dirty="0"/>
          </a:p>
        </p:txBody>
      </p:sp>
    </p:spTree>
    <p:extLst>
      <p:ext uri="{BB962C8B-B14F-4D97-AF65-F5344CB8AC3E}">
        <p14:creationId xmlns:p14="http://schemas.microsoft.com/office/powerpoint/2010/main" val="2747121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oyBuB6VO9v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Hx4dvrIunpw"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roDx5pIftXk&amp;list=PL3MAPgqN8JWg5X-47jwaohAuvfjOBihfv#action=shar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mailto:Christopher.thomas2@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Mastering Metrics</a:t>
            </a:r>
          </a:p>
          <a:p>
            <a:r>
              <a:rPr lang="en-GB" dirty="0" smtClean="0">
                <a:solidFill>
                  <a:schemeClr val="bg1"/>
                </a:solidFill>
              </a:rPr>
              <a:t>An Introduction  </a:t>
            </a:r>
          </a:p>
          <a:p>
            <a:endParaRPr lang="en-GB" dirty="0">
              <a:solidFill>
                <a:schemeClr val="bg1"/>
              </a:solidFill>
            </a:endParaRPr>
          </a:p>
          <a:p>
            <a:r>
              <a:rPr lang="en-GB" dirty="0" smtClean="0">
                <a:solidFill>
                  <a:schemeClr val="bg1"/>
                </a:solidFill>
              </a:rPr>
              <a:t>Beth Cummings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Unit 1 Learning Outcomes</a:t>
            </a:r>
            <a:endParaRPr lang="en-GB" dirty="0"/>
          </a:p>
        </p:txBody>
      </p:sp>
      <p:sp>
        <p:nvSpPr>
          <p:cNvPr id="3" name="Content Placeholder 2"/>
          <p:cNvSpPr>
            <a:spLocks noGrp="1"/>
          </p:cNvSpPr>
          <p:nvPr>
            <p:ph idx="1"/>
          </p:nvPr>
        </p:nvSpPr>
        <p:spPr/>
        <p:txBody>
          <a:bodyPr/>
          <a:lstStyle/>
          <a:p>
            <a:r>
              <a:rPr lang="en-GB" dirty="0" smtClean="0"/>
              <a:t>Understand </a:t>
            </a:r>
            <a:r>
              <a:rPr lang="en-GB" dirty="0"/>
              <a:t>the role of marketing metrics 	</a:t>
            </a:r>
          </a:p>
          <a:p>
            <a:r>
              <a:rPr lang="en-GB" dirty="0" smtClean="0"/>
              <a:t>Understand </a:t>
            </a:r>
            <a:r>
              <a:rPr lang="en-GB" dirty="0"/>
              <a:t>the significance of different measurement techniques across a range of market contexts 	</a:t>
            </a:r>
          </a:p>
          <a:p>
            <a:endParaRPr lang="en-GB" dirty="0"/>
          </a:p>
        </p:txBody>
      </p:sp>
    </p:spTree>
    <p:extLst>
      <p:ext uri="{BB962C8B-B14F-4D97-AF65-F5344CB8AC3E}">
        <p14:creationId xmlns:p14="http://schemas.microsoft.com/office/powerpoint/2010/main" val="1660009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Magic Formula – Level 6</a:t>
            </a:r>
            <a:endParaRPr lang="en-GB" dirty="0"/>
          </a:p>
        </p:txBody>
      </p:sp>
      <p:pic>
        <p:nvPicPr>
          <p:cNvPr id="4" name="Content Placeholder 3"/>
          <p:cNvPicPr>
            <a:picLocks noGrp="1" noChangeAspect="1"/>
          </p:cNvPicPr>
          <p:nvPr>
            <p:ph idx="1"/>
          </p:nvPr>
        </p:nvPicPr>
        <p:blipFill>
          <a:blip r:embed="rId2"/>
          <a:stretch>
            <a:fillRect/>
          </a:stretch>
        </p:blipFill>
        <p:spPr>
          <a:xfrm>
            <a:off x="2190750" y="1772444"/>
            <a:ext cx="4762500" cy="3571875"/>
          </a:xfrm>
          <a:prstGeom prst="rect">
            <a:avLst/>
          </a:prstGeom>
        </p:spPr>
      </p:pic>
    </p:spTree>
    <p:extLst>
      <p:ext uri="{BB962C8B-B14F-4D97-AF65-F5344CB8AC3E}">
        <p14:creationId xmlns:p14="http://schemas.microsoft.com/office/powerpoint/2010/main" val="3658736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Dates </a:t>
            </a:r>
            <a:endParaRPr lang="en-GB" dirty="0"/>
          </a:p>
        </p:txBody>
      </p:sp>
      <p:sp>
        <p:nvSpPr>
          <p:cNvPr id="3" name="Content Placeholder 2"/>
          <p:cNvSpPr>
            <a:spLocks noGrp="1"/>
          </p:cNvSpPr>
          <p:nvPr>
            <p:ph idx="1"/>
          </p:nvPr>
        </p:nvSpPr>
        <p:spPr>
          <a:xfrm>
            <a:off x="457200" y="1410922"/>
            <a:ext cx="8229600" cy="4133055"/>
          </a:xfrm>
        </p:spPr>
        <p:txBody>
          <a:bodyPr>
            <a:normAutofit fontScale="47500" lnSpcReduction="20000"/>
          </a:bodyPr>
          <a:lstStyle/>
          <a:p>
            <a:pPr marL="0" indent="0">
              <a:buNone/>
            </a:pPr>
            <a:r>
              <a:rPr lang="en-GB" sz="3300" u="sng" dirty="0" smtClean="0">
                <a:latin typeface="Arial" panose="020B0604020202020204" pitchFamily="34" charset="0"/>
                <a:cs typeface="Arial" panose="020B0604020202020204" pitchFamily="34" charset="0"/>
              </a:rPr>
              <a:t>Study Sessions</a:t>
            </a:r>
          </a:p>
          <a:p>
            <a:r>
              <a:rPr lang="en-GB" sz="3300" dirty="0">
                <a:latin typeface="Arial" panose="020B0604020202020204" pitchFamily="34" charset="0"/>
                <a:cs typeface="Arial" panose="020B0604020202020204" pitchFamily="34" charset="0"/>
              </a:rPr>
              <a:t>25.04.18          </a:t>
            </a:r>
          </a:p>
          <a:p>
            <a:r>
              <a:rPr lang="en-GB" sz="3300" dirty="0">
                <a:latin typeface="Arial" panose="020B0604020202020204" pitchFamily="34" charset="0"/>
                <a:cs typeface="Arial" panose="020B0604020202020204" pitchFamily="34" charset="0"/>
              </a:rPr>
              <a:t>2.5.18  </a:t>
            </a:r>
          </a:p>
          <a:p>
            <a:r>
              <a:rPr lang="en-GB" sz="3300" dirty="0">
                <a:latin typeface="Arial" panose="020B0604020202020204" pitchFamily="34" charset="0"/>
                <a:cs typeface="Arial" panose="020B0604020202020204" pitchFamily="34" charset="0"/>
              </a:rPr>
              <a:t>09.05.18</a:t>
            </a:r>
          </a:p>
          <a:p>
            <a:r>
              <a:rPr lang="en-GB" sz="3300" dirty="0">
                <a:latin typeface="Arial" panose="020B0604020202020204" pitchFamily="34" charset="0"/>
                <a:cs typeface="Arial" panose="020B0604020202020204" pitchFamily="34" charset="0"/>
              </a:rPr>
              <a:t>19.5.18 (10am start)   </a:t>
            </a:r>
          </a:p>
          <a:p>
            <a:r>
              <a:rPr lang="en-GB" sz="3300" dirty="0">
                <a:latin typeface="Arial" panose="020B0604020202020204" pitchFamily="34" charset="0"/>
                <a:cs typeface="Arial" panose="020B0604020202020204" pitchFamily="34" charset="0"/>
              </a:rPr>
              <a:t>30.5.18            </a:t>
            </a:r>
          </a:p>
          <a:p>
            <a:r>
              <a:rPr lang="en-GB" sz="3300" dirty="0">
                <a:latin typeface="Arial" panose="020B0604020202020204" pitchFamily="34" charset="0"/>
                <a:cs typeface="Arial" panose="020B0604020202020204" pitchFamily="34" charset="0"/>
              </a:rPr>
              <a:t>6.6.18  </a:t>
            </a:r>
          </a:p>
          <a:p>
            <a:r>
              <a:rPr lang="en-GB" sz="3300" dirty="0">
                <a:latin typeface="Arial" panose="020B0604020202020204" pitchFamily="34" charset="0"/>
                <a:cs typeface="Arial" panose="020B0604020202020204" pitchFamily="34" charset="0"/>
              </a:rPr>
              <a:t>16.6.18 (10am start)   </a:t>
            </a:r>
          </a:p>
          <a:p>
            <a:r>
              <a:rPr lang="en-GB" sz="3300" dirty="0">
                <a:latin typeface="Arial" panose="020B0604020202020204" pitchFamily="34" charset="0"/>
                <a:cs typeface="Arial" panose="020B0604020202020204" pitchFamily="34" charset="0"/>
              </a:rPr>
              <a:t>20.6.18</a:t>
            </a:r>
          </a:p>
          <a:p>
            <a:r>
              <a:rPr lang="en-GB" sz="3300" dirty="0">
                <a:latin typeface="Arial" panose="020B0604020202020204" pitchFamily="34" charset="0"/>
                <a:cs typeface="Arial" panose="020B0604020202020204" pitchFamily="34" charset="0"/>
              </a:rPr>
              <a:t>23.06.18 – Draft Assignment </a:t>
            </a:r>
          </a:p>
          <a:p>
            <a:pPr marL="0" indent="0">
              <a:buNone/>
            </a:pPr>
            <a:endParaRPr lang="en-GB" sz="3300" dirty="0" smtClean="0">
              <a:latin typeface="Arial" panose="020B0604020202020204" pitchFamily="34" charset="0"/>
              <a:cs typeface="Arial" panose="020B0604020202020204" pitchFamily="34" charset="0"/>
            </a:endParaRPr>
          </a:p>
          <a:p>
            <a:pPr marL="0" indent="0">
              <a:buNone/>
            </a:pPr>
            <a:r>
              <a:rPr lang="en-GB" sz="3300" u="sng" dirty="0" smtClean="0">
                <a:latin typeface="Arial" panose="020B0604020202020204" pitchFamily="34" charset="0"/>
                <a:cs typeface="Arial" panose="020B0604020202020204" pitchFamily="34" charset="0"/>
              </a:rPr>
              <a:t>Assessment Booking Deadline </a:t>
            </a:r>
          </a:p>
          <a:p>
            <a:r>
              <a:rPr lang="en-GB" sz="3300" dirty="0" smtClean="0">
                <a:latin typeface="Arial" panose="020B0604020202020204" pitchFamily="34" charset="0"/>
                <a:cs typeface="Arial" panose="020B0604020202020204" pitchFamily="34" charset="0"/>
              </a:rPr>
              <a:t>30</a:t>
            </a:r>
            <a:r>
              <a:rPr lang="en-GB" sz="3300" baseline="30000" dirty="0" smtClean="0">
                <a:latin typeface="Arial" panose="020B0604020202020204" pitchFamily="34" charset="0"/>
                <a:cs typeface="Arial" panose="020B0604020202020204" pitchFamily="34" charset="0"/>
              </a:rPr>
              <a:t>th</a:t>
            </a:r>
            <a:r>
              <a:rPr lang="en-GB" sz="3300" dirty="0">
                <a:latin typeface="Arial" panose="020B0604020202020204" pitchFamily="34" charset="0"/>
                <a:cs typeface="Arial" panose="020B0604020202020204" pitchFamily="34" charset="0"/>
              </a:rPr>
              <a:t> </a:t>
            </a:r>
            <a:r>
              <a:rPr lang="en-GB" sz="3300" dirty="0" smtClean="0">
                <a:latin typeface="Arial" panose="020B0604020202020204" pitchFamily="34" charset="0"/>
                <a:cs typeface="Arial" panose="020B0604020202020204" pitchFamily="34" charset="0"/>
              </a:rPr>
              <a:t>May 2018</a:t>
            </a:r>
            <a:endParaRPr lang="en-GB" sz="3300" dirty="0">
              <a:latin typeface="Arial" panose="020B0604020202020204" pitchFamily="34" charset="0"/>
              <a:cs typeface="Arial" panose="020B0604020202020204" pitchFamily="34" charset="0"/>
            </a:endParaRPr>
          </a:p>
          <a:p>
            <a:pPr marL="0" indent="0">
              <a:buNone/>
            </a:pPr>
            <a:endParaRPr lang="en-GB" sz="3300" u="sng" dirty="0" smtClean="0">
              <a:latin typeface="Arial" panose="020B0604020202020204" pitchFamily="34" charset="0"/>
              <a:cs typeface="Arial" panose="020B0604020202020204" pitchFamily="34" charset="0"/>
            </a:endParaRPr>
          </a:p>
          <a:p>
            <a:pPr marL="0" indent="0">
              <a:buNone/>
            </a:pPr>
            <a:r>
              <a:rPr lang="en-GB" sz="3300" u="sng" dirty="0" smtClean="0">
                <a:latin typeface="Arial" panose="020B0604020202020204" pitchFamily="34" charset="0"/>
                <a:cs typeface="Arial" panose="020B0604020202020204" pitchFamily="34" charset="0"/>
              </a:rPr>
              <a:t>Assignment Deadline </a:t>
            </a:r>
          </a:p>
          <a:p>
            <a:r>
              <a:rPr lang="en-GB" sz="3300" dirty="0" smtClean="0">
                <a:latin typeface="Arial" panose="020B0604020202020204" pitchFamily="34" charset="0"/>
                <a:cs typeface="Arial" panose="020B0604020202020204" pitchFamily="34" charset="0"/>
              </a:rPr>
              <a:t>29</a:t>
            </a:r>
            <a:r>
              <a:rPr lang="en-GB" sz="3300" baseline="30000" dirty="0" smtClean="0">
                <a:latin typeface="Arial" panose="020B0604020202020204" pitchFamily="34" charset="0"/>
                <a:cs typeface="Arial" panose="020B0604020202020204" pitchFamily="34" charset="0"/>
              </a:rPr>
              <a:t>th</a:t>
            </a:r>
            <a:r>
              <a:rPr lang="en-GB" sz="3300" dirty="0" smtClean="0">
                <a:latin typeface="Arial" panose="020B0604020202020204" pitchFamily="34" charset="0"/>
                <a:cs typeface="Arial" panose="020B0604020202020204" pitchFamily="34" charset="0"/>
              </a:rPr>
              <a:t> June 2018</a:t>
            </a:r>
            <a:endParaRPr lang="en-GB" sz="3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11715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lstStyle/>
          <a:p>
            <a:r>
              <a:rPr lang="en-GB" dirty="0" smtClean="0"/>
              <a:t>Assignment – 29</a:t>
            </a:r>
            <a:r>
              <a:rPr lang="en-GB" baseline="30000" dirty="0" smtClean="0"/>
              <a:t>th</a:t>
            </a:r>
            <a:r>
              <a:rPr lang="en-GB" dirty="0" smtClean="0"/>
              <a:t> June Submission</a:t>
            </a:r>
          </a:p>
          <a:p>
            <a:r>
              <a:rPr lang="en-GB" dirty="0" smtClean="0"/>
              <a:t>Electronic and Paper Copy </a:t>
            </a:r>
            <a:endParaRPr lang="en-GB" dirty="0"/>
          </a:p>
        </p:txBody>
      </p:sp>
    </p:spTree>
    <p:extLst>
      <p:ext uri="{BB962C8B-B14F-4D97-AF65-F5344CB8AC3E}">
        <p14:creationId xmlns:p14="http://schemas.microsoft.com/office/powerpoint/2010/main" val="2276910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76872"/>
            <a:ext cx="8229600" cy="1143000"/>
          </a:xfrm>
        </p:spPr>
        <p:txBody>
          <a:bodyPr>
            <a:normAutofit fontScale="90000"/>
          </a:bodyPr>
          <a:lstStyle/>
          <a:p>
            <a:r>
              <a:rPr lang="en-GB" dirty="0"/>
              <a:t>Understand the role of marketing metrics</a:t>
            </a:r>
          </a:p>
        </p:txBody>
      </p:sp>
    </p:spTree>
    <p:extLst>
      <p:ext uri="{BB962C8B-B14F-4D97-AF65-F5344CB8AC3E}">
        <p14:creationId xmlns:p14="http://schemas.microsoft.com/office/powerpoint/2010/main" val="31692820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Accountability……</a:t>
            </a:r>
            <a:endParaRPr lang="en-GB" dirty="0"/>
          </a:p>
        </p:txBody>
      </p:sp>
      <p:pic>
        <p:nvPicPr>
          <p:cNvPr id="4" name="Picture 3">
            <a:hlinkClick r:id="rId3"/>
          </p:cNvPr>
          <p:cNvPicPr>
            <a:picLocks noChangeAspect="1"/>
          </p:cNvPicPr>
          <p:nvPr/>
        </p:nvPicPr>
        <p:blipFill>
          <a:blip r:embed="rId4"/>
          <a:stretch>
            <a:fillRect/>
          </a:stretch>
        </p:blipFill>
        <p:spPr>
          <a:xfrm>
            <a:off x="1331640" y="1417638"/>
            <a:ext cx="6255038" cy="4200508"/>
          </a:xfrm>
          <a:prstGeom prst="rect">
            <a:avLst/>
          </a:prstGeom>
        </p:spPr>
      </p:pic>
    </p:spTree>
    <p:extLst>
      <p:ext uri="{BB962C8B-B14F-4D97-AF65-F5344CB8AC3E}">
        <p14:creationId xmlns:p14="http://schemas.microsoft.com/office/powerpoint/2010/main" val="3926650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Demonstrate value and prove our worth?</a:t>
            </a:r>
          </a:p>
          <a:p>
            <a:r>
              <a:rPr lang="en-GB" dirty="0" smtClean="0"/>
              <a:t>Accountability</a:t>
            </a:r>
          </a:p>
          <a:p>
            <a:r>
              <a:rPr lang="en-GB" dirty="0" smtClean="0"/>
              <a:t>Internal marketing and buy-in to the “bigger picture”  </a:t>
            </a:r>
            <a:endParaRPr lang="en-GB" dirty="0"/>
          </a:p>
        </p:txBody>
      </p:sp>
    </p:spTree>
    <p:extLst>
      <p:ext uri="{BB962C8B-B14F-4D97-AF65-F5344CB8AC3E}">
        <p14:creationId xmlns:p14="http://schemas.microsoft.com/office/powerpoint/2010/main" val="36764946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t>
            </a: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Were are we now?</a:t>
            </a:r>
          </a:p>
          <a:p>
            <a:r>
              <a:rPr lang="en-GB" dirty="0" smtClean="0">
                <a:latin typeface="Arial" panose="020B0604020202020204" pitchFamily="34" charset="0"/>
                <a:cs typeface="Arial" panose="020B0604020202020204" pitchFamily="34" charset="0"/>
              </a:rPr>
              <a:t>Where do we want to be?</a:t>
            </a:r>
          </a:p>
          <a:p>
            <a:r>
              <a:rPr lang="en-GB" dirty="0" smtClean="0">
                <a:latin typeface="Arial" panose="020B0604020202020204" pitchFamily="34" charset="0"/>
                <a:cs typeface="Arial" panose="020B0604020202020204" pitchFamily="34" charset="0"/>
              </a:rPr>
              <a:t>How do we get there?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3616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a:xfrm>
            <a:off x="457200" y="1700808"/>
            <a:ext cx="8229600" cy="3917032"/>
          </a:xfrm>
        </p:spPr>
        <p:txBody>
          <a:bodyPr/>
          <a:lstStyle/>
          <a:p>
            <a:r>
              <a:rPr lang="en-GB" dirty="0" smtClean="0">
                <a:latin typeface="Arial" panose="020B0604020202020204" pitchFamily="34" charset="0"/>
                <a:cs typeface="Arial" panose="020B0604020202020204" pitchFamily="34" charset="0"/>
              </a:rPr>
              <a:t>Consider how your organisation measures its marketing activity. Be ready to discuss the aims/objectives, specific campaigns and the measurement tools involved. </a:t>
            </a:r>
          </a:p>
          <a:p>
            <a:r>
              <a:rPr lang="en-GB" dirty="0" smtClean="0">
                <a:latin typeface="Arial" panose="020B0604020202020204" pitchFamily="34" charset="0"/>
                <a:cs typeface="Arial" panose="020B0604020202020204" pitchFamily="34" charset="0"/>
              </a:rPr>
              <a:t>Also consider the success and the development of future activity based on the results.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9066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benefits of analysing marketing</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dirty="0" smtClean="0">
                <a:latin typeface="Arial" panose="020B0604020202020204" pitchFamily="34" charset="0"/>
                <a:cs typeface="Arial" panose="020B0604020202020204" pitchFamily="34" charset="0"/>
              </a:rPr>
              <a:t>Drive Revenue</a:t>
            </a:r>
          </a:p>
          <a:p>
            <a:pPr marL="514350" indent="-514350">
              <a:buAutoNum type="arabicPeriod"/>
            </a:pPr>
            <a:r>
              <a:rPr lang="en-GB" dirty="0" smtClean="0">
                <a:latin typeface="Arial" panose="020B0604020202020204" pitchFamily="34" charset="0"/>
                <a:cs typeface="Arial" panose="020B0604020202020204" pitchFamily="34" charset="0"/>
              </a:rPr>
              <a:t>Save Money</a:t>
            </a:r>
          </a:p>
          <a:p>
            <a:pPr marL="514350" indent="-514350">
              <a:buAutoNum type="arabicPeriod"/>
            </a:pPr>
            <a:r>
              <a:rPr lang="en-GB" dirty="0" smtClean="0">
                <a:latin typeface="Arial" panose="020B0604020202020204" pitchFamily="34" charset="0"/>
                <a:cs typeface="Arial" panose="020B0604020202020204" pitchFamily="34" charset="0"/>
              </a:rPr>
              <a:t>Persuade Executives</a:t>
            </a:r>
          </a:p>
          <a:p>
            <a:pPr marL="514350" indent="-514350">
              <a:buAutoNum type="arabicPeriod"/>
            </a:pPr>
            <a:r>
              <a:rPr lang="en-GB" dirty="0" smtClean="0">
                <a:latin typeface="Arial" panose="020B0604020202020204" pitchFamily="34" charset="0"/>
                <a:cs typeface="Arial" panose="020B0604020202020204" pitchFamily="34" charset="0"/>
              </a:rPr>
              <a:t>Encourage Experimentation</a:t>
            </a:r>
          </a:p>
          <a:p>
            <a:pPr marL="514350" indent="-514350">
              <a:buAutoNum type="arabicPeriod"/>
            </a:pPr>
            <a:r>
              <a:rPr lang="en-GB" dirty="0" smtClean="0">
                <a:latin typeface="Arial" panose="020B0604020202020204" pitchFamily="34" charset="0"/>
                <a:cs typeface="Arial" panose="020B0604020202020204" pitchFamily="34" charset="0"/>
              </a:rPr>
              <a:t>Reduce Internal Politics </a:t>
            </a:r>
          </a:p>
          <a:p>
            <a:pPr marL="514350" indent="-514350">
              <a:buAutoNum type="arabicPeriod"/>
            </a:pPr>
            <a:endParaRPr lang="en-GB" dirty="0">
              <a:latin typeface="Arial" panose="020B0604020202020204" pitchFamily="34" charset="0"/>
              <a:cs typeface="Arial" panose="020B0604020202020204" pitchFamily="34" charset="0"/>
            </a:endParaRPr>
          </a:p>
          <a:p>
            <a:pPr marL="0" indent="0">
              <a:buNone/>
            </a:pPr>
            <a:r>
              <a:rPr lang="en-GB" sz="1100" dirty="0" err="1" smtClean="0">
                <a:latin typeface="Arial" panose="020B0604020202020204" pitchFamily="34" charset="0"/>
                <a:cs typeface="Arial" panose="020B0604020202020204" pitchFamily="34" charset="0"/>
              </a:rPr>
              <a:t>Sorger</a:t>
            </a:r>
            <a:r>
              <a:rPr lang="en-GB" sz="1100" dirty="0" smtClean="0">
                <a:latin typeface="Arial" panose="020B0604020202020204" pitchFamily="34" charset="0"/>
                <a:cs typeface="Arial" panose="020B0604020202020204" pitchFamily="34" charset="0"/>
              </a:rPr>
              <a:t> (2013) cited in CIM Mastering Metrics </a:t>
            </a:r>
            <a:r>
              <a:rPr lang="en-GB" sz="1100" dirty="0" err="1" smtClean="0">
                <a:latin typeface="Arial" panose="020B0604020202020204" pitchFamily="34" charset="0"/>
                <a:cs typeface="Arial" panose="020B0604020202020204" pitchFamily="34" charset="0"/>
              </a:rPr>
              <a:t>pg</a:t>
            </a:r>
            <a:r>
              <a:rPr lang="en-GB" sz="1100" dirty="0" smtClean="0">
                <a:latin typeface="Arial" panose="020B0604020202020204" pitchFamily="34" charset="0"/>
                <a:cs typeface="Arial" panose="020B0604020202020204" pitchFamily="34" charset="0"/>
              </a:rPr>
              <a:t> 532</a:t>
            </a:r>
          </a:p>
          <a:p>
            <a:pPr marL="514350" indent="-514350">
              <a:buAutoNum type="arabicPeriod"/>
            </a:pPr>
            <a:endParaRPr lang="en-GB" dirty="0"/>
          </a:p>
        </p:txBody>
      </p:sp>
    </p:spTree>
    <p:extLst>
      <p:ext uri="{BB962C8B-B14F-4D97-AF65-F5344CB8AC3E}">
        <p14:creationId xmlns:p14="http://schemas.microsoft.com/office/powerpoint/2010/main" val="3326238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714375" y="285750"/>
            <a:ext cx="8429625" cy="928688"/>
          </a:xfrm>
        </p:spPr>
        <p:txBody>
          <a:bodyPr/>
          <a:lstStyle/>
          <a:p>
            <a:r>
              <a:rPr lang="en-GB" altLang="en-US" smtClean="0"/>
              <a:t>When to measure?</a:t>
            </a:r>
          </a:p>
        </p:txBody>
      </p:sp>
      <p:sp>
        <p:nvSpPr>
          <p:cNvPr id="78851" name="Content Placeholder 2"/>
          <p:cNvSpPr>
            <a:spLocks noGrp="1"/>
          </p:cNvSpPr>
          <p:nvPr>
            <p:ph idx="1"/>
          </p:nvPr>
        </p:nvSpPr>
        <p:spPr>
          <a:xfrm>
            <a:off x="714375" y="1600200"/>
            <a:ext cx="8072438" cy="4114800"/>
          </a:xfrm>
        </p:spPr>
        <p:txBody>
          <a:bodyPr/>
          <a:lstStyle/>
          <a:p>
            <a:r>
              <a:rPr lang="en-GB" altLang="en-US" sz="2400" smtClean="0"/>
              <a:t>Before </a:t>
            </a:r>
          </a:p>
          <a:p>
            <a:pPr lvl="1"/>
            <a:r>
              <a:rPr lang="en-GB" altLang="en-US" sz="2000" smtClean="0"/>
              <a:t>Context analysis (internal and external environments; customers, competitors, markets)</a:t>
            </a:r>
          </a:p>
          <a:p>
            <a:pPr lvl="1"/>
            <a:r>
              <a:rPr lang="en-GB" altLang="en-US" sz="2000" smtClean="0"/>
              <a:t>Pre-testing of materials (e.g. advertisements)</a:t>
            </a:r>
          </a:p>
          <a:p>
            <a:r>
              <a:rPr lang="en-GB" altLang="en-US" sz="2400" smtClean="0"/>
              <a:t>During </a:t>
            </a:r>
          </a:p>
          <a:p>
            <a:pPr lvl="1"/>
            <a:r>
              <a:rPr lang="en-GB" altLang="en-US" sz="2000" smtClean="0"/>
              <a:t>Feedback on campaigns, use to adjust messages and executions as the campaign progresses</a:t>
            </a:r>
          </a:p>
          <a:p>
            <a:r>
              <a:rPr lang="en-GB" altLang="en-US" sz="2400" smtClean="0"/>
              <a:t>After</a:t>
            </a:r>
          </a:p>
          <a:p>
            <a:pPr lvl="1"/>
            <a:r>
              <a:rPr lang="en-GB" altLang="en-US" sz="2000" smtClean="0"/>
              <a:t>Measure success against objectives</a:t>
            </a:r>
          </a:p>
          <a:p>
            <a:pPr lvl="1"/>
            <a:r>
              <a:rPr lang="en-GB" altLang="en-US" sz="2000" smtClean="0"/>
              <a:t>What worked?  What didn’t? What can we do differently next time?</a:t>
            </a:r>
          </a:p>
        </p:txBody>
      </p:sp>
    </p:spTree>
    <p:extLst>
      <p:ext uri="{BB962C8B-B14F-4D97-AF65-F5344CB8AC3E}">
        <p14:creationId xmlns:p14="http://schemas.microsoft.com/office/powerpoint/2010/main" val="13936487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r>
              <a:rPr lang="en-GB" dirty="0" smtClean="0"/>
              <a:t>Analytics – tools used to provide data for metrics </a:t>
            </a:r>
          </a:p>
          <a:p>
            <a:pPr marL="0" indent="0">
              <a:buNone/>
            </a:pPr>
            <a:endParaRPr lang="en-GB" dirty="0" smtClean="0"/>
          </a:p>
          <a:p>
            <a:r>
              <a:rPr lang="en-GB" dirty="0" smtClean="0"/>
              <a:t>Metrics – A measure of performance – in this context a measure of Marketing Performance.</a:t>
            </a:r>
            <a:endParaRPr lang="en-GB" dirty="0"/>
          </a:p>
        </p:txBody>
      </p:sp>
    </p:spTree>
    <p:extLst>
      <p:ext uri="{BB962C8B-B14F-4D97-AF65-F5344CB8AC3E}">
        <p14:creationId xmlns:p14="http://schemas.microsoft.com/office/powerpoint/2010/main" val="3634979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Gathering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055286677"/>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6804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 </a:t>
            </a:r>
            <a:endParaRPr lang="en-GB" dirty="0"/>
          </a:p>
        </p:txBody>
      </p:sp>
      <p:sp>
        <p:nvSpPr>
          <p:cNvPr id="3" name="Content Placeholder 2"/>
          <p:cNvSpPr>
            <a:spLocks noGrp="1"/>
          </p:cNvSpPr>
          <p:nvPr>
            <p:ph idx="1"/>
          </p:nvPr>
        </p:nvSpPr>
        <p:spPr/>
        <p:txBody>
          <a:bodyPr/>
          <a:lstStyle/>
          <a:p>
            <a:r>
              <a:rPr lang="en-GB" dirty="0" smtClean="0"/>
              <a:t>Business objectives need to be aligned with strategy and metrics. </a:t>
            </a:r>
          </a:p>
          <a:p>
            <a:r>
              <a:rPr lang="en-GB" dirty="0" smtClean="0"/>
              <a:t>Clearly defined goals are needed for successful and meaningful measurement</a:t>
            </a:r>
            <a:endParaRPr lang="en-GB" dirty="0"/>
          </a:p>
        </p:txBody>
      </p:sp>
    </p:spTree>
    <p:extLst>
      <p:ext uri="{BB962C8B-B14F-4D97-AF65-F5344CB8AC3E}">
        <p14:creationId xmlns:p14="http://schemas.microsoft.com/office/powerpoint/2010/main" val="4194960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Metric Options </a:t>
            </a:r>
            <a:endParaRPr lang="en-GB" dirty="0"/>
          </a:p>
        </p:txBody>
      </p:sp>
      <p:sp>
        <p:nvSpPr>
          <p:cNvPr id="3" name="Content Placeholder 2"/>
          <p:cNvSpPr>
            <a:spLocks noGrp="1"/>
          </p:cNvSpPr>
          <p:nvPr>
            <p:ph idx="1"/>
          </p:nvPr>
        </p:nvSpPr>
        <p:spPr/>
        <p:txBody>
          <a:bodyPr/>
          <a:lstStyle/>
          <a:p>
            <a:pPr marL="0" indent="0">
              <a:buNone/>
            </a:pPr>
            <a:r>
              <a:rPr lang="en-GB" dirty="0" smtClean="0"/>
              <a:t>The choice of metrics will depend on:</a:t>
            </a:r>
          </a:p>
          <a:p>
            <a:r>
              <a:rPr lang="en-GB" dirty="0" smtClean="0"/>
              <a:t>Ones that are most clearly linked and relate to the objectives set.</a:t>
            </a:r>
          </a:p>
          <a:p>
            <a:r>
              <a:rPr lang="en-GB" dirty="0" smtClean="0"/>
              <a:t>In keeping with how the organisation or function measures success of activities, strategies and objectives.</a:t>
            </a:r>
            <a:endParaRPr lang="en-GB" dirty="0"/>
          </a:p>
        </p:txBody>
      </p:sp>
    </p:spTree>
    <p:extLst>
      <p:ext uri="{BB962C8B-B14F-4D97-AF65-F5344CB8AC3E}">
        <p14:creationId xmlns:p14="http://schemas.microsoft.com/office/powerpoint/2010/main" val="3242058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Triple Bottom Line and Integrated Reporting </a:t>
            </a:r>
            <a:endParaRPr lang="en-GB" dirty="0"/>
          </a:p>
        </p:txBody>
      </p:sp>
      <p:pic>
        <p:nvPicPr>
          <p:cNvPr id="4" name="Content Placeholder 3"/>
          <p:cNvPicPr>
            <a:picLocks noGrp="1" noChangeAspect="1"/>
          </p:cNvPicPr>
          <p:nvPr>
            <p:ph idx="1"/>
          </p:nvPr>
        </p:nvPicPr>
        <p:blipFill>
          <a:blip r:embed="rId2"/>
          <a:stretch>
            <a:fillRect/>
          </a:stretch>
        </p:blipFill>
        <p:spPr>
          <a:xfrm>
            <a:off x="2555776" y="1988840"/>
            <a:ext cx="3619934" cy="3296450"/>
          </a:xfrm>
          <a:prstGeom prst="rect">
            <a:avLst/>
          </a:prstGeom>
        </p:spPr>
      </p:pic>
    </p:spTree>
    <p:extLst>
      <p:ext uri="{BB962C8B-B14F-4D97-AF65-F5344CB8AC3E}">
        <p14:creationId xmlns:p14="http://schemas.microsoft.com/office/powerpoint/2010/main" val="840069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808" t="9679" r="335" b="6438"/>
          <a:stretch/>
        </p:blipFill>
        <p:spPr>
          <a:xfrm>
            <a:off x="215290" y="476672"/>
            <a:ext cx="8905452" cy="4248472"/>
          </a:xfrm>
          <a:prstGeom prst="rect">
            <a:avLst/>
          </a:prstGeom>
        </p:spPr>
      </p:pic>
    </p:spTree>
    <p:extLst>
      <p:ext uri="{BB962C8B-B14F-4D97-AF65-F5344CB8AC3E}">
        <p14:creationId xmlns:p14="http://schemas.microsoft.com/office/powerpoint/2010/main" val="4026242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M&amp;S Way…</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“Environmental </a:t>
            </a:r>
            <a:r>
              <a:rPr lang="en-GB" dirty="0"/>
              <a:t>risks and social inequality are making the world more complicated and unpredictable. Customers are increasingly aware of their personal impact on the world and businesses must work hard to build and maintain their trust. Growing pressure on natural resources and poor global stewardship may increase our costs, restrict our access to key raw materials and make our global supply chains more volatile.</a:t>
            </a:r>
          </a:p>
          <a:p>
            <a:pPr marL="0" indent="0">
              <a:buNone/>
            </a:pPr>
            <a:r>
              <a:rPr lang="en-GB" dirty="0"/>
              <a:t/>
            </a:r>
            <a:br>
              <a:rPr lang="en-GB" dirty="0"/>
            </a:br>
            <a:endParaRPr lang="en-GB" dirty="0"/>
          </a:p>
          <a:p>
            <a:pPr marL="0" indent="0">
              <a:buNone/>
            </a:pPr>
            <a:r>
              <a:rPr lang="en-GB" dirty="0" smtClean="0"/>
              <a:t>Against </a:t>
            </a:r>
            <a:r>
              <a:rPr lang="en-GB" dirty="0"/>
              <a:t>this backdrop, we’re on a journey to make our business more sustainable. We believe a successful business must also be environmentally and socially sustainable. This belief isn’t new. We’ve always maintained that business practices that benefit society improve our long-term </a:t>
            </a:r>
            <a:r>
              <a:rPr lang="en-GB" dirty="0" smtClean="0"/>
              <a:t>performance” </a:t>
            </a:r>
            <a:endParaRPr lang="en-GB" dirty="0"/>
          </a:p>
          <a:p>
            <a:endParaRPr lang="en-GB" dirty="0"/>
          </a:p>
        </p:txBody>
      </p:sp>
    </p:spTree>
    <p:extLst>
      <p:ext uri="{BB962C8B-B14F-4D97-AF65-F5344CB8AC3E}">
        <p14:creationId xmlns:p14="http://schemas.microsoft.com/office/powerpoint/2010/main" val="4285874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229600" cy="4896545"/>
          </a:xfrm>
        </p:spPr>
        <p:txBody>
          <a:bodyPr>
            <a:normAutofit fontScale="47500" lnSpcReduction="20000"/>
          </a:bodyPr>
          <a:lstStyle/>
          <a:p>
            <a:pPr marL="0" indent="0">
              <a:buNone/>
            </a:pPr>
            <a:r>
              <a:rPr lang="en-GB" sz="3400" b="1" u="sng" dirty="0"/>
              <a:t>Commitments and targets</a:t>
            </a:r>
          </a:p>
          <a:p>
            <a:pPr marL="0" indent="0">
              <a:buNone/>
            </a:pPr>
            <a:endParaRPr lang="en-GB" sz="3400" dirty="0" smtClean="0"/>
          </a:p>
          <a:p>
            <a:pPr marL="0" indent="0">
              <a:buNone/>
            </a:pPr>
            <a:r>
              <a:rPr lang="en-GB" sz="3400" dirty="0" smtClean="0"/>
              <a:t>We </a:t>
            </a:r>
            <a:r>
              <a:rPr lang="en-GB" sz="3400" dirty="0"/>
              <a:t>are committed to delivering sustainable value for our stakeholders through the high quality, own brand food, clothing and home products we offer in the UK and internationally. Plan A is at the heart of our plans to realise this commitment and become a leading sustainable, international, multi-channel retailer. </a:t>
            </a:r>
          </a:p>
          <a:p>
            <a:pPr marL="0" indent="0">
              <a:buNone/>
            </a:pPr>
            <a:r>
              <a:rPr lang="en-GB" sz="3400" dirty="0"/>
              <a:t/>
            </a:r>
            <a:br>
              <a:rPr lang="en-GB" sz="3400" dirty="0"/>
            </a:br>
            <a:endParaRPr lang="en-GB" sz="3400" dirty="0"/>
          </a:p>
          <a:p>
            <a:pPr marL="0" indent="0">
              <a:buNone/>
            </a:pPr>
            <a:r>
              <a:rPr lang="en-GB" sz="3400" dirty="0"/>
              <a:t>Having achieved a number of important commitments in the original version of Plan A - including </a:t>
            </a:r>
            <a:r>
              <a:rPr lang="en-GB" sz="3400" b="1" u="sng" dirty="0"/>
              <a:t>carbon neutral operations</a:t>
            </a:r>
            <a:r>
              <a:rPr lang="en-GB" sz="3400" dirty="0"/>
              <a:t>, sending </a:t>
            </a:r>
            <a:r>
              <a:rPr lang="en-GB" sz="3400" b="1" u="sng" dirty="0"/>
              <a:t>zero waste to landfill </a:t>
            </a:r>
            <a:r>
              <a:rPr lang="en-GB" sz="3400" dirty="0"/>
              <a:t>and reducing packaging </a:t>
            </a:r>
            <a:r>
              <a:rPr lang="en-GB" sz="3400" b="1" u="sng" dirty="0"/>
              <a:t>by 25% </a:t>
            </a:r>
            <a:r>
              <a:rPr lang="en-GB" sz="3400" dirty="0"/>
              <a:t>- we launched Plan A 2020 in 2014. It comprises 100 new, revised and existing commitments. You can find out more about it in our current Plan A report.</a:t>
            </a:r>
          </a:p>
          <a:p>
            <a:pPr marL="0" indent="0">
              <a:buNone/>
            </a:pPr>
            <a:r>
              <a:rPr lang="en-GB" sz="3400" dirty="0"/>
              <a:t/>
            </a:r>
            <a:br>
              <a:rPr lang="en-GB" sz="3400" dirty="0"/>
            </a:br>
            <a:endParaRPr lang="en-GB" sz="3400" dirty="0"/>
          </a:p>
          <a:p>
            <a:pPr marL="0" indent="0">
              <a:buNone/>
            </a:pPr>
            <a:r>
              <a:rPr lang="en-GB" sz="3400" u="sng" dirty="0"/>
              <a:t>Approach</a:t>
            </a:r>
          </a:p>
          <a:p>
            <a:pPr marL="0" indent="0">
              <a:buNone/>
            </a:pPr>
            <a:endParaRPr lang="en-GB" sz="3400" dirty="0" smtClean="0"/>
          </a:p>
          <a:p>
            <a:pPr marL="0" indent="0">
              <a:buNone/>
            </a:pPr>
            <a:r>
              <a:rPr lang="en-GB" sz="3400" dirty="0" smtClean="0"/>
              <a:t>Plan </a:t>
            </a:r>
            <a:r>
              <a:rPr lang="en-GB" sz="3400" dirty="0"/>
              <a:t>A underpins our unique business model which is enabling us to </a:t>
            </a:r>
            <a:r>
              <a:rPr lang="en-GB" sz="3400" b="1" u="sng" dirty="0"/>
              <a:t>create long-term value </a:t>
            </a:r>
            <a:r>
              <a:rPr lang="en-GB" sz="3400" dirty="0"/>
              <a:t>through the effective use of resources and relationships. We manage these in line with our core values of Inspiration, Innovation, Integrity and In Touch. These values influence how we behave and they run through everything we do - they make the M&amp;S difference: Making Every Moment Special through the products and services we offer our customers in the UK and internationally. </a:t>
            </a:r>
          </a:p>
          <a:p>
            <a:endParaRPr lang="en-GB" dirty="0"/>
          </a:p>
        </p:txBody>
      </p:sp>
    </p:spTree>
    <p:extLst>
      <p:ext uri="{BB962C8B-B14F-4D97-AF65-F5344CB8AC3E}">
        <p14:creationId xmlns:p14="http://schemas.microsoft.com/office/powerpoint/2010/main" val="98768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224" t="22793" r="5550" b="9177"/>
          <a:stretch/>
        </p:blipFill>
        <p:spPr>
          <a:xfrm>
            <a:off x="395536" y="235556"/>
            <a:ext cx="8424936" cy="5137660"/>
          </a:xfrm>
          <a:prstGeom prst="rect">
            <a:avLst/>
          </a:prstGeom>
        </p:spPr>
      </p:pic>
    </p:spTree>
    <p:extLst>
      <p:ext uri="{BB962C8B-B14F-4D97-AF65-F5344CB8AC3E}">
        <p14:creationId xmlns:p14="http://schemas.microsoft.com/office/powerpoint/2010/main" val="4013794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Measures In </a:t>
            </a:r>
            <a:r>
              <a:rPr lang="en-GB" dirty="0"/>
              <a:t>T</a:t>
            </a:r>
            <a:r>
              <a:rPr lang="en-GB" dirty="0" smtClean="0"/>
              <a:t>he </a:t>
            </a:r>
            <a:r>
              <a:rPr lang="en-GB" dirty="0"/>
              <a:t>T</a:t>
            </a:r>
            <a:r>
              <a:rPr lang="en-GB" dirty="0" smtClean="0"/>
              <a:t>riple </a:t>
            </a:r>
            <a:r>
              <a:rPr lang="en-GB" dirty="0"/>
              <a:t>B</a:t>
            </a:r>
            <a:r>
              <a:rPr lang="en-GB" dirty="0" smtClean="0"/>
              <a:t>ottom </a:t>
            </a:r>
            <a:r>
              <a:rPr lang="en-GB" dirty="0"/>
              <a:t>L</a:t>
            </a:r>
            <a:r>
              <a:rPr lang="en-GB" dirty="0" smtClean="0"/>
              <a:t>ine</a:t>
            </a:r>
            <a:endParaRPr lang="en-GB" dirty="0"/>
          </a:p>
        </p:txBody>
      </p:sp>
      <p:pic>
        <p:nvPicPr>
          <p:cNvPr id="4" name="Content Placeholder 3"/>
          <p:cNvPicPr>
            <a:picLocks noGrp="1" noChangeAspect="1"/>
          </p:cNvPicPr>
          <p:nvPr>
            <p:ph idx="1"/>
          </p:nvPr>
        </p:nvPicPr>
        <p:blipFill>
          <a:blip r:embed="rId2"/>
          <a:stretch>
            <a:fillRect/>
          </a:stretch>
        </p:blipFill>
        <p:spPr>
          <a:xfrm>
            <a:off x="3371850" y="2708920"/>
            <a:ext cx="2400300" cy="1905000"/>
          </a:xfrm>
          <a:prstGeom prst="rect">
            <a:avLst/>
          </a:prstGeom>
        </p:spPr>
      </p:pic>
      <p:sp>
        <p:nvSpPr>
          <p:cNvPr id="5" name="TextBox 4"/>
          <p:cNvSpPr txBox="1"/>
          <p:nvPr/>
        </p:nvSpPr>
        <p:spPr>
          <a:xfrm>
            <a:off x="2123728" y="1417638"/>
            <a:ext cx="4253255" cy="1754326"/>
          </a:xfrm>
          <a:prstGeom prst="rect">
            <a:avLst/>
          </a:prstGeom>
          <a:noFill/>
        </p:spPr>
        <p:txBody>
          <a:bodyPr wrap="square" rtlCol="0">
            <a:spAutoFit/>
          </a:bodyPr>
          <a:lstStyle/>
          <a:p>
            <a:r>
              <a:rPr lang="en-GB" b="1" u="sng" dirty="0" smtClean="0"/>
              <a:t>Environmental</a:t>
            </a:r>
          </a:p>
          <a:p>
            <a:pPr marL="285750" indent="-285750">
              <a:buFont typeface="Arial" panose="020B0604020202020204" pitchFamily="34" charset="0"/>
              <a:buChar char="•"/>
            </a:pPr>
            <a:r>
              <a:rPr lang="en-GB" dirty="0" smtClean="0"/>
              <a:t>Reduce the footprint that impacts negatively on the environment </a:t>
            </a:r>
          </a:p>
          <a:p>
            <a:pPr marL="285750" indent="-285750">
              <a:buFont typeface="Arial" panose="020B0604020202020204" pitchFamily="34" charset="0"/>
              <a:buChar char="•"/>
            </a:pPr>
            <a:r>
              <a:rPr lang="en-GB" dirty="0" smtClean="0"/>
              <a:t>Reduce energy waste</a:t>
            </a:r>
          </a:p>
          <a:p>
            <a:pPr marL="285750" indent="-285750">
              <a:buFont typeface="Arial" panose="020B0604020202020204" pitchFamily="34" charset="0"/>
              <a:buChar char="•"/>
            </a:pPr>
            <a:r>
              <a:rPr lang="en-GB" dirty="0" smtClean="0"/>
              <a:t>Use sustainable packaging </a:t>
            </a:r>
          </a:p>
          <a:p>
            <a:pPr marL="285750" indent="-285750">
              <a:buFont typeface="Arial" panose="020B0604020202020204" pitchFamily="34" charset="0"/>
              <a:buChar char="•"/>
            </a:pPr>
            <a:r>
              <a:rPr lang="en-GB" dirty="0" smtClean="0"/>
              <a:t>Recycle</a:t>
            </a:r>
            <a:endParaRPr lang="en-GB" dirty="0"/>
          </a:p>
        </p:txBody>
      </p:sp>
      <p:sp>
        <p:nvSpPr>
          <p:cNvPr id="7" name="TextBox 6"/>
          <p:cNvSpPr txBox="1"/>
          <p:nvPr/>
        </p:nvSpPr>
        <p:spPr>
          <a:xfrm>
            <a:off x="611560" y="4005064"/>
            <a:ext cx="5400600" cy="1754326"/>
          </a:xfrm>
          <a:prstGeom prst="rect">
            <a:avLst/>
          </a:prstGeom>
          <a:noFill/>
        </p:spPr>
        <p:txBody>
          <a:bodyPr wrap="square" rtlCol="0">
            <a:spAutoFit/>
          </a:bodyPr>
          <a:lstStyle/>
          <a:p>
            <a:r>
              <a:rPr lang="en-GB" b="1" u="sng" dirty="0" smtClean="0"/>
              <a:t>Social</a:t>
            </a:r>
          </a:p>
          <a:p>
            <a:pPr marL="285750" indent="-285750">
              <a:buFont typeface="Arial" panose="020B0604020202020204" pitchFamily="34" charset="0"/>
              <a:buChar char="•"/>
            </a:pPr>
            <a:r>
              <a:rPr lang="en-GB" dirty="0" smtClean="0"/>
              <a:t>CSR Initiatives</a:t>
            </a:r>
          </a:p>
          <a:p>
            <a:pPr marL="285750" indent="-285750">
              <a:buFont typeface="Arial" panose="020B0604020202020204" pitchFamily="34" charset="0"/>
              <a:buChar char="•"/>
            </a:pPr>
            <a:r>
              <a:rPr lang="en-GB" dirty="0" smtClean="0"/>
              <a:t>Fair Trading </a:t>
            </a:r>
          </a:p>
          <a:p>
            <a:pPr marL="285750" indent="-285750">
              <a:buFont typeface="Arial" panose="020B0604020202020204" pitchFamily="34" charset="0"/>
              <a:buChar char="•"/>
            </a:pPr>
            <a:r>
              <a:rPr lang="en-GB" dirty="0" smtClean="0"/>
              <a:t>Support Local Suppliers</a:t>
            </a:r>
          </a:p>
          <a:p>
            <a:pPr marL="285750" indent="-285750">
              <a:buFont typeface="Arial" panose="020B0604020202020204" pitchFamily="34" charset="0"/>
              <a:buChar char="•"/>
            </a:pPr>
            <a:r>
              <a:rPr lang="en-GB" dirty="0" smtClean="0"/>
              <a:t>Reduce promotion of harmful substances </a:t>
            </a:r>
            <a:r>
              <a:rPr lang="en-GB" dirty="0" err="1" smtClean="0"/>
              <a:t>e.g</a:t>
            </a:r>
            <a:r>
              <a:rPr lang="en-GB" dirty="0" smtClean="0"/>
              <a:t> sugar in soft drinks </a:t>
            </a:r>
            <a:r>
              <a:rPr lang="en-GB" dirty="0" err="1" smtClean="0"/>
              <a:t>etc</a:t>
            </a:r>
            <a:endParaRPr lang="en-GB" dirty="0" smtClean="0"/>
          </a:p>
        </p:txBody>
      </p:sp>
      <p:sp>
        <p:nvSpPr>
          <p:cNvPr id="8" name="TextBox 7"/>
          <p:cNvSpPr txBox="1"/>
          <p:nvPr/>
        </p:nvSpPr>
        <p:spPr>
          <a:xfrm>
            <a:off x="5436096" y="3299301"/>
            <a:ext cx="3729215" cy="2031325"/>
          </a:xfrm>
          <a:prstGeom prst="rect">
            <a:avLst/>
          </a:prstGeom>
          <a:noFill/>
        </p:spPr>
        <p:txBody>
          <a:bodyPr wrap="square" rtlCol="0">
            <a:spAutoFit/>
          </a:bodyPr>
          <a:lstStyle/>
          <a:p>
            <a:r>
              <a:rPr lang="en-GB" b="1" u="sng" dirty="0" smtClean="0"/>
              <a:t>Economic</a:t>
            </a:r>
          </a:p>
          <a:p>
            <a:pPr marL="285750" indent="-285750">
              <a:buFont typeface="Arial" panose="020B0604020202020204" pitchFamily="34" charset="0"/>
              <a:buChar char="•"/>
            </a:pPr>
            <a:r>
              <a:rPr lang="en-GB" dirty="0" smtClean="0"/>
              <a:t>Ensure future economic development of company</a:t>
            </a:r>
          </a:p>
          <a:p>
            <a:pPr marL="285750" indent="-285750">
              <a:buFont typeface="Arial" panose="020B0604020202020204" pitchFamily="34" charset="0"/>
              <a:buChar char="•"/>
            </a:pPr>
            <a:r>
              <a:rPr lang="en-GB" dirty="0" smtClean="0"/>
              <a:t>Create sustainable financial bottom line</a:t>
            </a:r>
          </a:p>
          <a:p>
            <a:pPr marL="285750" indent="-285750">
              <a:buFont typeface="Arial" panose="020B0604020202020204" pitchFamily="34" charset="0"/>
              <a:buChar char="•"/>
            </a:pPr>
            <a:r>
              <a:rPr lang="en-GB" dirty="0" smtClean="0"/>
              <a:t>Save money by using resources efficiently </a:t>
            </a:r>
            <a:endParaRPr lang="en-GB" dirty="0"/>
          </a:p>
        </p:txBody>
      </p:sp>
    </p:spTree>
    <p:extLst>
      <p:ext uri="{BB962C8B-B14F-4D97-AF65-F5344CB8AC3E}">
        <p14:creationId xmlns:p14="http://schemas.microsoft.com/office/powerpoint/2010/main" val="31571087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pPr marL="0" indent="0">
              <a:buNone/>
            </a:pPr>
            <a:r>
              <a:rPr lang="en-GB" dirty="0" smtClean="0"/>
              <a:t>Consider the elements of the triple bottom line and apply to your organisation or an organisation of your choice.</a:t>
            </a:r>
            <a:endParaRPr lang="en-GB" dirty="0"/>
          </a:p>
        </p:txBody>
      </p:sp>
    </p:spTree>
    <p:extLst>
      <p:ext uri="{BB962C8B-B14F-4D97-AF65-F5344CB8AC3E}">
        <p14:creationId xmlns:p14="http://schemas.microsoft.com/office/powerpoint/2010/main" val="11397005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Integrated Reporting &lt;IR&gt;</a:t>
            </a:r>
            <a:endParaRPr lang="en-GB" dirty="0"/>
          </a:p>
        </p:txBody>
      </p:sp>
      <p:sp>
        <p:nvSpPr>
          <p:cNvPr id="3" name="Content Placeholder 2"/>
          <p:cNvSpPr>
            <a:spLocks noGrp="1"/>
          </p:cNvSpPr>
          <p:nvPr>
            <p:ph idx="1"/>
          </p:nvPr>
        </p:nvSpPr>
        <p:spPr/>
        <p:txBody>
          <a:bodyPr/>
          <a:lstStyle/>
          <a:p>
            <a:r>
              <a:rPr lang="en-GB" dirty="0" smtClean="0"/>
              <a:t>Bringing together an organisations strategy, governance, performance and prospects to demonstrate how the organisation creates value in the widest sense</a:t>
            </a:r>
            <a:endParaRPr lang="en-GB" dirty="0"/>
          </a:p>
        </p:txBody>
      </p:sp>
      <p:pic>
        <p:nvPicPr>
          <p:cNvPr id="4" name="Picture 3">
            <a:hlinkClick r:id="rId2"/>
          </p:cNvPr>
          <p:cNvPicPr>
            <a:picLocks noChangeAspect="1"/>
          </p:cNvPicPr>
          <p:nvPr/>
        </p:nvPicPr>
        <p:blipFill>
          <a:blip r:embed="rId3"/>
          <a:stretch>
            <a:fillRect/>
          </a:stretch>
        </p:blipFill>
        <p:spPr>
          <a:xfrm>
            <a:off x="3131840" y="4030826"/>
            <a:ext cx="3133725" cy="1457325"/>
          </a:xfrm>
          <a:prstGeom prst="rect">
            <a:avLst/>
          </a:prstGeom>
        </p:spPr>
      </p:pic>
    </p:spTree>
    <p:extLst>
      <p:ext uri="{BB962C8B-B14F-4D97-AF65-F5344CB8AC3E}">
        <p14:creationId xmlns:p14="http://schemas.microsoft.com/office/powerpoint/2010/main" val="5000011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Metrics </a:t>
            </a:r>
            <a:r>
              <a:rPr lang="en-GB" dirty="0"/>
              <a:t>A</a:t>
            </a:r>
            <a:r>
              <a:rPr lang="en-GB" dirty="0" smtClean="0"/>
              <a:t>cross </a:t>
            </a:r>
            <a:r>
              <a:rPr lang="en-GB" dirty="0"/>
              <a:t>T</a:t>
            </a:r>
            <a:r>
              <a:rPr lang="en-GB" dirty="0" smtClean="0"/>
              <a:t>he Organisation</a:t>
            </a:r>
            <a:endParaRPr lang="en-GB" dirty="0"/>
          </a:p>
        </p:txBody>
      </p:sp>
      <p:sp>
        <p:nvSpPr>
          <p:cNvPr id="3" name="Content Placeholder 2"/>
          <p:cNvSpPr>
            <a:spLocks noGrp="1"/>
          </p:cNvSpPr>
          <p:nvPr>
            <p:ph idx="1"/>
          </p:nvPr>
        </p:nvSpPr>
        <p:spPr/>
        <p:txBody>
          <a:bodyPr/>
          <a:lstStyle/>
          <a:p>
            <a:r>
              <a:rPr lang="en-GB" dirty="0" smtClean="0"/>
              <a:t>Consideration needs to be given to the internal structures</a:t>
            </a:r>
          </a:p>
          <a:p>
            <a:r>
              <a:rPr lang="en-GB" dirty="0" smtClean="0"/>
              <a:t>The ways in which the organisation structure allows for sharing of information and collaboration</a:t>
            </a:r>
            <a:endParaRPr lang="en-GB" dirty="0"/>
          </a:p>
        </p:txBody>
      </p:sp>
    </p:spTree>
    <p:extLst>
      <p:ext uri="{BB962C8B-B14F-4D97-AF65-F5344CB8AC3E}">
        <p14:creationId xmlns:p14="http://schemas.microsoft.com/office/powerpoint/2010/main" val="5037442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pPr marL="0" indent="0">
              <a:buNone/>
            </a:pPr>
            <a:r>
              <a:rPr lang="en-GB" dirty="0" smtClean="0"/>
              <a:t>Consider the way in which departments work within your organisation: </a:t>
            </a:r>
          </a:p>
          <a:p>
            <a:r>
              <a:rPr lang="en-GB" dirty="0" smtClean="0"/>
              <a:t>How do they share information?</a:t>
            </a:r>
          </a:p>
          <a:p>
            <a:r>
              <a:rPr lang="en-GB" dirty="0"/>
              <a:t>W</a:t>
            </a:r>
            <a:r>
              <a:rPr lang="en-GB" dirty="0" smtClean="0"/>
              <a:t>hat types of metrics are commonly used? </a:t>
            </a:r>
          </a:p>
          <a:p>
            <a:r>
              <a:rPr lang="en-GB" dirty="0"/>
              <a:t>A</a:t>
            </a:r>
            <a:r>
              <a:rPr lang="en-GB" dirty="0" smtClean="0"/>
              <a:t>re there any particular challenges?</a:t>
            </a:r>
            <a:endParaRPr lang="en-GB" dirty="0"/>
          </a:p>
        </p:txBody>
      </p:sp>
    </p:spTree>
    <p:extLst>
      <p:ext uri="{BB962C8B-B14F-4D97-AF65-F5344CB8AC3E}">
        <p14:creationId xmlns:p14="http://schemas.microsoft.com/office/powerpoint/2010/main" val="37750015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Risks of Poorly Implemented Metrics</a:t>
            </a:r>
            <a:endParaRPr lang="en-GB" dirty="0"/>
          </a:p>
        </p:txBody>
      </p:sp>
      <p:sp>
        <p:nvSpPr>
          <p:cNvPr id="3" name="Content Placeholder 2"/>
          <p:cNvSpPr>
            <a:spLocks noGrp="1"/>
          </p:cNvSpPr>
          <p:nvPr>
            <p:ph idx="1"/>
          </p:nvPr>
        </p:nvSpPr>
        <p:spPr/>
        <p:txBody>
          <a:bodyPr/>
          <a:lstStyle/>
          <a:p>
            <a:pPr marL="0" indent="0" algn="ctr">
              <a:buNone/>
            </a:pPr>
            <a:r>
              <a:rPr lang="en-GB" dirty="0" smtClean="0"/>
              <a:t>How do we know what to measure?</a:t>
            </a:r>
          </a:p>
          <a:p>
            <a:pPr marL="0" indent="0">
              <a:buNone/>
            </a:pPr>
            <a:endParaRPr lang="en-GB" dirty="0"/>
          </a:p>
          <a:p>
            <a:pPr marL="0" indent="0">
              <a:buNone/>
            </a:pPr>
            <a:r>
              <a:rPr lang="en-GB" dirty="0" smtClean="0"/>
              <a:t> </a:t>
            </a:r>
            <a:endParaRPr lang="en-GB" dirty="0"/>
          </a:p>
        </p:txBody>
      </p:sp>
      <p:sp>
        <p:nvSpPr>
          <p:cNvPr id="4" name="Cloud 3"/>
          <p:cNvSpPr/>
          <p:nvPr/>
        </p:nvSpPr>
        <p:spPr>
          <a:xfrm>
            <a:off x="352180" y="2802633"/>
            <a:ext cx="2664296" cy="15121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Effectiveness</a:t>
            </a:r>
            <a:endParaRPr lang="en-GB" dirty="0"/>
          </a:p>
        </p:txBody>
      </p:sp>
      <p:sp>
        <p:nvSpPr>
          <p:cNvPr id="5" name="Cloud 4"/>
          <p:cNvSpPr/>
          <p:nvPr/>
        </p:nvSpPr>
        <p:spPr>
          <a:xfrm>
            <a:off x="5757605" y="2802633"/>
            <a:ext cx="3024336" cy="15121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Efficiency </a:t>
            </a:r>
            <a:endParaRPr lang="en-GB" dirty="0"/>
          </a:p>
        </p:txBody>
      </p:sp>
      <p:sp>
        <p:nvSpPr>
          <p:cNvPr id="6" name="Cloud 5"/>
          <p:cNvSpPr/>
          <p:nvPr/>
        </p:nvSpPr>
        <p:spPr>
          <a:xfrm>
            <a:off x="3317032" y="4365104"/>
            <a:ext cx="2664296" cy="129614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Performance </a:t>
            </a:r>
            <a:endParaRPr lang="en-GB" dirty="0"/>
          </a:p>
        </p:txBody>
      </p:sp>
    </p:spTree>
    <p:extLst>
      <p:ext uri="{BB962C8B-B14F-4D97-AF65-F5344CB8AC3E}">
        <p14:creationId xmlns:p14="http://schemas.microsoft.com/office/powerpoint/2010/main" val="31490256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the wrong data</a:t>
            </a:r>
            <a:endParaRPr lang="en-GB" dirty="0"/>
          </a:p>
        </p:txBody>
      </p:sp>
      <p:sp>
        <p:nvSpPr>
          <p:cNvPr id="3" name="Content Placeholder 2"/>
          <p:cNvSpPr>
            <a:spLocks noGrp="1"/>
          </p:cNvSpPr>
          <p:nvPr>
            <p:ph idx="1"/>
          </p:nvPr>
        </p:nvSpPr>
        <p:spPr/>
        <p:txBody>
          <a:bodyPr/>
          <a:lstStyle/>
          <a:p>
            <a:r>
              <a:rPr lang="en-GB" dirty="0" smtClean="0"/>
              <a:t>Impacts on decisions</a:t>
            </a:r>
          </a:p>
          <a:p>
            <a:r>
              <a:rPr lang="en-GB" dirty="0" smtClean="0"/>
              <a:t>Ineffective and costly </a:t>
            </a:r>
          </a:p>
          <a:p>
            <a:r>
              <a:rPr lang="en-GB" dirty="0" smtClean="0"/>
              <a:t>Consequences for marketing plans and overall business success</a:t>
            </a:r>
          </a:p>
          <a:p>
            <a:endParaRPr lang="en-GB" dirty="0" smtClean="0"/>
          </a:p>
        </p:txBody>
      </p:sp>
    </p:spTree>
    <p:extLst>
      <p:ext uri="{BB962C8B-B14F-4D97-AF65-F5344CB8AC3E}">
        <p14:creationId xmlns:p14="http://schemas.microsoft.com/office/powerpoint/2010/main" val="2558668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Issues…</a:t>
            </a:r>
            <a:endParaRPr lang="en-GB" dirty="0"/>
          </a:p>
        </p:txBody>
      </p:sp>
      <p:sp>
        <p:nvSpPr>
          <p:cNvPr id="3" name="Content Placeholder 2"/>
          <p:cNvSpPr>
            <a:spLocks noGrp="1"/>
          </p:cNvSpPr>
          <p:nvPr>
            <p:ph idx="1"/>
          </p:nvPr>
        </p:nvSpPr>
        <p:spPr/>
        <p:txBody>
          <a:bodyPr/>
          <a:lstStyle/>
          <a:p>
            <a:r>
              <a:rPr lang="en-GB" dirty="0" smtClean="0"/>
              <a:t>Measuring too often or too infrequently </a:t>
            </a:r>
          </a:p>
          <a:p>
            <a:r>
              <a:rPr lang="en-GB" dirty="0" smtClean="0"/>
              <a:t>Confusing quantity and quality </a:t>
            </a:r>
          </a:p>
          <a:p>
            <a:r>
              <a:rPr lang="en-GB" dirty="0" smtClean="0"/>
              <a:t>Relying on single sources of metrics </a:t>
            </a:r>
          </a:p>
          <a:p>
            <a:r>
              <a:rPr lang="en-GB" dirty="0" smtClean="0"/>
              <a:t>Not taking into account margin of error </a:t>
            </a:r>
            <a:endParaRPr lang="en-GB" dirty="0"/>
          </a:p>
        </p:txBody>
      </p:sp>
    </p:spTree>
    <p:extLst>
      <p:ext uri="{BB962C8B-B14F-4D97-AF65-F5344CB8AC3E}">
        <p14:creationId xmlns:p14="http://schemas.microsoft.com/office/powerpoint/2010/main" val="17547213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pPr marL="0" indent="0">
              <a:buNone/>
            </a:pPr>
            <a:r>
              <a:rPr lang="en-GB" dirty="0" smtClean="0"/>
              <a:t>How does your organisation measure customer feedback?</a:t>
            </a:r>
          </a:p>
          <a:p>
            <a:pPr marL="0" indent="0">
              <a:buNone/>
            </a:pPr>
            <a:endParaRPr lang="en-GB" dirty="0" smtClean="0"/>
          </a:p>
          <a:p>
            <a:pPr marL="0" indent="0">
              <a:buNone/>
            </a:pPr>
            <a:r>
              <a:rPr lang="en-GB" dirty="0" smtClean="0"/>
              <a:t>Given what we have discussed what could be some of the potential dangers with these measurements?</a:t>
            </a:r>
            <a:endParaRPr lang="en-GB" dirty="0"/>
          </a:p>
        </p:txBody>
      </p:sp>
    </p:spTree>
    <p:extLst>
      <p:ext uri="{BB962C8B-B14F-4D97-AF65-F5344CB8AC3E}">
        <p14:creationId xmlns:p14="http://schemas.microsoft.com/office/powerpoint/2010/main" val="30456799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2575" y="1196975"/>
            <a:ext cx="8177213" cy="4585871"/>
          </a:xfrm>
          <a:prstGeom prst="rect">
            <a:avLst/>
          </a:prstGeom>
          <a:noFill/>
        </p:spPr>
        <p:txBody>
          <a:bodyPr>
            <a:spAutoFit/>
          </a:bodyPr>
          <a:lstStyle/>
          <a:p>
            <a:pPr>
              <a:defRPr/>
            </a:pPr>
            <a:r>
              <a:rPr lang="en-GB" sz="2400" dirty="0">
                <a:latin typeface="+mn-lt"/>
              </a:rPr>
              <a:t>How should organisations measure the</a:t>
            </a:r>
          </a:p>
          <a:p>
            <a:pPr>
              <a:defRPr/>
            </a:pPr>
            <a:r>
              <a:rPr lang="en-GB" sz="2400" dirty="0">
                <a:latin typeface="+mn-lt"/>
              </a:rPr>
              <a:t>Effectiveness of all </a:t>
            </a:r>
            <a:r>
              <a:rPr lang="en-GB" sz="2400" dirty="0" err="1">
                <a:latin typeface="+mn-lt"/>
              </a:rPr>
              <a:t>touchpoints</a:t>
            </a:r>
            <a:r>
              <a:rPr lang="en-GB" sz="2400" dirty="0">
                <a:latin typeface="+mn-lt"/>
              </a:rPr>
              <a:t> in interactions with</a:t>
            </a:r>
          </a:p>
          <a:p>
            <a:pPr>
              <a:defRPr/>
            </a:pPr>
            <a:r>
              <a:rPr lang="en-GB" sz="2400" dirty="0">
                <a:latin typeface="+mn-lt"/>
              </a:rPr>
              <a:t>Customers, not just marketing communications?</a:t>
            </a:r>
            <a:r>
              <a:rPr lang="en-GB" sz="2400" dirty="0"/>
              <a:t/>
            </a:r>
            <a:br>
              <a:rPr lang="en-GB" sz="2400" dirty="0"/>
            </a:br>
            <a:r>
              <a:rPr lang="en-GB" sz="2400" dirty="0"/>
              <a:t>MESH Planning is an innovative market research </a:t>
            </a:r>
          </a:p>
          <a:p>
            <a:pPr>
              <a:defRPr/>
            </a:pPr>
            <a:r>
              <a:rPr lang="en-GB" sz="2400" dirty="0"/>
              <a:t>agency based in Camden, London, specialising in </a:t>
            </a:r>
          </a:p>
          <a:p>
            <a:pPr>
              <a:defRPr/>
            </a:pPr>
            <a:r>
              <a:rPr lang="en-GB" sz="2400" dirty="0"/>
              <a:t>understanding people's experiences to help clients </a:t>
            </a:r>
          </a:p>
          <a:p>
            <a:pPr>
              <a:defRPr/>
            </a:pPr>
            <a:r>
              <a:rPr lang="en-GB" sz="2400" dirty="0"/>
              <a:t>make quicker and smarter marketing and trade </a:t>
            </a:r>
          </a:p>
          <a:p>
            <a:pPr>
              <a:defRPr/>
            </a:pPr>
            <a:r>
              <a:rPr lang="en-GB" sz="2400" dirty="0"/>
              <a:t>investments</a:t>
            </a:r>
            <a:endParaRPr lang="en-GB" sz="2400" dirty="0">
              <a:latin typeface="+mn-lt"/>
            </a:endParaRPr>
          </a:p>
          <a:p>
            <a:pPr>
              <a:defRPr/>
            </a:pPr>
            <a:endParaRPr lang="en-GB" sz="2400" dirty="0">
              <a:latin typeface="+mn-lt"/>
            </a:endParaRPr>
          </a:p>
          <a:p>
            <a:pPr>
              <a:defRPr/>
            </a:pPr>
            <a:r>
              <a:rPr lang="en-GB" sz="2400" b="1" dirty="0">
                <a:latin typeface="+mn-lt"/>
              </a:rPr>
              <a:t>Listen to interview</a:t>
            </a:r>
            <a:r>
              <a:rPr lang="en-GB" sz="2400" dirty="0">
                <a:latin typeface="+mn-lt"/>
              </a:rPr>
              <a:t> with MESH Planning’s CEO, Fiona Blades</a:t>
            </a:r>
            <a:r>
              <a:rPr lang="en-GB" sz="2400" dirty="0"/>
              <a:t>. </a:t>
            </a:r>
            <a:r>
              <a:rPr lang="en-GB" sz="1000" dirty="0">
                <a:latin typeface="Arial" panose="020B0604020202020204" pitchFamily="34" charset="0"/>
                <a:cs typeface="Arial" panose="020B0604020202020204" pitchFamily="34" charset="0"/>
                <a:hlinkClick r:id="rId2"/>
              </a:rPr>
              <a:t>https://</a:t>
            </a:r>
            <a:r>
              <a:rPr lang="en-GB" sz="1000" dirty="0" smtClean="0">
                <a:latin typeface="Arial" panose="020B0604020202020204" pitchFamily="34" charset="0"/>
                <a:cs typeface="Arial" panose="020B0604020202020204" pitchFamily="34" charset="0"/>
                <a:hlinkClick r:id="rId2"/>
              </a:rPr>
              <a:t>www.youtube.com/watch?v=roDx5pIftXk&amp;list=PL3MAPgqN8JWg5X-47jwaohAuvfjOBihfv#action=share</a:t>
            </a:r>
            <a:r>
              <a:rPr lang="en-GB" sz="1000" dirty="0" smtClean="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pPr>
              <a:defRPr/>
            </a:pPr>
            <a:endParaRPr lang="en-GB" sz="2800" dirty="0">
              <a:latin typeface="+mn-lt"/>
            </a:endParaRPr>
          </a:p>
        </p:txBody>
      </p:sp>
      <p:sp>
        <p:nvSpPr>
          <p:cNvPr id="65540" name="Rectangle 2"/>
          <p:cNvSpPr>
            <a:spLocks noGrp="1" noChangeArrowheads="1"/>
          </p:cNvSpPr>
          <p:nvPr>
            <p:ph type="title"/>
          </p:nvPr>
        </p:nvSpPr>
        <p:spPr>
          <a:xfrm>
            <a:off x="282575" y="188913"/>
            <a:ext cx="8177213" cy="838200"/>
          </a:xfrm>
          <a:solidFill>
            <a:schemeClr val="bg2"/>
          </a:solidFill>
        </p:spPr>
        <p:txBody>
          <a:bodyPr anchor="t"/>
          <a:lstStyle/>
          <a:p>
            <a:r>
              <a:rPr lang="en-GB" altLang="en-US" sz="3200" b="1" smtClean="0">
                <a:ea typeface="MS PGothic" panose="020B0600070205080204" pitchFamily="34" charset="-128"/>
              </a:rPr>
              <a:t>Case Insight </a:t>
            </a:r>
          </a:p>
        </p:txBody>
      </p:sp>
    </p:spTree>
    <p:extLst>
      <p:ext uri="{BB962C8B-B14F-4D97-AF65-F5344CB8AC3E}">
        <p14:creationId xmlns:p14="http://schemas.microsoft.com/office/powerpoint/2010/main" val="29687678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Independent Learning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1988840"/>
            <a:ext cx="3616721" cy="2712541"/>
          </a:xfrm>
        </p:spPr>
      </p:pic>
    </p:spTree>
    <p:extLst>
      <p:ext uri="{BB962C8B-B14F-4D97-AF65-F5344CB8AC3E}">
        <p14:creationId xmlns:p14="http://schemas.microsoft.com/office/powerpoint/2010/main" val="21887213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idx="1"/>
          </p:nvPr>
        </p:nvSpPr>
        <p:spPr/>
        <p:txBody>
          <a:bodyPr/>
          <a:lstStyle/>
          <a:p>
            <a:r>
              <a:rPr lang="en-GB" dirty="0" smtClean="0"/>
              <a:t>Improving Marketing Effectiveness – on moodle </a:t>
            </a:r>
            <a:endParaRPr lang="en-GB" dirty="0"/>
          </a:p>
        </p:txBody>
      </p:sp>
    </p:spTree>
    <p:extLst>
      <p:ext uri="{BB962C8B-B14F-4D97-AF65-F5344CB8AC3E}">
        <p14:creationId xmlns:p14="http://schemas.microsoft.com/office/powerpoint/2010/main" val="138494538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next session….</a:t>
            </a:r>
            <a:endParaRPr lang="en-GB" dirty="0"/>
          </a:p>
        </p:txBody>
      </p:sp>
      <p:sp>
        <p:nvSpPr>
          <p:cNvPr id="3" name="Content Placeholder 2"/>
          <p:cNvSpPr>
            <a:spLocks noGrp="1"/>
          </p:cNvSpPr>
          <p:nvPr>
            <p:ph idx="1"/>
          </p:nvPr>
        </p:nvSpPr>
        <p:spPr/>
        <p:txBody>
          <a:bodyPr>
            <a:normAutofit/>
          </a:bodyPr>
          <a:lstStyle/>
          <a:p>
            <a:r>
              <a:rPr lang="en-GB" sz="2800" dirty="0" smtClean="0"/>
              <a:t>List the metrics currently used in your department and by you within your role. </a:t>
            </a:r>
          </a:p>
          <a:p>
            <a:r>
              <a:rPr lang="en-GB" sz="2800" dirty="0" smtClean="0"/>
              <a:t>Email the list to </a:t>
            </a:r>
            <a:r>
              <a:rPr lang="en-GB" sz="2800" dirty="0" smtClean="0">
                <a:hlinkClick r:id="rId2"/>
              </a:rPr>
              <a:t>Christopher.thomas2@uwtsd.ac.uk</a:t>
            </a:r>
            <a:r>
              <a:rPr lang="en-GB" sz="2800" dirty="0" smtClean="0"/>
              <a:t> by Monday April 30</a:t>
            </a:r>
            <a:r>
              <a:rPr lang="en-GB" sz="2800" baseline="30000" dirty="0" smtClean="0"/>
              <a:t>th</a:t>
            </a:r>
            <a:r>
              <a:rPr lang="en-GB" sz="2800" dirty="0" smtClean="0"/>
              <a:t> 2018</a:t>
            </a:r>
          </a:p>
          <a:p>
            <a:r>
              <a:rPr lang="en-GB" sz="2800" dirty="0" smtClean="0"/>
              <a:t>Review assignment brief and consider what promotional activity you will be focusing on within your assignment. </a:t>
            </a:r>
            <a:endParaRPr lang="en-GB" sz="2800" dirty="0"/>
          </a:p>
        </p:txBody>
      </p:sp>
    </p:spTree>
    <p:extLst>
      <p:ext uri="{BB962C8B-B14F-4D97-AF65-F5344CB8AC3E}">
        <p14:creationId xmlns:p14="http://schemas.microsoft.com/office/powerpoint/2010/main" val="235978184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11635</TotalTime>
  <Words>775</Words>
  <Application>Microsoft Office PowerPoint</Application>
  <PresentationFormat>On-screen Show (4:3)</PresentationFormat>
  <Paragraphs>157</Paragraphs>
  <Slides>34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MS PGothic</vt:lpstr>
      <vt:lpstr>Myriad Pro</vt:lpstr>
      <vt:lpstr>20140311PresentationUWTSDTemplate</vt:lpstr>
      <vt:lpstr>  </vt:lpstr>
      <vt:lpstr>Unit 1 Learning Outcomes</vt:lpstr>
      <vt:lpstr>Magic Formula – Level 6</vt:lpstr>
      <vt:lpstr>Key Dates </vt:lpstr>
      <vt:lpstr>Assessment </vt:lpstr>
      <vt:lpstr>Understand the role of marketing metrics</vt:lpstr>
      <vt:lpstr>Accountability……</vt:lpstr>
      <vt:lpstr>Why?</vt:lpstr>
      <vt:lpstr>So…..</vt:lpstr>
      <vt:lpstr>Discussion</vt:lpstr>
      <vt:lpstr>5 benefits of analysing marketing</vt:lpstr>
      <vt:lpstr>When to measure?</vt:lpstr>
      <vt:lpstr>What are analytics and metrics? </vt:lpstr>
      <vt:lpstr>Information Gathering </vt:lpstr>
      <vt:lpstr>Objectives </vt:lpstr>
      <vt:lpstr>Metric Options </vt:lpstr>
      <vt:lpstr>Triple Bottom Line and Integrated Reporting </vt:lpstr>
      <vt:lpstr>PowerPoint Presentation</vt:lpstr>
      <vt:lpstr>The M&amp;S Way…</vt:lpstr>
      <vt:lpstr>PowerPoint Presentation</vt:lpstr>
      <vt:lpstr>PowerPoint Presentation</vt:lpstr>
      <vt:lpstr>Measures In The Triple Bottom Line</vt:lpstr>
      <vt:lpstr>Task</vt:lpstr>
      <vt:lpstr>Integrated Reporting &lt;IR&gt;</vt:lpstr>
      <vt:lpstr>Using Metrics Across The Organisation</vt:lpstr>
      <vt:lpstr>Task </vt:lpstr>
      <vt:lpstr>Risks of Poorly Implemented Metrics</vt:lpstr>
      <vt:lpstr>Using the wrong data</vt:lpstr>
      <vt:lpstr>Potential Issues…</vt:lpstr>
      <vt:lpstr>Task </vt:lpstr>
      <vt:lpstr>Case Insight </vt:lpstr>
      <vt:lpstr>Independent Learning</vt:lpstr>
      <vt:lpstr>Reading </vt:lpstr>
      <vt:lpstr>By next session….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Beth Cummings</cp:lastModifiedBy>
  <cp:revision>317</cp:revision>
  <cp:lastPrinted>2016-02-08T18:19:33Z</cp:lastPrinted>
  <dcterms:created xsi:type="dcterms:W3CDTF">2015-05-19T15:55:27Z</dcterms:created>
  <dcterms:modified xsi:type="dcterms:W3CDTF">2018-04-25T11:57:00Z</dcterms:modified>
</cp:coreProperties>
</file>