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4AA9"/>
    <a:srgbClr val="C0CF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242527-F59A-79A9-7A7D-D75CD77F984D}" v="63" dt="2026-04-10T15:14:46.7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F3382D-E3D8-4970-8D87-B800BF909348}" type="doc">
      <dgm:prSet loTypeId="urn:microsoft.com/office/officeart/2016/7/layout/RepeatingBendingProcessNew" loCatId="process" qsTypeId="urn:microsoft.com/office/officeart/2005/8/quickstyle/simple4" qsCatId="simple" csTypeId="urn:microsoft.com/office/officeart/2005/8/colors/accent3_2" csCatId="accent3"/>
      <dgm:spPr/>
      <dgm:t>
        <a:bodyPr/>
        <a:lstStyle/>
        <a:p>
          <a:endParaRPr lang="en-US"/>
        </a:p>
      </dgm:t>
    </dgm:pt>
    <dgm:pt modelId="{07524584-A49F-4B18-AAC7-F3E91F00340D}">
      <dgm:prSet/>
      <dgm:spPr/>
      <dgm:t>
        <a:bodyPr/>
        <a:lstStyle/>
        <a:p>
          <a:r>
            <a:rPr lang="en-US"/>
            <a:t>What is chicken pox?</a:t>
          </a:r>
        </a:p>
      </dgm:t>
    </dgm:pt>
    <dgm:pt modelId="{D4D5587E-3FD8-4D88-B49F-2D1AB721CB18}" type="parTrans" cxnId="{4027607C-AC16-430B-B248-23C873B2CE79}">
      <dgm:prSet/>
      <dgm:spPr/>
      <dgm:t>
        <a:bodyPr/>
        <a:lstStyle/>
        <a:p>
          <a:endParaRPr lang="en-US"/>
        </a:p>
      </dgm:t>
    </dgm:pt>
    <dgm:pt modelId="{7084C474-CE18-4360-93D7-328E0A9351C1}" type="sibTrans" cxnId="{4027607C-AC16-430B-B248-23C873B2CE79}">
      <dgm:prSet/>
      <dgm:spPr/>
      <dgm:t>
        <a:bodyPr/>
        <a:lstStyle/>
        <a:p>
          <a:endParaRPr lang="en-US"/>
        </a:p>
      </dgm:t>
    </dgm:pt>
    <dgm:pt modelId="{62094B2E-0487-4ED9-8F9F-2383A27321B1}">
      <dgm:prSet/>
      <dgm:spPr/>
      <dgm:t>
        <a:bodyPr/>
        <a:lstStyle/>
        <a:p>
          <a:r>
            <a:rPr lang="en-US"/>
            <a:t>Chicken pox also known as varicella-zoster, It is contagious and is usually spread through bodily fluids and and bodily contact (cleveland clinic, 2021)</a:t>
          </a:r>
        </a:p>
      </dgm:t>
    </dgm:pt>
    <dgm:pt modelId="{B5B4B2FE-F999-464C-9693-E4BD28445442}" type="parTrans" cxnId="{5DF5B0D6-F3B0-4716-8F40-4897691C58DC}">
      <dgm:prSet/>
      <dgm:spPr/>
      <dgm:t>
        <a:bodyPr/>
        <a:lstStyle/>
        <a:p>
          <a:endParaRPr lang="en-US"/>
        </a:p>
      </dgm:t>
    </dgm:pt>
    <dgm:pt modelId="{7D634848-684D-4398-BE76-95CF2DC9DD18}" type="sibTrans" cxnId="{5DF5B0D6-F3B0-4716-8F40-4897691C58DC}">
      <dgm:prSet/>
      <dgm:spPr/>
      <dgm:t>
        <a:bodyPr/>
        <a:lstStyle/>
        <a:p>
          <a:endParaRPr lang="en-US"/>
        </a:p>
      </dgm:t>
    </dgm:pt>
    <dgm:pt modelId="{F6CDCAE1-5645-4FB9-90B5-1FF498E4480D}">
      <dgm:prSet/>
      <dgm:spPr/>
      <dgm:t>
        <a:bodyPr/>
        <a:lstStyle/>
        <a:p>
          <a:r>
            <a:rPr lang="en-US"/>
            <a:t>What are the sypmtoms?</a:t>
          </a:r>
        </a:p>
      </dgm:t>
    </dgm:pt>
    <dgm:pt modelId="{4AFE4D49-EACC-4F3F-BAB7-9B7EB41F9018}" type="parTrans" cxnId="{E42D0581-91A9-4A15-B053-38409E384B07}">
      <dgm:prSet/>
      <dgm:spPr/>
      <dgm:t>
        <a:bodyPr/>
        <a:lstStyle/>
        <a:p>
          <a:endParaRPr lang="en-US"/>
        </a:p>
      </dgm:t>
    </dgm:pt>
    <dgm:pt modelId="{EF319065-60FF-4582-A4AF-DC212A91051D}" type="sibTrans" cxnId="{E42D0581-91A9-4A15-B053-38409E384B07}">
      <dgm:prSet/>
      <dgm:spPr/>
      <dgm:t>
        <a:bodyPr/>
        <a:lstStyle/>
        <a:p>
          <a:endParaRPr lang="en-US"/>
        </a:p>
      </dgm:t>
    </dgm:pt>
    <dgm:pt modelId="{0698DCA6-68F3-4559-9C40-57695CEF56C1}">
      <dgm:prSet/>
      <dgm:spPr/>
      <dgm:t>
        <a:bodyPr/>
        <a:lstStyle/>
        <a:p>
          <a:r>
            <a:rPr lang="en-US"/>
            <a:t>The main symptoms of chicken pox is an itchy, spotty rash that can be found anywhere in the body. Before or after the rash some people experience a high temperature, aches and pains, fatigue and loss of appetite (NHS, 2025)</a:t>
          </a:r>
        </a:p>
      </dgm:t>
    </dgm:pt>
    <dgm:pt modelId="{63174502-6B91-4BE2-A959-6675F16FD30B}" type="parTrans" cxnId="{D8AF628A-B2FE-44B3-85AA-FA36C40EB5D9}">
      <dgm:prSet/>
      <dgm:spPr/>
      <dgm:t>
        <a:bodyPr/>
        <a:lstStyle/>
        <a:p>
          <a:endParaRPr lang="en-US"/>
        </a:p>
      </dgm:t>
    </dgm:pt>
    <dgm:pt modelId="{9F5CCCFB-5C3A-4AC9-8412-AB953C1CDFAD}" type="sibTrans" cxnId="{D8AF628A-B2FE-44B3-85AA-FA36C40EB5D9}">
      <dgm:prSet/>
      <dgm:spPr/>
      <dgm:t>
        <a:bodyPr/>
        <a:lstStyle/>
        <a:p>
          <a:endParaRPr lang="en-US"/>
        </a:p>
      </dgm:t>
    </dgm:pt>
    <dgm:pt modelId="{739EDC02-0A2A-4CD5-ACE7-8003312A1EDD}" type="pres">
      <dgm:prSet presAssocID="{72F3382D-E3D8-4970-8D87-B800BF909348}" presName="Name0" presStyleCnt="0">
        <dgm:presLayoutVars>
          <dgm:dir/>
          <dgm:resizeHandles val="exact"/>
        </dgm:presLayoutVars>
      </dgm:prSet>
      <dgm:spPr/>
    </dgm:pt>
    <dgm:pt modelId="{F63C2DF3-ACF8-48C5-9A74-817460A8AE4B}" type="pres">
      <dgm:prSet presAssocID="{07524584-A49F-4B18-AAC7-F3E91F00340D}" presName="node" presStyleLbl="node1" presStyleIdx="0" presStyleCnt="4">
        <dgm:presLayoutVars>
          <dgm:bulletEnabled val="1"/>
        </dgm:presLayoutVars>
      </dgm:prSet>
      <dgm:spPr/>
    </dgm:pt>
    <dgm:pt modelId="{0BC6EEB3-FD5B-4A9B-B8AD-0914280F1902}" type="pres">
      <dgm:prSet presAssocID="{7084C474-CE18-4360-93D7-328E0A9351C1}" presName="sibTrans" presStyleLbl="sibTrans1D1" presStyleIdx="0" presStyleCnt="3"/>
      <dgm:spPr/>
    </dgm:pt>
    <dgm:pt modelId="{CDD1CC94-88D2-476B-80F9-B5309EB609E0}" type="pres">
      <dgm:prSet presAssocID="{7084C474-CE18-4360-93D7-328E0A9351C1}" presName="connectorText" presStyleLbl="sibTrans1D1" presStyleIdx="0" presStyleCnt="3"/>
      <dgm:spPr/>
    </dgm:pt>
    <dgm:pt modelId="{02BEE55E-606E-42BC-A3B4-6E44A0846688}" type="pres">
      <dgm:prSet presAssocID="{62094B2E-0487-4ED9-8F9F-2383A27321B1}" presName="node" presStyleLbl="node1" presStyleIdx="1" presStyleCnt="4">
        <dgm:presLayoutVars>
          <dgm:bulletEnabled val="1"/>
        </dgm:presLayoutVars>
      </dgm:prSet>
      <dgm:spPr/>
    </dgm:pt>
    <dgm:pt modelId="{F393DFF9-6224-48F0-B215-3E105D5F1C52}" type="pres">
      <dgm:prSet presAssocID="{7D634848-684D-4398-BE76-95CF2DC9DD18}" presName="sibTrans" presStyleLbl="sibTrans1D1" presStyleIdx="1" presStyleCnt="3"/>
      <dgm:spPr/>
    </dgm:pt>
    <dgm:pt modelId="{8E9CE086-9433-49E7-A673-C19C5A992F25}" type="pres">
      <dgm:prSet presAssocID="{7D634848-684D-4398-BE76-95CF2DC9DD18}" presName="connectorText" presStyleLbl="sibTrans1D1" presStyleIdx="1" presStyleCnt="3"/>
      <dgm:spPr/>
    </dgm:pt>
    <dgm:pt modelId="{0180A64D-0999-451D-9CAB-1785F9D52854}" type="pres">
      <dgm:prSet presAssocID="{F6CDCAE1-5645-4FB9-90B5-1FF498E4480D}" presName="node" presStyleLbl="node1" presStyleIdx="2" presStyleCnt="4">
        <dgm:presLayoutVars>
          <dgm:bulletEnabled val="1"/>
        </dgm:presLayoutVars>
      </dgm:prSet>
      <dgm:spPr/>
    </dgm:pt>
    <dgm:pt modelId="{F6F6109B-FCB4-4AAF-B14C-B584E5A2C9C1}" type="pres">
      <dgm:prSet presAssocID="{EF319065-60FF-4582-A4AF-DC212A91051D}" presName="sibTrans" presStyleLbl="sibTrans1D1" presStyleIdx="2" presStyleCnt="3"/>
      <dgm:spPr/>
    </dgm:pt>
    <dgm:pt modelId="{41E4B8FD-4CAD-4B5F-9810-3D69479905D7}" type="pres">
      <dgm:prSet presAssocID="{EF319065-60FF-4582-A4AF-DC212A91051D}" presName="connectorText" presStyleLbl="sibTrans1D1" presStyleIdx="2" presStyleCnt="3"/>
      <dgm:spPr/>
    </dgm:pt>
    <dgm:pt modelId="{864B331B-301E-4972-AC5F-E16ABB0F27B9}" type="pres">
      <dgm:prSet presAssocID="{0698DCA6-68F3-4559-9C40-57695CEF56C1}" presName="node" presStyleLbl="node1" presStyleIdx="3" presStyleCnt="4">
        <dgm:presLayoutVars>
          <dgm:bulletEnabled val="1"/>
        </dgm:presLayoutVars>
      </dgm:prSet>
      <dgm:spPr/>
    </dgm:pt>
  </dgm:ptLst>
  <dgm:cxnLst>
    <dgm:cxn modelId="{F582BA01-B65F-41C3-9F6F-B1903AFDD20C}" type="presOf" srcId="{7D634848-684D-4398-BE76-95CF2DC9DD18}" destId="{8E9CE086-9433-49E7-A673-C19C5A992F25}" srcOrd="1" destOrd="0" presId="urn:microsoft.com/office/officeart/2016/7/layout/RepeatingBendingProcessNew"/>
    <dgm:cxn modelId="{32C4E407-36AB-4A72-B000-C8FC68E16259}" type="presOf" srcId="{7084C474-CE18-4360-93D7-328E0A9351C1}" destId="{0BC6EEB3-FD5B-4A9B-B8AD-0914280F1902}" srcOrd="0" destOrd="0" presId="urn:microsoft.com/office/officeart/2016/7/layout/RepeatingBendingProcessNew"/>
    <dgm:cxn modelId="{DD218812-7047-4B65-B9FA-DE9E6008CAFB}" type="presOf" srcId="{7D634848-684D-4398-BE76-95CF2DC9DD18}" destId="{F393DFF9-6224-48F0-B215-3E105D5F1C52}" srcOrd="0" destOrd="0" presId="urn:microsoft.com/office/officeart/2016/7/layout/RepeatingBendingProcessNew"/>
    <dgm:cxn modelId="{372A8862-00F3-458D-8AB2-35D7A64A2488}" type="presOf" srcId="{EF319065-60FF-4582-A4AF-DC212A91051D}" destId="{F6F6109B-FCB4-4AAF-B14C-B584E5A2C9C1}" srcOrd="0" destOrd="0" presId="urn:microsoft.com/office/officeart/2016/7/layout/RepeatingBendingProcessNew"/>
    <dgm:cxn modelId="{0DD46446-F45E-4B55-9AA3-FD798D1898BA}" type="presOf" srcId="{07524584-A49F-4B18-AAC7-F3E91F00340D}" destId="{F63C2DF3-ACF8-48C5-9A74-817460A8AE4B}" srcOrd="0" destOrd="0" presId="urn:microsoft.com/office/officeart/2016/7/layout/RepeatingBendingProcessNew"/>
    <dgm:cxn modelId="{0CF6B552-1B51-40AA-924D-D776B60C0A9E}" type="presOf" srcId="{7084C474-CE18-4360-93D7-328E0A9351C1}" destId="{CDD1CC94-88D2-476B-80F9-B5309EB609E0}" srcOrd="1" destOrd="0" presId="urn:microsoft.com/office/officeart/2016/7/layout/RepeatingBendingProcessNew"/>
    <dgm:cxn modelId="{A9434275-17B9-43D6-A940-867F353D5387}" type="presOf" srcId="{EF319065-60FF-4582-A4AF-DC212A91051D}" destId="{41E4B8FD-4CAD-4B5F-9810-3D69479905D7}" srcOrd="1" destOrd="0" presId="urn:microsoft.com/office/officeart/2016/7/layout/RepeatingBendingProcessNew"/>
    <dgm:cxn modelId="{4027607C-AC16-430B-B248-23C873B2CE79}" srcId="{72F3382D-E3D8-4970-8D87-B800BF909348}" destId="{07524584-A49F-4B18-AAC7-F3E91F00340D}" srcOrd="0" destOrd="0" parTransId="{D4D5587E-3FD8-4D88-B49F-2D1AB721CB18}" sibTransId="{7084C474-CE18-4360-93D7-328E0A9351C1}"/>
    <dgm:cxn modelId="{E42D0581-91A9-4A15-B053-38409E384B07}" srcId="{72F3382D-E3D8-4970-8D87-B800BF909348}" destId="{F6CDCAE1-5645-4FB9-90B5-1FF498E4480D}" srcOrd="2" destOrd="0" parTransId="{4AFE4D49-EACC-4F3F-BAB7-9B7EB41F9018}" sibTransId="{EF319065-60FF-4582-A4AF-DC212A91051D}"/>
    <dgm:cxn modelId="{D8AF628A-B2FE-44B3-85AA-FA36C40EB5D9}" srcId="{72F3382D-E3D8-4970-8D87-B800BF909348}" destId="{0698DCA6-68F3-4559-9C40-57695CEF56C1}" srcOrd="3" destOrd="0" parTransId="{63174502-6B91-4BE2-A959-6675F16FD30B}" sibTransId="{9F5CCCFB-5C3A-4AC9-8412-AB953C1CDFAD}"/>
    <dgm:cxn modelId="{B75A30A3-2825-4CAF-A699-B019FC784546}" type="presOf" srcId="{0698DCA6-68F3-4559-9C40-57695CEF56C1}" destId="{864B331B-301E-4972-AC5F-E16ABB0F27B9}" srcOrd="0" destOrd="0" presId="urn:microsoft.com/office/officeart/2016/7/layout/RepeatingBendingProcessNew"/>
    <dgm:cxn modelId="{3D2671AE-636F-486D-81A9-0F10D45625A0}" type="presOf" srcId="{F6CDCAE1-5645-4FB9-90B5-1FF498E4480D}" destId="{0180A64D-0999-451D-9CAB-1785F9D52854}" srcOrd="0" destOrd="0" presId="urn:microsoft.com/office/officeart/2016/7/layout/RepeatingBendingProcessNew"/>
    <dgm:cxn modelId="{9B4708BF-DD88-41D1-87E5-24A7EE6CFE47}" type="presOf" srcId="{62094B2E-0487-4ED9-8F9F-2383A27321B1}" destId="{02BEE55E-606E-42BC-A3B4-6E44A0846688}" srcOrd="0" destOrd="0" presId="urn:microsoft.com/office/officeart/2016/7/layout/RepeatingBendingProcessNew"/>
    <dgm:cxn modelId="{C7B979C2-AF0C-49FD-B3E8-0F1D208DDBFD}" type="presOf" srcId="{72F3382D-E3D8-4970-8D87-B800BF909348}" destId="{739EDC02-0A2A-4CD5-ACE7-8003312A1EDD}" srcOrd="0" destOrd="0" presId="urn:microsoft.com/office/officeart/2016/7/layout/RepeatingBendingProcessNew"/>
    <dgm:cxn modelId="{5DF5B0D6-F3B0-4716-8F40-4897691C58DC}" srcId="{72F3382D-E3D8-4970-8D87-B800BF909348}" destId="{62094B2E-0487-4ED9-8F9F-2383A27321B1}" srcOrd="1" destOrd="0" parTransId="{B5B4B2FE-F999-464C-9693-E4BD28445442}" sibTransId="{7D634848-684D-4398-BE76-95CF2DC9DD18}"/>
    <dgm:cxn modelId="{1290EA06-7A35-428E-8F6C-30DEFA5A4FA3}" type="presParOf" srcId="{739EDC02-0A2A-4CD5-ACE7-8003312A1EDD}" destId="{F63C2DF3-ACF8-48C5-9A74-817460A8AE4B}" srcOrd="0" destOrd="0" presId="urn:microsoft.com/office/officeart/2016/7/layout/RepeatingBendingProcessNew"/>
    <dgm:cxn modelId="{388C765A-E466-45F5-BF01-424E36E900DD}" type="presParOf" srcId="{739EDC02-0A2A-4CD5-ACE7-8003312A1EDD}" destId="{0BC6EEB3-FD5B-4A9B-B8AD-0914280F1902}" srcOrd="1" destOrd="0" presId="urn:microsoft.com/office/officeart/2016/7/layout/RepeatingBendingProcessNew"/>
    <dgm:cxn modelId="{3E7B256A-B868-4CF6-8473-51C614D5614D}" type="presParOf" srcId="{0BC6EEB3-FD5B-4A9B-B8AD-0914280F1902}" destId="{CDD1CC94-88D2-476B-80F9-B5309EB609E0}" srcOrd="0" destOrd="0" presId="urn:microsoft.com/office/officeart/2016/7/layout/RepeatingBendingProcessNew"/>
    <dgm:cxn modelId="{CD25FD1B-8500-4BBC-BE45-D3A804DEB64F}" type="presParOf" srcId="{739EDC02-0A2A-4CD5-ACE7-8003312A1EDD}" destId="{02BEE55E-606E-42BC-A3B4-6E44A0846688}" srcOrd="2" destOrd="0" presId="urn:microsoft.com/office/officeart/2016/7/layout/RepeatingBendingProcessNew"/>
    <dgm:cxn modelId="{AADF9305-5FB6-407A-A4BC-899D439ED243}" type="presParOf" srcId="{739EDC02-0A2A-4CD5-ACE7-8003312A1EDD}" destId="{F393DFF9-6224-48F0-B215-3E105D5F1C52}" srcOrd="3" destOrd="0" presId="urn:microsoft.com/office/officeart/2016/7/layout/RepeatingBendingProcessNew"/>
    <dgm:cxn modelId="{B925B3AE-592E-4109-A5C5-DE97B4CC989A}" type="presParOf" srcId="{F393DFF9-6224-48F0-B215-3E105D5F1C52}" destId="{8E9CE086-9433-49E7-A673-C19C5A992F25}" srcOrd="0" destOrd="0" presId="urn:microsoft.com/office/officeart/2016/7/layout/RepeatingBendingProcessNew"/>
    <dgm:cxn modelId="{22D47D52-0E52-4243-A40B-A10987BE6E2C}" type="presParOf" srcId="{739EDC02-0A2A-4CD5-ACE7-8003312A1EDD}" destId="{0180A64D-0999-451D-9CAB-1785F9D52854}" srcOrd="4" destOrd="0" presId="urn:microsoft.com/office/officeart/2016/7/layout/RepeatingBendingProcessNew"/>
    <dgm:cxn modelId="{879D0356-97CF-48E8-9543-17B74CC6B87E}" type="presParOf" srcId="{739EDC02-0A2A-4CD5-ACE7-8003312A1EDD}" destId="{F6F6109B-FCB4-4AAF-B14C-B584E5A2C9C1}" srcOrd="5" destOrd="0" presId="urn:microsoft.com/office/officeart/2016/7/layout/RepeatingBendingProcessNew"/>
    <dgm:cxn modelId="{76228360-435F-4A4D-B2D8-ADC3D9AF3B7D}" type="presParOf" srcId="{F6F6109B-FCB4-4AAF-B14C-B584E5A2C9C1}" destId="{41E4B8FD-4CAD-4B5F-9810-3D69479905D7}" srcOrd="0" destOrd="0" presId="urn:microsoft.com/office/officeart/2016/7/layout/RepeatingBendingProcessNew"/>
    <dgm:cxn modelId="{95719B55-A4F1-4455-94FB-472E0CBE1C1E}" type="presParOf" srcId="{739EDC02-0A2A-4CD5-ACE7-8003312A1EDD}" destId="{864B331B-301E-4972-AC5F-E16ABB0F27B9}" srcOrd="6"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CED0AF-24C4-4ECE-8799-4C9D710D03C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8060D6F-4B9A-47AC-A68E-22974FB2735F}">
      <dgm:prSet/>
      <dgm:spPr/>
      <dgm:t>
        <a:bodyPr/>
        <a:lstStyle/>
        <a:p>
          <a:r>
            <a:rPr lang="en-US"/>
            <a:t>An infectious disease outbreak is an ''incident in which 2 or more people affected by the same infectious diseases are linked by time, place or common exposure''  (NHS England, 2025).</a:t>
          </a:r>
        </a:p>
      </dgm:t>
    </dgm:pt>
    <dgm:pt modelId="{3E0D15F3-D41C-4F05-ABCC-CA66D2852A9F}" type="parTrans" cxnId="{ED886BC7-FA3D-4AFD-A0DA-B93D27452B47}">
      <dgm:prSet/>
      <dgm:spPr/>
      <dgm:t>
        <a:bodyPr/>
        <a:lstStyle/>
        <a:p>
          <a:endParaRPr lang="en-US"/>
        </a:p>
      </dgm:t>
    </dgm:pt>
    <dgm:pt modelId="{092F79B7-58A1-40F6-B170-77DF22ADE6B2}" type="sibTrans" cxnId="{ED886BC7-FA3D-4AFD-A0DA-B93D27452B47}">
      <dgm:prSet/>
      <dgm:spPr/>
      <dgm:t>
        <a:bodyPr/>
        <a:lstStyle/>
        <a:p>
          <a:endParaRPr lang="en-US"/>
        </a:p>
      </dgm:t>
    </dgm:pt>
    <dgm:pt modelId="{2E72C492-B86D-4BD8-8714-28A05D6104EC}">
      <dgm:prSet/>
      <dgm:spPr/>
      <dgm:t>
        <a:bodyPr/>
        <a:lstStyle/>
        <a:p>
          <a:r>
            <a:rPr lang="en-US"/>
            <a:t>A strategy that could be used is creating a flexible system that can adapt to any outbreak.</a:t>
          </a:r>
        </a:p>
      </dgm:t>
    </dgm:pt>
    <dgm:pt modelId="{3A5A49F8-F66D-4925-B2EE-864B4D166349}" type="parTrans" cxnId="{623DE5EE-A355-4CEB-AA89-0ADCEE0360B5}">
      <dgm:prSet/>
      <dgm:spPr/>
      <dgm:t>
        <a:bodyPr/>
        <a:lstStyle/>
        <a:p>
          <a:endParaRPr lang="en-US"/>
        </a:p>
      </dgm:t>
    </dgm:pt>
    <dgm:pt modelId="{450A509A-3E00-4DAB-8DE8-3E995DA61D90}" type="sibTrans" cxnId="{623DE5EE-A355-4CEB-AA89-0ADCEE0360B5}">
      <dgm:prSet/>
      <dgm:spPr/>
      <dgm:t>
        <a:bodyPr/>
        <a:lstStyle/>
        <a:p>
          <a:endParaRPr lang="en-US"/>
        </a:p>
      </dgm:t>
    </dgm:pt>
    <dgm:pt modelId="{11F64D2B-2F8B-4CCF-AF21-6D28F8F9B0C5}">
      <dgm:prSet/>
      <dgm:spPr/>
      <dgm:t>
        <a:bodyPr/>
        <a:lstStyle/>
        <a:p>
          <a:r>
            <a:rPr lang="en-US"/>
            <a:t>systems for testing  vaccines and giving out medicine should be invested in. (NHS England, 2025).</a:t>
          </a:r>
        </a:p>
      </dgm:t>
    </dgm:pt>
    <dgm:pt modelId="{C523371E-F3E9-4EE4-82E0-B3CFE8001F79}" type="parTrans" cxnId="{7D0E19E5-BB22-4FF8-A319-63D23C0152D0}">
      <dgm:prSet/>
      <dgm:spPr/>
      <dgm:t>
        <a:bodyPr/>
        <a:lstStyle/>
        <a:p>
          <a:endParaRPr lang="en-US"/>
        </a:p>
      </dgm:t>
    </dgm:pt>
    <dgm:pt modelId="{85FC9B62-C455-4CFA-BE72-52B9AF28F716}" type="sibTrans" cxnId="{7D0E19E5-BB22-4FF8-A319-63D23C0152D0}">
      <dgm:prSet/>
      <dgm:spPr/>
      <dgm:t>
        <a:bodyPr/>
        <a:lstStyle/>
        <a:p>
          <a:endParaRPr lang="en-US"/>
        </a:p>
      </dgm:t>
    </dgm:pt>
    <dgm:pt modelId="{856D948C-EA13-4E91-9BA7-856521175FBB}">
      <dgm:prSet/>
      <dgm:spPr/>
      <dgm:t>
        <a:bodyPr/>
        <a:lstStyle/>
        <a:p>
          <a:r>
            <a:rPr lang="en-US"/>
            <a:t>An approach that could be used to control an infectious disease outbreak is testing strategies through excercise to see if there are any faults.</a:t>
          </a:r>
        </a:p>
      </dgm:t>
    </dgm:pt>
    <dgm:pt modelId="{CA25F772-DEDD-4715-94AD-246BD181C91D}" type="parTrans" cxnId="{14A84CEF-CFE7-453F-86C6-BB4975B6DF50}">
      <dgm:prSet/>
      <dgm:spPr/>
      <dgm:t>
        <a:bodyPr/>
        <a:lstStyle/>
        <a:p>
          <a:endParaRPr lang="en-US"/>
        </a:p>
      </dgm:t>
    </dgm:pt>
    <dgm:pt modelId="{64243112-7352-42EB-81EC-E088EAC0EB6F}" type="sibTrans" cxnId="{14A84CEF-CFE7-453F-86C6-BB4975B6DF50}">
      <dgm:prSet/>
      <dgm:spPr/>
      <dgm:t>
        <a:bodyPr/>
        <a:lstStyle/>
        <a:p>
          <a:endParaRPr lang="en-US"/>
        </a:p>
      </dgm:t>
    </dgm:pt>
    <dgm:pt modelId="{0821B9BF-6687-43F9-B770-5B78B14B4072}">
      <dgm:prSet/>
      <dgm:spPr/>
      <dgm:t>
        <a:bodyPr/>
        <a:lstStyle/>
        <a:p>
          <a:r>
            <a:rPr lang="en-US"/>
            <a:t>Build a resilient system that can deal with any outbreak without shutting down everyday healthcare services.(NHS, 2025).</a:t>
          </a:r>
        </a:p>
      </dgm:t>
    </dgm:pt>
    <dgm:pt modelId="{7AADB769-CE60-4C33-9E24-AA11B83F8421}" type="parTrans" cxnId="{8105945C-CEC2-4A61-9B14-5902548CCBF3}">
      <dgm:prSet/>
      <dgm:spPr/>
      <dgm:t>
        <a:bodyPr/>
        <a:lstStyle/>
        <a:p>
          <a:endParaRPr lang="en-US"/>
        </a:p>
      </dgm:t>
    </dgm:pt>
    <dgm:pt modelId="{59E1ADA5-1E52-4B76-BE69-C578EDDD31AA}" type="sibTrans" cxnId="{8105945C-CEC2-4A61-9B14-5902548CCBF3}">
      <dgm:prSet/>
      <dgm:spPr/>
      <dgm:t>
        <a:bodyPr/>
        <a:lstStyle/>
        <a:p>
          <a:endParaRPr lang="en-US"/>
        </a:p>
      </dgm:t>
    </dgm:pt>
    <dgm:pt modelId="{6E614965-E7E4-49E9-86DC-8A5798B35E26}" type="pres">
      <dgm:prSet presAssocID="{0DCED0AF-24C4-4ECE-8799-4C9D710D03CB}" presName="root" presStyleCnt="0">
        <dgm:presLayoutVars>
          <dgm:dir/>
          <dgm:resizeHandles val="exact"/>
        </dgm:presLayoutVars>
      </dgm:prSet>
      <dgm:spPr/>
    </dgm:pt>
    <dgm:pt modelId="{088D2E4A-47F6-407C-9AA7-108DBCFC193A}" type="pres">
      <dgm:prSet presAssocID="{88060D6F-4B9A-47AC-A68E-22974FB2735F}" presName="compNode" presStyleCnt="0"/>
      <dgm:spPr/>
    </dgm:pt>
    <dgm:pt modelId="{CF239BA7-5F97-4D23-9868-EFC5C75DE85A}" type="pres">
      <dgm:prSet presAssocID="{88060D6F-4B9A-47AC-A68E-22974FB2735F}" presName="bgRect" presStyleLbl="bgShp" presStyleIdx="0" presStyleCnt="5"/>
      <dgm:spPr/>
    </dgm:pt>
    <dgm:pt modelId="{A9A10DC7-7D7C-4DC9-8FBF-4B96134114DE}" type="pres">
      <dgm:prSet presAssocID="{88060D6F-4B9A-47AC-A68E-22974FB2735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irst Aid Kit"/>
        </a:ext>
      </dgm:extLst>
    </dgm:pt>
    <dgm:pt modelId="{D7BF6722-B619-4849-91AB-BAE2332AADA1}" type="pres">
      <dgm:prSet presAssocID="{88060D6F-4B9A-47AC-A68E-22974FB2735F}" presName="spaceRect" presStyleCnt="0"/>
      <dgm:spPr/>
    </dgm:pt>
    <dgm:pt modelId="{EF603B43-6342-43E2-84E1-C2DE8055C989}" type="pres">
      <dgm:prSet presAssocID="{88060D6F-4B9A-47AC-A68E-22974FB2735F}" presName="parTx" presStyleLbl="revTx" presStyleIdx="0" presStyleCnt="5">
        <dgm:presLayoutVars>
          <dgm:chMax val="0"/>
          <dgm:chPref val="0"/>
        </dgm:presLayoutVars>
      </dgm:prSet>
      <dgm:spPr/>
    </dgm:pt>
    <dgm:pt modelId="{E72083A4-6DD2-43D7-857B-3608769B2B83}" type="pres">
      <dgm:prSet presAssocID="{092F79B7-58A1-40F6-B170-77DF22ADE6B2}" presName="sibTrans" presStyleCnt="0"/>
      <dgm:spPr/>
    </dgm:pt>
    <dgm:pt modelId="{2751D4CC-CADF-4D30-9C50-154A9D8F87F3}" type="pres">
      <dgm:prSet presAssocID="{2E72C492-B86D-4BD8-8714-28A05D6104EC}" presName="compNode" presStyleCnt="0"/>
      <dgm:spPr/>
    </dgm:pt>
    <dgm:pt modelId="{32123B4F-2714-4E69-A353-329E96AC3EEB}" type="pres">
      <dgm:prSet presAssocID="{2E72C492-B86D-4BD8-8714-28A05D6104EC}" presName="bgRect" presStyleLbl="bgShp" presStyleIdx="1" presStyleCnt="5"/>
      <dgm:spPr/>
    </dgm:pt>
    <dgm:pt modelId="{A7E0DD0D-9754-4234-9F39-1E43321EDB72}" type="pres">
      <dgm:prSet presAssocID="{2E72C492-B86D-4BD8-8714-28A05D6104E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sshopper"/>
        </a:ext>
      </dgm:extLst>
    </dgm:pt>
    <dgm:pt modelId="{CFCFB873-0005-4FF5-A029-C7BC27DC5344}" type="pres">
      <dgm:prSet presAssocID="{2E72C492-B86D-4BD8-8714-28A05D6104EC}" presName="spaceRect" presStyleCnt="0"/>
      <dgm:spPr/>
    </dgm:pt>
    <dgm:pt modelId="{FF51FFEE-CB92-422F-987A-BEC4142F1072}" type="pres">
      <dgm:prSet presAssocID="{2E72C492-B86D-4BD8-8714-28A05D6104EC}" presName="parTx" presStyleLbl="revTx" presStyleIdx="1" presStyleCnt="5">
        <dgm:presLayoutVars>
          <dgm:chMax val="0"/>
          <dgm:chPref val="0"/>
        </dgm:presLayoutVars>
      </dgm:prSet>
      <dgm:spPr/>
    </dgm:pt>
    <dgm:pt modelId="{D708E78D-BCA1-477A-9D4D-EE6BA761FCAB}" type="pres">
      <dgm:prSet presAssocID="{450A509A-3E00-4DAB-8DE8-3E995DA61D90}" presName="sibTrans" presStyleCnt="0"/>
      <dgm:spPr/>
    </dgm:pt>
    <dgm:pt modelId="{59AE9016-386F-49CF-98D8-76C3D23907B0}" type="pres">
      <dgm:prSet presAssocID="{11F64D2B-2F8B-4CCF-AF21-6D28F8F9B0C5}" presName="compNode" presStyleCnt="0"/>
      <dgm:spPr/>
    </dgm:pt>
    <dgm:pt modelId="{11D99B3B-54D4-4BF0-B347-A9F7FBB8A89A}" type="pres">
      <dgm:prSet presAssocID="{11F64D2B-2F8B-4CCF-AF21-6D28F8F9B0C5}" presName="bgRect" presStyleLbl="bgShp" presStyleIdx="2" presStyleCnt="5"/>
      <dgm:spPr/>
    </dgm:pt>
    <dgm:pt modelId="{A2E4102F-AC54-4DC0-B940-C44CEA510C5F}" type="pres">
      <dgm:prSet presAssocID="{11F64D2B-2F8B-4CCF-AF21-6D28F8F9B0C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Needle"/>
        </a:ext>
      </dgm:extLst>
    </dgm:pt>
    <dgm:pt modelId="{29B71C1E-1067-49EA-BB98-78890E26C625}" type="pres">
      <dgm:prSet presAssocID="{11F64D2B-2F8B-4CCF-AF21-6D28F8F9B0C5}" presName="spaceRect" presStyleCnt="0"/>
      <dgm:spPr/>
    </dgm:pt>
    <dgm:pt modelId="{2CC12DB0-1F43-4D13-B151-D4A2C6C2F160}" type="pres">
      <dgm:prSet presAssocID="{11F64D2B-2F8B-4CCF-AF21-6D28F8F9B0C5}" presName="parTx" presStyleLbl="revTx" presStyleIdx="2" presStyleCnt="5">
        <dgm:presLayoutVars>
          <dgm:chMax val="0"/>
          <dgm:chPref val="0"/>
        </dgm:presLayoutVars>
      </dgm:prSet>
      <dgm:spPr/>
    </dgm:pt>
    <dgm:pt modelId="{1A5847CD-D347-44B9-A241-905C12EC692A}" type="pres">
      <dgm:prSet presAssocID="{85FC9B62-C455-4CFA-BE72-52B9AF28F716}" presName="sibTrans" presStyleCnt="0"/>
      <dgm:spPr/>
    </dgm:pt>
    <dgm:pt modelId="{1016ED43-3072-43A2-9EFB-9C700799A3F9}" type="pres">
      <dgm:prSet presAssocID="{856D948C-EA13-4E91-9BA7-856521175FBB}" presName="compNode" presStyleCnt="0"/>
      <dgm:spPr/>
    </dgm:pt>
    <dgm:pt modelId="{2B29946C-D2EF-4D53-B284-5C1A734E5A0C}" type="pres">
      <dgm:prSet presAssocID="{856D948C-EA13-4E91-9BA7-856521175FBB}" presName="bgRect" presStyleLbl="bgShp" presStyleIdx="3" presStyleCnt="5"/>
      <dgm:spPr/>
    </dgm:pt>
    <dgm:pt modelId="{24FD0B40-1E60-440A-B3A9-E022C71824CA}" type="pres">
      <dgm:prSet presAssocID="{856D948C-EA13-4E91-9BA7-856521175FB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7BA83C5F-5C82-442D-89DB-16B3EA7AD4EA}" type="pres">
      <dgm:prSet presAssocID="{856D948C-EA13-4E91-9BA7-856521175FBB}" presName="spaceRect" presStyleCnt="0"/>
      <dgm:spPr/>
    </dgm:pt>
    <dgm:pt modelId="{58CE6A37-C10A-4474-BFBA-8C9816F2F79F}" type="pres">
      <dgm:prSet presAssocID="{856D948C-EA13-4E91-9BA7-856521175FBB}" presName="parTx" presStyleLbl="revTx" presStyleIdx="3" presStyleCnt="5">
        <dgm:presLayoutVars>
          <dgm:chMax val="0"/>
          <dgm:chPref val="0"/>
        </dgm:presLayoutVars>
      </dgm:prSet>
      <dgm:spPr/>
    </dgm:pt>
    <dgm:pt modelId="{86433EF9-9241-4E35-96AC-73EC967221CD}" type="pres">
      <dgm:prSet presAssocID="{64243112-7352-42EB-81EC-E088EAC0EB6F}" presName="sibTrans" presStyleCnt="0"/>
      <dgm:spPr/>
    </dgm:pt>
    <dgm:pt modelId="{72C8B4DA-EFCE-4BE4-B5B2-4044BB69936F}" type="pres">
      <dgm:prSet presAssocID="{0821B9BF-6687-43F9-B770-5B78B14B4072}" presName="compNode" presStyleCnt="0"/>
      <dgm:spPr/>
    </dgm:pt>
    <dgm:pt modelId="{58BD8107-3DAA-4E58-B8C9-4A5229BDB9EB}" type="pres">
      <dgm:prSet presAssocID="{0821B9BF-6687-43F9-B770-5B78B14B4072}" presName="bgRect" presStyleLbl="bgShp" presStyleIdx="4" presStyleCnt="5"/>
      <dgm:spPr/>
    </dgm:pt>
    <dgm:pt modelId="{18BE552B-13A9-440F-A978-AB9E107008A8}" type="pres">
      <dgm:prSet presAssocID="{0821B9BF-6687-43F9-B770-5B78B14B407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Ambulance"/>
        </a:ext>
      </dgm:extLst>
    </dgm:pt>
    <dgm:pt modelId="{E68675FB-E5F5-4E1E-B76D-ED7D7C86BFCD}" type="pres">
      <dgm:prSet presAssocID="{0821B9BF-6687-43F9-B770-5B78B14B4072}" presName="spaceRect" presStyleCnt="0"/>
      <dgm:spPr/>
    </dgm:pt>
    <dgm:pt modelId="{8849D789-987E-411D-92B1-8EBE506A13D8}" type="pres">
      <dgm:prSet presAssocID="{0821B9BF-6687-43F9-B770-5B78B14B4072}" presName="parTx" presStyleLbl="revTx" presStyleIdx="4" presStyleCnt="5">
        <dgm:presLayoutVars>
          <dgm:chMax val="0"/>
          <dgm:chPref val="0"/>
        </dgm:presLayoutVars>
      </dgm:prSet>
      <dgm:spPr/>
    </dgm:pt>
  </dgm:ptLst>
  <dgm:cxnLst>
    <dgm:cxn modelId="{63C8CD2A-8FFC-492D-BD49-32AE9B5EBF13}" type="presOf" srcId="{0821B9BF-6687-43F9-B770-5B78B14B4072}" destId="{8849D789-987E-411D-92B1-8EBE506A13D8}" srcOrd="0" destOrd="0" presId="urn:microsoft.com/office/officeart/2018/2/layout/IconVerticalSolidList"/>
    <dgm:cxn modelId="{8105945C-CEC2-4A61-9B14-5902548CCBF3}" srcId="{0DCED0AF-24C4-4ECE-8799-4C9D710D03CB}" destId="{0821B9BF-6687-43F9-B770-5B78B14B4072}" srcOrd="4" destOrd="0" parTransId="{7AADB769-CE60-4C33-9E24-AA11B83F8421}" sibTransId="{59E1ADA5-1E52-4B76-BE69-C578EDDD31AA}"/>
    <dgm:cxn modelId="{724F976D-9823-4C3F-8A9A-994B37ABF46E}" type="presOf" srcId="{88060D6F-4B9A-47AC-A68E-22974FB2735F}" destId="{EF603B43-6342-43E2-84E1-C2DE8055C989}" srcOrd="0" destOrd="0" presId="urn:microsoft.com/office/officeart/2018/2/layout/IconVerticalSolidList"/>
    <dgm:cxn modelId="{48CEAB74-2113-4FDA-9341-0EBFC4F5EE43}" type="presOf" srcId="{11F64D2B-2F8B-4CCF-AF21-6D28F8F9B0C5}" destId="{2CC12DB0-1F43-4D13-B151-D4A2C6C2F160}" srcOrd="0" destOrd="0" presId="urn:microsoft.com/office/officeart/2018/2/layout/IconVerticalSolidList"/>
    <dgm:cxn modelId="{8623D692-0811-4512-AA18-562A08088719}" type="presOf" srcId="{2E72C492-B86D-4BD8-8714-28A05D6104EC}" destId="{FF51FFEE-CB92-422F-987A-BEC4142F1072}" srcOrd="0" destOrd="0" presId="urn:microsoft.com/office/officeart/2018/2/layout/IconVerticalSolidList"/>
    <dgm:cxn modelId="{05167A99-ACF5-4E64-B625-E24D20F41522}" type="presOf" srcId="{856D948C-EA13-4E91-9BA7-856521175FBB}" destId="{58CE6A37-C10A-4474-BFBA-8C9816F2F79F}" srcOrd="0" destOrd="0" presId="urn:microsoft.com/office/officeart/2018/2/layout/IconVerticalSolidList"/>
    <dgm:cxn modelId="{ED886BC7-FA3D-4AFD-A0DA-B93D27452B47}" srcId="{0DCED0AF-24C4-4ECE-8799-4C9D710D03CB}" destId="{88060D6F-4B9A-47AC-A68E-22974FB2735F}" srcOrd="0" destOrd="0" parTransId="{3E0D15F3-D41C-4F05-ABCC-CA66D2852A9F}" sibTransId="{092F79B7-58A1-40F6-B170-77DF22ADE6B2}"/>
    <dgm:cxn modelId="{7D0E19E5-BB22-4FF8-A319-63D23C0152D0}" srcId="{0DCED0AF-24C4-4ECE-8799-4C9D710D03CB}" destId="{11F64D2B-2F8B-4CCF-AF21-6D28F8F9B0C5}" srcOrd="2" destOrd="0" parTransId="{C523371E-F3E9-4EE4-82E0-B3CFE8001F79}" sibTransId="{85FC9B62-C455-4CFA-BE72-52B9AF28F716}"/>
    <dgm:cxn modelId="{623DE5EE-A355-4CEB-AA89-0ADCEE0360B5}" srcId="{0DCED0AF-24C4-4ECE-8799-4C9D710D03CB}" destId="{2E72C492-B86D-4BD8-8714-28A05D6104EC}" srcOrd="1" destOrd="0" parTransId="{3A5A49F8-F66D-4925-B2EE-864B4D166349}" sibTransId="{450A509A-3E00-4DAB-8DE8-3E995DA61D90}"/>
    <dgm:cxn modelId="{14A84CEF-CFE7-453F-86C6-BB4975B6DF50}" srcId="{0DCED0AF-24C4-4ECE-8799-4C9D710D03CB}" destId="{856D948C-EA13-4E91-9BA7-856521175FBB}" srcOrd="3" destOrd="0" parTransId="{CA25F772-DEDD-4715-94AD-246BD181C91D}" sibTransId="{64243112-7352-42EB-81EC-E088EAC0EB6F}"/>
    <dgm:cxn modelId="{AD80FAFF-D13B-4A5E-8110-D88CEEB7471D}" type="presOf" srcId="{0DCED0AF-24C4-4ECE-8799-4C9D710D03CB}" destId="{6E614965-E7E4-49E9-86DC-8A5798B35E26}" srcOrd="0" destOrd="0" presId="urn:microsoft.com/office/officeart/2018/2/layout/IconVerticalSolidList"/>
    <dgm:cxn modelId="{651BE495-4002-4017-9B2E-9295606577F1}" type="presParOf" srcId="{6E614965-E7E4-49E9-86DC-8A5798B35E26}" destId="{088D2E4A-47F6-407C-9AA7-108DBCFC193A}" srcOrd="0" destOrd="0" presId="urn:microsoft.com/office/officeart/2018/2/layout/IconVerticalSolidList"/>
    <dgm:cxn modelId="{8C2C9CAF-E951-4F39-902D-A396378CCBD3}" type="presParOf" srcId="{088D2E4A-47F6-407C-9AA7-108DBCFC193A}" destId="{CF239BA7-5F97-4D23-9868-EFC5C75DE85A}" srcOrd="0" destOrd="0" presId="urn:microsoft.com/office/officeart/2018/2/layout/IconVerticalSolidList"/>
    <dgm:cxn modelId="{78B4DF4F-7DA0-4C8E-BE9D-942F522BFA03}" type="presParOf" srcId="{088D2E4A-47F6-407C-9AA7-108DBCFC193A}" destId="{A9A10DC7-7D7C-4DC9-8FBF-4B96134114DE}" srcOrd="1" destOrd="0" presId="urn:microsoft.com/office/officeart/2018/2/layout/IconVerticalSolidList"/>
    <dgm:cxn modelId="{248645FD-75D1-467F-B22C-5584BBC0287D}" type="presParOf" srcId="{088D2E4A-47F6-407C-9AA7-108DBCFC193A}" destId="{D7BF6722-B619-4849-91AB-BAE2332AADA1}" srcOrd="2" destOrd="0" presId="urn:microsoft.com/office/officeart/2018/2/layout/IconVerticalSolidList"/>
    <dgm:cxn modelId="{153554D7-793B-4A42-9190-FE0651CFA556}" type="presParOf" srcId="{088D2E4A-47F6-407C-9AA7-108DBCFC193A}" destId="{EF603B43-6342-43E2-84E1-C2DE8055C989}" srcOrd="3" destOrd="0" presId="urn:microsoft.com/office/officeart/2018/2/layout/IconVerticalSolidList"/>
    <dgm:cxn modelId="{572B03BA-C838-49C3-AE63-D45B8BB9A41E}" type="presParOf" srcId="{6E614965-E7E4-49E9-86DC-8A5798B35E26}" destId="{E72083A4-6DD2-43D7-857B-3608769B2B83}" srcOrd="1" destOrd="0" presId="urn:microsoft.com/office/officeart/2018/2/layout/IconVerticalSolidList"/>
    <dgm:cxn modelId="{A8A6A5DB-99B4-45E0-9099-112E88CD7745}" type="presParOf" srcId="{6E614965-E7E4-49E9-86DC-8A5798B35E26}" destId="{2751D4CC-CADF-4D30-9C50-154A9D8F87F3}" srcOrd="2" destOrd="0" presId="urn:microsoft.com/office/officeart/2018/2/layout/IconVerticalSolidList"/>
    <dgm:cxn modelId="{5457A371-F403-4534-A7D8-2FB33D5B4405}" type="presParOf" srcId="{2751D4CC-CADF-4D30-9C50-154A9D8F87F3}" destId="{32123B4F-2714-4E69-A353-329E96AC3EEB}" srcOrd="0" destOrd="0" presId="urn:microsoft.com/office/officeart/2018/2/layout/IconVerticalSolidList"/>
    <dgm:cxn modelId="{2EA04678-A918-4B5E-88D3-32109A2B76EA}" type="presParOf" srcId="{2751D4CC-CADF-4D30-9C50-154A9D8F87F3}" destId="{A7E0DD0D-9754-4234-9F39-1E43321EDB72}" srcOrd="1" destOrd="0" presId="urn:microsoft.com/office/officeart/2018/2/layout/IconVerticalSolidList"/>
    <dgm:cxn modelId="{0A983BDA-340D-4F6D-9FB4-54B2AE1A5B15}" type="presParOf" srcId="{2751D4CC-CADF-4D30-9C50-154A9D8F87F3}" destId="{CFCFB873-0005-4FF5-A029-C7BC27DC5344}" srcOrd="2" destOrd="0" presId="urn:microsoft.com/office/officeart/2018/2/layout/IconVerticalSolidList"/>
    <dgm:cxn modelId="{78FDAABA-A7B9-4A8B-8103-FCC44BEF3A60}" type="presParOf" srcId="{2751D4CC-CADF-4D30-9C50-154A9D8F87F3}" destId="{FF51FFEE-CB92-422F-987A-BEC4142F1072}" srcOrd="3" destOrd="0" presId="urn:microsoft.com/office/officeart/2018/2/layout/IconVerticalSolidList"/>
    <dgm:cxn modelId="{07BC49FC-E442-43FB-8A1E-0B718D6DE3D4}" type="presParOf" srcId="{6E614965-E7E4-49E9-86DC-8A5798B35E26}" destId="{D708E78D-BCA1-477A-9D4D-EE6BA761FCAB}" srcOrd="3" destOrd="0" presId="urn:microsoft.com/office/officeart/2018/2/layout/IconVerticalSolidList"/>
    <dgm:cxn modelId="{3E8EB832-DB99-4B12-8283-FC3E042783F1}" type="presParOf" srcId="{6E614965-E7E4-49E9-86DC-8A5798B35E26}" destId="{59AE9016-386F-49CF-98D8-76C3D23907B0}" srcOrd="4" destOrd="0" presId="urn:microsoft.com/office/officeart/2018/2/layout/IconVerticalSolidList"/>
    <dgm:cxn modelId="{D6324350-13FE-4BBA-875B-C4F4C0F14361}" type="presParOf" srcId="{59AE9016-386F-49CF-98D8-76C3D23907B0}" destId="{11D99B3B-54D4-4BF0-B347-A9F7FBB8A89A}" srcOrd="0" destOrd="0" presId="urn:microsoft.com/office/officeart/2018/2/layout/IconVerticalSolidList"/>
    <dgm:cxn modelId="{E27AE441-02D1-4069-8F1B-820BE6260B6F}" type="presParOf" srcId="{59AE9016-386F-49CF-98D8-76C3D23907B0}" destId="{A2E4102F-AC54-4DC0-B940-C44CEA510C5F}" srcOrd="1" destOrd="0" presId="urn:microsoft.com/office/officeart/2018/2/layout/IconVerticalSolidList"/>
    <dgm:cxn modelId="{3010A123-89F4-4D16-AC6A-E334945AF5A7}" type="presParOf" srcId="{59AE9016-386F-49CF-98D8-76C3D23907B0}" destId="{29B71C1E-1067-49EA-BB98-78890E26C625}" srcOrd="2" destOrd="0" presId="urn:microsoft.com/office/officeart/2018/2/layout/IconVerticalSolidList"/>
    <dgm:cxn modelId="{DF198054-F183-42A3-98A8-9E875A021625}" type="presParOf" srcId="{59AE9016-386F-49CF-98D8-76C3D23907B0}" destId="{2CC12DB0-1F43-4D13-B151-D4A2C6C2F160}" srcOrd="3" destOrd="0" presId="urn:microsoft.com/office/officeart/2018/2/layout/IconVerticalSolidList"/>
    <dgm:cxn modelId="{4B06B5A3-DC14-4C45-A365-1CE0F9020D98}" type="presParOf" srcId="{6E614965-E7E4-49E9-86DC-8A5798B35E26}" destId="{1A5847CD-D347-44B9-A241-905C12EC692A}" srcOrd="5" destOrd="0" presId="urn:microsoft.com/office/officeart/2018/2/layout/IconVerticalSolidList"/>
    <dgm:cxn modelId="{86289127-08D0-4DE0-986D-F398107F23AC}" type="presParOf" srcId="{6E614965-E7E4-49E9-86DC-8A5798B35E26}" destId="{1016ED43-3072-43A2-9EFB-9C700799A3F9}" srcOrd="6" destOrd="0" presId="urn:microsoft.com/office/officeart/2018/2/layout/IconVerticalSolidList"/>
    <dgm:cxn modelId="{C921DFFE-9DF9-4E5E-9551-A57F991929F2}" type="presParOf" srcId="{1016ED43-3072-43A2-9EFB-9C700799A3F9}" destId="{2B29946C-D2EF-4D53-B284-5C1A734E5A0C}" srcOrd="0" destOrd="0" presId="urn:microsoft.com/office/officeart/2018/2/layout/IconVerticalSolidList"/>
    <dgm:cxn modelId="{070503D0-5C2E-428B-8A97-7FA00C059148}" type="presParOf" srcId="{1016ED43-3072-43A2-9EFB-9C700799A3F9}" destId="{24FD0B40-1E60-440A-B3A9-E022C71824CA}" srcOrd="1" destOrd="0" presId="urn:microsoft.com/office/officeart/2018/2/layout/IconVerticalSolidList"/>
    <dgm:cxn modelId="{8A72F585-443A-4D81-9D0A-CEAD6E9F3C48}" type="presParOf" srcId="{1016ED43-3072-43A2-9EFB-9C700799A3F9}" destId="{7BA83C5F-5C82-442D-89DB-16B3EA7AD4EA}" srcOrd="2" destOrd="0" presId="urn:microsoft.com/office/officeart/2018/2/layout/IconVerticalSolidList"/>
    <dgm:cxn modelId="{5265213F-CE25-48AF-9E2E-3918081FE155}" type="presParOf" srcId="{1016ED43-3072-43A2-9EFB-9C700799A3F9}" destId="{58CE6A37-C10A-4474-BFBA-8C9816F2F79F}" srcOrd="3" destOrd="0" presId="urn:microsoft.com/office/officeart/2018/2/layout/IconVerticalSolidList"/>
    <dgm:cxn modelId="{07B8CEAC-5D0C-413D-8601-B1964A18186C}" type="presParOf" srcId="{6E614965-E7E4-49E9-86DC-8A5798B35E26}" destId="{86433EF9-9241-4E35-96AC-73EC967221CD}" srcOrd="7" destOrd="0" presId="urn:microsoft.com/office/officeart/2018/2/layout/IconVerticalSolidList"/>
    <dgm:cxn modelId="{14E636E2-E24F-4AC7-B1EB-678DF96C6DC1}" type="presParOf" srcId="{6E614965-E7E4-49E9-86DC-8A5798B35E26}" destId="{72C8B4DA-EFCE-4BE4-B5B2-4044BB69936F}" srcOrd="8" destOrd="0" presId="urn:microsoft.com/office/officeart/2018/2/layout/IconVerticalSolidList"/>
    <dgm:cxn modelId="{15891AFF-28A1-405E-8B3B-2964BFDE4C58}" type="presParOf" srcId="{72C8B4DA-EFCE-4BE4-B5B2-4044BB69936F}" destId="{58BD8107-3DAA-4E58-B8C9-4A5229BDB9EB}" srcOrd="0" destOrd="0" presId="urn:microsoft.com/office/officeart/2018/2/layout/IconVerticalSolidList"/>
    <dgm:cxn modelId="{BA4945B6-EA0E-4DA6-B522-8519BC064A7E}" type="presParOf" srcId="{72C8B4DA-EFCE-4BE4-B5B2-4044BB69936F}" destId="{18BE552B-13A9-440F-A978-AB9E107008A8}" srcOrd="1" destOrd="0" presId="urn:microsoft.com/office/officeart/2018/2/layout/IconVerticalSolidList"/>
    <dgm:cxn modelId="{F0C7E590-3F2D-469E-B307-A905A115C041}" type="presParOf" srcId="{72C8B4DA-EFCE-4BE4-B5B2-4044BB69936F}" destId="{E68675FB-E5F5-4E1E-B76D-ED7D7C86BFCD}" srcOrd="2" destOrd="0" presId="urn:microsoft.com/office/officeart/2018/2/layout/IconVerticalSolidList"/>
    <dgm:cxn modelId="{910ECAEE-FF4A-4C9B-9E2E-86AF1A8497F5}" type="presParOf" srcId="{72C8B4DA-EFCE-4BE4-B5B2-4044BB69936F}" destId="{8849D789-987E-411D-92B1-8EBE506A13D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6A7A03-820F-4EBF-A848-17A821D6051C}"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82081F3D-D76E-4B32-A90E-604A8A740C2A}">
      <dgm:prSet/>
      <dgm:spPr/>
      <dgm:t>
        <a:bodyPr/>
        <a:lstStyle/>
        <a:p>
          <a:r>
            <a:rPr lang="en-US"/>
            <a:t>Multiple channels such as newsletters, posters etc to reach to the communities about the symptoms of chicken pox</a:t>
          </a:r>
        </a:p>
      </dgm:t>
    </dgm:pt>
    <dgm:pt modelId="{9D65CEB6-AB49-40DE-86E9-4716B387868C}" type="parTrans" cxnId="{8200A852-7183-49DC-81DE-1A77529C45FD}">
      <dgm:prSet/>
      <dgm:spPr/>
      <dgm:t>
        <a:bodyPr/>
        <a:lstStyle/>
        <a:p>
          <a:endParaRPr lang="en-US"/>
        </a:p>
      </dgm:t>
    </dgm:pt>
    <dgm:pt modelId="{8E5F4104-30EB-46BA-A51A-9393FC2E6746}" type="sibTrans" cxnId="{8200A852-7183-49DC-81DE-1A77529C45FD}">
      <dgm:prSet/>
      <dgm:spPr/>
      <dgm:t>
        <a:bodyPr/>
        <a:lstStyle/>
        <a:p>
          <a:endParaRPr lang="en-US"/>
        </a:p>
      </dgm:t>
    </dgm:pt>
    <dgm:pt modelId="{CF85BACD-6721-4CAE-AB7B-FCC55AD21B07}">
      <dgm:prSet/>
      <dgm:spPr/>
      <dgm:t>
        <a:bodyPr/>
        <a:lstStyle/>
        <a:p>
          <a:r>
            <a:rPr lang="en-US"/>
            <a:t>Promote vaccination to communities (who 2025)</a:t>
          </a:r>
        </a:p>
      </dgm:t>
    </dgm:pt>
    <dgm:pt modelId="{61B938E0-85B4-4127-86D9-74FDE9657C24}" type="parTrans" cxnId="{C5C0D2A6-7449-422F-AEF0-C77E55212D74}">
      <dgm:prSet/>
      <dgm:spPr/>
      <dgm:t>
        <a:bodyPr/>
        <a:lstStyle/>
        <a:p>
          <a:endParaRPr lang="en-US"/>
        </a:p>
      </dgm:t>
    </dgm:pt>
    <dgm:pt modelId="{2BFF6A0B-36D0-4933-AA05-2DB222415F31}" type="sibTrans" cxnId="{C5C0D2A6-7449-422F-AEF0-C77E55212D74}">
      <dgm:prSet/>
      <dgm:spPr/>
      <dgm:t>
        <a:bodyPr/>
        <a:lstStyle/>
        <a:p>
          <a:endParaRPr lang="en-US"/>
        </a:p>
      </dgm:t>
    </dgm:pt>
    <dgm:pt modelId="{6FBE17BA-DB92-48C1-AACB-7E665D99DBB7}">
      <dgm:prSet/>
      <dgm:spPr/>
      <dgm:t>
        <a:bodyPr/>
        <a:lstStyle/>
        <a:p>
          <a:r>
            <a:rPr lang="en-US"/>
            <a:t>Teachers at nursery's and schools should be taught how to detect chicken pox in children </a:t>
          </a:r>
        </a:p>
      </dgm:t>
    </dgm:pt>
    <dgm:pt modelId="{DD93F468-E4A4-4AAE-B149-3A352D30B0E5}" type="parTrans" cxnId="{40841292-1403-4A70-B795-9E58245D2A90}">
      <dgm:prSet/>
      <dgm:spPr/>
      <dgm:t>
        <a:bodyPr/>
        <a:lstStyle/>
        <a:p>
          <a:endParaRPr lang="en-US"/>
        </a:p>
      </dgm:t>
    </dgm:pt>
    <dgm:pt modelId="{6845A707-E703-4C02-92F2-E793531703AE}" type="sibTrans" cxnId="{40841292-1403-4A70-B795-9E58245D2A90}">
      <dgm:prSet/>
      <dgm:spPr/>
      <dgm:t>
        <a:bodyPr/>
        <a:lstStyle/>
        <a:p>
          <a:endParaRPr lang="en-US"/>
        </a:p>
      </dgm:t>
    </dgm:pt>
    <dgm:pt modelId="{180B9F7E-F8B3-4AB6-A78F-0E21EACFF473}">
      <dgm:prSet/>
      <dgm:spPr/>
      <dgm:t>
        <a:bodyPr/>
        <a:lstStyle/>
        <a:p>
          <a:r>
            <a:rPr lang="en-US"/>
            <a:t>Parents and carers should be informed on how to recognise early signs </a:t>
          </a:r>
        </a:p>
      </dgm:t>
    </dgm:pt>
    <dgm:pt modelId="{A95A806C-3DAD-4E53-A606-34C6549298EB}" type="parTrans" cxnId="{BF33EEF5-E9DB-4A03-A183-E25211BED62D}">
      <dgm:prSet/>
      <dgm:spPr/>
      <dgm:t>
        <a:bodyPr/>
        <a:lstStyle/>
        <a:p>
          <a:endParaRPr lang="en-US"/>
        </a:p>
      </dgm:t>
    </dgm:pt>
    <dgm:pt modelId="{C4826B05-01C3-4A6A-A716-F94DE17F087F}" type="sibTrans" cxnId="{BF33EEF5-E9DB-4A03-A183-E25211BED62D}">
      <dgm:prSet/>
      <dgm:spPr/>
      <dgm:t>
        <a:bodyPr/>
        <a:lstStyle/>
        <a:p>
          <a:endParaRPr lang="en-US"/>
        </a:p>
      </dgm:t>
    </dgm:pt>
    <dgm:pt modelId="{25F7151A-9E7A-49FB-B746-D81C00816583}">
      <dgm:prSet/>
      <dgm:spPr/>
      <dgm:t>
        <a:bodyPr/>
        <a:lstStyle/>
        <a:p>
          <a:r>
            <a:rPr lang="en-US"/>
            <a:t>Workshops should be provided in schools and work places</a:t>
          </a:r>
        </a:p>
      </dgm:t>
    </dgm:pt>
    <dgm:pt modelId="{901E1B85-F786-4EB3-A609-6F3525F4D6B5}" type="parTrans" cxnId="{55C72E80-197B-497C-82A7-664C41C038E5}">
      <dgm:prSet/>
      <dgm:spPr/>
      <dgm:t>
        <a:bodyPr/>
        <a:lstStyle/>
        <a:p>
          <a:endParaRPr lang="en-US"/>
        </a:p>
      </dgm:t>
    </dgm:pt>
    <dgm:pt modelId="{09CC3CF2-387B-49FD-AEC0-4F5DB6876678}" type="sibTrans" cxnId="{55C72E80-197B-497C-82A7-664C41C038E5}">
      <dgm:prSet/>
      <dgm:spPr/>
      <dgm:t>
        <a:bodyPr/>
        <a:lstStyle/>
        <a:p>
          <a:endParaRPr lang="en-US"/>
        </a:p>
      </dgm:t>
    </dgm:pt>
    <dgm:pt modelId="{D9CC8524-27F5-4D03-8542-6987C6225C0E}" type="pres">
      <dgm:prSet presAssocID="{406A7A03-820F-4EBF-A848-17A821D6051C}" presName="outerComposite" presStyleCnt="0">
        <dgm:presLayoutVars>
          <dgm:chMax val="5"/>
          <dgm:dir/>
          <dgm:resizeHandles val="exact"/>
        </dgm:presLayoutVars>
      </dgm:prSet>
      <dgm:spPr/>
    </dgm:pt>
    <dgm:pt modelId="{37220AC6-A2CD-4A52-88D2-D51336AF463D}" type="pres">
      <dgm:prSet presAssocID="{406A7A03-820F-4EBF-A848-17A821D6051C}" presName="dummyMaxCanvas" presStyleCnt="0">
        <dgm:presLayoutVars/>
      </dgm:prSet>
      <dgm:spPr/>
    </dgm:pt>
    <dgm:pt modelId="{397573B5-9962-44B1-9F93-C03D29ABF0AC}" type="pres">
      <dgm:prSet presAssocID="{406A7A03-820F-4EBF-A848-17A821D6051C}" presName="FiveNodes_1" presStyleLbl="node1" presStyleIdx="0" presStyleCnt="5">
        <dgm:presLayoutVars>
          <dgm:bulletEnabled val="1"/>
        </dgm:presLayoutVars>
      </dgm:prSet>
      <dgm:spPr/>
    </dgm:pt>
    <dgm:pt modelId="{1C4899B0-C7B4-43FE-AF1D-6A0B7118EBA4}" type="pres">
      <dgm:prSet presAssocID="{406A7A03-820F-4EBF-A848-17A821D6051C}" presName="FiveNodes_2" presStyleLbl="node1" presStyleIdx="1" presStyleCnt="5">
        <dgm:presLayoutVars>
          <dgm:bulletEnabled val="1"/>
        </dgm:presLayoutVars>
      </dgm:prSet>
      <dgm:spPr/>
    </dgm:pt>
    <dgm:pt modelId="{75BAB13B-40E9-4304-A47E-C0A553F58C62}" type="pres">
      <dgm:prSet presAssocID="{406A7A03-820F-4EBF-A848-17A821D6051C}" presName="FiveNodes_3" presStyleLbl="node1" presStyleIdx="2" presStyleCnt="5">
        <dgm:presLayoutVars>
          <dgm:bulletEnabled val="1"/>
        </dgm:presLayoutVars>
      </dgm:prSet>
      <dgm:spPr/>
    </dgm:pt>
    <dgm:pt modelId="{6F1618E4-ACF1-400F-A93E-FA123FFF7551}" type="pres">
      <dgm:prSet presAssocID="{406A7A03-820F-4EBF-A848-17A821D6051C}" presName="FiveNodes_4" presStyleLbl="node1" presStyleIdx="3" presStyleCnt="5">
        <dgm:presLayoutVars>
          <dgm:bulletEnabled val="1"/>
        </dgm:presLayoutVars>
      </dgm:prSet>
      <dgm:spPr/>
    </dgm:pt>
    <dgm:pt modelId="{FA5C59C8-03CE-47DB-9279-2E5E1AEF3227}" type="pres">
      <dgm:prSet presAssocID="{406A7A03-820F-4EBF-A848-17A821D6051C}" presName="FiveNodes_5" presStyleLbl="node1" presStyleIdx="4" presStyleCnt="5">
        <dgm:presLayoutVars>
          <dgm:bulletEnabled val="1"/>
        </dgm:presLayoutVars>
      </dgm:prSet>
      <dgm:spPr/>
    </dgm:pt>
    <dgm:pt modelId="{29047D22-95D8-4D6F-9382-3865B0945997}" type="pres">
      <dgm:prSet presAssocID="{406A7A03-820F-4EBF-A848-17A821D6051C}" presName="FiveConn_1-2" presStyleLbl="fgAccFollowNode1" presStyleIdx="0" presStyleCnt="4">
        <dgm:presLayoutVars>
          <dgm:bulletEnabled val="1"/>
        </dgm:presLayoutVars>
      </dgm:prSet>
      <dgm:spPr/>
    </dgm:pt>
    <dgm:pt modelId="{850FAB80-AFC1-415F-8602-B3206D199AE3}" type="pres">
      <dgm:prSet presAssocID="{406A7A03-820F-4EBF-A848-17A821D6051C}" presName="FiveConn_2-3" presStyleLbl="fgAccFollowNode1" presStyleIdx="1" presStyleCnt="4">
        <dgm:presLayoutVars>
          <dgm:bulletEnabled val="1"/>
        </dgm:presLayoutVars>
      </dgm:prSet>
      <dgm:spPr/>
    </dgm:pt>
    <dgm:pt modelId="{83B30FC2-7676-4AD4-B6E5-BDC59A3919C6}" type="pres">
      <dgm:prSet presAssocID="{406A7A03-820F-4EBF-A848-17A821D6051C}" presName="FiveConn_3-4" presStyleLbl="fgAccFollowNode1" presStyleIdx="2" presStyleCnt="4">
        <dgm:presLayoutVars>
          <dgm:bulletEnabled val="1"/>
        </dgm:presLayoutVars>
      </dgm:prSet>
      <dgm:spPr/>
    </dgm:pt>
    <dgm:pt modelId="{100EBE14-423F-498F-AF58-C9778B7ADB22}" type="pres">
      <dgm:prSet presAssocID="{406A7A03-820F-4EBF-A848-17A821D6051C}" presName="FiveConn_4-5" presStyleLbl="fgAccFollowNode1" presStyleIdx="3" presStyleCnt="4">
        <dgm:presLayoutVars>
          <dgm:bulletEnabled val="1"/>
        </dgm:presLayoutVars>
      </dgm:prSet>
      <dgm:spPr/>
    </dgm:pt>
    <dgm:pt modelId="{69AEF121-4074-476E-8A3E-6A512955D7B7}" type="pres">
      <dgm:prSet presAssocID="{406A7A03-820F-4EBF-A848-17A821D6051C}" presName="FiveNodes_1_text" presStyleLbl="node1" presStyleIdx="4" presStyleCnt="5">
        <dgm:presLayoutVars>
          <dgm:bulletEnabled val="1"/>
        </dgm:presLayoutVars>
      </dgm:prSet>
      <dgm:spPr/>
    </dgm:pt>
    <dgm:pt modelId="{F5E901CA-2856-4A7A-89D6-52CB91DB26E3}" type="pres">
      <dgm:prSet presAssocID="{406A7A03-820F-4EBF-A848-17A821D6051C}" presName="FiveNodes_2_text" presStyleLbl="node1" presStyleIdx="4" presStyleCnt="5">
        <dgm:presLayoutVars>
          <dgm:bulletEnabled val="1"/>
        </dgm:presLayoutVars>
      </dgm:prSet>
      <dgm:spPr/>
    </dgm:pt>
    <dgm:pt modelId="{A2108683-A402-40B4-BD22-6CC7A777819B}" type="pres">
      <dgm:prSet presAssocID="{406A7A03-820F-4EBF-A848-17A821D6051C}" presName="FiveNodes_3_text" presStyleLbl="node1" presStyleIdx="4" presStyleCnt="5">
        <dgm:presLayoutVars>
          <dgm:bulletEnabled val="1"/>
        </dgm:presLayoutVars>
      </dgm:prSet>
      <dgm:spPr/>
    </dgm:pt>
    <dgm:pt modelId="{73CAE66D-534C-46F3-9F40-96C291ED5DC6}" type="pres">
      <dgm:prSet presAssocID="{406A7A03-820F-4EBF-A848-17A821D6051C}" presName="FiveNodes_4_text" presStyleLbl="node1" presStyleIdx="4" presStyleCnt="5">
        <dgm:presLayoutVars>
          <dgm:bulletEnabled val="1"/>
        </dgm:presLayoutVars>
      </dgm:prSet>
      <dgm:spPr/>
    </dgm:pt>
    <dgm:pt modelId="{920A9421-9DFB-4981-8E5D-36A12DF2DC43}" type="pres">
      <dgm:prSet presAssocID="{406A7A03-820F-4EBF-A848-17A821D6051C}" presName="FiveNodes_5_text" presStyleLbl="node1" presStyleIdx="4" presStyleCnt="5">
        <dgm:presLayoutVars>
          <dgm:bulletEnabled val="1"/>
        </dgm:presLayoutVars>
      </dgm:prSet>
      <dgm:spPr/>
    </dgm:pt>
  </dgm:ptLst>
  <dgm:cxnLst>
    <dgm:cxn modelId="{D6067403-0FAB-49A6-A18E-3A72C3B7A7A4}" type="presOf" srcId="{C4826B05-01C3-4A6A-A716-F94DE17F087F}" destId="{100EBE14-423F-498F-AF58-C9778B7ADB22}" srcOrd="0" destOrd="0" presId="urn:microsoft.com/office/officeart/2005/8/layout/vProcess5"/>
    <dgm:cxn modelId="{5A72420D-A284-4915-9AB9-E06BC21CBA1D}" type="presOf" srcId="{406A7A03-820F-4EBF-A848-17A821D6051C}" destId="{D9CC8524-27F5-4D03-8542-6987C6225C0E}" srcOrd="0" destOrd="0" presId="urn:microsoft.com/office/officeart/2005/8/layout/vProcess5"/>
    <dgm:cxn modelId="{ED34D92A-21F5-4B78-8915-D3BD9FE45683}" type="presOf" srcId="{180B9F7E-F8B3-4AB6-A78F-0E21EACFF473}" destId="{73CAE66D-534C-46F3-9F40-96C291ED5DC6}" srcOrd="1" destOrd="0" presId="urn:microsoft.com/office/officeart/2005/8/layout/vProcess5"/>
    <dgm:cxn modelId="{DB1DB53D-D36F-4253-B8BD-743BD797DB47}" type="presOf" srcId="{6845A707-E703-4C02-92F2-E793531703AE}" destId="{83B30FC2-7676-4AD4-B6E5-BDC59A3919C6}" srcOrd="0" destOrd="0" presId="urn:microsoft.com/office/officeart/2005/8/layout/vProcess5"/>
    <dgm:cxn modelId="{264FAF3E-464E-4C03-B483-87A6112B4F76}" type="presOf" srcId="{CF85BACD-6721-4CAE-AB7B-FCC55AD21B07}" destId="{F5E901CA-2856-4A7A-89D6-52CB91DB26E3}" srcOrd="1" destOrd="0" presId="urn:microsoft.com/office/officeart/2005/8/layout/vProcess5"/>
    <dgm:cxn modelId="{190C5F45-A78A-4587-A2E6-1E3CBF71B2DD}" type="presOf" srcId="{82081F3D-D76E-4B32-A90E-604A8A740C2A}" destId="{69AEF121-4074-476E-8A3E-6A512955D7B7}" srcOrd="1" destOrd="0" presId="urn:microsoft.com/office/officeart/2005/8/layout/vProcess5"/>
    <dgm:cxn modelId="{6604EF45-AF4D-44B2-B2B7-6ACE2716745F}" type="presOf" srcId="{25F7151A-9E7A-49FB-B746-D81C00816583}" destId="{920A9421-9DFB-4981-8E5D-36A12DF2DC43}" srcOrd="1" destOrd="0" presId="urn:microsoft.com/office/officeart/2005/8/layout/vProcess5"/>
    <dgm:cxn modelId="{FE51534A-B32F-4C7D-9046-2E73BC517B6E}" type="presOf" srcId="{25F7151A-9E7A-49FB-B746-D81C00816583}" destId="{FA5C59C8-03CE-47DB-9279-2E5E1AEF3227}" srcOrd="0" destOrd="0" presId="urn:microsoft.com/office/officeart/2005/8/layout/vProcess5"/>
    <dgm:cxn modelId="{68C11B4C-0042-4E9F-8BC5-CAB894AA89CD}" type="presOf" srcId="{6FBE17BA-DB92-48C1-AACB-7E665D99DBB7}" destId="{75BAB13B-40E9-4304-A47E-C0A553F58C62}" srcOrd="0" destOrd="0" presId="urn:microsoft.com/office/officeart/2005/8/layout/vProcess5"/>
    <dgm:cxn modelId="{8200A852-7183-49DC-81DE-1A77529C45FD}" srcId="{406A7A03-820F-4EBF-A848-17A821D6051C}" destId="{82081F3D-D76E-4B32-A90E-604A8A740C2A}" srcOrd="0" destOrd="0" parTransId="{9D65CEB6-AB49-40DE-86E9-4716B387868C}" sibTransId="{8E5F4104-30EB-46BA-A51A-9393FC2E6746}"/>
    <dgm:cxn modelId="{C7BCBE76-65D5-41FC-8B65-99AB5ECACDC6}" type="presOf" srcId="{180B9F7E-F8B3-4AB6-A78F-0E21EACFF473}" destId="{6F1618E4-ACF1-400F-A93E-FA123FFF7551}" srcOrd="0" destOrd="0" presId="urn:microsoft.com/office/officeart/2005/8/layout/vProcess5"/>
    <dgm:cxn modelId="{55C72E80-197B-497C-82A7-664C41C038E5}" srcId="{406A7A03-820F-4EBF-A848-17A821D6051C}" destId="{25F7151A-9E7A-49FB-B746-D81C00816583}" srcOrd="4" destOrd="0" parTransId="{901E1B85-F786-4EB3-A609-6F3525F4D6B5}" sibTransId="{09CC3CF2-387B-49FD-AEC0-4F5DB6876678}"/>
    <dgm:cxn modelId="{4BAD3B8F-5AF6-4F05-BA80-DC51B9380CF5}" type="presOf" srcId="{82081F3D-D76E-4B32-A90E-604A8A740C2A}" destId="{397573B5-9962-44B1-9F93-C03D29ABF0AC}" srcOrd="0" destOrd="0" presId="urn:microsoft.com/office/officeart/2005/8/layout/vProcess5"/>
    <dgm:cxn modelId="{CDF9BE8F-A401-4233-AF27-4D7443ABF134}" type="presOf" srcId="{6FBE17BA-DB92-48C1-AACB-7E665D99DBB7}" destId="{A2108683-A402-40B4-BD22-6CC7A777819B}" srcOrd="1" destOrd="0" presId="urn:microsoft.com/office/officeart/2005/8/layout/vProcess5"/>
    <dgm:cxn modelId="{40841292-1403-4A70-B795-9E58245D2A90}" srcId="{406A7A03-820F-4EBF-A848-17A821D6051C}" destId="{6FBE17BA-DB92-48C1-AACB-7E665D99DBB7}" srcOrd="2" destOrd="0" parTransId="{DD93F468-E4A4-4AAE-B149-3A352D30B0E5}" sibTransId="{6845A707-E703-4C02-92F2-E793531703AE}"/>
    <dgm:cxn modelId="{C5C0D2A6-7449-422F-AEF0-C77E55212D74}" srcId="{406A7A03-820F-4EBF-A848-17A821D6051C}" destId="{CF85BACD-6721-4CAE-AB7B-FCC55AD21B07}" srcOrd="1" destOrd="0" parTransId="{61B938E0-85B4-4127-86D9-74FDE9657C24}" sibTransId="{2BFF6A0B-36D0-4933-AA05-2DB222415F31}"/>
    <dgm:cxn modelId="{090EC5B5-2AA9-40F8-8AE0-411BA4253065}" type="presOf" srcId="{CF85BACD-6721-4CAE-AB7B-FCC55AD21B07}" destId="{1C4899B0-C7B4-43FE-AF1D-6A0B7118EBA4}" srcOrd="0" destOrd="0" presId="urn:microsoft.com/office/officeart/2005/8/layout/vProcess5"/>
    <dgm:cxn modelId="{8D5EFCF2-54F3-4398-B621-125901827A3F}" type="presOf" srcId="{2BFF6A0B-36D0-4933-AA05-2DB222415F31}" destId="{850FAB80-AFC1-415F-8602-B3206D199AE3}" srcOrd="0" destOrd="0" presId="urn:microsoft.com/office/officeart/2005/8/layout/vProcess5"/>
    <dgm:cxn modelId="{BF33EEF5-E9DB-4A03-A183-E25211BED62D}" srcId="{406A7A03-820F-4EBF-A848-17A821D6051C}" destId="{180B9F7E-F8B3-4AB6-A78F-0E21EACFF473}" srcOrd="3" destOrd="0" parTransId="{A95A806C-3DAD-4E53-A606-34C6549298EB}" sibTransId="{C4826B05-01C3-4A6A-A716-F94DE17F087F}"/>
    <dgm:cxn modelId="{6B149BFF-0A4C-4670-898A-2A70DB59C4BD}" type="presOf" srcId="{8E5F4104-30EB-46BA-A51A-9393FC2E6746}" destId="{29047D22-95D8-4D6F-9382-3865B0945997}" srcOrd="0" destOrd="0" presId="urn:microsoft.com/office/officeart/2005/8/layout/vProcess5"/>
    <dgm:cxn modelId="{DEEA9A57-B366-4E70-A5E5-48C6B25A022E}" type="presParOf" srcId="{D9CC8524-27F5-4D03-8542-6987C6225C0E}" destId="{37220AC6-A2CD-4A52-88D2-D51336AF463D}" srcOrd="0" destOrd="0" presId="urn:microsoft.com/office/officeart/2005/8/layout/vProcess5"/>
    <dgm:cxn modelId="{8E82221E-26AD-40B1-837C-E2DCFE08B796}" type="presParOf" srcId="{D9CC8524-27F5-4D03-8542-6987C6225C0E}" destId="{397573B5-9962-44B1-9F93-C03D29ABF0AC}" srcOrd="1" destOrd="0" presId="urn:microsoft.com/office/officeart/2005/8/layout/vProcess5"/>
    <dgm:cxn modelId="{92EDB20B-F5C5-472B-ADB2-BF72FA59F1EA}" type="presParOf" srcId="{D9CC8524-27F5-4D03-8542-6987C6225C0E}" destId="{1C4899B0-C7B4-43FE-AF1D-6A0B7118EBA4}" srcOrd="2" destOrd="0" presId="urn:microsoft.com/office/officeart/2005/8/layout/vProcess5"/>
    <dgm:cxn modelId="{42CCC9DD-7A17-49AD-BE8D-32C3F1867E85}" type="presParOf" srcId="{D9CC8524-27F5-4D03-8542-6987C6225C0E}" destId="{75BAB13B-40E9-4304-A47E-C0A553F58C62}" srcOrd="3" destOrd="0" presId="urn:microsoft.com/office/officeart/2005/8/layout/vProcess5"/>
    <dgm:cxn modelId="{33FEE3D0-5427-4C23-A94B-62D4C0A3857F}" type="presParOf" srcId="{D9CC8524-27F5-4D03-8542-6987C6225C0E}" destId="{6F1618E4-ACF1-400F-A93E-FA123FFF7551}" srcOrd="4" destOrd="0" presId="urn:microsoft.com/office/officeart/2005/8/layout/vProcess5"/>
    <dgm:cxn modelId="{384FE1DB-E2D2-4F08-B456-1427BDFE08FB}" type="presParOf" srcId="{D9CC8524-27F5-4D03-8542-6987C6225C0E}" destId="{FA5C59C8-03CE-47DB-9279-2E5E1AEF3227}" srcOrd="5" destOrd="0" presId="urn:microsoft.com/office/officeart/2005/8/layout/vProcess5"/>
    <dgm:cxn modelId="{46B32B46-F216-42E1-B51E-C47E3316EC44}" type="presParOf" srcId="{D9CC8524-27F5-4D03-8542-6987C6225C0E}" destId="{29047D22-95D8-4D6F-9382-3865B0945997}" srcOrd="6" destOrd="0" presId="urn:microsoft.com/office/officeart/2005/8/layout/vProcess5"/>
    <dgm:cxn modelId="{5D136CE3-2A96-4861-8CA8-41CD35ADC571}" type="presParOf" srcId="{D9CC8524-27F5-4D03-8542-6987C6225C0E}" destId="{850FAB80-AFC1-415F-8602-B3206D199AE3}" srcOrd="7" destOrd="0" presId="urn:microsoft.com/office/officeart/2005/8/layout/vProcess5"/>
    <dgm:cxn modelId="{E13EB391-4B5F-4478-969F-F5797B9F82D0}" type="presParOf" srcId="{D9CC8524-27F5-4D03-8542-6987C6225C0E}" destId="{83B30FC2-7676-4AD4-B6E5-BDC59A3919C6}" srcOrd="8" destOrd="0" presId="urn:microsoft.com/office/officeart/2005/8/layout/vProcess5"/>
    <dgm:cxn modelId="{F861EBB0-745A-4144-A118-F54514975830}" type="presParOf" srcId="{D9CC8524-27F5-4D03-8542-6987C6225C0E}" destId="{100EBE14-423F-498F-AF58-C9778B7ADB22}" srcOrd="9" destOrd="0" presId="urn:microsoft.com/office/officeart/2005/8/layout/vProcess5"/>
    <dgm:cxn modelId="{69B1E0AD-8FBA-4BA8-ACEC-B6A4BA38789F}" type="presParOf" srcId="{D9CC8524-27F5-4D03-8542-6987C6225C0E}" destId="{69AEF121-4074-476E-8A3E-6A512955D7B7}" srcOrd="10" destOrd="0" presId="urn:microsoft.com/office/officeart/2005/8/layout/vProcess5"/>
    <dgm:cxn modelId="{E5F5A6A1-AFD1-4215-A2ED-501D95222EEA}" type="presParOf" srcId="{D9CC8524-27F5-4D03-8542-6987C6225C0E}" destId="{F5E901CA-2856-4A7A-89D6-52CB91DB26E3}" srcOrd="11" destOrd="0" presId="urn:microsoft.com/office/officeart/2005/8/layout/vProcess5"/>
    <dgm:cxn modelId="{ACB873DA-1416-4513-A555-631C6531C8A2}" type="presParOf" srcId="{D9CC8524-27F5-4D03-8542-6987C6225C0E}" destId="{A2108683-A402-40B4-BD22-6CC7A777819B}" srcOrd="12" destOrd="0" presId="urn:microsoft.com/office/officeart/2005/8/layout/vProcess5"/>
    <dgm:cxn modelId="{53BF1894-80DD-4714-AA71-6D8E48EE6CEE}" type="presParOf" srcId="{D9CC8524-27F5-4D03-8542-6987C6225C0E}" destId="{73CAE66D-534C-46F3-9F40-96C291ED5DC6}" srcOrd="13" destOrd="0" presId="urn:microsoft.com/office/officeart/2005/8/layout/vProcess5"/>
    <dgm:cxn modelId="{4C516422-01D5-47D9-AA5A-CAD7A0A58033}" type="presParOf" srcId="{D9CC8524-27F5-4D03-8542-6987C6225C0E}" destId="{920A9421-9DFB-4981-8E5D-36A12DF2DC43}"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6EEB3-FD5B-4A9B-B8AD-0914280F1902}">
      <dsp:nvSpPr>
        <dsp:cNvPr id="0" name=""/>
        <dsp:cNvSpPr/>
      </dsp:nvSpPr>
      <dsp:spPr>
        <a:xfrm>
          <a:off x="2698498" y="711226"/>
          <a:ext cx="548367" cy="91440"/>
        </a:xfrm>
        <a:custGeom>
          <a:avLst/>
          <a:gdLst/>
          <a:ahLst/>
          <a:cxnLst/>
          <a:rect l="0" t="0" r="0" b="0"/>
          <a:pathLst>
            <a:path>
              <a:moveTo>
                <a:pt x="0" y="45720"/>
              </a:moveTo>
              <a:lnTo>
                <a:pt x="548367"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8208" y="754049"/>
        <a:ext cx="28948" cy="5795"/>
      </dsp:txXfrm>
    </dsp:sp>
    <dsp:sp modelId="{F63C2DF3-ACF8-48C5-9A74-817460A8AE4B}">
      <dsp:nvSpPr>
        <dsp:cNvPr id="0" name=""/>
        <dsp:cNvSpPr/>
      </dsp:nvSpPr>
      <dsp:spPr>
        <a:xfrm>
          <a:off x="183050" y="1772"/>
          <a:ext cx="2517248" cy="15103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3347" tIns="129475" rIns="123347" bIns="129475" numCol="1" spcCol="1270" anchor="ctr" anchorCtr="0">
          <a:noAutofit/>
        </a:bodyPr>
        <a:lstStyle/>
        <a:p>
          <a:pPr marL="0" lvl="0" indent="0" algn="ctr" defTabSz="533400">
            <a:lnSpc>
              <a:spcPct val="90000"/>
            </a:lnSpc>
            <a:spcBef>
              <a:spcPct val="0"/>
            </a:spcBef>
            <a:spcAft>
              <a:spcPct val="35000"/>
            </a:spcAft>
            <a:buNone/>
          </a:pPr>
          <a:r>
            <a:rPr lang="en-US" sz="1200" kern="1200"/>
            <a:t>What is chicken pox?</a:t>
          </a:r>
        </a:p>
      </dsp:txBody>
      <dsp:txXfrm>
        <a:off x="183050" y="1772"/>
        <a:ext cx="2517248" cy="1510349"/>
      </dsp:txXfrm>
    </dsp:sp>
    <dsp:sp modelId="{F393DFF9-6224-48F0-B215-3E105D5F1C52}">
      <dsp:nvSpPr>
        <dsp:cNvPr id="0" name=""/>
        <dsp:cNvSpPr/>
      </dsp:nvSpPr>
      <dsp:spPr>
        <a:xfrm>
          <a:off x="1441674" y="1510321"/>
          <a:ext cx="3096215" cy="548367"/>
        </a:xfrm>
        <a:custGeom>
          <a:avLst/>
          <a:gdLst/>
          <a:ahLst/>
          <a:cxnLst/>
          <a:rect l="0" t="0" r="0" b="0"/>
          <a:pathLst>
            <a:path>
              <a:moveTo>
                <a:pt x="3096215" y="0"/>
              </a:moveTo>
              <a:lnTo>
                <a:pt x="3096215" y="291283"/>
              </a:lnTo>
              <a:lnTo>
                <a:pt x="0" y="291283"/>
              </a:lnTo>
              <a:lnTo>
                <a:pt x="0" y="548367"/>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1035" y="1781607"/>
        <a:ext cx="157494" cy="5795"/>
      </dsp:txXfrm>
    </dsp:sp>
    <dsp:sp modelId="{02BEE55E-606E-42BC-A3B4-6E44A0846688}">
      <dsp:nvSpPr>
        <dsp:cNvPr id="0" name=""/>
        <dsp:cNvSpPr/>
      </dsp:nvSpPr>
      <dsp:spPr>
        <a:xfrm>
          <a:off x="3279266" y="1772"/>
          <a:ext cx="2517248" cy="15103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3347" tIns="129475" rIns="123347" bIns="129475" numCol="1" spcCol="1270" anchor="ctr" anchorCtr="0">
          <a:noAutofit/>
        </a:bodyPr>
        <a:lstStyle/>
        <a:p>
          <a:pPr marL="0" lvl="0" indent="0" algn="ctr" defTabSz="533400">
            <a:lnSpc>
              <a:spcPct val="90000"/>
            </a:lnSpc>
            <a:spcBef>
              <a:spcPct val="0"/>
            </a:spcBef>
            <a:spcAft>
              <a:spcPct val="35000"/>
            </a:spcAft>
            <a:buNone/>
          </a:pPr>
          <a:r>
            <a:rPr lang="en-US" sz="1200" kern="1200"/>
            <a:t>Chicken pox also known as varicella-zoster, It is contagious and is usually spread through bodily fluids and and bodily contact (cleveland clinic, 2021)</a:t>
          </a:r>
        </a:p>
      </dsp:txBody>
      <dsp:txXfrm>
        <a:off x="3279266" y="1772"/>
        <a:ext cx="2517248" cy="1510349"/>
      </dsp:txXfrm>
    </dsp:sp>
    <dsp:sp modelId="{F6F6109B-FCB4-4AAF-B14C-B584E5A2C9C1}">
      <dsp:nvSpPr>
        <dsp:cNvPr id="0" name=""/>
        <dsp:cNvSpPr/>
      </dsp:nvSpPr>
      <dsp:spPr>
        <a:xfrm>
          <a:off x="2698498" y="2800543"/>
          <a:ext cx="548367" cy="91440"/>
        </a:xfrm>
        <a:custGeom>
          <a:avLst/>
          <a:gdLst/>
          <a:ahLst/>
          <a:cxnLst/>
          <a:rect l="0" t="0" r="0" b="0"/>
          <a:pathLst>
            <a:path>
              <a:moveTo>
                <a:pt x="0" y="45720"/>
              </a:moveTo>
              <a:lnTo>
                <a:pt x="548367"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8208" y="2843365"/>
        <a:ext cx="28948" cy="5795"/>
      </dsp:txXfrm>
    </dsp:sp>
    <dsp:sp modelId="{0180A64D-0999-451D-9CAB-1785F9D52854}">
      <dsp:nvSpPr>
        <dsp:cNvPr id="0" name=""/>
        <dsp:cNvSpPr/>
      </dsp:nvSpPr>
      <dsp:spPr>
        <a:xfrm>
          <a:off x="183050" y="2091088"/>
          <a:ext cx="2517248" cy="15103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3347" tIns="129475" rIns="123347" bIns="129475" numCol="1" spcCol="1270" anchor="ctr" anchorCtr="0">
          <a:noAutofit/>
        </a:bodyPr>
        <a:lstStyle/>
        <a:p>
          <a:pPr marL="0" lvl="0" indent="0" algn="ctr" defTabSz="533400">
            <a:lnSpc>
              <a:spcPct val="90000"/>
            </a:lnSpc>
            <a:spcBef>
              <a:spcPct val="0"/>
            </a:spcBef>
            <a:spcAft>
              <a:spcPct val="35000"/>
            </a:spcAft>
            <a:buNone/>
          </a:pPr>
          <a:r>
            <a:rPr lang="en-US" sz="1200" kern="1200"/>
            <a:t>What are the sypmtoms?</a:t>
          </a:r>
        </a:p>
      </dsp:txBody>
      <dsp:txXfrm>
        <a:off x="183050" y="2091088"/>
        <a:ext cx="2517248" cy="1510349"/>
      </dsp:txXfrm>
    </dsp:sp>
    <dsp:sp modelId="{864B331B-301E-4972-AC5F-E16ABB0F27B9}">
      <dsp:nvSpPr>
        <dsp:cNvPr id="0" name=""/>
        <dsp:cNvSpPr/>
      </dsp:nvSpPr>
      <dsp:spPr>
        <a:xfrm>
          <a:off x="3279266" y="2091088"/>
          <a:ext cx="2517248" cy="15103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3347" tIns="129475" rIns="123347" bIns="129475" numCol="1" spcCol="1270" anchor="ctr" anchorCtr="0">
          <a:noAutofit/>
        </a:bodyPr>
        <a:lstStyle/>
        <a:p>
          <a:pPr marL="0" lvl="0" indent="0" algn="ctr" defTabSz="533400">
            <a:lnSpc>
              <a:spcPct val="90000"/>
            </a:lnSpc>
            <a:spcBef>
              <a:spcPct val="0"/>
            </a:spcBef>
            <a:spcAft>
              <a:spcPct val="35000"/>
            </a:spcAft>
            <a:buNone/>
          </a:pPr>
          <a:r>
            <a:rPr lang="en-US" sz="1200" kern="1200"/>
            <a:t>The main symptoms of chicken pox is an itchy, spotty rash that can be found anywhere in the body. Before or after the rash some people experience a high temperature, aches and pains, fatigue and loss of appetite (NHS, 2025)</a:t>
          </a:r>
        </a:p>
      </dsp:txBody>
      <dsp:txXfrm>
        <a:off x="3279266" y="2091088"/>
        <a:ext cx="2517248" cy="15103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39BA7-5F97-4D23-9868-EFC5C75DE85A}">
      <dsp:nvSpPr>
        <dsp:cNvPr id="0" name=""/>
        <dsp:cNvSpPr/>
      </dsp:nvSpPr>
      <dsp:spPr>
        <a:xfrm>
          <a:off x="0" y="4296"/>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10DC7-7D7C-4DC9-8FBF-4B96134114DE}">
      <dsp:nvSpPr>
        <dsp:cNvPr id="0" name=""/>
        <dsp:cNvSpPr/>
      </dsp:nvSpPr>
      <dsp:spPr>
        <a:xfrm>
          <a:off x="276813" y="210190"/>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603B43-6342-43E2-84E1-C2DE8055C989}">
      <dsp:nvSpPr>
        <dsp:cNvPr id="0" name=""/>
        <dsp:cNvSpPr/>
      </dsp:nvSpPr>
      <dsp:spPr>
        <a:xfrm>
          <a:off x="1056922" y="4296"/>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622300">
            <a:lnSpc>
              <a:spcPct val="90000"/>
            </a:lnSpc>
            <a:spcBef>
              <a:spcPct val="0"/>
            </a:spcBef>
            <a:spcAft>
              <a:spcPct val="35000"/>
            </a:spcAft>
            <a:buNone/>
          </a:pPr>
          <a:r>
            <a:rPr lang="en-US" sz="1400" kern="1200"/>
            <a:t>An infectious disease outbreak is an ''incident in which 2 or more people affected by the same infectious diseases are linked by time, place or common exposure''  (NHS England, 2025).</a:t>
          </a:r>
        </a:p>
      </dsp:txBody>
      <dsp:txXfrm>
        <a:off x="1056922" y="4296"/>
        <a:ext cx="5115025" cy="915084"/>
      </dsp:txXfrm>
    </dsp:sp>
    <dsp:sp modelId="{32123B4F-2714-4E69-A353-329E96AC3EEB}">
      <dsp:nvSpPr>
        <dsp:cNvPr id="0" name=""/>
        <dsp:cNvSpPr/>
      </dsp:nvSpPr>
      <dsp:spPr>
        <a:xfrm>
          <a:off x="0" y="1148151"/>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E0DD0D-9754-4234-9F39-1E43321EDB72}">
      <dsp:nvSpPr>
        <dsp:cNvPr id="0" name=""/>
        <dsp:cNvSpPr/>
      </dsp:nvSpPr>
      <dsp:spPr>
        <a:xfrm>
          <a:off x="276813" y="1354045"/>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51FFEE-CB92-422F-987A-BEC4142F1072}">
      <dsp:nvSpPr>
        <dsp:cNvPr id="0" name=""/>
        <dsp:cNvSpPr/>
      </dsp:nvSpPr>
      <dsp:spPr>
        <a:xfrm>
          <a:off x="1056922" y="1148151"/>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622300">
            <a:lnSpc>
              <a:spcPct val="90000"/>
            </a:lnSpc>
            <a:spcBef>
              <a:spcPct val="0"/>
            </a:spcBef>
            <a:spcAft>
              <a:spcPct val="35000"/>
            </a:spcAft>
            <a:buNone/>
          </a:pPr>
          <a:r>
            <a:rPr lang="en-US" sz="1400" kern="1200"/>
            <a:t>A strategy that could be used is creating a flexible system that can adapt to any outbreak.</a:t>
          </a:r>
        </a:p>
      </dsp:txBody>
      <dsp:txXfrm>
        <a:off x="1056922" y="1148151"/>
        <a:ext cx="5115025" cy="915084"/>
      </dsp:txXfrm>
    </dsp:sp>
    <dsp:sp modelId="{11D99B3B-54D4-4BF0-B347-A9F7FBB8A89A}">
      <dsp:nvSpPr>
        <dsp:cNvPr id="0" name=""/>
        <dsp:cNvSpPr/>
      </dsp:nvSpPr>
      <dsp:spPr>
        <a:xfrm>
          <a:off x="0" y="2292007"/>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4102F-AC54-4DC0-B940-C44CEA510C5F}">
      <dsp:nvSpPr>
        <dsp:cNvPr id="0" name=""/>
        <dsp:cNvSpPr/>
      </dsp:nvSpPr>
      <dsp:spPr>
        <a:xfrm>
          <a:off x="276813" y="2497901"/>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C12DB0-1F43-4D13-B151-D4A2C6C2F160}">
      <dsp:nvSpPr>
        <dsp:cNvPr id="0" name=""/>
        <dsp:cNvSpPr/>
      </dsp:nvSpPr>
      <dsp:spPr>
        <a:xfrm>
          <a:off x="1056922" y="2292007"/>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622300">
            <a:lnSpc>
              <a:spcPct val="90000"/>
            </a:lnSpc>
            <a:spcBef>
              <a:spcPct val="0"/>
            </a:spcBef>
            <a:spcAft>
              <a:spcPct val="35000"/>
            </a:spcAft>
            <a:buNone/>
          </a:pPr>
          <a:r>
            <a:rPr lang="en-US" sz="1400" kern="1200"/>
            <a:t>systems for testing  vaccines and giving out medicine should be invested in. (NHS England, 2025).</a:t>
          </a:r>
        </a:p>
      </dsp:txBody>
      <dsp:txXfrm>
        <a:off x="1056922" y="2292007"/>
        <a:ext cx="5115025" cy="915084"/>
      </dsp:txXfrm>
    </dsp:sp>
    <dsp:sp modelId="{2B29946C-D2EF-4D53-B284-5C1A734E5A0C}">
      <dsp:nvSpPr>
        <dsp:cNvPr id="0" name=""/>
        <dsp:cNvSpPr/>
      </dsp:nvSpPr>
      <dsp:spPr>
        <a:xfrm>
          <a:off x="0" y="3435863"/>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FD0B40-1E60-440A-B3A9-E022C71824CA}">
      <dsp:nvSpPr>
        <dsp:cNvPr id="0" name=""/>
        <dsp:cNvSpPr/>
      </dsp:nvSpPr>
      <dsp:spPr>
        <a:xfrm>
          <a:off x="276813" y="3641757"/>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E6A37-C10A-4474-BFBA-8C9816F2F79F}">
      <dsp:nvSpPr>
        <dsp:cNvPr id="0" name=""/>
        <dsp:cNvSpPr/>
      </dsp:nvSpPr>
      <dsp:spPr>
        <a:xfrm>
          <a:off x="1056922" y="3435863"/>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622300">
            <a:lnSpc>
              <a:spcPct val="90000"/>
            </a:lnSpc>
            <a:spcBef>
              <a:spcPct val="0"/>
            </a:spcBef>
            <a:spcAft>
              <a:spcPct val="35000"/>
            </a:spcAft>
            <a:buNone/>
          </a:pPr>
          <a:r>
            <a:rPr lang="en-US" sz="1400" kern="1200"/>
            <a:t>An approach that could be used to control an infectious disease outbreak is testing strategies through excercise to see if there are any faults.</a:t>
          </a:r>
        </a:p>
      </dsp:txBody>
      <dsp:txXfrm>
        <a:off x="1056922" y="3435863"/>
        <a:ext cx="5115025" cy="915084"/>
      </dsp:txXfrm>
    </dsp:sp>
    <dsp:sp modelId="{58BD8107-3DAA-4E58-B8C9-4A5229BDB9EB}">
      <dsp:nvSpPr>
        <dsp:cNvPr id="0" name=""/>
        <dsp:cNvSpPr/>
      </dsp:nvSpPr>
      <dsp:spPr>
        <a:xfrm>
          <a:off x="0" y="4579719"/>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BE552B-13A9-440F-A978-AB9E107008A8}">
      <dsp:nvSpPr>
        <dsp:cNvPr id="0" name=""/>
        <dsp:cNvSpPr/>
      </dsp:nvSpPr>
      <dsp:spPr>
        <a:xfrm>
          <a:off x="276813" y="4785613"/>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49D789-987E-411D-92B1-8EBE506A13D8}">
      <dsp:nvSpPr>
        <dsp:cNvPr id="0" name=""/>
        <dsp:cNvSpPr/>
      </dsp:nvSpPr>
      <dsp:spPr>
        <a:xfrm>
          <a:off x="1056922" y="4579719"/>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622300">
            <a:lnSpc>
              <a:spcPct val="90000"/>
            </a:lnSpc>
            <a:spcBef>
              <a:spcPct val="0"/>
            </a:spcBef>
            <a:spcAft>
              <a:spcPct val="35000"/>
            </a:spcAft>
            <a:buNone/>
          </a:pPr>
          <a:r>
            <a:rPr lang="en-US" sz="1400" kern="1200"/>
            <a:t>Build a resilient system that can deal with any outbreak without shutting down everyday healthcare services.(NHS, 2025).</a:t>
          </a:r>
        </a:p>
      </dsp:txBody>
      <dsp:txXfrm>
        <a:off x="1056922" y="4579719"/>
        <a:ext cx="5115025" cy="9150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573B5-9962-44B1-9F93-C03D29ABF0AC}">
      <dsp:nvSpPr>
        <dsp:cNvPr id="0" name=""/>
        <dsp:cNvSpPr/>
      </dsp:nvSpPr>
      <dsp:spPr>
        <a:xfrm>
          <a:off x="0" y="0"/>
          <a:ext cx="9314528" cy="814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Multiple channels such as newsletters, posters etc to reach to the communities about the symptoms of chicken pox</a:t>
          </a:r>
        </a:p>
      </dsp:txBody>
      <dsp:txXfrm>
        <a:off x="23852" y="23852"/>
        <a:ext cx="8340470" cy="766672"/>
      </dsp:txXfrm>
    </dsp:sp>
    <dsp:sp modelId="{1C4899B0-C7B4-43FE-AF1D-6A0B7118EBA4}">
      <dsp:nvSpPr>
        <dsp:cNvPr id="0" name=""/>
        <dsp:cNvSpPr/>
      </dsp:nvSpPr>
      <dsp:spPr>
        <a:xfrm>
          <a:off x="695565" y="927484"/>
          <a:ext cx="9314528" cy="814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Promote vaccination to communities (who 2025)</a:t>
          </a:r>
        </a:p>
      </dsp:txBody>
      <dsp:txXfrm>
        <a:off x="719417" y="951336"/>
        <a:ext cx="8041914" cy="766672"/>
      </dsp:txXfrm>
    </dsp:sp>
    <dsp:sp modelId="{75BAB13B-40E9-4304-A47E-C0A553F58C62}">
      <dsp:nvSpPr>
        <dsp:cNvPr id="0" name=""/>
        <dsp:cNvSpPr/>
      </dsp:nvSpPr>
      <dsp:spPr>
        <a:xfrm>
          <a:off x="1391130" y="1854969"/>
          <a:ext cx="9314528" cy="814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Teachers at nursery's and schools should be taught how to detect chicken pox in children </a:t>
          </a:r>
        </a:p>
      </dsp:txBody>
      <dsp:txXfrm>
        <a:off x="1414982" y="1878821"/>
        <a:ext cx="8041914" cy="766672"/>
      </dsp:txXfrm>
    </dsp:sp>
    <dsp:sp modelId="{6F1618E4-ACF1-400F-A93E-FA123FFF7551}">
      <dsp:nvSpPr>
        <dsp:cNvPr id="0" name=""/>
        <dsp:cNvSpPr/>
      </dsp:nvSpPr>
      <dsp:spPr>
        <a:xfrm>
          <a:off x="2086696" y="2782453"/>
          <a:ext cx="9314528" cy="814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Parents and carers should be informed on how to recognise early signs </a:t>
          </a:r>
        </a:p>
      </dsp:txBody>
      <dsp:txXfrm>
        <a:off x="2110548" y="2806305"/>
        <a:ext cx="8041914" cy="766672"/>
      </dsp:txXfrm>
    </dsp:sp>
    <dsp:sp modelId="{FA5C59C8-03CE-47DB-9279-2E5E1AEF3227}">
      <dsp:nvSpPr>
        <dsp:cNvPr id="0" name=""/>
        <dsp:cNvSpPr/>
      </dsp:nvSpPr>
      <dsp:spPr>
        <a:xfrm>
          <a:off x="2782261" y="3709938"/>
          <a:ext cx="9314528" cy="814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Workshops should be provided in schools and work places</a:t>
          </a:r>
        </a:p>
      </dsp:txBody>
      <dsp:txXfrm>
        <a:off x="2806113" y="3733790"/>
        <a:ext cx="8041914" cy="766672"/>
      </dsp:txXfrm>
    </dsp:sp>
    <dsp:sp modelId="{29047D22-95D8-4D6F-9382-3865B0945997}">
      <dsp:nvSpPr>
        <dsp:cNvPr id="0" name=""/>
        <dsp:cNvSpPr/>
      </dsp:nvSpPr>
      <dsp:spPr>
        <a:xfrm>
          <a:off x="8785183" y="594947"/>
          <a:ext cx="529344" cy="52934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904285" y="594947"/>
        <a:ext cx="291140" cy="398331"/>
      </dsp:txXfrm>
    </dsp:sp>
    <dsp:sp modelId="{850FAB80-AFC1-415F-8602-B3206D199AE3}">
      <dsp:nvSpPr>
        <dsp:cNvPr id="0" name=""/>
        <dsp:cNvSpPr/>
      </dsp:nvSpPr>
      <dsp:spPr>
        <a:xfrm>
          <a:off x="9480748" y="1522431"/>
          <a:ext cx="529344" cy="52934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599850" y="1522431"/>
        <a:ext cx="291140" cy="398331"/>
      </dsp:txXfrm>
    </dsp:sp>
    <dsp:sp modelId="{83B30FC2-7676-4AD4-B6E5-BDC59A3919C6}">
      <dsp:nvSpPr>
        <dsp:cNvPr id="0" name=""/>
        <dsp:cNvSpPr/>
      </dsp:nvSpPr>
      <dsp:spPr>
        <a:xfrm>
          <a:off x="10176314" y="2436343"/>
          <a:ext cx="529344" cy="52934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10295416" y="2436343"/>
        <a:ext cx="291140" cy="398331"/>
      </dsp:txXfrm>
    </dsp:sp>
    <dsp:sp modelId="{100EBE14-423F-498F-AF58-C9778B7ADB22}">
      <dsp:nvSpPr>
        <dsp:cNvPr id="0" name=""/>
        <dsp:cNvSpPr/>
      </dsp:nvSpPr>
      <dsp:spPr>
        <a:xfrm>
          <a:off x="10871879" y="3372876"/>
          <a:ext cx="529344" cy="52934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10990981" y="3372876"/>
        <a:ext cx="291140" cy="39833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4/10/2026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30497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4/10/2026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35010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4/10/2026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42235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4/10/2026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31630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4/10/2026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3241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4/10/2026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67848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4/10/2026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63890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4/10/2026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68403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4/10/2026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70533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4/10/2026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32379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4/10/2026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99845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4/10/2026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125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Www.who.int" TargetMode="External"/><Relationship Id="rId3" Type="http://schemas.openxmlformats.org/officeDocument/2006/relationships/hyperlink" Target="http://www.england.nhs.uk/long-read/clinical-response-outbreaks-of-infectious-disease-commissioning-guidance-icbs/" TargetMode="External"/><Relationship Id="rId7" Type="http://schemas.openxmlformats.org/officeDocument/2006/relationships/hyperlink" Target="http://www.gov.uk/guidance/universal-varicella-vaccination-programme-in-england" TargetMode="External"/><Relationship Id="rId2" Type="http://schemas.openxmlformats.org/officeDocument/2006/relationships/hyperlink" Target="http://www.cdc.gov/chickenpox/php/conducting-surveillance/index.html" TargetMode="External"/><Relationship Id="rId1" Type="http://schemas.openxmlformats.org/officeDocument/2006/relationships/slideLayout" Target="../slideLayouts/slideLayout2.xml"/><Relationship Id="rId6" Type="http://schemas.openxmlformats.org/officeDocument/2006/relationships/hyperlink" Target="http://www.nhs.uk/conditions/chickenpox/" TargetMode="External"/><Relationship Id="rId5" Type="http://schemas.openxmlformats.org/officeDocument/2006/relationships/hyperlink" Target="https://doi.org/10.1016/s0140-6736(06)69561-5" TargetMode="External"/><Relationship Id="rId10" Type="http://schemas.openxmlformats.org/officeDocument/2006/relationships/hyperlink" Target="http://www.who.int/news-room/questions-and-answers/item/chickenpox" TargetMode="External"/><Relationship Id="rId4" Type="http://schemas.openxmlformats.org/officeDocument/2006/relationships/hyperlink" Target="http://www.thelancet.com/journals/lancet/article/PIIS0140-6736(06)69561-5/fulltext" TargetMode="External"/><Relationship Id="rId9" Type="http://schemas.openxmlformats.org/officeDocument/2006/relationships/hyperlink" Target="http://www.who.int/publications/m/item/vaccine-preventable-diseases-surveillance-standards-varicell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4088" y="914400"/>
            <a:ext cx="5195889" cy="1316736"/>
          </a:xfrm>
        </p:spPr>
        <p:txBody>
          <a:bodyPr vert="horz" lIns="91440" tIns="45720" rIns="91440" bIns="45720" rtlCol="0" anchor="t">
            <a:normAutofit/>
          </a:bodyPr>
          <a:lstStyle/>
          <a:p>
            <a:r>
              <a:rPr lang="en-US" b="1"/>
              <a:t>Chickenpox</a:t>
            </a:r>
          </a:p>
        </p:txBody>
      </p:sp>
      <p:cxnSp>
        <p:nvCxnSpPr>
          <p:cNvPr id="22" name="Straight Connector 21">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704088" y="2231136"/>
            <a:ext cx="5195889" cy="3931920"/>
          </a:xfrm>
        </p:spPr>
        <p:txBody>
          <a:bodyPr vert="horz" lIns="91440" tIns="45720" rIns="91440" bIns="45720" rtlCol="0">
            <a:normAutofit/>
          </a:bodyPr>
          <a:lstStyle/>
          <a:p>
            <a:pPr indent="-228600">
              <a:buFont typeface="Arial" panose="020B0604020202020204" pitchFamily="34" charset="0"/>
              <a:buChar char="•"/>
            </a:pPr>
            <a:r>
              <a:rPr lang="en-US"/>
              <a:t>Name: Teresa Nadine Francisco Da Cruz</a:t>
            </a:r>
          </a:p>
          <a:p>
            <a:pPr indent="-228600">
              <a:buFont typeface="Arial" panose="020B0604020202020204" pitchFamily="34" charset="0"/>
              <a:buChar char="•"/>
            </a:pPr>
            <a:r>
              <a:rPr lang="en-US"/>
              <a:t>Student ID: 2440007</a:t>
            </a:r>
          </a:p>
          <a:p>
            <a:pPr indent="-228600">
              <a:buFont typeface="Arial" panose="020B0604020202020204" pitchFamily="34" charset="0"/>
              <a:buChar char="•"/>
            </a:pPr>
            <a:r>
              <a:rPr lang="en-US" dirty="0"/>
              <a:t>Module </a:t>
            </a:r>
            <a:r>
              <a:rPr lang="en-US"/>
              <a:t>Number: LCHS4008</a:t>
            </a:r>
          </a:p>
          <a:p>
            <a:pPr indent="-228600">
              <a:buFont typeface="Arial" panose="020B0604020202020204" pitchFamily="34" charset="0"/>
              <a:buChar char="•"/>
            </a:pPr>
            <a:r>
              <a:rPr lang="en-US"/>
              <a:t>Lectures Name:</a:t>
            </a:r>
          </a:p>
          <a:p>
            <a:pPr indent="-228600">
              <a:buFont typeface="Arial" panose="020B0604020202020204" pitchFamily="34" charset="0"/>
              <a:buChar char="•"/>
            </a:pPr>
            <a:endParaRPr lang="en-US"/>
          </a:p>
          <a:p>
            <a:pPr indent="-228600">
              <a:buFont typeface="Arial" panose="020B0604020202020204" pitchFamily="34" charset="0"/>
              <a:buChar char="•"/>
            </a:pPr>
            <a:endParaRPr lang="en-US"/>
          </a:p>
        </p:txBody>
      </p:sp>
      <p:pic>
        <p:nvPicPr>
          <p:cNvPr id="23" name="Picture 22" descr="Human brain nerve cells">
            <a:extLst>
              <a:ext uri="{FF2B5EF4-FFF2-40B4-BE49-F238E27FC236}">
                <a16:creationId xmlns:a16="http://schemas.microsoft.com/office/drawing/2014/main" id="{824FF552-1B6F-F43E-59D3-D710A4DA7126}"/>
              </a:ext>
            </a:extLst>
          </p:cNvPr>
          <p:cNvPicPr>
            <a:picLocks noChangeAspect="1"/>
          </p:cNvPicPr>
          <p:nvPr/>
        </p:nvPicPr>
        <p:blipFill>
          <a:blip r:embed="rId2"/>
          <a:srcRect l="9102" r="27785" b="4"/>
          <a:stretch>
            <a:fillRect/>
          </a:stretch>
        </p:blipFill>
        <p:spPr>
          <a:xfrm>
            <a:off x="6420752" y="-1"/>
            <a:ext cx="5771248" cy="685799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0ABEBC-CAC9-78C8-E9AF-D081D93EE247}"/>
              </a:ext>
            </a:extLst>
          </p:cNvPr>
          <p:cNvSpPr>
            <a:spLocks noGrp="1"/>
          </p:cNvSpPr>
          <p:nvPr>
            <p:ph idx="1"/>
          </p:nvPr>
        </p:nvSpPr>
        <p:spPr>
          <a:xfrm>
            <a:off x="1753988" y="2457316"/>
            <a:ext cx="10691265" cy="3739896"/>
          </a:xfrm>
        </p:spPr>
        <p:txBody>
          <a:bodyPr vert="horz" lIns="91440" tIns="45720" rIns="91440" bIns="45720" rtlCol="0" anchor="t">
            <a:normAutofit/>
          </a:bodyPr>
          <a:lstStyle/>
          <a:p>
            <a:pPr marL="0" indent="0">
              <a:buNone/>
            </a:pPr>
            <a:r>
              <a:rPr lang="en-US" sz="4000" b="1"/>
              <a:t>I confirm I have had no use of AI</a:t>
            </a:r>
          </a:p>
        </p:txBody>
      </p:sp>
    </p:spTree>
    <p:extLst>
      <p:ext uri="{BB962C8B-B14F-4D97-AF65-F5344CB8AC3E}">
        <p14:creationId xmlns:p14="http://schemas.microsoft.com/office/powerpoint/2010/main" val="2982159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0CFED"/>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93EC1-D04D-D099-FDED-B8A8C060BB93}"/>
              </a:ext>
            </a:extLst>
          </p:cNvPr>
          <p:cNvSpPr>
            <a:spLocks noGrp="1"/>
          </p:cNvSpPr>
          <p:nvPr>
            <p:ph type="title"/>
          </p:nvPr>
        </p:nvSpPr>
        <p:spPr>
          <a:xfrm>
            <a:off x="700635" y="913218"/>
            <a:ext cx="10691265" cy="1371030"/>
          </a:xfrm>
        </p:spPr>
        <p:txBody>
          <a:bodyPr>
            <a:normAutofit/>
          </a:bodyPr>
          <a:lstStyle/>
          <a:p>
            <a:r>
              <a:rPr lang="en-US" b="1"/>
              <a:t>Case study </a:t>
            </a:r>
          </a:p>
        </p:txBody>
      </p:sp>
      <p:sp>
        <p:nvSpPr>
          <p:cNvPr id="3" name="Content Placeholder 2">
            <a:extLst>
              <a:ext uri="{FF2B5EF4-FFF2-40B4-BE49-F238E27FC236}">
                <a16:creationId xmlns:a16="http://schemas.microsoft.com/office/drawing/2014/main" id="{35C4A534-AC0C-BE9C-6925-350D068F69D0}"/>
              </a:ext>
            </a:extLst>
          </p:cNvPr>
          <p:cNvSpPr>
            <a:spLocks noGrp="1"/>
          </p:cNvSpPr>
          <p:nvPr>
            <p:ph idx="1"/>
          </p:nvPr>
        </p:nvSpPr>
        <p:spPr>
          <a:xfrm>
            <a:off x="700635" y="2221992"/>
            <a:ext cx="10691265" cy="3739896"/>
          </a:xfrm>
        </p:spPr>
        <p:txBody>
          <a:bodyPr vert="horz" lIns="91440" tIns="45720" rIns="91440" bIns="45720" rtlCol="0" anchor="t">
            <a:normAutofit/>
          </a:bodyPr>
          <a:lstStyle/>
          <a:p>
            <a:r>
              <a:rPr lang="en-US" dirty="0"/>
              <a:t>Roma is a 7 year old girl studying in year 1.</a:t>
            </a:r>
          </a:p>
          <a:p>
            <a:r>
              <a:rPr lang="en-US" dirty="0"/>
              <a:t>After spending half of the day in class her teacher noticed some spots on her </a:t>
            </a:r>
            <a:r>
              <a:rPr lang="en-US"/>
              <a:t>hand.</a:t>
            </a:r>
          </a:p>
          <a:p>
            <a:r>
              <a:rPr lang="en-US"/>
              <a:t>She asked Roma if she was feeling well and Roma said no mentioning that the spots were very itchy.</a:t>
            </a:r>
          </a:p>
          <a:p>
            <a:r>
              <a:rPr lang="en-US"/>
              <a:t>The teacher suspected that Roma had chicken pox and called her parents to take her home.</a:t>
            </a:r>
          </a:p>
          <a:p>
            <a:r>
              <a:rPr lang="en-US" dirty="0"/>
              <a:t>The next day 2 of her classmates from the same class were absent, on </a:t>
            </a:r>
            <a:r>
              <a:rPr lang="en-US"/>
              <a:t>inquiry the school was informed that those 2 students had chickenpox.</a:t>
            </a:r>
          </a:p>
          <a:p>
            <a:endParaRPr lang="en-US" dirty="0"/>
          </a:p>
        </p:txBody>
      </p:sp>
      <p:cxnSp>
        <p:nvCxnSpPr>
          <p:cNvPr id="20" name="Straight Connector 1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6214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FEC7A34-539B-4949-BC75-F49D5FFC9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5DEF1-FFC9-4F46-4047-B29F69753A5F}"/>
              </a:ext>
            </a:extLst>
          </p:cNvPr>
          <p:cNvSpPr>
            <a:spLocks noGrp="1"/>
          </p:cNvSpPr>
          <p:nvPr>
            <p:ph type="title"/>
          </p:nvPr>
        </p:nvSpPr>
        <p:spPr>
          <a:xfrm>
            <a:off x="5512316" y="909637"/>
            <a:ext cx="5979057" cy="1316736"/>
          </a:xfrm>
        </p:spPr>
        <p:txBody>
          <a:bodyPr>
            <a:normAutofit/>
          </a:bodyPr>
          <a:lstStyle/>
          <a:p>
            <a:r>
              <a:rPr lang="en-US" b="1"/>
              <a:t>Introduction  to chicken pox</a:t>
            </a:r>
          </a:p>
        </p:txBody>
      </p:sp>
      <p:pic>
        <p:nvPicPr>
          <p:cNvPr id="4" name="Picture 3">
            <a:extLst>
              <a:ext uri="{FF2B5EF4-FFF2-40B4-BE49-F238E27FC236}">
                <a16:creationId xmlns:a16="http://schemas.microsoft.com/office/drawing/2014/main" id="{0AF0610A-C4ED-C6F6-D9AD-54756068C62F}"/>
              </a:ext>
            </a:extLst>
          </p:cNvPr>
          <p:cNvPicPr>
            <a:picLocks noChangeAspect="1"/>
          </p:cNvPicPr>
          <p:nvPr/>
        </p:nvPicPr>
        <p:blipFill>
          <a:blip r:embed="rId2"/>
          <a:srcRect t="5068" r="2" b="2"/>
          <a:stretch>
            <a:fillRect/>
          </a:stretch>
        </p:blipFill>
        <p:spPr>
          <a:xfrm>
            <a:off x="800101" y="723900"/>
            <a:ext cx="4076700" cy="2573610"/>
          </a:xfrm>
          <a:prstGeom prst="rect">
            <a:avLst/>
          </a:prstGeom>
        </p:spPr>
      </p:pic>
      <p:cxnSp>
        <p:nvCxnSpPr>
          <p:cNvPr id="51" name="Straight Connector 50">
            <a:extLst>
              <a:ext uri="{FF2B5EF4-FFF2-40B4-BE49-F238E27FC236}">
                <a16:creationId xmlns:a16="http://schemas.microsoft.com/office/drawing/2014/main" id="{CA4B2C18-146D-48F9-BB98-D4E4D70A5A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56418" y="722376"/>
            <a:ext cx="583946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4" name="Picture 43" descr="A poster of a person&amp;#39;s body with rashes&#10;&#10;AI-generated content may be incorrect.">
            <a:extLst>
              <a:ext uri="{FF2B5EF4-FFF2-40B4-BE49-F238E27FC236}">
                <a16:creationId xmlns:a16="http://schemas.microsoft.com/office/drawing/2014/main" id="{ACDB2607-B304-0258-B0CB-BA67ADEBADAA}"/>
              </a:ext>
            </a:extLst>
          </p:cNvPr>
          <p:cNvPicPr>
            <a:picLocks noChangeAspect="1"/>
          </p:cNvPicPr>
          <p:nvPr/>
        </p:nvPicPr>
        <p:blipFill>
          <a:blip r:embed="rId3"/>
          <a:srcRect r="2" b="16937"/>
          <a:stretch>
            <a:fillRect/>
          </a:stretch>
        </p:blipFill>
        <p:spPr>
          <a:xfrm>
            <a:off x="800101" y="3560491"/>
            <a:ext cx="4076700" cy="2573610"/>
          </a:xfrm>
          <a:prstGeom prst="rect">
            <a:avLst/>
          </a:prstGeom>
        </p:spPr>
      </p:pic>
      <p:cxnSp>
        <p:nvCxnSpPr>
          <p:cNvPr id="53" name="Straight Connector 52">
            <a:extLst>
              <a:ext uri="{FF2B5EF4-FFF2-40B4-BE49-F238E27FC236}">
                <a16:creationId xmlns:a16="http://schemas.microsoft.com/office/drawing/2014/main" id="{E51784B1-4DE1-43A3-95B9-A0EB6529F0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55466" y="6156846"/>
            <a:ext cx="587453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DF7BE7A4-F5B0-8535-F33F-BCF829106F2D}"/>
              </a:ext>
            </a:extLst>
          </p:cNvPr>
          <p:cNvGraphicFramePr>
            <a:graphicFrameLocks noGrp="1"/>
          </p:cNvGraphicFramePr>
          <p:nvPr>
            <p:ph idx="1"/>
            <p:extLst>
              <p:ext uri="{D42A27DB-BD31-4B8C-83A1-F6EECF244321}">
                <p14:modId xmlns:p14="http://schemas.microsoft.com/office/powerpoint/2010/main" val="3398195842"/>
              </p:ext>
            </p:extLst>
          </p:nvPr>
        </p:nvGraphicFramePr>
        <p:xfrm>
          <a:off x="5511800" y="2226374"/>
          <a:ext cx="5979565" cy="36032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25928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303178-960D-5463-321B-AAC3703F6BDC}"/>
              </a:ext>
            </a:extLst>
          </p:cNvPr>
          <p:cNvSpPr>
            <a:spLocks noGrp="1"/>
          </p:cNvSpPr>
          <p:nvPr>
            <p:ph type="title"/>
          </p:nvPr>
        </p:nvSpPr>
        <p:spPr>
          <a:xfrm>
            <a:off x="704088" y="555713"/>
            <a:ext cx="3721629" cy="2648594"/>
          </a:xfrm>
        </p:spPr>
        <p:txBody>
          <a:bodyPr>
            <a:normAutofit/>
          </a:bodyPr>
          <a:lstStyle/>
          <a:p>
            <a:pPr>
              <a:lnSpc>
                <a:spcPct val="90000"/>
              </a:lnSpc>
            </a:pPr>
            <a:r>
              <a:rPr lang="en-US" sz="3700" b="1"/>
              <a:t>Approaches and strategies  to control chickenpox </a:t>
            </a:r>
          </a:p>
        </p:txBody>
      </p:sp>
      <p:pic>
        <p:nvPicPr>
          <p:cNvPr id="19" name="Picture 18" descr="Person using a syringe">
            <a:extLst>
              <a:ext uri="{FF2B5EF4-FFF2-40B4-BE49-F238E27FC236}">
                <a16:creationId xmlns:a16="http://schemas.microsoft.com/office/drawing/2014/main" id="{1AAF6180-B6CD-8509-C43A-CB9ADD534AF7}"/>
              </a:ext>
            </a:extLst>
          </p:cNvPr>
          <p:cNvPicPr>
            <a:picLocks noChangeAspect="1"/>
          </p:cNvPicPr>
          <p:nvPr/>
        </p:nvPicPr>
        <p:blipFill>
          <a:blip r:embed="rId2"/>
          <a:srcRect r="6557" b="-1"/>
          <a:stretch>
            <a:fillRect/>
          </a:stretch>
        </p:blipFill>
        <p:spPr>
          <a:xfrm>
            <a:off x="715365" y="3524790"/>
            <a:ext cx="3721629" cy="2648593"/>
          </a:xfrm>
          <a:prstGeom prst="rect">
            <a:avLst/>
          </a:prstGeom>
        </p:spPr>
      </p:pic>
      <p:cxnSp>
        <p:nvCxnSpPr>
          <p:cNvPr id="42" name="Straight Connector 4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5B37FC-5919-3D7E-CC64-7C3C5C20AE3E}"/>
              </a:ext>
            </a:extLst>
          </p:cNvPr>
          <p:cNvSpPr>
            <a:spLocks noGrp="1"/>
          </p:cNvSpPr>
          <p:nvPr>
            <p:ph idx="1"/>
          </p:nvPr>
        </p:nvSpPr>
        <p:spPr>
          <a:xfrm>
            <a:off x="5427407" y="555712"/>
            <a:ext cx="6065179" cy="5614416"/>
          </a:xfrm>
        </p:spPr>
        <p:txBody>
          <a:bodyPr vert="horz" lIns="91440" tIns="45720" rIns="91440" bIns="45720" rtlCol="0" anchor="t">
            <a:normAutofit/>
          </a:bodyPr>
          <a:lstStyle/>
          <a:p>
            <a:pPr>
              <a:lnSpc>
                <a:spcPct val="100000"/>
              </a:lnSpc>
            </a:pPr>
            <a:r>
              <a:rPr lang="en-US" sz="1700"/>
              <a:t>The Varicella vaccine is an effective way to prevent chicken pox. It protects children and contributes to reducing outbreaks.</a:t>
            </a:r>
            <a:endParaRPr lang="en-US" sz="1700">
              <a:latin typeface="Times New Roman"/>
              <a:cs typeface="Times New Roman"/>
            </a:endParaRPr>
          </a:p>
          <a:p>
            <a:pPr>
              <a:lnSpc>
                <a:spcPct val="100000"/>
              </a:lnSpc>
            </a:pPr>
            <a:r>
              <a:rPr lang="en-US" sz="1700"/>
              <a:t>Inform parents and staff about the vaccine and its advantages.</a:t>
            </a:r>
          </a:p>
          <a:p>
            <a:pPr>
              <a:lnSpc>
                <a:spcPct val="100000"/>
              </a:lnSpc>
            </a:pPr>
            <a:r>
              <a:rPr lang="en-US" sz="1700"/>
              <a:t>Infected individuals should stay isolated, avoidsocial places such as nursery, work, gym etc. They should also avoid contact with pregnant women and new </a:t>
            </a:r>
            <a:r>
              <a:rPr lang="en-US" sz="1700" err="1"/>
              <a:t>borns</a:t>
            </a:r>
            <a:r>
              <a:rPr lang="en-US" sz="1700" dirty="0"/>
              <a:t>.</a:t>
            </a:r>
          </a:p>
          <a:p>
            <a:pPr>
              <a:lnSpc>
                <a:spcPct val="100000"/>
              </a:lnSpc>
            </a:pPr>
            <a:r>
              <a:rPr lang="en-US" sz="1700"/>
              <a:t>Roma and her two class mates should be isolated until their rashes have formed into scabs and they’ve visited the hospital.</a:t>
            </a:r>
          </a:p>
          <a:p>
            <a:pPr>
              <a:lnSpc>
                <a:spcPct val="100000"/>
              </a:lnSpc>
            </a:pPr>
            <a:r>
              <a:rPr lang="en-US" sz="1700"/>
              <a:t>Children that were in contact with mona or her class mates need to be carefully supervised incase they show early symptoms so that they can also be isolated and given treatment.</a:t>
            </a:r>
          </a:p>
          <a:p>
            <a:pPr>
              <a:lnSpc>
                <a:spcPct val="100000"/>
              </a:lnSpc>
            </a:pPr>
            <a:r>
              <a:rPr lang="en-US" sz="1700"/>
              <a:t>Frequent hand washing helps reduce the spread chicken pox. Personal items shouldn’t be shared such as bedding and clothes (WHO, 2021)</a:t>
            </a:r>
          </a:p>
          <a:p>
            <a:pPr>
              <a:lnSpc>
                <a:spcPct val="100000"/>
              </a:lnSpc>
            </a:pPr>
            <a:r>
              <a:rPr lang="en-US" sz="1700"/>
              <a:t>Public health education informing carers and staff about chicken pox and how to control it.</a:t>
            </a:r>
          </a:p>
          <a:p>
            <a:pPr>
              <a:lnSpc>
                <a:spcPct val="100000"/>
              </a:lnSpc>
            </a:pPr>
            <a:endParaRPr lang="en-US" sz="1700"/>
          </a:p>
          <a:p>
            <a:pPr>
              <a:lnSpc>
                <a:spcPct val="100000"/>
              </a:lnSpc>
            </a:pPr>
            <a:endParaRPr lang="en-US" sz="1700"/>
          </a:p>
          <a:p>
            <a:pPr>
              <a:lnSpc>
                <a:spcPct val="100000"/>
              </a:lnSpc>
            </a:pPr>
            <a:endParaRPr lang="en-US" sz="1700"/>
          </a:p>
          <a:p>
            <a:pPr>
              <a:lnSpc>
                <a:spcPct val="100000"/>
              </a:lnSpc>
            </a:pPr>
            <a:endParaRPr lang="en-US" sz="1700"/>
          </a:p>
          <a:p>
            <a:pPr>
              <a:lnSpc>
                <a:spcPct val="100000"/>
              </a:lnSpc>
            </a:pPr>
            <a:endParaRPr lang="en-US" sz="1700"/>
          </a:p>
          <a:p>
            <a:pPr>
              <a:lnSpc>
                <a:spcPct val="100000"/>
              </a:lnSpc>
            </a:pPr>
            <a:endParaRPr lang="en-US" sz="1700"/>
          </a:p>
          <a:p>
            <a:pPr>
              <a:lnSpc>
                <a:spcPct val="100000"/>
              </a:lnSpc>
            </a:pPr>
            <a:endParaRPr lang="en-US" sz="1700"/>
          </a:p>
        </p:txBody>
      </p:sp>
    </p:spTree>
    <p:extLst>
      <p:ext uri="{BB962C8B-B14F-4D97-AF65-F5344CB8AC3E}">
        <p14:creationId xmlns:p14="http://schemas.microsoft.com/office/powerpoint/2010/main" val="379567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0CFED"/>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3FD16-A17D-6C44-833F-2C9921731D90}"/>
              </a:ext>
            </a:extLst>
          </p:cNvPr>
          <p:cNvSpPr>
            <a:spLocks noGrp="1"/>
          </p:cNvSpPr>
          <p:nvPr>
            <p:ph type="title"/>
          </p:nvPr>
        </p:nvSpPr>
        <p:spPr>
          <a:xfrm>
            <a:off x="704088" y="555712"/>
            <a:ext cx="4218435" cy="2390687"/>
          </a:xfrm>
        </p:spPr>
        <p:txBody>
          <a:bodyPr>
            <a:normAutofit/>
          </a:bodyPr>
          <a:lstStyle/>
          <a:p>
            <a:pPr>
              <a:lnSpc>
                <a:spcPct val="90000"/>
              </a:lnSpc>
            </a:pPr>
            <a:r>
              <a:rPr lang="en-US" sz="2800" b="1" dirty="0"/>
              <a:t>How data of chicken pox </a:t>
            </a:r>
            <a:r>
              <a:rPr lang="en-US" sz="2800" b="1"/>
              <a:t>is collected and public </a:t>
            </a:r>
            <a:r>
              <a:rPr lang="en-US" sz="2800" b="1" dirty="0"/>
              <a:t>health surveillance system for chicken pox</a:t>
            </a:r>
          </a:p>
        </p:txBody>
      </p:sp>
      <p:pic>
        <p:nvPicPr>
          <p:cNvPr id="14" name="Graphic 13" descr="Stethoscope">
            <a:extLst>
              <a:ext uri="{FF2B5EF4-FFF2-40B4-BE49-F238E27FC236}">
                <a16:creationId xmlns:a16="http://schemas.microsoft.com/office/drawing/2014/main" id="{F1E5CED1-74A7-5BBF-6FD2-5095C9C4E86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5383" y="3210560"/>
            <a:ext cx="2959568" cy="2959568"/>
          </a:xfrm>
          <a:prstGeom prst="rect">
            <a:avLst/>
          </a:prstGeom>
        </p:spPr>
      </p:pic>
      <p:cxnSp>
        <p:nvCxnSpPr>
          <p:cNvPr id="31" name="Straight Connector 30">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2" name="Content Placeholder 2">
            <a:extLst>
              <a:ext uri="{FF2B5EF4-FFF2-40B4-BE49-F238E27FC236}">
                <a16:creationId xmlns:a16="http://schemas.microsoft.com/office/drawing/2014/main" id="{E78AD781-5A8B-47D0-1FDD-31CEBD783019}"/>
              </a:ext>
            </a:extLst>
          </p:cNvPr>
          <p:cNvSpPr>
            <a:spLocks noGrp="1"/>
          </p:cNvSpPr>
          <p:nvPr>
            <p:ph idx="1"/>
          </p:nvPr>
        </p:nvSpPr>
        <p:spPr>
          <a:xfrm>
            <a:off x="5576418" y="555712"/>
            <a:ext cx="5916168" cy="5614416"/>
          </a:xfrm>
        </p:spPr>
        <p:txBody>
          <a:bodyPr vert="horz" lIns="91440" tIns="45720" rIns="91440" bIns="45720" rtlCol="0" anchor="t">
            <a:normAutofit/>
          </a:bodyPr>
          <a:lstStyle/>
          <a:p>
            <a:pPr>
              <a:lnSpc>
                <a:spcPct val="100000"/>
              </a:lnSpc>
            </a:pPr>
            <a:r>
              <a:rPr lang="en-US" sz="1100" dirty="0"/>
              <a:t>When a child sees a healthcare provider for chicken pox, it is normally recorded on the system as </a:t>
            </a:r>
            <a:r>
              <a:rPr lang="en-US" sz="1100" b="1" dirty="0"/>
              <a:t>symptom onset, diagnosis</a:t>
            </a:r>
            <a:r>
              <a:rPr lang="en-US" sz="1100" dirty="0"/>
              <a:t> and </a:t>
            </a:r>
            <a:r>
              <a:rPr lang="en-US" sz="1100" b="1" dirty="0"/>
              <a:t>vaccination history </a:t>
            </a:r>
            <a:r>
              <a:rPr lang="en-US" sz="1100" dirty="0"/>
              <a:t>(CDC, 2024)</a:t>
            </a:r>
          </a:p>
          <a:p>
            <a:pPr>
              <a:lnSpc>
                <a:spcPct val="100000"/>
              </a:lnSpc>
            </a:pPr>
            <a:r>
              <a:rPr lang="en-US" sz="1100" dirty="0"/>
              <a:t>Schools report to local health departments if there are </a:t>
            </a:r>
            <a:r>
              <a:rPr lang="en-US" sz="1100"/>
              <a:t>multiple cases in a class.</a:t>
            </a:r>
            <a:endParaRPr lang="en-US" sz="1100" dirty="0"/>
          </a:p>
          <a:p>
            <a:pPr>
              <a:lnSpc>
                <a:spcPct val="100000"/>
              </a:lnSpc>
            </a:pPr>
            <a:r>
              <a:rPr lang="en-US" sz="1100"/>
              <a:t>The data is also used to monitor chicken pox incidents over time and to examine how </a:t>
            </a:r>
            <a:r>
              <a:rPr lang="en-US" sz="1100" dirty="0"/>
              <a:t>common chicken pox is.</a:t>
            </a:r>
          </a:p>
          <a:p>
            <a:pPr>
              <a:lnSpc>
                <a:spcPct val="100000"/>
              </a:lnSpc>
            </a:pPr>
            <a:r>
              <a:rPr lang="en-US" sz="1100" dirty="0"/>
              <a:t>Public health authorities use these data's to assess vaccine effectiveness in serious complications, sometimes school absence data is included, (UK Health Security Agency, 2023).</a:t>
            </a:r>
          </a:p>
          <a:p>
            <a:pPr>
              <a:lnSpc>
                <a:spcPct val="100000"/>
              </a:lnSpc>
            </a:pPr>
            <a:r>
              <a:rPr lang="en-US" sz="1100"/>
              <a:t>Reports are sometimes published in official surveillance summaries or health system dashboards.</a:t>
            </a:r>
          </a:p>
          <a:p>
            <a:pPr marL="0" indent="0">
              <a:lnSpc>
                <a:spcPct val="100000"/>
              </a:lnSpc>
              <a:buNone/>
            </a:pPr>
            <a:r>
              <a:rPr lang="en-US" sz="1100" b="1">
                <a:latin typeface="Calisto MT"/>
                <a:cs typeface="Times New Roman"/>
              </a:rPr>
              <a:t>Public health surveillance </a:t>
            </a:r>
          </a:p>
          <a:p>
            <a:pPr marL="0" indent="0">
              <a:lnSpc>
                <a:spcPct val="100000"/>
              </a:lnSpc>
              <a:buNone/>
            </a:pPr>
            <a:r>
              <a:rPr lang="en-US" sz="1100">
                <a:latin typeface="Calisto MT"/>
                <a:cs typeface="Times New Roman"/>
              </a:rPr>
              <a:t>Public health surveillance is a systematic collection and analysis of health data to </a:t>
            </a:r>
          </a:p>
          <a:p>
            <a:pPr>
              <a:lnSpc>
                <a:spcPct val="100000"/>
              </a:lnSpc>
            </a:pPr>
            <a:r>
              <a:rPr lang="en-US" sz="1100">
                <a:latin typeface="Calisto MT"/>
                <a:cs typeface="Times New Roman"/>
              </a:rPr>
              <a:t>Detect outbreaks </a:t>
            </a:r>
          </a:p>
          <a:p>
            <a:pPr>
              <a:lnSpc>
                <a:spcPct val="100000"/>
              </a:lnSpc>
            </a:pPr>
            <a:r>
              <a:rPr lang="en-US" sz="1100">
                <a:latin typeface="Calisto MT"/>
                <a:cs typeface="Times New Roman"/>
              </a:rPr>
              <a:t>Monitor disease trends </a:t>
            </a:r>
          </a:p>
          <a:p>
            <a:pPr>
              <a:lnSpc>
                <a:spcPct val="100000"/>
              </a:lnSpc>
            </a:pPr>
            <a:r>
              <a:rPr lang="en-US" sz="1100" dirty="0">
                <a:latin typeface="Calisto MT"/>
                <a:cs typeface="Times New Roman"/>
              </a:rPr>
              <a:t>Guide public health action (World Health </a:t>
            </a:r>
            <a:r>
              <a:rPr lang="en-US" sz="1100" err="1">
                <a:latin typeface="Calisto MT"/>
                <a:cs typeface="Times New Roman"/>
              </a:rPr>
              <a:t>Orginization</a:t>
            </a:r>
            <a:r>
              <a:rPr lang="en-US" sz="1100" dirty="0">
                <a:latin typeface="Calisto MT"/>
                <a:cs typeface="Times New Roman"/>
              </a:rPr>
              <a:t>, 2018)</a:t>
            </a:r>
          </a:p>
          <a:p>
            <a:pPr marL="0" indent="0">
              <a:lnSpc>
                <a:spcPct val="100000"/>
              </a:lnSpc>
              <a:buNone/>
            </a:pPr>
            <a:r>
              <a:rPr lang="en-US" sz="1100">
                <a:latin typeface="Calisto MT"/>
                <a:cs typeface="Times New Roman"/>
              </a:rPr>
              <a:t>Public health surveillance helps to detect outbreaks quickly, protect high risks populations and inform vaccination policy</a:t>
            </a:r>
          </a:p>
          <a:p>
            <a:pPr marL="0" indent="0">
              <a:lnSpc>
                <a:spcPct val="100000"/>
              </a:lnSpc>
              <a:buNone/>
            </a:pPr>
            <a:r>
              <a:rPr lang="en-US" sz="1100">
                <a:latin typeface="Calisto MT"/>
                <a:cs typeface="Times New Roman"/>
              </a:rPr>
              <a:t>Surveillance also introduces different strategies such as infection control in health care setting and isolation until rash crusts over (Heininger and Seward, 2006). </a:t>
            </a:r>
          </a:p>
          <a:p>
            <a:pPr marL="285750" indent="-285750">
              <a:lnSpc>
                <a:spcPct val="100000"/>
              </a:lnSpc>
            </a:pPr>
            <a:r>
              <a:rPr lang="en-US" sz="1100">
                <a:latin typeface="Calisto MT"/>
                <a:cs typeface="Times New Roman"/>
              </a:rPr>
              <a:t>Sometimes cases are not recorded because chicken pox in children is usually mild and can be treated at home without seeking clinical help.</a:t>
            </a:r>
          </a:p>
          <a:p>
            <a:pPr marL="285750" indent="-285750">
              <a:lnSpc>
                <a:spcPct val="100000"/>
              </a:lnSpc>
            </a:pPr>
            <a:r>
              <a:rPr lang="en-US" sz="1100">
                <a:latin typeface="Calisto MT"/>
                <a:cs typeface="Times New Roman"/>
              </a:rPr>
              <a:t>Chickenpox can be misdiagnosed and confused with allergic rashes or measles </a:t>
            </a:r>
          </a:p>
          <a:p>
            <a:pPr marL="0" indent="0">
              <a:lnSpc>
                <a:spcPct val="100000"/>
              </a:lnSpc>
              <a:buNone/>
            </a:pPr>
            <a:endParaRPr lang="en-US" sz="1100">
              <a:latin typeface="Calisto MT"/>
              <a:cs typeface="Times New Roman"/>
            </a:endParaRPr>
          </a:p>
          <a:p>
            <a:pPr marL="0" indent="0">
              <a:lnSpc>
                <a:spcPct val="100000"/>
              </a:lnSpc>
              <a:buNone/>
            </a:pPr>
            <a:endParaRPr lang="en-US" sz="1100">
              <a:latin typeface="Calisto MT"/>
              <a:cs typeface="Times New Roman"/>
            </a:endParaRPr>
          </a:p>
          <a:p>
            <a:pPr marL="0" indent="0">
              <a:lnSpc>
                <a:spcPct val="100000"/>
              </a:lnSpc>
              <a:buNone/>
            </a:pPr>
            <a:endParaRPr lang="en-US" sz="1100">
              <a:latin typeface="Calisto MT"/>
              <a:cs typeface="Times New Roman"/>
            </a:endParaRPr>
          </a:p>
          <a:p>
            <a:pPr>
              <a:lnSpc>
                <a:spcPct val="100000"/>
              </a:lnSpc>
            </a:pPr>
            <a:endParaRPr lang="en-US" sz="1100">
              <a:latin typeface="Calisto MT"/>
              <a:cs typeface="Times New Roman"/>
            </a:endParaRPr>
          </a:p>
          <a:p>
            <a:pPr>
              <a:lnSpc>
                <a:spcPct val="100000"/>
              </a:lnSpc>
            </a:pPr>
            <a:endParaRPr lang="en-US" sz="1100">
              <a:latin typeface="Calisto MT"/>
              <a:cs typeface="Times New Roman"/>
            </a:endParaRPr>
          </a:p>
          <a:p>
            <a:pPr>
              <a:lnSpc>
                <a:spcPct val="100000"/>
              </a:lnSpc>
            </a:pPr>
            <a:endParaRPr lang="en-US" sz="1100">
              <a:latin typeface="Calisto MT"/>
              <a:cs typeface="Times New Roman"/>
            </a:endParaRPr>
          </a:p>
          <a:p>
            <a:pPr>
              <a:lnSpc>
                <a:spcPct val="100000"/>
              </a:lnSpc>
            </a:pPr>
            <a:endParaRPr lang="en-US" sz="1100">
              <a:latin typeface="Calisto MT"/>
              <a:cs typeface="Times New Roman"/>
            </a:endParaRPr>
          </a:p>
        </p:txBody>
      </p:sp>
    </p:spTree>
    <p:extLst>
      <p:ext uri="{BB962C8B-B14F-4D97-AF65-F5344CB8AC3E}">
        <p14:creationId xmlns:p14="http://schemas.microsoft.com/office/powerpoint/2010/main" val="1594709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AC930-6A1B-44D9-475D-CE5068CA3B76}"/>
              </a:ext>
            </a:extLst>
          </p:cNvPr>
          <p:cNvSpPr>
            <a:spLocks noGrp="1"/>
          </p:cNvSpPr>
          <p:nvPr>
            <p:ph type="title"/>
          </p:nvPr>
        </p:nvSpPr>
        <p:spPr>
          <a:xfrm>
            <a:off x="704088" y="914400"/>
            <a:ext cx="3914776" cy="3977269"/>
          </a:xfrm>
        </p:spPr>
        <p:txBody>
          <a:bodyPr>
            <a:normAutofit/>
          </a:bodyPr>
          <a:lstStyle/>
          <a:p>
            <a:pPr>
              <a:lnSpc>
                <a:spcPct val="90000"/>
              </a:lnSpc>
            </a:pPr>
            <a:r>
              <a:rPr lang="en-US" sz="3400"/>
              <a:t> </a:t>
            </a:r>
            <a:r>
              <a:rPr lang="en-US" sz="3400" b="1"/>
              <a:t>main approaches and strategies that could be used to control an infectious disease outbreak</a:t>
            </a:r>
          </a:p>
        </p:txBody>
      </p:sp>
      <p:cxnSp>
        <p:nvCxnSpPr>
          <p:cNvPr id="16" name="Straight Connector 15">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11406182-73CA-05A9-BA82-AE963DAC4D83}"/>
              </a:ext>
            </a:extLst>
          </p:cNvPr>
          <p:cNvGraphicFramePr>
            <a:graphicFrameLocks noGrp="1"/>
          </p:cNvGraphicFramePr>
          <p:nvPr>
            <p:ph idx="1"/>
            <p:extLst>
              <p:ext uri="{D42A27DB-BD31-4B8C-83A1-F6EECF244321}">
                <p14:modId xmlns:p14="http://schemas.microsoft.com/office/powerpoint/2010/main" val="1616208573"/>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523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A447C-90E0-D687-B575-C5F16CE78884}"/>
              </a:ext>
            </a:extLst>
          </p:cNvPr>
          <p:cNvSpPr>
            <a:spLocks noGrp="1"/>
          </p:cNvSpPr>
          <p:nvPr>
            <p:ph type="title"/>
          </p:nvPr>
        </p:nvSpPr>
        <p:spPr>
          <a:xfrm>
            <a:off x="1504388" y="914400"/>
            <a:ext cx="10691265" cy="1307592"/>
          </a:xfrm>
        </p:spPr>
        <p:txBody>
          <a:bodyPr>
            <a:normAutofit/>
          </a:bodyPr>
          <a:lstStyle/>
          <a:p>
            <a:r>
              <a:rPr lang="en-US" b="1" dirty="0"/>
              <a:t>Approach  to chicken pox </a:t>
            </a:r>
            <a:r>
              <a:rPr lang="en-US" b="1"/>
              <a:t>awareness </a:t>
            </a:r>
            <a:endParaRPr lang="en-US" b="1" dirty="0"/>
          </a:p>
        </p:txBody>
      </p:sp>
      <p:sp>
        <p:nvSpPr>
          <p:cNvPr id="3" name="Content Placeholder 2">
            <a:extLst>
              <a:ext uri="{FF2B5EF4-FFF2-40B4-BE49-F238E27FC236}">
                <a16:creationId xmlns:a16="http://schemas.microsoft.com/office/drawing/2014/main" id="{F5E127FB-6085-BC3E-DF9E-B2FAC86AC936}"/>
              </a:ext>
            </a:extLst>
          </p:cNvPr>
          <p:cNvSpPr>
            <a:spLocks noGrp="1"/>
          </p:cNvSpPr>
          <p:nvPr>
            <p:ph idx="1"/>
          </p:nvPr>
        </p:nvSpPr>
        <p:spPr/>
        <p:txBody>
          <a:bodyPr vert="horz" lIns="91440" tIns="45720" rIns="91440" bIns="45720" rtlCol="0" anchor="t">
            <a:normAutofit/>
          </a:bodyPr>
          <a:lstStyle/>
          <a:p>
            <a:pPr>
              <a:buNone/>
            </a:pPr>
            <a:endParaRPr lang="en-US"/>
          </a:p>
          <a:p>
            <a:pPr>
              <a:buNone/>
            </a:pPr>
            <a:endParaRPr lang="en-US"/>
          </a:p>
        </p:txBody>
      </p:sp>
      <p:graphicFrame>
        <p:nvGraphicFramePr>
          <p:cNvPr id="15" name="TextBox 4">
            <a:extLst>
              <a:ext uri="{FF2B5EF4-FFF2-40B4-BE49-F238E27FC236}">
                <a16:creationId xmlns:a16="http://schemas.microsoft.com/office/drawing/2014/main" id="{6F380ED1-1FD8-5168-E380-11EB0BDDA4AC}"/>
              </a:ext>
            </a:extLst>
          </p:cNvPr>
          <p:cNvGraphicFramePr/>
          <p:nvPr/>
        </p:nvGraphicFramePr>
        <p:xfrm>
          <a:off x="431208" y="1710855"/>
          <a:ext cx="12096790" cy="4524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0063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3E2F2B-6034-5BE4-75E5-A547B655A01B}"/>
              </a:ext>
            </a:extLst>
          </p:cNvPr>
          <p:cNvSpPr>
            <a:spLocks noGrp="1"/>
          </p:cNvSpPr>
          <p:nvPr>
            <p:ph type="title"/>
          </p:nvPr>
        </p:nvSpPr>
        <p:spPr>
          <a:xfrm>
            <a:off x="700635" y="913218"/>
            <a:ext cx="10691265" cy="1371030"/>
          </a:xfrm>
        </p:spPr>
        <p:txBody>
          <a:bodyPr>
            <a:normAutofit/>
          </a:bodyPr>
          <a:lstStyle/>
          <a:p>
            <a:br>
              <a:rPr lang="en-US" dirty="0"/>
            </a:br>
            <a:endParaRPr lang="en-US" dirty="0"/>
          </a:p>
        </p:txBody>
      </p:sp>
      <p:sp>
        <p:nvSpPr>
          <p:cNvPr id="3" name="Content Placeholder 2">
            <a:extLst>
              <a:ext uri="{FF2B5EF4-FFF2-40B4-BE49-F238E27FC236}">
                <a16:creationId xmlns:a16="http://schemas.microsoft.com/office/drawing/2014/main" id="{1D971180-1A4D-EEDC-28D8-94B618ABAB17}"/>
              </a:ext>
            </a:extLst>
          </p:cNvPr>
          <p:cNvSpPr>
            <a:spLocks noGrp="1"/>
          </p:cNvSpPr>
          <p:nvPr>
            <p:ph idx="1"/>
          </p:nvPr>
        </p:nvSpPr>
        <p:spPr>
          <a:xfrm>
            <a:off x="700635" y="2221992"/>
            <a:ext cx="10691265" cy="3739896"/>
          </a:xfrm>
        </p:spPr>
        <p:txBody>
          <a:bodyPr vert="horz" lIns="91440" tIns="45720" rIns="91440" bIns="45720" rtlCol="0" anchor="t">
            <a:normAutofit/>
          </a:bodyPr>
          <a:lstStyle/>
          <a:p>
            <a:r>
              <a:rPr lang="en-US" dirty="0"/>
              <a:t>Roma should be isolated at home </a:t>
            </a:r>
            <a:r>
              <a:rPr lang="en-US"/>
              <a:t>until all her spots have crusted over </a:t>
            </a:r>
          </a:p>
          <a:p>
            <a:r>
              <a:rPr lang="en-US" dirty="0"/>
              <a:t>The three girls </a:t>
            </a:r>
            <a:r>
              <a:rPr lang="en-US"/>
              <a:t>should be taken to the GP.</a:t>
            </a:r>
          </a:p>
          <a:p>
            <a:r>
              <a:rPr lang="en-US"/>
              <a:t>Roma should</a:t>
            </a:r>
            <a:r>
              <a:rPr lang="en-US" dirty="0"/>
              <a:t> be offered antibiotics as well as maria and mona.</a:t>
            </a:r>
          </a:p>
          <a:p>
            <a:r>
              <a:rPr lang="en-US" dirty="0"/>
              <a:t>Romas peers in schoo</a:t>
            </a:r>
            <a:r>
              <a:rPr lang="en-US"/>
              <a:t>l and teachers that have had contact with her should be examined.</a:t>
            </a:r>
          </a:p>
          <a:p>
            <a:r>
              <a:rPr lang="en-US" dirty="0"/>
              <a:t>Parents and carers must be informed </a:t>
            </a:r>
            <a:r>
              <a:rPr lang="en-US"/>
              <a:t>in case if their child has chicken pox they will look out for early signs and symptoms. </a:t>
            </a:r>
          </a:p>
          <a:p>
            <a:endParaRPr lang="en-US" dirty="0"/>
          </a:p>
        </p:txBody>
      </p:sp>
      <p:cxnSp>
        <p:nvCxnSpPr>
          <p:cNvPr id="10" name="Straight Connector 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BB1974B-FA7A-3E39-FD89-3F1FB2C3BCDA}"/>
              </a:ext>
            </a:extLst>
          </p:cNvPr>
          <p:cNvSpPr txBox="1"/>
          <p:nvPr/>
        </p:nvSpPr>
        <p:spPr>
          <a:xfrm>
            <a:off x="4453654" y="918264"/>
            <a:ext cx="880657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t>Conclusion</a:t>
            </a:r>
            <a:r>
              <a:rPr lang="en-US" sz="3600" dirty="0"/>
              <a:t> </a:t>
            </a:r>
          </a:p>
        </p:txBody>
      </p:sp>
    </p:spTree>
    <p:extLst>
      <p:ext uri="{BB962C8B-B14F-4D97-AF65-F5344CB8AC3E}">
        <p14:creationId xmlns:p14="http://schemas.microsoft.com/office/powerpoint/2010/main" val="665501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30E23-8071-307E-53C8-0C6CECBFD4ED}"/>
              </a:ext>
            </a:extLst>
          </p:cNvPr>
          <p:cNvSpPr>
            <a:spLocks noGrp="1"/>
          </p:cNvSpPr>
          <p:nvPr>
            <p:ph type="title"/>
          </p:nvPr>
        </p:nvSpPr>
        <p:spPr>
          <a:xfrm>
            <a:off x="4342547" y="914400"/>
            <a:ext cx="10691265" cy="1307592"/>
          </a:xfrm>
        </p:spPr>
        <p:txBody>
          <a:bodyPr/>
          <a:lstStyle/>
          <a:p>
            <a:r>
              <a:rPr lang="en-US" dirty="0" err="1"/>
              <a:t>Refrencing</a:t>
            </a:r>
            <a:r>
              <a:rPr lang="en-US" dirty="0"/>
              <a:t> </a:t>
            </a:r>
          </a:p>
        </p:txBody>
      </p:sp>
      <p:sp>
        <p:nvSpPr>
          <p:cNvPr id="3" name="Content Placeholder 2">
            <a:extLst>
              <a:ext uri="{FF2B5EF4-FFF2-40B4-BE49-F238E27FC236}">
                <a16:creationId xmlns:a16="http://schemas.microsoft.com/office/drawing/2014/main" id="{1DE89751-B056-85FD-2BB0-F795CA835966}"/>
              </a:ext>
            </a:extLst>
          </p:cNvPr>
          <p:cNvSpPr>
            <a:spLocks noGrp="1"/>
          </p:cNvSpPr>
          <p:nvPr>
            <p:ph idx="1"/>
          </p:nvPr>
        </p:nvSpPr>
        <p:spPr>
          <a:xfrm>
            <a:off x="745459" y="1560844"/>
            <a:ext cx="10691265" cy="4782043"/>
          </a:xfrm>
        </p:spPr>
        <p:txBody>
          <a:bodyPr vert="horz" lIns="91440" tIns="45720" rIns="91440" bIns="45720" rtlCol="0" anchor="t">
            <a:normAutofit lnSpcReduction="10000"/>
          </a:bodyPr>
          <a:lstStyle/>
          <a:p>
            <a:pPr marL="0" indent="0" algn="ctr">
              <a:buNone/>
            </a:pPr>
            <a:endParaRPr lang="en-US" sz="1200" dirty="0">
              <a:latin typeface="Times New Roman"/>
              <a:cs typeface="Times New Roman"/>
            </a:endParaRPr>
          </a:p>
          <a:p>
            <a:r>
              <a:rPr lang="en-US" sz="1400">
                <a:latin typeface="Times New Roman"/>
                <a:cs typeface="Times New Roman"/>
              </a:rPr>
              <a:t>CDC. “Chickenpox Reporting and Surveillance.” </a:t>
            </a:r>
            <a:r>
              <a:rPr lang="en-US" sz="1400" i="1">
                <a:latin typeface="Times New Roman"/>
                <a:cs typeface="Times New Roman"/>
              </a:rPr>
              <a:t>Chickenpox (Varicella)</a:t>
            </a:r>
            <a:r>
              <a:rPr lang="en-US" sz="1400">
                <a:latin typeface="Times New Roman"/>
                <a:cs typeface="Times New Roman"/>
              </a:rPr>
              <a:t>, 10 May 2024, </a:t>
            </a:r>
            <a:r>
              <a:rPr lang="en-US" sz="1400" dirty="0">
                <a:latin typeface="Times New Roman"/>
                <a:cs typeface="Times New Roman"/>
                <a:hlinkClick r:id="rId2"/>
              </a:rPr>
              <a:t>www.cdc.gov/chickenpox/php/conducting-surveillance/index.html</a:t>
            </a:r>
            <a:r>
              <a:rPr lang="en-US" sz="1400">
                <a:latin typeface="Times New Roman"/>
                <a:cs typeface="Times New Roman"/>
              </a:rPr>
              <a:t>. Accessed 5 Apr. 2026.</a:t>
            </a:r>
            <a:endParaRPr lang="en-US" sz="1400"/>
          </a:p>
          <a:p>
            <a:r>
              <a:rPr lang="en-US" sz="1400">
                <a:latin typeface="Times New Roman"/>
                <a:cs typeface="Times New Roman"/>
              </a:rPr>
              <a:t>Cleveland Clinic. “Chickenpox: Symptoms, Causes, Treatments.” </a:t>
            </a:r>
            <a:r>
              <a:rPr lang="en-US" sz="1400" i="1">
                <a:latin typeface="Times New Roman"/>
                <a:cs typeface="Times New Roman"/>
              </a:rPr>
              <a:t>Cleveland Clinic</a:t>
            </a:r>
            <a:r>
              <a:rPr lang="en-US" sz="1400">
                <a:latin typeface="Times New Roman"/>
                <a:cs typeface="Times New Roman"/>
              </a:rPr>
              <a:t>, Cleveland Clinic, 30 Dec. 2021, my.clevelandclinic.org/health/diseases/4017-chickenpox. Accessed 25 Mar. 2026.</a:t>
            </a:r>
            <a:endParaRPr lang="en-US" sz="1400"/>
          </a:p>
          <a:p>
            <a:r>
              <a:rPr lang="en-US" sz="1400">
                <a:latin typeface="Times New Roman"/>
                <a:cs typeface="Times New Roman"/>
              </a:rPr>
              <a:t>England, NHS. “NHS England» Clinical Response to Local Incidents and Outbreaks of Infectious Disease: Commissioning Guidance for ICBs.” </a:t>
            </a:r>
            <a:r>
              <a:rPr lang="en-US" sz="1400" i="1">
                <a:latin typeface="Times New Roman"/>
                <a:cs typeface="Times New Roman"/>
              </a:rPr>
              <a:t>England.nhs.uk</a:t>
            </a:r>
            <a:r>
              <a:rPr lang="en-US" sz="1400">
                <a:latin typeface="Times New Roman"/>
                <a:cs typeface="Times New Roman"/>
              </a:rPr>
              <a:t>, 2025, </a:t>
            </a:r>
            <a:r>
              <a:rPr lang="en-US" sz="1400" dirty="0">
                <a:latin typeface="Times New Roman"/>
                <a:cs typeface="Times New Roman"/>
                <a:hlinkClick r:id="rId3"/>
              </a:rPr>
              <a:t>www.england.nhs.uk/long-read/clinical-response-outbreaks-of-infectious-disease-commissioning-guidance-icbs/</a:t>
            </a:r>
            <a:r>
              <a:rPr lang="en-US" sz="1400">
                <a:latin typeface="Times New Roman"/>
                <a:cs typeface="Times New Roman"/>
              </a:rPr>
              <a:t>. Accessed 6 Apr. 2026.</a:t>
            </a:r>
            <a:endParaRPr lang="en-US" sz="1400"/>
          </a:p>
          <a:p>
            <a:r>
              <a:rPr lang="en-US" sz="1400">
                <a:latin typeface="Times New Roman"/>
                <a:cs typeface="Times New Roman"/>
              </a:rPr>
              <a:t>Heininger, Ulrich, and Jane F Seward. “Varicella.” </a:t>
            </a:r>
            <a:r>
              <a:rPr lang="en-US" sz="1400" i="1">
                <a:latin typeface="Times New Roman"/>
                <a:cs typeface="Times New Roman"/>
              </a:rPr>
              <a:t>The Lancet</a:t>
            </a:r>
            <a:r>
              <a:rPr lang="en-US" sz="1400">
                <a:latin typeface="Times New Roman"/>
                <a:cs typeface="Times New Roman"/>
              </a:rPr>
              <a:t>, vol. 368, no. 9544, Oct. 2006, pp. 1365–1376, </a:t>
            </a:r>
            <a:r>
              <a:rPr lang="en-US" sz="1400" dirty="0">
                <a:latin typeface="Times New Roman"/>
                <a:cs typeface="Times New Roman"/>
                <a:hlinkClick r:id="rId4"/>
              </a:rPr>
              <a:t>www.thelancet.com/journals/lancet/article/PIIS0140-6736(06)69561-5/fulltext</a:t>
            </a:r>
            <a:r>
              <a:rPr lang="en-US" sz="1400">
                <a:latin typeface="Times New Roman"/>
                <a:cs typeface="Times New Roman"/>
              </a:rPr>
              <a:t>, </a:t>
            </a:r>
            <a:r>
              <a:rPr lang="en-US" sz="1400" dirty="0">
                <a:latin typeface="Times New Roman"/>
                <a:cs typeface="Times New Roman"/>
                <a:hlinkClick r:id="rId5"/>
              </a:rPr>
              <a:t>https://doi.org/10.1016/s0140-6736(06)69561-5</a:t>
            </a:r>
            <a:r>
              <a:rPr lang="en-US" sz="1400" dirty="0">
                <a:latin typeface="Times New Roman"/>
                <a:cs typeface="Times New Roman"/>
              </a:rPr>
              <a:t>.</a:t>
            </a:r>
            <a:endParaRPr lang="en-US" sz="1400"/>
          </a:p>
          <a:p>
            <a:r>
              <a:rPr lang="en-US" sz="1400">
                <a:latin typeface="Times New Roman"/>
                <a:cs typeface="Times New Roman"/>
              </a:rPr>
              <a:t>NHS . “Chickenpox.” </a:t>
            </a:r>
            <a:r>
              <a:rPr lang="en-US" sz="1400" i="1">
                <a:latin typeface="Times New Roman"/>
                <a:cs typeface="Times New Roman"/>
              </a:rPr>
              <a:t>NHS</a:t>
            </a:r>
            <a:r>
              <a:rPr lang="en-US" sz="1400">
                <a:latin typeface="Times New Roman"/>
                <a:cs typeface="Times New Roman"/>
              </a:rPr>
              <a:t>, 31 Jan. 2025, </a:t>
            </a:r>
            <a:r>
              <a:rPr lang="en-US" sz="1400" dirty="0">
                <a:latin typeface="Times New Roman"/>
                <a:cs typeface="Times New Roman"/>
                <a:hlinkClick r:id="rId6"/>
              </a:rPr>
              <a:t>www.nhs.uk/conditions/chickenpox/</a:t>
            </a:r>
            <a:r>
              <a:rPr lang="en-US" sz="1400">
                <a:latin typeface="Times New Roman"/>
                <a:cs typeface="Times New Roman"/>
              </a:rPr>
              <a:t>. Accessed 25 Mar. 2026.</a:t>
            </a:r>
            <a:endParaRPr lang="en-US" sz="1400"/>
          </a:p>
          <a:p>
            <a:r>
              <a:rPr lang="en-US" sz="1400" dirty="0">
                <a:latin typeface="Times New Roman"/>
                <a:cs typeface="Times New Roman"/>
              </a:rPr>
              <a:t>UK. “Universal Varicella Vaccination </a:t>
            </a:r>
            <a:r>
              <a:rPr lang="en-US" sz="1400" dirty="0" err="1">
                <a:latin typeface="Times New Roman"/>
                <a:cs typeface="Times New Roman"/>
              </a:rPr>
              <a:t>Programme</a:t>
            </a:r>
            <a:r>
              <a:rPr lang="en-US" sz="1400" dirty="0">
                <a:latin typeface="Times New Roman"/>
                <a:cs typeface="Times New Roman"/>
              </a:rPr>
              <a:t> in England: Surveillance.” </a:t>
            </a:r>
            <a:r>
              <a:rPr lang="en-US" sz="1400" i="1" dirty="0">
                <a:latin typeface="Times New Roman"/>
                <a:cs typeface="Times New Roman"/>
              </a:rPr>
              <a:t>GOV.UK</a:t>
            </a:r>
            <a:r>
              <a:rPr lang="en-US" sz="1400" dirty="0">
                <a:latin typeface="Times New Roman"/>
                <a:cs typeface="Times New Roman"/>
              </a:rPr>
              <a:t>, 5 Jan. 2026, </a:t>
            </a:r>
            <a:r>
              <a:rPr lang="en-US" sz="1400" dirty="0">
                <a:latin typeface="Times New Roman"/>
                <a:cs typeface="Times New Roman"/>
                <a:hlinkClick r:id="rId7"/>
              </a:rPr>
              <a:t>www.gov.uk/guidance/universal-varicella-vaccination-programme-in-england</a:t>
            </a:r>
            <a:r>
              <a:rPr lang="en-US" sz="1400" dirty="0">
                <a:latin typeface="Times New Roman"/>
                <a:cs typeface="Times New Roman"/>
              </a:rPr>
              <a:t>. Accessed 5 Apr. 2026.</a:t>
            </a:r>
            <a:endParaRPr lang="en-US" sz="1400"/>
          </a:p>
          <a:p>
            <a:r>
              <a:rPr lang="en-US" sz="1400">
                <a:latin typeface="Times New Roman"/>
                <a:cs typeface="Times New Roman"/>
              </a:rPr>
              <a:t>“Varicella: Vaccine Preventable Diseases Surveillance Standards.” </a:t>
            </a:r>
            <a:r>
              <a:rPr lang="en-US" sz="1400" i="1" dirty="0">
                <a:latin typeface="Times New Roman"/>
                <a:cs typeface="Times New Roman"/>
                <a:hlinkClick r:id="rId8"/>
              </a:rPr>
              <a:t>Www.who.int</a:t>
            </a:r>
            <a:r>
              <a:rPr lang="en-US" sz="1400">
                <a:latin typeface="Times New Roman"/>
                <a:cs typeface="Times New Roman"/>
              </a:rPr>
              <a:t>, 4 Sept. 2018, </a:t>
            </a:r>
            <a:r>
              <a:rPr lang="en-US" sz="1400" dirty="0">
                <a:latin typeface="Times New Roman"/>
                <a:cs typeface="Times New Roman"/>
                <a:hlinkClick r:id="rId9"/>
              </a:rPr>
              <a:t>www.who.int/publications/m/item/vaccine-preventable-diseases-surveillance-standards-varicella</a:t>
            </a:r>
            <a:r>
              <a:rPr lang="en-US" sz="1400">
                <a:latin typeface="Times New Roman"/>
                <a:cs typeface="Times New Roman"/>
              </a:rPr>
              <a:t>. Accessed 6 Apr. 2026.</a:t>
            </a:r>
            <a:endParaRPr lang="en-US" sz="1400"/>
          </a:p>
          <a:p>
            <a:r>
              <a:rPr lang="en-US" sz="1400">
                <a:latin typeface="Times New Roman"/>
                <a:cs typeface="Times New Roman"/>
              </a:rPr>
              <a:t>WHO. “Chickenpox.” </a:t>
            </a:r>
            <a:r>
              <a:rPr lang="en-US" sz="1400" i="1">
                <a:latin typeface="Times New Roman"/>
                <a:cs typeface="Times New Roman"/>
              </a:rPr>
              <a:t>Who.int</a:t>
            </a:r>
            <a:r>
              <a:rPr lang="en-US" sz="1400">
                <a:latin typeface="Times New Roman"/>
                <a:cs typeface="Times New Roman"/>
              </a:rPr>
              <a:t>, 2025, </a:t>
            </a:r>
            <a:r>
              <a:rPr lang="en-US" sz="1400" dirty="0">
                <a:latin typeface="Times New Roman"/>
                <a:cs typeface="Times New Roman"/>
                <a:hlinkClick r:id="rId10"/>
              </a:rPr>
              <a:t>www.who.int/news-room/questions-and-answers/item/chickenpox</a:t>
            </a:r>
            <a:r>
              <a:rPr lang="en-US" sz="1400">
                <a:latin typeface="Times New Roman"/>
                <a:cs typeface="Times New Roman"/>
              </a:rPr>
              <a:t>. Accessed 7 Apr. 2026.</a:t>
            </a:r>
            <a:endParaRPr lang="en-US" sz="1400"/>
          </a:p>
          <a:p>
            <a:endParaRPr lang="en-US" dirty="0"/>
          </a:p>
        </p:txBody>
      </p:sp>
    </p:spTree>
    <p:extLst>
      <p:ext uri="{BB962C8B-B14F-4D97-AF65-F5344CB8AC3E}">
        <p14:creationId xmlns:p14="http://schemas.microsoft.com/office/powerpoint/2010/main" val="2837746419"/>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ChronicleVTI</vt:lpstr>
      <vt:lpstr>Chickenpox</vt:lpstr>
      <vt:lpstr>PowerPoint Presentation</vt:lpstr>
      <vt:lpstr>Case study </vt:lpstr>
      <vt:lpstr>Introduction  to chicken pox</vt:lpstr>
      <vt:lpstr>Approaches and strategies  to control chickenpox </vt:lpstr>
      <vt:lpstr>How data of chicken pox is collected and public health surveillance system for chicken pox</vt:lpstr>
      <vt:lpstr> main approaches and strategies that could be used to control an infectious disease outbreak</vt:lpstr>
      <vt:lpstr>Approach  to chicken pox awareness </vt:lpstr>
      <vt:lpstr> </vt:lpstr>
      <vt:lpstr>Refrencing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1040</cp:revision>
  <dcterms:created xsi:type="dcterms:W3CDTF">2026-03-23T22:41:40Z</dcterms:created>
  <dcterms:modified xsi:type="dcterms:W3CDTF">2026-04-10T15:16:39Z</dcterms:modified>
</cp:coreProperties>
</file>