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62" r:id="rId3"/>
    <p:sldId id="263" r:id="rId4"/>
    <p:sldId id="264" r:id="rId5"/>
    <p:sldId id="265" r:id="rId6"/>
    <p:sldId id="276" r:id="rId7"/>
    <p:sldId id="266" r:id="rId8"/>
    <p:sldId id="258" r:id="rId9"/>
    <p:sldId id="259" r:id="rId10"/>
    <p:sldId id="260" r:id="rId11"/>
    <p:sldId id="261" r:id="rId12"/>
    <p:sldId id="267" r:id="rId13"/>
    <p:sldId id="277" r:id="rId14"/>
    <p:sldId id="268" r:id="rId15"/>
    <p:sldId id="269" r:id="rId16"/>
    <p:sldId id="270" r:id="rId17"/>
    <p:sldId id="271" r:id="rId18"/>
    <p:sldId id="272" r:id="rId19"/>
    <p:sldId id="274" r:id="rId20"/>
    <p:sldId id="278"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4" autoAdjust="0"/>
    <p:restoredTop sz="94660"/>
  </p:normalViewPr>
  <p:slideViewPr>
    <p:cSldViewPr snapToGrid="0">
      <p:cViewPr varScale="1">
        <p:scale>
          <a:sx n="66" d="100"/>
          <a:sy n="66" d="100"/>
        </p:scale>
        <p:origin x="592"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63794C1-36FC-4B01-AA9B-9691E5F6228D}" type="datetimeFigureOut">
              <a:rPr lang="en-GB" smtClean="0"/>
              <a:t>01/06/2022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33E0BF-9124-48B6-8BF9-547F2383DA46}" type="slidenum">
              <a:rPr lang="en-GB" smtClean="0"/>
              <a:t>‹#›</a:t>
            </a:fld>
            <a:endParaRPr lang="en-GB"/>
          </a:p>
        </p:txBody>
      </p:sp>
    </p:spTree>
    <p:extLst>
      <p:ext uri="{BB962C8B-B14F-4D97-AF65-F5344CB8AC3E}">
        <p14:creationId xmlns:p14="http://schemas.microsoft.com/office/powerpoint/2010/main" val="7397314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3794C1-36FC-4B01-AA9B-9691E5F6228D}" type="datetimeFigureOut">
              <a:rPr lang="en-GB" smtClean="0"/>
              <a:t>01/06/2022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33E0BF-9124-48B6-8BF9-547F2383DA46}" type="slidenum">
              <a:rPr lang="en-GB" smtClean="0"/>
              <a:t>‹#›</a:t>
            </a:fld>
            <a:endParaRPr lang="en-GB"/>
          </a:p>
        </p:txBody>
      </p:sp>
    </p:spTree>
    <p:extLst>
      <p:ext uri="{BB962C8B-B14F-4D97-AF65-F5344CB8AC3E}">
        <p14:creationId xmlns:p14="http://schemas.microsoft.com/office/powerpoint/2010/main" val="33787951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3794C1-36FC-4B01-AA9B-9691E5F6228D}" type="datetimeFigureOut">
              <a:rPr lang="en-GB" smtClean="0"/>
              <a:t>01/06/2022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33E0BF-9124-48B6-8BF9-547F2383DA46}" type="slidenum">
              <a:rPr lang="en-GB" smtClean="0"/>
              <a:t>‹#›</a:t>
            </a:fld>
            <a:endParaRPr lang="en-GB"/>
          </a:p>
        </p:txBody>
      </p:sp>
    </p:spTree>
    <p:extLst>
      <p:ext uri="{BB962C8B-B14F-4D97-AF65-F5344CB8AC3E}">
        <p14:creationId xmlns:p14="http://schemas.microsoft.com/office/powerpoint/2010/main" val="31071753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63794C1-36FC-4B01-AA9B-9691E5F6228D}" type="datetimeFigureOut">
              <a:rPr lang="en-GB" smtClean="0"/>
              <a:t>01/06/2022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33E0BF-9124-48B6-8BF9-547F2383DA46}" type="slidenum">
              <a:rPr lang="en-GB" smtClean="0"/>
              <a:t>‹#›</a:t>
            </a:fld>
            <a:endParaRPr lang="en-GB"/>
          </a:p>
        </p:txBody>
      </p:sp>
    </p:spTree>
    <p:extLst>
      <p:ext uri="{BB962C8B-B14F-4D97-AF65-F5344CB8AC3E}">
        <p14:creationId xmlns:p14="http://schemas.microsoft.com/office/powerpoint/2010/main" val="25341702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63794C1-36FC-4B01-AA9B-9691E5F6228D}" type="datetimeFigureOut">
              <a:rPr lang="en-GB" smtClean="0"/>
              <a:t>01/06/2022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B33E0BF-9124-48B6-8BF9-547F2383DA46}" type="slidenum">
              <a:rPr lang="en-GB" smtClean="0"/>
              <a:t>‹#›</a:t>
            </a:fld>
            <a:endParaRPr lang="en-GB"/>
          </a:p>
        </p:txBody>
      </p:sp>
    </p:spTree>
    <p:extLst>
      <p:ext uri="{BB962C8B-B14F-4D97-AF65-F5344CB8AC3E}">
        <p14:creationId xmlns:p14="http://schemas.microsoft.com/office/powerpoint/2010/main" val="10177942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63794C1-36FC-4B01-AA9B-9691E5F6228D}" type="datetimeFigureOut">
              <a:rPr lang="en-GB" smtClean="0"/>
              <a:t>01/06/2022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33E0BF-9124-48B6-8BF9-547F2383DA46}" type="slidenum">
              <a:rPr lang="en-GB" smtClean="0"/>
              <a:t>‹#›</a:t>
            </a:fld>
            <a:endParaRPr lang="en-GB"/>
          </a:p>
        </p:txBody>
      </p:sp>
    </p:spTree>
    <p:extLst>
      <p:ext uri="{BB962C8B-B14F-4D97-AF65-F5344CB8AC3E}">
        <p14:creationId xmlns:p14="http://schemas.microsoft.com/office/powerpoint/2010/main" val="10308824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3794C1-36FC-4B01-AA9B-9691E5F6228D}" type="datetimeFigureOut">
              <a:rPr lang="en-GB" smtClean="0"/>
              <a:t>01/06/2022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B33E0BF-9124-48B6-8BF9-547F2383DA46}" type="slidenum">
              <a:rPr lang="en-GB" smtClean="0"/>
              <a:t>‹#›</a:t>
            </a:fld>
            <a:endParaRPr lang="en-GB"/>
          </a:p>
        </p:txBody>
      </p:sp>
    </p:spTree>
    <p:extLst>
      <p:ext uri="{BB962C8B-B14F-4D97-AF65-F5344CB8AC3E}">
        <p14:creationId xmlns:p14="http://schemas.microsoft.com/office/powerpoint/2010/main" val="2150747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63794C1-36FC-4B01-AA9B-9691E5F6228D}" type="datetimeFigureOut">
              <a:rPr lang="en-GB" smtClean="0"/>
              <a:t>01/06/2022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33E0BF-9124-48B6-8BF9-547F2383DA46}" type="slidenum">
              <a:rPr lang="en-GB" smtClean="0"/>
              <a:t>‹#›</a:t>
            </a:fld>
            <a:endParaRPr lang="en-GB"/>
          </a:p>
        </p:txBody>
      </p:sp>
    </p:spTree>
    <p:extLst>
      <p:ext uri="{BB962C8B-B14F-4D97-AF65-F5344CB8AC3E}">
        <p14:creationId xmlns:p14="http://schemas.microsoft.com/office/powerpoint/2010/main" val="25475026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E63794C1-36FC-4B01-AA9B-9691E5F6228D}" type="datetimeFigureOut">
              <a:rPr lang="en-GB" smtClean="0"/>
              <a:t>01/06/2022</a:t>
            </a:fld>
            <a:endParaRPr lang="en-GB"/>
          </a:p>
        </p:txBody>
      </p:sp>
      <p:sp>
        <p:nvSpPr>
          <p:cNvPr id="6" name="Footer Placeholder 5"/>
          <p:cNvSpPr>
            <a:spLocks noGrp="1"/>
          </p:cNvSpPr>
          <p:nvPr>
            <p:ph type="ftr" sz="quarter" idx="11"/>
          </p:nvPr>
        </p:nvSpPr>
        <p:spPr>
          <a:xfrm>
            <a:off x="1141412" y="5883275"/>
            <a:ext cx="5105400" cy="365125"/>
          </a:xfrm>
        </p:spPr>
        <p:txBody>
          <a:bodyPr/>
          <a:lstStyle/>
          <a:p>
            <a:endParaRPr lang="en-GB"/>
          </a:p>
        </p:txBody>
      </p:sp>
      <p:sp>
        <p:nvSpPr>
          <p:cNvPr id="7" name="Slide Number Placeholder 6"/>
          <p:cNvSpPr>
            <a:spLocks noGrp="1"/>
          </p:cNvSpPr>
          <p:nvPr>
            <p:ph type="sldNum" sz="quarter" idx="12"/>
          </p:nvPr>
        </p:nvSpPr>
        <p:spPr>
          <a:xfrm>
            <a:off x="10742612" y="5883275"/>
            <a:ext cx="322567" cy="365125"/>
          </a:xfrm>
        </p:spPr>
        <p:txBody>
          <a:bodyPr/>
          <a:lstStyle/>
          <a:p>
            <a:fld id="{8B33E0BF-9124-48B6-8BF9-547F2383DA46}" type="slidenum">
              <a:rPr lang="en-GB" smtClean="0"/>
              <a:t>‹#›</a:t>
            </a:fld>
            <a:endParaRPr lang="en-GB"/>
          </a:p>
        </p:txBody>
      </p:sp>
    </p:spTree>
    <p:extLst>
      <p:ext uri="{BB962C8B-B14F-4D97-AF65-F5344CB8AC3E}">
        <p14:creationId xmlns:p14="http://schemas.microsoft.com/office/powerpoint/2010/main" val="39891753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63794C1-36FC-4B01-AA9B-9691E5F6228D}" type="datetimeFigureOut">
              <a:rPr lang="en-GB" smtClean="0"/>
              <a:t>01/06/2022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33E0BF-9124-48B6-8BF9-547F2383DA46}" type="slidenum">
              <a:rPr lang="en-GB" smtClean="0"/>
              <a:t>‹#›</a:t>
            </a:fld>
            <a:endParaRPr lang="en-GB"/>
          </a:p>
        </p:txBody>
      </p:sp>
    </p:spTree>
    <p:extLst>
      <p:ext uri="{BB962C8B-B14F-4D97-AF65-F5344CB8AC3E}">
        <p14:creationId xmlns:p14="http://schemas.microsoft.com/office/powerpoint/2010/main" val="3839926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3794C1-36FC-4B01-AA9B-9691E5F6228D}" type="datetimeFigureOut">
              <a:rPr lang="en-GB" smtClean="0"/>
              <a:t>01/06/2022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33E0BF-9124-48B6-8BF9-547F2383DA46}" type="slidenum">
              <a:rPr lang="en-GB" smtClean="0"/>
              <a:t>‹#›</a:t>
            </a:fld>
            <a:endParaRPr lang="en-GB"/>
          </a:p>
        </p:txBody>
      </p:sp>
    </p:spTree>
    <p:extLst>
      <p:ext uri="{BB962C8B-B14F-4D97-AF65-F5344CB8AC3E}">
        <p14:creationId xmlns:p14="http://schemas.microsoft.com/office/powerpoint/2010/main" val="36695534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E63794C1-36FC-4B01-AA9B-9691E5F6228D}" type="datetimeFigureOut">
              <a:rPr lang="en-GB" smtClean="0"/>
              <a:t>01/06/2022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33E0BF-9124-48B6-8BF9-547F2383DA46}" type="slidenum">
              <a:rPr lang="en-GB" smtClean="0"/>
              <a:t>‹#›</a:t>
            </a:fld>
            <a:endParaRPr lang="en-GB"/>
          </a:p>
        </p:txBody>
      </p:sp>
    </p:spTree>
    <p:extLst>
      <p:ext uri="{BB962C8B-B14F-4D97-AF65-F5344CB8AC3E}">
        <p14:creationId xmlns:p14="http://schemas.microsoft.com/office/powerpoint/2010/main" val="1623792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E63794C1-36FC-4B01-AA9B-9691E5F6228D}" type="datetimeFigureOut">
              <a:rPr lang="en-GB" smtClean="0"/>
              <a:t>01/06/2022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33E0BF-9124-48B6-8BF9-547F2383DA46}" type="slidenum">
              <a:rPr lang="en-GB" smtClean="0"/>
              <a:t>‹#›</a:t>
            </a:fld>
            <a:endParaRPr lang="en-GB"/>
          </a:p>
        </p:txBody>
      </p:sp>
    </p:spTree>
    <p:extLst>
      <p:ext uri="{BB962C8B-B14F-4D97-AF65-F5344CB8AC3E}">
        <p14:creationId xmlns:p14="http://schemas.microsoft.com/office/powerpoint/2010/main" val="11354745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3794C1-36FC-4B01-AA9B-9691E5F6228D}" type="datetimeFigureOut">
              <a:rPr lang="en-GB" smtClean="0"/>
              <a:t>01/06/2022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33E0BF-9124-48B6-8BF9-547F2383DA46}" type="slidenum">
              <a:rPr lang="en-GB" smtClean="0"/>
              <a:t>‹#›</a:t>
            </a:fld>
            <a:endParaRPr lang="en-GB"/>
          </a:p>
        </p:txBody>
      </p:sp>
    </p:spTree>
    <p:extLst>
      <p:ext uri="{BB962C8B-B14F-4D97-AF65-F5344CB8AC3E}">
        <p14:creationId xmlns:p14="http://schemas.microsoft.com/office/powerpoint/2010/main" val="8294374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3794C1-36FC-4B01-AA9B-9691E5F6228D}" type="datetimeFigureOut">
              <a:rPr lang="en-GB" smtClean="0"/>
              <a:t>01/06/2022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33E0BF-9124-48B6-8BF9-547F2383DA46}" type="slidenum">
              <a:rPr lang="en-GB" smtClean="0"/>
              <a:t>‹#›</a:t>
            </a:fld>
            <a:endParaRPr lang="en-GB"/>
          </a:p>
        </p:txBody>
      </p:sp>
    </p:spTree>
    <p:extLst>
      <p:ext uri="{BB962C8B-B14F-4D97-AF65-F5344CB8AC3E}">
        <p14:creationId xmlns:p14="http://schemas.microsoft.com/office/powerpoint/2010/main" val="32136500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3794C1-36FC-4B01-AA9B-9691E5F6228D}" type="datetimeFigureOut">
              <a:rPr lang="en-GB" smtClean="0"/>
              <a:t>01/06/2022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33E0BF-9124-48B6-8BF9-547F2383DA46}" type="slidenum">
              <a:rPr lang="en-GB" smtClean="0"/>
              <a:t>‹#›</a:t>
            </a:fld>
            <a:endParaRPr lang="en-GB"/>
          </a:p>
        </p:txBody>
      </p:sp>
    </p:spTree>
    <p:extLst>
      <p:ext uri="{BB962C8B-B14F-4D97-AF65-F5344CB8AC3E}">
        <p14:creationId xmlns:p14="http://schemas.microsoft.com/office/powerpoint/2010/main" val="20495692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3794C1-36FC-4B01-AA9B-9691E5F6228D}" type="datetimeFigureOut">
              <a:rPr lang="en-GB" smtClean="0"/>
              <a:t>01/06/2022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33E0BF-9124-48B6-8BF9-547F2383DA46}" type="slidenum">
              <a:rPr lang="en-GB" smtClean="0"/>
              <a:t>‹#›</a:t>
            </a:fld>
            <a:endParaRPr lang="en-GB"/>
          </a:p>
        </p:txBody>
      </p:sp>
    </p:spTree>
    <p:extLst>
      <p:ext uri="{BB962C8B-B14F-4D97-AF65-F5344CB8AC3E}">
        <p14:creationId xmlns:p14="http://schemas.microsoft.com/office/powerpoint/2010/main" val="37526255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E63794C1-36FC-4B01-AA9B-9691E5F6228D}" type="datetimeFigureOut">
              <a:rPr lang="en-GB" smtClean="0"/>
              <a:t>01/06/2022</a:t>
            </a:fld>
            <a:endParaRPr lang="en-GB"/>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GB"/>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8B33E0BF-9124-48B6-8BF9-547F2383DA46}" type="slidenum">
              <a:rPr lang="en-GB" smtClean="0"/>
              <a:t>‹#›</a:t>
            </a:fld>
            <a:endParaRPr lang="en-GB"/>
          </a:p>
        </p:txBody>
      </p:sp>
    </p:spTree>
    <p:extLst>
      <p:ext uri="{BB962C8B-B14F-4D97-AF65-F5344CB8AC3E}">
        <p14:creationId xmlns:p14="http://schemas.microsoft.com/office/powerpoint/2010/main" val="1099598262"/>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7.png"/><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9.png"/><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7.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image" Target="../media/image33.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image" Target="../media/image34.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1AAE4-C476-491C-A244-E48C5668A11A}"/>
              </a:ext>
            </a:extLst>
          </p:cNvPr>
          <p:cNvSpPr>
            <a:spLocks noGrp="1"/>
          </p:cNvSpPr>
          <p:nvPr>
            <p:ph type="ctrTitle"/>
          </p:nvPr>
        </p:nvSpPr>
        <p:spPr>
          <a:xfrm>
            <a:off x="1274649" y="1262742"/>
            <a:ext cx="9642702" cy="1596573"/>
          </a:xfrm>
        </p:spPr>
        <p:txBody>
          <a:bodyPr>
            <a:normAutofit/>
          </a:bodyPr>
          <a:lstStyle/>
          <a:p>
            <a:r>
              <a:rPr lang="en-GB" sz="6000" dirty="0"/>
              <a:t>Water Cooling System</a:t>
            </a:r>
          </a:p>
        </p:txBody>
      </p:sp>
      <p:sp>
        <p:nvSpPr>
          <p:cNvPr id="3" name="Subtitle 2">
            <a:extLst>
              <a:ext uri="{FF2B5EF4-FFF2-40B4-BE49-F238E27FC236}">
                <a16:creationId xmlns:a16="http://schemas.microsoft.com/office/drawing/2014/main" id="{D640726F-5ED4-4765-A31B-E2EE5E098203}"/>
              </a:ext>
            </a:extLst>
          </p:cNvPr>
          <p:cNvSpPr>
            <a:spLocks noGrp="1"/>
          </p:cNvSpPr>
          <p:nvPr>
            <p:ph type="subTitle" idx="1"/>
          </p:nvPr>
        </p:nvSpPr>
        <p:spPr>
          <a:xfrm>
            <a:off x="1751012" y="3429000"/>
            <a:ext cx="8676222" cy="1905000"/>
          </a:xfrm>
        </p:spPr>
        <p:txBody>
          <a:bodyPr>
            <a:normAutofit/>
          </a:bodyPr>
          <a:lstStyle/>
          <a:p>
            <a:r>
              <a:rPr lang="en-GB" sz="2400" dirty="0"/>
              <a:t>Owen Williams – Company Project</a:t>
            </a:r>
          </a:p>
        </p:txBody>
      </p:sp>
      <p:pic>
        <p:nvPicPr>
          <p:cNvPr id="8" name="Audio 7">
            <a:hlinkClick r:id="" action="ppaction://media"/>
            <a:extLst>
              <a:ext uri="{FF2B5EF4-FFF2-40B4-BE49-F238E27FC236}">
                <a16:creationId xmlns:a16="http://schemas.microsoft.com/office/drawing/2014/main" id="{6DFF1B1F-10DF-0BE0-065E-E1D476A61FF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083864814"/>
      </p:ext>
    </p:extLst>
  </p:cSld>
  <p:clrMapOvr>
    <a:masterClrMapping/>
  </p:clrMapOvr>
  <mc:AlternateContent xmlns:mc="http://schemas.openxmlformats.org/markup-compatibility/2006">
    <mc:Choice xmlns:p14="http://schemas.microsoft.com/office/powerpoint/2010/main" Requires="p14">
      <p:transition spd="slow" p14:dur="2000" advTm="13707"/>
    </mc:Choice>
    <mc:Fallback>
      <p:transition spd="slow" advTm="137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55102"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7A103-FA8E-405C-8868-F491720CDEA1}"/>
              </a:ext>
            </a:extLst>
          </p:cNvPr>
          <p:cNvSpPr>
            <a:spLocks noGrp="1"/>
          </p:cNvSpPr>
          <p:nvPr>
            <p:ph type="title"/>
          </p:nvPr>
        </p:nvSpPr>
        <p:spPr>
          <a:xfrm>
            <a:off x="179879" y="317369"/>
            <a:ext cx="5117985" cy="738433"/>
          </a:xfrm>
        </p:spPr>
        <p:txBody>
          <a:bodyPr>
            <a:normAutofit fontScale="90000"/>
          </a:bodyPr>
          <a:lstStyle/>
          <a:p>
            <a:r>
              <a:rPr lang="en-GB" sz="4800" dirty="0"/>
              <a:t>Introduction</a:t>
            </a:r>
          </a:p>
        </p:txBody>
      </p:sp>
      <p:sp>
        <p:nvSpPr>
          <p:cNvPr id="3" name="TextBox 2">
            <a:extLst>
              <a:ext uri="{FF2B5EF4-FFF2-40B4-BE49-F238E27FC236}">
                <a16:creationId xmlns:a16="http://schemas.microsoft.com/office/drawing/2014/main" id="{AD88B052-6008-4EEC-9AE7-89298A453579}"/>
              </a:ext>
            </a:extLst>
          </p:cNvPr>
          <p:cNvSpPr txBox="1"/>
          <p:nvPr/>
        </p:nvSpPr>
        <p:spPr>
          <a:xfrm>
            <a:off x="452487" y="1442301"/>
            <a:ext cx="11076494" cy="2308324"/>
          </a:xfrm>
          <a:prstGeom prst="rect">
            <a:avLst/>
          </a:prstGeom>
          <a:noFill/>
        </p:spPr>
        <p:txBody>
          <a:bodyPr wrap="square" rtlCol="0">
            <a:spAutoFit/>
          </a:bodyPr>
          <a:lstStyle/>
          <a:p>
            <a:r>
              <a:rPr lang="en-GB" dirty="0"/>
              <a:t>I am a maintenance engineer at a company in Newport called Enersys. </a:t>
            </a:r>
          </a:p>
          <a:p>
            <a:endParaRPr lang="en-GB" dirty="0"/>
          </a:p>
          <a:p>
            <a:r>
              <a:rPr lang="en-GB" dirty="0"/>
              <a:t>My job within Enersys is to carry out PM’s on the machines and also to repair and fix them when faults and problems occur on them. </a:t>
            </a:r>
          </a:p>
          <a:p>
            <a:endParaRPr lang="en-GB" dirty="0"/>
          </a:p>
          <a:p>
            <a:r>
              <a:rPr lang="en-GB" dirty="0"/>
              <a:t>Enersys is the global leader in stored energy solutions for industrial applications. We manufacture and distribute reserve power and motive power batteries, battery chargers, power equipment, battery accessories and outdoor equipment enclosure solutions to customers worldwide.</a:t>
            </a:r>
          </a:p>
        </p:txBody>
      </p:sp>
      <p:pic>
        <p:nvPicPr>
          <p:cNvPr id="4" name="Picture 3">
            <a:extLst>
              <a:ext uri="{FF2B5EF4-FFF2-40B4-BE49-F238E27FC236}">
                <a16:creationId xmlns:a16="http://schemas.microsoft.com/office/drawing/2014/main" id="{FE14E49A-8344-4668-B228-F4E0225B768B}"/>
              </a:ext>
            </a:extLst>
          </p:cNvPr>
          <p:cNvPicPr>
            <a:picLocks noChangeAspect="1"/>
          </p:cNvPicPr>
          <p:nvPr/>
        </p:nvPicPr>
        <p:blipFill rotWithShape="1">
          <a:blip r:embed="rId4"/>
          <a:srcRect l="35103" t="19108" r="35439" b="24260"/>
          <a:stretch/>
        </p:blipFill>
        <p:spPr>
          <a:xfrm>
            <a:off x="8122880" y="3750625"/>
            <a:ext cx="2530417" cy="2736304"/>
          </a:xfrm>
          <a:prstGeom prst="rect">
            <a:avLst/>
          </a:prstGeom>
        </p:spPr>
      </p:pic>
      <p:pic>
        <p:nvPicPr>
          <p:cNvPr id="7" name="Audio 6">
            <a:hlinkClick r:id="" action="ppaction://media"/>
            <a:extLst>
              <a:ext uri="{FF2B5EF4-FFF2-40B4-BE49-F238E27FC236}">
                <a16:creationId xmlns:a16="http://schemas.microsoft.com/office/drawing/2014/main" id="{6606AB8D-8B34-361D-B051-C4D06953173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847293481"/>
      </p:ext>
    </p:extLst>
  </p:cSld>
  <p:clrMapOvr>
    <a:masterClrMapping/>
  </p:clrMapOvr>
  <mc:AlternateContent xmlns:mc="http://schemas.openxmlformats.org/markup-compatibility/2006">
    <mc:Choice xmlns:p14="http://schemas.microsoft.com/office/powerpoint/2010/main" Requires="p14">
      <p:transition spd="slow" p14:dur="2000" advTm="90162"/>
    </mc:Choice>
    <mc:Fallback>
      <p:transition spd="slow" advTm="901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4B220-0401-48BD-A2EA-B3C5C8C8E133}"/>
              </a:ext>
            </a:extLst>
          </p:cNvPr>
          <p:cNvSpPr>
            <a:spLocks noGrp="1"/>
          </p:cNvSpPr>
          <p:nvPr>
            <p:ph type="title"/>
          </p:nvPr>
        </p:nvSpPr>
        <p:spPr>
          <a:xfrm>
            <a:off x="189305" y="204247"/>
            <a:ext cx="5655313" cy="1219200"/>
          </a:xfrm>
        </p:spPr>
        <p:txBody>
          <a:bodyPr>
            <a:normAutofit/>
          </a:bodyPr>
          <a:lstStyle/>
          <a:p>
            <a:r>
              <a:rPr lang="en-GB" sz="4800" dirty="0"/>
              <a:t>Feasibility Studies </a:t>
            </a:r>
          </a:p>
        </p:txBody>
      </p:sp>
      <p:pic>
        <p:nvPicPr>
          <p:cNvPr id="3" name="Picture 2">
            <a:extLst>
              <a:ext uri="{FF2B5EF4-FFF2-40B4-BE49-F238E27FC236}">
                <a16:creationId xmlns:a16="http://schemas.microsoft.com/office/drawing/2014/main" id="{6A6AC2EA-200C-451B-B757-1D345A26E166}"/>
              </a:ext>
            </a:extLst>
          </p:cNvPr>
          <p:cNvPicPr>
            <a:picLocks noChangeAspect="1"/>
          </p:cNvPicPr>
          <p:nvPr/>
        </p:nvPicPr>
        <p:blipFill rotWithShape="1">
          <a:blip r:embed="rId4"/>
          <a:srcRect l="2242" t="29003" r="45104" b="13539"/>
          <a:stretch/>
        </p:blipFill>
        <p:spPr>
          <a:xfrm>
            <a:off x="1583702" y="1197202"/>
            <a:ext cx="8889741" cy="5456551"/>
          </a:xfrm>
          <a:prstGeom prst="rect">
            <a:avLst/>
          </a:prstGeom>
        </p:spPr>
      </p:pic>
      <p:pic>
        <p:nvPicPr>
          <p:cNvPr id="4" name="Audio 3">
            <a:hlinkClick r:id="" action="ppaction://media"/>
            <a:extLst>
              <a:ext uri="{FF2B5EF4-FFF2-40B4-BE49-F238E27FC236}">
                <a16:creationId xmlns:a16="http://schemas.microsoft.com/office/drawing/2014/main" id="{8A9F1963-5325-1620-1462-666C0568CC6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566252636"/>
      </p:ext>
    </p:extLst>
  </p:cSld>
  <p:clrMapOvr>
    <a:masterClrMapping/>
  </p:clrMapOvr>
  <mc:AlternateContent xmlns:mc="http://schemas.openxmlformats.org/markup-compatibility/2006">
    <mc:Choice xmlns:p14="http://schemas.microsoft.com/office/powerpoint/2010/main" Requires="p14">
      <p:transition spd="slow" p14:dur="2000" advTm="164075"/>
    </mc:Choice>
    <mc:Fallback>
      <p:transition spd="slow" advTm="1640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A7037-A67A-44BB-843B-D7634C53F900}"/>
              </a:ext>
            </a:extLst>
          </p:cNvPr>
          <p:cNvSpPr>
            <a:spLocks noGrp="1"/>
          </p:cNvSpPr>
          <p:nvPr>
            <p:ph type="title"/>
          </p:nvPr>
        </p:nvSpPr>
        <p:spPr>
          <a:xfrm>
            <a:off x="123319" y="213674"/>
            <a:ext cx="5674166" cy="1040091"/>
          </a:xfrm>
        </p:spPr>
        <p:txBody>
          <a:bodyPr>
            <a:normAutofit/>
          </a:bodyPr>
          <a:lstStyle/>
          <a:p>
            <a:r>
              <a:rPr lang="en-GB" sz="4800" dirty="0"/>
              <a:t>Feasibility Studies</a:t>
            </a:r>
          </a:p>
        </p:txBody>
      </p:sp>
      <p:pic>
        <p:nvPicPr>
          <p:cNvPr id="4" name="Picture 3">
            <a:extLst>
              <a:ext uri="{FF2B5EF4-FFF2-40B4-BE49-F238E27FC236}">
                <a16:creationId xmlns:a16="http://schemas.microsoft.com/office/drawing/2014/main" id="{A1BECA67-42C6-408C-AC58-B1119449E407}"/>
              </a:ext>
            </a:extLst>
          </p:cNvPr>
          <p:cNvPicPr>
            <a:picLocks noChangeAspect="1"/>
          </p:cNvPicPr>
          <p:nvPr/>
        </p:nvPicPr>
        <p:blipFill rotWithShape="1">
          <a:blip r:embed="rId4"/>
          <a:srcRect l="2088" t="28729" r="53460" b="12989"/>
          <a:stretch/>
        </p:blipFill>
        <p:spPr>
          <a:xfrm>
            <a:off x="2055044" y="1124254"/>
            <a:ext cx="7484882" cy="5520072"/>
          </a:xfrm>
          <a:prstGeom prst="rect">
            <a:avLst/>
          </a:prstGeom>
        </p:spPr>
      </p:pic>
      <p:pic>
        <p:nvPicPr>
          <p:cNvPr id="3" name="Audio 2">
            <a:hlinkClick r:id="" action="ppaction://media"/>
            <a:extLst>
              <a:ext uri="{FF2B5EF4-FFF2-40B4-BE49-F238E27FC236}">
                <a16:creationId xmlns:a16="http://schemas.microsoft.com/office/drawing/2014/main" id="{C7154221-A117-3220-CF34-CE0E323F3B3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711242572"/>
      </p:ext>
    </p:extLst>
  </p:cSld>
  <p:clrMapOvr>
    <a:masterClrMapping/>
  </p:clrMapOvr>
  <mc:AlternateContent xmlns:mc="http://schemas.openxmlformats.org/markup-compatibility/2006">
    <mc:Choice xmlns:p14="http://schemas.microsoft.com/office/powerpoint/2010/main" Requires="p14">
      <p:transition spd="slow" p14:dur="2000" advTm="11379"/>
    </mc:Choice>
    <mc:Fallback>
      <p:transition spd="slow" advTm="113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EFD8F-0284-4B9B-925F-DE1F8124A549}"/>
              </a:ext>
            </a:extLst>
          </p:cNvPr>
          <p:cNvSpPr>
            <a:spLocks noGrp="1"/>
          </p:cNvSpPr>
          <p:nvPr>
            <p:ph type="title"/>
          </p:nvPr>
        </p:nvSpPr>
        <p:spPr>
          <a:xfrm>
            <a:off x="179879" y="241955"/>
            <a:ext cx="5645886" cy="1040091"/>
          </a:xfrm>
        </p:spPr>
        <p:txBody>
          <a:bodyPr>
            <a:normAutofit/>
          </a:bodyPr>
          <a:lstStyle/>
          <a:p>
            <a:r>
              <a:rPr lang="en-GB" sz="4800" dirty="0"/>
              <a:t>Feasibility Studies </a:t>
            </a:r>
          </a:p>
        </p:txBody>
      </p:sp>
      <p:pic>
        <p:nvPicPr>
          <p:cNvPr id="3" name="Picture 2">
            <a:extLst>
              <a:ext uri="{FF2B5EF4-FFF2-40B4-BE49-F238E27FC236}">
                <a16:creationId xmlns:a16="http://schemas.microsoft.com/office/drawing/2014/main" id="{901EE703-0981-41C8-8EF5-5B9C4310C04D}"/>
              </a:ext>
            </a:extLst>
          </p:cNvPr>
          <p:cNvPicPr>
            <a:picLocks noChangeAspect="1"/>
          </p:cNvPicPr>
          <p:nvPr/>
        </p:nvPicPr>
        <p:blipFill rotWithShape="1">
          <a:blip r:embed="rId4"/>
          <a:srcRect l="2706" t="28316" r="47579" b="12302"/>
          <a:stretch/>
        </p:blipFill>
        <p:spPr>
          <a:xfrm>
            <a:off x="2071139" y="1207835"/>
            <a:ext cx="8049721" cy="5408210"/>
          </a:xfrm>
          <a:prstGeom prst="rect">
            <a:avLst/>
          </a:prstGeom>
        </p:spPr>
      </p:pic>
      <p:pic>
        <p:nvPicPr>
          <p:cNvPr id="4" name="Audio 3">
            <a:hlinkClick r:id="" action="ppaction://media"/>
            <a:extLst>
              <a:ext uri="{FF2B5EF4-FFF2-40B4-BE49-F238E27FC236}">
                <a16:creationId xmlns:a16="http://schemas.microsoft.com/office/drawing/2014/main" id="{91883F25-052B-665D-568B-85FC3D8D345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510874049"/>
      </p:ext>
    </p:extLst>
  </p:cSld>
  <p:clrMapOvr>
    <a:masterClrMapping/>
  </p:clrMapOvr>
  <mc:AlternateContent xmlns:mc="http://schemas.openxmlformats.org/markup-compatibility/2006">
    <mc:Choice xmlns:p14="http://schemas.microsoft.com/office/powerpoint/2010/main" Requires="p14">
      <p:transition spd="slow" p14:dur="2000" advTm="20250"/>
    </mc:Choice>
    <mc:Fallback>
      <p:transition spd="slow" advTm="202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4593C-1FC2-43E6-888A-69C383254DBB}"/>
              </a:ext>
            </a:extLst>
          </p:cNvPr>
          <p:cNvSpPr>
            <a:spLocks noGrp="1"/>
          </p:cNvSpPr>
          <p:nvPr>
            <p:ph type="title"/>
          </p:nvPr>
        </p:nvSpPr>
        <p:spPr>
          <a:xfrm>
            <a:off x="253517" y="172279"/>
            <a:ext cx="9535376" cy="1086678"/>
          </a:xfrm>
        </p:spPr>
        <p:txBody>
          <a:bodyPr>
            <a:normAutofit fontScale="90000"/>
          </a:bodyPr>
          <a:lstStyle/>
          <a:p>
            <a:r>
              <a:rPr lang="en-US" sz="4800" dirty="0"/>
              <a:t>P</a:t>
            </a:r>
            <a:r>
              <a:rPr lang="en-GB" sz="4800" dirty="0"/>
              <a:t>roduct Design Specification</a:t>
            </a:r>
          </a:p>
        </p:txBody>
      </p:sp>
      <p:pic>
        <p:nvPicPr>
          <p:cNvPr id="5" name="Picture 4">
            <a:extLst>
              <a:ext uri="{FF2B5EF4-FFF2-40B4-BE49-F238E27FC236}">
                <a16:creationId xmlns:a16="http://schemas.microsoft.com/office/drawing/2014/main" id="{F177958C-CAF9-D2DE-9B56-347E93B7ECF5}"/>
              </a:ext>
            </a:extLst>
          </p:cNvPr>
          <p:cNvPicPr>
            <a:picLocks noChangeAspect="1"/>
          </p:cNvPicPr>
          <p:nvPr/>
        </p:nvPicPr>
        <p:blipFill rotWithShape="1">
          <a:blip r:embed="rId4"/>
          <a:srcRect l="27552" t="42258" r="26027" b="10456"/>
          <a:stretch/>
        </p:blipFill>
        <p:spPr>
          <a:xfrm>
            <a:off x="153201" y="1135236"/>
            <a:ext cx="5102193" cy="2807637"/>
          </a:xfrm>
          <a:prstGeom prst="rect">
            <a:avLst/>
          </a:prstGeom>
        </p:spPr>
      </p:pic>
      <p:pic>
        <p:nvPicPr>
          <p:cNvPr id="7" name="Picture 6">
            <a:extLst>
              <a:ext uri="{FF2B5EF4-FFF2-40B4-BE49-F238E27FC236}">
                <a16:creationId xmlns:a16="http://schemas.microsoft.com/office/drawing/2014/main" id="{E3F529AC-C374-805D-EAC0-CFE7F6EEFFF0}"/>
              </a:ext>
            </a:extLst>
          </p:cNvPr>
          <p:cNvPicPr>
            <a:picLocks noChangeAspect="1"/>
          </p:cNvPicPr>
          <p:nvPr/>
        </p:nvPicPr>
        <p:blipFill rotWithShape="1">
          <a:blip r:embed="rId5"/>
          <a:srcRect l="30632" t="30877" r="28868" b="34316"/>
          <a:stretch/>
        </p:blipFill>
        <p:spPr>
          <a:xfrm>
            <a:off x="153202" y="4070653"/>
            <a:ext cx="5102192" cy="2466556"/>
          </a:xfrm>
          <a:prstGeom prst="rect">
            <a:avLst/>
          </a:prstGeom>
        </p:spPr>
      </p:pic>
      <p:pic>
        <p:nvPicPr>
          <p:cNvPr id="11" name="Picture 10">
            <a:extLst>
              <a:ext uri="{FF2B5EF4-FFF2-40B4-BE49-F238E27FC236}">
                <a16:creationId xmlns:a16="http://schemas.microsoft.com/office/drawing/2014/main" id="{BEC5B640-6D74-E04B-F964-C7F6F25450BC}"/>
              </a:ext>
            </a:extLst>
          </p:cNvPr>
          <p:cNvPicPr>
            <a:picLocks noChangeAspect="1"/>
          </p:cNvPicPr>
          <p:nvPr/>
        </p:nvPicPr>
        <p:blipFill rotWithShape="1">
          <a:blip r:embed="rId6"/>
          <a:srcRect l="27711" t="23410" r="25394" b="12421"/>
          <a:stretch/>
        </p:blipFill>
        <p:spPr>
          <a:xfrm>
            <a:off x="5614737" y="1135235"/>
            <a:ext cx="6390859" cy="4919055"/>
          </a:xfrm>
          <a:prstGeom prst="rect">
            <a:avLst/>
          </a:prstGeom>
        </p:spPr>
      </p:pic>
      <p:pic>
        <p:nvPicPr>
          <p:cNvPr id="3" name="Audio 2">
            <a:hlinkClick r:id="" action="ppaction://media"/>
            <a:extLst>
              <a:ext uri="{FF2B5EF4-FFF2-40B4-BE49-F238E27FC236}">
                <a16:creationId xmlns:a16="http://schemas.microsoft.com/office/drawing/2014/main" id="{67270718-5524-7C60-4925-D98CA120D87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990373129"/>
      </p:ext>
    </p:extLst>
  </p:cSld>
  <p:clrMapOvr>
    <a:masterClrMapping/>
  </p:clrMapOvr>
  <mc:AlternateContent xmlns:mc="http://schemas.openxmlformats.org/markup-compatibility/2006">
    <mc:Choice xmlns:p14="http://schemas.microsoft.com/office/powerpoint/2010/main" Requires="p14">
      <p:transition spd="slow" p14:dur="2000" advTm="77790"/>
    </mc:Choice>
    <mc:Fallback>
      <p:transition spd="slow" advTm="777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0E522-B172-44CC-A3CF-6827A8536225}"/>
              </a:ext>
            </a:extLst>
          </p:cNvPr>
          <p:cNvSpPr>
            <a:spLocks noGrp="1"/>
          </p:cNvSpPr>
          <p:nvPr>
            <p:ph type="title"/>
          </p:nvPr>
        </p:nvSpPr>
        <p:spPr>
          <a:xfrm>
            <a:off x="113891" y="185394"/>
            <a:ext cx="5070851" cy="1200346"/>
          </a:xfrm>
        </p:spPr>
        <p:txBody>
          <a:bodyPr>
            <a:normAutofit/>
          </a:bodyPr>
          <a:lstStyle/>
          <a:p>
            <a:r>
              <a:rPr lang="en-GB" sz="4800" dirty="0"/>
              <a:t>Final Solution</a:t>
            </a:r>
          </a:p>
        </p:txBody>
      </p:sp>
      <p:sp>
        <p:nvSpPr>
          <p:cNvPr id="3" name="TextBox 2">
            <a:extLst>
              <a:ext uri="{FF2B5EF4-FFF2-40B4-BE49-F238E27FC236}">
                <a16:creationId xmlns:a16="http://schemas.microsoft.com/office/drawing/2014/main" id="{257A45A7-B958-4E3F-BFDE-304AD63C485E}"/>
              </a:ext>
            </a:extLst>
          </p:cNvPr>
          <p:cNvSpPr txBox="1"/>
          <p:nvPr/>
        </p:nvSpPr>
        <p:spPr>
          <a:xfrm>
            <a:off x="461913" y="1574275"/>
            <a:ext cx="10388338" cy="1477328"/>
          </a:xfrm>
          <a:prstGeom prst="rect">
            <a:avLst/>
          </a:prstGeom>
          <a:noFill/>
        </p:spPr>
        <p:txBody>
          <a:bodyPr wrap="square" rtlCol="0">
            <a:spAutoFit/>
          </a:bodyPr>
          <a:lstStyle/>
          <a:p>
            <a:r>
              <a:rPr lang="en-GB" dirty="0"/>
              <a:t>My final requires the current pipework to be changed to newer flexible pipe, along with this a flow meter would be fitted to the pipework which would give a signal of the flow of water going through the pipes and into the casting table. Having this wired into the control system would mean a lower rate of flow would stop the machine from casting and therefore stop the machine from overheating and blowing.</a:t>
            </a:r>
          </a:p>
        </p:txBody>
      </p:sp>
      <p:pic>
        <p:nvPicPr>
          <p:cNvPr id="4" name="Picture 3">
            <a:extLst>
              <a:ext uri="{FF2B5EF4-FFF2-40B4-BE49-F238E27FC236}">
                <a16:creationId xmlns:a16="http://schemas.microsoft.com/office/drawing/2014/main" id="{76ED14E0-CBAF-4155-AAC7-38B3C5BE8B19}"/>
              </a:ext>
            </a:extLst>
          </p:cNvPr>
          <p:cNvPicPr>
            <a:picLocks noChangeAspect="1"/>
          </p:cNvPicPr>
          <p:nvPr/>
        </p:nvPicPr>
        <p:blipFill>
          <a:blip r:embed="rId4"/>
          <a:stretch>
            <a:fillRect/>
          </a:stretch>
        </p:blipFill>
        <p:spPr>
          <a:xfrm>
            <a:off x="4897916" y="3117712"/>
            <a:ext cx="2647547" cy="3423041"/>
          </a:xfrm>
          <a:prstGeom prst="rect">
            <a:avLst/>
          </a:prstGeom>
        </p:spPr>
      </p:pic>
      <p:pic>
        <p:nvPicPr>
          <p:cNvPr id="5" name="Picture 4">
            <a:extLst>
              <a:ext uri="{FF2B5EF4-FFF2-40B4-BE49-F238E27FC236}">
                <a16:creationId xmlns:a16="http://schemas.microsoft.com/office/drawing/2014/main" id="{E8A3C33B-5FF3-4C2B-BDFA-606DA4B53D59}"/>
              </a:ext>
            </a:extLst>
          </p:cNvPr>
          <p:cNvPicPr>
            <a:picLocks noChangeAspect="1"/>
          </p:cNvPicPr>
          <p:nvPr/>
        </p:nvPicPr>
        <p:blipFill>
          <a:blip r:embed="rId5"/>
          <a:stretch>
            <a:fillRect/>
          </a:stretch>
        </p:blipFill>
        <p:spPr>
          <a:xfrm>
            <a:off x="8275745" y="3117712"/>
            <a:ext cx="3432345" cy="3432345"/>
          </a:xfrm>
          <a:prstGeom prst="rect">
            <a:avLst/>
          </a:prstGeom>
        </p:spPr>
      </p:pic>
      <p:pic>
        <p:nvPicPr>
          <p:cNvPr id="6" name="Picture 5">
            <a:extLst>
              <a:ext uri="{FF2B5EF4-FFF2-40B4-BE49-F238E27FC236}">
                <a16:creationId xmlns:a16="http://schemas.microsoft.com/office/drawing/2014/main" id="{660073F3-CA40-4F37-9DFA-D2546731C5AA}"/>
              </a:ext>
            </a:extLst>
          </p:cNvPr>
          <p:cNvPicPr>
            <a:picLocks noChangeAspect="1"/>
          </p:cNvPicPr>
          <p:nvPr/>
        </p:nvPicPr>
        <p:blipFill rotWithShape="1">
          <a:blip r:embed="rId6"/>
          <a:srcRect l="21804" t="15533" r="23376" b="6529"/>
          <a:stretch/>
        </p:blipFill>
        <p:spPr>
          <a:xfrm>
            <a:off x="113891" y="3108408"/>
            <a:ext cx="4291944" cy="3432345"/>
          </a:xfrm>
          <a:prstGeom prst="rect">
            <a:avLst/>
          </a:prstGeom>
        </p:spPr>
      </p:pic>
      <p:pic>
        <p:nvPicPr>
          <p:cNvPr id="7" name="Audio 6">
            <a:hlinkClick r:id="" action="ppaction://media"/>
            <a:extLst>
              <a:ext uri="{FF2B5EF4-FFF2-40B4-BE49-F238E27FC236}">
                <a16:creationId xmlns:a16="http://schemas.microsoft.com/office/drawing/2014/main" id="{F3D46299-4DC6-4EDA-7F92-85BC8A0430C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088110769"/>
      </p:ext>
    </p:extLst>
  </p:cSld>
  <p:clrMapOvr>
    <a:masterClrMapping/>
  </p:clrMapOvr>
  <mc:AlternateContent xmlns:mc="http://schemas.openxmlformats.org/markup-compatibility/2006">
    <mc:Choice xmlns:p14="http://schemas.microsoft.com/office/powerpoint/2010/main" Requires="p14">
      <p:transition spd="slow" p14:dur="2000" advTm="170635"/>
    </mc:Choice>
    <mc:Fallback>
      <p:transition spd="slow" advTm="170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F050B-099E-4322-979D-4633E7C6B4A1}"/>
              </a:ext>
            </a:extLst>
          </p:cNvPr>
          <p:cNvSpPr>
            <a:spLocks noGrp="1"/>
          </p:cNvSpPr>
          <p:nvPr>
            <p:ph type="title"/>
          </p:nvPr>
        </p:nvSpPr>
        <p:spPr>
          <a:xfrm>
            <a:off x="227013" y="188685"/>
            <a:ext cx="4374016" cy="1190171"/>
          </a:xfrm>
        </p:spPr>
        <p:txBody>
          <a:bodyPr>
            <a:normAutofit/>
          </a:bodyPr>
          <a:lstStyle/>
          <a:p>
            <a:r>
              <a:rPr lang="en-GB" sz="4800" dirty="0"/>
              <a:t>Gantt Chart</a:t>
            </a:r>
          </a:p>
        </p:txBody>
      </p:sp>
      <p:pic>
        <p:nvPicPr>
          <p:cNvPr id="4" name="Picture 3">
            <a:extLst>
              <a:ext uri="{FF2B5EF4-FFF2-40B4-BE49-F238E27FC236}">
                <a16:creationId xmlns:a16="http://schemas.microsoft.com/office/drawing/2014/main" id="{C36C3934-5E54-4A15-8A8D-1137E56F1F97}"/>
              </a:ext>
            </a:extLst>
          </p:cNvPr>
          <p:cNvPicPr>
            <a:picLocks noChangeAspect="1"/>
          </p:cNvPicPr>
          <p:nvPr/>
        </p:nvPicPr>
        <p:blipFill rotWithShape="1">
          <a:blip r:embed="rId4"/>
          <a:srcRect l="952" t="29408" r="33452" b="12574"/>
          <a:stretch/>
        </p:blipFill>
        <p:spPr>
          <a:xfrm>
            <a:off x="849086" y="1248228"/>
            <a:ext cx="10493828" cy="5218346"/>
          </a:xfrm>
          <a:prstGeom prst="rect">
            <a:avLst/>
          </a:prstGeom>
        </p:spPr>
      </p:pic>
      <p:pic>
        <p:nvPicPr>
          <p:cNvPr id="3" name="Audio 2">
            <a:hlinkClick r:id="" action="ppaction://media"/>
            <a:extLst>
              <a:ext uri="{FF2B5EF4-FFF2-40B4-BE49-F238E27FC236}">
                <a16:creationId xmlns:a16="http://schemas.microsoft.com/office/drawing/2014/main" id="{A4FB9DAC-1D0C-E73B-2ADC-903A462AECB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938419800"/>
      </p:ext>
    </p:extLst>
  </p:cSld>
  <p:clrMapOvr>
    <a:masterClrMapping/>
  </p:clrMapOvr>
  <mc:AlternateContent xmlns:mc="http://schemas.openxmlformats.org/markup-compatibility/2006">
    <mc:Choice xmlns:p14="http://schemas.microsoft.com/office/powerpoint/2010/main" Requires="p14">
      <p:transition spd="slow" p14:dur="2000" advTm="45786"/>
    </mc:Choice>
    <mc:Fallback>
      <p:transition spd="slow" advTm="457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EB335-D816-4F4B-93C4-D1A05A0E52A4}"/>
              </a:ext>
            </a:extLst>
          </p:cNvPr>
          <p:cNvSpPr>
            <a:spLocks noGrp="1"/>
          </p:cNvSpPr>
          <p:nvPr>
            <p:ph type="title"/>
          </p:nvPr>
        </p:nvSpPr>
        <p:spPr>
          <a:xfrm>
            <a:off x="227013" y="275771"/>
            <a:ext cx="4403044" cy="1219200"/>
          </a:xfrm>
        </p:spPr>
        <p:txBody>
          <a:bodyPr>
            <a:normAutofit/>
          </a:bodyPr>
          <a:lstStyle/>
          <a:p>
            <a:r>
              <a:rPr lang="en-GB" sz="4800" dirty="0"/>
              <a:t>Gantt Chart</a:t>
            </a:r>
          </a:p>
        </p:txBody>
      </p:sp>
      <p:pic>
        <p:nvPicPr>
          <p:cNvPr id="4" name="Picture 3">
            <a:extLst>
              <a:ext uri="{FF2B5EF4-FFF2-40B4-BE49-F238E27FC236}">
                <a16:creationId xmlns:a16="http://schemas.microsoft.com/office/drawing/2014/main" id="{0B06D978-E547-4B8C-8F22-DBB8E9DDB037}"/>
              </a:ext>
            </a:extLst>
          </p:cNvPr>
          <p:cNvPicPr>
            <a:picLocks noChangeAspect="1"/>
          </p:cNvPicPr>
          <p:nvPr/>
        </p:nvPicPr>
        <p:blipFill rotWithShape="1">
          <a:blip r:embed="rId4"/>
          <a:srcRect l="-222" t="29408" r="33639" b="12997"/>
          <a:stretch/>
        </p:blipFill>
        <p:spPr>
          <a:xfrm>
            <a:off x="502737" y="1291772"/>
            <a:ext cx="11186526" cy="5440277"/>
          </a:xfrm>
          <a:prstGeom prst="rect">
            <a:avLst/>
          </a:prstGeom>
        </p:spPr>
      </p:pic>
      <p:pic>
        <p:nvPicPr>
          <p:cNvPr id="3" name="Audio 2">
            <a:hlinkClick r:id="" action="ppaction://media"/>
            <a:extLst>
              <a:ext uri="{FF2B5EF4-FFF2-40B4-BE49-F238E27FC236}">
                <a16:creationId xmlns:a16="http://schemas.microsoft.com/office/drawing/2014/main" id="{C2BF0BB4-C00A-6FCA-3F79-3D54431CC5B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219977607"/>
      </p:ext>
    </p:extLst>
  </p:cSld>
  <p:clrMapOvr>
    <a:masterClrMapping/>
  </p:clrMapOvr>
  <mc:AlternateContent xmlns:mc="http://schemas.openxmlformats.org/markup-compatibility/2006">
    <mc:Choice xmlns:p14="http://schemas.microsoft.com/office/powerpoint/2010/main" Requires="p14">
      <p:transition spd="slow" p14:dur="2000" advTm="44725"/>
    </mc:Choice>
    <mc:Fallback>
      <p:transition spd="slow" advTm="447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50418-F83B-48A1-804C-A24A4D096327}"/>
              </a:ext>
            </a:extLst>
          </p:cNvPr>
          <p:cNvSpPr>
            <a:spLocks noGrp="1"/>
          </p:cNvSpPr>
          <p:nvPr>
            <p:ph type="title"/>
          </p:nvPr>
        </p:nvSpPr>
        <p:spPr>
          <a:xfrm>
            <a:off x="134248" y="238540"/>
            <a:ext cx="4424500" cy="914400"/>
          </a:xfrm>
        </p:spPr>
        <p:txBody>
          <a:bodyPr>
            <a:normAutofit/>
          </a:bodyPr>
          <a:lstStyle/>
          <a:p>
            <a:r>
              <a:rPr lang="en-GB" sz="4800" dirty="0"/>
              <a:t>Gantt Chart</a:t>
            </a:r>
          </a:p>
        </p:txBody>
      </p:sp>
      <p:pic>
        <p:nvPicPr>
          <p:cNvPr id="4" name="Picture 3">
            <a:extLst>
              <a:ext uri="{FF2B5EF4-FFF2-40B4-BE49-F238E27FC236}">
                <a16:creationId xmlns:a16="http://schemas.microsoft.com/office/drawing/2014/main" id="{313AE8EC-EEF5-4252-BFB7-19A3D7B9FFA8}"/>
              </a:ext>
            </a:extLst>
          </p:cNvPr>
          <p:cNvPicPr>
            <a:picLocks noChangeAspect="1"/>
          </p:cNvPicPr>
          <p:nvPr/>
        </p:nvPicPr>
        <p:blipFill rotWithShape="1">
          <a:blip r:embed="rId4"/>
          <a:srcRect l="1101" t="28137" r="33929" b="14904"/>
          <a:stretch/>
        </p:blipFill>
        <p:spPr>
          <a:xfrm>
            <a:off x="575124" y="1176989"/>
            <a:ext cx="11041752" cy="5442471"/>
          </a:xfrm>
          <a:prstGeom prst="rect">
            <a:avLst/>
          </a:prstGeom>
        </p:spPr>
      </p:pic>
      <p:pic>
        <p:nvPicPr>
          <p:cNvPr id="3" name="Audio 2">
            <a:hlinkClick r:id="" action="ppaction://media"/>
            <a:extLst>
              <a:ext uri="{FF2B5EF4-FFF2-40B4-BE49-F238E27FC236}">
                <a16:creationId xmlns:a16="http://schemas.microsoft.com/office/drawing/2014/main" id="{06DDECB4-6503-3865-6140-DAF1AE57847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809477237"/>
      </p:ext>
    </p:extLst>
  </p:cSld>
  <p:clrMapOvr>
    <a:masterClrMapping/>
  </p:clrMapOvr>
  <mc:AlternateContent xmlns:mc="http://schemas.openxmlformats.org/markup-compatibility/2006">
    <mc:Choice xmlns:p14="http://schemas.microsoft.com/office/powerpoint/2010/main" Requires="p14">
      <p:transition spd="slow" p14:dur="2000" advTm="17619"/>
    </mc:Choice>
    <mc:Fallback>
      <p:transition spd="slow" advTm="176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51BD8-55EB-4674-B9E1-E76F12CEFEC2}"/>
              </a:ext>
            </a:extLst>
          </p:cNvPr>
          <p:cNvSpPr>
            <a:spLocks noGrp="1"/>
          </p:cNvSpPr>
          <p:nvPr>
            <p:ph type="title"/>
          </p:nvPr>
        </p:nvSpPr>
        <p:spPr>
          <a:xfrm>
            <a:off x="189306" y="166540"/>
            <a:ext cx="4071610" cy="1134359"/>
          </a:xfrm>
        </p:spPr>
        <p:txBody>
          <a:bodyPr>
            <a:normAutofit fontScale="90000"/>
          </a:bodyPr>
          <a:lstStyle/>
          <a:p>
            <a:r>
              <a:rPr lang="en-GB" sz="4800" dirty="0"/>
              <a:t>Critical Path</a:t>
            </a:r>
          </a:p>
        </p:txBody>
      </p:sp>
      <p:pic>
        <p:nvPicPr>
          <p:cNvPr id="3" name="Picture 2">
            <a:extLst>
              <a:ext uri="{FF2B5EF4-FFF2-40B4-BE49-F238E27FC236}">
                <a16:creationId xmlns:a16="http://schemas.microsoft.com/office/drawing/2014/main" id="{0F50497D-AAB3-4993-8FF6-C36250839F64}"/>
              </a:ext>
            </a:extLst>
          </p:cNvPr>
          <p:cNvPicPr>
            <a:picLocks noChangeAspect="1"/>
          </p:cNvPicPr>
          <p:nvPr/>
        </p:nvPicPr>
        <p:blipFill rotWithShape="1">
          <a:blip r:embed="rId4"/>
          <a:srcRect l="18866" t="29141" r="20980" b="10103"/>
          <a:stretch/>
        </p:blipFill>
        <p:spPr>
          <a:xfrm>
            <a:off x="5976593" y="1707178"/>
            <a:ext cx="6061436" cy="3443644"/>
          </a:xfrm>
          <a:prstGeom prst="rect">
            <a:avLst/>
          </a:prstGeom>
        </p:spPr>
      </p:pic>
      <p:pic>
        <p:nvPicPr>
          <p:cNvPr id="4" name="Picture 3">
            <a:extLst>
              <a:ext uri="{FF2B5EF4-FFF2-40B4-BE49-F238E27FC236}">
                <a16:creationId xmlns:a16="http://schemas.microsoft.com/office/drawing/2014/main" id="{F3EB0AF2-4412-4A5A-940A-19441835C90C}"/>
              </a:ext>
            </a:extLst>
          </p:cNvPr>
          <p:cNvPicPr>
            <a:picLocks noChangeAspect="1"/>
          </p:cNvPicPr>
          <p:nvPr/>
        </p:nvPicPr>
        <p:blipFill rotWithShape="1">
          <a:blip r:embed="rId5"/>
          <a:srcRect l="19562" t="22268" r="19587" b="12577"/>
          <a:stretch/>
        </p:blipFill>
        <p:spPr>
          <a:xfrm>
            <a:off x="189306" y="1710169"/>
            <a:ext cx="5712644" cy="3440653"/>
          </a:xfrm>
          <a:prstGeom prst="rect">
            <a:avLst/>
          </a:prstGeom>
        </p:spPr>
      </p:pic>
      <p:pic>
        <p:nvPicPr>
          <p:cNvPr id="5" name="Audio 4">
            <a:hlinkClick r:id="" action="ppaction://media"/>
            <a:extLst>
              <a:ext uri="{FF2B5EF4-FFF2-40B4-BE49-F238E27FC236}">
                <a16:creationId xmlns:a16="http://schemas.microsoft.com/office/drawing/2014/main" id="{C59176FC-6BAC-38A8-9D91-034017E5CD1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091318626"/>
      </p:ext>
    </p:extLst>
  </p:cSld>
  <p:clrMapOvr>
    <a:masterClrMapping/>
  </p:clrMapOvr>
  <mc:AlternateContent xmlns:mc="http://schemas.openxmlformats.org/markup-compatibility/2006">
    <mc:Choice xmlns:p14="http://schemas.microsoft.com/office/powerpoint/2010/main" Requires="p14">
      <p:transition spd="slow" p14:dur="2000" advTm="105406"/>
    </mc:Choice>
    <mc:Fallback>
      <p:transition spd="slow" advTm="1054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42CD8-8A7E-4B11-9698-2DD0C9B975F5}"/>
              </a:ext>
            </a:extLst>
          </p:cNvPr>
          <p:cNvSpPr>
            <a:spLocks noGrp="1"/>
          </p:cNvSpPr>
          <p:nvPr>
            <p:ph type="title"/>
          </p:nvPr>
        </p:nvSpPr>
        <p:spPr>
          <a:xfrm>
            <a:off x="208159" y="223101"/>
            <a:ext cx="9360047" cy="964676"/>
          </a:xfrm>
        </p:spPr>
        <p:txBody>
          <a:bodyPr>
            <a:normAutofit/>
          </a:bodyPr>
          <a:lstStyle/>
          <a:p>
            <a:r>
              <a:rPr lang="en-GB" sz="4800" dirty="0"/>
              <a:t>Materials and Components</a:t>
            </a:r>
          </a:p>
        </p:txBody>
      </p:sp>
      <p:pic>
        <p:nvPicPr>
          <p:cNvPr id="3" name="Picture 2">
            <a:extLst>
              <a:ext uri="{FF2B5EF4-FFF2-40B4-BE49-F238E27FC236}">
                <a16:creationId xmlns:a16="http://schemas.microsoft.com/office/drawing/2014/main" id="{258CB510-1601-4B23-88B9-C8AA6FB46DA5}"/>
              </a:ext>
            </a:extLst>
          </p:cNvPr>
          <p:cNvPicPr>
            <a:picLocks noChangeAspect="1"/>
          </p:cNvPicPr>
          <p:nvPr/>
        </p:nvPicPr>
        <p:blipFill rotWithShape="1">
          <a:blip r:embed="rId4"/>
          <a:srcRect l="27449" t="21080" r="28866" b="9278"/>
          <a:stretch/>
        </p:blipFill>
        <p:spPr>
          <a:xfrm>
            <a:off x="6232638" y="1494503"/>
            <a:ext cx="5326146" cy="4776046"/>
          </a:xfrm>
          <a:prstGeom prst="rect">
            <a:avLst/>
          </a:prstGeom>
        </p:spPr>
      </p:pic>
      <p:pic>
        <p:nvPicPr>
          <p:cNvPr id="4" name="Picture 3">
            <a:extLst>
              <a:ext uri="{FF2B5EF4-FFF2-40B4-BE49-F238E27FC236}">
                <a16:creationId xmlns:a16="http://schemas.microsoft.com/office/drawing/2014/main" id="{839DB962-56A3-4F21-BB45-E9B21AD54967}"/>
              </a:ext>
            </a:extLst>
          </p:cNvPr>
          <p:cNvPicPr>
            <a:picLocks noChangeAspect="1"/>
          </p:cNvPicPr>
          <p:nvPr/>
        </p:nvPicPr>
        <p:blipFill rotWithShape="1">
          <a:blip r:embed="rId5"/>
          <a:srcRect l="27662" t="27527" r="29516" b="15556"/>
          <a:stretch/>
        </p:blipFill>
        <p:spPr>
          <a:xfrm>
            <a:off x="98322" y="1494503"/>
            <a:ext cx="5878479" cy="4395020"/>
          </a:xfrm>
          <a:prstGeom prst="rect">
            <a:avLst/>
          </a:prstGeom>
        </p:spPr>
      </p:pic>
      <p:pic>
        <p:nvPicPr>
          <p:cNvPr id="5" name="Audio 4">
            <a:hlinkClick r:id="" action="ppaction://media"/>
            <a:extLst>
              <a:ext uri="{FF2B5EF4-FFF2-40B4-BE49-F238E27FC236}">
                <a16:creationId xmlns:a16="http://schemas.microsoft.com/office/drawing/2014/main" id="{0C379947-5933-28F6-C712-470178955E1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79239067"/>
      </p:ext>
    </p:extLst>
  </p:cSld>
  <p:clrMapOvr>
    <a:masterClrMapping/>
  </p:clrMapOvr>
  <mc:AlternateContent xmlns:mc="http://schemas.openxmlformats.org/markup-compatibility/2006">
    <mc:Choice xmlns:p14="http://schemas.microsoft.com/office/powerpoint/2010/main" Requires="p14">
      <p:transition spd="slow" p14:dur="2000" advTm="38041"/>
    </mc:Choice>
    <mc:Fallback>
      <p:transition spd="slow" advTm="380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F3AFE-895E-13FB-22F5-AAAC8D6B0BFF}"/>
              </a:ext>
            </a:extLst>
          </p:cNvPr>
          <p:cNvSpPr>
            <a:spLocks noGrp="1"/>
          </p:cNvSpPr>
          <p:nvPr>
            <p:ph type="title"/>
          </p:nvPr>
        </p:nvSpPr>
        <p:spPr>
          <a:xfrm>
            <a:off x="496521" y="253465"/>
            <a:ext cx="2237054" cy="1257701"/>
          </a:xfrm>
        </p:spPr>
        <p:txBody>
          <a:bodyPr>
            <a:normAutofit/>
          </a:bodyPr>
          <a:lstStyle/>
          <a:p>
            <a:r>
              <a:rPr lang="en-US" sz="4800" dirty="0"/>
              <a:t>FMEA</a:t>
            </a:r>
            <a:endParaRPr lang="en-GB" sz="4800" dirty="0"/>
          </a:p>
        </p:txBody>
      </p:sp>
      <p:pic>
        <p:nvPicPr>
          <p:cNvPr id="4" name="Picture 3">
            <a:extLst>
              <a:ext uri="{FF2B5EF4-FFF2-40B4-BE49-F238E27FC236}">
                <a16:creationId xmlns:a16="http://schemas.microsoft.com/office/drawing/2014/main" id="{F3C2E36C-A635-8B6F-044D-75B24FF0174B}"/>
              </a:ext>
            </a:extLst>
          </p:cNvPr>
          <p:cNvPicPr>
            <a:picLocks noChangeAspect="1"/>
          </p:cNvPicPr>
          <p:nvPr/>
        </p:nvPicPr>
        <p:blipFill rotWithShape="1">
          <a:blip r:embed="rId4"/>
          <a:srcRect l="16027" t="27088" r="17658" b="11439"/>
          <a:stretch/>
        </p:blipFill>
        <p:spPr>
          <a:xfrm>
            <a:off x="1453414" y="1588168"/>
            <a:ext cx="8874493" cy="4627414"/>
          </a:xfrm>
          <a:prstGeom prst="rect">
            <a:avLst/>
          </a:prstGeom>
        </p:spPr>
      </p:pic>
      <p:pic>
        <p:nvPicPr>
          <p:cNvPr id="5" name="Audio 4">
            <a:hlinkClick r:id="" action="ppaction://media"/>
            <a:extLst>
              <a:ext uri="{FF2B5EF4-FFF2-40B4-BE49-F238E27FC236}">
                <a16:creationId xmlns:a16="http://schemas.microsoft.com/office/drawing/2014/main" id="{3A6B2DCE-5BEF-A5AE-A469-639128BA581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95711550"/>
      </p:ext>
    </p:extLst>
  </p:cSld>
  <p:clrMapOvr>
    <a:masterClrMapping/>
  </p:clrMapOvr>
  <mc:AlternateContent xmlns:mc="http://schemas.openxmlformats.org/markup-compatibility/2006">
    <mc:Choice xmlns:p14="http://schemas.microsoft.com/office/powerpoint/2010/main" Requires="p14">
      <p:transition spd="slow" p14:dur="2000" advTm="66145"/>
    </mc:Choice>
    <mc:Fallback>
      <p:transition spd="slow" advTm="661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F2D1C-1188-4935-ABD8-4E549B18A849}"/>
              </a:ext>
            </a:extLst>
          </p:cNvPr>
          <p:cNvSpPr>
            <a:spLocks noGrp="1"/>
          </p:cNvSpPr>
          <p:nvPr>
            <p:ph type="title"/>
          </p:nvPr>
        </p:nvSpPr>
        <p:spPr>
          <a:xfrm>
            <a:off x="95038" y="157113"/>
            <a:ext cx="6833663" cy="1011811"/>
          </a:xfrm>
        </p:spPr>
        <p:txBody>
          <a:bodyPr>
            <a:normAutofit fontScale="90000"/>
          </a:bodyPr>
          <a:lstStyle/>
          <a:p>
            <a:r>
              <a:rPr lang="en-GB" sz="4800" dirty="0"/>
              <a:t>Health, safety &amp; Ethics</a:t>
            </a:r>
          </a:p>
        </p:txBody>
      </p:sp>
      <p:pic>
        <p:nvPicPr>
          <p:cNvPr id="3" name="Picture 2">
            <a:extLst>
              <a:ext uri="{FF2B5EF4-FFF2-40B4-BE49-F238E27FC236}">
                <a16:creationId xmlns:a16="http://schemas.microsoft.com/office/drawing/2014/main" id="{C1C3C4D9-FD44-40D7-8E8D-49B67C9AB35F}"/>
              </a:ext>
            </a:extLst>
          </p:cNvPr>
          <p:cNvPicPr>
            <a:picLocks noChangeAspect="1"/>
          </p:cNvPicPr>
          <p:nvPr/>
        </p:nvPicPr>
        <p:blipFill rotWithShape="1">
          <a:blip r:embed="rId4"/>
          <a:srcRect l="7500" t="22268" r="8298" b="9690"/>
          <a:stretch/>
        </p:blipFill>
        <p:spPr>
          <a:xfrm>
            <a:off x="505905" y="1168924"/>
            <a:ext cx="5590095" cy="2540952"/>
          </a:xfrm>
          <a:prstGeom prst="rect">
            <a:avLst/>
          </a:prstGeom>
        </p:spPr>
      </p:pic>
      <p:pic>
        <p:nvPicPr>
          <p:cNvPr id="4" name="Picture 3">
            <a:extLst>
              <a:ext uri="{FF2B5EF4-FFF2-40B4-BE49-F238E27FC236}">
                <a16:creationId xmlns:a16="http://schemas.microsoft.com/office/drawing/2014/main" id="{6431935B-136E-4CE6-8BBC-86651B0B2E50}"/>
              </a:ext>
            </a:extLst>
          </p:cNvPr>
          <p:cNvPicPr>
            <a:picLocks noChangeAspect="1"/>
          </p:cNvPicPr>
          <p:nvPr/>
        </p:nvPicPr>
        <p:blipFill rotWithShape="1">
          <a:blip r:embed="rId5"/>
          <a:srcRect l="14227" t="20893" r="14330" b="9279"/>
          <a:stretch/>
        </p:blipFill>
        <p:spPr>
          <a:xfrm>
            <a:off x="1581106" y="4006391"/>
            <a:ext cx="4621731" cy="2540952"/>
          </a:xfrm>
          <a:prstGeom prst="rect">
            <a:avLst/>
          </a:prstGeom>
        </p:spPr>
      </p:pic>
      <p:pic>
        <p:nvPicPr>
          <p:cNvPr id="7" name="Picture 6">
            <a:extLst>
              <a:ext uri="{FF2B5EF4-FFF2-40B4-BE49-F238E27FC236}">
                <a16:creationId xmlns:a16="http://schemas.microsoft.com/office/drawing/2014/main" id="{9CC7015E-7A59-4484-B58B-B1CAA3A898B7}"/>
              </a:ext>
            </a:extLst>
          </p:cNvPr>
          <p:cNvPicPr>
            <a:picLocks noChangeAspect="1"/>
          </p:cNvPicPr>
          <p:nvPr/>
        </p:nvPicPr>
        <p:blipFill rotWithShape="1">
          <a:blip r:embed="rId6"/>
          <a:srcRect l="17861" t="25155" r="19278" b="12302"/>
          <a:stretch/>
        </p:blipFill>
        <p:spPr>
          <a:xfrm>
            <a:off x="6422798" y="1168924"/>
            <a:ext cx="5590095" cy="3128528"/>
          </a:xfrm>
          <a:prstGeom prst="rect">
            <a:avLst/>
          </a:prstGeom>
        </p:spPr>
      </p:pic>
      <p:pic>
        <p:nvPicPr>
          <p:cNvPr id="5" name="Audio 4">
            <a:hlinkClick r:id="" action="ppaction://media"/>
            <a:extLst>
              <a:ext uri="{FF2B5EF4-FFF2-40B4-BE49-F238E27FC236}">
                <a16:creationId xmlns:a16="http://schemas.microsoft.com/office/drawing/2014/main" id="{7BEFB95E-F714-D9B8-9ADD-FDE0BA83E89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055284775"/>
      </p:ext>
    </p:extLst>
  </p:cSld>
  <p:clrMapOvr>
    <a:masterClrMapping/>
  </p:clrMapOvr>
  <mc:AlternateContent xmlns:mc="http://schemas.openxmlformats.org/markup-compatibility/2006">
    <mc:Choice xmlns:p14="http://schemas.microsoft.com/office/powerpoint/2010/main" Requires="p14">
      <p:transition spd="slow" p14:dur="2000" advTm="43725"/>
    </mc:Choice>
    <mc:Fallback>
      <p:transition spd="slow" advTm="437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9C6C6-CE30-456D-BF04-D501A1DBBC19}"/>
              </a:ext>
            </a:extLst>
          </p:cNvPr>
          <p:cNvSpPr>
            <a:spLocks noGrp="1"/>
          </p:cNvSpPr>
          <p:nvPr>
            <p:ph type="title"/>
          </p:nvPr>
        </p:nvSpPr>
        <p:spPr>
          <a:xfrm>
            <a:off x="151598" y="169683"/>
            <a:ext cx="5466777" cy="952107"/>
          </a:xfrm>
        </p:spPr>
        <p:txBody>
          <a:bodyPr>
            <a:normAutofit/>
          </a:bodyPr>
          <a:lstStyle/>
          <a:p>
            <a:r>
              <a:rPr lang="en-GB" sz="4800" dirty="0"/>
              <a:t>Implementation </a:t>
            </a:r>
          </a:p>
        </p:txBody>
      </p:sp>
      <p:pic>
        <p:nvPicPr>
          <p:cNvPr id="3" name="Picture 2">
            <a:extLst>
              <a:ext uri="{FF2B5EF4-FFF2-40B4-BE49-F238E27FC236}">
                <a16:creationId xmlns:a16="http://schemas.microsoft.com/office/drawing/2014/main" id="{B2776704-507E-4DBA-B566-114D483D4BDF}"/>
              </a:ext>
            </a:extLst>
          </p:cNvPr>
          <p:cNvPicPr>
            <a:picLocks noChangeAspect="1"/>
          </p:cNvPicPr>
          <p:nvPr/>
        </p:nvPicPr>
        <p:blipFill>
          <a:blip r:embed="rId4"/>
          <a:stretch>
            <a:fillRect/>
          </a:stretch>
        </p:blipFill>
        <p:spPr>
          <a:xfrm>
            <a:off x="297000" y="1355923"/>
            <a:ext cx="5157476" cy="2857858"/>
          </a:xfrm>
          <a:prstGeom prst="rect">
            <a:avLst/>
          </a:prstGeom>
        </p:spPr>
      </p:pic>
      <p:pic>
        <p:nvPicPr>
          <p:cNvPr id="4" name="Picture 3">
            <a:extLst>
              <a:ext uri="{FF2B5EF4-FFF2-40B4-BE49-F238E27FC236}">
                <a16:creationId xmlns:a16="http://schemas.microsoft.com/office/drawing/2014/main" id="{DD80A7B4-6705-4353-A3E8-2DB4A85BA429}"/>
              </a:ext>
            </a:extLst>
          </p:cNvPr>
          <p:cNvPicPr>
            <a:picLocks noChangeAspect="1"/>
          </p:cNvPicPr>
          <p:nvPr/>
        </p:nvPicPr>
        <p:blipFill>
          <a:blip r:embed="rId5"/>
          <a:stretch>
            <a:fillRect/>
          </a:stretch>
        </p:blipFill>
        <p:spPr>
          <a:xfrm rot="16200000">
            <a:off x="7478692" y="875117"/>
            <a:ext cx="2860564" cy="3816764"/>
          </a:xfrm>
          <a:prstGeom prst="rect">
            <a:avLst/>
          </a:prstGeom>
        </p:spPr>
      </p:pic>
      <p:pic>
        <p:nvPicPr>
          <p:cNvPr id="5" name="Picture 4">
            <a:extLst>
              <a:ext uri="{FF2B5EF4-FFF2-40B4-BE49-F238E27FC236}">
                <a16:creationId xmlns:a16="http://schemas.microsoft.com/office/drawing/2014/main" id="{48AA0BAC-1B17-44F4-90F4-D44CAA5E15F1}"/>
              </a:ext>
            </a:extLst>
          </p:cNvPr>
          <p:cNvPicPr>
            <a:picLocks noChangeAspect="1"/>
          </p:cNvPicPr>
          <p:nvPr/>
        </p:nvPicPr>
        <p:blipFill>
          <a:blip r:embed="rId6"/>
          <a:stretch>
            <a:fillRect/>
          </a:stretch>
        </p:blipFill>
        <p:spPr>
          <a:xfrm>
            <a:off x="3980608" y="4278231"/>
            <a:ext cx="5380853" cy="2410086"/>
          </a:xfrm>
          <a:prstGeom prst="rect">
            <a:avLst/>
          </a:prstGeom>
        </p:spPr>
      </p:pic>
      <p:pic>
        <p:nvPicPr>
          <p:cNvPr id="6" name="Audio 5">
            <a:hlinkClick r:id="" action="ppaction://media"/>
            <a:extLst>
              <a:ext uri="{FF2B5EF4-FFF2-40B4-BE49-F238E27FC236}">
                <a16:creationId xmlns:a16="http://schemas.microsoft.com/office/drawing/2014/main" id="{C7646385-6736-2634-123B-569815BD59B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128258843"/>
      </p:ext>
    </p:extLst>
  </p:cSld>
  <p:clrMapOvr>
    <a:masterClrMapping/>
  </p:clrMapOvr>
  <mc:AlternateContent xmlns:mc="http://schemas.openxmlformats.org/markup-compatibility/2006">
    <mc:Choice xmlns:p14="http://schemas.microsoft.com/office/powerpoint/2010/main" Requires="p14">
      <p:transition spd="slow" p14:dur="2000" advTm="40203"/>
    </mc:Choice>
    <mc:Fallback>
      <p:transition spd="slow" advTm="402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F332C-F2C7-4803-9C6B-14A90AD8D3BD}"/>
              </a:ext>
            </a:extLst>
          </p:cNvPr>
          <p:cNvSpPr>
            <a:spLocks noGrp="1"/>
          </p:cNvSpPr>
          <p:nvPr>
            <p:ph type="title"/>
          </p:nvPr>
        </p:nvSpPr>
        <p:spPr>
          <a:xfrm>
            <a:off x="85611" y="81699"/>
            <a:ext cx="5447923" cy="1200346"/>
          </a:xfrm>
        </p:spPr>
        <p:txBody>
          <a:bodyPr>
            <a:normAutofit/>
          </a:bodyPr>
          <a:lstStyle/>
          <a:p>
            <a:r>
              <a:rPr lang="en-GB" sz="4800" dirty="0"/>
              <a:t>Implementation </a:t>
            </a:r>
          </a:p>
        </p:txBody>
      </p:sp>
      <p:pic>
        <p:nvPicPr>
          <p:cNvPr id="3" name="Picture 2">
            <a:extLst>
              <a:ext uri="{FF2B5EF4-FFF2-40B4-BE49-F238E27FC236}">
                <a16:creationId xmlns:a16="http://schemas.microsoft.com/office/drawing/2014/main" id="{E2A6B2B9-BB8D-46DC-98CA-B3F0C1279144}"/>
              </a:ext>
            </a:extLst>
          </p:cNvPr>
          <p:cNvPicPr>
            <a:picLocks noChangeAspect="1"/>
          </p:cNvPicPr>
          <p:nvPr/>
        </p:nvPicPr>
        <p:blipFill>
          <a:blip r:embed="rId4"/>
          <a:stretch>
            <a:fillRect/>
          </a:stretch>
        </p:blipFill>
        <p:spPr>
          <a:xfrm>
            <a:off x="170731" y="1227731"/>
            <a:ext cx="3770443" cy="3107508"/>
          </a:xfrm>
          <a:prstGeom prst="rect">
            <a:avLst/>
          </a:prstGeom>
        </p:spPr>
      </p:pic>
      <p:pic>
        <p:nvPicPr>
          <p:cNvPr id="4" name="Picture 3">
            <a:extLst>
              <a:ext uri="{FF2B5EF4-FFF2-40B4-BE49-F238E27FC236}">
                <a16:creationId xmlns:a16="http://schemas.microsoft.com/office/drawing/2014/main" id="{A2481839-AADF-49C7-BE09-3E134903F7DA}"/>
              </a:ext>
            </a:extLst>
          </p:cNvPr>
          <p:cNvPicPr>
            <a:picLocks noChangeAspect="1"/>
          </p:cNvPicPr>
          <p:nvPr/>
        </p:nvPicPr>
        <p:blipFill>
          <a:blip r:embed="rId5"/>
          <a:stretch>
            <a:fillRect/>
          </a:stretch>
        </p:blipFill>
        <p:spPr>
          <a:xfrm>
            <a:off x="4210778" y="1227731"/>
            <a:ext cx="3770443" cy="5033494"/>
          </a:xfrm>
          <a:prstGeom prst="rect">
            <a:avLst/>
          </a:prstGeom>
        </p:spPr>
      </p:pic>
      <p:pic>
        <p:nvPicPr>
          <p:cNvPr id="5" name="Picture 4">
            <a:extLst>
              <a:ext uri="{FF2B5EF4-FFF2-40B4-BE49-F238E27FC236}">
                <a16:creationId xmlns:a16="http://schemas.microsoft.com/office/drawing/2014/main" id="{4BB661FE-6526-47ED-BF00-26AB0B433476}"/>
              </a:ext>
            </a:extLst>
          </p:cNvPr>
          <p:cNvPicPr>
            <a:picLocks noChangeAspect="1"/>
          </p:cNvPicPr>
          <p:nvPr/>
        </p:nvPicPr>
        <p:blipFill>
          <a:blip r:embed="rId6"/>
          <a:stretch>
            <a:fillRect/>
          </a:stretch>
        </p:blipFill>
        <p:spPr>
          <a:xfrm>
            <a:off x="8242969" y="1227731"/>
            <a:ext cx="3238904" cy="3107508"/>
          </a:xfrm>
          <a:prstGeom prst="rect">
            <a:avLst/>
          </a:prstGeom>
        </p:spPr>
      </p:pic>
      <p:pic>
        <p:nvPicPr>
          <p:cNvPr id="6" name="Audio 5">
            <a:hlinkClick r:id="" action="ppaction://media"/>
            <a:extLst>
              <a:ext uri="{FF2B5EF4-FFF2-40B4-BE49-F238E27FC236}">
                <a16:creationId xmlns:a16="http://schemas.microsoft.com/office/drawing/2014/main" id="{5A0E28F4-E672-8D26-69FE-EB2DFBE7AC3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938600537"/>
      </p:ext>
    </p:extLst>
  </p:cSld>
  <p:clrMapOvr>
    <a:masterClrMapping/>
  </p:clrMapOvr>
  <mc:AlternateContent xmlns:mc="http://schemas.openxmlformats.org/markup-compatibility/2006">
    <mc:Choice xmlns:p14="http://schemas.microsoft.com/office/powerpoint/2010/main" Requires="p14">
      <p:transition spd="slow" p14:dur="2000" advTm="28254"/>
    </mc:Choice>
    <mc:Fallback>
      <p:transition spd="slow" advTm="282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AA4A1-7412-487C-A488-2D10D91B8BE9}"/>
              </a:ext>
            </a:extLst>
          </p:cNvPr>
          <p:cNvSpPr>
            <a:spLocks noGrp="1"/>
          </p:cNvSpPr>
          <p:nvPr>
            <p:ph type="title"/>
          </p:nvPr>
        </p:nvSpPr>
        <p:spPr>
          <a:xfrm>
            <a:off x="142172" y="100553"/>
            <a:ext cx="5410216" cy="1153212"/>
          </a:xfrm>
        </p:spPr>
        <p:txBody>
          <a:bodyPr>
            <a:normAutofit/>
          </a:bodyPr>
          <a:lstStyle/>
          <a:p>
            <a:r>
              <a:rPr lang="en-GB" sz="4800" dirty="0"/>
              <a:t>Implementation </a:t>
            </a:r>
          </a:p>
        </p:txBody>
      </p:sp>
      <p:pic>
        <p:nvPicPr>
          <p:cNvPr id="3" name="Picture 2">
            <a:extLst>
              <a:ext uri="{FF2B5EF4-FFF2-40B4-BE49-F238E27FC236}">
                <a16:creationId xmlns:a16="http://schemas.microsoft.com/office/drawing/2014/main" id="{CBE88F92-9733-4260-A67A-BFD0DC3E42A9}"/>
              </a:ext>
            </a:extLst>
          </p:cNvPr>
          <p:cNvPicPr>
            <a:picLocks noChangeAspect="1"/>
          </p:cNvPicPr>
          <p:nvPr/>
        </p:nvPicPr>
        <p:blipFill>
          <a:blip r:embed="rId4"/>
          <a:stretch>
            <a:fillRect/>
          </a:stretch>
        </p:blipFill>
        <p:spPr>
          <a:xfrm>
            <a:off x="408669" y="1253765"/>
            <a:ext cx="2994407" cy="3990048"/>
          </a:xfrm>
          <a:prstGeom prst="rect">
            <a:avLst/>
          </a:prstGeom>
        </p:spPr>
      </p:pic>
      <p:pic>
        <p:nvPicPr>
          <p:cNvPr id="5" name="Picture 4">
            <a:extLst>
              <a:ext uri="{FF2B5EF4-FFF2-40B4-BE49-F238E27FC236}">
                <a16:creationId xmlns:a16="http://schemas.microsoft.com/office/drawing/2014/main" id="{BC6B4FEA-F187-4C56-8939-5F51AC1A67B3}"/>
              </a:ext>
            </a:extLst>
          </p:cNvPr>
          <p:cNvPicPr>
            <a:picLocks noChangeAspect="1"/>
          </p:cNvPicPr>
          <p:nvPr/>
        </p:nvPicPr>
        <p:blipFill>
          <a:blip r:embed="rId5"/>
          <a:stretch>
            <a:fillRect/>
          </a:stretch>
        </p:blipFill>
        <p:spPr>
          <a:xfrm>
            <a:off x="4401711" y="1253765"/>
            <a:ext cx="1694289" cy="5393928"/>
          </a:xfrm>
          <a:prstGeom prst="rect">
            <a:avLst/>
          </a:prstGeom>
        </p:spPr>
      </p:pic>
      <p:pic>
        <p:nvPicPr>
          <p:cNvPr id="4" name="Picture 3">
            <a:extLst>
              <a:ext uri="{FF2B5EF4-FFF2-40B4-BE49-F238E27FC236}">
                <a16:creationId xmlns:a16="http://schemas.microsoft.com/office/drawing/2014/main" id="{349A9427-3212-4FD2-A0EB-7B155CF34851}"/>
              </a:ext>
            </a:extLst>
          </p:cNvPr>
          <p:cNvPicPr>
            <a:picLocks noChangeAspect="1"/>
          </p:cNvPicPr>
          <p:nvPr/>
        </p:nvPicPr>
        <p:blipFill>
          <a:blip r:embed="rId6"/>
          <a:stretch>
            <a:fillRect/>
          </a:stretch>
        </p:blipFill>
        <p:spPr>
          <a:xfrm>
            <a:off x="4578237" y="2218475"/>
            <a:ext cx="1341236" cy="1030313"/>
          </a:xfrm>
          <a:prstGeom prst="rect">
            <a:avLst/>
          </a:prstGeom>
        </p:spPr>
      </p:pic>
      <p:pic>
        <p:nvPicPr>
          <p:cNvPr id="6" name="Picture 5">
            <a:extLst>
              <a:ext uri="{FF2B5EF4-FFF2-40B4-BE49-F238E27FC236}">
                <a16:creationId xmlns:a16="http://schemas.microsoft.com/office/drawing/2014/main" id="{0775F5B4-D7F4-45FC-BF3B-688EAC977664}"/>
              </a:ext>
            </a:extLst>
          </p:cNvPr>
          <p:cNvPicPr>
            <a:picLocks noChangeAspect="1"/>
          </p:cNvPicPr>
          <p:nvPr/>
        </p:nvPicPr>
        <p:blipFill>
          <a:blip r:embed="rId7"/>
          <a:stretch>
            <a:fillRect/>
          </a:stretch>
        </p:blipFill>
        <p:spPr>
          <a:xfrm>
            <a:off x="6716505" y="1253765"/>
            <a:ext cx="4232833" cy="3406534"/>
          </a:xfrm>
          <a:prstGeom prst="rect">
            <a:avLst/>
          </a:prstGeom>
        </p:spPr>
      </p:pic>
      <p:sp>
        <p:nvSpPr>
          <p:cNvPr id="7" name="TextBox 6">
            <a:extLst>
              <a:ext uri="{FF2B5EF4-FFF2-40B4-BE49-F238E27FC236}">
                <a16:creationId xmlns:a16="http://schemas.microsoft.com/office/drawing/2014/main" id="{D8D7ACD0-1BA6-4B38-B082-D0606353EDA5}"/>
              </a:ext>
            </a:extLst>
          </p:cNvPr>
          <p:cNvSpPr txBox="1"/>
          <p:nvPr/>
        </p:nvSpPr>
        <p:spPr>
          <a:xfrm>
            <a:off x="168878" y="5363852"/>
            <a:ext cx="4232833" cy="1200329"/>
          </a:xfrm>
          <a:prstGeom prst="rect">
            <a:avLst/>
          </a:prstGeom>
          <a:noFill/>
        </p:spPr>
        <p:txBody>
          <a:bodyPr wrap="square" rtlCol="0">
            <a:spAutoFit/>
          </a:bodyPr>
          <a:lstStyle/>
          <a:p>
            <a:r>
              <a:rPr lang="en-GB" dirty="0"/>
              <a:t>Broken the cable going directly from the lead pump start pushbutton and added the water flow controller into the circuit.</a:t>
            </a:r>
          </a:p>
        </p:txBody>
      </p:sp>
      <p:sp>
        <p:nvSpPr>
          <p:cNvPr id="8" name="TextBox 7">
            <a:extLst>
              <a:ext uri="{FF2B5EF4-FFF2-40B4-BE49-F238E27FC236}">
                <a16:creationId xmlns:a16="http://schemas.microsoft.com/office/drawing/2014/main" id="{C1C086DC-68DE-4511-9EFE-7DBF6A5ED36E}"/>
              </a:ext>
            </a:extLst>
          </p:cNvPr>
          <p:cNvSpPr txBox="1"/>
          <p:nvPr/>
        </p:nvSpPr>
        <p:spPr>
          <a:xfrm>
            <a:off x="6716505" y="4826675"/>
            <a:ext cx="4232833" cy="1754326"/>
          </a:xfrm>
          <a:prstGeom prst="rect">
            <a:avLst/>
          </a:prstGeom>
          <a:noFill/>
        </p:spPr>
        <p:txBody>
          <a:bodyPr wrap="square" rtlCol="0">
            <a:spAutoFit/>
          </a:bodyPr>
          <a:lstStyle/>
          <a:p>
            <a:r>
              <a:rPr lang="en-GB" dirty="0"/>
              <a:t>Supplied the sensor with the 24V and 0V it needs for power and we have broken into the circuit at the terminals where cables 305.2 are terminated and connected the sensor in series. </a:t>
            </a:r>
          </a:p>
        </p:txBody>
      </p:sp>
      <p:pic>
        <p:nvPicPr>
          <p:cNvPr id="9" name="Audio 8">
            <a:hlinkClick r:id="" action="ppaction://media"/>
            <a:extLst>
              <a:ext uri="{FF2B5EF4-FFF2-40B4-BE49-F238E27FC236}">
                <a16:creationId xmlns:a16="http://schemas.microsoft.com/office/drawing/2014/main" id="{52EA29BB-07CD-641A-0A9C-46AA6F60B5C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226723115"/>
      </p:ext>
    </p:extLst>
  </p:cSld>
  <p:clrMapOvr>
    <a:masterClrMapping/>
  </p:clrMapOvr>
  <mc:AlternateContent xmlns:mc="http://schemas.openxmlformats.org/markup-compatibility/2006">
    <mc:Choice xmlns:p14="http://schemas.microsoft.com/office/powerpoint/2010/main" Requires="p14">
      <p:transition spd="slow" p14:dur="2000" advTm="50835"/>
    </mc:Choice>
    <mc:Fallback>
      <p:transition spd="slow" advTm="508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6692D-DD1A-40E1-A6A5-05373C221169}"/>
              </a:ext>
            </a:extLst>
          </p:cNvPr>
          <p:cNvSpPr>
            <a:spLocks noGrp="1"/>
          </p:cNvSpPr>
          <p:nvPr>
            <p:ph type="title"/>
          </p:nvPr>
        </p:nvSpPr>
        <p:spPr>
          <a:xfrm>
            <a:off x="170452" y="138259"/>
            <a:ext cx="6579140" cy="1322895"/>
          </a:xfrm>
        </p:spPr>
        <p:txBody>
          <a:bodyPr>
            <a:normAutofit fontScale="90000"/>
          </a:bodyPr>
          <a:lstStyle/>
          <a:p>
            <a:r>
              <a:rPr lang="en-GB" sz="4800" dirty="0"/>
              <a:t>Testing and Problems</a:t>
            </a:r>
          </a:p>
        </p:txBody>
      </p:sp>
      <p:pic>
        <p:nvPicPr>
          <p:cNvPr id="3" name="Picture 2">
            <a:extLst>
              <a:ext uri="{FF2B5EF4-FFF2-40B4-BE49-F238E27FC236}">
                <a16:creationId xmlns:a16="http://schemas.microsoft.com/office/drawing/2014/main" id="{A8170C3C-27BF-4048-A5C6-9E59A5D3C9B7}"/>
              </a:ext>
            </a:extLst>
          </p:cNvPr>
          <p:cNvPicPr>
            <a:picLocks noChangeAspect="1"/>
          </p:cNvPicPr>
          <p:nvPr/>
        </p:nvPicPr>
        <p:blipFill>
          <a:blip r:embed="rId4"/>
          <a:stretch>
            <a:fillRect/>
          </a:stretch>
        </p:blipFill>
        <p:spPr>
          <a:xfrm>
            <a:off x="6919275" y="2005467"/>
            <a:ext cx="4194928" cy="4082021"/>
          </a:xfrm>
          <a:prstGeom prst="rect">
            <a:avLst/>
          </a:prstGeom>
        </p:spPr>
      </p:pic>
      <p:sp>
        <p:nvSpPr>
          <p:cNvPr id="4" name="TextBox 3">
            <a:extLst>
              <a:ext uri="{FF2B5EF4-FFF2-40B4-BE49-F238E27FC236}">
                <a16:creationId xmlns:a16="http://schemas.microsoft.com/office/drawing/2014/main" id="{26294B6A-34D0-4889-979E-C794D8E72EA4}"/>
              </a:ext>
            </a:extLst>
          </p:cNvPr>
          <p:cNvSpPr txBox="1"/>
          <p:nvPr/>
        </p:nvSpPr>
        <p:spPr>
          <a:xfrm>
            <a:off x="509047" y="1461155"/>
            <a:ext cx="5750351" cy="2616101"/>
          </a:xfrm>
          <a:prstGeom prst="rect">
            <a:avLst/>
          </a:prstGeom>
          <a:noFill/>
        </p:spPr>
        <p:txBody>
          <a:bodyPr wrap="square" rtlCol="0">
            <a:spAutoFit/>
          </a:bodyPr>
          <a:lstStyle/>
          <a:p>
            <a:r>
              <a:rPr lang="en-GB" sz="2000" dirty="0"/>
              <a:t>Testing</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Power to the flow controller.</a:t>
            </a:r>
          </a:p>
          <a:p>
            <a:pPr marL="285750" indent="-285750">
              <a:buFont typeface="Arial" panose="020B0604020202020204" pitchFamily="34" charset="0"/>
              <a:buChar char="•"/>
            </a:pPr>
            <a:r>
              <a:rPr lang="en-GB" dirty="0"/>
              <a:t>Whether it does indicate flow of water.</a:t>
            </a:r>
          </a:p>
          <a:p>
            <a:pPr marL="285750" indent="-285750">
              <a:buFont typeface="Arial" panose="020B0604020202020204" pitchFamily="34" charset="0"/>
              <a:buChar char="•"/>
            </a:pPr>
            <a:r>
              <a:rPr lang="en-GB" dirty="0"/>
              <a:t>Operation of the ball valve – see if it does stop the flow.</a:t>
            </a:r>
          </a:p>
          <a:p>
            <a:pPr marL="285750" indent="-285750">
              <a:buFont typeface="Arial" panose="020B0604020202020204" pitchFamily="34" charset="0"/>
              <a:buChar char="•"/>
            </a:pPr>
            <a:r>
              <a:rPr lang="en-GB" dirty="0"/>
              <a:t>Test system for leaks.</a:t>
            </a:r>
          </a:p>
          <a:p>
            <a:pPr marL="285750" indent="-285750">
              <a:buFont typeface="Arial" panose="020B0604020202020204" pitchFamily="34" charset="0"/>
              <a:buChar char="•"/>
            </a:pPr>
            <a:r>
              <a:rPr lang="en-GB" dirty="0"/>
              <a:t>See if the machine will start when there's no flow.</a:t>
            </a:r>
          </a:p>
        </p:txBody>
      </p:sp>
      <p:sp>
        <p:nvSpPr>
          <p:cNvPr id="6" name="TextBox 5">
            <a:extLst>
              <a:ext uri="{FF2B5EF4-FFF2-40B4-BE49-F238E27FC236}">
                <a16:creationId xmlns:a16="http://schemas.microsoft.com/office/drawing/2014/main" id="{E48C5781-27DD-4EC3-B057-F62883E7D754}"/>
              </a:ext>
            </a:extLst>
          </p:cNvPr>
          <p:cNvSpPr txBox="1"/>
          <p:nvPr/>
        </p:nvSpPr>
        <p:spPr>
          <a:xfrm>
            <a:off x="509047" y="4381182"/>
            <a:ext cx="5586953" cy="2062103"/>
          </a:xfrm>
          <a:prstGeom prst="rect">
            <a:avLst/>
          </a:prstGeom>
          <a:noFill/>
        </p:spPr>
        <p:txBody>
          <a:bodyPr wrap="square" rtlCol="0">
            <a:spAutoFit/>
          </a:bodyPr>
          <a:lstStyle/>
          <a:p>
            <a:r>
              <a:rPr lang="en-GB" sz="2000" dirty="0"/>
              <a:t>Faults</a:t>
            </a:r>
          </a:p>
          <a:p>
            <a:endParaRPr lang="en-GB" dirty="0"/>
          </a:p>
          <a:p>
            <a:pPr marL="285750" indent="-285750">
              <a:buFont typeface="Arial" panose="020B0604020202020204" pitchFamily="34" charset="0"/>
              <a:buChar char="•"/>
            </a:pPr>
            <a:r>
              <a:rPr lang="en-GB" dirty="0"/>
              <a:t>Leaks from fittings – No PTFE tape used, was rectified when added.</a:t>
            </a:r>
          </a:p>
          <a:p>
            <a:pPr marL="285750" indent="-285750">
              <a:buFont typeface="Arial" panose="020B0604020202020204" pitchFamily="34" charset="0"/>
              <a:buChar char="•"/>
            </a:pPr>
            <a:r>
              <a:rPr lang="en-GB" dirty="0"/>
              <a:t>No flow on water sensor – Pipes wrong way around, rectified when changing pipes around.</a:t>
            </a:r>
          </a:p>
        </p:txBody>
      </p:sp>
      <p:pic>
        <p:nvPicPr>
          <p:cNvPr id="5" name="Audio 4">
            <a:hlinkClick r:id="" action="ppaction://media"/>
            <a:extLst>
              <a:ext uri="{FF2B5EF4-FFF2-40B4-BE49-F238E27FC236}">
                <a16:creationId xmlns:a16="http://schemas.microsoft.com/office/drawing/2014/main" id="{56486D6A-953F-1810-AFCA-138717BA76B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54961941"/>
      </p:ext>
    </p:extLst>
  </p:cSld>
  <p:clrMapOvr>
    <a:masterClrMapping/>
  </p:clrMapOvr>
  <mc:AlternateContent xmlns:mc="http://schemas.openxmlformats.org/markup-compatibility/2006">
    <mc:Choice xmlns:p14="http://schemas.microsoft.com/office/powerpoint/2010/main" Requires="p14">
      <p:transition spd="slow" p14:dur="2000" advTm="56909"/>
    </mc:Choice>
    <mc:Fallback>
      <p:transition spd="slow" advTm="569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5C6F6-89CF-4BFE-BBD9-C21187561CDE}"/>
              </a:ext>
            </a:extLst>
          </p:cNvPr>
          <p:cNvSpPr>
            <a:spLocks noGrp="1"/>
          </p:cNvSpPr>
          <p:nvPr>
            <p:ph type="title"/>
          </p:nvPr>
        </p:nvSpPr>
        <p:spPr>
          <a:xfrm>
            <a:off x="142172" y="100552"/>
            <a:ext cx="6428311" cy="1351175"/>
          </a:xfrm>
        </p:spPr>
        <p:txBody>
          <a:bodyPr>
            <a:normAutofit/>
          </a:bodyPr>
          <a:lstStyle/>
          <a:p>
            <a:r>
              <a:rPr lang="en-GB" sz="4800" dirty="0"/>
              <a:t>Recommendations </a:t>
            </a:r>
          </a:p>
        </p:txBody>
      </p:sp>
      <p:sp>
        <p:nvSpPr>
          <p:cNvPr id="3" name="TextBox 2">
            <a:extLst>
              <a:ext uri="{FF2B5EF4-FFF2-40B4-BE49-F238E27FC236}">
                <a16:creationId xmlns:a16="http://schemas.microsoft.com/office/drawing/2014/main" id="{FD01EEC6-7ACE-4298-92A8-A64FCDCAC9FD}"/>
              </a:ext>
            </a:extLst>
          </p:cNvPr>
          <p:cNvSpPr txBox="1"/>
          <p:nvPr/>
        </p:nvSpPr>
        <p:spPr>
          <a:xfrm>
            <a:off x="339365" y="1593130"/>
            <a:ext cx="10228082" cy="1938992"/>
          </a:xfrm>
          <a:prstGeom prst="rect">
            <a:avLst/>
          </a:prstGeom>
          <a:noFill/>
        </p:spPr>
        <p:txBody>
          <a:bodyPr wrap="square" rtlCol="0">
            <a:spAutoFit/>
          </a:bodyPr>
          <a:lstStyle/>
          <a:p>
            <a:r>
              <a:rPr lang="en-GB" sz="2000" dirty="0"/>
              <a:t>Another flow controller for the outlet part of the rotary union. This was we could identify whether a sufficient flow is coming out of the system. By doing this it would only show if problems were occurring within the rotary union itself. If you had a good flow going into the system but a bad flow coming out you would suggest a fault within, the spring returned rotary union, or a major leak may be occurring somewhere in the system. </a:t>
            </a:r>
          </a:p>
        </p:txBody>
      </p:sp>
      <p:pic>
        <p:nvPicPr>
          <p:cNvPr id="4" name="Audio 3">
            <a:hlinkClick r:id="" action="ppaction://media"/>
            <a:extLst>
              <a:ext uri="{FF2B5EF4-FFF2-40B4-BE49-F238E27FC236}">
                <a16:creationId xmlns:a16="http://schemas.microsoft.com/office/drawing/2014/main" id="{AADBEC52-5E2B-79F0-952B-51C6E71BC09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717799736"/>
      </p:ext>
    </p:extLst>
  </p:cSld>
  <p:clrMapOvr>
    <a:masterClrMapping/>
  </p:clrMapOvr>
  <mc:AlternateContent xmlns:mc="http://schemas.openxmlformats.org/markup-compatibility/2006">
    <mc:Choice xmlns:p14="http://schemas.microsoft.com/office/powerpoint/2010/main" Requires="p14">
      <p:transition spd="slow" p14:dur="2000" advTm="64708"/>
    </mc:Choice>
    <mc:Fallback>
      <p:transition spd="slow" advTm="647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85FEF-97BB-57E3-0274-6234B591258C}"/>
              </a:ext>
            </a:extLst>
          </p:cNvPr>
          <p:cNvSpPr>
            <a:spLocks noGrp="1"/>
          </p:cNvSpPr>
          <p:nvPr>
            <p:ph type="title"/>
          </p:nvPr>
        </p:nvSpPr>
        <p:spPr>
          <a:xfrm>
            <a:off x="371392" y="349718"/>
            <a:ext cx="9905998" cy="1905000"/>
          </a:xfrm>
        </p:spPr>
        <p:txBody>
          <a:bodyPr>
            <a:normAutofit/>
          </a:bodyPr>
          <a:lstStyle/>
          <a:p>
            <a:r>
              <a:rPr lang="en-US" sz="4800" dirty="0"/>
              <a:t>Conclusion and Evaluation</a:t>
            </a:r>
            <a:endParaRPr lang="en-GB" sz="4800" dirty="0"/>
          </a:p>
        </p:txBody>
      </p:sp>
      <p:pic>
        <p:nvPicPr>
          <p:cNvPr id="3" name="Audio 2">
            <a:hlinkClick r:id="" action="ppaction://media"/>
            <a:extLst>
              <a:ext uri="{FF2B5EF4-FFF2-40B4-BE49-F238E27FC236}">
                <a16:creationId xmlns:a16="http://schemas.microsoft.com/office/drawing/2014/main" id="{792083FF-FA60-75CB-0DE5-530E2FE1104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408086122"/>
      </p:ext>
    </p:extLst>
  </p:cSld>
  <p:clrMapOvr>
    <a:masterClrMapping/>
  </p:clrMapOvr>
  <mc:AlternateContent xmlns:mc="http://schemas.openxmlformats.org/markup-compatibility/2006">
    <mc:Choice xmlns:p14="http://schemas.microsoft.com/office/powerpoint/2010/main" Requires="p14">
      <p:transition spd="slow" p14:dur="2000" advTm="154570"/>
    </mc:Choice>
    <mc:Fallback>
      <p:transition spd="slow" advTm="1545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TM03457485[[fn=Mesh]]</Template>
  <TotalTime>269</TotalTime>
  <Words>423</Words>
  <Application>Microsoft Office PowerPoint</Application>
  <PresentationFormat>Widescreen</PresentationFormat>
  <Paragraphs>41</Paragraphs>
  <Slides>20</Slides>
  <Notes>0</Notes>
  <HiddenSlides>0</HiddenSlides>
  <MMClips>20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Century Gothic</vt:lpstr>
      <vt:lpstr>Mesh</vt:lpstr>
      <vt:lpstr>Water Cooling System</vt:lpstr>
      <vt:lpstr>Introduction</vt:lpstr>
      <vt:lpstr>Feasibility Studies </vt:lpstr>
      <vt:lpstr>Feasibility Studies</vt:lpstr>
      <vt:lpstr>Feasibility Studies </vt:lpstr>
      <vt:lpstr>Product Design Specification</vt:lpstr>
      <vt:lpstr>Final Solution</vt:lpstr>
      <vt:lpstr>Gantt Chart</vt:lpstr>
      <vt:lpstr>Gantt Chart</vt:lpstr>
      <vt:lpstr>Gantt Chart</vt:lpstr>
      <vt:lpstr>Critical Path</vt:lpstr>
      <vt:lpstr>Materials and Components</vt:lpstr>
      <vt:lpstr>FMEA</vt:lpstr>
      <vt:lpstr>Health, safety &amp; Ethics</vt:lpstr>
      <vt:lpstr>Implementation </vt:lpstr>
      <vt:lpstr>Implementation </vt:lpstr>
      <vt:lpstr>Implementation </vt:lpstr>
      <vt:lpstr>Testing and Problems</vt:lpstr>
      <vt:lpstr>Recommendations </vt:lpstr>
      <vt:lpstr>Conclusion and Evaluation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Water Cooling System</dc:title>
  <dc:creator>D Williams (Pengeulan Primary School)</dc:creator>
  <cp:lastModifiedBy>Owen Williams</cp:lastModifiedBy>
  <cp:revision>23</cp:revision>
  <dcterms:created xsi:type="dcterms:W3CDTF">2021-05-13T08:34:33Z</dcterms:created>
  <dcterms:modified xsi:type="dcterms:W3CDTF">2022-06-01T18:51:49Z</dcterms:modified>
</cp:coreProperties>
</file>