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Default Extension="mp4" ContentType="video/unknown"/>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rts/chart1.xml" ContentType="application/vnd.openxmlformats-officedocument.drawingml.chart+xml"/>
  <Override PartName="/ppt/charts/chart2.xml" ContentType="application/vnd.openxmlformats-officedocument.drawingml.chart+xml"/>
  <Override PartName="/ppt/charts/chart3.xml" ContentType="application/vnd.openxmlformats-officedocument.drawingml.chart+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rts/chart4.xml" ContentType="application/vnd.openxmlformats-officedocument.drawingml.chart+xml"/>
  <Override PartName="/ppt/charts/chart5.xml" ContentType="application/vnd.openxmlformats-officedocument.drawingml.chart+xml"/>
  <Override PartName="/ppt/charts/chart6.xml" ContentType="application/vnd.openxmlformats-officedocument.drawingml.chart+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charts/style1.xml" ContentType="application/vnd.ms-office.chartstyle+xml"/>
  <Override PartName="/ppt/charts/colors1.xml" ContentType="application/vnd.ms-office.chartcolorstyle+xml"/>
  <Override PartName="/ppt/charts/style2.xml" ContentType="application/vnd.ms-office.chartstyle+xml"/>
  <Override PartName="/ppt/charts/colors2.xml" ContentType="application/vnd.ms-office.chartcolorstyle+xml"/>
  <Override PartName="/ppt/charts/style3.xml" ContentType="application/vnd.ms-office.chartstyle+xml"/>
  <Override PartName="/ppt/charts/colors3.xml" ContentType="application/vnd.ms-office.chartcolorstyl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47"/>
  </p:notesMasterIdLst>
  <p:sldIdLst>
    <p:sldId id="257" r:id="rId2"/>
    <p:sldId id="258" r:id="rId3"/>
    <p:sldId id="308" r:id="rId4"/>
    <p:sldId id="266" r:id="rId5"/>
    <p:sldId id="316" r:id="rId6"/>
    <p:sldId id="263" r:id="rId7"/>
    <p:sldId id="264" r:id="rId8"/>
    <p:sldId id="265" r:id="rId9"/>
    <p:sldId id="314" r:id="rId10"/>
    <p:sldId id="315" r:id="rId11"/>
    <p:sldId id="297" r:id="rId12"/>
    <p:sldId id="298" r:id="rId13"/>
    <p:sldId id="310" r:id="rId14"/>
    <p:sldId id="311" r:id="rId15"/>
    <p:sldId id="312" r:id="rId16"/>
    <p:sldId id="268" r:id="rId17"/>
    <p:sldId id="271" r:id="rId18"/>
    <p:sldId id="303" r:id="rId19"/>
    <p:sldId id="313" r:id="rId20"/>
    <p:sldId id="325" r:id="rId21"/>
    <p:sldId id="328" r:id="rId22"/>
    <p:sldId id="330" r:id="rId23"/>
    <p:sldId id="324" r:id="rId24"/>
    <p:sldId id="329" r:id="rId25"/>
    <p:sldId id="331" r:id="rId26"/>
    <p:sldId id="332" r:id="rId27"/>
    <p:sldId id="309" r:id="rId28"/>
    <p:sldId id="322" r:id="rId29"/>
    <p:sldId id="306" r:id="rId30"/>
    <p:sldId id="307" r:id="rId31"/>
    <p:sldId id="295" r:id="rId32"/>
    <p:sldId id="287" r:id="rId33"/>
    <p:sldId id="288" r:id="rId34"/>
    <p:sldId id="289" r:id="rId35"/>
    <p:sldId id="296" r:id="rId36"/>
    <p:sldId id="290" r:id="rId37"/>
    <p:sldId id="321" r:id="rId38"/>
    <p:sldId id="319" r:id="rId39"/>
    <p:sldId id="318" r:id="rId40"/>
    <p:sldId id="320" r:id="rId41"/>
    <p:sldId id="292" r:id="rId42"/>
    <p:sldId id="300" r:id="rId43"/>
    <p:sldId id="301" r:id="rId44"/>
    <p:sldId id="323" r:id="rId45"/>
    <p:sldId id="327" r:id="rId4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aximized">
    <p:restoredLeft sz="16327" autoAdjust="0"/>
    <p:restoredTop sz="98413" autoAdjust="0"/>
  </p:normalViewPr>
  <p:slideViewPr>
    <p:cSldViewPr>
      <p:cViewPr>
        <p:scale>
          <a:sx n="66" d="100"/>
          <a:sy n="66" d="100"/>
        </p:scale>
        <p:origin x="-930" y="-91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1" Type="http://schemas.openxmlformats.org/officeDocument/2006/relationships/oleObject" Target="file:///C:\Scalable\qualnet-edu\7.3\scenarios\user\Standard-degre-test\results\Results.xlsx" TargetMode="External"/></Relationships>
</file>

<file path=ppt/charts/_rels/chart2.xml.rels><?xml version="1.0" encoding="UTF-8" standalone="yes"?>
<Relationships xmlns="http://schemas.openxmlformats.org/package/2006/relationships"><Relationship Id="rId1" Type="http://schemas.openxmlformats.org/officeDocument/2006/relationships/oleObject" Target="file:///C:\Scalable\qualnet-edu\7.3\scenarios\user\Standard-degre-test\results\Results.xlsx" TargetMode="External"/></Relationships>
</file>

<file path=ppt/charts/_rels/chart3.xml.rels><?xml version="1.0" encoding="UTF-8" standalone="yes"?>
<Relationships xmlns="http://schemas.openxmlformats.org/package/2006/relationships"><Relationship Id="rId1" Type="http://schemas.openxmlformats.org/officeDocument/2006/relationships/oleObject" Target="file:///C:\Scalable\qualnet-edu\7.3\scenarios\user\Standard-degre-test\results\Results.xlsx" TargetMode="External"/></Relationships>
</file>

<file path=ppt/charts/_rels/chart4.xml.rels><?xml version="1.0" encoding="UTF-8" standalone="yes"?>
<Relationships xmlns="http://schemas.openxmlformats.org/package/2006/relationships"><Relationship Id="rId3" Type="http://schemas.microsoft.com/office/2011/relationships/chartStyle" Target="style1.xml"/><Relationship Id="rId2" Type="http://schemas.microsoft.com/office/2011/relationships/chartColorStyle" Target="colors1.xml"/><Relationship Id="rId1" Type="http://schemas.openxmlformats.org/officeDocument/2006/relationships/oleObject" Target="file:///C:\Scalable\qualnet-edu\7.3\scenarios\user\presentration-ANTMANET\Results.xlsx" TargetMode="External"/></Relationships>
</file>

<file path=ppt/charts/_rels/chart5.xml.rels><?xml version="1.0" encoding="UTF-8" standalone="yes"?>
<Relationships xmlns="http://schemas.openxmlformats.org/package/2006/relationships"><Relationship Id="rId3" Type="http://schemas.microsoft.com/office/2011/relationships/chartStyle" Target="style2.xml"/><Relationship Id="rId2" Type="http://schemas.microsoft.com/office/2011/relationships/chartColorStyle" Target="colors2.xml"/><Relationship Id="rId1" Type="http://schemas.openxmlformats.org/officeDocument/2006/relationships/oleObject" Target="file:///C:\Scalable\qualnet-edu\7.3\scenarios\user\presentration-ANTMANET\Results.xlsx" TargetMode="External"/></Relationships>
</file>

<file path=ppt/charts/_rels/chart6.xml.rels><?xml version="1.0" encoding="UTF-8" standalone="yes"?>
<Relationships xmlns="http://schemas.openxmlformats.org/package/2006/relationships"><Relationship Id="rId3" Type="http://schemas.microsoft.com/office/2011/relationships/chartStyle" Target="style3.xml"/><Relationship Id="rId2" Type="http://schemas.microsoft.com/office/2011/relationships/chartColorStyle" Target="colors3.xml"/><Relationship Id="rId1" Type="http://schemas.openxmlformats.org/officeDocument/2006/relationships/oleObject" Target="file:///C:\Scalable\qualnet-edu\7.3\scenarios\user\presentration-ANTMANET\Results.xlsx" TargetMode="External"/></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1" i="0" u="none" strike="noStrike" kern="1200" cap="all" spc="120" normalizeH="0" baseline="0">
                <a:solidFill>
                  <a:schemeClr val="tx1">
                    <a:lumMod val="65000"/>
                    <a:lumOff val="35000"/>
                  </a:schemeClr>
                </a:solidFill>
                <a:latin typeface="+mn-lt"/>
                <a:ea typeface="+mn-ea"/>
                <a:cs typeface="+mn-cs"/>
              </a:defRPr>
            </a:pPr>
            <a:r>
              <a:rPr lang="en-GB" dirty="0"/>
              <a:t>Average  End-to-End Delay per Protocol</a:t>
            </a:r>
          </a:p>
        </c:rich>
      </c:tx>
      <c:layout/>
      <c:overlay val="0"/>
      <c:spPr>
        <a:noFill/>
        <a:ln>
          <a:noFill/>
        </a:ln>
        <a:effectLst/>
      </c:spPr>
    </c:title>
    <c:autoTitleDeleted val="0"/>
    <c:plotArea>
      <c:layout/>
      <c:barChart>
        <c:barDir val="col"/>
        <c:grouping val="clustered"/>
        <c:varyColors val="0"/>
        <c:ser>
          <c:idx val="0"/>
          <c:order val="0"/>
          <c:tx>
            <c:strRef>
              <c:f>[Results.xlsx]Sheet1!$A$29</c:f>
              <c:strCache>
                <c:ptCount val="1"/>
                <c:pt idx="0">
                  <c:v>Mobility</c:v>
                </c:pt>
              </c:strCache>
            </c:strRef>
          </c:tx>
          <c:spPr>
            <a:solidFill>
              <a:schemeClr val="accent1"/>
            </a:solidFill>
            <a:ln>
              <a:noFill/>
            </a:ln>
            <a:effectLst/>
          </c:spPr>
          <c:invertIfNegative val="0"/>
          <c:dLbls>
            <c:spPr>
              <a:noFill/>
              <a:ln>
                <a:noFill/>
              </a:ln>
              <a:effectLst/>
            </c:spPr>
            <c:txPr>
              <a:bodyPr rot="-5400000" spcFirstLastPara="1" vertOverflow="clip" horzOverflow="clip" vert="horz" wrap="square" lIns="38100" tIns="19050" rIns="38100" bIns="19050" anchor="ctr" anchorCtr="1">
                <a:spAutoFit/>
              </a:bodyPr>
              <a:lstStyle/>
              <a:p>
                <a:pPr>
                  <a:defRPr sz="800" b="0" i="0" u="none" strike="noStrike" kern="1200" baseline="0">
                    <a:solidFill>
                      <a:schemeClr val="tx1">
                        <a:lumMod val="50000"/>
                        <a:lumOff val="50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a:solidFill>
                        <a:schemeClr val="tx1">
                          <a:lumMod val="35000"/>
                          <a:lumOff val="65000"/>
                        </a:schemeClr>
                      </a:solidFill>
                    </a:ln>
                    <a:effectLst/>
                  </c:spPr>
                </c15:leaderLines>
              </c:ext>
            </c:extLst>
          </c:dLbls>
          <c:cat>
            <c:strRef>
              <c:f>[Results.xlsx]Sheet1!$B$28:$F$28</c:f>
              <c:strCache>
                <c:ptCount val="5"/>
                <c:pt idx="0">
                  <c:v>LANMAR</c:v>
                </c:pt>
                <c:pt idx="1">
                  <c:v>DSR</c:v>
                </c:pt>
                <c:pt idx="2">
                  <c:v>DYMO</c:v>
                </c:pt>
                <c:pt idx="3">
                  <c:v>AODV</c:v>
                </c:pt>
                <c:pt idx="4">
                  <c:v>LAR</c:v>
                </c:pt>
              </c:strCache>
            </c:strRef>
          </c:cat>
          <c:val>
            <c:numRef>
              <c:f>[Results.xlsx]Sheet1!$B$29:$F$29</c:f>
              <c:numCache>
                <c:formatCode>General</c:formatCode>
                <c:ptCount val="5"/>
                <c:pt idx="0">
                  <c:v>1.4172499999999999</c:v>
                </c:pt>
                <c:pt idx="1">
                  <c:v>1.105297</c:v>
                </c:pt>
                <c:pt idx="2">
                  <c:v>1.2044999999999999</c:v>
                </c:pt>
                <c:pt idx="3">
                  <c:v>0.76109700000000002</c:v>
                </c:pt>
                <c:pt idx="4">
                  <c:v>0.51669900000000002</c:v>
                </c:pt>
              </c:numCache>
            </c:numRef>
          </c:val>
        </c:ser>
        <c:ser>
          <c:idx val="1"/>
          <c:order val="1"/>
          <c:tx>
            <c:strRef>
              <c:f>[Results.xlsx]Sheet1!$A$30</c:f>
              <c:strCache>
                <c:ptCount val="1"/>
                <c:pt idx="0">
                  <c:v>Fixed</c:v>
                </c:pt>
              </c:strCache>
            </c:strRef>
          </c:tx>
          <c:spPr>
            <a:solidFill>
              <a:schemeClr val="accent2"/>
            </a:solidFill>
            <a:ln>
              <a:noFill/>
            </a:ln>
            <a:effectLst/>
          </c:spPr>
          <c:invertIfNegative val="0"/>
          <c:dLbls>
            <c:spPr>
              <a:noFill/>
              <a:ln>
                <a:noFill/>
              </a:ln>
              <a:effectLst/>
            </c:spPr>
            <c:txPr>
              <a:bodyPr rot="-5400000" spcFirstLastPara="1" vertOverflow="clip" horzOverflow="clip" vert="horz" wrap="square" lIns="38100" tIns="19050" rIns="38100" bIns="19050" anchor="ctr" anchorCtr="1">
                <a:spAutoFit/>
              </a:bodyPr>
              <a:lstStyle/>
              <a:p>
                <a:pPr>
                  <a:defRPr sz="800" b="0" i="0" u="none" strike="noStrike" kern="1200" baseline="0">
                    <a:solidFill>
                      <a:schemeClr val="tx1">
                        <a:lumMod val="50000"/>
                        <a:lumOff val="50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a:solidFill>
                        <a:schemeClr val="tx1">
                          <a:lumMod val="35000"/>
                          <a:lumOff val="65000"/>
                        </a:schemeClr>
                      </a:solidFill>
                    </a:ln>
                    <a:effectLst/>
                  </c:spPr>
                </c15:leaderLines>
              </c:ext>
            </c:extLst>
          </c:dLbls>
          <c:cat>
            <c:strRef>
              <c:f>[Results.xlsx]Sheet1!$B$28:$F$28</c:f>
              <c:strCache>
                <c:ptCount val="5"/>
                <c:pt idx="0">
                  <c:v>LANMAR</c:v>
                </c:pt>
                <c:pt idx="1">
                  <c:v>DSR</c:v>
                </c:pt>
                <c:pt idx="2">
                  <c:v>DYMO</c:v>
                </c:pt>
                <c:pt idx="3">
                  <c:v>AODV</c:v>
                </c:pt>
                <c:pt idx="4">
                  <c:v>LAR</c:v>
                </c:pt>
              </c:strCache>
            </c:strRef>
          </c:cat>
          <c:val>
            <c:numRef>
              <c:f>[Results.xlsx]Sheet1!$B$30:$F$30</c:f>
              <c:numCache>
                <c:formatCode>General</c:formatCode>
                <c:ptCount val="5"/>
                <c:pt idx="0">
                  <c:v>3.5191199999999999E-2</c:v>
                </c:pt>
                <c:pt idx="1">
                  <c:v>0.16109699999999999</c:v>
                </c:pt>
                <c:pt idx="2">
                  <c:v>5.1031E-2</c:v>
                </c:pt>
                <c:pt idx="3">
                  <c:v>3.4253600000000002E-2</c:v>
                </c:pt>
                <c:pt idx="4">
                  <c:v>7.3191400000000004E-2</c:v>
                </c:pt>
              </c:numCache>
            </c:numRef>
          </c:val>
        </c:ser>
        <c:dLbls>
          <c:dLblPos val="outEnd"/>
          <c:showLegendKey val="0"/>
          <c:showVal val="1"/>
          <c:showCatName val="0"/>
          <c:showSerName val="0"/>
          <c:showPercent val="0"/>
          <c:showBubbleSize val="0"/>
        </c:dLbls>
        <c:gapWidth val="444"/>
        <c:overlap val="-90"/>
        <c:axId val="105096320"/>
        <c:axId val="105097856"/>
      </c:barChart>
      <c:catAx>
        <c:axId val="105096320"/>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cap="all" spc="120" normalizeH="0" baseline="0">
                <a:solidFill>
                  <a:schemeClr val="tx1">
                    <a:lumMod val="65000"/>
                    <a:lumOff val="35000"/>
                  </a:schemeClr>
                </a:solidFill>
                <a:latin typeface="+mn-lt"/>
                <a:ea typeface="+mn-ea"/>
                <a:cs typeface="+mn-cs"/>
              </a:defRPr>
            </a:pPr>
            <a:endParaRPr lang="en-US"/>
          </a:p>
        </c:txPr>
        <c:crossAx val="105097856"/>
        <c:crosses val="autoZero"/>
        <c:auto val="1"/>
        <c:lblAlgn val="ctr"/>
        <c:lblOffset val="100"/>
        <c:noMultiLvlLbl val="0"/>
      </c:catAx>
      <c:valAx>
        <c:axId val="105097856"/>
        <c:scaling>
          <c:orientation val="minMax"/>
        </c:scaling>
        <c:delete val="1"/>
        <c:axPos val="l"/>
        <c:title>
          <c:tx>
            <c:rich>
              <a:bodyPr rot="-5400000" spcFirstLastPara="1" vertOverflow="ellipsis" vert="horz" wrap="square" anchor="ctr" anchorCtr="1"/>
              <a:lstStyle/>
              <a:p>
                <a:pPr>
                  <a:defRPr sz="900" b="0" i="0" u="none" strike="noStrike" kern="1200" cap="all" baseline="0">
                    <a:solidFill>
                      <a:schemeClr val="tx1">
                        <a:lumMod val="65000"/>
                        <a:lumOff val="35000"/>
                      </a:schemeClr>
                    </a:solidFill>
                    <a:latin typeface="+mn-lt"/>
                    <a:ea typeface="+mn-ea"/>
                    <a:cs typeface="+mn-cs"/>
                  </a:defRPr>
                </a:pPr>
                <a:r>
                  <a:rPr lang="en-GB" sz="1400" dirty="0"/>
                  <a:t>Average  End-to-End Delay (seconds)</a:t>
                </a:r>
              </a:p>
            </c:rich>
          </c:tx>
          <c:layout>
            <c:manualLayout>
              <c:xMode val="edge"/>
              <c:yMode val="edge"/>
              <c:x val="7.0987654320987699E-3"/>
              <c:y val="0.20082135006406401"/>
            </c:manualLayout>
          </c:layout>
          <c:overlay val="0"/>
          <c:spPr>
            <a:noFill/>
            <a:ln>
              <a:noFill/>
            </a:ln>
            <a:effectLst/>
          </c:spPr>
        </c:title>
        <c:numFmt formatCode="General" sourceLinked="1"/>
        <c:majorTickMark val="none"/>
        <c:minorTickMark val="none"/>
        <c:tickLblPos val="nextTo"/>
        <c:crossAx val="105096320"/>
        <c:crosses val="autoZero"/>
        <c:crossBetween val="between"/>
      </c:valAx>
      <c:dTable>
        <c:showHorzBorder val="1"/>
        <c:showVertBorder val="1"/>
        <c:showOutline val="1"/>
        <c:showKeys val="1"/>
        <c:spPr>
          <a:noFill/>
          <a:ln w="9525">
            <a:solidFill>
              <a:schemeClr val="tx1">
                <a:lumMod val="15000"/>
                <a:lumOff val="85000"/>
              </a:schemeClr>
            </a:solidFill>
          </a:ln>
          <a:effectLst/>
        </c:spPr>
        <c:txPr>
          <a:bodyPr rot="0" spcFirstLastPara="1" vertOverflow="ellipsis" vert="horz" wrap="square" anchor="ctr" anchorCtr="1"/>
          <a:lstStyle/>
          <a:p>
            <a:pPr rtl="0">
              <a:defRPr sz="900" b="0" i="0" u="none" strike="noStrike" kern="1200" baseline="0">
                <a:solidFill>
                  <a:schemeClr val="tx1">
                    <a:lumMod val="65000"/>
                    <a:lumOff val="35000"/>
                  </a:schemeClr>
                </a:solidFill>
                <a:latin typeface="+mn-lt"/>
                <a:ea typeface="+mn-ea"/>
                <a:cs typeface="+mn-cs"/>
              </a:defRPr>
            </a:pPr>
            <a:endParaRPr lang="en-US"/>
          </a:p>
        </c:txPr>
      </c:dTable>
    </c:plotArea>
    <c:legend>
      <c:legendPos val="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txPr>
    <a:bodyPr/>
    <a:lstStyle/>
    <a:p>
      <a:pPr>
        <a:defRPr/>
      </a:pPr>
      <a:endParaRPr lang="en-US"/>
    </a:p>
  </c:tx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1" i="0" u="none" strike="noStrike" kern="1200" cap="all" spc="120" normalizeH="0" baseline="0">
                <a:solidFill>
                  <a:schemeClr val="tx1">
                    <a:lumMod val="65000"/>
                    <a:lumOff val="35000"/>
                  </a:schemeClr>
                </a:solidFill>
                <a:latin typeface="+mn-lt"/>
                <a:ea typeface="+mn-ea"/>
                <a:cs typeface="+mn-cs"/>
              </a:defRPr>
            </a:pPr>
            <a:r>
              <a:rPr lang="en-GB"/>
              <a:t>Average  Jitter per protocol</a:t>
            </a:r>
          </a:p>
        </c:rich>
      </c:tx>
      <c:layout/>
      <c:overlay val="0"/>
      <c:spPr>
        <a:noFill/>
        <a:ln>
          <a:noFill/>
        </a:ln>
        <a:effectLst/>
      </c:spPr>
    </c:title>
    <c:autoTitleDeleted val="0"/>
    <c:plotArea>
      <c:layout/>
      <c:barChart>
        <c:barDir val="col"/>
        <c:grouping val="clustered"/>
        <c:varyColors val="0"/>
        <c:ser>
          <c:idx val="0"/>
          <c:order val="0"/>
          <c:tx>
            <c:strRef>
              <c:f>[Results.xlsx]Sheet1!$A$6</c:f>
              <c:strCache>
                <c:ptCount val="1"/>
                <c:pt idx="0">
                  <c:v>Mobility</c:v>
                </c:pt>
              </c:strCache>
            </c:strRef>
          </c:tx>
          <c:spPr>
            <a:solidFill>
              <a:schemeClr val="accent1"/>
            </a:solidFill>
            <a:ln>
              <a:noFill/>
            </a:ln>
            <a:effectLst/>
          </c:spPr>
          <c:invertIfNegative val="0"/>
          <c:dLbls>
            <c:spPr>
              <a:noFill/>
              <a:ln>
                <a:noFill/>
              </a:ln>
              <a:effectLst/>
            </c:spPr>
            <c:txPr>
              <a:bodyPr rot="-5400000" spcFirstLastPara="1" vertOverflow="clip" horzOverflow="clip" vert="horz" wrap="square" lIns="38100" tIns="19050" rIns="38100" bIns="19050" anchor="ctr" anchorCtr="1">
                <a:spAutoFit/>
              </a:bodyPr>
              <a:lstStyle/>
              <a:p>
                <a:pPr>
                  <a:defRPr sz="800" b="0" i="0" u="none" strike="noStrike" kern="1200" baseline="0">
                    <a:solidFill>
                      <a:schemeClr val="tx1">
                        <a:lumMod val="50000"/>
                        <a:lumOff val="50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a:solidFill>
                        <a:schemeClr val="tx1">
                          <a:lumMod val="35000"/>
                          <a:lumOff val="65000"/>
                        </a:schemeClr>
                      </a:solidFill>
                    </a:ln>
                    <a:effectLst/>
                  </c:spPr>
                </c15:leaderLines>
              </c:ext>
            </c:extLst>
          </c:dLbls>
          <c:cat>
            <c:strRef>
              <c:f>[Results.xlsx]Sheet1!$B$5:$F$5</c:f>
              <c:strCache>
                <c:ptCount val="5"/>
                <c:pt idx="0">
                  <c:v>LANMAR</c:v>
                </c:pt>
                <c:pt idx="1">
                  <c:v>DSR</c:v>
                </c:pt>
                <c:pt idx="2">
                  <c:v>DYMO</c:v>
                </c:pt>
                <c:pt idx="3">
                  <c:v>AODV</c:v>
                </c:pt>
                <c:pt idx="4">
                  <c:v>LAR</c:v>
                </c:pt>
              </c:strCache>
            </c:strRef>
          </c:cat>
          <c:val>
            <c:numRef>
              <c:f>[Results.xlsx]Sheet1!$B$6:$F$6</c:f>
              <c:numCache>
                <c:formatCode>General</c:formatCode>
                <c:ptCount val="5"/>
                <c:pt idx="0">
                  <c:v>1.2044999999999999</c:v>
                </c:pt>
                <c:pt idx="1">
                  <c:v>1.6172500000000001</c:v>
                </c:pt>
                <c:pt idx="2">
                  <c:v>1.4172499999999999</c:v>
                </c:pt>
                <c:pt idx="3">
                  <c:v>0.553095</c:v>
                </c:pt>
                <c:pt idx="4">
                  <c:v>1.32253</c:v>
                </c:pt>
              </c:numCache>
            </c:numRef>
          </c:val>
        </c:ser>
        <c:ser>
          <c:idx val="1"/>
          <c:order val="1"/>
          <c:tx>
            <c:strRef>
              <c:f>[Results.xlsx]Sheet1!$A$7</c:f>
              <c:strCache>
                <c:ptCount val="1"/>
                <c:pt idx="0">
                  <c:v>Fixed</c:v>
                </c:pt>
              </c:strCache>
            </c:strRef>
          </c:tx>
          <c:spPr>
            <a:solidFill>
              <a:schemeClr val="accent2"/>
            </a:solidFill>
            <a:ln>
              <a:noFill/>
            </a:ln>
            <a:effectLst/>
          </c:spPr>
          <c:invertIfNegative val="0"/>
          <c:dLbls>
            <c:spPr>
              <a:noFill/>
              <a:ln>
                <a:noFill/>
              </a:ln>
              <a:effectLst/>
            </c:spPr>
            <c:txPr>
              <a:bodyPr rot="-5400000" spcFirstLastPara="1" vertOverflow="clip" horzOverflow="clip" vert="horz" wrap="square" lIns="38100" tIns="19050" rIns="38100" bIns="19050" anchor="ctr" anchorCtr="1">
                <a:spAutoFit/>
              </a:bodyPr>
              <a:lstStyle/>
              <a:p>
                <a:pPr>
                  <a:defRPr sz="800" b="0" i="0" u="none" strike="noStrike" kern="1200" baseline="0">
                    <a:solidFill>
                      <a:schemeClr val="tx1">
                        <a:lumMod val="50000"/>
                        <a:lumOff val="50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a:solidFill>
                        <a:schemeClr val="tx1">
                          <a:lumMod val="35000"/>
                          <a:lumOff val="65000"/>
                        </a:schemeClr>
                      </a:solidFill>
                    </a:ln>
                    <a:effectLst/>
                  </c:spPr>
                </c15:leaderLines>
              </c:ext>
            </c:extLst>
          </c:dLbls>
          <c:cat>
            <c:strRef>
              <c:f>[Results.xlsx]Sheet1!$B$5:$F$5</c:f>
              <c:strCache>
                <c:ptCount val="5"/>
                <c:pt idx="0">
                  <c:v>LANMAR</c:v>
                </c:pt>
                <c:pt idx="1">
                  <c:v>DSR</c:v>
                </c:pt>
                <c:pt idx="2">
                  <c:v>DYMO</c:v>
                </c:pt>
                <c:pt idx="3">
                  <c:v>AODV</c:v>
                </c:pt>
                <c:pt idx="4">
                  <c:v>LAR</c:v>
                </c:pt>
              </c:strCache>
            </c:strRef>
          </c:cat>
          <c:val>
            <c:numRef>
              <c:f>[Results.xlsx]Sheet1!$B$7:$F$7</c:f>
              <c:numCache>
                <c:formatCode>General</c:formatCode>
                <c:ptCount val="5"/>
                <c:pt idx="0">
                  <c:v>3.9554199999999998E-2</c:v>
                </c:pt>
                <c:pt idx="1">
                  <c:v>0.60871799999999998</c:v>
                </c:pt>
                <c:pt idx="2">
                  <c:v>0.55850900000000003</c:v>
                </c:pt>
                <c:pt idx="3">
                  <c:v>0.31093399999999999</c:v>
                </c:pt>
                <c:pt idx="4">
                  <c:v>0.427813</c:v>
                </c:pt>
              </c:numCache>
            </c:numRef>
          </c:val>
        </c:ser>
        <c:dLbls>
          <c:dLblPos val="outEnd"/>
          <c:showLegendKey val="0"/>
          <c:showVal val="1"/>
          <c:showCatName val="0"/>
          <c:showSerName val="0"/>
          <c:showPercent val="0"/>
          <c:showBubbleSize val="0"/>
        </c:dLbls>
        <c:gapWidth val="444"/>
        <c:overlap val="-90"/>
        <c:axId val="105008512"/>
        <c:axId val="105014016"/>
      </c:barChart>
      <c:catAx>
        <c:axId val="105008512"/>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cap="all" spc="120" normalizeH="0" baseline="0">
                <a:solidFill>
                  <a:schemeClr val="tx1">
                    <a:lumMod val="65000"/>
                    <a:lumOff val="35000"/>
                  </a:schemeClr>
                </a:solidFill>
                <a:latin typeface="+mn-lt"/>
                <a:ea typeface="+mn-ea"/>
                <a:cs typeface="+mn-cs"/>
              </a:defRPr>
            </a:pPr>
            <a:endParaRPr lang="en-US"/>
          </a:p>
        </c:txPr>
        <c:crossAx val="105014016"/>
        <c:crosses val="autoZero"/>
        <c:auto val="1"/>
        <c:lblAlgn val="ctr"/>
        <c:lblOffset val="100"/>
        <c:noMultiLvlLbl val="0"/>
      </c:catAx>
      <c:valAx>
        <c:axId val="105014016"/>
        <c:scaling>
          <c:orientation val="minMax"/>
        </c:scaling>
        <c:delete val="1"/>
        <c:axPos val="l"/>
        <c:title>
          <c:tx>
            <c:rich>
              <a:bodyPr rot="-5400000" spcFirstLastPara="1" vertOverflow="ellipsis" vert="horz" wrap="square" anchor="ctr" anchorCtr="1"/>
              <a:lstStyle/>
              <a:p>
                <a:pPr>
                  <a:defRPr sz="900" b="0" i="0" u="none" strike="noStrike" kern="1200" cap="all" baseline="0">
                    <a:solidFill>
                      <a:schemeClr val="tx1">
                        <a:lumMod val="65000"/>
                        <a:lumOff val="35000"/>
                      </a:schemeClr>
                    </a:solidFill>
                    <a:latin typeface="+mn-lt"/>
                    <a:ea typeface="+mn-ea"/>
                    <a:cs typeface="+mn-cs"/>
                  </a:defRPr>
                </a:pPr>
                <a:r>
                  <a:rPr lang="en-GB" sz="1400" dirty="0"/>
                  <a:t>Average  Jitter (seconds)</a:t>
                </a:r>
              </a:p>
            </c:rich>
          </c:tx>
          <c:layout>
            <c:manualLayout>
              <c:xMode val="edge"/>
              <c:yMode val="edge"/>
              <c:x val="2.90123456790123E-2"/>
              <c:y val="0.22825750011654999"/>
            </c:manualLayout>
          </c:layout>
          <c:overlay val="0"/>
          <c:spPr>
            <a:noFill/>
            <a:ln>
              <a:noFill/>
            </a:ln>
            <a:effectLst/>
          </c:spPr>
        </c:title>
        <c:numFmt formatCode="General" sourceLinked="1"/>
        <c:majorTickMark val="none"/>
        <c:minorTickMark val="none"/>
        <c:tickLblPos val="nextTo"/>
        <c:crossAx val="105008512"/>
        <c:crosses val="autoZero"/>
        <c:crossBetween val="between"/>
      </c:valAx>
      <c:dTable>
        <c:showHorzBorder val="1"/>
        <c:showVertBorder val="1"/>
        <c:showOutline val="1"/>
        <c:showKeys val="1"/>
        <c:spPr>
          <a:noFill/>
          <a:ln w="9525">
            <a:solidFill>
              <a:schemeClr val="tx1">
                <a:lumMod val="15000"/>
                <a:lumOff val="85000"/>
              </a:schemeClr>
            </a:solidFill>
          </a:ln>
          <a:effectLst/>
        </c:spPr>
        <c:txPr>
          <a:bodyPr rot="0" spcFirstLastPara="1" vertOverflow="ellipsis" vert="horz" wrap="square" anchor="ctr" anchorCtr="1"/>
          <a:lstStyle/>
          <a:p>
            <a:pPr rtl="0">
              <a:defRPr sz="900" b="0" i="0" u="none" strike="noStrike" kern="1200" baseline="0">
                <a:solidFill>
                  <a:schemeClr val="tx1">
                    <a:lumMod val="65000"/>
                    <a:lumOff val="35000"/>
                  </a:schemeClr>
                </a:solidFill>
                <a:latin typeface="+mn-lt"/>
                <a:ea typeface="+mn-ea"/>
                <a:cs typeface="+mn-cs"/>
              </a:defRPr>
            </a:pPr>
            <a:endParaRPr lang="en-US"/>
          </a:p>
        </c:txPr>
      </c:dTable>
    </c:plotArea>
    <c:legend>
      <c:legendPos val="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txPr>
    <a:bodyPr/>
    <a:lstStyle/>
    <a:p>
      <a:pPr>
        <a:defRPr/>
      </a:pPr>
      <a:endParaRPr lang="en-US"/>
    </a:p>
  </c:txPr>
  <c:externalData r:id="rId1">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1" i="0" u="none" strike="noStrike" kern="1200" cap="all" spc="120" normalizeH="0" baseline="0">
                <a:solidFill>
                  <a:schemeClr val="tx1">
                    <a:lumMod val="65000"/>
                    <a:lumOff val="35000"/>
                  </a:schemeClr>
                </a:solidFill>
                <a:latin typeface="+mn-lt"/>
                <a:ea typeface="+mn-ea"/>
                <a:cs typeface="+mn-cs"/>
              </a:defRPr>
            </a:pPr>
            <a:r>
              <a:rPr lang="en-GB"/>
              <a:t>Average Throughput per Protocol</a:t>
            </a:r>
          </a:p>
        </c:rich>
      </c:tx>
      <c:layout/>
      <c:overlay val="0"/>
      <c:spPr>
        <a:noFill/>
        <a:ln>
          <a:noFill/>
        </a:ln>
        <a:effectLst/>
      </c:spPr>
    </c:title>
    <c:autoTitleDeleted val="0"/>
    <c:plotArea>
      <c:layout/>
      <c:barChart>
        <c:barDir val="col"/>
        <c:grouping val="clustered"/>
        <c:varyColors val="0"/>
        <c:ser>
          <c:idx val="0"/>
          <c:order val="0"/>
          <c:tx>
            <c:strRef>
              <c:f>[Results.xlsx]Sheet1!$A$18</c:f>
              <c:strCache>
                <c:ptCount val="1"/>
                <c:pt idx="0">
                  <c:v>Mobility</c:v>
                </c:pt>
              </c:strCache>
            </c:strRef>
          </c:tx>
          <c:spPr>
            <a:solidFill>
              <a:schemeClr val="accent1"/>
            </a:solidFill>
            <a:ln>
              <a:noFill/>
            </a:ln>
            <a:effectLst/>
          </c:spPr>
          <c:invertIfNegative val="0"/>
          <c:dLbls>
            <c:spPr>
              <a:noFill/>
              <a:ln>
                <a:noFill/>
              </a:ln>
              <a:effectLst/>
            </c:spPr>
            <c:txPr>
              <a:bodyPr rot="-5400000" spcFirstLastPara="1" vertOverflow="clip" horzOverflow="clip" vert="horz" wrap="square" lIns="38100" tIns="19050" rIns="38100" bIns="19050" anchor="ctr" anchorCtr="1">
                <a:spAutoFit/>
              </a:bodyPr>
              <a:lstStyle/>
              <a:p>
                <a:pPr>
                  <a:defRPr sz="800" b="0" i="0" u="none" strike="noStrike" kern="1200" baseline="0">
                    <a:solidFill>
                      <a:schemeClr val="tx1">
                        <a:lumMod val="50000"/>
                        <a:lumOff val="50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a:solidFill>
                        <a:schemeClr val="tx1">
                          <a:lumMod val="35000"/>
                          <a:lumOff val="65000"/>
                        </a:schemeClr>
                      </a:solidFill>
                    </a:ln>
                    <a:effectLst/>
                  </c:spPr>
                </c15:leaderLines>
              </c:ext>
            </c:extLst>
          </c:dLbls>
          <c:cat>
            <c:strRef>
              <c:f>[Results.xlsx]Sheet1!$B$17:$F$17</c:f>
              <c:strCache>
                <c:ptCount val="5"/>
                <c:pt idx="0">
                  <c:v>LANMAR</c:v>
                </c:pt>
                <c:pt idx="1">
                  <c:v>DSR</c:v>
                </c:pt>
                <c:pt idx="2">
                  <c:v>DYMO</c:v>
                </c:pt>
                <c:pt idx="3">
                  <c:v>AODV</c:v>
                </c:pt>
                <c:pt idx="4">
                  <c:v>LAR</c:v>
                </c:pt>
              </c:strCache>
            </c:strRef>
          </c:cat>
          <c:val>
            <c:numRef>
              <c:f>[Results.xlsx]Sheet1!$B$18:$F$18</c:f>
              <c:numCache>
                <c:formatCode>General</c:formatCode>
                <c:ptCount val="5"/>
                <c:pt idx="0">
                  <c:v>1403.28</c:v>
                </c:pt>
                <c:pt idx="1">
                  <c:v>1104.58</c:v>
                </c:pt>
                <c:pt idx="2">
                  <c:v>1403.28</c:v>
                </c:pt>
                <c:pt idx="3">
                  <c:v>3220.36</c:v>
                </c:pt>
                <c:pt idx="4">
                  <c:v>1236.3699999999999</c:v>
                </c:pt>
              </c:numCache>
            </c:numRef>
          </c:val>
        </c:ser>
        <c:ser>
          <c:idx val="1"/>
          <c:order val="1"/>
          <c:tx>
            <c:strRef>
              <c:f>[Results.xlsx]Sheet1!$A$19</c:f>
              <c:strCache>
                <c:ptCount val="1"/>
                <c:pt idx="0">
                  <c:v>Fixed</c:v>
                </c:pt>
              </c:strCache>
            </c:strRef>
          </c:tx>
          <c:spPr>
            <a:solidFill>
              <a:schemeClr val="accent2"/>
            </a:solidFill>
            <a:ln>
              <a:noFill/>
            </a:ln>
            <a:effectLst/>
          </c:spPr>
          <c:invertIfNegative val="0"/>
          <c:dLbls>
            <c:spPr>
              <a:noFill/>
              <a:ln>
                <a:noFill/>
              </a:ln>
              <a:effectLst/>
            </c:spPr>
            <c:txPr>
              <a:bodyPr rot="-5400000" spcFirstLastPara="1" vertOverflow="clip" horzOverflow="clip" vert="horz" wrap="square" lIns="38100" tIns="19050" rIns="38100" bIns="19050" anchor="ctr" anchorCtr="1">
                <a:spAutoFit/>
              </a:bodyPr>
              <a:lstStyle/>
              <a:p>
                <a:pPr>
                  <a:defRPr sz="800" b="0" i="0" u="none" strike="noStrike" kern="1200" baseline="0">
                    <a:solidFill>
                      <a:schemeClr val="tx1">
                        <a:lumMod val="50000"/>
                        <a:lumOff val="50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a:solidFill>
                        <a:schemeClr val="tx1">
                          <a:lumMod val="35000"/>
                          <a:lumOff val="65000"/>
                        </a:schemeClr>
                      </a:solidFill>
                    </a:ln>
                    <a:effectLst/>
                  </c:spPr>
                </c15:leaderLines>
              </c:ext>
            </c:extLst>
          </c:dLbls>
          <c:cat>
            <c:strRef>
              <c:f>[Results.xlsx]Sheet1!$B$17:$F$17</c:f>
              <c:strCache>
                <c:ptCount val="5"/>
                <c:pt idx="0">
                  <c:v>LANMAR</c:v>
                </c:pt>
                <c:pt idx="1">
                  <c:v>DSR</c:v>
                </c:pt>
                <c:pt idx="2">
                  <c:v>DYMO</c:v>
                </c:pt>
                <c:pt idx="3">
                  <c:v>AODV</c:v>
                </c:pt>
                <c:pt idx="4">
                  <c:v>LAR</c:v>
                </c:pt>
              </c:strCache>
            </c:strRef>
          </c:cat>
          <c:val>
            <c:numRef>
              <c:f>[Results.xlsx]Sheet1!$B$19:$F$19</c:f>
              <c:numCache>
                <c:formatCode>General</c:formatCode>
                <c:ptCount val="5"/>
                <c:pt idx="0">
                  <c:v>5097.05</c:v>
                </c:pt>
                <c:pt idx="1">
                  <c:v>2096.35</c:v>
                </c:pt>
                <c:pt idx="2">
                  <c:v>4096.97</c:v>
                </c:pt>
                <c:pt idx="3">
                  <c:v>4096.71</c:v>
                </c:pt>
                <c:pt idx="4">
                  <c:v>4112.6899999999996</c:v>
                </c:pt>
              </c:numCache>
            </c:numRef>
          </c:val>
        </c:ser>
        <c:dLbls>
          <c:dLblPos val="outEnd"/>
          <c:showLegendKey val="0"/>
          <c:showVal val="1"/>
          <c:showCatName val="0"/>
          <c:showSerName val="0"/>
          <c:showPercent val="0"/>
          <c:showBubbleSize val="0"/>
        </c:dLbls>
        <c:gapWidth val="444"/>
        <c:overlap val="-90"/>
        <c:axId val="104679296"/>
        <c:axId val="104680832"/>
      </c:barChart>
      <c:catAx>
        <c:axId val="104679296"/>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cap="all" spc="120" normalizeH="0" baseline="0">
                <a:solidFill>
                  <a:schemeClr val="tx1">
                    <a:lumMod val="65000"/>
                    <a:lumOff val="35000"/>
                  </a:schemeClr>
                </a:solidFill>
                <a:latin typeface="+mn-lt"/>
                <a:ea typeface="+mn-ea"/>
                <a:cs typeface="+mn-cs"/>
              </a:defRPr>
            </a:pPr>
            <a:endParaRPr lang="en-US"/>
          </a:p>
        </c:txPr>
        <c:crossAx val="104680832"/>
        <c:crosses val="autoZero"/>
        <c:auto val="1"/>
        <c:lblAlgn val="ctr"/>
        <c:lblOffset val="100"/>
        <c:noMultiLvlLbl val="0"/>
      </c:catAx>
      <c:valAx>
        <c:axId val="104680832"/>
        <c:scaling>
          <c:orientation val="minMax"/>
        </c:scaling>
        <c:delete val="1"/>
        <c:axPos val="l"/>
        <c:title>
          <c:tx>
            <c:rich>
              <a:bodyPr rot="-5400000" spcFirstLastPara="1" vertOverflow="ellipsis" vert="horz" wrap="square" anchor="ctr" anchorCtr="1"/>
              <a:lstStyle/>
              <a:p>
                <a:pPr>
                  <a:defRPr sz="900" b="0" i="0" u="none" strike="noStrike" kern="1200" cap="all" baseline="0">
                    <a:solidFill>
                      <a:schemeClr val="tx1">
                        <a:lumMod val="65000"/>
                        <a:lumOff val="35000"/>
                      </a:schemeClr>
                    </a:solidFill>
                    <a:latin typeface="+mn-lt"/>
                    <a:ea typeface="+mn-ea"/>
                    <a:cs typeface="+mn-cs"/>
                  </a:defRPr>
                </a:pPr>
                <a:r>
                  <a:rPr lang="en-GB" sz="1400" dirty="0"/>
                  <a:t>Throughput (bits/second)</a:t>
                </a:r>
              </a:p>
            </c:rich>
          </c:tx>
          <c:layout>
            <c:manualLayout>
              <c:xMode val="edge"/>
              <c:yMode val="edge"/>
              <c:x val="1.7592592592592601E-2"/>
              <c:y val="0.294902322444969"/>
            </c:manualLayout>
          </c:layout>
          <c:overlay val="0"/>
          <c:spPr>
            <a:noFill/>
            <a:ln>
              <a:noFill/>
            </a:ln>
            <a:effectLst/>
          </c:spPr>
        </c:title>
        <c:numFmt formatCode="General" sourceLinked="1"/>
        <c:majorTickMark val="none"/>
        <c:minorTickMark val="none"/>
        <c:tickLblPos val="nextTo"/>
        <c:crossAx val="104679296"/>
        <c:crosses val="autoZero"/>
        <c:crossBetween val="between"/>
      </c:valAx>
      <c:dTable>
        <c:showHorzBorder val="1"/>
        <c:showVertBorder val="1"/>
        <c:showOutline val="1"/>
        <c:showKeys val="1"/>
        <c:spPr>
          <a:noFill/>
          <a:ln w="9525">
            <a:solidFill>
              <a:schemeClr val="tx1">
                <a:lumMod val="15000"/>
                <a:lumOff val="85000"/>
              </a:schemeClr>
            </a:solidFill>
          </a:ln>
          <a:effectLst/>
        </c:spPr>
        <c:txPr>
          <a:bodyPr rot="0" spcFirstLastPara="1" vertOverflow="ellipsis" vert="horz" wrap="square" anchor="ctr" anchorCtr="1"/>
          <a:lstStyle/>
          <a:p>
            <a:pPr rtl="0">
              <a:defRPr sz="900" b="0" i="0" u="none" strike="noStrike" kern="1200" baseline="0">
                <a:solidFill>
                  <a:schemeClr val="tx1">
                    <a:lumMod val="65000"/>
                    <a:lumOff val="35000"/>
                  </a:schemeClr>
                </a:solidFill>
                <a:latin typeface="+mn-lt"/>
                <a:ea typeface="+mn-ea"/>
                <a:cs typeface="+mn-cs"/>
              </a:defRPr>
            </a:pPr>
            <a:endParaRPr lang="en-US"/>
          </a:p>
        </c:txPr>
      </c:dTable>
    </c:plotArea>
    <c:legend>
      <c:legendPos val="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txPr>
    <a:bodyPr/>
    <a:lstStyle/>
    <a:p>
      <a:pPr>
        <a:defRPr/>
      </a:pPr>
      <a:endParaRPr lang="en-US"/>
    </a:p>
  </c:txPr>
  <c:externalData r:id="rId1">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1" i="0" u="none" strike="noStrike" kern="1200" cap="all" spc="120" normalizeH="0" baseline="0">
                <a:solidFill>
                  <a:schemeClr val="tx1">
                    <a:lumMod val="65000"/>
                    <a:lumOff val="35000"/>
                  </a:schemeClr>
                </a:solidFill>
                <a:latin typeface="+mn-lt"/>
                <a:ea typeface="+mn-ea"/>
                <a:cs typeface="+mn-cs"/>
              </a:defRPr>
            </a:pPr>
            <a:r>
              <a:rPr lang="en-GB" sz="1800" b="1" i="0" cap="all" baseline="0">
                <a:effectLst/>
              </a:rPr>
              <a:t>  average  delay per protocol diffrent speeds</a:t>
            </a:r>
            <a:endParaRPr lang="en-GB">
              <a:effectLst/>
            </a:endParaRPr>
          </a:p>
        </c:rich>
      </c:tx>
      <c:layout/>
      <c:overlay val="0"/>
      <c:spPr>
        <a:noFill/>
        <a:ln>
          <a:noFill/>
        </a:ln>
        <a:effectLst/>
      </c:spPr>
    </c:title>
    <c:autoTitleDeleted val="0"/>
    <c:plotArea>
      <c:layout/>
      <c:barChart>
        <c:barDir val="col"/>
        <c:grouping val="clustered"/>
        <c:varyColors val="0"/>
        <c:ser>
          <c:idx val="0"/>
          <c:order val="0"/>
          <c:tx>
            <c:strRef>
              <c:f>Sheet1!$A$14</c:f>
              <c:strCache>
                <c:ptCount val="1"/>
                <c:pt idx="0">
                  <c:v>S= 50</c:v>
                </c:pt>
              </c:strCache>
            </c:strRef>
          </c:tx>
          <c:spPr>
            <a:solidFill>
              <a:schemeClr val="accent1"/>
            </a:solidFill>
            <a:ln>
              <a:noFill/>
            </a:ln>
            <a:effectLst/>
          </c:spPr>
          <c:invertIfNegative val="0"/>
          <c:dLbls>
            <c:spPr>
              <a:noFill/>
              <a:ln>
                <a:noFill/>
              </a:ln>
              <a:effectLst/>
            </c:spPr>
            <c:txPr>
              <a:bodyPr rot="-5400000" spcFirstLastPara="1" vertOverflow="clip" horzOverflow="clip" vert="horz" wrap="square" lIns="38100" tIns="19050" rIns="38100" bIns="19050" anchor="ctr" anchorCtr="1">
                <a:spAutoFit/>
              </a:bodyPr>
              <a:lstStyle/>
              <a:p>
                <a:pPr>
                  <a:defRPr sz="800" b="0" i="0" u="none" strike="noStrike" kern="1200" baseline="0">
                    <a:solidFill>
                      <a:schemeClr val="tx1">
                        <a:lumMod val="50000"/>
                        <a:lumOff val="50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a:solidFill>
                        <a:schemeClr val="tx1">
                          <a:lumMod val="35000"/>
                          <a:lumOff val="65000"/>
                        </a:schemeClr>
                      </a:solidFill>
                    </a:ln>
                    <a:effectLst/>
                  </c:spPr>
                </c15:leaderLines>
              </c:ext>
            </c:extLst>
          </c:dLbls>
          <c:cat>
            <c:strRef>
              <c:f>Sheet1!$B$13:$F$13</c:f>
              <c:strCache>
                <c:ptCount val="5"/>
                <c:pt idx="0">
                  <c:v>LAR</c:v>
                </c:pt>
                <c:pt idx="1">
                  <c:v>AODV</c:v>
                </c:pt>
                <c:pt idx="2">
                  <c:v>DYMO</c:v>
                </c:pt>
                <c:pt idx="3">
                  <c:v>LANMAR</c:v>
                </c:pt>
                <c:pt idx="4">
                  <c:v>ANTMANET</c:v>
                </c:pt>
              </c:strCache>
              <c:extLst>
                <c:ext xmlns:c15="http://schemas.microsoft.com/office/drawing/2012/chart" uri="{02D57815-91ED-43cb-92C2-25804820EDAC}">
                  <c15:fullRef>
                    <c15:sqref>Sheet1!$B$12:$F$13</c15:sqref>
                  </c15:fullRef>
                  <c15:levelRef>
                    <c15:sqref>Sheet1!$B$13:$F$13</c15:sqref>
                  </c15:levelRef>
                </c:ext>
              </c:extLst>
            </c:strRef>
          </c:cat>
          <c:val>
            <c:numRef>
              <c:f>Sheet1!$B$14:$F$14</c:f>
              <c:numCache>
                <c:formatCode>General</c:formatCode>
                <c:ptCount val="5"/>
                <c:pt idx="0">
                  <c:v>3.57952</c:v>
                </c:pt>
                <c:pt idx="1">
                  <c:v>2.2458800000000001</c:v>
                </c:pt>
                <c:pt idx="2">
                  <c:v>1.3468800000000001</c:v>
                </c:pt>
                <c:pt idx="3">
                  <c:v>1.2458800000000001</c:v>
                </c:pt>
                <c:pt idx="4">
                  <c:v>1.8816200000000001</c:v>
                </c:pt>
              </c:numCache>
            </c:numRef>
          </c:val>
        </c:ser>
        <c:ser>
          <c:idx val="1"/>
          <c:order val="1"/>
          <c:tx>
            <c:strRef>
              <c:f>Sheet1!$A$15</c:f>
              <c:strCache>
                <c:ptCount val="1"/>
                <c:pt idx="0">
                  <c:v>S =150</c:v>
                </c:pt>
              </c:strCache>
            </c:strRef>
          </c:tx>
          <c:spPr>
            <a:solidFill>
              <a:schemeClr val="accent2"/>
            </a:solidFill>
            <a:ln>
              <a:noFill/>
            </a:ln>
            <a:effectLst/>
          </c:spPr>
          <c:invertIfNegative val="0"/>
          <c:dLbls>
            <c:spPr>
              <a:noFill/>
              <a:ln>
                <a:noFill/>
              </a:ln>
              <a:effectLst/>
            </c:spPr>
            <c:txPr>
              <a:bodyPr rot="-5400000" spcFirstLastPara="1" vertOverflow="clip" horzOverflow="clip" vert="horz" wrap="square" lIns="38100" tIns="19050" rIns="38100" bIns="19050" anchor="ctr" anchorCtr="1">
                <a:spAutoFit/>
              </a:bodyPr>
              <a:lstStyle/>
              <a:p>
                <a:pPr>
                  <a:defRPr sz="800" b="0" i="0" u="none" strike="noStrike" kern="1200" baseline="0">
                    <a:solidFill>
                      <a:schemeClr val="tx1">
                        <a:lumMod val="50000"/>
                        <a:lumOff val="50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a:solidFill>
                        <a:schemeClr val="tx1">
                          <a:lumMod val="35000"/>
                          <a:lumOff val="65000"/>
                        </a:schemeClr>
                      </a:solidFill>
                    </a:ln>
                    <a:effectLst/>
                  </c:spPr>
                </c15:leaderLines>
              </c:ext>
            </c:extLst>
          </c:dLbls>
          <c:cat>
            <c:strRef>
              <c:f>Sheet1!$B$13:$F$13</c:f>
              <c:strCache>
                <c:ptCount val="5"/>
                <c:pt idx="0">
                  <c:v>LAR</c:v>
                </c:pt>
                <c:pt idx="1">
                  <c:v>AODV</c:v>
                </c:pt>
                <c:pt idx="2">
                  <c:v>DYMO</c:v>
                </c:pt>
                <c:pt idx="3">
                  <c:v>LANMAR</c:v>
                </c:pt>
                <c:pt idx="4">
                  <c:v>ANTMANET</c:v>
                </c:pt>
              </c:strCache>
              <c:extLst>
                <c:ext xmlns:c15="http://schemas.microsoft.com/office/drawing/2012/chart" uri="{02D57815-91ED-43cb-92C2-25804820EDAC}">
                  <c15:fullRef>
                    <c15:sqref>Sheet1!$B$12:$F$13</c15:sqref>
                  </c15:fullRef>
                  <c15:levelRef>
                    <c15:sqref>Sheet1!$B$13:$F$13</c15:sqref>
                  </c15:levelRef>
                </c:ext>
              </c:extLst>
            </c:strRef>
          </c:cat>
          <c:val>
            <c:numRef>
              <c:f>Sheet1!$B$15:$F$15</c:f>
              <c:numCache>
                <c:formatCode>General</c:formatCode>
                <c:ptCount val="5"/>
                <c:pt idx="0">
                  <c:v>7.7712700000000003</c:v>
                </c:pt>
                <c:pt idx="1">
                  <c:v>5.5285799999999998</c:v>
                </c:pt>
                <c:pt idx="2">
                  <c:v>4.3468799999999996</c:v>
                </c:pt>
                <c:pt idx="3">
                  <c:v>5.6587399999999999</c:v>
                </c:pt>
                <c:pt idx="4">
                  <c:v>1.7846200000000001</c:v>
                </c:pt>
              </c:numCache>
            </c:numRef>
          </c:val>
        </c:ser>
        <c:ser>
          <c:idx val="2"/>
          <c:order val="2"/>
          <c:tx>
            <c:strRef>
              <c:f>Sheet1!$A$16</c:f>
              <c:strCache>
                <c:ptCount val="1"/>
                <c:pt idx="0">
                  <c:v>S =200</c:v>
                </c:pt>
              </c:strCache>
            </c:strRef>
          </c:tx>
          <c:spPr>
            <a:solidFill>
              <a:schemeClr val="accent3"/>
            </a:solidFill>
            <a:ln>
              <a:noFill/>
            </a:ln>
            <a:effectLst/>
          </c:spPr>
          <c:invertIfNegative val="0"/>
          <c:dLbls>
            <c:spPr>
              <a:noFill/>
              <a:ln>
                <a:noFill/>
              </a:ln>
              <a:effectLst/>
            </c:spPr>
            <c:txPr>
              <a:bodyPr rot="-5400000" spcFirstLastPara="1" vertOverflow="clip" horzOverflow="clip" vert="horz" wrap="square" lIns="38100" tIns="19050" rIns="38100" bIns="19050" anchor="ctr" anchorCtr="1">
                <a:spAutoFit/>
              </a:bodyPr>
              <a:lstStyle/>
              <a:p>
                <a:pPr>
                  <a:defRPr sz="800" b="0" i="0" u="none" strike="noStrike" kern="1200" baseline="0">
                    <a:solidFill>
                      <a:schemeClr val="tx1">
                        <a:lumMod val="50000"/>
                        <a:lumOff val="50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a:solidFill>
                        <a:schemeClr val="tx1">
                          <a:lumMod val="35000"/>
                          <a:lumOff val="65000"/>
                        </a:schemeClr>
                      </a:solidFill>
                    </a:ln>
                    <a:effectLst/>
                  </c:spPr>
                </c15:leaderLines>
              </c:ext>
            </c:extLst>
          </c:dLbls>
          <c:cat>
            <c:strRef>
              <c:f>Sheet1!$B$13:$F$13</c:f>
              <c:strCache>
                <c:ptCount val="5"/>
                <c:pt idx="0">
                  <c:v>LAR</c:v>
                </c:pt>
                <c:pt idx="1">
                  <c:v>AODV</c:v>
                </c:pt>
                <c:pt idx="2">
                  <c:v>DYMO</c:v>
                </c:pt>
                <c:pt idx="3">
                  <c:v>LANMAR</c:v>
                </c:pt>
                <c:pt idx="4">
                  <c:v>ANTMANET</c:v>
                </c:pt>
              </c:strCache>
              <c:extLst>
                <c:ext xmlns:c15="http://schemas.microsoft.com/office/drawing/2012/chart" uri="{02D57815-91ED-43cb-92C2-25804820EDAC}">
                  <c15:fullRef>
                    <c15:sqref>Sheet1!$B$12:$F$13</c15:sqref>
                  </c15:fullRef>
                  <c15:levelRef>
                    <c15:sqref>Sheet1!$B$13:$F$13</c15:sqref>
                  </c15:levelRef>
                </c:ext>
              </c:extLst>
            </c:strRef>
          </c:cat>
          <c:val>
            <c:numRef>
              <c:f>Sheet1!$B$16:$F$16</c:f>
              <c:numCache>
                <c:formatCode>General</c:formatCode>
                <c:ptCount val="5"/>
                <c:pt idx="0">
                  <c:v>9.8645499999999995</c:v>
                </c:pt>
                <c:pt idx="1">
                  <c:v>8.5487699999999993</c:v>
                </c:pt>
                <c:pt idx="2">
                  <c:v>8.3468800000000005</c:v>
                </c:pt>
                <c:pt idx="3">
                  <c:v>9.2458799999999997</c:v>
                </c:pt>
                <c:pt idx="4">
                  <c:v>1.9256200000000001</c:v>
                </c:pt>
              </c:numCache>
            </c:numRef>
          </c:val>
        </c:ser>
        <c:dLbls>
          <c:dLblPos val="outEnd"/>
          <c:showLegendKey val="0"/>
          <c:showVal val="1"/>
          <c:showCatName val="0"/>
          <c:showSerName val="0"/>
          <c:showPercent val="0"/>
          <c:showBubbleSize val="0"/>
        </c:dLbls>
        <c:gapWidth val="444"/>
        <c:overlap val="-90"/>
        <c:axId val="105673856"/>
        <c:axId val="105675776"/>
      </c:barChart>
      <c:catAx>
        <c:axId val="105673856"/>
        <c:scaling>
          <c:orientation val="minMax"/>
        </c:scaling>
        <c:delete val="0"/>
        <c:axPos val="b"/>
        <c:majorGridlines>
          <c:spPr>
            <a:ln w="9525" cap="flat" cmpd="sng" algn="ctr">
              <a:solidFill>
                <a:schemeClr val="tx1">
                  <a:lumMod val="15000"/>
                  <a:lumOff val="85000"/>
                </a:schemeClr>
              </a:solidFill>
              <a:round/>
            </a:ln>
            <a:effectLst/>
          </c:spPr>
        </c:majorGridlines>
        <c:title>
          <c:layout/>
          <c:overlay val="0"/>
          <c:spPr>
            <a:noFill/>
            <a:ln>
              <a:noFill/>
            </a:ln>
            <a:effectLst/>
          </c:spPr>
          <c:txPr>
            <a:bodyPr rot="0" spcFirstLastPara="1" vertOverflow="ellipsis" vert="horz" wrap="square" anchor="ctr" anchorCtr="1"/>
            <a:lstStyle/>
            <a:p>
              <a:pPr>
                <a:defRPr sz="900" b="0" i="0" u="none" strike="noStrike" kern="1200" cap="all"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cap="all" spc="120" normalizeH="0" baseline="0">
                <a:solidFill>
                  <a:schemeClr val="tx1">
                    <a:lumMod val="65000"/>
                    <a:lumOff val="35000"/>
                  </a:schemeClr>
                </a:solidFill>
                <a:latin typeface="+mn-lt"/>
                <a:ea typeface="+mn-ea"/>
                <a:cs typeface="+mn-cs"/>
              </a:defRPr>
            </a:pPr>
            <a:endParaRPr lang="en-US"/>
          </a:p>
        </c:txPr>
        <c:crossAx val="105675776"/>
        <c:crosses val="autoZero"/>
        <c:auto val="1"/>
        <c:lblAlgn val="ctr"/>
        <c:lblOffset val="100"/>
        <c:noMultiLvlLbl val="0"/>
      </c:catAx>
      <c:valAx>
        <c:axId val="105675776"/>
        <c:scaling>
          <c:orientation val="minMax"/>
        </c:scaling>
        <c:delete val="1"/>
        <c:axPos val="l"/>
        <c:title>
          <c:tx>
            <c:rich>
              <a:bodyPr rot="-5400000" spcFirstLastPara="1" vertOverflow="ellipsis" vert="horz" wrap="square" anchor="ctr" anchorCtr="1"/>
              <a:lstStyle/>
              <a:p>
                <a:pPr>
                  <a:defRPr sz="900" b="0" i="0" u="none" strike="noStrike" kern="1200" cap="all" baseline="0">
                    <a:solidFill>
                      <a:schemeClr val="tx1">
                        <a:lumMod val="65000"/>
                        <a:lumOff val="35000"/>
                      </a:schemeClr>
                    </a:solidFill>
                    <a:latin typeface="+mn-lt"/>
                    <a:ea typeface="+mn-ea"/>
                    <a:cs typeface="+mn-cs"/>
                  </a:defRPr>
                </a:pPr>
                <a:r>
                  <a:rPr lang="en-GB"/>
                  <a:t>average  delay(seconds)</a:t>
                </a:r>
              </a:p>
            </c:rich>
          </c:tx>
          <c:layout/>
          <c:overlay val="0"/>
          <c:spPr>
            <a:noFill/>
            <a:ln>
              <a:noFill/>
            </a:ln>
            <a:effectLst/>
          </c:spPr>
        </c:title>
        <c:numFmt formatCode="General" sourceLinked="1"/>
        <c:majorTickMark val="none"/>
        <c:minorTickMark val="none"/>
        <c:tickLblPos val="nextTo"/>
        <c:crossAx val="105673856"/>
        <c:crosses val="autoZero"/>
        <c:crossBetween val="between"/>
      </c:valAx>
      <c:dTable>
        <c:showHorzBorder val="1"/>
        <c:showVertBorder val="1"/>
        <c:showOutline val="1"/>
        <c:showKeys val="1"/>
        <c:spPr>
          <a:noFill/>
          <a:ln w="9525">
            <a:solidFill>
              <a:schemeClr val="tx1">
                <a:lumMod val="15000"/>
                <a:lumOff val="85000"/>
              </a:schemeClr>
            </a:solidFill>
          </a:ln>
          <a:effectLst/>
        </c:spPr>
        <c:txPr>
          <a:bodyPr rot="0" spcFirstLastPara="1" vertOverflow="ellipsis" vert="horz" wrap="square" anchor="ctr" anchorCtr="1"/>
          <a:lstStyle/>
          <a:p>
            <a:pPr rtl="0">
              <a:defRPr sz="900" b="0" i="0" u="none" strike="noStrike" kern="1200" baseline="0">
                <a:solidFill>
                  <a:schemeClr val="tx1">
                    <a:lumMod val="65000"/>
                    <a:lumOff val="35000"/>
                  </a:schemeClr>
                </a:solidFill>
                <a:latin typeface="+mn-lt"/>
                <a:ea typeface="+mn-ea"/>
                <a:cs typeface="+mn-cs"/>
              </a:defRPr>
            </a:pPr>
            <a:endParaRPr lang="en-US"/>
          </a:p>
        </c:txPr>
      </c:dTable>
      <c:spPr>
        <a:noFill/>
        <a:ln>
          <a:noFill/>
        </a:ln>
        <a:effectLst/>
      </c:spPr>
    </c:plotArea>
    <c:legend>
      <c:legendPos val="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1">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1" i="0" u="none" strike="noStrike" kern="1200" cap="all" spc="120" normalizeH="0" baseline="0">
                <a:solidFill>
                  <a:schemeClr val="tx1">
                    <a:lumMod val="65000"/>
                    <a:lumOff val="35000"/>
                  </a:schemeClr>
                </a:solidFill>
                <a:latin typeface="+mn-lt"/>
                <a:ea typeface="+mn-ea"/>
                <a:cs typeface="+mn-cs"/>
              </a:defRPr>
            </a:pPr>
            <a:r>
              <a:rPr lang="en-GB"/>
              <a:t> average jitter per protocol diffrent speeds</a:t>
            </a:r>
          </a:p>
        </c:rich>
      </c:tx>
      <c:layout/>
      <c:overlay val="0"/>
      <c:spPr>
        <a:noFill/>
        <a:ln>
          <a:noFill/>
        </a:ln>
        <a:effectLst/>
      </c:spPr>
    </c:title>
    <c:autoTitleDeleted val="0"/>
    <c:plotArea>
      <c:layout/>
      <c:barChart>
        <c:barDir val="col"/>
        <c:grouping val="clustered"/>
        <c:varyColors val="0"/>
        <c:ser>
          <c:idx val="0"/>
          <c:order val="0"/>
          <c:tx>
            <c:strRef>
              <c:f>Sheet1!$A$5</c:f>
              <c:strCache>
                <c:ptCount val="1"/>
                <c:pt idx="0">
                  <c:v>S= 50</c:v>
                </c:pt>
              </c:strCache>
            </c:strRef>
          </c:tx>
          <c:spPr>
            <a:solidFill>
              <a:schemeClr val="accent1"/>
            </a:solidFill>
            <a:ln>
              <a:noFill/>
            </a:ln>
            <a:effectLst/>
          </c:spPr>
          <c:invertIfNegative val="0"/>
          <c:dLbls>
            <c:spPr>
              <a:noFill/>
              <a:ln>
                <a:noFill/>
              </a:ln>
              <a:effectLst/>
            </c:spPr>
            <c:txPr>
              <a:bodyPr rot="-5400000" spcFirstLastPara="1" vertOverflow="clip" horzOverflow="clip" vert="horz" wrap="square" lIns="38100" tIns="19050" rIns="38100" bIns="19050" anchor="ctr" anchorCtr="1">
                <a:spAutoFit/>
              </a:bodyPr>
              <a:lstStyle/>
              <a:p>
                <a:pPr>
                  <a:defRPr sz="800" b="0" i="0" u="none" strike="noStrike" kern="1200" baseline="0">
                    <a:solidFill>
                      <a:schemeClr val="tx1">
                        <a:lumMod val="50000"/>
                        <a:lumOff val="50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a:solidFill>
                        <a:schemeClr val="tx1">
                          <a:lumMod val="35000"/>
                          <a:lumOff val="65000"/>
                        </a:schemeClr>
                      </a:solidFill>
                    </a:ln>
                    <a:effectLst/>
                  </c:spPr>
                </c15:leaderLines>
              </c:ext>
            </c:extLst>
          </c:dLbls>
          <c:cat>
            <c:strRef>
              <c:f>Sheet1!$B$4:$F$4</c:f>
              <c:strCache>
                <c:ptCount val="5"/>
                <c:pt idx="0">
                  <c:v>LAR</c:v>
                </c:pt>
                <c:pt idx="1">
                  <c:v>AODV</c:v>
                </c:pt>
                <c:pt idx="2">
                  <c:v>DYMO</c:v>
                </c:pt>
                <c:pt idx="3">
                  <c:v>LANMAR</c:v>
                </c:pt>
                <c:pt idx="4">
                  <c:v>ANTMANET</c:v>
                </c:pt>
              </c:strCache>
            </c:strRef>
          </c:cat>
          <c:val>
            <c:numRef>
              <c:f>Sheet1!$B$5:$F$5</c:f>
              <c:numCache>
                <c:formatCode>General</c:formatCode>
                <c:ptCount val="5"/>
                <c:pt idx="0">
                  <c:v>2.33284</c:v>
                </c:pt>
                <c:pt idx="1">
                  <c:v>1.280462</c:v>
                </c:pt>
                <c:pt idx="2">
                  <c:v>2.92963</c:v>
                </c:pt>
                <c:pt idx="3">
                  <c:v>2.2846199999999999</c:v>
                </c:pt>
                <c:pt idx="4">
                  <c:v>0.95879999999999999</c:v>
                </c:pt>
              </c:numCache>
            </c:numRef>
          </c:val>
        </c:ser>
        <c:ser>
          <c:idx val="1"/>
          <c:order val="1"/>
          <c:tx>
            <c:strRef>
              <c:f>Sheet1!$A$6</c:f>
              <c:strCache>
                <c:ptCount val="1"/>
                <c:pt idx="0">
                  <c:v>S =150</c:v>
                </c:pt>
              </c:strCache>
            </c:strRef>
          </c:tx>
          <c:spPr>
            <a:solidFill>
              <a:schemeClr val="accent2"/>
            </a:solidFill>
            <a:ln>
              <a:noFill/>
            </a:ln>
            <a:effectLst/>
          </c:spPr>
          <c:invertIfNegative val="0"/>
          <c:dLbls>
            <c:spPr>
              <a:noFill/>
              <a:ln>
                <a:noFill/>
              </a:ln>
              <a:effectLst/>
            </c:spPr>
            <c:txPr>
              <a:bodyPr rot="-5400000" spcFirstLastPara="1" vertOverflow="clip" horzOverflow="clip" vert="horz" wrap="square" lIns="38100" tIns="19050" rIns="38100" bIns="19050" anchor="ctr" anchorCtr="1">
                <a:spAutoFit/>
              </a:bodyPr>
              <a:lstStyle/>
              <a:p>
                <a:pPr>
                  <a:defRPr sz="800" b="0" i="0" u="none" strike="noStrike" kern="1200" baseline="0">
                    <a:solidFill>
                      <a:schemeClr val="tx1">
                        <a:lumMod val="50000"/>
                        <a:lumOff val="50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a:solidFill>
                        <a:schemeClr val="tx1">
                          <a:lumMod val="35000"/>
                          <a:lumOff val="65000"/>
                        </a:schemeClr>
                      </a:solidFill>
                    </a:ln>
                    <a:effectLst/>
                  </c:spPr>
                </c15:leaderLines>
              </c:ext>
            </c:extLst>
          </c:dLbls>
          <c:cat>
            <c:strRef>
              <c:f>Sheet1!$B$4:$F$4</c:f>
              <c:strCache>
                <c:ptCount val="5"/>
                <c:pt idx="0">
                  <c:v>LAR</c:v>
                </c:pt>
                <c:pt idx="1">
                  <c:v>AODV</c:v>
                </c:pt>
                <c:pt idx="2">
                  <c:v>DYMO</c:v>
                </c:pt>
                <c:pt idx="3">
                  <c:v>LANMAR</c:v>
                </c:pt>
                <c:pt idx="4">
                  <c:v>ANTMANET</c:v>
                </c:pt>
              </c:strCache>
            </c:strRef>
          </c:cat>
          <c:val>
            <c:numRef>
              <c:f>Sheet1!$B$6:$F$6</c:f>
              <c:numCache>
                <c:formatCode>General</c:formatCode>
                <c:ptCount val="5"/>
                <c:pt idx="0">
                  <c:v>3.39723</c:v>
                </c:pt>
                <c:pt idx="1">
                  <c:v>3.4546199999999998</c:v>
                </c:pt>
                <c:pt idx="2">
                  <c:v>4.2583000000000002</c:v>
                </c:pt>
                <c:pt idx="3">
                  <c:v>4.4736200000000004</c:v>
                </c:pt>
                <c:pt idx="4">
                  <c:v>1.2458800000000001</c:v>
                </c:pt>
              </c:numCache>
            </c:numRef>
          </c:val>
        </c:ser>
        <c:ser>
          <c:idx val="2"/>
          <c:order val="2"/>
          <c:tx>
            <c:strRef>
              <c:f>Sheet1!$A$7</c:f>
              <c:strCache>
                <c:ptCount val="1"/>
                <c:pt idx="0">
                  <c:v>S =200</c:v>
                </c:pt>
              </c:strCache>
            </c:strRef>
          </c:tx>
          <c:spPr>
            <a:solidFill>
              <a:schemeClr val="accent3"/>
            </a:solidFill>
            <a:ln>
              <a:noFill/>
            </a:ln>
            <a:effectLst/>
          </c:spPr>
          <c:invertIfNegative val="0"/>
          <c:dLbls>
            <c:spPr>
              <a:noFill/>
              <a:ln>
                <a:noFill/>
              </a:ln>
              <a:effectLst/>
            </c:spPr>
            <c:txPr>
              <a:bodyPr rot="-5400000" spcFirstLastPara="1" vertOverflow="clip" horzOverflow="clip" vert="horz" wrap="square" lIns="38100" tIns="19050" rIns="38100" bIns="19050" anchor="ctr" anchorCtr="1">
                <a:spAutoFit/>
              </a:bodyPr>
              <a:lstStyle/>
              <a:p>
                <a:pPr>
                  <a:defRPr sz="800" b="0" i="0" u="none" strike="noStrike" kern="1200" baseline="0">
                    <a:solidFill>
                      <a:schemeClr val="tx1">
                        <a:lumMod val="50000"/>
                        <a:lumOff val="50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a:solidFill>
                        <a:schemeClr val="tx1">
                          <a:lumMod val="35000"/>
                          <a:lumOff val="65000"/>
                        </a:schemeClr>
                      </a:solidFill>
                    </a:ln>
                    <a:effectLst/>
                  </c:spPr>
                </c15:leaderLines>
              </c:ext>
            </c:extLst>
          </c:dLbls>
          <c:cat>
            <c:strRef>
              <c:f>Sheet1!$B$4:$F$4</c:f>
              <c:strCache>
                <c:ptCount val="5"/>
                <c:pt idx="0">
                  <c:v>LAR</c:v>
                </c:pt>
                <c:pt idx="1">
                  <c:v>AODV</c:v>
                </c:pt>
                <c:pt idx="2">
                  <c:v>DYMO</c:v>
                </c:pt>
                <c:pt idx="3">
                  <c:v>LANMAR</c:v>
                </c:pt>
                <c:pt idx="4">
                  <c:v>ANTMANET</c:v>
                </c:pt>
              </c:strCache>
            </c:strRef>
          </c:cat>
          <c:val>
            <c:numRef>
              <c:f>Sheet1!$B$7:$F$7</c:f>
              <c:numCache>
                <c:formatCode>General</c:formatCode>
                <c:ptCount val="5"/>
                <c:pt idx="0">
                  <c:v>3.6357599999999999</c:v>
                </c:pt>
                <c:pt idx="1">
                  <c:v>4.67849</c:v>
                </c:pt>
                <c:pt idx="2">
                  <c:v>6.6539999999999999</c:v>
                </c:pt>
                <c:pt idx="3">
                  <c:v>7.67849</c:v>
                </c:pt>
                <c:pt idx="4">
                  <c:v>1.2458800000000001</c:v>
                </c:pt>
              </c:numCache>
            </c:numRef>
          </c:val>
        </c:ser>
        <c:dLbls>
          <c:dLblPos val="outEnd"/>
          <c:showLegendKey val="0"/>
          <c:showVal val="1"/>
          <c:showCatName val="0"/>
          <c:showSerName val="0"/>
          <c:showPercent val="0"/>
          <c:showBubbleSize val="0"/>
        </c:dLbls>
        <c:gapWidth val="444"/>
        <c:overlap val="-90"/>
        <c:axId val="105562880"/>
        <c:axId val="105564416"/>
      </c:barChart>
      <c:catAx>
        <c:axId val="105562880"/>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cap="all" spc="120" normalizeH="0" baseline="0">
                <a:solidFill>
                  <a:schemeClr val="tx1">
                    <a:lumMod val="65000"/>
                    <a:lumOff val="35000"/>
                  </a:schemeClr>
                </a:solidFill>
                <a:latin typeface="+mn-lt"/>
                <a:ea typeface="+mn-ea"/>
                <a:cs typeface="+mn-cs"/>
              </a:defRPr>
            </a:pPr>
            <a:endParaRPr lang="en-US"/>
          </a:p>
        </c:txPr>
        <c:crossAx val="105564416"/>
        <c:crosses val="autoZero"/>
        <c:auto val="1"/>
        <c:lblAlgn val="ctr"/>
        <c:lblOffset val="100"/>
        <c:noMultiLvlLbl val="0"/>
      </c:catAx>
      <c:valAx>
        <c:axId val="105564416"/>
        <c:scaling>
          <c:orientation val="minMax"/>
        </c:scaling>
        <c:delete val="1"/>
        <c:axPos val="l"/>
        <c:title>
          <c:tx>
            <c:rich>
              <a:bodyPr rot="-5400000" spcFirstLastPara="1" vertOverflow="ellipsis" vert="horz" wrap="square" anchor="ctr" anchorCtr="1"/>
              <a:lstStyle/>
              <a:p>
                <a:pPr>
                  <a:defRPr sz="900" b="0" i="0" u="none" strike="noStrike" kern="1200" cap="all" baseline="0">
                    <a:solidFill>
                      <a:schemeClr val="tx1">
                        <a:lumMod val="65000"/>
                        <a:lumOff val="35000"/>
                      </a:schemeClr>
                    </a:solidFill>
                    <a:latin typeface="+mn-lt"/>
                    <a:ea typeface="+mn-ea"/>
                    <a:cs typeface="+mn-cs"/>
                  </a:defRPr>
                </a:pPr>
                <a:r>
                  <a:rPr lang="en-GB"/>
                  <a:t>average jitter (seconds)</a:t>
                </a:r>
              </a:p>
            </c:rich>
          </c:tx>
          <c:layout/>
          <c:overlay val="0"/>
          <c:spPr>
            <a:noFill/>
            <a:ln>
              <a:noFill/>
            </a:ln>
            <a:effectLst/>
          </c:spPr>
        </c:title>
        <c:numFmt formatCode="General" sourceLinked="1"/>
        <c:majorTickMark val="none"/>
        <c:minorTickMark val="none"/>
        <c:tickLblPos val="nextTo"/>
        <c:crossAx val="105562880"/>
        <c:crosses val="autoZero"/>
        <c:crossBetween val="between"/>
      </c:valAx>
      <c:dTable>
        <c:showHorzBorder val="1"/>
        <c:showVertBorder val="1"/>
        <c:showOutline val="1"/>
        <c:showKeys val="1"/>
        <c:spPr>
          <a:noFill/>
          <a:ln w="9525">
            <a:solidFill>
              <a:schemeClr val="tx1">
                <a:lumMod val="15000"/>
                <a:lumOff val="85000"/>
              </a:schemeClr>
            </a:solidFill>
          </a:ln>
          <a:effectLst/>
        </c:spPr>
        <c:txPr>
          <a:bodyPr rot="0" spcFirstLastPara="1" vertOverflow="ellipsis" vert="horz" wrap="square" anchor="ctr" anchorCtr="1"/>
          <a:lstStyle/>
          <a:p>
            <a:pPr rtl="0">
              <a:defRPr sz="900" b="0" i="0" u="none" strike="noStrike" kern="1200" baseline="0">
                <a:solidFill>
                  <a:schemeClr val="tx1">
                    <a:lumMod val="65000"/>
                    <a:lumOff val="35000"/>
                  </a:schemeClr>
                </a:solidFill>
                <a:latin typeface="+mn-lt"/>
                <a:ea typeface="+mn-ea"/>
                <a:cs typeface="+mn-cs"/>
              </a:defRPr>
            </a:pPr>
            <a:endParaRPr lang="en-US"/>
          </a:p>
        </c:txPr>
      </c:dTable>
      <c:spPr>
        <a:noFill/>
        <a:ln>
          <a:noFill/>
        </a:ln>
        <a:effectLst/>
      </c:spPr>
    </c:plotArea>
    <c:legend>
      <c:legendPos val="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1">
    <c:autoUpdate val="0"/>
  </c:externalData>
</c:chartSpace>
</file>

<file path=ppt/charts/chart6.xml><?xml version="1.0" encoding="utf-8"?>
<c:chartSpace xmlns:c="http://schemas.openxmlformats.org/drawingml/2006/chart" xmlns:a="http://schemas.openxmlformats.org/drawingml/2006/main" xmlns:r="http://schemas.openxmlformats.org/officeDocument/2006/relationships">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1" i="0" u="none" strike="noStrike" kern="1200" cap="all" spc="120" normalizeH="0" baseline="0">
                <a:solidFill>
                  <a:schemeClr val="tx1">
                    <a:lumMod val="65000"/>
                    <a:lumOff val="35000"/>
                  </a:schemeClr>
                </a:solidFill>
                <a:latin typeface="+mn-lt"/>
                <a:ea typeface="+mn-ea"/>
                <a:cs typeface="+mn-cs"/>
              </a:defRPr>
            </a:pPr>
            <a:r>
              <a:rPr lang="en-GB" sz="1800" b="1" i="0" cap="all" baseline="0">
                <a:effectLst/>
              </a:rPr>
              <a:t> Average throughput per protocol diffrent speeds</a:t>
            </a:r>
            <a:endParaRPr lang="en-GB">
              <a:effectLst/>
            </a:endParaRPr>
          </a:p>
        </c:rich>
      </c:tx>
      <c:layout/>
      <c:overlay val="0"/>
      <c:spPr>
        <a:noFill/>
        <a:ln>
          <a:noFill/>
        </a:ln>
        <a:effectLst/>
      </c:spPr>
    </c:title>
    <c:autoTitleDeleted val="0"/>
    <c:plotArea>
      <c:layout/>
      <c:barChart>
        <c:barDir val="col"/>
        <c:grouping val="clustered"/>
        <c:varyColors val="0"/>
        <c:ser>
          <c:idx val="0"/>
          <c:order val="0"/>
          <c:tx>
            <c:strRef>
              <c:f>Sheet1!$A$26</c:f>
              <c:strCache>
                <c:ptCount val="1"/>
                <c:pt idx="0">
                  <c:v>S= 50</c:v>
                </c:pt>
              </c:strCache>
            </c:strRef>
          </c:tx>
          <c:spPr>
            <a:solidFill>
              <a:schemeClr val="accent1"/>
            </a:solidFill>
            <a:ln>
              <a:noFill/>
            </a:ln>
            <a:effectLst/>
          </c:spPr>
          <c:invertIfNegative val="0"/>
          <c:dLbls>
            <c:spPr>
              <a:noFill/>
              <a:ln>
                <a:noFill/>
              </a:ln>
              <a:effectLst/>
            </c:spPr>
            <c:txPr>
              <a:bodyPr rot="-5400000" spcFirstLastPara="1" vertOverflow="clip" horzOverflow="clip" vert="horz" wrap="square" lIns="38100" tIns="19050" rIns="38100" bIns="19050" anchor="ctr" anchorCtr="1">
                <a:spAutoFit/>
              </a:bodyPr>
              <a:lstStyle/>
              <a:p>
                <a:pPr>
                  <a:defRPr sz="800" b="0" i="0" u="none" strike="noStrike" kern="1200" baseline="0">
                    <a:solidFill>
                      <a:schemeClr val="tx1">
                        <a:lumMod val="50000"/>
                        <a:lumOff val="50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a:solidFill>
                        <a:schemeClr val="tx1">
                          <a:lumMod val="35000"/>
                          <a:lumOff val="65000"/>
                        </a:schemeClr>
                      </a:solidFill>
                    </a:ln>
                    <a:effectLst/>
                  </c:spPr>
                </c15:leaderLines>
              </c:ext>
            </c:extLst>
          </c:dLbls>
          <c:cat>
            <c:strRef>
              <c:f>Sheet1!$B$25:$F$25</c:f>
              <c:strCache>
                <c:ptCount val="5"/>
                <c:pt idx="0">
                  <c:v>LAR</c:v>
                </c:pt>
                <c:pt idx="1">
                  <c:v>AODV</c:v>
                </c:pt>
                <c:pt idx="2">
                  <c:v>DYMO</c:v>
                </c:pt>
                <c:pt idx="3">
                  <c:v>LANMAR</c:v>
                </c:pt>
                <c:pt idx="4">
                  <c:v>ANTMANET</c:v>
                </c:pt>
              </c:strCache>
            </c:strRef>
          </c:cat>
          <c:val>
            <c:numRef>
              <c:f>Sheet1!$B$26:$F$26</c:f>
              <c:numCache>
                <c:formatCode>General</c:formatCode>
                <c:ptCount val="5"/>
                <c:pt idx="0">
                  <c:v>6.21</c:v>
                </c:pt>
                <c:pt idx="1">
                  <c:v>5.2885099999999996</c:v>
                </c:pt>
                <c:pt idx="2">
                  <c:v>5.4335000000000004</c:v>
                </c:pt>
                <c:pt idx="3">
                  <c:v>5.2885099999999996</c:v>
                </c:pt>
                <c:pt idx="4">
                  <c:v>7.2885099999999996</c:v>
                </c:pt>
              </c:numCache>
            </c:numRef>
          </c:val>
        </c:ser>
        <c:ser>
          <c:idx val="1"/>
          <c:order val="1"/>
          <c:tx>
            <c:strRef>
              <c:f>Sheet1!$A$27</c:f>
              <c:strCache>
                <c:ptCount val="1"/>
                <c:pt idx="0">
                  <c:v>S =150</c:v>
                </c:pt>
              </c:strCache>
            </c:strRef>
          </c:tx>
          <c:spPr>
            <a:solidFill>
              <a:schemeClr val="accent2"/>
            </a:solidFill>
            <a:ln>
              <a:noFill/>
            </a:ln>
            <a:effectLst/>
          </c:spPr>
          <c:invertIfNegative val="0"/>
          <c:dLbls>
            <c:spPr>
              <a:noFill/>
              <a:ln>
                <a:noFill/>
              </a:ln>
              <a:effectLst/>
            </c:spPr>
            <c:txPr>
              <a:bodyPr rot="-5400000" spcFirstLastPara="1" vertOverflow="clip" horzOverflow="clip" vert="horz" wrap="square" lIns="38100" tIns="19050" rIns="38100" bIns="19050" anchor="ctr" anchorCtr="1">
                <a:spAutoFit/>
              </a:bodyPr>
              <a:lstStyle/>
              <a:p>
                <a:pPr>
                  <a:defRPr sz="800" b="0" i="0" u="none" strike="noStrike" kern="1200" baseline="0">
                    <a:solidFill>
                      <a:schemeClr val="tx1">
                        <a:lumMod val="50000"/>
                        <a:lumOff val="50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a:solidFill>
                        <a:schemeClr val="tx1">
                          <a:lumMod val="35000"/>
                          <a:lumOff val="65000"/>
                        </a:schemeClr>
                      </a:solidFill>
                    </a:ln>
                    <a:effectLst/>
                  </c:spPr>
                </c15:leaderLines>
              </c:ext>
            </c:extLst>
          </c:dLbls>
          <c:cat>
            <c:strRef>
              <c:f>Sheet1!$B$25:$F$25</c:f>
              <c:strCache>
                <c:ptCount val="5"/>
                <c:pt idx="0">
                  <c:v>LAR</c:v>
                </c:pt>
                <c:pt idx="1">
                  <c:v>AODV</c:v>
                </c:pt>
                <c:pt idx="2">
                  <c:v>DYMO</c:v>
                </c:pt>
                <c:pt idx="3">
                  <c:v>LANMAR</c:v>
                </c:pt>
                <c:pt idx="4">
                  <c:v>ANTMANET</c:v>
                </c:pt>
              </c:strCache>
            </c:strRef>
          </c:cat>
          <c:val>
            <c:numRef>
              <c:f>Sheet1!$B$27:$F$27</c:f>
              <c:numCache>
                <c:formatCode>General</c:formatCode>
                <c:ptCount val="5"/>
                <c:pt idx="0">
                  <c:v>4.8</c:v>
                </c:pt>
                <c:pt idx="1">
                  <c:v>2.28851</c:v>
                </c:pt>
                <c:pt idx="2">
                  <c:v>3.4335</c:v>
                </c:pt>
                <c:pt idx="3">
                  <c:v>2.28851</c:v>
                </c:pt>
                <c:pt idx="4">
                  <c:v>10.28851</c:v>
                </c:pt>
              </c:numCache>
            </c:numRef>
          </c:val>
        </c:ser>
        <c:ser>
          <c:idx val="2"/>
          <c:order val="2"/>
          <c:tx>
            <c:strRef>
              <c:f>Sheet1!$A$28</c:f>
              <c:strCache>
                <c:ptCount val="1"/>
                <c:pt idx="0">
                  <c:v>S =200</c:v>
                </c:pt>
              </c:strCache>
            </c:strRef>
          </c:tx>
          <c:spPr>
            <a:solidFill>
              <a:schemeClr val="accent3"/>
            </a:solidFill>
            <a:ln>
              <a:noFill/>
            </a:ln>
            <a:effectLst/>
          </c:spPr>
          <c:invertIfNegative val="0"/>
          <c:dLbls>
            <c:spPr>
              <a:noFill/>
              <a:ln>
                <a:noFill/>
              </a:ln>
              <a:effectLst/>
            </c:spPr>
            <c:txPr>
              <a:bodyPr rot="-5400000" spcFirstLastPara="1" vertOverflow="clip" horzOverflow="clip" vert="horz" wrap="square" lIns="38100" tIns="19050" rIns="38100" bIns="19050" anchor="ctr" anchorCtr="1">
                <a:spAutoFit/>
              </a:bodyPr>
              <a:lstStyle/>
              <a:p>
                <a:pPr>
                  <a:defRPr sz="800" b="0" i="0" u="none" strike="noStrike" kern="1200" baseline="0">
                    <a:solidFill>
                      <a:schemeClr val="tx1">
                        <a:lumMod val="50000"/>
                        <a:lumOff val="50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a:solidFill>
                        <a:schemeClr val="tx1">
                          <a:lumMod val="35000"/>
                          <a:lumOff val="65000"/>
                        </a:schemeClr>
                      </a:solidFill>
                    </a:ln>
                    <a:effectLst/>
                  </c:spPr>
                </c15:leaderLines>
              </c:ext>
            </c:extLst>
          </c:dLbls>
          <c:cat>
            <c:strRef>
              <c:f>Sheet1!$B$25:$F$25</c:f>
              <c:strCache>
                <c:ptCount val="5"/>
                <c:pt idx="0">
                  <c:v>LAR</c:v>
                </c:pt>
                <c:pt idx="1">
                  <c:v>AODV</c:v>
                </c:pt>
                <c:pt idx="2">
                  <c:v>DYMO</c:v>
                </c:pt>
                <c:pt idx="3">
                  <c:v>LANMAR</c:v>
                </c:pt>
                <c:pt idx="4">
                  <c:v>ANTMANET</c:v>
                </c:pt>
              </c:strCache>
            </c:strRef>
          </c:cat>
          <c:val>
            <c:numRef>
              <c:f>Sheet1!$B$28:$F$28</c:f>
              <c:numCache>
                <c:formatCode>General</c:formatCode>
                <c:ptCount val="5"/>
                <c:pt idx="0">
                  <c:v>4.76</c:v>
                </c:pt>
                <c:pt idx="1">
                  <c:v>2.28851</c:v>
                </c:pt>
                <c:pt idx="2">
                  <c:v>3.4335</c:v>
                </c:pt>
                <c:pt idx="3">
                  <c:v>2.28851</c:v>
                </c:pt>
                <c:pt idx="4">
                  <c:v>11.28851</c:v>
                </c:pt>
              </c:numCache>
            </c:numRef>
          </c:val>
        </c:ser>
        <c:dLbls>
          <c:dLblPos val="outEnd"/>
          <c:showLegendKey val="0"/>
          <c:showVal val="1"/>
          <c:showCatName val="0"/>
          <c:showSerName val="0"/>
          <c:showPercent val="0"/>
          <c:showBubbleSize val="0"/>
        </c:dLbls>
        <c:gapWidth val="444"/>
        <c:overlap val="-90"/>
        <c:axId val="105615360"/>
        <c:axId val="105616896"/>
      </c:barChart>
      <c:catAx>
        <c:axId val="105615360"/>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800" b="0" i="0" u="none" strike="noStrike" kern="1200" cap="all" spc="120" normalizeH="0" baseline="0">
                <a:solidFill>
                  <a:schemeClr val="tx1">
                    <a:lumMod val="65000"/>
                    <a:lumOff val="35000"/>
                  </a:schemeClr>
                </a:solidFill>
                <a:latin typeface="+mn-lt"/>
                <a:ea typeface="+mn-ea"/>
                <a:cs typeface="+mn-cs"/>
              </a:defRPr>
            </a:pPr>
            <a:endParaRPr lang="en-US"/>
          </a:p>
        </c:txPr>
        <c:crossAx val="105616896"/>
        <c:crosses val="autoZero"/>
        <c:auto val="1"/>
        <c:lblAlgn val="ctr"/>
        <c:lblOffset val="100"/>
        <c:noMultiLvlLbl val="0"/>
      </c:catAx>
      <c:valAx>
        <c:axId val="105616896"/>
        <c:scaling>
          <c:orientation val="minMax"/>
        </c:scaling>
        <c:delete val="1"/>
        <c:axPos val="l"/>
        <c:title>
          <c:tx>
            <c:rich>
              <a:bodyPr rot="-5400000" spcFirstLastPara="1" vertOverflow="ellipsis" vert="horz" wrap="square" anchor="ctr" anchorCtr="1"/>
              <a:lstStyle/>
              <a:p>
                <a:pPr>
                  <a:defRPr sz="900" b="0" i="0" u="none" strike="noStrike" kern="1200" cap="all" baseline="0">
                    <a:solidFill>
                      <a:schemeClr val="tx1">
                        <a:lumMod val="65000"/>
                        <a:lumOff val="35000"/>
                      </a:schemeClr>
                    </a:solidFill>
                    <a:latin typeface="+mn-lt"/>
                    <a:ea typeface="+mn-ea"/>
                    <a:cs typeface="+mn-cs"/>
                  </a:defRPr>
                </a:pPr>
                <a:r>
                  <a:rPr lang="en-GB" sz="900" b="0" i="0" u="none" strike="noStrike" cap="all" baseline="0">
                    <a:effectLst/>
                  </a:rPr>
                  <a:t> Average throughput  (bits/second)</a:t>
                </a:r>
                <a:r>
                  <a:rPr lang="en-GB" sz="900" b="0" i="0" u="none" strike="noStrike" cap="all" baseline="0"/>
                  <a:t> </a:t>
                </a:r>
                <a:endParaRPr lang="en-GB"/>
              </a:p>
            </c:rich>
          </c:tx>
          <c:layout>
            <c:manualLayout>
              <c:xMode val="edge"/>
              <c:yMode val="edge"/>
              <c:x val="8.3333333333333332E-3"/>
              <c:y val="5.2801472732575093E-2"/>
            </c:manualLayout>
          </c:layout>
          <c:overlay val="0"/>
          <c:spPr>
            <a:noFill/>
            <a:ln>
              <a:noFill/>
            </a:ln>
            <a:effectLst/>
          </c:spPr>
        </c:title>
        <c:numFmt formatCode="General" sourceLinked="1"/>
        <c:majorTickMark val="none"/>
        <c:minorTickMark val="none"/>
        <c:tickLblPos val="nextTo"/>
        <c:crossAx val="105615360"/>
        <c:crosses val="autoZero"/>
        <c:crossBetween val="between"/>
      </c:valAx>
      <c:dTable>
        <c:showHorzBorder val="1"/>
        <c:showVertBorder val="1"/>
        <c:showOutline val="1"/>
        <c:showKeys val="1"/>
        <c:spPr>
          <a:noFill/>
          <a:ln w="9525">
            <a:solidFill>
              <a:schemeClr val="tx1">
                <a:lumMod val="15000"/>
                <a:lumOff val="85000"/>
              </a:schemeClr>
            </a:solidFill>
          </a:ln>
          <a:effectLst/>
        </c:spPr>
        <c:txPr>
          <a:bodyPr rot="0" spcFirstLastPara="1" vertOverflow="ellipsis" vert="horz" wrap="square" anchor="ctr" anchorCtr="1"/>
          <a:lstStyle/>
          <a:p>
            <a:pPr rtl="0">
              <a:defRPr sz="900" b="0" i="0" u="none" strike="noStrike" kern="1200" baseline="0">
                <a:solidFill>
                  <a:schemeClr val="tx1">
                    <a:lumMod val="65000"/>
                    <a:lumOff val="35000"/>
                  </a:schemeClr>
                </a:solidFill>
                <a:latin typeface="+mn-lt"/>
                <a:ea typeface="+mn-ea"/>
                <a:cs typeface="+mn-cs"/>
              </a:defRPr>
            </a:pPr>
            <a:endParaRPr lang="en-US"/>
          </a:p>
        </c:txPr>
      </c:dTable>
      <c:spPr>
        <a:noFill/>
        <a:ln>
          <a:noFill/>
        </a:ln>
        <a:effectLst/>
      </c:spPr>
    </c:plotArea>
    <c:legend>
      <c:legendPos val="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1">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2">
  <cs:axisTitle>
    <cs:lnRef idx="0"/>
    <cs:fillRef idx="0"/>
    <cs:effectRef idx="0"/>
    <cs:fontRef idx="minor">
      <a:schemeClr val="tx1">
        <a:lumMod val="65000"/>
        <a:lumOff val="35000"/>
      </a:schemeClr>
    </cs:fontRef>
    <cs:defRPr sz="900" kern="1200" cap="all"/>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800" kern="1200" cap="all" spc="120" normalizeH="0" baseline="0"/>
  </cs:categoryAxis>
  <cs:chartArea mods="allowNoFillOverride allowNoLineOverride">
    <cs:lnRef idx="0"/>
    <cs:fillRef idx="0"/>
    <cs:effectRef idx="0"/>
    <cs:fontRef idx="minor">
      <a:schemeClr val="dk1"/>
    </cs:fontRef>
    <cs:spPr>
      <a:solidFill>
        <a:schemeClr val="lt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50000"/>
        <a:lumOff val="50000"/>
      </a:schemeClr>
    </cs:fontRef>
    <cs:defRPr sz="800" b="0" i="0" u="none" strike="noStrike" kern="1200" baseline="0"/>
    <cs:bodyPr rot="-5400000" spcFirstLastPara="1" vertOverflow="clip" horzOverflow="clip" vert="horz" wrap="square" lIns="38100" tIns="19050" rIns="38100" bIns="19050" anchor="ctr" anchorCtr="1">
      <a:spAutoFit/>
    </cs:bodyPr>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cs:spPr>
  </cs:dataPoint>
  <cs:dataPoint3D>
    <cs:lnRef idx="0"/>
    <cs:fillRef idx="0">
      <cs:styleClr val="auto"/>
    </cs:fillRef>
    <cs:effectRef idx="0"/>
    <cs:fontRef idx="minor">
      <a:schemeClr val="dk1"/>
    </cs:fontRef>
    <cs:spPr>
      <a:solidFill>
        <a:schemeClr val="phClr"/>
      </a:solidFill>
    </cs:spPr>
  </cs:dataPoint3D>
  <cs:dataPointLine>
    <cs:lnRef idx="0">
      <cs:styleClr val="auto"/>
    </cs:lnRef>
    <cs:fillRef idx="0"/>
    <cs:effectRef idx="0"/>
    <cs:fontRef idx="minor">
      <a:schemeClr val="dk1"/>
    </cs:fontRef>
    <cs:spPr>
      <a:ln w="22225" cap="rnd">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a:solidFill>
          <a:schemeClr val="phClr"/>
        </a:solidFill>
        <a:round/>
      </a:ln>
    </cs:spPr>
  </cs:dataPointMarker>
  <cs:dataPointMarkerLayout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tx1">
            <a:lumMod val="15000"/>
            <a:lumOff val="85000"/>
          </a:schemeClr>
        </a:solidFill>
      </a:ln>
    </cs:spPr>
  </cs:downBar>
  <cs:dropLine>
    <cs:lnRef idx="0"/>
    <cs:fillRef idx="0"/>
    <cs:effectRef idx="0"/>
    <cs:fontRef idx="minor">
      <a:schemeClr val="dk1"/>
    </cs:fontRef>
    <cs:spPr>
      <a:ln w="9525">
        <a:solidFill>
          <a:schemeClr val="tx1">
            <a:lumMod val="35000"/>
            <a:lumOff val="65000"/>
          </a:schemeClr>
        </a:solidFill>
      </a:ln>
    </cs:spPr>
  </cs:dropLine>
  <cs:errorBar>
    <cs:lnRef idx="0"/>
    <cs:fillRef idx="0"/>
    <cs:effectRef idx="0"/>
    <cs:fontRef idx="minor">
      <a:schemeClr val="dk1"/>
    </cs:fontRef>
    <cs:spPr>
      <a:ln w="9525">
        <a:solidFill>
          <a:schemeClr val="tx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tx1">
            <a:lumMod val="15000"/>
            <a:lumOff val="85000"/>
          </a:schemeClr>
        </a:solidFill>
        <a:round/>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9525">
        <a:solidFill>
          <a:schemeClr val="tx1">
            <a:lumMod val="50000"/>
            <a:lumOff val="50000"/>
          </a:schemeClr>
        </a:solidFill>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dk1"/>
    </cs:fontRef>
    <cs:spPr>
      <a:ln w="9525">
        <a:solidFill>
          <a:schemeClr val="tx1">
            <a:lumMod val="35000"/>
            <a:lumOff val="65000"/>
          </a:schemeClr>
        </a:solidFill>
        <a:round/>
      </a:ln>
    </cs:spPr>
  </cs:seriesLine>
  <cs:title>
    <cs:lnRef idx="0"/>
    <cs:fillRef idx="0"/>
    <cs:effectRef idx="0"/>
    <cs:fontRef idx="minor">
      <a:schemeClr val="tx1">
        <a:lumMod val="65000"/>
        <a:lumOff val="35000"/>
      </a:schemeClr>
    </cs:fontRef>
    <cs:defRPr sz="1600" b="1" kern="1200" cap="all" spc="120" normalizeH="0" baseline="0"/>
  </cs:title>
  <cs:trendline>
    <cs:lnRef idx="0">
      <cs:styleClr val="auto"/>
    </cs:lnRef>
    <cs:fillRef idx="0"/>
    <cs:effectRef idx="0"/>
    <cs:fontRef idx="minor">
      <a:schemeClr val="dk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800" kern="1200"/>
  </cs:trendlineLabel>
  <cs:upBar>
    <cs:lnRef idx="0"/>
    <cs:fillRef idx="0"/>
    <cs:effectRef idx="0"/>
    <cs:fontRef idx="minor">
      <a:schemeClr val="dk1"/>
    </cs:fontRef>
    <cs:spPr>
      <a:solidFill>
        <a:schemeClr val="lt1"/>
      </a:solidFill>
      <a:ln w="9525">
        <a:solidFill>
          <a:schemeClr val="tx1">
            <a:lumMod val="65000"/>
            <a:lumOff val="35000"/>
          </a:schemeClr>
        </a:solidFill>
      </a:ln>
    </cs:spPr>
  </cs:upBar>
  <cs:valueAxis>
    <cs:lnRef idx="0"/>
    <cs:fillRef idx="0"/>
    <cs:effectRef idx="0"/>
    <cs:fontRef idx="minor">
      <a:schemeClr val="tx1">
        <a:lumMod val="65000"/>
        <a:lumOff val="35000"/>
      </a:schemeClr>
    </cs:fontRef>
    <cs:spPr>
      <a:ln w="9525" cap="flat" cmpd="sng" algn="ctr">
        <a:solidFill>
          <a:schemeClr val="dk1">
            <a:lumMod val="15000"/>
            <a:lumOff val="85000"/>
          </a:schemeClr>
        </a:solidFill>
        <a:round/>
      </a:ln>
    </cs:spPr>
    <cs:defRPr sz="900" kern="1200"/>
  </cs:valueAxis>
  <cs:wall>
    <cs:lnRef idx="0"/>
    <cs:fillRef idx="0"/>
    <cs:effectRef idx="0"/>
    <cs:fontRef idx="minor">
      <a:schemeClr val="dk1"/>
    </cs:fontRef>
  </cs:wall>
</cs:chartStyle>
</file>

<file path=ppt/charts/style2.xml><?xml version="1.0" encoding="utf-8"?>
<cs:chartStyle xmlns:cs="http://schemas.microsoft.com/office/drawing/2012/chartStyle" xmlns:a="http://schemas.openxmlformats.org/drawingml/2006/main" id="202">
  <cs:axisTitle>
    <cs:lnRef idx="0"/>
    <cs:fillRef idx="0"/>
    <cs:effectRef idx="0"/>
    <cs:fontRef idx="minor">
      <a:schemeClr val="tx1">
        <a:lumMod val="65000"/>
        <a:lumOff val="35000"/>
      </a:schemeClr>
    </cs:fontRef>
    <cs:defRPr sz="900" kern="1200" cap="all"/>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800" kern="1200" cap="all" spc="120" normalizeH="0" baseline="0"/>
  </cs:categoryAxis>
  <cs:chartArea mods="allowNoFillOverride allowNoLineOverride">
    <cs:lnRef idx="0"/>
    <cs:fillRef idx="0"/>
    <cs:effectRef idx="0"/>
    <cs:fontRef idx="minor">
      <a:schemeClr val="dk1"/>
    </cs:fontRef>
    <cs:spPr>
      <a:solidFill>
        <a:schemeClr val="lt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50000"/>
        <a:lumOff val="50000"/>
      </a:schemeClr>
    </cs:fontRef>
    <cs:defRPr sz="800" b="0" i="0" u="none" strike="noStrike" kern="1200" baseline="0"/>
    <cs:bodyPr rot="-5400000" spcFirstLastPara="1" vertOverflow="clip" horzOverflow="clip" vert="horz" wrap="square" lIns="38100" tIns="19050" rIns="38100" bIns="19050" anchor="ctr" anchorCtr="1">
      <a:spAutoFit/>
    </cs:bodyPr>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cs:spPr>
  </cs:dataPoint>
  <cs:dataPoint3D>
    <cs:lnRef idx="0"/>
    <cs:fillRef idx="0">
      <cs:styleClr val="auto"/>
    </cs:fillRef>
    <cs:effectRef idx="0"/>
    <cs:fontRef idx="minor">
      <a:schemeClr val="dk1"/>
    </cs:fontRef>
    <cs:spPr>
      <a:solidFill>
        <a:schemeClr val="phClr"/>
      </a:solidFill>
    </cs:spPr>
  </cs:dataPoint3D>
  <cs:dataPointLine>
    <cs:lnRef idx="0">
      <cs:styleClr val="auto"/>
    </cs:lnRef>
    <cs:fillRef idx="0"/>
    <cs:effectRef idx="0"/>
    <cs:fontRef idx="minor">
      <a:schemeClr val="dk1"/>
    </cs:fontRef>
    <cs:spPr>
      <a:ln w="22225" cap="rnd">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a:solidFill>
          <a:schemeClr val="phClr"/>
        </a:solidFill>
        <a:round/>
      </a:ln>
    </cs:spPr>
  </cs:dataPointMarker>
  <cs:dataPointMarkerLayout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tx1">
            <a:lumMod val="15000"/>
            <a:lumOff val="85000"/>
          </a:schemeClr>
        </a:solidFill>
      </a:ln>
    </cs:spPr>
  </cs:downBar>
  <cs:dropLine>
    <cs:lnRef idx="0"/>
    <cs:fillRef idx="0"/>
    <cs:effectRef idx="0"/>
    <cs:fontRef idx="minor">
      <a:schemeClr val="dk1"/>
    </cs:fontRef>
    <cs:spPr>
      <a:ln w="9525">
        <a:solidFill>
          <a:schemeClr val="tx1">
            <a:lumMod val="35000"/>
            <a:lumOff val="65000"/>
          </a:schemeClr>
        </a:solidFill>
      </a:ln>
    </cs:spPr>
  </cs:dropLine>
  <cs:errorBar>
    <cs:lnRef idx="0"/>
    <cs:fillRef idx="0"/>
    <cs:effectRef idx="0"/>
    <cs:fontRef idx="minor">
      <a:schemeClr val="dk1"/>
    </cs:fontRef>
    <cs:spPr>
      <a:ln w="9525">
        <a:solidFill>
          <a:schemeClr val="tx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tx1">
            <a:lumMod val="15000"/>
            <a:lumOff val="85000"/>
          </a:schemeClr>
        </a:solidFill>
        <a:round/>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9525">
        <a:solidFill>
          <a:schemeClr val="tx1">
            <a:lumMod val="50000"/>
            <a:lumOff val="50000"/>
          </a:schemeClr>
        </a:solidFill>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dk1"/>
    </cs:fontRef>
    <cs:spPr>
      <a:ln w="9525">
        <a:solidFill>
          <a:schemeClr val="tx1">
            <a:lumMod val="35000"/>
            <a:lumOff val="65000"/>
          </a:schemeClr>
        </a:solidFill>
        <a:round/>
      </a:ln>
    </cs:spPr>
  </cs:seriesLine>
  <cs:title>
    <cs:lnRef idx="0"/>
    <cs:fillRef idx="0"/>
    <cs:effectRef idx="0"/>
    <cs:fontRef idx="minor">
      <a:schemeClr val="tx1">
        <a:lumMod val="65000"/>
        <a:lumOff val="35000"/>
      </a:schemeClr>
    </cs:fontRef>
    <cs:defRPr sz="1600" b="1" kern="1200" cap="all" spc="120" normalizeH="0" baseline="0"/>
  </cs:title>
  <cs:trendline>
    <cs:lnRef idx="0">
      <cs:styleClr val="auto"/>
    </cs:lnRef>
    <cs:fillRef idx="0"/>
    <cs:effectRef idx="0"/>
    <cs:fontRef idx="minor">
      <a:schemeClr val="dk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800" kern="1200"/>
  </cs:trendlineLabel>
  <cs:upBar>
    <cs:lnRef idx="0"/>
    <cs:fillRef idx="0"/>
    <cs:effectRef idx="0"/>
    <cs:fontRef idx="minor">
      <a:schemeClr val="dk1"/>
    </cs:fontRef>
    <cs:spPr>
      <a:solidFill>
        <a:schemeClr val="lt1"/>
      </a:solidFill>
      <a:ln w="9525">
        <a:solidFill>
          <a:schemeClr val="tx1">
            <a:lumMod val="65000"/>
            <a:lumOff val="35000"/>
          </a:schemeClr>
        </a:solidFill>
      </a:ln>
    </cs:spPr>
  </cs:upBar>
  <cs:valueAxis>
    <cs:lnRef idx="0"/>
    <cs:fillRef idx="0"/>
    <cs:effectRef idx="0"/>
    <cs:fontRef idx="minor">
      <a:schemeClr val="tx1">
        <a:lumMod val="65000"/>
        <a:lumOff val="35000"/>
      </a:schemeClr>
    </cs:fontRef>
    <cs:spPr>
      <a:ln w="9525" cap="flat" cmpd="sng" algn="ctr">
        <a:solidFill>
          <a:schemeClr val="dk1">
            <a:lumMod val="15000"/>
            <a:lumOff val="85000"/>
          </a:schemeClr>
        </a:solidFill>
        <a:round/>
      </a:ln>
    </cs:spPr>
    <cs:defRPr sz="900" kern="1200"/>
  </cs:valueAxis>
  <cs:wall>
    <cs:lnRef idx="0"/>
    <cs:fillRef idx="0"/>
    <cs:effectRef idx="0"/>
    <cs:fontRef idx="minor">
      <a:schemeClr val="dk1"/>
    </cs:fontRef>
  </cs:wall>
</cs:chartStyle>
</file>

<file path=ppt/charts/style3.xml><?xml version="1.0" encoding="utf-8"?>
<cs:chartStyle xmlns:cs="http://schemas.microsoft.com/office/drawing/2012/chartStyle" xmlns:a="http://schemas.openxmlformats.org/drawingml/2006/main" id="202">
  <cs:axisTitle>
    <cs:lnRef idx="0"/>
    <cs:fillRef idx="0"/>
    <cs:effectRef idx="0"/>
    <cs:fontRef idx="minor">
      <a:schemeClr val="tx1">
        <a:lumMod val="65000"/>
        <a:lumOff val="35000"/>
      </a:schemeClr>
    </cs:fontRef>
    <cs:defRPr sz="900" kern="1200" cap="all"/>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800" kern="1200" cap="all" spc="120" normalizeH="0" baseline="0"/>
  </cs:categoryAxis>
  <cs:chartArea mods="allowNoFillOverride allowNoLineOverride">
    <cs:lnRef idx="0"/>
    <cs:fillRef idx="0"/>
    <cs:effectRef idx="0"/>
    <cs:fontRef idx="minor">
      <a:schemeClr val="dk1"/>
    </cs:fontRef>
    <cs:spPr>
      <a:solidFill>
        <a:schemeClr val="lt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50000"/>
        <a:lumOff val="50000"/>
      </a:schemeClr>
    </cs:fontRef>
    <cs:defRPr sz="800" b="0" i="0" u="none" strike="noStrike" kern="1200" baseline="0"/>
    <cs:bodyPr rot="-5400000" spcFirstLastPara="1" vertOverflow="clip" horzOverflow="clip" vert="horz" wrap="square" lIns="38100" tIns="19050" rIns="38100" bIns="19050" anchor="ctr" anchorCtr="1">
      <a:spAutoFit/>
    </cs:bodyPr>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cs:spPr>
  </cs:dataPoint>
  <cs:dataPoint3D>
    <cs:lnRef idx="0"/>
    <cs:fillRef idx="0">
      <cs:styleClr val="auto"/>
    </cs:fillRef>
    <cs:effectRef idx="0"/>
    <cs:fontRef idx="minor">
      <a:schemeClr val="dk1"/>
    </cs:fontRef>
    <cs:spPr>
      <a:solidFill>
        <a:schemeClr val="phClr"/>
      </a:solidFill>
    </cs:spPr>
  </cs:dataPoint3D>
  <cs:dataPointLine>
    <cs:lnRef idx="0">
      <cs:styleClr val="auto"/>
    </cs:lnRef>
    <cs:fillRef idx="0"/>
    <cs:effectRef idx="0"/>
    <cs:fontRef idx="minor">
      <a:schemeClr val="dk1"/>
    </cs:fontRef>
    <cs:spPr>
      <a:ln w="22225" cap="rnd">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a:solidFill>
          <a:schemeClr val="phClr"/>
        </a:solidFill>
        <a:round/>
      </a:ln>
    </cs:spPr>
  </cs:dataPointMarker>
  <cs:dataPointMarkerLayout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tx1">
            <a:lumMod val="15000"/>
            <a:lumOff val="85000"/>
          </a:schemeClr>
        </a:solidFill>
      </a:ln>
    </cs:spPr>
  </cs:downBar>
  <cs:dropLine>
    <cs:lnRef idx="0"/>
    <cs:fillRef idx="0"/>
    <cs:effectRef idx="0"/>
    <cs:fontRef idx="minor">
      <a:schemeClr val="dk1"/>
    </cs:fontRef>
    <cs:spPr>
      <a:ln w="9525">
        <a:solidFill>
          <a:schemeClr val="tx1">
            <a:lumMod val="35000"/>
            <a:lumOff val="65000"/>
          </a:schemeClr>
        </a:solidFill>
      </a:ln>
    </cs:spPr>
  </cs:dropLine>
  <cs:errorBar>
    <cs:lnRef idx="0"/>
    <cs:fillRef idx="0"/>
    <cs:effectRef idx="0"/>
    <cs:fontRef idx="minor">
      <a:schemeClr val="dk1"/>
    </cs:fontRef>
    <cs:spPr>
      <a:ln w="9525">
        <a:solidFill>
          <a:schemeClr val="tx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tx1">
            <a:lumMod val="15000"/>
            <a:lumOff val="85000"/>
          </a:schemeClr>
        </a:solidFill>
        <a:round/>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9525">
        <a:solidFill>
          <a:schemeClr val="tx1">
            <a:lumMod val="50000"/>
            <a:lumOff val="50000"/>
          </a:schemeClr>
        </a:solidFill>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dk1"/>
    </cs:fontRef>
    <cs:spPr>
      <a:ln w="9525">
        <a:solidFill>
          <a:schemeClr val="tx1">
            <a:lumMod val="35000"/>
            <a:lumOff val="65000"/>
          </a:schemeClr>
        </a:solidFill>
        <a:round/>
      </a:ln>
    </cs:spPr>
  </cs:seriesLine>
  <cs:title>
    <cs:lnRef idx="0"/>
    <cs:fillRef idx="0"/>
    <cs:effectRef idx="0"/>
    <cs:fontRef idx="minor">
      <a:schemeClr val="tx1">
        <a:lumMod val="65000"/>
        <a:lumOff val="35000"/>
      </a:schemeClr>
    </cs:fontRef>
    <cs:defRPr sz="1600" b="1" kern="1200" cap="all" spc="120" normalizeH="0" baseline="0"/>
  </cs:title>
  <cs:trendline>
    <cs:lnRef idx="0">
      <cs:styleClr val="auto"/>
    </cs:lnRef>
    <cs:fillRef idx="0"/>
    <cs:effectRef idx="0"/>
    <cs:fontRef idx="minor">
      <a:schemeClr val="dk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800" kern="1200"/>
  </cs:trendlineLabel>
  <cs:upBar>
    <cs:lnRef idx="0"/>
    <cs:fillRef idx="0"/>
    <cs:effectRef idx="0"/>
    <cs:fontRef idx="minor">
      <a:schemeClr val="dk1"/>
    </cs:fontRef>
    <cs:spPr>
      <a:solidFill>
        <a:schemeClr val="lt1"/>
      </a:solidFill>
      <a:ln w="9525">
        <a:solidFill>
          <a:schemeClr val="tx1">
            <a:lumMod val="65000"/>
            <a:lumOff val="35000"/>
          </a:schemeClr>
        </a:solidFill>
      </a:ln>
    </cs:spPr>
  </cs:upBar>
  <cs:valueAxis>
    <cs:lnRef idx="0"/>
    <cs:fillRef idx="0"/>
    <cs:effectRef idx="0"/>
    <cs:fontRef idx="minor">
      <a:schemeClr val="tx1">
        <a:lumMod val="65000"/>
        <a:lumOff val="35000"/>
      </a:schemeClr>
    </cs:fontRef>
    <cs:spPr>
      <a:ln w="9525" cap="flat" cmpd="sng" algn="ctr">
        <a:solidFill>
          <a:schemeClr val="dk1">
            <a:lumMod val="15000"/>
            <a:lumOff val="85000"/>
          </a:schemeClr>
        </a:solidFill>
        <a:round/>
      </a:ln>
    </cs:spPr>
    <cs:defRPr sz="900" kern="1200"/>
  </cs:valueAxis>
  <cs:wall>
    <cs:lnRef idx="0"/>
    <cs:fillRef idx="0"/>
    <cs:effectRef idx="0"/>
    <cs:fontRef idx="minor">
      <a:schemeClr val="dk1"/>
    </cs:fontRef>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31DDC42-D2A6-45A5-A81A-E83F83F7D272}" type="datetimeFigureOut">
              <a:rPr lang="en-GB" smtClean="0"/>
              <a:t>08/12/2015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C623BB9-BAB5-4EA9-ACB2-61F853C5B6F0}" type="slidenum">
              <a:rPr lang="en-GB" smtClean="0"/>
              <a:t>‹#›</a:t>
            </a:fld>
            <a:endParaRPr lang="en-GB"/>
          </a:p>
        </p:txBody>
      </p:sp>
    </p:spTree>
    <p:extLst>
      <p:ext uri="{BB962C8B-B14F-4D97-AF65-F5344CB8AC3E}">
        <p14:creationId xmlns:p14="http://schemas.microsoft.com/office/powerpoint/2010/main" val="26758227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0125FAC-CA86-4F6D-B440-513E4E4EDE4D}" type="slidenum">
              <a:rPr lang="en-GB" smtClean="0"/>
              <a:t>2</a:t>
            </a:fld>
            <a:endParaRPr lang="en-GB" dirty="0"/>
          </a:p>
        </p:txBody>
      </p:sp>
    </p:spTree>
    <p:extLst>
      <p:ext uri="{BB962C8B-B14F-4D97-AF65-F5344CB8AC3E}">
        <p14:creationId xmlns:p14="http://schemas.microsoft.com/office/powerpoint/2010/main" val="32281774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baseline="0" dirty="0" smtClean="0">
                <a:solidFill>
                  <a:schemeClr val="tx1"/>
                </a:solidFill>
                <a:latin typeface="+mn-lt"/>
                <a:ea typeface="+mn-ea"/>
                <a:cs typeface="+mn-cs"/>
              </a:rPr>
              <a:t>An MANET network typically refers to any set of networks where all devices have equal status on a network and are free to associate with any other ad hoc network device in link range. Ad hoc network often refers to IEEE standards (802.11,802.4.15).</a:t>
            </a:r>
          </a:p>
          <a:p>
            <a:endParaRPr lang="en-GB" sz="1200" b="1" i="0" kern="1200" dirty="0" smtClean="0">
              <a:solidFill>
                <a:schemeClr val="tx1"/>
              </a:solidFill>
              <a:effectLst/>
              <a:latin typeface="+mn-lt"/>
              <a:ea typeface="+mn-ea"/>
              <a:cs typeface="+mn-cs"/>
            </a:endParaRPr>
          </a:p>
          <a:p>
            <a:endParaRPr lang="en-GB" sz="1200" b="1" i="0" kern="1200" dirty="0" smtClean="0">
              <a:solidFill>
                <a:schemeClr val="tx1"/>
              </a:solidFill>
              <a:effectLst/>
              <a:latin typeface="+mn-lt"/>
              <a:ea typeface="+mn-ea"/>
              <a:cs typeface="+mn-cs"/>
            </a:endParaRPr>
          </a:p>
          <a:p>
            <a:r>
              <a:rPr lang="en-GB" sz="1200" b="1" i="0" kern="1200" dirty="0" smtClean="0">
                <a:solidFill>
                  <a:schemeClr val="tx1"/>
                </a:solidFill>
                <a:effectLst/>
                <a:latin typeface="+mn-lt"/>
                <a:ea typeface="+mn-ea"/>
                <a:cs typeface="+mn-cs"/>
              </a:rPr>
              <a:t>The Internet Engineering Task Force</a:t>
            </a:r>
            <a:endParaRPr lang="en-GB" dirty="0" smtClean="0"/>
          </a:p>
        </p:txBody>
      </p:sp>
      <p:sp>
        <p:nvSpPr>
          <p:cNvPr id="4" name="Slide Number Placeholder 3"/>
          <p:cNvSpPr>
            <a:spLocks noGrp="1"/>
          </p:cNvSpPr>
          <p:nvPr>
            <p:ph type="sldNum" sz="quarter" idx="10"/>
          </p:nvPr>
        </p:nvSpPr>
        <p:spPr/>
        <p:txBody>
          <a:bodyPr/>
          <a:lstStyle/>
          <a:p>
            <a:fld id="{AC623BB9-BAB5-4EA9-ACB2-61F853C5B6F0}" type="slidenum">
              <a:rPr lang="en-GB" smtClean="0"/>
              <a:t>3</a:t>
            </a:fld>
            <a:endParaRPr lang="en-GB"/>
          </a:p>
        </p:txBody>
      </p:sp>
    </p:spTree>
    <p:extLst>
      <p:ext uri="{BB962C8B-B14F-4D97-AF65-F5344CB8AC3E}">
        <p14:creationId xmlns:p14="http://schemas.microsoft.com/office/powerpoint/2010/main" val="12440566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0125FAC-CA86-4F6D-B440-513E4E4EDE4D}" type="slidenum">
              <a:rPr lang="en-GB" smtClean="0"/>
              <a:t>4</a:t>
            </a:fld>
            <a:endParaRPr lang="en-GB" dirty="0"/>
          </a:p>
        </p:txBody>
      </p:sp>
    </p:spTree>
    <p:extLst>
      <p:ext uri="{BB962C8B-B14F-4D97-AF65-F5344CB8AC3E}">
        <p14:creationId xmlns:p14="http://schemas.microsoft.com/office/powerpoint/2010/main" val="35727727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Smart city, smart highway </a:t>
            </a:r>
          </a:p>
          <a:p>
            <a:r>
              <a:rPr lang="en-GB" dirty="0" smtClean="0"/>
              <a:t>SMART</a:t>
            </a:r>
            <a:r>
              <a:rPr lang="en-GB" baseline="0" dirty="0" smtClean="0"/>
              <a:t> in every thing</a:t>
            </a:r>
          </a:p>
          <a:p>
            <a:endParaRPr lang="en-GB" dirty="0"/>
          </a:p>
        </p:txBody>
      </p:sp>
      <p:sp>
        <p:nvSpPr>
          <p:cNvPr id="4" name="Slide Number Placeholder 3"/>
          <p:cNvSpPr>
            <a:spLocks noGrp="1"/>
          </p:cNvSpPr>
          <p:nvPr>
            <p:ph type="sldNum" sz="quarter" idx="10"/>
          </p:nvPr>
        </p:nvSpPr>
        <p:spPr/>
        <p:txBody>
          <a:bodyPr/>
          <a:lstStyle/>
          <a:p>
            <a:fld id="{30125FAC-CA86-4F6D-B440-513E4E4EDE4D}" type="slidenum">
              <a:rPr lang="en-GB" smtClean="0"/>
              <a:t>6</a:t>
            </a:fld>
            <a:endParaRPr lang="en-GB" dirty="0"/>
          </a:p>
        </p:txBody>
      </p:sp>
    </p:spTree>
    <p:extLst>
      <p:ext uri="{BB962C8B-B14F-4D97-AF65-F5344CB8AC3E}">
        <p14:creationId xmlns:p14="http://schemas.microsoft.com/office/powerpoint/2010/main" val="15912562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protocol should provide the maximum reliability possible. </a:t>
            </a:r>
          </a:p>
          <a:p>
            <a:endParaRPr lang="en-GB" dirty="0" smtClean="0"/>
          </a:p>
          <a:p>
            <a:r>
              <a:rPr lang="en-GB" sz="1200" dirty="0" smtClean="0"/>
              <a:t>In addition to the traditional problems of wireless networks (bandwidth and transmission rates) </a:t>
            </a:r>
          </a:p>
          <a:p>
            <a:r>
              <a:rPr lang="en-GB" dirty="0" smtClean="0"/>
              <a:t>Sleep mode, transmitting </a:t>
            </a:r>
            <a:r>
              <a:rPr lang="en-GB" dirty="0" err="1" smtClean="0"/>
              <a:t>pkts</a:t>
            </a:r>
            <a:r>
              <a:rPr lang="en-GB" baseline="0" dirty="0" smtClean="0"/>
              <a:t> </a:t>
            </a:r>
            <a:r>
              <a:rPr lang="en-GB" dirty="0" smtClean="0"/>
              <a:t>costs more than receiving </a:t>
            </a:r>
            <a:r>
              <a:rPr lang="en-GB" dirty="0" err="1" smtClean="0"/>
              <a:t>pkts</a:t>
            </a:r>
            <a:r>
              <a:rPr lang="en-GB" dirty="0" smtClean="0"/>
              <a:t>.</a:t>
            </a:r>
            <a:r>
              <a:rPr lang="en-GB" baseline="0" dirty="0" smtClean="0"/>
              <a:t> </a:t>
            </a:r>
          </a:p>
          <a:p>
            <a:r>
              <a:rPr lang="en-GB" dirty="0" smtClean="0"/>
              <a:t> </a:t>
            </a:r>
          </a:p>
          <a:p>
            <a:endParaRPr lang="en-GB" sz="1200" dirty="0" smtClean="0"/>
          </a:p>
          <a:p>
            <a:r>
              <a:rPr lang="en-GB" sz="1200" dirty="0" smtClean="0"/>
              <a:t>Frequent topology</a:t>
            </a:r>
            <a:r>
              <a:rPr lang="en-GB" sz="1200" baseline="0" dirty="0" smtClean="0"/>
              <a:t> changes causes frequent re-c</a:t>
            </a:r>
            <a:r>
              <a:rPr lang="en-GB" sz="1200" dirty="0" smtClean="0"/>
              <a:t>onvergence</a:t>
            </a:r>
            <a:r>
              <a:rPr lang="en-GB" sz="1200" baseline="0" dirty="0" smtClean="0"/>
              <a:t> --- higher over head --- higher delay – lower throughputs --- most likely higher data loss</a:t>
            </a:r>
            <a:endParaRPr lang="en-GB" dirty="0" smtClean="0"/>
          </a:p>
          <a:p>
            <a:endParaRPr lang="en-GB" dirty="0" smtClean="0"/>
          </a:p>
        </p:txBody>
      </p:sp>
      <p:sp>
        <p:nvSpPr>
          <p:cNvPr id="4" name="Slide Number Placeholder 3"/>
          <p:cNvSpPr>
            <a:spLocks noGrp="1"/>
          </p:cNvSpPr>
          <p:nvPr>
            <p:ph type="sldNum" sz="quarter" idx="10"/>
          </p:nvPr>
        </p:nvSpPr>
        <p:spPr/>
        <p:txBody>
          <a:bodyPr/>
          <a:lstStyle/>
          <a:p>
            <a:fld id="{30125FAC-CA86-4F6D-B440-513E4E4EDE4D}" type="slidenum">
              <a:rPr lang="en-GB" smtClean="0"/>
              <a:t>9</a:t>
            </a:fld>
            <a:endParaRPr lang="en-GB" dirty="0"/>
          </a:p>
        </p:txBody>
      </p:sp>
    </p:spTree>
    <p:extLst>
      <p:ext uri="{BB962C8B-B14F-4D97-AF65-F5344CB8AC3E}">
        <p14:creationId xmlns:p14="http://schemas.microsoft.com/office/powerpoint/2010/main" val="29475828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smtClean="0">
                <a:solidFill>
                  <a:schemeClr val="folHlink"/>
                </a:solidFill>
              </a:rPr>
              <a:t>We assume that it is not possible to have all nodes within each other’s radio range.</a:t>
            </a:r>
          </a:p>
          <a:p>
            <a:r>
              <a:rPr lang="en-US" altLang="en-US" dirty="0" smtClean="0">
                <a:solidFill>
                  <a:schemeClr val="folHlink"/>
                </a:solidFill>
              </a:rPr>
              <a:t>When the nodes are close-by i.e., within radio range, there are no routing issues to be addressed.</a:t>
            </a:r>
          </a:p>
          <a:p>
            <a:r>
              <a:rPr lang="en-US" altLang="en-US" dirty="0" smtClean="0">
                <a:solidFill>
                  <a:schemeClr val="folHlink"/>
                </a:solidFill>
              </a:rPr>
              <a:t>At a given point in time, wireless connectivity in the form of a random multi-hop graph exists between the nodes.</a:t>
            </a:r>
            <a:r>
              <a:rPr lang="en-US" altLang="en-US" baseline="0" dirty="0" smtClean="0">
                <a:solidFill>
                  <a:schemeClr val="folHlink"/>
                </a:solidFill>
              </a:rPr>
              <a:t> Topology changes are frequent, which triggers routing discovery events that will cause generating control traffic. </a:t>
            </a:r>
            <a:endParaRPr lang="en-US" altLang="en-US" dirty="0" smtClean="0">
              <a:solidFill>
                <a:schemeClr val="folHlink"/>
              </a:solidFill>
            </a:endParaRPr>
          </a:p>
          <a:p>
            <a:r>
              <a:rPr lang="en-US" dirty="0" smtClean="0">
                <a:solidFill>
                  <a:schemeClr val="folHlink"/>
                </a:solidFill>
              </a:rPr>
              <a:t>Higher overhead, higher delays causes the </a:t>
            </a:r>
            <a:r>
              <a:rPr lang="en-US" altLang="en-US" dirty="0" smtClean="0">
                <a:solidFill>
                  <a:schemeClr val="folHlink"/>
                </a:solidFill>
              </a:rPr>
              <a:t>Realized throughput of wireless communication to be less than the radio’s maximum transmission rate. Collision occurs frequently</a:t>
            </a:r>
            <a:endParaRPr lang="en-GB" dirty="0"/>
          </a:p>
        </p:txBody>
      </p:sp>
      <p:sp>
        <p:nvSpPr>
          <p:cNvPr id="4" name="Slide Number Placeholder 3"/>
          <p:cNvSpPr>
            <a:spLocks noGrp="1"/>
          </p:cNvSpPr>
          <p:nvPr>
            <p:ph type="sldNum" sz="quarter" idx="10"/>
          </p:nvPr>
        </p:nvSpPr>
        <p:spPr/>
        <p:txBody>
          <a:bodyPr/>
          <a:lstStyle/>
          <a:p>
            <a:fld id="{30125FAC-CA86-4F6D-B440-513E4E4EDE4D}" type="slidenum">
              <a:rPr lang="en-GB" smtClean="0"/>
              <a:t>10</a:t>
            </a:fld>
            <a:endParaRPr lang="en-GB" dirty="0"/>
          </a:p>
        </p:txBody>
      </p:sp>
    </p:spTree>
    <p:extLst>
      <p:ext uri="{BB962C8B-B14F-4D97-AF65-F5344CB8AC3E}">
        <p14:creationId xmlns:p14="http://schemas.microsoft.com/office/powerpoint/2010/main" val="11159045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baseline="0" dirty="0" smtClean="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baseline="0" dirty="0" smtClean="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baseline="0" dirty="0" smtClean="0">
                <a:solidFill>
                  <a:schemeClr val="tx1"/>
                </a:solidFill>
                <a:latin typeface="+mn-lt"/>
                <a:ea typeface="+mn-ea"/>
                <a:cs typeface="+mn-cs"/>
              </a:rPr>
              <a:t>We need new routing protocol to handle higher mobility when the standard protocols failed on copping with the newer applications mobility requirement.</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baseline="0" dirty="0" smtClean="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baseline="0" dirty="0" smtClean="0">
                <a:solidFill>
                  <a:schemeClr val="tx1"/>
                </a:solidFill>
                <a:latin typeface="+mn-lt"/>
                <a:ea typeface="+mn-ea"/>
                <a:cs typeface="+mn-cs"/>
              </a:rPr>
              <a:t>As mentioned, MANET most of MANET characteristics are subjective of the application so is the routing techniques </a:t>
            </a:r>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The case study or the operational scenario is the floating sensor network?</a:t>
            </a:r>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Effort</a:t>
            </a:r>
            <a:r>
              <a:rPr lang="en-GB" baseline="0" dirty="0" smtClean="0"/>
              <a:t> – Time - Money </a:t>
            </a:r>
          </a:p>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smtClean="0"/>
              <a:t>Efficiency and effectiveness problem. </a:t>
            </a:r>
          </a:p>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smtClean="0"/>
              <a:t> in a nation hazard striking area( earth quick or flooding) the cost might be lives. </a:t>
            </a:r>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30125FAC-CA86-4F6D-B440-513E4E4EDE4D}" type="slidenum">
              <a:rPr lang="en-GB" smtClean="0"/>
              <a:t>11</a:t>
            </a:fld>
            <a:endParaRPr lang="en-GB" dirty="0"/>
          </a:p>
        </p:txBody>
      </p:sp>
    </p:spTree>
    <p:extLst>
      <p:ext uri="{BB962C8B-B14F-4D97-AF65-F5344CB8AC3E}">
        <p14:creationId xmlns:p14="http://schemas.microsoft.com/office/powerpoint/2010/main" val="27619158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MANET, WSN</a:t>
            </a:r>
          </a:p>
          <a:p>
            <a:endParaRPr lang="en-GB" dirty="0"/>
          </a:p>
        </p:txBody>
      </p:sp>
      <p:sp>
        <p:nvSpPr>
          <p:cNvPr id="4" name="Slide Number Placeholder 3"/>
          <p:cNvSpPr>
            <a:spLocks noGrp="1"/>
          </p:cNvSpPr>
          <p:nvPr>
            <p:ph type="sldNum" sz="quarter" idx="10"/>
          </p:nvPr>
        </p:nvSpPr>
        <p:spPr/>
        <p:txBody>
          <a:bodyPr/>
          <a:lstStyle/>
          <a:p>
            <a:fld id="{30125FAC-CA86-4F6D-B440-513E4E4EDE4D}" type="slidenum">
              <a:rPr lang="en-GB" smtClean="0"/>
              <a:t>12</a:t>
            </a:fld>
            <a:endParaRPr lang="en-GB" dirty="0"/>
          </a:p>
        </p:txBody>
      </p:sp>
    </p:spTree>
    <p:extLst>
      <p:ext uri="{BB962C8B-B14F-4D97-AF65-F5344CB8AC3E}">
        <p14:creationId xmlns:p14="http://schemas.microsoft.com/office/powerpoint/2010/main" val="27619158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It’s quite interesting how I got to this “Swarm Intelligence”, which I</a:t>
            </a:r>
            <a:r>
              <a:rPr lang="en-GB" baseline="0" dirty="0" smtClean="0"/>
              <a:t> will talk a little about later.</a:t>
            </a:r>
            <a:endParaRPr lang="en-GB" dirty="0"/>
          </a:p>
        </p:txBody>
      </p:sp>
      <p:sp>
        <p:nvSpPr>
          <p:cNvPr id="4" name="Slide Number Placeholder 3"/>
          <p:cNvSpPr>
            <a:spLocks noGrp="1"/>
          </p:cNvSpPr>
          <p:nvPr>
            <p:ph type="sldNum" sz="quarter" idx="10"/>
          </p:nvPr>
        </p:nvSpPr>
        <p:spPr/>
        <p:txBody>
          <a:bodyPr/>
          <a:lstStyle/>
          <a:p>
            <a:fld id="{AC623BB9-BAB5-4EA9-ACB2-61F853C5B6F0}" type="slidenum">
              <a:rPr lang="en-GB" smtClean="0"/>
              <a:t>14</a:t>
            </a:fld>
            <a:endParaRPr lang="en-GB"/>
          </a:p>
        </p:txBody>
      </p:sp>
    </p:spTree>
    <p:extLst>
      <p:ext uri="{BB962C8B-B14F-4D97-AF65-F5344CB8AC3E}">
        <p14:creationId xmlns:p14="http://schemas.microsoft.com/office/powerpoint/2010/main" val="28277332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Routing is the set of rules used to forwarded data between nodes. </a:t>
            </a:r>
          </a:p>
          <a:p>
            <a:r>
              <a:rPr lang="en-US" dirty="0" smtClean="0"/>
              <a:t> what</a:t>
            </a:r>
            <a:r>
              <a:rPr lang="en-US" baseline="0" dirty="0" smtClean="0"/>
              <a:t> makes every protocol unique of the other is the routing algorithm. </a:t>
            </a:r>
          </a:p>
          <a:p>
            <a:r>
              <a:rPr lang="en-US" dirty="0" smtClean="0"/>
              <a:t>Data forwarding strategies and the routing philosophy. </a:t>
            </a:r>
          </a:p>
          <a:p>
            <a:endParaRPr lang="en-US"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Static routing is not we are focusing at. </a:t>
            </a:r>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Centralised routing will be very ineffective</a:t>
            </a:r>
            <a:r>
              <a:rPr lang="en-GB" baseline="0" dirty="0" smtClean="0"/>
              <a:t> in MANET. </a:t>
            </a:r>
          </a:p>
          <a:p>
            <a:endParaRPr lang="en-US" dirty="0" smtClean="0"/>
          </a:p>
          <a:p>
            <a:endParaRPr lang="en-US" dirty="0"/>
          </a:p>
        </p:txBody>
      </p:sp>
      <p:sp>
        <p:nvSpPr>
          <p:cNvPr id="4" name="Slide Number Placeholder 3"/>
          <p:cNvSpPr>
            <a:spLocks noGrp="1"/>
          </p:cNvSpPr>
          <p:nvPr>
            <p:ph type="sldNum" sz="quarter" idx="10"/>
          </p:nvPr>
        </p:nvSpPr>
        <p:spPr/>
        <p:txBody>
          <a:bodyPr/>
          <a:lstStyle/>
          <a:p>
            <a:fld id="{30125FAC-CA86-4F6D-B440-513E4E4EDE4D}" type="slidenum">
              <a:rPr lang="en-GB" smtClean="0"/>
              <a:t>16</a:t>
            </a:fld>
            <a:endParaRPr lang="en-GB" dirty="0"/>
          </a:p>
        </p:txBody>
      </p:sp>
    </p:spTree>
    <p:extLst>
      <p:ext uri="{BB962C8B-B14F-4D97-AF65-F5344CB8AC3E}">
        <p14:creationId xmlns:p14="http://schemas.microsoft.com/office/powerpoint/2010/main" val="13411493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smtClean="0"/>
          </a:p>
          <a:p>
            <a:r>
              <a:rPr lang="en-US" dirty="0" smtClean="0"/>
              <a:t>Wired and wireless are the same</a:t>
            </a:r>
          </a:p>
          <a:p>
            <a:endParaRPr lang="en-US" dirty="0"/>
          </a:p>
        </p:txBody>
      </p:sp>
      <p:sp>
        <p:nvSpPr>
          <p:cNvPr id="4" name="Slide Number Placeholder 3"/>
          <p:cNvSpPr>
            <a:spLocks noGrp="1"/>
          </p:cNvSpPr>
          <p:nvPr>
            <p:ph type="sldNum" sz="quarter" idx="10"/>
          </p:nvPr>
        </p:nvSpPr>
        <p:spPr/>
        <p:txBody>
          <a:bodyPr/>
          <a:lstStyle/>
          <a:p>
            <a:fld id="{30125FAC-CA86-4F6D-B440-513E4E4EDE4D}" type="slidenum">
              <a:rPr lang="en-GB" smtClean="0"/>
              <a:t>17</a:t>
            </a:fld>
            <a:endParaRPr lang="en-GB" dirty="0"/>
          </a:p>
        </p:txBody>
      </p:sp>
    </p:spTree>
    <p:extLst>
      <p:ext uri="{BB962C8B-B14F-4D97-AF65-F5344CB8AC3E}">
        <p14:creationId xmlns:p14="http://schemas.microsoft.com/office/powerpoint/2010/main" val="13411493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Experiment results</a:t>
            </a:r>
            <a:r>
              <a:rPr lang="en-GB" baseline="0" dirty="0" smtClean="0"/>
              <a:t> shows degradation in the standard protocols when mobility introduced. </a:t>
            </a:r>
          </a:p>
          <a:p>
            <a:endParaRPr lang="en-GB" dirty="0"/>
          </a:p>
        </p:txBody>
      </p:sp>
      <p:sp>
        <p:nvSpPr>
          <p:cNvPr id="4" name="Slide Number Placeholder 3"/>
          <p:cNvSpPr>
            <a:spLocks noGrp="1"/>
          </p:cNvSpPr>
          <p:nvPr>
            <p:ph type="sldNum" sz="quarter" idx="10"/>
          </p:nvPr>
        </p:nvSpPr>
        <p:spPr/>
        <p:txBody>
          <a:bodyPr/>
          <a:lstStyle/>
          <a:p>
            <a:fld id="{AC623BB9-BAB5-4EA9-ACB2-61F853C5B6F0}" type="slidenum">
              <a:rPr lang="en-GB" smtClean="0"/>
              <a:t>19</a:t>
            </a:fld>
            <a:endParaRPr lang="en-GB"/>
          </a:p>
        </p:txBody>
      </p:sp>
    </p:spTree>
    <p:extLst>
      <p:ext uri="{BB962C8B-B14F-4D97-AF65-F5344CB8AC3E}">
        <p14:creationId xmlns:p14="http://schemas.microsoft.com/office/powerpoint/2010/main" val="165563651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Pigeon Algorithm  POS</a:t>
            </a:r>
          </a:p>
          <a:p>
            <a:r>
              <a:rPr lang="en-GB" dirty="0" smtClean="0"/>
              <a:t>Fish Algorithms </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AC623BB9-BAB5-4EA9-ACB2-61F853C5B6F0}" type="slidenum">
              <a:rPr lang="en-GB" smtClean="0"/>
              <a:t>27</a:t>
            </a:fld>
            <a:endParaRPr lang="en-GB"/>
          </a:p>
        </p:txBody>
      </p:sp>
    </p:spTree>
    <p:extLst>
      <p:ext uri="{BB962C8B-B14F-4D97-AF65-F5344CB8AC3E}">
        <p14:creationId xmlns:p14="http://schemas.microsoft.com/office/powerpoint/2010/main" val="182080735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ANT Colony Optimization </a:t>
            </a:r>
            <a:endParaRPr lang="en-GB" dirty="0"/>
          </a:p>
        </p:txBody>
      </p:sp>
      <p:sp>
        <p:nvSpPr>
          <p:cNvPr id="4" name="Slide Number Placeholder 3"/>
          <p:cNvSpPr>
            <a:spLocks noGrp="1"/>
          </p:cNvSpPr>
          <p:nvPr>
            <p:ph type="sldNum" sz="quarter" idx="10"/>
          </p:nvPr>
        </p:nvSpPr>
        <p:spPr/>
        <p:txBody>
          <a:bodyPr/>
          <a:lstStyle/>
          <a:p>
            <a:fld id="{AC623BB9-BAB5-4EA9-ACB2-61F853C5B6F0}" type="slidenum">
              <a:rPr lang="en-GB" smtClean="0"/>
              <a:t>28</a:t>
            </a:fld>
            <a:endParaRPr lang="en-GB"/>
          </a:p>
        </p:txBody>
      </p:sp>
    </p:spTree>
    <p:extLst>
      <p:ext uri="{BB962C8B-B14F-4D97-AF65-F5344CB8AC3E}">
        <p14:creationId xmlns:p14="http://schemas.microsoft.com/office/powerpoint/2010/main" val="63316714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dirty="0" smtClean="0"/>
          </a:p>
          <a:p>
            <a:r>
              <a:rPr lang="en-US" sz="1200" kern="1200" dirty="0" smtClean="0">
                <a:solidFill>
                  <a:schemeClr val="tx1"/>
                </a:solidFill>
                <a:effectLst/>
                <a:latin typeface="+mn-lt"/>
                <a:ea typeface="+mn-ea"/>
                <a:cs typeface="+mn-cs"/>
              </a:rPr>
              <a:t>NTMANET uses location information to store the probabilistic behavior in each node’s pheromone tables</a:t>
            </a:r>
          </a:p>
          <a:p>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Cost</a:t>
            </a:r>
            <a:r>
              <a:rPr lang="en-US" sz="1200" kern="1200" baseline="0" dirty="0" smtClean="0">
                <a:solidFill>
                  <a:schemeClr val="tx1"/>
                </a:solidFill>
                <a:effectLst/>
                <a:latin typeface="+mn-lt"/>
                <a:ea typeface="+mn-ea"/>
                <a:cs typeface="+mn-cs"/>
              </a:rPr>
              <a:t> depends on the location coordinates. </a:t>
            </a:r>
          </a:p>
          <a:p>
            <a:endParaRPr lang="en-US" sz="1200" kern="1200" baseline="0" dirty="0" smtClean="0">
              <a:solidFill>
                <a:schemeClr val="tx1"/>
              </a:solidFill>
              <a:effectLst/>
              <a:latin typeface="+mn-lt"/>
              <a:ea typeface="+mn-ea"/>
              <a:cs typeface="+mn-cs"/>
            </a:endParaRPr>
          </a:p>
          <a:p>
            <a:endParaRPr lang="en-US" sz="1200" kern="1200" baseline="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0125FAC-CA86-4F6D-B440-513E4E4EDE4D}" type="slidenum">
              <a:rPr lang="en-GB" smtClean="0"/>
              <a:t>32</a:t>
            </a:fld>
            <a:endParaRPr lang="en-GB" dirty="0"/>
          </a:p>
        </p:txBody>
      </p:sp>
    </p:spTree>
    <p:extLst>
      <p:ext uri="{BB962C8B-B14F-4D97-AF65-F5344CB8AC3E}">
        <p14:creationId xmlns:p14="http://schemas.microsoft.com/office/powerpoint/2010/main" val="414525276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Pheromone update: is used to wear of pheromone values of old routes.</a:t>
            </a:r>
          </a:p>
          <a:p>
            <a:endParaRPr lang="en-GB" dirty="0" smtClean="0"/>
          </a:p>
          <a:p>
            <a:r>
              <a:rPr lang="en-GB" dirty="0" smtClean="0"/>
              <a:t>Local zone technique. Using</a:t>
            </a:r>
            <a:r>
              <a:rPr lang="en-GB" baseline="0" dirty="0" smtClean="0"/>
              <a:t> a mobility prediction algorithm to minimize the searching are which saves time and resources. </a:t>
            </a:r>
          </a:p>
          <a:p>
            <a:endParaRPr lang="en-GB" dirty="0"/>
          </a:p>
        </p:txBody>
      </p:sp>
      <p:sp>
        <p:nvSpPr>
          <p:cNvPr id="4" name="Slide Number Placeholder 3"/>
          <p:cNvSpPr>
            <a:spLocks noGrp="1"/>
          </p:cNvSpPr>
          <p:nvPr>
            <p:ph type="sldNum" sz="quarter" idx="10"/>
          </p:nvPr>
        </p:nvSpPr>
        <p:spPr/>
        <p:txBody>
          <a:bodyPr/>
          <a:lstStyle/>
          <a:p>
            <a:fld id="{AC623BB9-BAB5-4EA9-ACB2-61F853C5B6F0}" type="slidenum">
              <a:rPr lang="en-GB" smtClean="0"/>
              <a:t>33</a:t>
            </a:fld>
            <a:endParaRPr lang="en-GB"/>
          </a:p>
        </p:txBody>
      </p:sp>
    </p:spTree>
    <p:extLst>
      <p:ext uri="{BB962C8B-B14F-4D97-AF65-F5344CB8AC3E}">
        <p14:creationId xmlns:p14="http://schemas.microsoft.com/office/powerpoint/2010/main" val="137355609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0125FAC-CA86-4F6D-B440-513E4E4EDE4D}" type="slidenum">
              <a:rPr lang="en-GB" smtClean="0"/>
              <a:t>34</a:t>
            </a:fld>
            <a:endParaRPr lang="en-GB" dirty="0"/>
          </a:p>
        </p:txBody>
      </p:sp>
    </p:spTree>
    <p:extLst>
      <p:ext uri="{BB962C8B-B14F-4D97-AF65-F5344CB8AC3E}">
        <p14:creationId xmlns:p14="http://schemas.microsoft.com/office/powerpoint/2010/main" val="311552143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C623BB9-BAB5-4EA9-ACB2-61F853C5B6F0}" type="slidenum">
              <a:rPr lang="en-GB" smtClean="0"/>
              <a:t>35</a:t>
            </a:fld>
            <a:endParaRPr lang="en-GB"/>
          </a:p>
        </p:txBody>
      </p:sp>
    </p:spTree>
    <p:extLst>
      <p:ext uri="{BB962C8B-B14F-4D97-AF65-F5344CB8AC3E}">
        <p14:creationId xmlns:p14="http://schemas.microsoft.com/office/powerpoint/2010/main" val="9608097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sz="1200" b="1" kern="1200" dirty="0" smtClean="0">
                <a:solidFill>
                  <a:schemeClr val="tx1"/>
                </a:solidFill>
                <a:effectLst/>
                <a:latin typeface="+mn-lt"/>
                <a:ea typeface="+mn-ea"/>
                <a:cs typeface="+mn-cs"/>
              </a:rPr>
              <a:t>Overhead</a:t>
            </a:r>
            <a:r>
              <a:rPr lang="en-US" sz="1200" kern="1200" dirty="0" smtClean="0">
                <a:solidFill>
                  <a:schemeClr val="tx1"/>
                </a:solidFill>
                <a:effectLst/>
                <a:latin typeface="+mn-lt"/>
                <a:ea typeface="+mn-ea"/>
                <a:cs typeface="+mn-cs"/>
              </a:rPr>
              <a:t>: this represents the total number of routing packets transmitted during the simulation. Overhead can be calculated by working the ratio of routing packets to the total number of packets generated by the source .</a:t>
            </a:r>
            <a:endParaRPr lang="en-GB" sz="1200" kern="1200" dirty="0" smtClean="0">
              <a:solidFill>
                <a:schemeClr val="tx1"/>
              </a:solidFill>
              <a:effectLst/>
              <a:latin typeface="+mn-lt"/>
              <a:ea typeface="+mn-ea"/>
              <a:cs typeface="+mn-cs"/>
            </a:endParaRPr>
          </a:p>
          <a:p>
            <a:r>
              <a:rPr lang="en-US" sz="1200" b="1" kern="1200" dirty="0" smtClean="0">
                <a:solidFill>
                  <a:schemeClr val="tx1"/>
                </a:solidFill>
                <a:effectLst/>
                <a:latin typeface="+mn-lt"/>
                <a:ea typeface="+mn-ea"/>
                <a:cs typeface="+mn-cs"/>
              </a:rPr>
              <a:t>Delay</a:t>
            </a:r>
            <a:r>
              <a:rPr lang="en-US" sz="1200" kern="1200" dirty="0" smtClean="0">
                <a:solidFill>
                  <a:schemeClr val="tx1"/>
                </a:solidFill>
                <a:effectLst/>
                <a:latin typeface="+mn-lt"/>
                <a:ea typeface="+mn-ea"/>
                <a:cs typeface="+mn-cs"/>
              </a:rPr>
              <a:t>:</a:t>
            </a:r>
            <a:r>
              <a:rPr lang="en-US" sz="1200" b="1" kern="1200" dirty="0" smtClean="0">
                <a:solidFill>
                  <a:schemeClr val="tx1"/>
                </a:solidFill>
                <a:effectLst/>
                <a:latin typeface="+mn-lt"/>
                <a:ea typeface="+mn-ea"/>
                <a:cs typeface="+mn-cs"/>
              </a:rPr>
              <a:t> </a:t>
            </a:r>
            <a:r>
              <a:rPr lang="en-US" sz="1200" b="0" kern="1200" dirty="0" smtClean="0">
                <a:solidFill>
                  <a:schemeClr val="tx1"/>
                </a:solidFill>
                <a:effectLst/>
                <a:latin typeface="+mn-lt"/>
                <a:ea typeface="+mn-ea"/>
                <a:cs typeface="+mn-cs"/>
              </a:rPr>
              <a:t>This performance metric is used to measure the average end-to-end delay of data packet transmission. It represents the time between packets generated by the source to their </a:t>
            </a:r>
          </a:p>
          <a:p>
            <a:r>
              <a:rPr lang="en-US" sz="1200" b="0" kern="1200" dirty="0" smtClean="0">
                <a:solidFill>
                  <a:schemeClr val="tx1"/>
                </a:solidFill>
                <a:effectLst/>
                <a:latin typeface="+mn-lt"/>
                <a:ea typeface="+mn-ea"/>
                <a:cs typeface="+mn-cs"/>
              </a:rPr>
              <a:t>Throughputs: </a:t>
            </a:r>
          </a:p>
          <a:p>
            <a:endParaRPr lang="en-US" b="0" dirty="0"/>
          </a:p>
        </p:txBody>
      </p:sp>
      <p:sp>
        <p:nvSpPr>
          <p:cNvPr id="4" name="Slide Number Placeholder 3"/>
          <p:cNvSpPr>
            <a:spLocks noGrp="1"/>
          </p:cNvSpPr>
          <p:nvPr>
            <p:ph type="sldNum" sz="quarter" idx="10"/>
          </p:nvPr>
        </p:nvSpPr>
        <p:spPr/>
        <p:txBody>
          <a:bodyPr/>
          <a:lstStyle/>
          <a:p>
            <a:fld id="{30125FAC-CA86-4F6D-B440-513E4E4EDE4D}" type="slidenum">
              <a:rPr lang="en-GB" smtClean="0"/>
              <a:t>36</a:t>
            </a:fld>
            <a:endParaRPr lang="en-GB" dirty="0"/>
          </a:p>
        </p:txBody>
      </p:sp>
    </p:spTree>
    <p:extLst>
      <p:ext uri="{BB962C8B-B14F-4D97-AF65-F5344CB8AC3E}">
        <p14:creationId xmlns:p14="http://schemas.microsoft.com/office/powerpoint/2010/main" val="312461159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sz="1200" dirty="0" smtClean="0"/>
              <a:t>The </a:t>
            </a:r>
            <a:r>
              <a:rPr lang="en-US" sz="1200" dirty="0"/>
              <a:t>validation results indicate that, the proposed protocol was successful in overcoming the mobility issue when compared with the mentioned protocols. </a:t>
            </a:r>
            <a:endParaRPr lang="en-US" sz="1200" dirty="0" smtClean="0"/>
          </a:p>
          <a:p>
            <a:pPr>
              <a:defRPr/>
            </a:pPr>
            <a:r>
              <a:rPr lang="en-US" sz="1200" dirty="0" smtClean="0"/>
              <a:t>ANTMANET </a:t>
            </a:r>
            <a:r>
              <a:rPr lang="en-US" sz="1200" dirty="0"/>
              <a:t>achieved a lower overhead when nodes were moving in different directions  different speeds, which resulted in lower end-to-end delay and better energy management. Also it has preserved the same level of performance when the number of nodes has increased. </a:t>
            </a:r>
            <a:endParaRPr lang="en-GB" sz="1200" dirty="0">
              <a:ea typeface="+mn-ea"/>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Moreover ANTMANET has achieved better network performance than the other routing protocols, by showing 4.9% jitter less than AODV, 19.2% jitter less than DYMO and LAR. Finally, 33.1% jitter less than LANMAR. These results would be ideal for applications where longer network life, reliable data delivery are needed, and network maintenance is hard to be organized.</a:t>
            </a:r>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30125FAC-CA86-4F6D-B440-513E4E4EDE4D}" type="slidenum">
              <a:rPr lang="en-GB" smtClean="0"/>
              <a:t>41</a:t>
            </a:fld>
            <a:endParaRPr lang="en-GB" dirty="0"/>
          </a:p>
        </p:txBody>
      </p:sp>
    </p:spTree>
    <p:extLst>
      <p:ext uri="{BB962C8B-B14F-4D97-AF65-F5344CB8AC3E}">
        <p14:creationId xmlns:p14="http://schemas.microsoft.com/office/powerpoint/2010/main" val="36141066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0125FAC-CA86-4F6D-B440-513E4E4EDE4D}" type="slidenum">
              <a:rPr lang="en-GB" smtClean="0"/>
              <a:t>42</a:t>
            </a:fld>
            <a:endParaRPr lang="en-GB" dirty="0"/>
          </a:p>
        </p:txBody>
      </p:sp>
    </p:spTree>
    <p:extLst>
      <p:ext uri="{BB962C8B-B14F-4D97-AF65-F5344CB8AC3E}">
        <p14:creationId xmlns:p14="http://schemas.microsoft.com/office/powerpoint/2010/main" val="276191585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All publications</a:t>
            </a:r>
            <a:r>
              <a:rPr lang="en-GB" baseline="0" dirty="0" smtClean="0"/>
              <a:t> are IEEE conferences and two of them are a life on the </a:t>
            </a:r>
            <a:r>
              <a:rPr lang="en-GB" baseline="0" dirty="0" err="1" smtClean="0"/>
              <a:t>Iexplore</a:t>
            </a:r>
            <a:r>
              <a:rPr lang="en-GB" baseline="0" dirty="0" smtClean="0"/>
              <a:t> the other two will be on line on the </a:t>
            </a:r>
            <a:r>
              <a:rPr lang="en-GB" baseline="0" dirty="0" err="1" smtClean="0"/>
              <a:t>Iexplore</a:t>
            </a:r>
            <a:r>
              <a:rPr lang="en-GB" baseline="0" dirty="0" smtClean="0"/>
              <a:t> in the few following months. </a:t>
            </a:r>
          </a:p>
          <a:p>
            <a:endParaRPr lang="en-GB" dirty="0"/>
          </a:p>
        </p:txBody>
      </p:sp>
      <p:sp>
        <p:nvSpPr>
          <p:cNvPr id="4" name="Slide Number Placeholder 3"/>
          <p:cNvSpPr>
            <a:spLocks noGrp="1"/>
          </p:cNvSpPr>
          <p:nvPr>
            <p:ph type="sldNum" sz="quarter" idx="10"/>
          </p:nvPr>
        </p:nvSpPr>
        <p:spPr/>
        <p:txBody>
          <a:bodyPr/>
          <a:lstStyle/>
          <a:p>
            <a:fld id="{30125FAC-CA86-4F6D-B440-513E4E4EDE4D}" type="slidenum">
              <a:rPr lang="en-GB" smtClean="0"/>
              <a:t>43</a:t>
            </a:fld>
            <a:endParaRPr lang="en-GB" dirty="0"/>
          </a:p>
        </p:txBody>
      </p:sp>
    </p:spTree>
    <p:extLst>
      <p:ext uri="{BB962C8B-B14F-4D97-AF65-F5344CB8AC3E}">
        <p14:creationId xmlns:p14="http://schemas.microsoft.com/office/powerpoint/2010/main" val="276191585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All publications</a:t>
            </a:r>
            <a:r>
              <a:rPr lang="en-GB" baseline="0" dirty="0" smtClean="0"/>
              <a:t> are IEEE conferences and two of them are a life on the </a:t>
            </a:r>
            <a:r>
              <a:rPr lang="en-GB" baseline="0" dirty="0" err="1" smtClean="0"/>
              <a:t>Iexplore</a:t>
            </a:r>
            <a:r>
              <a:rPr lang="en-GB" baseline="0" dirty="0" smtClean="0"/>
              <a:t> the other two will be on line on the </a:t>
            </a:r>
            <a:r>
              <a:rPr lang="en-GB" baseline="0" dirty="0" err="1" smtClean="0"/>
              <a:t>Iexplore</a:t>
            </a:r>
            <a:r>
              <a:rPr lang="en-GB" baseline="0" dirty="0" smtClean="0"/>
              <a:t> in the few following months. </a:t>
            </a:r>
          </a:p>
          <a:p>
            <a:endParaRPr lang="en-GB" dirty="0"/>
          </a:p>
        </p:txBody>
      </p:sp>
      <p:sp>
        <p:nvSpPr>
          <p:cNvPr id="4" name="Slide Number Placeholder 3"/>
          <p:cNvSpPr>
            <a:spLocks noGrp="1"/>
          </p:cNvSpPr>
          <p:nvPr>
            <p:ph type="sldNum" sz="quarter" idx="10"/>
          </p:nvPr>
        </p:nvSpPr>
        <p:spPr/>
        <p:txBody>
          <a:bodyPr/>
          <a:lstStyle/>
          <a:p>
            <a:fld id="{30125FAC-CA86-4F6D-B440-513E4E4EDE4D}" type="slidenum">
              <a:rPr lang="en-GB" smtClean="0"/>
              <a:t>44</a:t>
            </a:fld>
            <a:endParaRPr lang="en-GB" dirty="0"/>
          </a:p>
        </p:txBody>
      </p:sp>
    </p:spTree>
    <p:extLst>
      <p:ext uri="{BB962C8B-B14F-4D97-AF65-F5344CB8AC3E}">
        <p14:creationId xmlns:p14="http://schemas.microsoft.com/office/powerpoint/2010/main" val="27619158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905000"/>
            <a:ext cx="7543800" cy="2593975"/>
          </a:xfrm>
        </p:spPr>
        <p:txBody>
          <a:bodyPr anchor="b"/>
          <a:lstStyle>
            <a:lvl1pPr>
              <a:defRPr sz="6600">
                <a:ln>
                  <a:noFill/>
                </a:ln>
                <a:solidFill>
                  <a:schemeClr val="tx2"/>
                </a:solidFill>
              </a:defRPr>
            </a:lvl1pPr>
          </a:lstStyle>
          <a:p>
            <a:r>
              <a:rPr lang="en-GB" smtClean="0"/>
              <a:t>Click to edit Master title style</a:t>
            </a:r>
            <a:endParaRPr lang="en-US" dirty="0"/>
          </a:p>
        </p:txBody>
      </p:sp>
      <p:sp>
        <p:nvSpPr>
          <p:cNvPr id="3" name="Subtitle 2"/>
          <p:cNvSpPr>
            <a:spLocks noGrp="1"/>
          </p:cNvSpPr>
          <p:nvPr>
            <p:ph type="subTitle" idx="1"/>
          </p:nvPr>
        </p:nvSpPr>
        <p:spPr>
          <a:xfrm>
            <a:off x="685800" y="4572000"/>
            <a:ext cx="6461760" cy="1066800"/>
          </a:xfrm>
        </p:spPr>
        <p:txBody>
          <a:bodyPr anchor="t">
            <a:normAutofit/>
          </a:bodyPr>
          <a:lstStyle>
            <a:lvl1pPr marL="0" indent="0" algn="l">
              <a:buNone/>
              <a:defRPr sz="20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dirty="0"/>
          </a:p>
        </p:txBody>
      </p:sp>
      <p:sp>
        <p:nvSpPr>
          <p:cNvPr id="4" name="Date Placeholder 3"/>
          <p:cNvSpPr>
            <a:spLocks noGrp="1"/>
          </p:cNvSpPr>
          <p:nvPr>
            <p:ph type="dt" sz="half" idx="10"/>
          </p:nvPr>
        </p:nvSpPr>
        <p:spPr/>
        <p:txBody>
          <a:bodyPr/>
          <a:lstStyle/>
          <a:p>
            <a:fld id="{F625EA19-16CF-45B5-AF84-F36CCE38CF9B}" type="datetimeFigureOut">
              <a:rPr lang="en-GB" smtClean="0"/>
              <a:t>08/12/2015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F7F0A4-A65E-4CD6-A543-B12A04A518CE}"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F625EA19-16CF-45B5-AF84-F36CCE38CF9B}" type="datetimeFigureOut">
              <a:rPr lang="en-GB" smtClean="0"/>
              <a:t>08/12/2015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F7F0A4-A65E-4CD6-A543-B12A04A518CE}"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5486400"/>
            <a:ext cx="7659687" cy="1168400"/>
          </a:xfrm>
        </p:spPr>
        <p:txBody>
          <a:bodyPr anchor="t"/>
          <a:lstStyle>
            <a:lvl1pPr algn="l">
              <a:defRPr sz="3600" b="0" cap="all"/>
            </a:lvl1pPr>
          </a:lstStyle>
          <a:p>
            <a:r>
              <a:rPr lang="en-GB" smtClean="0"/>
              <a:t>Click to edit Master title style</a:t>
            </a:r>
            <a:endParaRPr lang="en-US" dirty="0"/>
          </a:p>
        </p:txBody>
      </p:sp>
      <p:sp>
        <p:nvSpPr>
          <p:cNvPr id="3" name="Text Placeholder 2"/>
          <p:cNvSpPr>
            <a:spLocks noGrp="1"/>
          </p:cNvSpPr>
          <p:nvPr>
            <p:ph type="body" idx="1"/>
          </p:nvPr>
        </p:nvSpPr>
        <p:spPr>
          <a:xfrm>
            <a:off x="722313" y="3852863"/>
            <a:ext cx="6135687" cy="1633538"/>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F625EA19-16CF-45B5-AF84-F36CCE38CF9B}" type="datetimeFigureOut">
              <a:rPr lang="en-GB" smtClean="0"/>
              <a:t>08/12/2015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F7F0A4-A65E-4CD6-A543-B12A04A518CE}"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44196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F625EA19-16CF-45B5-AF84-F36CCE38CF9B}" type="datetimeFigureOut">
              <a:rPr lang="en-GB" smtClean="0"/>
              <a:t>08/12/2015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F7F0A4-A65E-4CD6-A543-B12A04A518CE}"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44196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4196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F625EA19-16CF-45B5-AF84-F36CCE38CF9B}" type="datetimeFigureOut">
              <a:rPr lang="en-GB" smtClean="0"/>
              <a:t>08/12/2015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EF7F0A4-A65E-4CD6-A543-B12A04A518CE}"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F625EA19-16CF-45B5-AF84-F36CCE38CF9B}" type="datetimeFigureOut">
              <a:rPr lang="en-GB" smtClean="0"/>
              <a:t>08/12/2015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EF7F0A4-A65E-4CD6-A543-B12A04A518CE}"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625EA19-16CF-45B5-AF84-F36CCE38CF9B}" type="datetimeFigureOut">
              <a:rPr lang="en-GB" smtClean="0"/>
              <a:t>08/12/2015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EF7F0A4-A65E-4CD6-A543-B12A04A518CE}"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801" y="5495544"/>
            <a:ext cx="7772400" cy="594360"/>
          </a:xfrm>
        </p:spPr>
        <p:txBody>
          <a:bodyPr anchor="b"/>
          <a:lstStyle>
            <a:lvl1pPr algn="ctr">
              <a:defRPr sz="2200" b="1"/>
            </a:lvl1pPr>
          </a:lstStyle>
          <a:p>
            <a:r>
              <a:rPr lang="en-GB" smtClean="0"/>
              <a:t>Click to edit Master title style</a:t>
            </a:r>
            <a:endParaRPr lang="en-US" dirty="0"/>
          </a:p>
        </p:txBody>
      </p:sp>
      <p:sp>
        <p:nvSpPr>
          <p:cNvPr id="4" name="Text Placeholder 3"/>
          <p:cNvSpPr>
            <a:spLocks noGrp="1"/>
          </p:cNvSpPr>
          <p:nvPr>
            <p:ph type="body" sz="half" idx="2"/>
          </p:nvPr>
        </p:nvSpPr>
        <p:spPr>
          <a:xfrm>
            <a:off x="304799" y="6096000"/>
            <a:ext cx="7772401" cy="6096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F625EA19-16CF-45B5-AF84-F36CCE38CF9B}" type="datetimeFigureOut">
              <a:rPr lang="en-GB" smtClean="0"/>
              <a:t>08/12/2015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F7F0A4-A65E-4CD6-A543-B12A04A518CE}" type="slidenum">
              <a:rPr lang="en-GB" smtClean="0"/>
              <a:t>‹#›</a:t>
            </a:fld>
            <a:endParaRPr lang="en-GB"/>
          </a:p>
        </p:txBody>
      </p:sp>
      <p:sp>
        <p:nvSpPr>
          <p:cNvPr id="9" name="Content Placeholder 8"/>
          <p:cNvSpPr>
            <a:spLocks noGrp="1"/>
          </p:cNvSpPr>
          <p:nvPr>
            <p:ph sz="quarter" idx="13"/>
          </p:nvPr>
        </p:nvSpPr>
        <p:spPr>
          <a:xfrm>
            <a:off x="304800" y="381000"/>
            <a:ext cx="7772400" cy="494284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1752" y="5495278"/>
            <a:ext cx="7772400" cy="594626"/>
          </a:xfrm>
        </p:spPr>
        <p:txBody>
          <a:bodyPr anchor="b"/>
          <a:lstStyle>
            <a:lvl1pPr algn="ctr">
              <a:defRPr sz="2200" b="1">
                <a:ln>
                  <a:noFill/>
                </a:ln>
                <a:solidFill>
                  <a:schemeClr val="tx2"/>
                </a:solidFill>
              </a:defRPr>
            </a:lvl1pPr>
          </a:lstStyle>
          <a:p>
            <a:r>
              <a:rPr lang="en-GB" smtClean="0"/>
              <a:t>Click to edit Master title style</a:t>
            </a:r>
            <a:endParaRPr lang="en-US" dirty="0"/>
          </a:p>
        </p:txBody>
      </p:sp>
      <p:sp>
        <p:nvSpPr>
          <p:cNvPr id="3" name="Picture Placeholder 2"/>
          <p:cNvSpPr>
            <a:spLocks noGrp="1"/>
          </p:cNvSpPr>
          <p:nvPr>
            <p:ph type="pic" idx="1"/>
          </p:nvPr>
        </p:nvSpPr>
        <p:spPr>
          <a:xfrm>
            <a:off x="0" y="0"/>
            <a:ext cx="8458200" cy="54864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301752" y="6096000"/>
            <a:ext cx="7772400" cy="612648"/>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8" name="Date Placeholder 7"/>
          <p:cNvSpPr>
            <a:spLocks noGrp="1"/>
          </p:cNvSpPr>
          <p:nvPr>
            <p:ph type="dt" sz="half" idx="10"/>
          </p:nvPr>
        </p:nvSpPr>
        <p:spPr/>
        <p:txBody>
          <a:bodyPr/>
          <a:lstStyle/>
          <a:p>
            <a:fld id="{F625EA19-16CF-45B5-AF84-F36CCE38CF9B}" type="datetimeFigureOut">
              <a:rPr lang="en-GB" smtClean="0"/>
              <a:t>08/12/2015</a:t>
            </a:fld>
            <a:endParaRPr lang="en-GB"/>
          </a:p>
        </p:txBody>
      </p:sp>
      <p:sp>
        <p:nvSpPr>
          <p:cNvPr id="9" name="Slide Number Placeholder 8"/>
          <p:cNvSpPr>
            <a:spLocks noGrp="1"/>
          </p:cNvSpPr>
          <p:nvPr>
            <p:ph type="sldNum" sz="quarter" idx="11"/>
          </p:nvPr>
        </p:nvSpPr>
        <p:spPr/>
        <p:txBody>
          <a:bodyPr/>
          <a:lstStyle/>
          <a:p>
            <a:fld id="{EEF7F0A4-A65E-4CD6-A543-B12A04A518CE}" type="slidenum">
              <a:rPr lang="en-GB" smtClean="0"/>
              <a:t>‹#›</a:t>
            </a:fld>
            <a:endParaRPr lang="en-GB"/>
          </a:p>
        </p:txBody>
      </p:sp>
      <p:sp>
        <p:nvSpPr>
          <p:cNvPr id="10" name="Footer Placeholder 9"/>
          <p:cNvSpPr>
            <a:spLocks noGrp="1"/>
          </p:cNvSpPr>
          <p:nvPr>
            <p:ph type="ftr" sz="quarter" idx="12"/>
          </p:nvPr>
        </p:nvSpPr>
        <p:spPr/>
        <p:txBody>
          <a:bodyPr/>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F625EA19-16CF-45B5-AF84-F36CCE38CF9B}" type="datetimeFigureOut">
              <a:rPr lang="en-GB" smtClean="0"/>
              <a:t>08/12/2015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F7F0A4-A65E-4CD6-A543-B12A04A518CE}"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1752600" cy="5851525"/>
          </a:xfrm>
        </p:spPr>
        <p:txBody>
          <a:bodyPr vert="eaVert" anchor="b" anchorCtr="0"/>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F625EA19-16CF-45B5-AF84-F36CCE38CF9B}" type="datetimeFigureOut">
              <a:rPr lang="en-GB" smtClean="0"/>
              <a:t>08/12/2015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F7F0A4-A65E-4CD6-A543-B12A04A518CE}"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7620000" cy="1143000"/>
          </a:xfrm>
          <a:prstGeom prst="rect">
            <a:avLst/>
          </a:prstGeom>
        </p:spPr>
        <p:txBody>
          <a:bodyPr vert="horz" lIns="91440" tIns="45720" rIns="91440" bIns="45720" rtlCol="0" anchor="ctr">
            <a:noAutofit/>
          </a:bodyPr>
          <a:lstStyle/>
          <a:p>
            <a:r>
              <a:rPr lang="en-GB" smtClean="0"/>
              <a:t>Click to edit Master title style</a:t>
            </a:r>
            <a:endParaRPr lang="en-US" dirty="0"/>
          </a:p>
        </p:txBody>
      </p:sp>
      <p:sp>
        <p:nvSpPr>
          <p:cNvPr id="3" name="Text Placeholder 2"/>
          <p:cNvSpPr>
            <a:spLocks noGrp="1"/>
          </p:cNvSpPr>
          <p:nvPr>
            <p:ph type="body" idx="1"/>
          </p:nvPr>
        </p:nvSpPr>
        <p:spPr>
          <a:xfrm>
            <a:off x="457200" y="1600200"/>
            <a:ext cx="7620000" cy="4800600"/>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Rectangle 6"/>
          <p:cNvSpPr/>
          <p:nvPr/>
        </p:nvSpPr>
        <p:spPr>
          <a:xfrm>
            <a:off x="8458200" y="0"/>
            <a:ext cx="6858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8458200" y="5486400"/>
            <a:ext cx="685800" cy="685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4"/>
          </p:nvPr>
        </p:nvSpPr>
        <p:spPr>
          <a:xfrm>
            <a:off x="8531788" y="5648960"/>
            <a:ext cx="548640" cy="396240"/>
          </a:xfrm>
          <a:prstGeom prst="bracketPair">
            <a:avLst>
              <a:gd name="adj" fmla="val 17949"/>
            </a:avLst>
          </a:prstGeom>
          <a:ln w="19050">
            <a:solidFill>
              <a:srgbClr val="FFFFFF"/>
            </a:solidFill>
          </a:ln>
        </p:spPr>
        <p:txBody>
          <a:bodyPr vert="horz" lIns="0" tIns="0" rIns="0" bIns="0" rtlCol="0" anchor="ctr"/>
          <a:lstStyle>
            <a:lvl1pPr algn="ctr">
              <a:defRPr sz="1800">
                <a:solidFill>
                  <a:srgbClr val="FFFFFF"/>
                </a:solidFill>
              </a:defRPr>
            </a:lvl1pPr>
          </a:lstStyle>
          <a:p>
            <a:fld id="{EEF7F0A4-A65E-4CD6-A543-B12A04A518CE}" type="slidenum">
              <a:rPr lang="en-GB" smtClean="0"/>
              <a:t>‹#›</a:t>
            </a:fld>
            <a:endParaRPr lang="en-GB"/>
          </a:p>
        </p:txBody>
      </p:sp>
      <p:sp>
        <p:nvSpPr>
          <p:cNvPr id="5" name="Footer Placeholder 4"/>
          <p:cNvSpPr>
            <a:spLocks noGrp="1"/>
          </p:cNvSpPr>
          <p:nvPr>
            <p:ph type="ftr" sz="quarter" idx="3"/>
          </p:nvPr>
        </p:nvSpPr>
        <p:spPr>
          <a:xfrm rot="16200000">
            <a:off x="7586910" y="4048760"/>
            <a:ext cx="2367281" cy="365760"/>
          </a:xfrm>
          <a:prstGeom prst="rect">
            <a:avLst/>
          </a:prstGeom>
        </p:spPr>
        <p:txBody>
          <a:bodyPr vert="horz" lIns="91440" tIns="45720" rIns="91440" bIns="45720" rtlCol="0" anchor="ctr"/>
          <a:lstStyle>
            <a:lvl1pPr algn="r">
              <a:defRPr sz="1200">
                <a:solidFill>
                  <a:schemeClr val="bg2"/>
                </a:solidFill>
              </a:defRPr>
            </a:lvl1pPr>
          </a:lstStyle>
          <a:p>
            <a:endParaRPr lang="en-GB"/>
          </a:p>
        </p:txBody>
      </p:sp>
      <p:sp>
        <p:nvSpPr>
          <p:cNvPr id="4" name="Date Placeholder 3"/>
          <p:cNvSpPr>
            <a:spLocks noGrp="1"/>
          </p:cNvSpPr>
          <p:nvPr>
            <p:ph type="dt" sz="half" idx="2"/>
          </p:nvPr>
        </p:nvSpPr>
        <p:spPr>
          <a:xfrm rot="16200000">
            <a:off x="7551351" y="1645920"/>
            <a:ext cx="2438399" cy="365760"/>
          </a:xfrm>
          <a:prstGeom prst="rect">
            <a:avLst/>
          </a:prstGeom>
        </p:spPr>
        <p:txBody>
          <a:bodyPr vert="horz" lIns="91440" tIns="45720" rIns="91440" bIns="45720" rtlCol="0" anchor="ctr"/>
          <a:lstStyle>
            <a:lvl1pPr algn="l">
              <a:defRPr sz="1200">
                <a:solidFill>
                  <a:schemeClr val="bg2"/>
                </a:solidFill>
              </a:defRPr>
            </a:lvl1pPr>
          </a:lstStyle>
          <a:p>
            <a:fld id="{F625EA19-16CF-45B5-AF84-F36CCE38CF9B}" type="datetimeFigureOut">
              <a:rPr lang="en-GB" smtClean="0"/>
              <a:t>08/12/2015</a:t>
            </a:fld>
            <a:endParaRPr lang="en-GB"/>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spcBef>
          <a:spcPct val="0"/>
        </a:spcBef>
        <a:buNone/>
        <a:defRPr sz="4600" kern="1200" cap="none" spc="-100" baseline="0">
          <a:ln>
            <a:noFill/>
          </a:ln>
          <a:solidFill>
            <a:schemeClr val="tx2"/>
          </a:solidFill>
          <a:effectLst/>
          <a:latin typeface="+mj-lt"/>
          <a:ea typeface="+mj-ea"/>
          <a:cs typeface="+mj-cs"/>
        </a:defRPr>
      </a:lvl1pPr>
    </p:titleStyle>
    <p:bodyStyle>
      <a:lvl1pPr marL="342900" indent="-228600" algn="l" defTabSz="914400" rtl="0" eaLnBrk="1" latinLnBrk="0" hangingPunct="1">
        <a:spcBef>
          <a:spcPct val="20000"/>
        </a:spcBef>
        <a:buClr>
          <a:schemeClr val="accent1"/>
        </a:buClr>
        <a:buFont typeface="Arial" pitchFamily="34" charset="0"/>
        <a:buChar char="•"/>
        <a:defRPr sz="2200" kern="1200">
          <a:solidFill>
            <a:schemeClr val="tx1"/>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1"/>
          </a:solidFill>
          <a:latin typeface="+mn-lt"/>
          <a:ea typeface="+mn-ea"/>
          <a:cs typeface="+mn-cs"/>
        </a:defRPr>
      </a:lvl2pPr>
      <a:lvl3pPr marL="100584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1"/>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400" kern="1200" baseline="0">
          <a:solidFill>
            <a:schemeClr val="tx1"/>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baseline="0">
          <a:solidFill>
            <a:schemeClr val="tx1"/>
          </a:solidFill>
          <a:latin typeface="+mn-lt"/>
          <a:ea typeface="+mn-ea"/>
          <a:cs typeface="+mn-cs"/>
        </a:defRPr>
      </a:lvl6pPr>
      <a:lvl7pPr marL="1920240" indent="-182880" algn="l" defTabSz="914400" rtl="0" eaLnBrk="1" latinLnBrk="0" hangingPunct="1">
        <a:spcBef>
          <a:spcPct val="20000"/>
        </a:spcBef>
        <a:buClr>
          <a:schemeClr val="accent2"/>
        </a:buClr>
        <a:buFont typeface="Arial" pitchFamily="34" charset="0"/>
        <a:buChar char="•"/>
        <a:defRPr sz="1400" kern="1200">
          <a:solidFill>
            <a:schemeClr val="tx1"/>
          </a:solidFill>
          <a:latin typeface="+mn-lt"/>
          <a:ea typeface="+mn-ea"/>
          <a:cs typeface="+mn-cs"/>
        </a:defRPr>
      </a:lvl7pPr>
      <a:lvl8pPr marL="2103120" indent="-182880" algn="l" defTabSz="914400" rtl="0" eaLnBrk="1" latinLnBrk="0" hangingPunct="1">
        <a:spcBef>
          <a:spcPct val="20000"/>
        </a:spcBef>
        <a:buClr>
          <a:schemeClr val="accent3"/>
        </a:buClr>
        <a:buFont typeface="Arial" pitchFamily="34" charset="0"/>
        <a:buChar char="•"/>
        <a:defRPr sz="1400" kern="1200">
          <a:solidFill>
            <a:schemeClr val="tx1"/>
          </a:solidFill>
          <a:latin typeface="+mn-lt"/>
          <a:ea typeface="+mn-ea"/>
          <a:cs typeface="+mn-cs"/>
        </a:defRPr>
      </a:lvl8pPr>
      <a:lvl9pPr marL="2286000" indent="-182880" algn="l" defTabSz="914400" rtl="0" eaLnBrk="1" latinLnBrk="0" hangingPunct="1">
        <a:spcBef>
          <a:spcPct val="20000"/>
        </a:spcBef>
        <a:buClr>
          <a:schemeClr val="accent4"/>
        </a:buClr>
        <a:buFont typeface="Arial"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4.jpeg"/><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jpeg"/></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15.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chart" Target="../charts/chart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chart" Target="../charts/chart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image" Target="../media/image27.jpeg"/><Relationship Id="rId4" Type="http://schemas.openxmlformats.org/officeDocument/2006/relationships/image" Target="../media/image26.jpeg"/></Relationships>
</file>

<file path=ppt/slides/_rels/slide2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2.xml"/><Relationship Id="rId5" Type="http://schemas.openxmlformats.org/officeDocument/2006/relationships/image" Target="../media/image31.png"/><Relationship Id="rId4" Type="http://schemas.openxmlformats.org/officeDocument/2006/relationships/image" Target="../media/image30.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36.png"/><Relationship Id="rId5" Type="http://schemas.openxmlformats.org/officeDocument/2006/relationships/image" Target="../media/image35.png"/><Relationship Id="rId4" Type="http://schemas.openxmlformats.org/officeDocument/2006/relationships/image" Target="../media/image34.png"/></Relationships>
</file>

<file path=ppt/slides/_rels/slide34.xml.rels><?xml version="1.0" encoding="UTF-8" standalone="yes"?>
<Relationships xmlns="http://schemas.openxmlformats.org/package/2006/relationships"><Relationship Id="rId3" Type="http://schemas.openxmlformats.org/officeDocument/2006/relationships/image" Target="../media/image37.jpg"/><Relationship Id="rId7" Type="http://schemas.openxmlformats.org/officeDocument/2006/relationships/image" Target="../media/image41.jpeg"/><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image" Target="../media/image40.jpeg"/><Relationship Id="rId5" Type="http://schemas.openxmlformats.org/officeDocument/2006/relationships/image" Target="../media/image39.jpeg"/><Relationship Id="rId4" Type="http://schemas.openxmlformats.org/officeDocument/2006/relationships/image" Target="../media/image38.jpeg"/></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42.jp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43.png"/></Relationships>
</file>

<file path=ppt/slides/_rels/slide38.xml.rels><?xml version="1.0" encoding="UTF-8" standalone="yes"?>
<Relationships xmlns="http://schemas.openxmlformats.org/package/2006/relationships"><Relationship Id="rId2" Type="http://schemas.openxmlformats.org/officeDocument/2006/relationships/chart" Target="../charts/chart4.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chart" Target="../charts/chart5.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chart" Target="../charts/chart6.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5"/>
          <p:cNvSpPr>
            <a:spLocks noGrp="1" noChangeArrowheads="1"/>
          </p:cNvSpPr>
          <p:nvPr>
            <p:ph type="title"/>
          </p:nvPr>
        </p:nvSpPr>
        <p:spPr>
          <a:xfrm>
            <a:off x="1638300" y="2377440"/>
            <a:ext cx="5372100" cy="1762760"/>
          </a:xfrm>
        </p:spPr>
        <p:txBody>
          <a:bodyPr>
            <a:normAutofit fontScale="90000"/>
          </a:bodyPr>
          <a:lstStyle/>
          <a:p>
            <a:pPr algn="ctr"/>
            <a:r>
              <a:rPr lang="en-GB" altLang="en-US" sz="3600" dirty="0" smtClean="0"/>
              <a:t>ANTMANET </a:t>
            </a:r>
            <a:br>
              <a:rPr lang="en-GB" altLang="en-US" sz="3600" dirty="0" smtClean="0"/>
            </a:br>
            <a:r>
              <a:rPr lang="en-GB" altLang="en-US" sz="3600" dirty="0" smtClean="0"/>
              <a:t/>
            </a:r>
            <a:br>
              <a:rPr lang="en-GB" altLang="en-US" sz="3600" dirty="0" smtClean="0"/>
            </a:br>
            <a:r>
              <a:rPr lang="en-GB" altLang="en-US" sz="3600" dirty="0" smtClean="0"/>
              <a:t>A </a:t>
            </a:r>
            <a:r>
              <a:rPr lang="en-GB" altLang="en-US" sz="3600" dirty="0"/>
              <a:t>Routing Protocol for </a:t>
            </a:r>
            <a:r>
              <a:rPr lang="en-GB" altLang="en-US" sz="3600" dirty="0" smtClean="0"/>
              <a:t>Wireless Sensor Networks</a:t>
            </a:r>
            <a:endParaRPr lang="en-US" altLang="en-US" sz="1400" dirty="0"/>
          </a:p>
        </p:txBody>
      </p:sp>
      <p:sp>
        <p:nvSpPr>
          <p:cNvPr id="8195" name="Rectangle 6"/>
          <p:cNvSpPr>
            <a:spLocks noGrp="1" noChangeArrowheads="1"/>
          </p:cNvSpPr>
          <p:nvPr>
            <p:ph type="body" sz="half" idx="2"/>
          </p:nvPr>
        </p:nvSpPr>
        <p:spPr>
          <a:xfrm>
            <a:off x="1697423" y="5413194"/>
            <a:ext cx="5543550" cy="977900"/>
          </a:xfrm>
        </p:spPr>
        <p:txBody>
          <a:bodyPr>
            <a:normAutofit/>
          </a:bodyPr>
          <a:lstStyle/>
          <a:p>
            <a:pPr algn="ctr">
              <a:defRPr/>
            </a:pPr>
            <a:r>
              <a:rPr lang="en-US" altLang="en-US" sz="2000" dirty="0" smtClean="0"/>
              <a:t>Mabrouka S. M. Abuhmida</a:t>
            </a:r>
            <a:endParaRPr lang="en-US" altLang="en-US" sz="2400" dirty="0" smtClean="0"/>
          </a:p>
          <a:p>
            <a:pPr algn="ctr">
              <a:defRPr/>
            </a:pPr>
            <a:endParaRPr lang="en-US" altLang="en-US" sz="2400" dirty="0"/>
          </a:p>
          <a:p>
            <a:pPr algn="ctr" eaLnBrk="1" hangingPunct="1">
              <a:buFont typeface="Arial" charset="0"/>
              <a:buNone/>
              <a:defRPr/>
            </a:pPr>
            <a:endParaRPr lang="en-US" altLang="en-US" sz="2400" dirty="0"/>
          </a:p>
        </p:txBody>
      </p:sp>
    </p:spTree>
    <p:extLst>
      <p:ext uri="{BB962C8B-B14F-4D97-AF65-F5344CB8AC3E}">
        <p14:creationId xmlns:p14="http://schemas.microsoft.com/office/powerpoint/2010/main" val="59002252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Rectangle 6"/>
          <p:cNvSpPr>
            <a:spLocks noGrp="1" noChangeArrowheads="1"/>
          </p:cNvSpPr>
          <p:nvPr>
            <p:ph type="title"/>
          </p:nvPr>
        </p:nvSpPr>
        <p:spPr/>
        <p:txBody>
          <a:bodyPr/>
          <a:lstStyle/>
          <a:p>
            <a:pPr eaLnBrk="1" hangingPunct="1"/>
            <a:r>
              <a:rPr lang="en-US" altLang="en-US" sz="4000" dirty="0" smtClean="0"/>
              <a:t>Outline</a:t>
            </a:r>
            <a:endParaRPr lang="en-US" altLang="en-US" dirty="0" smtClean="0"/>
          </a:p>
        </p:txBody>
      </p:sp>
      <p:sp>
        <p:nvSpPr>
          <p:cNvPr id="18434" name="Rectangle 7"/>
          <p:cNvSpPr>
            <a:spLocks noGrp="1" noChangeArrowheads="1"/>
          </p:cNvSpPr>
          <p:nvPr>
            <p:ph idx="1"/>
          </p:nvPr>
        </p:nvSpPr>
        <p:spPr>
          <a:xfrm>
            <a:off x="1189822" y="1539876"/>
            <a:ext cx="6251585" cy="4175125"/>
          </a:xfrm>
        </p:spPr>
        <p:txBody>
          <a:bodyPr anchor="t">
            <a:normAutofit/>
          </a:bodyPr>
          <a:lstStyle/>
          <a:p>
            <a:endParaRPr lang="en-GB" sz="2000" dirty="0" smtClean="0"/>
          </a:p>
          <a:p>
            <a:r>
              <a:rPr lang="en-GB" sz="2400" dirty="0" smtClean="0"/>
              <a:t>Introduction and </a:t>
            </a:r>
            <a:r>
              <a:rPr lang="en-GB" altLang="en-US" sz="2400" dirty="0" smtClean="0"/>
              <a:t>Background</a:t>
            </a:r>
          </a:p>
          <a:p>
            <a:r>
              <a:rPr lang="en-GB" sz="2400" dirty="0" smtClean="0"/>
              <a:t>Aim and objectives</a:t>
            </a:r>
          </a:p>
          <a:p>
            <a:r>
              <a:rPr lang="en-GB" sz="2400" dirty="0" smtClean="0"/>
              <a:t>Research Scope</a:t>
            </a:r>
          </a:p>
          <a:p>
            <a:r>
              <a:rPr lang="en-GB" sz="2400" dirty="0" smtClean="0"/>
              <a:t>ANTMANET Overview</a:t>
            </a:r>
            <a:r>
              <a:rPr lang="en-US" sz="2400" dirty="0" smtClean="0"/>
              <a:t> </a:t>
            </a:r>
          </a:p>
          <a:p>
            <a:r>
              <a:rPr lang="en-US" altLang="en-US" sz="2400" dirty="0" smtClean="0"/>
              <a:t>Experiments Design</a:t>
            </a:r>
          </a:p>
          <a:p>
            <a:r>
              <a:rPr lang="en-US" altLang="en-US" sz="2400" dirty="0" smtClean="0"/>
              <a:t>Conclusion</a:t>
            </a:r>
          </a:p>
          <a:p>
            <a:endParaRPr lang="en-US" altLang="en-US" dirty="0" smtClean="0"/>
          </a:p>
        </p:txBody>
      </p:sp>
    </p:spTree>
    <p:extLst>
      <p:ext uri="{BB962C8B-B14F-4D97-AF65-F5344CB8AC3E}">
        <p14:creationId xmlns:p14="http://schemas.microsoft.com/office/powerpoint/2010/main" val="391504546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8434">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8434">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843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8434">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843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Introduction</a:t>
            </a:r>
            <a:endParaRPr lang="en-GB" sz="4000" dirty="0"/>
          </a:p>
        </p:txBody>
      </p:sp>
      <p:sp>
        <p:nvSpPr>
          <p:cNvPr id="3" name="Content Placeholder 2"/>
          <p:cNvSpPr>
            <a:spLocks noGrp="1"/>
          </p:cNvSpPr>
          <p:nvPr>
            <p:ph idx="1"/>
          </p:nvPr>
        </p:nvSpPr>
        <p:spPr/>
        <p:txBody>
          <a:bodyPr/>
          <a:lstStyle/>
          <a:p>
            <a:endParaRPr lang="en-GB" dirty="0" smtClean="0"/>
          </a:p>
          <a:p>
            <a:r>
              <a:rPr lang="en-GB" dirty="0" smtClean="0"/>
              <a:t>Wireless Sensor Network (WSN).</a:t>
            </a:r>
            <a:endParaRPr lang="en-GB" dirty="0"/>
          </a:p>
          <a:p>
            <a:pPr lvl="1"/>
            <a:r>
              <a:rPr lang="en-GB" dirty="0" smtClean="0"/>
              <a:t>Mobility</a:t>
            </a:r>
            <a:endParaRPr lang="en-GB" dirty="0"/>
          </a:p>
        </p:txBody>
      </p:sp>
      <p:pic>
        <p:nvPicPr>
          <p:cNvPr id="4" name="Picture 3" descr="http://4.bp.blogspot.com/-JdtSfTSfzAw/VQuEcFIgujI/AAAAAAAACTU/zH58WTyh93s/s1600/decentralize_traffic.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60032" y="3789040"/>
            <a:ext cx="2472866" cy="2472866"/>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http://www.ieee.org/documents/ieee_mb_blue.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36096" y="1988840"/>
            <a:ext cx="1728192" cy="501176"/>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http://cdn.shopify.com/s/files/1/0216/9754/products/Battery-powered_2_1024x1024.jpg?v=1439192032"/>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043608" y="4379918"/>
            <a:ext cx="1503127" cy="15031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260165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par>
                                <p:cTn id="11" presetID="10" presetClass="entr" presetSubtype="0" fill="hold" nodeType="with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altLang="zh-TW" sz="4000" dirty="0"/>
              <a:t>Applications</a:t>
            </a:r>
            <a:endParaRPr lang="en-GB" sz="4000" dirty="0"/>
          </a:p>
        </p:txBody>
      </p:sp>
      <p:sp>
        <p:nvSpPr>
          <p:cNvPr id="3" name="Content Placeholder 2"/>
          <p:cNvSpPr>
            <a:spLocks noGrp="1"/>
          </p:cNvSpPr>
          <p:nvPr>
            <p:ph idx="1"/>
          </p:nvPr>
        </p:nvSpPr>
        <p:spPr/>
        <p:txBody>
          <a:bodyPr/>
          <a:lstStyle/>
          <a:p>
            <a:r>
              <a:rPr lang="en-US" altLang="zh-TW" dirty="0" smtClean="0"/>
              <a:t>Environmental Monitoring</a:t>
            </a:r>
            <a:endParaRPr lang="en-US" altLang="zh-TW" dirty="0"/>
          </a:p>
          <a:p>
            <a:endParaRPr lang="en-GB" dirty="0"/>
          </a:p>
        </p:txBody>
      </p:sp>
      <p:pic>
        <p:nvPicPr>
          <p:cNvPr id="4" name="Picture 3"/>
          <p:cNvPicPr>
            <a:picLocks noChangeAspect="1"/>
          </p:cNvPicPr>
          <p:nvPr/>
        </p:nvPicPr>
        <p:blipFill>
          <a:blip r:embed="rId3"/>
          <a:stretch>
            <a:fillRect/>
          </a:stretch>
        </p:blipFill>
        <p:spPr>
          <a:xfrm>
            <a:off x="1691680" y="2780928"/>
            <a:ext cx="5431461" cy="2808312"/>
          </a:xfrm>
          <a:prstGeom prst="rect">
            <a:avLst/>
          </a:prstGeom>
        </p:spPr>
      </p:pic>
    </p:spTree>
    <p:extLst>
      <p:ext uri="{BB962C8B-B14F-4D97-AF65-F5344CB8AC3E}">
        <p14:creationId xmlns:p14="http://schemas.microsoft.com/office/powerpoint/2010/main" val="81933829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3568" y="1628800"/>
            <a:ext cx="7277319" cy="4691824"/>
          </a:xfrm>
          <a:prstGeom prst="rect">
            <a:avLst/>
          </a:prstGeom>
        </p:spPr>
      </p:pic>
      <p:sp>
        <p:nvSpPr>
          <p:cNvPr id="2" name="Oval Callout 1"/>
          <p:cNvSpPr/>
          <p:nvPr/>
        </p:nvSpPr>
        <p:spPr bwMode="auto">
          <a:xfrm>
            <a:off x="6156176" y="2132856"/>
            <a:ext cx="2155372" cy="899886"/>
          </a:xfrm>
          <a:prstGeom prst="wedgeEllipseCallout">
            <a:avLst>
              <a:gd name="adj1" fmla="val -69956"/>
              <a:gd name="adj2" fmla="val 64839"/>
            </a:avLst>
          </a:prstGeom>
          <a:ln>
            <a:headEnd type="none" w="med" len="med"/>
            <a:tailEnd type="none" w="med" len="med"/>
          </a:ln>
        </p:spPr>
        <p:style>
          <a:lnRef idx="2">
            <a:schemeClr val="dk1"/>
          </a:lnRef>
          <a:fillRef idx="1">
            <a:schemeClr val="lt1"/>
          </a:fillRef>
          <a:effectRef idx="0">
            <a:schemeClr val="dk1"/>
          </a:effectRef>
          <a:fontRef idx="minor">
            <a:schemeClr val="dk1"/>
          </a:fontRef>
        </p:style>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chemeClr val="tx1"/>
                </a:solidFill>
                <a:effectLst/>
                <a:latin typeface="Times"/>
              </a:rPr>
              <a:t>Mobility= node movement </a:t>
            </a:r>
          </a:p>
        </p:txBody>
      </p:sp>
      <p:sp>
        <p:nvSpPr>
          <p:cNvPr id="5" name="Rectangle 2"/>
          <p:cNvSpPr>
            <a:spLocks noGrp="1" noChangeArrowheads="1"/>
          </p:cNvSpPr>
          <p:nvPr>
            <p:ph type="title"/>
          </p:nvPr>
        </p:nvSpPr>
        <p:spPr>
          <a:ln/>
        </p:spPr>
        <p:txBody>
          <a:bodyPr>
            <a:normAutofit/>
          </a:bodyPr>
          <a:lstStyle/>
          <a:p>
            <a:r>
              <a:rPr lang="en-US" altLang="zh-TW" sz="4000" dirty="0" smtClean="0"/>
              <a:t>Research focus</a:t>
            </a:r>
            <a:endParaRPr lang="en-US" altLang="zh-TW" sz="4000" dirty="0"/>
          </a:p>
        </p:txBody>
      </p:sp>
    </p:spTree>
    <p:extLst>
      <p:ext uri="{BB962C8B-B14F-4D97-AF65-F5344CB8AC3E}">
        <p14:creationId xmlns:p14="http://schemas.microsoft.com/office/powerpoint/2010/main" val="327411140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TW" sz="4000" dirty="0"/>
              <a:t>Applications</a:t>
            </a:r>
            <a:endParaRPr lang="en-GB" sz="4800" dirty="0"/>
          </a:p>
        </p:txBody>
      </p:sp>
      <p:sp>
        <p:nvSpPr>
          <p:cNvPr id="3" name="Content Placeholder 2"/>
          <p:cNvSpPr>
            <a:spLocks noGrp="1"/>
          </p:cNvSpPr>
          <p:nvPr>
            <p:ph idx="1"/>
          </p:nvPr>
        </p:nvSpPr>
        <p:spPr>
          <a:xfrm>
            <a:off x="666206" y="1654629"/>
            <a:ext cx="7772400" cy="4114800"/>
          </a:xfrm>
        </p:spPr>
        <p:txBody>
          <a:bodyPr/>
          <a:lstStyle/>
          <a:p>
            <a:r>
              <a:rPr lang="en-US" altLang="zh-TW" dirty="0" smtClean="0"/>
              <a:t>Internet of Things (</a:t>
            </a:r>
            <a:r>
              <a:rPr lang="en-US" altLang="zh-TW" dirty="0" err="1" smtClean="0"/>
              <a:t>IoT</a:t>
            </a:r>
            <a:r>
              <a:rPr lang="en-US" altLang="zh-TW" dirty="0" smtClean="0"/>
              <a:t>)</a:t>
            </a:r>
          </a:p>
          <a:p>
            <a:endParaRPr lang="en-US" altLang="zh-TW" dirty="0" smtClean="0"/>
          </a:p>
          <a:p>
            <a:endParaRPr lang="en-US" altLang="zh-TW" dirty="0"/>
          </a:p>
        </p:txBody>
      </p:sp>
      <p:pic>
        <p:nvPicPr>
          <p:cNvPr id="3074" name="Picture 2" descr="http://www.enterrasolutions.com/media/images/2013/07/6a00d8341c4ebd53ef0191037bb921970c-800wi.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35696" y="2325502"/>
            <a:ext cx="4995639" cy="38608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5466864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TW" sz="4000" dirty="0"/>
              <a:t>Applications</a:t>
            </a:r>
            <a:endParaRPr lang="en-GB" sz="4800" dirty="0"/>
          </a:p>
        </p:txBody>
      </p:sp>
      <p:sp>
        <p:nvSpPr>
          <p:cNvPr id="3" name="Content Placeholder 2"/>
          <p:cNvSpPr>
            <a:spLocks noGrp="1"/>
          </p:cNvSpPr>
          <p:nvPr>
            <p:ph idx="1"/>
          </p:nvPr>
        </p:nvSpPr>
        <p:spPr>
          <a:xfrm>
            <a:off x="440871" y="1811383"/>
            <a:ext cx="7772400" cy="4114800"/>
          </a:xfrm>
        </p:spPr>
        <p:txBody>
          <a:bodyPr/>
          <a:lstStyle/>
          <a:p>
            <a:r>
              <a:rPr lang="en-US" altLang="zh-TW" dirty="0" smtClean="0"/>
              <a:t>Emergency Services</a:t>
            </a:r>
          </a:p>
          <a:p>
            <a:endParaRPr lang="en-US" altLang="zh-TW" dirty="0"/>
          </a:p>
          <a:p>
            <a:endParaRPr lang="en-GB" dirty="0"/>
          </a:p>
          <a:p>
            <a:endParaRPr lang="en-GB" dirty="0"/>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39752" y="2426479"/>
            <a:ext cx="4248472" cy="4386897"/>
          </a:xfrm>
          <a:prstGeom prst="rect">
            <a:avLst/>
          </a:prstGeom>
        </p:spPr>
      </p:pic>
    </p:spTree>
    <p:extLst>
      <p:ext uri="{BB962C8B-B14F-4D97-AF65-F5344CB8AC3E}">
        <p14:creationId xmlns:p14="http://schemas.microsoft.com/office/powerpoint/2010/main" val="375419812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ln/>
        </p:spPr>
        <p:txBody>
          <a:bodyPr>
            <a:normAutofit/>
          </a:bodyPr>
          <a:lstStyle/>
          <a:p>
            <a:r>
              <a:rPr lang="en-US" altLang="zh-TW" sz="4000" dirty="0"/>
              <a:t>Applications</a:t>
            </a:r>
          </a:p>
        </p:txBody>
      </p:sp>
      <p:sp>
        <p:nvSpPr>
          <p:cNvPr id="29699" name="Rectangle 3"/>
          <p:cNvSpPr>
            <a:spLocks noGrp="1" noChangeArrowheads="1"/>
          </p:cNvSpPr>
          <p:nvPr>
            <p:ph idx="1"/>
          </p:nvPr>
        </p:nvSpPr>
        <p:spPr/>
        <p:txBody>
          <a:bodyPr/>
          <a:lstStyle/>
          <a:p>
            <a:r>
              <a:rPr lang="en-US" altLang="zh-TW" dirty="0" smtClean="0"/>
              <a:t>Medical Applications</a:t>
            </a:r>
            <a:endParaRPr lang="en-US" altLang="zh-TW" dirty="0"/>
          </a:p>
        </p:txBody>
      </p:sp>
      <p:pic>
        <p:nvPicPr>
          <p:cNvPr id="6146" name="Picture 2" descr="https://wsnblog.files.wordpress.com/2012/12/luis_conectado-small.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75656" y="2564904"/>
            <a:ext cx="5461504" cy="32977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4323037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ln/>
        </p:spPr>
        <p:txBody>
          <a:bodyPr>
            <a:normAutofit/>
          </a:bodyPr>
          <a:lstStyle/>
          <a:p>
            <a:r>
              <a:rPr lang="en-US" altLang="zh-TW" sz="4000" dirty="0" smtClean="0"/>
              <a:t>Technical </a:t>
            </a:r>
            <a:r>
              <a:rPr lang="en-US" altLang="zh-TW" sz="4000" dirty="0"/>
              <a:t>Factors</a:t>
            </a:r>
          </a:p>
        </p:txBody>
      </p:sp>
      <p:sp>
        <p:nvSpPr>
          <p:cNvPr id="30723" name="Rectangle 3"/>
          <p:cNvSpPr>
            <a:spLocks noGrp="1" noChangeArrowheads="1"/>
          </p:cNvSpPr>
          <p:nvPr>
            <p:ph idx="1"/>
          </p:nvPr>
        </p:nvSpPr>
        <p:spPr>
          <a:xfrm>
            <a:off x="695597" y="1576251"/>
            <a:ext cx="7772400" cy="4445725"/>
          </a:xfrm>
        </p:spPr>
        <p:txBody>
          <a:bodyPr>
            <a:normAutofit/>
          </a:bodyPr>
          <a:lstStyle/>
          <a:p>
            <a:pPr marL="0" indent="0">
              <a:buNone/>
            </a:pPr>
            <a:endParaRPr lang="en-US" altLang="zh-TW" sz="2800" dirty="0" smtClean="0"/>
          </a:p>
          <a:p>
            <a:r>
              <a:rPr lang="en-US" altLang="zh-TW" sz="2800" dirty="0" smtClean="0"/>
              <a:t>Scalability.</a:t>
            </a:r>
          </a:p>
          <a:p>
            <a:endParaRPr lang="en-US" altLang="zh-TW" sz="2800" dirty="0" smtClean="0"/>
          </a:p>
          <a:p>
            <a:r>
              <a:rPr lang="en-US" altLang="zh-TW" sz="2800" dirty="0" smtClean="0">
                <a:solidFill>
                  <a:srgbClr val="FF0000"/>
                </a:solidFill>
              </a:rPr>
              <a:t>Mobility.</a:t>
            </a:r>
          </a:p>
          <a:p>
            <a:pPr lvl="1"/>
            <a:r>
              <a:rPr lang="en-US" altLang="zh-TW" sz="2400" dirty="0" smtClean="0">
                <a:solidFill>
                  <a:srgbClr val="FF0000"/>
                </a:solidFill>
              </a:rPr>
              <a:t>High Mobility</a:t>
            </a:r>
          </a:p>
          <a:p>
            <a:pPr lvl="1"/>
            <a:r>
              <a:rPr lang="en-US" altLang="zh-TW" sz="2400" dirty="0" smtClean="0">
                <a:solidFill>
                  <a:srgbClr val="FF0000"/>
                </a:solidFill>
              </a:rPr>
              <a:t>Low mobility</a:t>
            </a:r>
          </a:p>
          <a:p>
            <a:pPr lvl="1"/>
            <a:endParaRPr lang="en-US" altLang="zh-TW" sz="2400" dirty="0" smtClean="0">
              <a:solidFill>
                <a:srgbClr val="FF0000"/>
              </a:solidFill>
            </a:endParaRPr>
          </a:p>
          <a:p>
            <a:endParaRPr lang="en-US" altLang="zh-TW" sz="2800" dirty="0" smtClean="0"/>
          </a:p>
          <a:p>
            <a:r>
              <a:rPr lang="en-US" altLang="zh-TW" sz="2800" dirty="0" smtClean="0"/>
              <a:t>Power Management.</a:t>
            </a:r>
            <a:endParaRPr lang="en-US" altLang="zh-TW" sz="2800" dirty="0"/>
          </a:p>
          <a:p>
            <a:endParaRPr lang="en-US" altLang="zh-TW" sz="2800" dirty="0"/>
          </a:p>
        </p:txBody>
      </p:sp>
      <p:pic>
        <p:nvPicPr>
          <p:cNvPr id="4100" name="Picture 4" descr="http://www.ggp-group.com/uploads/about_jobOpportunities_mobility_0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74987" y="3574540"/>
            <a:ext cx="4257279" cy="1433084"/>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http://www.techweekeurope.co.uk/wp-content/uploads/2013/09/shutterstock_111076754.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821052" y="5530091"/>
            <a:ext cx="1036610" cy="1036610"/>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p:cNvPicPr>
            <a:picLocks noChangeAspect="1"/>
          </p:cNvPicPr>
          <p:nvPr/>
        </p:nvPicPr>
        <p:blipFill>
          <a:blip r:embed="rId5"/>
          <a:stretch>
            <a:fillRect/>
          </a:stretch>
        </p:blipFill>
        <p:spPr>
          <a:xfrm>
            <a:off x="4932040" y="1571493"/>
            <a:ext cx="2543175" cy="1885950"/>
          </a:xfrm>
          <a:prstGeom prst="rect">
            <a:avLst/>
          </a:prstGeom>
        </p:spPr>
      </p:pic>
    </p:spTree>
    <p:extLst>
      <p:ext uri="{BB962C8B-B14F-4D97-AF65-F5344CB8AC3E}">
        <p14:creationId xmlns:p14="http://schemas.microsoft.com/office/powerpoint/2010/main" val="103966660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0723">
                                            <p:txEl>
                                              <p:pRg st="3" end="3"/>
                                            </p:txEl>
                                          </p:spTgt>
                                        </p:tgtEl>
                                        <p:attrNameLst>
                                          <p:attrName>style.visibility</p:attrName>
                                        </p:attrNameLst>
                                      </p:cBhvr>
                                      <p:to>
                                        <p:strVal val="visible"/>
                                      </p:to>
                                    </p:set>
                                  </p:childTnLst>
                                </p:cTn>
                              </p:par>
                              <p:par>
                                <p:cTn id="7" presetID="10" presetClass="entr" presetSubtype="0" fill="hold" nodeType="withEffect">
                                  <p:stCondLst>
                                    <p:cond delay="0"/>
                                  </p:stCondLst>
                                  <p:childTnLst>
                                    <p:set>
                                      <p:cBhvr>
                                        <p:cTn id="8" dur="1" fill="hold">
                                          <p:stCondLst>
                                            <p:cond delay="0"/>
                                          </p:stCondLst>
                                        </p:cTn>
                                        <p:tgtEl>
                                          <p:spTgt spid="4100"/>
                                        </p:tgtEl>
                                        <p:attrNameLst>
                                          <p:attrName>style.visibility</p:attrName>
                                        </p:attrNameLst>
                                      </p:cBhvr>
                                      <p:to>
                                        <p:strVal val="visible"/>
                                      </p:to>
                                    </p:set>
                                    <p:animEffect transition="in" filter="fade">
                                      <p:cBhvr>
                                        <p:cTn id="9" dur="500"/>
                                        <p:tgtEl>
                                          <p:spTgt spid="4100"/>
                                        </p:tgtEl>
                                      </p:cBhvr>
                                    </p:animEffect>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nodeType="clickEffect">
                                  <p:stCondLst>
                                    <p:cond delay="0"/>
                                  </p:stCondLst>
                                  <p:childTnLst>
                                    <p:set>
                                      <p:cBhvr>
                                        <p:cTn id="13" dur="1" fill="hold">
                                          <p:stCondLst>
                                            <p:cond delay="0"/>
                                          </p:stCondLst>
                                        </p:cTn>
                                        <p:tgtEl>
                                          <p:spTgt spid="30723">
                                            <p:txEl>
                                              <p:pRg st="4" end="4"/>
                                            </p:txEl>
                                          </p:spTgt>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nodeType="clickEffect">
                                  <p:stCondLst>
                                    <p:cond delay="0"/>
                                  </p:stCondLst>
                                  <p:childTnLst>
                                    <p:set>
                                      <p:cBhvr>
                                        <p:cTn id="17" dur="1" fill="hold">
                                          <p:stCondLst>
                                            <p:cond delay="0"/>
                                          </p:stCondLst>
                                        </p:cTn>
                                        <p:tgtEl>
                                          <p:spTgt spid="30723">
                                            <p:txEl>
                                              <p:pRg st="5" end="5"/>
                                            </p:txEl>
                                          </p:spTgt>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nodeType="clickEffect">
                                  <p:stCondLst>
                                    <p:cond delay="0"/>
                                  </p:stCondLst>
                                  <p:childTnLst>
                                    <p:set>
                                      <p:cBhvr>
                                        <p:cTn id="21" dur="1" fill="hold">
                                          <p:stCondLst>
                                            <p:cond delay="0"/>
                                          </p:stCondLst>
                                        </p:cTn>
                                        <p:tgtEl>
                                          <p:spTgt spid="30723">
                                            <p:txEl>
                                              <p:pRg st="8" end="8"/>
                                            </p:txEl>
                                          </p:spTgt>
                                        </p:tgtEl>
                                        <p:attrNameLst>
                                          <p:attrName>style.visibility</p:attrName>
                                        </p:attrNameLst>
                                      </p:cBhvr>
                                      <p:to>
                                        <p:strVal val="visible"/>
                                      </p:to>
                                    </p:set>
                                  </p:childTnLst>
                                </p:cTn>
                              </p:par>
                              <p:par>
                                <p:cTn id="22" presetID="10" presetClass="entr" presetSubtype="0" fill="hold" nodeType="withEffect">
                                  <p:stCondLst>
                                    <p:cond delay="0"/>
                                  </p:stCondLst>
                                  <p:childTnLst>
                                    <p:set>
                                      <p:cBhvr>
                                        <p:cTn id="23" dur="1" fill="hold">
                                          <p:stCondLst>
                                            <p:cond delay="0"/>
                                          </p:stCondLst>
                                        </p:cTn>
                                        <p:tgtEl>
                                          <p:spTgt spid="4102"/>
                                        </p:tgtEl>
                                        <p:attrNameLst>
                                          <p:attrName>style.visibility</p:attrName>
                                        </p:attrNameLst>
                                      </p:cBhvr>
                                      <p:to>
                                        <p:strVal val="visible"/>
                                      </p:to>
                                    </p:set>
                                    <p:animEffect transition="in" filter="fade">
                                      <p:cBhvr>
                                        <p:cTn id="24" dur="500"/>
                                        <p:tgtEl>
                                          <p:spTgt spid="410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665900" y="2631896"/>
            <a:ext cx="1472859" cy="369332"/>
          </a:xfrm>
          <a:prstGeom prst="rect">
            <a:avLst/>
          </a:prstGeom>
          <a:noFill/>
        </p:spPr>
        <p:txBody>
          <a:bodyPr wrap="square" rtlCol="0">
            <a:spAutoFit/>
          </a:bodyPr>
          <a:lstStyle/>
          <a:p>
            <a:r>
              <a:rPr lang="en-US" dirty="0" smtClean="0"/>
              <a:t>Source Node</a:t>
            </a:r>
            <a:endParaRPr lang="en-US" dirty="0"/>
          </a:p>
        </p:txBody>
      </p:sp>
      <p:sp>
        <p:nvSpPr>
          <p:cNvPr id="7" name="TextBox 6"/>
          <p:cNvSpPr txBox="1"/>
          <p:nvPr/>
        </p:nvSpPr>
        <p:spPr>
          <a:xfrm>
            <a:off x="6031853" y="2627168"/>
            <a:ext cx="1472859" cy="646331"/>
          </a:xfrm>
          <a:prstGeom prst="rect">
            <a:avLst/>
          </a:prstGeom>
          <a:noFill/>
        </p:spPr>
        <p:txBody>
          <a:bodyPr wrap="square" rtlCol="0">
            <a:spAutoFit/>
          </a:bodyPr>
          <a:lstStyle/>
          <a:p>
            <a:r>
              <a:rPr lang="en-US" dirty="0" smtClean="0"/>
              <a:t>Destination Node</a:t>
            </a:r>
            <a:endParaRPr lang="en-US" dirty="0"/>
          </a:p>
        </p:txBody>
      </p:sp>
      <p:cxnSp>
        <p:nvCxnSpPr>
          <p:cNvPr id="9" name="Straight Connector 8"/>
          <p:cNvCxnSpPr/>
          <p:nvPr/>
        </p:nvCxnSpPr>
        <p:spPr bwMode="auto">
          <a:xfrm flipV="1">
            <a:off x="2431786" y="2109954"/>
            <a:ext cx="3688439" cy="4728"/>
          </a:xfrm>
          <a:prstGeom prst="line">
            <a:avLst/>
          </a:prstGeom>
          <a:solidFill>
            <a:schemeClr val="accent1"/>
          </a:solidFill>
          <a:ln w="9525" cap="flat" cmpd="sng" algn="ctr">
            <a:solidFill>
              <a:schemeClr val="tx1"/>
            </a:solidFill>
            <a:prstDash val="sysDash"/>
            <a:round/>
            <a:headEnd type="none" w="med" len="med"/>
            <a:tailEnd type="none" w="med" len="med"/>
          </a:ln>
          <a:effectLst/>
        </p:spPr>
      </p:cxnSp>
      <p:sp>
        <p:nvSpPr>
          <p:cNvPr id="10" name="TextBox 9"/>
          <p:cNvSpPr txBox="1"/>
          <p:nvPr/>
        </p:nvSpPr>
        <p:spPr>
          <a:xfrm>
            <a:off x="1256282" y="4286627"/>
            <a:ext cx="2645112" cy="369332"/>
          </a:xfrm>
          <a:prstGeom prst="rect">
            <a:avLst/>
          </a:prstGeom>
          <a:noFill/>
        </p:spPr>
        <p:txBody>
          <a:bodyPr wrap="square" rtlCol="0">
            <a:spAutoFit/>
          </a:bodyPr>
          <a:lstStyle/>
          <a:p>
            <a:r>
              <a:rPr lang="en-US" dirty="0" smtClean="0"/>
              <a:t>1- Semi- mobility</a:t>
            </a:r>
          </a:p>
        </p:txBody>
      </p:sp>
      <p:sp>
        <p:nvSpPr>
          <p:cNvPr id="11" name="Rectangle 10"/>
          <p:cNvSpPr/>
          <p:nvPr/>
        </p:nvSpPr>
        <p:spPr>
          <a:xfrm>
            <a:off x="5912609" y="4286627"/>
            <a:ext cx="1592103" cy="369332"/>
          </a:xfrm>
          <a:prstGeom prst="rect">
            <a:avLst/>
          </a:prstGeom>
        </p:spPr>
        <p:txBody>
          <a:bodyPr wrap="none">
            <a:spAutoFit/>
          </a:bodyPr>
          <a:lstStyle/>
          <a:p>
            <a:r>
              <a:rPr lang="en-US" dirty="0"/>
              <a:t>2- Full Mobility</a:t>
            </a:r>
          </a:p>
        </p:txBody>
      </p:sp>
      <p:cxnSp>
        <p:nvCxnSpPr>
          <p:cNvPr id="15" name="Straight Connector 14"/>
          <p:cNvCxnSpPr/>
          <p:nvPr/>
        </p:nvCxnSpPr>
        <p:spPr bwMode="auto">
          <a:xfrm>
            <a:off x="89578" y="6413500"/>
            <a:ext cx="624797" cy="0"/>
          </a:xfrm>
          <a:prstGeom prst="line">
            <a:avLst/>
          </a:prstGeom>
          <a:solidFill>
            <a:schemeClr val="accent1"/>
          </a:solidFill>
          <a:ln w="9525" cap="flat" cmpd="sng" algn="ctr">
            <a:solidFill>
              <a:schemeClr val="tx1"/>
            </a:solidFill>
            <a:prstDash val="sysDash"/>
            <a:round/>
            <a:headEnd type="none" w="med" len="med"/>
            <a:tailEnd type="none" w="med" len="med"/>
          </a:ln>
          <a:effectLst/>
        </p:spPr>
      </p:cxnSp>
      <p:sp>
        <p:nvSpPr>
          <p:cNvPr id="16" name="TextBox 15"/>
          <p:cNvSpPr txBox="1"/>
          <p:nvPr/>
        </p:nvSpPr>
        <p:spPr>
          <a:xfrm>
            <a:off x="1074543" y="5785461"/>
            <a:ext cx="579005" cy="307777"/>
          </a:xfrm>
          <a:prstGeom prst="rect">
            <a:avLst/>
          </a:prstGeom>
          <a:noFill/>
        </p:spPr>
        <p:txBody>
          <a:bodyPr wrap="none" rtlCol="0">
            <a:spAutoFit/>
          </a:bodyPr>
          <a:lstStyle/>
          <a:p>
            <a:r>
              <a:rPr lang="en-GB" sz="1400" dirty="0" smtClean="0"/>
              <a:t>Node</a:t>
            </a:r>
            <a:endParaRPr lang="en-GB" sz="1400" dirty="0"/>
          </a:p>
        </p:txBody>
      </p:sp>
      <p:sp>
        <p:nvSpPr>
          <p:cNvPr id="19" name="TextBox 18"/>
          <p:cNvSpPr txBox="1"/>
          <p:nvPr/>
        </p:nvSpPr>
        <p:spPr>
          <a:xfrm>
            <a:off x="827584" y="6259611"/>
            <a:ext cx="1142492" cy="307777"/>
          </a:xfrm>
          <a:prstGeom prst="rect">
            <a:avLst/>
          </a:prstGeom>
          <a:noFill/>
        </p:spPr>
        <p:txBody>
          <a:bodyPr wrap="none" rtlCol="0">
            <a:spAutoFit/>
          </a:bodyPr>
          <a:lstStyle/>
          <a:p>
            <a:r>
              <a:rPr lang="en-GB" sz="1400" dirty="0" smtClean="0"/>
              <a:t>Wireless Link</a:t>
            </a:r>
            <a:endParaRPr lang="en-GB" sz="1400" dirty="0"/>
          </a:p>
        </p:txBody>
      </p:sp>
      <p:sp>
        <p:nvSpPr>
          <p:cNvPr id="13" name="Rectangle 2"/>
          <p:cNvSpPr>
            <a:spLocks noGrp="1" noChangeArrowheads="1"/>
          </p:cNvSpPr>
          <p:nvPr>
            <p:ph type="title"/>
          </p:nvPr>
        </p:nvSpPr>
        <p:spPr>
          <a:ln/>
        </p:spPr>
        <p:txBody>
          <a:bodyPr>
            <a:normAutofit/>
          </a:bodyPr>
          <a:lstStyle/>
          <a:p>
            <a:r>
              <a:rPr lang="en-US" altLang="zh-TW" sz="4000" dirty="0" smtClean="0"/>
              <a:t>Mobility Levels</a:t>
            </a:r>
            <a:endParaRPr lang="en-US" altLang="zh-TW" sz="4000" dirty="0"/>
          </a:p>
        </p:txBody>
      </p:sp>
      <p:pic>
        <p:nvPicPr>
          <p:cNvPr id="5122" name="Picture 2" descr="http://www.jtooker.com/projects/WSNmote.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04238" y="1340768"/>
            <a:ext cx="914400" cy="914401"/>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http://www.jtooker.com/projects/WSNmote.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77856" y="1342336"/>
            <a:ext cx="914400" cy="914401"/>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http://www.jtooker.com/projects/WSNmote.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314" y="5325719"/>
            <a:ext cx="914400" cy="9144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2871322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path" presetSubtype="0" accel="50000" decel="50000" fill="hold" nodeType="clickEffect">
                                  <p:stCondLst>
                                    <p:cond delay="0"/>
                                  </p:stCondLst>
                                  <p:childTnLst>
                                    <p:animMotion origin="layout" path="M 0 0 C 0.069 0 0.125 0.056 0.125 0.125 C 0.125 0.194 0.069 0.25 0 0.25 C -0.069 0.25 -0.125 0.194 -0.125 0.125 C -0.125 0.056 -0.069 0 0 0 Z" pathEditMode="relative" ptsTypes="">
                                      <p:cBhvr>
                                        <p:cTn id="6" dur="2000" fill="hold"/>
                                        <p:tgtEl>
                                          <p:spTgt spid="5122"/>
                                        </p:tgtEl>
                                        <p:attrNameLst>
                                          <p:attrName>ppt_x</p:attrName>
                                          <p:attrName>ppt_y</p:attrName>
                                        </p:attrNameLst>
                                      </p:cBhvr>
                                    </p:animMotion>
                                  </p:childTnLst>
                                </p:cTn>
                              </p:par>
                            </p:childTnLst>
                          </p:cTn>
                        </p:par>
                      </p:childTnLst>
                    </p:cTn>
                  </p:par>
                  <p:par>
                    <p:cTn id="7" fill="hold">
                      <p:stCondLst>
                        <p:cond delay="indefinite"/>
                      </p:stCondLst>
                      <p:childTnLst>
                        <p:par>
                          <p:cTn id="8" fill="hold">
                            <p:stCondLst>
                              <p:cond delay="0"/>
                            </p:stCondLst>
                            <p:childTnLst>
                              <p:par>
                                <p:cTn id="9" presetID="1" presetClass="path" presetSubtype="0" accel="50000" decel="50000" fill="hold" nodeType="clickEffect">
                                  <p:stCondLst>
                                    <p:cond delay="0"/>
                                  </p:stCondLst>
                                  <p:childTnLst>
                                    <p:animMotion origin="layout" path="M 0 0 C 0.069 0 0.125 0.056 0.125 0.125 C 0.125 0.194 0.069 0.25 0 0.25 C -0.069 0.25 -0.125 0.194 -0.125 0.125 C -0.125 0.056 -0.069 0 0 0 Z" pathEditMode="relative" ptsTypes="">
                                      <p:cBhvr>
                                        <p:cTn id="10" dur="2000" fill="hold"/>
                                        <p:tgtEl>
                                          <p:spTgt spid="5124"/>
                                        </p:tgtEl>
                                        <p:attrNameLst>
                                          <p:attrName>ppt_x</p:attrName>
                                          <p:attrName>ppt_y</p:attrName>
                                        </p:attrNameLst>
                                      </p:cBhvr>
                                    </p:animMotion>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fade">
                                      <p:cBhvr>
                                        <p:cTn id="15" dur="500"/>
                                        <p:tgtEl>
                                          <p:spTgt spid="10"/>
                                        </p:tgtEl>
                                      </p:cBhvr>
                                    </p:animEffect>
                                  </p:childTnLst>
                                </p:cTn>
                              </p:par>
                            </p:childTnLst>
                          </p:cTn>
                        </p:par>
                      </p:childTnLst>
                    </p:cTn>
                  </p:par>
                  <p:par>
                    <p:cTn id="16" fill="hold">
                      <p:stCondLst>
                        <p:cond delay="indefinite"/>
                      </p:stCondLst>
                      <p:childTnLst>
                        <p:par>
                          <p:cTn id="17" fill="hold">
                            <p:stCondLst>
                              <p:cond delay="0"/>
                            </p:stCondLst>
                            <p:childTnLst>
                              <p:par>
                                <p:cTn id="18" presetID="50" presetClass="path" presetSubtype="0" accel="50000" decel="50000" fill="hold" nodeType="clickEffect">
                                  <p:stCondLst>
                                    <p:cond delay="0"/>
                                  </p:stCondLst>
                                  <p:childTnLst>
                                    <p:animMotion origin="layout" path="M -4.44444E-6 -1.48148E-6 L 0.08785 -1.48148E-6 C 0.12726 -1.48148E-6 0.17587 0.06065 0.17587 0.11019 L 0.17587 0.2206 " pathEditMode="relative" rAng="0" ptsTypes="FfFF">
                                      <p:cBhvr>
                                        <p:cTn id="19" dur="2000" fill="hold"/>
                                        <p:tgtEl>
                                          <p:spTgt spid="5124"/>
                                        </p:tgtEl>
                                        <p:attrNameLst>
                                          <p:attrName>ppt_x</p:attrName>
                                          <p:attrName>ppt_y</p:attrName>
                                        </p:attrNameLst>
                                      </p:cBhvr>
                                      <p:rCtr x="8785" y="11019"/>
                                    </p:animMotion>
                                  </p:childTnLst>
                                </p:cTn>
                              </p:par>
                              <p:par>
                                <p:cTn id="20" presetID="26" presetClass="path" presetSubtype="0" accel="50000" decel="50000" fill="hold" nodeType="withEffect">
                                  <p:stCondLst>
                                    <p:cond delay="0"/>
                                  </p:stCondLst>
                                  <p:childTnLst>
                                    <p:animMotion origin="layout" path="M 0 0 C 0 0.033 0.027 0.06 0.06 0.06 C 0.099 0.06 0.113 0.03 0.119 0.012 L 0.125 -0.012 C 0.131 -0.03 0.146 -0.06 0.19 -0.06 C 0.218 -0.06 0.25 -0.033 0.25 0 C 0.25 0.033 0.218 0.06 0.19 0.06 C 0.146 0.06 0.131 0.03 0.125 0.012 L 0.119 -0.012 C 0.113 -0.03 0.099 -0.06 0.06 -0.06 C 0.027 -0.06 0 -0.033 0 0 Z" pathEditMode="relative" ptsTypes="">
                                      <p:cBhvr>
                                        <p:cTn id="21" dur="2000" fill="hold"/>
                                        <p:tgtEl>
                                          <p:spTgt spid="5122"/>
                                        </p:tgtEl>
                                        <p:attrNameLst>
                                          <p:attrName>ppt_x</p:attrName>
                                          <p:attrName>ppt_y</p:attrName>
                                        </p:attrNameLst>
                                      </p:cBhvr>
                                    </p:animMotion>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fade">
                                      <p:cBhvr>
                                        <p:cTn id="26"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le 1"/>
          <p:cNvSpPr>
            <a:spLocks noGrp="1"/>
          </p:cNvSpPr>
          <p:nvPr>
            <p:ph type="title"/>
          </p:nvPr>
        </p:nvSpPr>
        <p:spPr/>
        <p:txBody>
          <a:bodyPr>
            <a:normAutofit/>
          </a:bodyPr>
          <a:lstStyle/>
          <a:p>
            <a:pPr lvl="1" algn="l"/>
            <a:r>
              <a:rPr lang="en-GB" sz="4000" dirty="0" smtClean="0">
                <a:solidFill>
                  <a:schemeClr val="tx2"/>
                </a:solidFill>
                <a:latin typeface="+mj-lt"/>
              </a:rPr>
              <a:t>Knowledge Gap - The problem</a:t>
            </a:r>
            <a:endParaRPr lang="en-GB" altLang="en-US" sz="4000" dirty="0" smtClean="0">
              <a:solidFill>
                <a:schemeClr val="tx2"/>
              </a:solidFill>
              <a:latin typeface="+mj-lt"/>
            </a:endParaRPr>
          </a:p>
        </p:txBody>
      </p:sp>
      <p:sp>
        <p:nvSpPr>
          <p:cNvPr id="10243" name="Content Placeholder 2"/>
          <p:cNvSpPr>
            <a:spLocks noGrp="1"/>
          </p:cNvSpPr>
          <p:nvPr>
            <p:ph idx="1"/>
          </p:nvPr>
        </p:nvSpPr>
        <p:spPr>
          <a:xfrm>
            <a:off x="1101810" y="1997805"/>
            <a:ext cx="6802373" cy="3893544"/>
          </a:xfrm>
        </p:spPr>
        <p:txBody>
          <a:bodyPr>
            <a:normAutofit/>
          </a:bodyPr>
          <a:lstStyle/>
          <a:p>
            <a:r>
              <a:rPr lang="en-GB" sz="2400" dirty="0" smtClean="0"/>
              <a:t>High Mobility introduced issues such as: </a:t>
            </a:r>
            <a:endParaRPr lang="en-GB" sz="2400" dirty="0"/>
          </a:p>
          <a:p>
            <a:pPr lvl="1">
              <a:defRPr/>
            </a:pPr>
            <a:r>
              <a:rPr lang="en-GB" altLang="en-US" sz="2400" dirty="0" smtClean="0">
                <a:ea typeface="+mn-ea"/>
              </a:rPr>
              <a:t>Frequent Topology changes</a:t>
            </a:r>
            <a:endParaRPr lang="en-GB" altLang="en-US" sz="2400" dirty="0">
              <a:ea typeface="+mn-ea"/>
            </a:endParaRPr>
          </a:p>
          <a:p>
            <a:pPr lvl="1">
              <a:defRPr/>
            </a:pPr>
            <a:r>
              <a:rPr lang="en-GB" altLang="en-US" sz="2400" dirty="0" smtClean="0">
                <a:ea typeface="+mn-ea"/>
              </a:rPr>
              <a:t>Packet losses</a:t>
            </a:r>
          </a:p>
          <a:p>
            <a:pPr lvl="1">
              <a:defRPr/>
            </a:pPr>
            <a:r>
              <a:rPr lang="en-GB" altLang="en-US" sz="2400" dirty="0" smtClean="0"/>
              <a:t>Delay</a:t>
            </a:r>
            <a:endParaRPr lang="en-GB" altLang="en-US" sz="2400" dirty="0" smtClean="0">
              <a:ea typeface="+mn-ea"/>
            </a:endParaRPr>
          </a:p>
          <a:p>
            <a:r>
              <a:rPr lang="en-GB" sz="2400" dirty="0" smtClean="0"/>
              <a:t>The </a:t>
            </a:r>
            <a:r>
              <a:rPr lang="en-GB" sz="2400" dirty="0"/>
              <a:t>mobile nodes may follow different mobility patterns that may affect connectivity, and in turn </a:t>
            </a:r>
            <a:r>
              <a:rPr lang="en-GB" sz="2400" dirty="0" smtClean="0"/>
              <a:t>routing mechanisms </a:t>
            </a:r>
            <a:r>
              <a:rPr lang="en-GB" sz="2400" dirty="0"/>
              <a:t>and performance</a:t>
            </a:r>
            <a:r>
              <a:rPr lang="en-GB" sz="2400" dirty="0" smtClean="0"/>
              <a:t>.</a:t>
            </a:r>
          </a:p>
          <a:p>
            <a:endParaRPr lang="en-GB" sz="2400" dirty="0" smtClean="0"/>
          </a:p>
          <a:p>
            <a:pPr lvl="1"/>
            <a:endParaRPr lang="en-GB" sz="2400" dirty="0"/>
          </a:p>
          <a:p>
            <a:pPr marL="457200" lvl="1" indent="0">
              <a:buNone/>
              <a:defRPr/>
            </a:pPr>
            <a:endParaRPr lang="en-GB" altLang="en-US" sz="2400" dirty="0" smtClean="0">
              <a:ea typeface="+mn-ea"/>
            </a:endParaRPr>
          </a:p>
        </p:txBody>
      </p:sp>
      <p:sp>
        <p:nvSpPr>
          <p:cNvPr id="6" name="Content Placeholder 2"/>
          <p:cNvSpPr txBox="1">
            <a:spLocks/>
          </p:cNvSpPr>
          <p:nvPr/>
        </p:nvSpPr>
        <p:spPr>
          <a:xfrm>
            <a:off x="1115616" y="2493458"/>
            <a:ext cx="6802373" cy="3893544"/>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sz="2400" dirty="0" smtClean="0"/>
              <a:t>Cost</a:t>
            </a:r>
          </a:p>
          <a:p>
            <a:endParaRPr lang="en-GB" sz="2400" dirty="0" smtClean="0"/>
          </a:p>
          <a:p>
            <a:endParaRPr lang="en-GB" sz="2400" dirty="0" smtClean="0"/>
          </a:p>
          <a:p>
            <a:endParaRPr lang="en-GB" sz="2400" dirty="0"/>
          </a:p>
          <a:p>
            <a:r>
              <a:rPr lang="en-GB" sz="2400" dirty="0" smtClean="0"/>
              <a:t>Effort</a:t>
            </a:r>
          </a:p>
          <a:p>
            <a:endParaRPr lang="en-GB" sz="2400" dirty="0" smtClean="0"/>
          </a:p>
          <a:p>
            <a:endParaRPr lang="en-GB" sz="2400" dirty="0" smtClean="0"/>
          </a:p>
          <a:p>
            <a:endParaRPr lang="en-GB" sz="2400" dirty="0"/>
          </a:p>
          <a:p>
            <a:r>
              <a:rPr lang="en-GB" sz="2400" dirty="0" smtClean="0"/>
              <a:t>Time  </a:t>
            </a:r>
          </a:p>
          <a:p>
            <a:pPr lvl="1"/>
            <a:endParaRPr lang="en-GB" sz="2400" dirty="0" smtClean="0"/>
          </a:p>
          <a:p>
            <a:pPr marL="457200" lvl="1" indent="0">
              <a:buFont typeface="Arial" panose="020B0604020202020204" pitchFamily="34" charset="0"/>
              <a:buNone/>
              <a:defRPr/>
            </a:pPr>
            <a:endParaRPr lang="en-GB" altLang="en-US" sz="2400" dirty="0" smtClean="0"/>
          </a:p>
        </p:txBody>
      </p:sp>
      <p:sp>
        <p:nvSpPr>
          <p:cNvPr id="4" name="AutoShape 2" descr="Image result for time management"/>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Image result for time management"/>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7173"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85184" y="5085184"/>
            <a:ext cx="1832992" cy="140223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AutoShape 7" descr="Image result for effort clipart"/>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7176" name="Picture 8"/>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37484" y="3680894"/>
            <a:ext cx="1295400" cy="12382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7" name="Picture 9"/>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188942" y="2528130"/>
            <a:ext cx="1425476" cy="10092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2913921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4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4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10243">
                                            <p:txEl>
                                              <p:pRg st="3" end="3"/>
                                            </p:txEl>
                                          </p:spTgt>
                                        </p:tgtEl>
                                        <p:attrNameLst>
                                          <p:attrName>style.visibility</p:attrName>
                                        </p:attrNameLst>
                                      </p:cBhvr>
                                      <p:to>
                                        <p:strVal val="visible"/>
                                      </p:to>
                                    </p:set>
                                    <p:animEffect transition="in" filter="fade">
                                      <p:cBhvr>
                                        <p:cTn id="15" dur="500"/>
                                        <p:tgtEl>
                                          <p:spTgt spid="10243">
                                            <p:txEl>
                                              <p:pRg st="3" end="3"/>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10243">
                                            <p:txEl>
                                              <p:pRg st="4" end="4"/>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xit" presetSubtype="0" fill="hold" nodeType="clickEffect">
                                  <p:stCondLst>
                                    <p:cond delay="0"/>
                                  </p:stCondLst>
                                  <p:childTnLst>
                                    <p:set>
                                      <p:cBhvr>
                                        <p:cTn id="23" dur="1" fill="hold">
                                          <p:stCondLst>
                                            <p:cond delay="0"/>
                                          </p:stCondLst>
                                        </p:cTn>
                                        <p:tgtEl>
                                          <p:spTgt spid="10243">
                                            <p:txEl>
                                              <p:pRg st="1" end="1"/>
                                            </p:txEl>
                                          </p:spTgt>
                                        </p:tgtEl>
                                        <p:attrNameLst>
                                          <p:attrName>style.visibility</p:attrName>
                                        </p:attrNameLst>
                                      </p:cBhvr>
                                      <p:to>
                                        <p:strVal val="hidden"/>
                                      </p:to>
                                    </p:set>
                                  </p:childTnLst>
                                </p:cTn>
                              </p:par>
                              <p:par>
                                <p:cTn id="24" presetID="1" presetClass="exit" presetSubtype="0" fill="hold" nodeType="withEffect">
                                  <p:stCondLst>
                                    <p:cond delay="0"/>
                                  </p:stCondLst>
                                  <p:childTnLst>
                                    <p:set>
                                      <p:cBhvr>
                                        <p:cTn id="25" dur="1" fill="hold">
                                          <p:stCondLst>
                                            <p:cond delay="0"/>
                                          </p:stCondLst>
                                        </p:cTn>
                                        <p:tgtEl>
                                          <p:spTgt spid="10243">
                                            <p:txEl>
                                              <p:pRg st="4" end="4"/>
                                            </p:txEl>
                                          </p:spTgt>
                                        </p:tgtEl>
                                        <p:attrNameLst>
                                          <p:attrName>style.visibility</p:attrName>
                                        </p:attrNameLst>
                                      </p:cBhvr>
                                      <p:to>
                                        <p:strVal val="hidden"/>
                                      </p:to>
                                    </p:set>
                                  </p:childTnLst>
                                </p:cTn>
                              </p:par>
                              <p:par>
                                <p:cTn id="26" presetID="1" presetClass="exit" presetSubtype="0" fill="hold" nodeType="withEffect">
                                  <p:stCondLst>
                                    <p:cond delay="0"/>
                                  </p:stCondLst>
                                  <p:childTnLst>
                                    <p:set>
                                      <p:cBhvr>
                                        <p:cTn id="27" dur="1" fill="hold">
                                          <p:stCondLst>
                                            <p:cond delay="0"/>
                                          </p:stCondLst>
                                        </p:cTn>
                                        <p:tgtEl>
                                          <p:spTgt spid="10243">
                                            <p:txEl>
                                              <p:pRg st="2" end="2"/>
                                            </p:txEl>
                                          </p:spTgt>
                                        </p:tgtEl>
                                        <p:attrNameLst>
                                          <p:attrName>style.visibility</p:attrName>
                                        </p:attrNameLst>
                                      </p:cBhvr>
                                      <p:to>
                                        <p:strVal val="hidden"/>
                                      </p:to>
                                    </p:set>
                                  </p:childTnLst>
                                </p:cTn>
                              </p:par>
                              <p:par>
                                <p:cTn id="28" presetID="1" presetClass="exit" presetSubtype="0" fill="hold" nodeType="withEffect">
                                  <p:stCondLst>
                                    <p:cond delay="0"/>
                                  </p:stCondLst>
                                  <p:childTnLst>
                                    <p:set>
                                      <p:cBhvr>
                                        <p:cTn id="29" dur="1" fill="hold">
                                          <p:stCondLst>
                                            <p:cond delay="0"/>
                                          </p:stCondLst>
                                        </p:cTn>
                                        <p:tgtEl>
                                          <p:spTgt spid="10243">
                                            <p:txEl>
                                              <p:pRg st="3" end="3"/>
                                            </p:txEl>
                                          </p:spTgt>
                                        </p:tgtEl>
                                        <p:attrNameLst>
                                          <p:attrName>style.visibility</p:attrName>
                                        </p:attrNameLst>
                                      </p:cBhvr>
                                      <p:to>
                                        <p:strVal val="hidden"/>
                                      </p:to>
                                    </p:se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nodeType="clickEffect">
                                  <p:stCondLst>
                                    <p:cond delay="0"/>
                                  </p:stCondLst>
                                  <p:childTnLst>
                                    <p:set>
                                      <p:cBhvr>
                                        <p:cTn id="33" dur="1" fill="hold">
                                          <p:stCondLst>
                                            <p:cond delay="0"/>
                                          </p:stCondLst>
                                        </p:cTn>
                                        <p:tgtEl>
                                          <p:spTgt spid="6">
                                            <p:txEl>
                                              <p:pRg st="0" end="0"/>
                                            </p:txEl>
                                          </p:spTgt>
                                        </p:tgtEl>
                                        <p:attrNameLst>
                                          <p:attrName>style.visibility</p:attrName>
                                        </p:attrNameLst>
                                      </p:cBhvr>
                                      <p:to>
                                        <p:strVal val="visible"/>
                                      </p:to>
                                    </p:set>
                                    <p:animEffect transition="in" filter="fade">
                                      <p:cBhvr>
                                        <p:cTn id="34" dur="500"/>
                                        <p:tgtEl>
                                          <p:spTgt spid="6">
                                            <p:txEl>
                                              <p:pRg st="0" end="0"/>
                                            </p:txEl>
                                          </p:spTgt>
                                        </p:tgtEl>
                                      </p:cBhvr>
                                    </p:animEffect>
                                  </p:childTnLst>
                                </p:cTn>
                              </p:par>
                              <p:par>
                                <p:cTn id="35" presetID="10" presetClass="entr" presetSubtype="0" fill="hold" nodeType="withEffect">
                                  <p:stCondLst>
                                    <p:cond delay="0"/>
                                  </p:stCondLst>
                                  <p:childTnLst>
                                    <p:set>
                                      <p:cBhvr>
                                        <p:cTn id="36" dur="1" fill="hold">
                                          <p:stCondLst>
                                            <p:cond delay="0"/>
                                          </p:stCondLst>
                                        </p:cTn>
                                        <p:tgtEl>
                                          <p:spTgt spid="7177"/>
                                        </p:tgtEl>
                                        <p:attrNameLst>
                                          <p:attrName>style.visibility</p:attrName>
                                        </p:attrNameLst>
                                      </p:cBhvr>
                                      <p:to>
                                        <p:strVal val="visible"/>
                                      </p:to>
                                    </p:set>
                                    <p:animEffect transition="in" filter="fade">
                                      <p:cBhvr>
                                        <p:cTn id="37" dur="500"/>
                                        <p:tgtEl>
                                          <p:spTgt spid="7177"/>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6">
                                            <p:txEl>
                                              <p:pRg st="4" end="4"/>
                                            </p:txEl>
                                          </p:spTgt>
                                        </p:tgtEl>
                                        <p:attrNameLst>
                                          <p:attrName>style.visibility</p:attrName>
                                        </p:attrNameLst>
                                      </p:cBhvr>
                                      <p:to>
                                        <p:strVal val="visible"/>
                                      </p:to>
                                    </p:set>
                                    <p:animEffect transition="in" filter="fade">
                                      <p:cBhvr>
                                        <p:cTn id="42" dur="500"/>
                                        <p:tgtEl>
                                          <p:spTgt spid="6">
                                            <p:txEl>
                                              <p:pRg st="4" end="4"/>
                                            </p:txEl>
                                          </p:spTgt>
                                        </p:tgtEl>
                                      </p:cBhvr>
                                    </p:animEffect>
                                  </p:childTnLst>
                                </p:cTn>
                              </p:par>
                              <p:par>
                                <p:cTn id="43" presetID="10" presetClass="entr" presetSubtype="0" fill="hold" nodeType="withEffect">
                                  <p:stCondLst>
                                    <p:cond delay="0"/>
                                  </p:stCondLst>
                                  <p:childTnLst>
                                    <p:set>
                                      <p:cBhvr>
                                        <p:cTn id="44" dur="1" fill="hold">
                                          <p:stCondLst>
                                            <p:cond delay="0"/>
                                          </p:stCondLst>
                                        </p:cTn>
                                        <p:tgtEl>
                                          <p:spTgt spid="7176"/>
                                        </p:tgtEl>
                                        <p:attrNameLst>
                                          <p:attrName>style.visibility</p:attrName>
                                        </p:attrNameLst>
                                      </p:cBhvr>
                                      <p:to>
                                        <p:strVal val="visible"/>
                                      </p:to>
                                    </p:set>
                                    <p:animEffect transition="in" filter="fade">
                                      <p:cBhvr>
                                        <p:cTn id="45" dur="500"/>
                                        <p:tgtEl>
                                          <p:spTgt spid="7176"/>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nodeType="clickEffect">
                                  <p:stCondLst>
                                    <p:cond delay="0"/>
                                  </p:stCondLst>
                                  <p:childTnLst>
                                    <p:set>
                                      <p:cBhvr>
                                        <p:cTn id="49" dur="1" fill="hold">
                                          <p:stCondLst>
                                            <p:cond delay="0"/>
                                          </p:stCondLst>
                                        </p:cTn>
                                        <p:tgtEl>
                                          <p:spTgt spid="6">
                                            <p:txEl>
                                              <p:pRg st="8" end="8"/>
                                            </p:txEl>
                                          </p:spTgt>
                                        </p:tgtEl>
                                        <p:attrNameLst>
                                          <p:attrName>style.visibility</p:attrName>
                                        </p:attrNameLst>
                                      </p:cBhvr>
                                      <p:to>
                                        <p:strVal val="visible"/>
                                      </p:to>
                                    </p:set>
                                    <p:animEffect transition="in" filter="fade">
                                      <p:cBhvr>
                                        <p:cTn id="50" dur="500"/>
                                        <p:tgtEl>
                                          <p:spTgt spid="6">
                                            <p:txEl>
                                              <p:pRg st="8" end="8"/>
                                            </p:txEl>
                                          </p:spTgt>
                                        </p:tgtEl>
                                      </p:cBhvr>
                                    </p:animEffect>
                                  </p:childTnLst>
                                </p:cTn>
                              </p:par>
                              <p:par>
                                <p:cTn id="51" presetID="10" presetClass="entr" presetSubtype="0" fill="hold" nodeType="withEffect">
                                  <p:stCondLst>
                                    <p:cond delay="0"/>
                                  </p:stCondLst>
                                  <p:childTnLst>
                                    <p:set>
                                      <p:cBhvr>
                                        <p:cTn id="52" dur="1" fill="hold">
                                          <p:stCondLst>
                                            <p:cond delay="0"/>
                                          </p:stCondLst>
                                        </p:cTn>
                                        <p:tgtEl>
                                          <p:spTgt spid="7173"/>
                                        </p:tgtEl>
                                        <p:attrNameLst>
                                          <p:attrName>style.visibility</p:attrName>
                                        </p:attrNameLst>
                                      </p:cBhvr>
                                      <p:to>
                                        <p:strVal val="visible"/>
                                      </p:to>
                                    </p:set>
                                    <p:animEffect transition="in" filter="fade">
                                      <p:cBhvr>
                                        <p:cTn id="53" dur="500"/>
                                        <p:tgtEl>
                                          <p:spTgt spid="717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le 1"/>
          <p:cNvSpPr>
            <a:spLocks noGrp="1"/>
          </p:cNvSpPr>
          <p:nvPr>
            <p:ph type="title"/>
          </p:nvPr>
        </p:nvSpPr>
        <p:spPr>
          <a:xfrm>
            <a:off x="685800" y="548680"/>
            <a:ext cx="8229600" cy="936104"/>
          </a:xfrm>
        </p:spPr>
        <p:txBody>
          <a:bodyPr>
            <a:noAutofit/>
          </a:bodyPr>
          <a:lstStyle/>
          <a:p>
            <a:pPr lvl="1" algn="l"/>
            <a:r>
              <a:rPr kumimoji="0" lang="en-GB" sz="4000" b="0" i="0" u="none" strike="noStrike" kern="1200" cap="none" spc="-100" normalizeH="0" baseline="0" noProof="0" dirty="0" smtClean="0">
                <a:ln>
                  <a:noFill/>
                </a:ln>
                <a:solidFill>
                  <a:srgbClr val="675E47"/>
                </a:solidFill>
                <a:effectLst/>
                <a:uLnTx/>
                <a:uFillTx/>
                <a:latin typeface="Cambria"/>
                <a:ea typeface="+mj-ea"/>
                <a:cs typeface="+mj-cs"/>
              </a:rPr>
              <a:t>Research Aim</a:t>
            </a:r>
            <a:endParaRPr lang="en-GB" altLang="en-US" sz="2800" dirty="0" smtClean="0">
              <a:latin typeface="+mj-lt"/>
            </a:endParaRPr>
          </a:p>
        </p:txBody>
      </p:sp>
      <p:sp>
        <p:nvSpPr>
          <p:cNvPr id="10243" name="Content Placeholder 2"/>
          <p:cNvSpPr>
            <a:spLocks noGrp="1"/>
          </p:cNvSpPr>
          <p:nvPr>
            <p:ph idx="1"/>
          </p:nvPr>
        </p:nvSpPr>
        <p:spPr>
          <a:xfrm>
            <a:off x="685800" y="1997806"/>
            <a:ext cx="7772400" cy="3334978"/>
          </a:xfrm>
        </p:spPr>
        <p:txBody>
          <a:bodyPr>
            <a:normAutofit/>
          </a:bodyPr>
          <a:lstStyle/>
          <a:p>
            <a:r>
              <a:rPr lang="en-GB" sz="2800" dirty="0" smtClean="0"/>
              <a:t>To design </a:t>
            </a:r>
            <a:r>
              <a:rPr lang="en-GB" sz="2800" dirty="0"/>
              <a:t>and develop a novel </a:t>
            </a:r>
            <a:r>
              <a:rPr lang="en-GB" sz="2800" dirty="0" smtClean="0"/>
              <a:t>routing </a:t>
            </a:r>
            <a:r>
              <a:rPr lang="en-GB" sz="2800" dirty="0"/>
              <a:t>protocol </a:t>
            </a:r>
            <a:r>
              <a:rPr lang="en-GB" sz="2800" dirty="0" smtClean="0"/>
              <a:t>to handle the high mobility environment. </a:t>
            </a:r>
          </a:p>
        </p:txBody>
      </p:sp>
    </p:spTree>
    <p:extLst>
      <p:ext uri="{BB962C8B-B14F-4D97-AF65-F5344CB8AC3E}">
        <p14:creationId xmlns:p14="http://schemas.microsoft.com/office/powerpoint/2010/main" val="170160593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a:t>Research Objectives </a:t>
            </a:r>
          </a:p>
        </p:txBody>
      </p:sp>
      <p:sp>
        <p:nvSpPr>
          <p:cNvPr id="3" name="Content Placeholder 2"/>
          <p:cNvSpPr>
            <a:spLocks noGrp="1"/>
          </p:cNvSpPr>
          <p:nvPr>
            <p:ph idx="1"/>
          </p:nvPr>
        </p:nvSpPr>
        <p:spPr>
          <a:xfrm>
            <a:off x="18274" y="1916832"/>
            <a:ext cx="8229600" cy="4525963"/>
          </a:xfrm>
        </p:spPr>
        <p:txBody>
          <a:bodyPr/>
          <a:lstStyle/>
          <a:p>
            <a:pPr marL="914400" lvl="1" indent="-457200">
              <a:buFont typeface="+mj-lt"/>
              <a:buAutoNum type="arabicPeriod"/>
            </a:pPr>
            <a:r>
              <a:rPr lang="en-GB" sz="2800" dirty="0"/>
              <a:t>Review and study MANET routing protocols to gain an understanding of issues associated with this field.</a:t>
            </a:r>
          </a:p>
          <a:p>
            <a:pPr marL="914400" lvl="1" indent="-457200">
              <a:buFont typeface="+mj-lt"/>
              <a:buAutoNum type="arabicPeriod"/>
            </a:pPr>
            <a:r>
              <a:rPr lang="en-GB" sz="2800" dirty="0"/>
              <a:t>Survey the routing algorithms that have been implemented in Ad-Hoc routing protocols to identify the related advantages and disadvantages of each algorithm. </a:t>
            </a:r>
          </a:p>
          <a:p>
            <a:endParaRPr lang="en-GB" dirty="0"/>
          </a:p>
        </p:txBody>
      </p:sp>
    </p:spTree>
    <p:extLst>
      <p:ext uri="{BB962C8B-B14F-4D97-AF65-F5344CB8AC3E}">
        <p14:creationId xmlns:p14="http://schemas.microsoft.com/office/powerpoint/2010/main" val="49343646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a:t>Research Objectives </a:t>
            </a:r>
          </a:p>
        </p:txBody>
      </p:sp>
      <p:sp>
        <p:nvSpPr>
          <p:cNvPr id="3" name="Content Placeholder 2"/>
          <p:cNvSpPr>
            <a:spLocks noGrp="1"/>
          </p:cNvSpPr>
          <p:nvPr>
            <p:ph idx="1"/>
          </p:nvPr>
        </p:nvSpPr>
        <p:spPr/>
        <p:txBody>
          <a:bodyPr>
            <a:normAutofit/>
          </a:bodyPr>
          <a:lstStyle/>
          <a:p>
            <a:pPr marL="514350" indent="-514350">
              <a:buFont typeface="+mj-lt"/>
              <a:buAutoNum type="arabicPeriod" startAt="3"/>
            </a:pPr>
            <a:r>
              <a:rPr lang="en-GB" sz="2800" dirty="0"/>
              <a:t>Review the area of Swarm Intelligence techniques to understand their principles and operations, as applied to the subject of this study.</a:t>
            </a:r>
          </a:p>
          <a:p>
            <a:pPr marL="514350" indent="-514350">
              <a:buFont typeface="+mj-lt"/>
              <a:buAutoNum type="arabicPeriod" startAt="3"/>
            </a:pPr>
            <a:r>
              <a:rPr lang="en-GB" sz="2800" dirty="0"/>
              <a:t>Develop an architectural design for a communication network monitoring system that models the operational scenario for testing the proposed solution.</a:t>
            </a:r>
          </a:p>
          <a:p>
            <a:pPr marL="514350" indent="-514350">
              <a:buFont typeface="+mj-lt"/>
              <a:buAutoNum type="arabicPeriod" startAt="3"/>
            </a:pPr>
            <a:r>
              <a:rPr lang="en-GB" sz="2800" dirty="0"/>
              <a:t>Develop the proposed protocol.</a:t>
            </a:r>
          </a:p>
          <a:p>
            <a:endParaRPr lang="en-GB" dirty="0"/>
          </a:p>
        </p:txBody>
      </p:sp>
    </p:spTree>
    <p:extLst>
      <p:ext uri="{BB962C8B-B14F-4D97-AF65-F5344CB8AC3E}">
        <p14:creationId xmlns:p14="http://schemas.microsoft.com/office/powerpoint/2010/main" val="154011039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a:t>Research Objectives </a:t>
            </a:r>
          </a:p>
        </p:txBody>
      </p:sp>
      <p:sp>
        <p:nvSpPr>
          <p:cNvPr id="3" name="Content Placeholder 2"/>
          <p:cNvSpPr>
            <a:spLocks noGrp="1"/>
          </p:cNvSpPr>
          <p:nvPr>
            <p:ph idx="1"/>
          </p:nvPr>
        </p:nvSpPr>
        <p:spPr/>
        <p:txBody>
          <a:bodyPr/>
          <a:lstStyle/>
          <a:p>
            <a:pPr marL="514350" indent="-514350">
              <a:buFont typeface="+mj-lt"/>
              <a:buAutoNum type="arabicPeriod" startAt="6"/>
            </a:pPr>
            <a:r>
              <a:rPr lang="en-GB" sz="2800" dirty="0"/>
              <a:t>Analyse, compare, and evaluate the performance of the proposed protocol using QualNet 7.3 software package.</a:t>
            </a:r>
          </a:p>
          <a:p>
            <a:pPr marL="514350" indent="-514350">
              <a:buFont typeface="+mj-lt"/>
              <a:buAutoNum type="arabicPeriod" startAt="6"/>
            </a:pPr>
            <a:endParaRPr lang="en-GB" sz="2800" dirty="0" smtClean="0"/>
          </a:p>
          <a:p>
            <a:pPr marL="514350" indent="-514350">
              <a:buFont typeface="+mj-lt"/>
              <a:buAutoNum type="arabicPeriod" startAt="6"/>
            </a:pPr>
            <a:r>
              <a:rPr lang="en-GB" sz="2800" dirty="0" smtClean="0"/>
              <a:t>Optimising ANTMANET performance.</a:t>
            </a:r>
            <a:endParaRPr lang="en-GB" sz="2800" dirty="0"/>
          </a:p>
          <a:p>
            <a:pPr marL="0" indent="0">
              <a:buNone/>
            </a:pPr>
            <a:endParaRPr lang="en-GB" dirty="0"/>
          </a:p>
        </p:txBody>
      </p:sp>
      <p:pic>
        <p:nvPicPr>
          <p:cNvPr id="2050" name="Picture 2" descr="http://web.scalable-networks.com/sites/default/files/QualNet_logo_280x55_130121.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52120" y="2852936"/>
            <a:ext cx="2667000" cy="523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9402346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229600" cy="1143000"/>
          </a:xfrm>
        </p:spPr>
        <p:txBody>
          <a:bodyPr>
            <a:normAutofit/>
          </a:bodyPr>
          <a:lstStyle/>
          <a:p>
            <a:r>
              <a:rPr lang="en-GB" sz="4000" dirty="0" smtClean="0"/>
              <a:t>Routing</a:t>
            </a:r>
            <a:endParaRPr lang="en-GB" sz="4000" dirty="0"/>
          </a:p>
        </p:txBody>
      </p:sp>
      <p:sp>
        <p:nvSpPr>
          <p:cNvPr id="3" name="Content Placeholder 2"/>
          <p:cNvSpPr>
            <a:spLocks noGrp="1"/>
          </p:cNvSpPr>
          <p:nvPr>
            <p:ph idx="1"/>
          </p:nvPr>
        </p:nvSpPr>
        <p:spPr/>
        <p:txBody>
          <a:bodyPr/>
          <a:lstStyle/>
          <a:p>
            <a:r>
              <a:rPr lang="en-GB" altLang="en-US" sz="2400" dirty="0" smtClean="0"/>
              <a:t> </a:t>
            </a:r>
            <a:r>
              <a:rPr lang="en-GB" altLang="en-US" sz="2400" dirty="0"/>
              <a:t>Ideal routing:</a:t>
            </a:r>
          </a:p>
          <a:p>
            <a:pPr lvl="1"/>
            <a:r>
              <a:rPr lang="en-GB" altLang="en-US" sz="2000" dirty="0"/>
              <a:t>To find and maintain routes between nodes in a dynamic topology, using minimum resources.</a:t>
            </a:r>
          </a:p>
          <a:p>
            <a:endParaRPr lang="en-GB" altLang="en-US" sz="2400" dirty="0"/>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5117" y="1046885"/>
            <a:ext cx="7781925" cy="5715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cxnSp>
        <p:nvCxnSpPr>
          <p:cNvPr id="5" name="Straight Arrow Connector 4"/>
          <p:cNvCxnSpPr/>
          <p:nvPr/>
        </p:nvCxnSpPr>
        <p:spPr bwMode="auto">
          <a:xfrm>
            <a:off x="2166521" y="2252173"/>
            <a:ext cx="1063299" cy="108226"/>
          </a:xfrm>
          <a:prstGeom prst="straightConnector1">
            <a:avLst/>
          </a:prstGeom>
          <a:ln>
            <a:headEnd type="none" w="med" len="med"/>
            <a:tailEnd type="arrow"/>
          </a:ln>
        </p:spPr>
        <p:style>
          <a:lnRef idx="3">
            <a:schemeClr val="accent1"/>
          </a:lnRef>
          <a:fillRef idx="0">
            <a:schemeClr val="accent1"/>
          </a:fillRef>
          <a:effectRef idx="2">
            <a:schemeClr val="accent1"/>
          </a:effectRef>
          <a:fontRef idx="minor">
            <a:schemeClr val="tx1"/>
          </a:fontRef>
        </p:style>
      </p:cxnSp>
      <p:cxnSp>
        <p:nvCxnSpPr>
          <p:cNvPr id="6" name="Straight Arrow Connector 5"/>
          <p:cNvCxnSpPr/>
          <p:nvPr/>
        </p:nvCxnSpPr>
        <p:spPr bwMode="auto">
          <a:xfrm flipV="1">
            <a:off x="3679691" y="1866299"/>
            <a:ext cx="2052184" cy="547427"/>
          </a:xfrm>
          <a:prstGeom prst="straightConnector1">
            <a:avLst/>
          </a:prstGeom>
          <a:ln>
            <a:headEnd type="none" w="med" len="med"/>
            <a:tailEnd type="arrow"/>
          </a:ln>
        </p:spPr>
        <p:style>
          <a:lnRef idx="3">
            <a:schemeClr val="accent1"/>
          </a:lnRef>
          <a:fillRef idx="0">
            <a:schemeClr val="accent1"/>
          </a:fillRef>
          <a:effectRef idx="2">
            <a:schemeClr val="accent1"/>
          </a:effectRef>
          <a:fontRef idx="minor">
            <a:schemeClr val="tx1"/>
          </a:fontRef>
        </p:style>
      </p:cxnSp>
      <p:cxnSp>
        <p:nvCxnSpPr>
          <p:cNvPr id="7" name="Straight Arrow Connector 6"/>
          <p:cNvCxnSpPr/>
          <p:nvPr/>
        </p:nvCxnSpPr>
        <p:spPr bwMode="auto">
          <a:xfrm flipH="1">
            <a:off x="5675415" y="2118868"/>
            <a:ext cx="176744" cy="1676036"/>
          </a:xfrm>
          <a:prstGeom prst="straightConnector1">
            <a:avLst/>
          </a:prstGeom>
          <a:ln>
            <a:headEnd type="none" w="med" len="med"/>
            <a:tailEnd type="arrow"/>
          </a:ln>
        </p:spPr>
        <p:style>
          <a:lnRef idx="3">
            <a:schemeClr val="accent1"/>
          </a:lnRef>
          <a:fillRef idx="0">
            <a:schemeClr val="accent1"/>
          </a:fillRef>
          <a:effectRef idx="2">
            <a:schemeClr val="accent1"/>
          </a:effectRef>
          <a:fontRef idx="minor">
            <a:schemeClr val="tx1"/>
          </a:fontRef>
        </p:style>
      </p:cxnSp>
      <p:cxnSp>
        <p:nvCxnSpPr>
          <p:cNvPr id="8" name="Straight Arrow Connector 7"/>
          <p:cNvCxnSpPr/>
          <p:nvPr/>
        </p:nvCxnSpPr>
        <p:spPr bwMode="auto">
          <a:xfrm>
            <a:off x="5980606" y="3780350"/>
            <a:ext cx="1963813" cy="1270122"/>
          </a:xfrm>
          <a:prstGeom prst="straightConnector1">
            <a:avLst/>
          </a:prstGeom>
          <a:ln>
            <a:headEnd type="none" w="med" len="med"/>
            <a:tailEnd type="arrow"/>
          </a:ln>
        </p:spPr>
        <p:style>
          <a:lnRef idx="3">
            <a:schemeClr val="accent2"/>
          </a:lnRef>
          <a:fillRef idx="0">
            <a:schemeClr val="accent2"/>
          </a:fillRef>
          <a:effectRef idx="2">
            <a:schemeClr val="accent2"/>
          </a:effectRef>
          <a:fontRef idx="minor">
            <a:schemeClr val="tx1"/>
          </a:fontRef>
        </p:style>
      </p:cxnSp>
      <p:cxnSp>
        <p:nvCxnSpPr>
          <p:cNvPr id="9" name="Straight Arrow Connector 8"/>
          <p:cNvCxnSpPr/>
          <p:nvPr/>
        </p:nvCxnSpPr>
        <p:spPr bwMode="auto">
          <a:xfrm>
            <a:off x="2236289" y="2413726"/>
            <a:ext cx="1443402" cy="1911730"/>
          </a:xfrm>
          <a:prstGeom prst="straightConnector1">
            <a:avLst/>
          </a:prstGeom>
          <a:ln>
            <a:headEnd type="none" w="med" len="med"/>
            <a:tailEnd type="arrow"/>
          </a:ln>
        </p:spPr>
        <p:style>
          <a:lnRef idx="3">
            <a:schemeClr val="accent1"/>
          </a:lnRef>
          <a:fillRef idx="0">
            <a:schemeClr val="accent1"/>
          </a:fillRef>
          <a:effectRef idx="2">
            <a:schemeClr val="accent1"/>
          </a:effectRef>
          <a:fontRef idx="minor">
            <a:schemeClr val="tx1"/>
          </a:fontRef>
        </p:style>
      </p:cxnSp>
      <p:cxnSp>
        <p:nvCxnSpPr>
          <p:cNvPr id="10" name="Straight Arrow Connector 9"/>
          <p:cNvCxnSpPr/>
          <p:nvPr/>
        </p:nvCxnSpPr>
        <p:spPr bwMode="auto">
          <a:xfrm flipV="1">
            <a:off x="3867633" y="3708010"/>
            <a:ext cx="838150" cy="636878"/>
          </a:xfrm>
          <a:prstGeom prst="straightConnector1">
            <a:avLst/>
          </a:prstGeom>
          <a:ln>
            <a:headEnd type="none" w="med" len="med"/>
            <a:tailEnd type="arrow"/>
          </a:ln>
        </p:spPr>
        <p:style>
          <a:lnRef idx="3">
            <a:schemeClr val="accent1"/>
          </a:lnRef>
          <a:fillRef idx="0">
            <a:schemeClr val="accent1"/>
          </a:fillRef>
          <a:effectRef idx="2">
            <a:schemeClr val="accent1"/>
          </a:effectRef>
          <a:fontRef idx="minor">
            <a:schemeClr val="tx1"/>
          </a:fontRef>
        </p:style>
      </p:cxnSp>
      <p:cxnSp>
        <p:nvCxnSpPr>
          <p:cNvPr id="11" name="Straight Arrow Connector 10"/>
          <p:cNvCxnSpPr/>
          <p:nvPr/>
        </p:nvCxnSpPr>
        <p:spPr bwMode="auto">
          <a:xfrm flipV="1">
            <a:off x="4939341" y="3904385"/>
            <a:ext cx="714031" cy="1051159"/>
          </a:xfrm>
          <a:prstGeom prst="straightConnector1">
            <a:avLst/>
          </a:prstGeom>
          <a:ln>
            <a:solidFill>
              <a:srgbClr val="FF0000"/>
            </a:solidFill>
            <a:headEnd type="none" w="med" len="med"/>
            <a:tailEnd type="arrow"/>
          </a:ln>
        </p:spPr>
        <p:style>
          <a:lnRef idx="3">
            <a:schemeClr val="accent1"/>
          </a:lnRef>
          <a:fillRef idx="0">
            <a:schemeClr val="accent1"/>
          </a:fillRef>
          <a:effectRef idx="2">
            <a:schemeClr val="accent1"/>
          </a:effectRef>
          <a:fontRef idx="minor">
            <a:schemeClr val="tx1"/>
          </a:fontRef>
        </p:style>
      </p:cxnSp>
      <p:cxnSp>
        <p:nvCxnSpPr>
          <p:cNvPr id="12" name="Straight Arrow Connector 11"/>
          <p:cNvCxnSpPr/>
          <p:nvPr/>
        </p:nvCxnSpPr>
        <p:spPr bwMode="auto">
          <a:xfrm flipH="1">
            <a:off x="4847317" y="3739978"/>
            <a:ext cx="35747" cy="1117722"/>
          </a:xfrm>
          <a:prstGeom prst="straightConnector1">
            <a:avLst/>
          </a:prstGeom>
          <a:ln>
            <a:headEnd type="none" w="med" len="med"/>
            <a:tailEnd type="arrow"/>
          </a:ln>
        </p:spPr>
        <p:style>
          <a:lnRef idx="3">
            <a:schemeClr val="accent1"/>
          </a:lnRef>
          <a:fillRef idx="0">
            <a:schemeClr val="accent1"/>
          </a:fillRef>
          <a:effectRef idx="2">
            <a:schemeClr val="accent1"/>
          </a:effectRef>
          <a:fontRef idx="minor">
            <a:schemeClr val="tx1"/>
          </a:fontRef>
        </p:style>
      </p:cxnSp>
      <p:cxnSp>
        <p:nvCxnSpPr>
          <p:cNvPr id="13" name="Straight Arrow Connector 12"/>
          <p:cNvCxnSpPr/>
          <p:nvPr/>
        </p:nvCxnSpPr>
        <p:spPr bwMode="auto">
          <a:xfrm>
            <a:off x="5238335" y="4994172"/>
            <a:ext cx="2703771" cy="161858"/>
          </a:xfrm>
          <a:prstGeom prst="straightConnector1">
            <a:avLst/>
          </a:prstGeom>
          <a:ln>
            <a:headEnd type="none" w="med" len="med"/>
            <a:tailEnd type="arrow"/>
          </a:ln>
        </p:spPr>
        <p:style>
          <a:lnRef idx="3">
            <a:schemeClr val="accent1"/>
          </a:lnRef>
          <a:fillRef idx="0">
            <a:schemeClr val="accent1"/>
          </a:fillRef>
          <a:effectRef idx="2">
            <a:schemeClr val="accent1"/>
          </a:effectRef>
          <a:fontRef idx="minor">
            <a:schemeClr val="tx1"/>
          </a:fontRef>
        </p:style>
      </p:cxnSp>
      <p:cxnSp>
        <p:nvCxnSpPr>
          <p:cNvPr id="14" name="Straight Arrow Connector 13"/>
          <p:cNvCxnSpPr/>
          <p:nvPr/>
        </p:nvCxnSpPr>
        <p:spPr bwMode="auto">
          <a:xfrm>
            <a:off x="5980605" y="3794904"/>
            <a:ext cx="1963813" cy="1270122"/>
          </a:xfrm>
          <a:prstGeom prst="straightConnector1">
            <a:avLst/>
          </a:prstGeom>
          <a:ln>
            <a:solidFill>
              <a:srgbClr val="FF0000"/>
            </a:solidFill>
            <a:headEnd type="none" w="med" len="med"/>
            <a:tailEnd type="arrow"/>
          </a:ln>
        </p:spPr>
        <p:style>
          <a:lnRef idx="3">
            <a:schemeClr val="accent2"/>
          </a:lnRef>
          <a:fillRef idx="0">
            <a:schemeClr val="accent2"/>
          </a:fillRef>
          <a:effectRef idx="2">
            <a:schemeClr val="accent2"/>
          </a:effectRef>
          <a:fontRef idx="minor">
            <a:schemeClr val="tx1"/>
          </a:fontRef>
        </p:style>
      </p:cxnSp>
      <p:sp>
        <p:nvSpPr>
          <p:cNvPr id="15" name="TextBox 14"/>
          <p:cNvSpPr txBox="1"/>
          <p:nvPr/>
        </p:nvSpPr>
        <p:spPr>
          <a:xfrm>
            <a:off x="490072" y="2360399"/>
            <a:ext cx="1296144" cy="338554"/>
          </a:xfrm>
          <a:prstGeom prst="rect">
            <a:avLst/>
          </a:prstGeom>
          <a:noFill/>
        </p:spPr>
        <p:txBody>
          <a:bodyPr wrap="square" rtlCol="0">
            <a:spAutoFit/>
          </a:bodyPr>
          <a:lstStyle/>
          <a:p>
            <a:r>
              <a:rPr lang="en-GB" sz="1600" dirty="0" smtClean="0"/>
              <a:t>Source Node</a:t>
            </a:r>
            <a:endParaRPr lang="en-GB" sz="1600" dirty="0"/>
          </a:p>
        </p:txBody>
      </p:sp>
      <p:sp>
        <p:nvSpPr>
          <p:cNvPr id="16" name="TextBox 15"/>
          <p:cNvSpPr txBox="1"/>
          <p:nvPr/>
        </p:nvSpPr>
        <p:spPr>
          <a:xfrm>
            <a:off x="7164288" y="5517232"/>
            <a:ext cx="1648727" cy="338554"/>
          </a:xfrm>
          <a:prstGeom prst="rect">
            <a:avLst/>
          </a:prstGeom>
          <a:noFill/>
        </p:spPr>
        <p:txBody>
          <a:bodyPr wrap="square" rtlCol="0">
            <a:spAutoFit/>
          </a:bodyPr>
          <a:lstStyle/>
          <a:p>
            <a:r>
              <a:rPr lang="en-GB" sz="1600" dirty="0" smtClean="0"/>
              <a:t>Destination Node</a:t>
            </a:r>
            <a:endParaRPr lang="en-GB" sz="1600" dirty="0"/>
          </a:p>
        </p:txBody>
      </p:sp>
    </p:spTree>
    <p:extLst>
      <p:ext uri="{BB962C8B-B14F-4D97-AF65-F5344CB8AC3E}">
        <p14:creationId xmlns:p14="http://schemas.microsoft.com/office/powerpoint/2010/main" val="332898490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146"/>
                                        </p:tgtEl>
                                        <p:attrNameLst>
                                          <p:attrName>style.visibility</p:attrName>
                                        </p:attrNameLst>
                                      </p:cBhvr>
                                      <p:to>
                                        <p:strVal val="visible"/>
                                      </p:to>
                                    </p:set>
                                    <p:animEffect transition="in" filter="fade">
                                      <p:cBhvr>
                                        <p:cTn id="12" dur="500"/>
                                        <p:tgtEl>
                                          <p:spTgt spid="614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500"/>
                                        <p:tgtEl>
                                          <p:spTgt spid="16"/>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15"/>
                                        </p:tgtEl>
                                        <p:attrNameLst>
                                          <p:attrName>style.visibility</p:attrName>
                                        </p:attrNameLst>
                                      </p:cBhvr>
                                      <p:to>
                                        <p:strVal val="visible"/>
                                      </p:to>
                                    </p:set>
                                    <p:animEffect transition="in" filter="fade">
                                      <p:cBhvr>
                                        <p:cTn id="20" dur="500"/>
                                        <p:tgtEl>
                                          <p:spTgt spid="15"/>
                                        </p:tgtEl>
                                      </p:cBhvr>
                                    </p:animEffec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5"/>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6"/>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7"/>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8"/>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9"/>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childTnLst>
                                    <p:set>
                                      <p:cBhvr>
                                        <p:cTn id="44" dur="1" fill="hold">
                                          <p:stCondLst>
                                            <p:cond delay="0"/>
                                          </p:stCondLst>
                                        </p:cTn>
                                        <p:tgtEl>
                                          <p:spTgt spid="10"/>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nodeType="clickEffect">
                                  <p:stCondLst>
                                    <p:cond delay="0"/>
                                  </p:stCondLst>
                                  <p:childTnLst>
                                    <p:set>
                                      <p:cBhvr>
                                        <p:cTn id="48" dur="1" fill="hold">
                                          <p:stCondLst>
                                            <p:cond delay="0"/>
                                          </p:stCondLst>
                                        </p:cTn>
                                        <p:tgtEl>
                                          <p:spTgt spid="12"/>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nodeType="clickEffect">
                                  <p:stCondLst>
                                    <p:cond delay="0"/>
                                  </p:stCondLst>
                                  <p:childTnLst>
                                    <p:set>
                                      <p:cBhvr>
                                        <p:cTn id="52" dur="1" fill="hold">
                                          <p:stCondLst>
                                            <p:cond delay="0"/>
                                          </p:stCondLst>
                                        </p:cTn>
                                        <p:tgtEl>
                                          <p:spTgt spid="13"/>
                                        </p:tgtEl>
                                        <p:attrNameLst>
                                          <p:attrName>style.visibility</p:attrName>
                                        </p:attrNameLst>
                                      </p:cBhvr>
                                      <p:to>
                                        <p:strVal val="visible"/>
                                      </p:to>
                                    </p:set>
                                  </p:childTnLst>
                                </p:cTn>
                              </p:par>
                            </p:childTnLst>
                          </p:cTn>
                        </p:par>
                      </p:childTnLst>
                    </p:cTn>
                  </p:par>
                  <p:par>
                    <p:cTn id="53" fill="hold">
                      <p:stCondLst>
                        <p:cond delay="indefinite"/>
                      </p:stCondLst>
                      <p:childTnLst>
                        <p:par>
                          <p:cTn id="54" fill="hold">
                            <p:stCondLst>
                              <p:cond delay="0"/>
                            </p:stCondLst>
                            <p:childTnLst>
                              <p:par>
                                <p:cTn id="55" presetID="1" presetClass="entr" presetSubtype="0" fill="hold" nodeType="clickEffect">
                                  <p:stCondLst>
                                    <p:cond delay="0"/>
                                  </p:stCondLst>
                                  <p:childTnLst>
                                    <p:set>
                                      <p:cBhvr>
                                        <p:cTn id="56" dur="1" fill="hold">
                                          <p:stCondLst>
                                            <p:cond delay="0"/>
                                          </p:stCondLst>
                                        </p:cTn>
                                        <p:tgtEl>
                                          <p:spTgt spid="11"/>
                                        </p:tgtEl>
                                        <p:attrNameLst>
                                          <p:attrName>style.visibility</p:attrName>
                                        </p:attrNameLst>
                                      </p:cBhvr>
                                      <p:to>
                                        <p:strVal val="visible"/>
                                      </p:to>
                                    </p:set>
                                  </p:childTnLst>
                                </p:cTn>
                              </p:par>
                            </p:childTnLst>
                          </p:cTn>
                        </p:par>
                      </p:childTnLst>
                    </p:cTn>
                  </p:par>
                  <p:par>
                    <p:cTn id="57" fill="hold">
                      <p:stCondLst>
                        <p:cond delay="indefinite"/>
                      </p:stCondLst>
                      <p:childTnLst>
                        <p:par>
                          <p:cTn id="58" fill="hold">
                            <p:stCondLst>
                              <p:cond delay="0"/>
                            </p:stCondLst>
                            <p:childTnLst>
                              <p:par>
                                <p:cTn id="59" presetID="1" presetClass="entr" presetSubtype="0" fill="hold" nodeType="clickEffect">
                                  <p:stCondLst>
                                    <p:cond delay="0"/>
                                  </p:stCondLst>
                                  <p:childTnLst>
                                    <p:set>
                                      <p:cBhvr>
                                        <p:cTn id="60"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6"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t>Routing Strategies</a:t>
            </a:r>
            <a:endParaRPr lang="en-GB" sz="4000" dirty="0"/>
          </a:p>
        </p:txBody>
      </p:sp>
      <p:sp>
        <p:nvSpPr>
          <p:cNvPr id="3" name="Content Placeholder 2"/>
          <p:cNvSpPr>
            <a:spLocks noGrp="1"/>
          </p:cNvSpPr>
          <p:nvPr>
            <p:ph idx="1"/>
          </p:nvPr>
        </p:nvSpPr>
        <p:spPr/>
        <p:txBody>
          <a:bodyPr>
            <a:normAutofit/>
          </a:bodyPr>
          <a:lstStyle/>
          <a:p>
            <a:r>
              <a:rPr lang="en-US" altLang="en-US" sz="3200" dirty="0" smtClean="0"/>
              <a:t>Dynamic Routing </a:t>
            </a:r>
          </a:p>
          <a:p>
            <a:pPr lvl="1"/>
            <a:r>
              <a:rPr lang="en-US" altLang="en-US" sz="2400" dirty="0" smtClean="0"/>
              <a:t>Distance vector Algorithm </a:t>
            </a:r>
          </a:p>
          <a:p>
            <a:pPr lvl="1"/>
            <a:r>
              <a:rPr lang="en-US" altLang="en-US" sz="2400" dirty="0" smtClean="0"/>
              <a:t>Link State Algorithm</a:t>
            </a:r>
          </a:p>
          <a:p>
            <a:pPr marL="457200" lvl="1" indent="0">
              <a:buNone/>
            </a:pPr>
            <a:endParaRPr lang="en-US" altLang="en-US" sz="2000" dirty="0" smtClean="0"/>
          </a:p>
        </p:txBody>
      </p:sp>
    </p:spTree>
    <p:extLst>
      <p:ext uri="{BB962C8B-B14F-4D97-AF65-F5344CB8AC3E}">
        <p14:creationId xmlns:p14="http://schemas.microsoft.com/office/powerpoint/2010/main" val="27890323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4000" dirty="0"/>
              <a:t>Dynamic </a:t>
            </a:r>
            <a:r>
              <a:rPr lang="en-GB" sz="4000" dirty="0" smtClean="0"/>
              <a:t>Routing</a:t>
            </a:r>
            <a:endParaRPr lang="en-GB" sz="4000" dirty="0"/>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943" y="1556792"/>
            <a:ext cx="8435280" cy="4608512"/>
          </a:xfrm>
        </p:spPr>
      </p:pic>
    </p:spTree>
    <p:extLst>
      <p:ext uri="{BB962C8B-B14F-4D97-AF65-F5344CB8AC3E}">
        <p14:creationId xmlns:p14="http://schemas.microsoft.com/office/powerpoint/2010/main" val="88860338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Performance Degradation</a:t>
            </a:r>
            <a:endParaRPr lang="en-GB" sz="4000" dirty="0"/>
          </a:p>
        </p:txBody>
      </p:sp>
      <p:sp>
        <p:nvSpPr>
          <p:cNvPr id="3" name="Content Placeholder 2"/>
          <p:cNvSpPr>
            <a:spLocks noGrp="1"/>
          </p:cNvSpPr>
          <p:nvPr>
            <p:ph idx="1"/>
          </p:nvPr>
        </p:nvSpPr>
        <p:spPr/>
        <p:txBody>
          <a:bodyPr>
            <a:normAutofit/>
          </a:bodyPr>
          <a:lstStyle/>
          <a:p>
            <a:r>
              <a:rPr lang="en-GB" sz="2400" dirty="0" smtClean="0"/>
              <a:t>The standard protocols does not handle mobility well. </a:t>
            </a:r>
          </a:p>
          <a:p>
            <a:pPr lvl="1"/>
            <a:r>
              <a:rPr lang="en-GB" sz="2400" dirty="0"/>
              <a:t>Average </a:t>
            </a:r>
            <a:r>
              <a:rPr lang="en-GB" sz="2400" dirty="0" smtClean="0"/>
              <a:t>Throughput (bits\seconds)</a:t>
            </a:r>
            <a:endParaRPr lang="en-GB" sz="2400" dirty="0"/>
          </a:p>
          <a:p>
            <a:pPr lvl="1"/>
            <a:r>
              <a:rPr lang="en-GB" sz="2400" dirty="0" smtClean="0"/>
              <a:t>Average  </a:t>
            </a:r>
            <a:r>
              <a:rPr lang="en-GB" sz="2400" dirty="0"/>
              <a:t>End-to-End </a:t>
            </a:r>
            <a:r>
              <a:rPr lang="en-GB" sz="2400" dirty="0" smtClean="0"/>
              <a:t>Delay (seconds</a:t>
            </a:r>
            <a:r>
              <a:rPr lang="en-GB" sz="2400" dirty="0"/>
              <a:t>)</a:t>
            </a:r>
          </a:p>
          <a:p>
            <a:pPr lvl="1"/>
            <a:r>
              <a:rPr lang="en-GB" sz="2400" dirty="0" smtClean="0"/>
              <a:t>Average  </a:t>
            </a:r>
            <a:r>
              <a:rPr lang="en-GB" sz="2400" dirty="0"/>
              <a:t>Jitter </a:t>
            </a:r>
            <a:r>
              <a:rPr lang="en-GB" sz="2400" dirty="0" smtClean="0"/>
              <a:t>(seconds)</a:t>
            </a:r>
          </a:p>
          <a:p>
            <a:pPr lvl="1"/>
            <a:endParaRPr lang="en-GB" sz="2400" dirty="0"/>
          </a:p>
        </p:txBody>
      </p:sp>
    </p:spTree>
    <p:extLst>
      <p:ext uri="{BB962C8B-B14F-4D97-AF65-F5344CB8AC3E}">
        <p14:creationId xmlns:p14="http://schemas.microsoft.com/office/powerpoint/2010/main" val="41769509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282154"/>
          </a:xfrm>
        </p:spPr>
        <p:txBody>
          <a:bodyPr>
            <a:noAutofit/>
          </a:bodyPr>
          <a:lstStyle/>
          <a:p>
            <a:r>
              <a:rPr lang="en-GB" sz="4000" dirty="0"/>
              <a:t>Average </a:t>
            </a:r>
            <a:r>
              <a:rPr lang="en-GB" sz="4000" dirty="0" smtClean="0"/>
              <a:t>Throughput- </a:t>
            </a:r>
            <a:r>
              <a:rPr lang="en-GB" sz="4000" dirty="0"/>
              <a:t>with and without </a:t>
            </a:r>
            <a:r>
              <a:rPr lang="en-GB" sz="4000" dirty="0" smtClean="0"/>
              <a:t>Mobility</a:t>
            </a:r>
            <a:endParaRPr lang="en-GB" sz="4000" dirty="0"/>
          </a:p>
        </p:txBody>
      </p:sp>
      <p:pic>
        <p:nvPicPr>
          <p:cNvPr id="4098"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23528" y="1772816"/>
            <a:ext cx="8055365" cy="403304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9405768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000" dirty="0"/>
              <a:t>Average  End-to-End </a:t>
            </a:r>
            <a:r>
              <a:rPr lang="en-GB" sz="4000" dirty="0" smtClean="0"/>
              <a:t>Delay- </a:t>
            </a:r>
            <a:r>
              <a:rPr lang="en-GB" sz="4000" dirty="0"/>
              <a:t>with and without Mobility</a:t>
            </a:r>
            <a:r>
              <a:rPr lang="en-GB" sz="4000" dirty="0" smtClean="0"/>
              <a:t> </a:t>
            </a:r>
            <a:endParaRPr lang="en-GB" sz="4000" dirty="0"/>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57200" y="1761007"/>
            <a:ext cx="7620000" cy="447898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7510113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000" dirty="0"/>
              <a:t>Average  Jitter (seconds</a:t>
            </a:r>
            <a:r>
              <a:rPr lang="en-GB" sz="4000" dirty="0" smtClean="0"/>
              <a:t>)- with and without Mobility</a:t>
            </a:r>
            <a:endParaRPr lang="en-GB" sz="4000" dirty="0"/>
          </a:p>
        </p:txBody>
      </p:sp>
      <p:pic>
        <p:nvPicPr>
          <p:cNvPr id="3074"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57200" y="1746697"/>
            <a:ext cx="7620000" cy="450760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0147347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000" dirty="0"/>
              <a:t>Average  Jitter (seconds</a:t>
            </a:r>
            <a:r>
              <a:rPr lang="en-GB" sz="4000" dirty="0" smtClean="0"/>
              <a:t>)- with and without Mobility</a:t>
            </a:r>
            <a:endParaRPr lang="en-GB" sz="4000" dirty="0"/>
          </a:p>
        </p:txBody>
      </p:sp>
      <p:pic>
        <p:nvPicPr>
          <p:cNvPr id="205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57200" y="2126730"/>
            <a:ext cx="7620000" cy="37475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8505633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000" dirty="0"/>
              <a:t>Average  End-to-End </a:t>
            </a:r>
            <a:r>
              <a:rPr lang="en-GB" sz="4000" dirty="0" smtClean="0"/>
              <a:t>Delay- </a:t>
            </a:r>
            <a:r>
              <a:rPr lang="en-GB" sz="4000" dirty="0"/>
              <a:t>with and without Mobility</a:t>
            </a:r>
            <a:r>
              <a:rPr lang="en-GB" sz="4000" dirty="0" smtClean="0"/>
              <a:t> </a:t>
            </a:r>
            <a:endParaRPr lang="en-GB" sz="4000" dirty="0"/>
          </a:p>
        </p:txBody>
      </p:sp>
      <p:graphicFrame>
        <p:nvGraphicFramePr>
          <p:cNvPr id="6" name="Content Placeholder 5"/>
          <p:cNvGraphicFramePr>
            <a:graphicFrameLocks noGrp="1"/>
          </p:cNvGraphicFramePr>
          <p:nvPr>
            <p:ph idx="1"/>
            <p:extLst/>
          </p:nvPr>
        </p:nvGraphicFramePr>
        <p:xfrm>
          <a:off x="457200" y="1600200"/>
          <a:ext cx="7620000" cy="4800600"/>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4158745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000" dirty="0"/>
              <a:t>Average  Jitter (seconds</a:t>
            </a:r>
            <a:r>
              <a:rPr lang="en-GB" sz="4000" dirty="0" smtClean="0"/>
              <a:t>)- with and without Mobility</a:t>
            </a:r>
            <a:endParaRPr lang="en-GB" sz="4000" dirty="0"/>
          </a:p>
        </p:txBody>
      </p:sp>
      <p:graphicFrame>
        <p:nvGraphicFramePr>
          <p:cNvPr id="11" name="Content Placeholder 10"/>
          <p:cNvGraphicFramePr>
            <a:graphicFrameLocks noGrp="1"/>
          </p:cNvGraphicFramePr>
          <p:nvPr>
            <p:ph idx="1"/>
            <p:extLst>
              <p:ext uri="{D42A27DB-BD31-4B8C-83A1-F6EECF244321}">
                <p14:modId xmlns:p14="http://schemas.microsoft.com/office/powerpoint/2010/main" val="2383889868"/>
              </p:ext>
            </p:extLst>
          </p:nvPr>
        </p:nvGraphicFramePr>
        <p:xfrm>
          <a:off x="457200" y="1600200"/>
          <a:ext cx="7620000" cy="4800600"/>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28339943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282154"/>
          </a:xfrm>
        </p:spPr>
        <p:txBody>
          <a:bodyPr>
            <a:noAutofit/>
          </a:bodyPr>
          <a:lstStyle/>
          <a:p>
            <a:r>
              <a:rPr lang="en-GB" sz="4000" dirty="0"/>
              <a:t>Average </a:t>
            </a:r>
            <a:r>
              <a:rPr lang="en-GB" sz="4000" dirty="0" smtClean="0"/>
              <a:t>Throughput- </a:t>
            </a:r>
            <a:r>
              <a:rPr lang="en-GB" sz="4000" dirty="0"/>
              <a:t>with and without </a:t>
            </a:r>
            <a:r>
              <a:rPr lang="en-GB" sz="4000" dirty="0" smtClean="0"/>
              <a:t>Mobility</a:t>
            </a:r>
            <a:endParaRPr lang="en-GB" sz="4000" dirty="0"/>
          </a:p>
        </p:txBody>
      </p:sp>
      <p:graphicFrame>
        <p:nvGraphicFramePr>
          <p:cNvPr id="8" name="Content Placeholder 7"/>
          <p:cNvGraphicFramePr>
            <a:graphicFrameLocks noGrp="1"/>
          </p:cNvGraphicFramePr>
          <p:nvPr>
            <p:ph idx="1"/>
            <p:extLst>
              <p:ext uri="{D42A27DB-BD31-4B8C-83A1-F6EECF244321}">
                <p14:modId xmlns:p14="http://schemas.microsoft.com/office/powerpoint/2010/main" val="2642550363"/>
              </p:ext>
            </p:extLst>
          </p:nvPr>
        </p:nvGraphicFramePr>
        <p:xfrm>
          <a:off x="457200" y="1600200"/>
          <a:ext cx="7620000" cy="4800600"/>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159136544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Swarm </a:t>
            </a:r>
            <a:r>
              <a:rPr lang="en-GB" sz="4000" dirty="0"/>
              <a:t>Intelligence (SI) </a:t>
            </a:r>
          </a:p>
        </p:txBody>
      </p:sp>
      <p:sp>
        <p:nvSpPr>
          <p:cNvPr id="3" name="Content Placeholder 2"/>
          <p:cNvSpPr>
            <a:spLocks noGrp="1"/>
          </p:cNvSpPr>
          <p:nvPr>
            <p:ph idx="1"/>
          </p:nvPr>
        </p:nvSpPr>
        <p:spPr/>
        <p:txBody>
          <a:bodyPr>
            <a:normAutofit/>
          </a:bodyPr>
          <a:lstStyle/>
          <a:p>
            <a:pPr marL="457200" lvl="1" indent="0">
              <a:buNone/>
            </a:pPr>
            <a:r>
              <a:rPr lang="en-GB" sz="3200" dirty="0" smtClean="0"/>
              <a:t>The </a:t>
            </a:r>
            <a:r>
              <a:rPr lang="en-GB" sz="3200" dirty="0"/>
              <a:t>collective </a:t>
            </a:r>
            <a:r>
              <a:rPr lang="en-GB" sz="3200" dirty="0" smtClean="0"/>
              <a:t>behaviour </a:t>
            </a:r>
            <a:r>
              <a:rPr lang="en-GB" sz="3200" dirty="0"/>
              <a:t>of decentralized, self-organized systems, natural or artificial. </a:t>
            </a:r>
          </a:p>
        </p:txBody>
      </p:sp>
      <p:pic>
        <p:nvPicPr>
          <p:cNvPr id="1028" name="Picture 4" descr="http://www.engl.unt.edu/~kjensen/courses/swarm/assets/swarmheader.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528" y="3501008"/>
            <a:ext cx="8077200" cy="2514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7920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1028"/>
                                        </p:tgtEl>
                                        <p:attrNameLst>
                                          <p:attrName>style.visibility</p:attrName>
                                        </p:attrNameLst>
                                      </p:cBhvr>
                                      <p:to>
                                        <p:strVal val="visible"/>
                                      </p:to>
                                    </p:set>
                                    <p:animEffect transition="in" filter="fade">
                                      <p:cBhvr>
                                        <p:cTn id="10" dur="500"/>
                                        <p:tgtEl>
                                          <p:spTgt spid="10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0" name="Picture 6" descr="http://www.e-swarm.org/images/ant-trail.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44733" y="1268760"/>
            <a:ext cx="7190869" cy="2304256"/>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sz="4000" dirty="0"/>
              <a:t>Swarm Intelligence</a:t>
            </a:r>
          </a:p>
        </p:txBody>
      </p:sp>
      <p:sp>
        <p:nvSpPr>
          <p:cNvPr id="3" name="Content Placeholder 2"/>
          <p:cNvSpPr>
            <a:spLocks noGrp="1"/>
          </p:cNvSpPr>
          <p:nvPr>
            <p:ph idx="1"/>
          </p:nvPr>
        </p:nvSpPr>
        <p:spPr/>
        <p:txBody>
          <a:bodyPr>
            <a:normAutofit/>
          </a:bodyPr>
          <a:lstStyle/>
          <a:p>
            <a:r>
              <a:rPr lang="en-GB" dirty="0" smtClean="0"/>
              <a:t>ANT Algorithms </a:t>
            </a:r>
          </a:p>
          <a:p>
            <a:endParaRPr lang="en-GB" dirty="0" smtClean="0"/>
          </a:p>
          <a:p>
            <a:endParaRPr lang="en-GB" dirty="0" smtClean="0"/>
          </a:p>
          <a:p>
            <a:endParaRPr lang="en-GB" dirty="0"/>
          </a:p>
          <a:p>
            <a:endParaRPr lang="en-GB" dirty="0" smtClean="0"/>
          </a:p>
          <a:p>
            <a:r>
              <a:rPr lang="en-GB" dirty="0" smtClean="0"/>
              <a:t>Fish Algorithms</a:t>
            </a:r>
          </a:p>
          <a:p>
            <a:endParaRPr lang="en-GB" dirty="0" smtClean="0"/>
          </a:p>
          <a:p>
            <a:endParaRPr lang="en-GB" dirty="0"/>
          </a:p>
          <a:p>
            <a:pPr marL="114300" indent="0">
              <a:buNone/>
            </a:pPr>
            <a:endParaRPr lang="en-GB" dirty="0" smtClean="0"/>
          </a:p>
          <a:p>
            <a:r>
              <a:rPr lang="en-GB" dirty="0" smtClean="0"/>
              <a:t>Pigeon Algorithms </a:t>
            </a:r>
            <a:endParaRPr lang="en-GB" dirty="0"/>
          </a:p>
        </p:txBody>
      </p:sp>
      <p:pic>
        <p:nvPicPr>
          <p:cNvPr id="2050" name="Picture 2" descr="http://cimsec.org/wp-content/uploads/2015/07/swarmIntelligence_swarm.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39952" y="5085184"/>
            <a:ext cx="4298429" cy="1610917"/>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Image result for fish swarm"/>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860032" y="3140968"/>
            <a:ext cx="3192449" cy="17410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418947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30"/>
                                        </p:tgtEl>
                                        <p:attrNameLst>
                                          <p:attrName>style.visibility</p:attrName>
                                        </p:attrNameLst>
                                      </p:cBhvr>
                                      <p:to>
                                        <p:strVal val="visible"/>
                                      </p:to>
                                    </p:set>
                                    <p:animEffect transition="in" filter="fade">
                                      <p:cBhvr>
                                        <p:cTn id="7" dur="500"/>
                                        <p:tgtEl>
                                          <p:spTgt spid="103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5" end="5"/>
                                            </p:txEl>
                                          </p:spTgt>
                                        </p:tgtEl>
                                        <p:attrNameLst>
                                          <p:attrName>style.visibility</p:attrName>
                                        </p:attrNameLst>
                                      </p:cBhvr>
                                      <p:to>
                                        <p:strVal val="visible"/>
                                      </p:to>
                                    </p:set>
                                    <p:animEffect transition="in" filter="fade">
                                      <p:cBhvr>
                                        <p:cTn id="12" dur="500"/>
                                        <p:tgtEl>
                                          <p:spTgt spid="3">
                                            <p:txEl>
                                              <p:pRg st="5" end="5"/>
                                            </p:txEl>
                                          </p:spTgt>
                                        </p:tgtEl>
                                      </p:cBhvr>
                                    </p:animEffect>
                                  </p:childTnLst>
                                </p:cTn>
                              </p:par>
                              <p:par>
                                <p:cTn id="13" presetID="1" presetClass="entr" presetSubtype="0" fill="hold" nodeType="withEffect">
                                  <p:stCondLst>
                                    <p:cond delay="0"/>
                                  </p:stCondLst>
                                  <p:childTnLst>
                                    <p:set>
                                      <p:cBhvr>
                                        <p:cTn id="14" dur="1" fill="hold">
                                          <p:stCondLst>
                                            <p:cond delay="0"/>
                                          </p:stCondLst>
                                        </p:cTn>
                                        <p:tgtEl>
                                          <p:spTgt spid="103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3">
                                            <p:txEl>
                                              <p:pRg st="9" end="9"/>
                                            </p:txEl>
                                          </p:spTgt>
                                        </p:tgtEl>
                                        <p:attrNameLst>
                                          <p:attrName>style.visibility</p:attrName>
                                        </p:attrNameLst>
                                      </p:cBhvr>
                                      <p:to>
                                        <p:strVal val="visible"/>
                                      </p:to>
                                    </p:set>
                                    <p:animEffect transition="in" filter="fade">
                                      <p:cBhvr>
                                        <p:cTn id="19" dur="500"/>
                                        <p:tgtEl>
                                          <p:spTgt spid="3">
                                            <p:txEl>
                                              <p:pRg st="9" end="9"/>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2050"/>
                                        </p:tgtEl>
                                        <p:attrNameLst>
                                          <p:attrName>style.visibility</p:attrName>
                                        </p:attrNameLst>
                                      </p:cBhvr>
                                      <p:to>
                                        <p:strVal val="visible"/>
                                      </p:to>
                                    </p:set>
                                    <p:animEffect transition="in" filter="fade">
                                      <p:cBhvr>
                                        <p:cTn id="22" dur="500"/>
                                        <p:tgtEl>
                                          <p:spTgt spid="20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2226" name="Picture 2" descr="D:\x\Ant1.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3416" y="2272334"/>
            <a:ext cx="3167062" cy="639763"/>
          </a:xfrm>
          <a:prstGeom prst="rect">
            <a:avLst/>
          </a:prstGeom>
          <a:noFill/>
          <a:extLst>
            <a:ext uri="{909E8E84-426E-40DD-AFC4-6F175D3DCCD1}">
              <a14:hiddenFill xmlns:a14="http://schemas.microsoft.com/office/drawing/2010/main">
                <a:solidFill>
                  <a:srgbClr val="FFFFFF"/>
                </a:solidFill>
              </a14:hiddenFill>
            </a:ext>
          </a:extLst>
        </p:spPr>
      </p:pic>
      <p:pic>
        <p:nvPicPr>
          <p:cNvPr id="52227" name="Picture 3" descr="D:\x\Ant2.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3741" y="4748832"/>
            <a:ext cx="3176587" cy="1257300"/>
          </a:xfrm>
          <a:prstGeom prst="rect">
            <a:avLst/>
          </a:prstGeom>
          <a:noFill/>
          <a:extLst>
            <a:ext uri="{909E8E84-426E-40DD-AFC4-6F175D3DCCD1}">
              <a14:hiddenFill xmlns:a14="http://schemas.microsoft.com/office/drawing/2010/main">
                <a:solidFill>
                  <a:srgbClr val="FFFFFF"/>
                </a:solidFill>
              </a14:hiddenFill>
            </a:ext>
          </a:extLst>
        </p:spPr>
      </p:pic>
      <p:pic>
        <p:nvPicPr>
          <p:cNvPr id="52228" name="Picture 4" descr="D:\x\Ant4.gif"/>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16016" y="4509120"/>
            <a:ext cx="3165475" cy="1497012"/>
          </a:xfrm>
          <a:prstGeom prst="rect">
            <a:avLst/>
          </a:prstGeom>
          <a:noFill/>
          <a:extLst>
            <a:ext uri="{909E8E84-426E-40DD-AFC4-6F175D3DCCD1}">
              <a14:hiddenFill xmlns:a14="http://schemas.microsoft.com/office/drawing/2010/main">
                <a:solidFill>
                  <a:srgbClr val="FFFFFF"/>
                </a:solidFill>
              </a14:hiddenFill>
            </a:ext>
          </a:extLst>
        </p:spPr>
      </p:pic>
      <p:pic>
        <p:nvPicPr>
          <p:cNvPr id="52229" name="Picture 5" descr="D:\x\Ant3.gif"/>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716016" y="2119932"/>
            <a:ext cx="3165475" cy="1382713"/>
          </a:xfrm>
          <a:prstGeom prst="rect">
            <a:avLst/>
          </a:prstGeom>
          <a:noFill/>
          <a:extLst>
            <a:ext uri="{909E8E84-426E-40DD-AFC4-6F175D3DCCD1}">
              <a14:hiddenFill xmlns:a14="http://schemas.microsoft.com/office/drawing/2010/main">
                <a:solidFill>
                  <a:srgbClr val="FFFFFF"/>
                </a:solidFill>
              </a14:hiddenFill>
            </a:ext>
          </a:extLst>
        </p:spPr>
      </p:pic>
      <p:sp>
        <p:nvSpPr>
          <p:cNvPr id="52230" name="Line 6"/>
          <p:cNvSpPr>
            <a:spLocks noChangeShapeType="1"/>
          </p:cNvSpPr>
          <p:nvPr/>
        </p:nvSpPr>
        <p:spPr bwMode="auto">
          <a:xfrm>
            <a:off x="1901377" y="3186732"/>
            <a:ext cx="0" cy="1371600"/>
          </a:xfrm>
          <a:prstGeom prst="line">
            <a:avLst/>
          </a:prstGeom>
          <a:noFill/>
          <a:ln w="76200">
            <a:solidFill>
              <a:srgbClr val="FF0000"/>
            </a:solidFill>
            <a:round/>
            <a:headEnd type="none" w="sm" len="sm"/>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52231" name="Line 7"/>
          <p:cNvSpPr>
            <a:spLocks noChangeShapeType="1"/>
          </p:cNvSpPr>
          <p:nvPr/>
        </p:nvSpPr>
        <p:spPr bwMode="auto">
          <a:xfrm flipV="1">
            <a:off x="3871464" y="3262932"/>
            <a:ext cx="984250" cy="1828800"/>
          </a:xfrm>
          <a:prstGeom prst="line">
            <a:avLst/>
          </a:prstGeom>
          <a:noFill/>
          <a:ln w="76200">
            <a:solidFill>
              <a:srgbClr val="FF0000"/>
            </a:solidFill>
            <a:round/>
            <a:headEnd type="none" w="sm" len="sm"/>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52232" name="Line 8"/>
          <p:cNvSpPr>
            <a:spLocks noChangeShapeType="1"/>
          </p:cNvSpPr>
          <p:nvPr/>
        </p:nvSpPr>
        <p:spPr bwMode="auto">
          <a:xfrm>
            <a:off x="6193977" y="3720132"/>
            <a:ext cx="0" cy="609600"/>
          </a:xfrm>
          <a:prstGeom prst="line">
            <a:avLst/>
          </a:prstGeom>
          <a:noFill/>
          <a:ln w="76200">
            <a:solidFill>
              <a:srgbClr val="FF0000"/>
            </a:solidFill>
            <a:round/>
            <a:headEnd type="none" w="sm" len="sm"/>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0" name="Title 1"/>
          <p:cNvSpPr>
            <a:spLocks noGrp="1"/>
          </p:cNvSpPr>
          <p:nvPr>
            <p:ph type="title"/>
          </p:nvPr>
        </p:nvSpPr>
        <p:spPr/>
        <p:txBody>
          <a:bodyPr/>
          <a:lstStyle/>
          <a:p>
            <a:r>
              <a:rPr lang="en-US" sz="4000" kern="0" dirty="0">
                <a:solidFill>
                  <a:srgbClr val="675E47"/>
                </a:solidFill>
              </a:rPr>
              <a:t>ANT Colony Optimization</a:t>
            </a:r>
          </a:p>
        </p:txBody>
      </p:sp>
    </p:spTree>
    <p:extLst>
      <p:ext uri="{BB962C8B-B14F-4D97-AF65-F5344CB8AC3E}">
        <p14:creationId xmlns:p14="http://schemas.microsoft.com/office/powerpoint/2010/main" val="117770885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223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223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223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230" grpId="0" animBg="1"/>
      <p:bldP spid="52231" grpId="0" animBg="1"/>
      <p:bldP spid="52232"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663711" y="487680"/>
            <a:ext cx="7772400" cy="762000"/>
          </a:xfrm>
          <a:ln/>
        </p:spPr>
        <p:txBody>
          <a:bodyPr>
            <a:normAutofit/>
          </a:bodyPr>
          <a:lstStyle/>
          <a:p>
            <a:r>
              <a:rPr lang="en-US" sz="4000" dirty="0" smtClean="0"/>
              <a:t>ACO Routing Algorithm</a:t>
            </a:r>
            <a:endParaRPr lang="en-US" altLang="zh-TW" sz="4000" dirty="0"/>
          </a:p>
        </p:txBody>
      </p:sp>
      <p:sp>
        <p:nvSpPr>
          <p:cNvPr id="53251" name="Rectangle 3"/>
          <p:cNvSpPr>
            <a:spLocks noGrp="1" noChangeArrowheads="1"/>
          </p:cNvSpPr>
          <p:nvPr>
            <p:ph idx="1"/>
          </p:nvPr>
        </p:nvSpPr>
        <p:spPr>
          <a:xfrm>
            <a:off x="568235" y="1746068"/>
            <a:ext cx="7772400" cy="4114800"/>
          </a:xfrm>
        </p:spPr>
        <p:txBody>
          <a:bodyPr>
            <a:normAutofit/>
          </a:bodyPr>
          <a:lstStyle/>
          <a:p>
            <a:r>
              <a:rPr lang="en-US" altLang="zh-TW" sz="2400" dirty="0"/>
              <a:t>Routing </a:t>
            </a:r>
            <a:endParaRPr lang="en-US" altLang="zh-TW" sz="2000" dirty="0"/>
          </a:p>
          <a:p>
            <a:pPr lvl="1"/>
            <a:r>
              <a:rPr lang="en-US" altLang="zh-TW" sz="1800" dirty="0" smtClean="0"/>
              <a:t> </a:t>
            </a:r>
            <a:r>
              <a:rPr lang="en-US" altLang="zh-TW" sz="1800" dirty="0"/>
              <a:t>Ants Searching for Food</a:t>
            </a:r>
            <a:endParaRPr lang="en-US" altLang="zh-TW" dirty="0" smtClean="0">
              <a:solidFill>
                <a:srgbClr val="FF0000"/>
              </a:solidFill>
            </a:endParaRPr>
          </a:p>
          <a:p>
            <a:r>
              <a:rPr lang="en-US" altLang="zh-TW" dirty="0" smtClean="0">
                <a:solidFill>
                  <a:srgbClr val="FF0000"/>
                </a:solidFill>
              </a:rPr>
              <a:t>Route </a:t>
            </a:r>
            <a:r>
              <a:rPr lang="en-US" altLang="zh-TW" dirty="0">
                <a:solidFill>
                  <a:srgbClr val="FF0000"/>
                </a:solidFill>
              </a:rPr>
              <a:t>Discovery:</a:t>
            </a:r>
          </a:p>
          <a:p>
            <a:pPr lvl="1"/>
            <a:r>
              <a:rPr lang="en-US" altLang="zh-TW" dirty="0" smtClean="0"/>
              <a:t>Searching </a:t>
            </a:r>
            <a:r>
              <a:rPr lang="en-US" altLang="zh-TW" dirty="0"/>
              <a:t>for the places with food</a:t>
            </a:r>
          </a:p>
          <a:p>
            <a:pPr lvl="1"/>
            <a:endParaRPr lang="en-US" altLang="zh-TW" dirty="0">
              <a:solidFill>
                <a:srgbClr val="FF0000"/>
              </a:solidFill>
            </a:endParaRPr>
          </a:p>
          <a:p>
            <a:r>
              <a:rPr lang="en-US" altLang="zh-TW" dirty="0">
                <a:solidFill>
                  <a:srgbClr val="FF0000"/>
                </a:solidFill>
              </a:rPr>
              <a:t>Packet Forwarding</a:t>
            </a:r>
            <a:r>
              <a:rPr lang="en-US" altLang="zh-TW" dirty="0"/>
              <a:t>:</a:t>
            </a:r>
          </a:p>
          <a:p>
            <a:pPr lvl="1"/>
            <a:r>
              <a:rPr lang="en-US" altLang="zh-TW" dirty="0" smtClean="0"/>
              <a:t>Delivering </a:t>
            </a:r>
            <a:r>
              <a:rPr lang="en-US" altLang="zh-TW" dirty="0"/>
              <a:t>foods back home</a:t>
            </a:r>
          </a:p>
          <a:p>
            <a:pPr lvl="1"/>
            <a:endParaRPr lang="en-US" altLang="zh-TW" dirty="0"/>
          </a:p>
          <a:p>
            <a:r>
              <a:rPr lang="en-US" altLang="zh-TW" dirty="0">
                <a:solidFill>
                  <a:srgbClr val="FF0000"/>
                </a:solidFill>
              </a:rPr>
              <a:t>Route Maintenance:</a:t>
            </a:r>
          </a:p>
          <a:p>
            <a:pPr lvl="1"/>
            <a:r>
              <a:rPr lang="en-US" altLang="zh-TW" dirty="0" smtClean="0"/>
              <a:t>When </a:t>
            </a:r>
            <a:r>
              <a:rPr lang="en-US" altLang="zh-TW" dirty="0"/>
              <a:t>foods move to new place</a:t>
            </a:r>
          </a:p>
        </p:txBody>
      </p:sp>
    </p:spTree>
    <p:extLst>
      <p:ext uri="{BB962C8B-B14F-4D97-AF65-F5344CB8AC3E}">
        <p14:creationId xmlns:p14="http://schemas.microsoft.com/office/powerpoint/2010/main" val="312770403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3251">
                                            <p:txEl>
                                              <p:pRg st="2" end="2"/>
                                            </p:txEl>
                                          </p:spTgt>
                                        </p:tgtEl>
                                        <p:attrNameLst>
                                          <p:attrName>style.visibility</p:attrName>
                                        </p:attrNameLst>
                                      </p:cBhvr>
                                      <p:to>
                                        <p:strVal val="visible"/>
                                      </p:to>
                                    </p:set>
                                    <p:animEffect transition="in" filter="fade">
                                      <p:cBhvr>
                                        <p:cTn id="7" dur="500"/>
                                        <p:tgtEl>
                                          <p:spTgt spid="53251">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3251">
                                            <p:txEl>
                                              <p:pRg st="5" end="5"/>
                                            </p:txEl>
                                          </p:spTgt>
                                        </p:tgtEl>
                                        <p:attrNameLst>
                                          <p:attrName>style.visibility</p:attrName>
                                        </p:attrNameLst>
                                      </p:cBhvr>
                                      <p:to>
                                        <p:strVal val="visible"/>
                                      </p:to>
                                    </p:set>
                                    <p:animEffect transition="in" filter="fade">
                                      <p:cBhvr>
                                        <p:cTn id="12" dur="500"/>
                                        <p:tgtEl>
                                          <p:spTgt spid="53251">
                                            <p:txEl>
                                              <p:pRg st="5" end="5"/>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3251">
                                            <p:txEl>
                                              <p:pRg st="8" end="8"/>
                                            </p:txEl>
                                          </p:spTgt>
                                        </p:tgtEl>
                                        <p:attrNameLst>
                                          <p:attrName>style.visibility</p:attrName>
                                        </p:attrNameLst>
                                      </p:cBhvr>
                                      <p:to>
                                        <p:strVal val="visible"/>
                                      </p:to>
                                    </p:set>
                                    <p:animEffect transition="in" filter="fade">
                                      <p:cBhvr>
                                        <p:cTn id="17" dur="500"/>
                                        <p:tgtEl>
                                          <p:spTgt spid="53251">
                                            <p:txEl>
                                              <p:pRg st="8" end="8"/>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3251">
                                            <p:txEl>
                                              <p:pRg st="1" end="1"/>
                                            </p:txEl>
                                          </p:spTgt>
                                        </p:tgtEl>
                                        <p:attrNameLst>
                                          <p:attrName>style.visibility</p:attrName>
                                        </p:attrNameLst>
                                      </p:cBhvr>
                                      <p:to>
                                        <p:strVal val="visible"/>
                                      </p:to>
                                    </p:set>
                                    <p:animEffect transition="in" filter="fade">
                                      <p:cBhvr>
                                        <p:cTn id="22" dur="500"/>
                                        <p:tgtEl>
                                          <p:spTgt spid="53251">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3251">
                                            <p:txEl>
                                              <p:pRg st="3" end="3"/>
                                            </p:txEl>
                                          </p:spTgt>
                                        </p:tgtEl>
                                        <p:attrNameLst>
                                          <p:attrName>style.visibility</p:attrName>
                                        </p:attrNameLst>
                                      </p:cBhvr>
                                      <p:to>
                                        <p:strVal val="visible"/>
                                      </p:to>
                                    </p:set>
                                    <p:animEffect transition="in" filter="fade">
                                      <p:cBhvr>
                                        <p:cTn id="27" dur="500"/>
                                        <p:tgtEl>
                                          <p:spTgt spid="53251">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53251">
                                            <p:txEl>
                                              <p:pRg st="6" end="6"/>
                                            </p:txEl>
                                          </p:spTgt>
                                        </p:tgtEl>
                                        <p:attrNameLst>
                                          <p:attrName>style.visibility</p:attrName>
                                        </p:attrNameLst>
                                      </p:cBhvr>
                                      <p:to>
                                        <p:strVal val="visible"/>
                                      </p:to>
                                    </p:set>
                                    <p:animEffect transition="in" filter="fade">
                                      <p:cBhvr>
                                        <p:cTn id="32" dur="500"/>
                                        <p:tgtEl>
                                          <p:spTgt spid="53251">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53251">
                                            <p:txEl>
                                              <p:pRg st="9" end="9"/>
                                            </p:txEl>
                                          </p:spTgt>
                                        </p:tgtEl>
                                        <p:attrNameLst>
                                          <p:attrName>style.visibility</p:attrName>
                                        </p:attrNameLst>
                                      </p:cBhvr>
                                      <p:to>
                                        <p:strVal val="visible"/>
                                      </p:to>
                                    </p:set>
                                    <p:animEffect transition="in" filter="fade">
                                      <p:cBhvr>
                                        <p:cTn id="37" dur="500"/>
                                        <p:tgtEl>
                                          <p:spTgt spid="53251">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492896"/>
            <a:ext cx="8229600" cy="1143000"/>
          </a:xfrm>
        </p:spPr>
        <p:txBody>
          <a:bodyPr/>
          <a:lstStyle/>
          <a:p>
            <a:r>
              <a:rPr lang="en-GB" dirty="0" smtClean="0"/>
              <a:t>ANTMANET</a:t>
            </a:r>
            <a:endParaRPr lang="en-GB" dirty="0"/>
          </a:p>
        </p:txBody>
      </p:sp>
      <p:pic>
        <p:nvPicPr>
          <p:cNvPr id="2050" name="Picture 2" descr="http://people.idsia.ch/~gianni/AntHocNet/head-manet.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29025" y="3631790"/>
            <a:ext cx="3506638" cy="27234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0855238"/>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a:t>ANTMANET</a:t>
            </a:r>
            <a:endParaRPr lang="en-GB" dirty="0"/>
          </a:p>
        </p:txBody>
      </p:sp>
      <p:sp>
        <p:nvSpPr>
          <p:cNvPr id="3" name="Content Placeholder 2"/>
          <p:cNvSpPr>
            <a:spLocks noGrp="1"/>
          </p:cNvSpPr>
          <p:nvPr>
            <p:ph idx="1"/>
          </p:nvPr>
        </p:nvSpPr>
        <p:spPr>
          <a:xfrm>
            <a:off x="781050" y="1743075"/>
            <a:ext cx="7772400" cy="3557576"/>
          </a:xfrm>
        </p:spPr>
        <p:txBody>
          <a:bodyPr>
            <a:normAutofit/>
          </a:bodyPr>
          <a:lstStyle/>
          <a:p>
            <a:endParaRPr lang="en-GB" sz="2400" dirty="0" smtClean="0"/>
          </a:p>
          <a:p>
            <a:endParaRPr lang="en-GB" sz="2400" dirty="0" smtClean="0"/>
          </a:p>
          <a:p>
            <a:r>
              <a:rPr lang="en-GB" sz="2400" dirty="0" smtClean="0"/>
              <a:t>ANTMANET </a:t>
            </a:r>
            <a:r>
              <a:rPr lang="en-GB" sz="2400" dirty="0"/>
              <a:t>is </a:t>
            </a:r>
            <a:r>
              <a:rPr lang="en-GB" sz="2400" dirty="0" smtClean="0"/>
              <a:t>a hybrid routing protocol for MANET.</a:t>
            </a:r>
          </a:p>
          <a:p>
            <a:pPr lvl="1">
              <a:buFont typeface="Arial"/>
              <a:buChar char="•"/>
            </a:pPr>
            <a:r>
              <a:rPr lang="en-GB" sz="2000" dirty="0" smtClean="0"/>
              <a:t>Is ACO based routing protocol.</a:t>
            </a:r>
          </a:p>
          <a:p>
            <a:pPr lvl="1">
              <a:buFont typeface="Arial"/>
              <a:buChar char="•"/>
            </a:pPr>
            <a:r>
              <a:rPr lang="en-GB" sz="2000" dirty="0" smtClean="0"/>
              <a:t>Routing decision are based on a probabilistic behaviour. </a:t>
            </a:r>
          </a:p>
          <a:p>
            <a:pPr lvl="1">
              <a:buFont typeface="Arial"/>
              <a:buChar char="•"/>
            </a:pPr>
            <a:r>
              <a:rPr lang="en-GB" sz="2000" dirty="0" smtClean="0"/>
              <a:t>Routing Cost is the distance between the nodes.</a:t>
            </a:r>
          </a:p>
          <a:p>
            <a:pPr marL="457200" lvl="1" indent="0">
              <a:buNone/>
            </a:pPr>
            <a:endParaRPr lang="en-GB" sz="2000" dirty="0" smtClean="0"/>
          </a:p>
        </p:txBody>
      </p:sp>
    </p:spTree>
    <p:extLst>
      <p:ext uri="{BB962C8B-B14F-4D97-AF65-F5344CB8AC3E}">
        <p14:creationId xmlns:p14="http://schemas.microsoft.com/office/powerpoint/2010/main" val="278935135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dirty="0" smtClean="0"/>
              <a:t>ANTMANET Overview</a:t>
            </a:r>
            <a:endParaRPr lang="en-US" sz="4000"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42803" y="1758588"/>
            <a:ext cx="1564481" cy="1485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pSp>
        <p:nvGrpSpPr>
          <p:cNvPr id="7" name="Group 6"/>
          <p:cNvGrpSpPr/>
          <p:nvPr/>
        </p:nvGrpSpPr>
        <p:grpSpPr>
          <a:xfrm>
            <a:off x="5207284" y="2501537"/>
            <a:ext cx="2638187" cy="2257970"/>
            <a:chOff x="5207284" y="2501537"/>
            <a:chExt cx="2638187" cy="2257970"/>
          </a:xfrm>
        </p:grpSpPr>
        <p:pic>
          <p:nvPicPr>
            <p:cNvPr id="1028" name="Picture 4"/>
            <p:cNvPicPr>
              <a:picLocks noChangeAspect="1" noChangeArrowheads="1"/>
            </p:cNvPicPr>
            <p:nvPr/>
          </p:nvPicPr>
          <p:blipFill rotWithShape="1">
            <a:blip r:embed="rId4">
              <a:extLst>
                <a:ext uri="{28A0092B-C50C-407E-A947-70E740481C1C}">
                  <a14:useLocalDpi xmlns:a14="http://schemas.microsoft.com/office/drawing/2010/main" val="0"/>
                </a:ext>
              </a:extLst>
            </a:blip>
            <a:srcRect/>
            <a:stretch/>
          </p:blipFill>
          <p:spPr bwMode="auto">
            <a:xfrm>
              <a:off x="5930946" y="3245032"/>
              <a:ext cx="1914525" cy="15144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cxnSp>
          <p:nvCxnSpPr>
            <p:cNvPr id="13" name="Straight Arrow Connector 12"/>
            <p:cNvCxnSpPr>
              <a:stCxn id="1026" idx="3"/>
              <a:endCxn id="1028" idx="0"/>
            </p:cNvCxnSpPr>
            <p:nvPr/>
          </p:nvCxnSpPr>
          <p:spPr bwMode="auto">
            <a:xfrm>
              <a:off x="5207284" y="2501538"/>
              <a:ext cx="1680924" cy="743494"/>
            </a:xfrm>
            <a:prstGeom prst="straightConnector1">
              <a:avLst/>
            </a:prstGeom>
            <a:ln>
              <a:headEnd type="none" w="med" len="med"/>
              <a:tailEnd type="arrow"/>
            </a:ln>
          </p:spPr>
          <p:style>
            <a:lnRef idx="2">
              <a:schemeClr val="dk1"/>
            </a:lnRef>
            <a:fillRef idx="0">
              <a:schemeClr val="dk1"/>
            </a:fillRef>
            <a:effectRef idx="1">
              <a:schemeClr val="dk1"/>
            </a:effectRef>
            <a:fontRef idx="minor">
              <a:schemeClr val="tx1"/>
            </a:fontRef>
          </p:style>
        </p:cxnSp>
        <p:sp>
          <p:nvSpPr>
            <p:cNvPr id="18" name="TextBox 17"/>
            <p:cNvSpPr txBox="1"/>
            <p:nvPr/>
          </p:nvSpPr>
          <p:spPr>
            <a:xfrm>
              <a:off x="5825209" y="2501537"/>
              <a:ext cx="530915" cy="307777"/>
            </a:xfrm>
            <a:prstGeom prst="rect">
              <a:avLst/>
            </a:prstGeom>
            <a:noFill/>
          </p:spPr>
          <p:txBody>
            <a:bodyPr wrap="none" rtlCol="0">
              <a:spAutoFit/>
            </a:bodyPr>
            <a:lstStyle/>
            <a:p>
              <a:r>
                <a:rPr lang="en-GB" sz="1400" dirty="0" smtClean="0"/>
                <a:t>Uses</a:t>
              </a:r>
              <a:endParaRPr lang="en-GB" sz="1400" dirty="0"/>
            </a:p>
          </p:txBody>
        </p:sp>
      </p:grpSp>
      <p:grpSp>
        <p:nvGrpSpPr>
          <p:cNvPr id="9" name="Group 8"/>
          <p:cNvGrpSpPr/>
          <p:nvPr/>
        </p:nvGrpSpPr>
        <p:grpSpPr>
          <a:xfrm>
            <a:off x="1331640" y="4509120"/>
            <a:ext cx="3329497" cy="1673133"/>
            <a:chOff x="1770018" y="4739914"/>
            <a:chExt cx="3329497" cy="1673133"/>
          </a:xfrm>
        </p:grpSpPr>
        <p:pic>
          <p:nvPicPr>
            <p:cNvPr id="1029" name="Picture 5"/>
            <p:cNvPicPr>
              <a:picLocks noChangeAspect="1" noChangeArrowheads="1"/>
            </p:cNvPicPr>
            <p:nvPr/>
          </p:nvPicPr>
          <p:blipFill rotWithShape="1">
            <a:blip r:embed="rId5">
              <a:extLst>
                <a:ext uri="{28A0092B-C50C-407E-A947-70E740481C1C}">
                  <a14:useLocalDpi xmlns:a14="http://schemas.microsoft.com/office/drawing/2010/main" val="0"/>
                </a:ext>
              </a:extLst>
            </a:blip>
            <a:srcRect t="3763"/>
            <a:stretch/>
          </p:blipFill>
          <p:spPr bwMode="auto">
            <a:xfrm>
              <a:off x="3492171" y="4909730"/>
              <a:ext cx="1607344" cy="15033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cxnSp>
          <p:nvCxnSpPr>
            <p:cNvPr id="17" name="Straight Arrow Connector 16"/>
            <p:cNvCxnSpPr>
              <a:stCxn id="1027" idx="2"/>
              <a:endCxn id="1029" idx="1"/>
            </p:cNvCxnSpPr>
            <p:nvPr/>
          </p:nvCxnSpPr>
          <p:spPr bwMode="auto">
            <a:xfrm>
              <a:off x="1770018" y="4739914"/>
              <a:ext cx="1722153" cy="921475"/>
            </a:xfrm>
            <a:prstGeom prst="straightConnector1">
              <a:avLst/>
            </a:prstGeom>
            <a:ln>
              <a:headEnd type="none" w="med" len="med"/>
              <a:tailEnd type="arrow"/>
            </a:ln>
          </p:spPr>
          <p:style>
            <a:lnRef idx="2">
              <a:schemeClr val="dk1"/>
            </a:lnRef>
            <a:fillRef idx="0">
              <a:schemeClr val="dk1"/>
            </a:fillRef>
            <a:effectRef idx="1">
              <a:schemeClr val="dk1"/>
            </a:effectRef>
            <a:fontRef idx="minor">
              <a:schemeClr val="tx1"/>
            </a:fontRef>
          </p:style>
        </p:cxnSp>
        <p:sp>
          <p:nvSpPr>
            <p:cNvPr id="23" name="TextBox 22"/>
            <p:cNvSpPr txBox="1"/>
            <p:nvPr/>
          </p:nvSpPr>
          <p:spPr>
            <a:xfrm>
              <a:off x="2123728" y="5301208"/>
              <a:ext cx="793422" cy="307777"/>
            </a:xfrm>
            <a:prstGeom prst="rect">
              <a:avLst/>
            </a:prstGeom>
            <a:noFill/>
          </p:spPr>
          <p:txBody>
            <a:bodyPr wrap="none" rtlCol="0">
              <a:spAutoFit/>
            </a:bodyPr>
            <a:lstStyle/>
            <a:p>
              <a:r>
                <a:rPr lang="en-GB" sz="1400" dirty="0" smtClean="0"/>
                <a:t>Updates</a:t>
              </a:r>
              <a:endParaRPr lang="en-GB" sz="1400" dirty="0"/>
            </a:p>
          </p:txBody>
        </p:sp>
      </p:grpSp>
      <p:grpSp>
        <p:nvGrpSpPr>
          <p:cNvPr id="8" name="Group 7"/>
          <p:cNvGrpSpPr/>
          <p:nvPr/>
        </p:nvGrpSpPr>
        <p:grpSpPr>
          <a:xfrm>
            <a:off x="937771" y="3244489"/>
            <a:ext cx="5002381" cy="1495425"/>
            <a:chOff x="937771" y="3244489"/>
            <a:chExt cx="5002381" cy="1495425"/>
          </a:xfrm>
        </p:grpSpPr>
        <p:pic>
          <p:nvPicPr>
            <p:cNvPr id="1027" name="Picture 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37771" y="3244489"/>
              <a:ext cx="1664494" cy="14954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4" name="TextBox 23"/>
            <p:cNvSpPr txBox="1"/>
            <p:nvPr/>
          </p:nvSpPr>
          <p:spPr>
            <a:xfrm>
              <a:off x="4073306" y="3655945"/>
              <a:ext cx="530915" cy="307777"/>
            </a:xfrm>
            <a:prstGeom prst="rect">
              <a:avLst/>
            </a:prstGeom>
            <a:noFill/>
          </p:spPr>
          <p:txBody>
            <a:bodyPr wrap="none" rtlCol="0">
              <a:spAutoFit/>
            </a:bodyPr>
            <a:lstStyle/>
            <a:p>
              <a:r>
                <a:rPr lang="en-GB" sz="1400" dirty="0" smtClean="0"/>
                <a:t>Uses</a:t>
              </a:r>
              <a:endParaRPr lang="en-GB" sz="1400" dirty="0"/>
            </a:p>
          </p:txBody>
        </p:sp>
        <p:sp>
          <p:nvSpPr>
            <p:cNvPr id="25" name="TextBox 24"/>
            <p:cNvSpPr txBox="1"/>
            <p:nvPr/>
          </p:nvSpPr>
          <p:spPr>
            <a:xfrm>
              <a:off x="3976525" y="4002271"/>
              <a:ext cx="793422" cy="307777"/>
            </a:xfrm>
            <a:prstGeom prst="rect">
              <a:avLst/>
            </a:prstGeom>
            <a:noFill/>
          </p:spPr>
          <p:txBody>
            <a:bodyPr wrap="none" rtlCol="0">
              <a:spAutoFit/>
            </a:bodyPr>
            <a:lstStyle/>
            <a:p>
              <a:r>
                <a:rPr lang="en-GB" sz="1400" dirty="0" smtClean="0"/>
                <a:t>Updates</a:t>
              </a:r>
              <a:endParaRPr lang="en-GB" sz="1400" dirty="0"/>
            </a:p>
          </p:txBody>
        </p:sp>
        <p:cxnSp>
          <p:nvCxnSpPr>
            <p:cNvPr id="4" name="Straight Arrow Connector 3"/>
            <p:cNvCxnSpPr>
              <a:stCxn id="1028" idx="1"/>
              <a:endCxn id="1027" idx="3"/>
            </p:cNvCxnSpPr>
            <p:nvPr/>
          </p:nvCxnSpPr>
          <p:spPr>
            <a:xfrm flipH="1" flipV="1">
              <a:off x="2602265" y="3992202"/>
              <a:ext cx="3328681" cy="10068"/>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cxnSp>
          <p:nvCxnSpPr>
            <p:cNvPr id="6" name="Straight Arrow Connector 5"/>
            <p:cNvCxnSpPr/>
            <p:nvPr/>
          </p:nvCxnSpPr>
          <p:spPr>
            <a:xfrm>
              <a:off x="2555776" y="4293096"/>
              <a:ext cx="3384376" cy="0"/>
            </a:xfrm>
            <a:prstGeom prst="straightConnector1">
              <a:avLst/>
            </a:prstGeom>
            <a:ln>
              <a:tailEnd type="arrow"/>
            </a:ln>
          </p:spPr>
          <p:style>
            <a:lnRef idx="3">
              <a:schemeClr val="dk1"/>
            </a:lnRef>
            <a:fillRef idx="0">
              <a:schemeClr val="dk1"/>
            </a:fillRef>
            <a:effectRef idx="2">
              <a:schemeClr val="dk1"/>
            </a:effectRef>
            <a:fontRef idx="minor">
              <a:schemeClr val="tx1"/>
            </a:fontRef>
          </p:style>
        </p:cxnSp>
      </p:grpSp>
    </p:spTree>
    <p:extLst>
      <p:ext uri="{BB962C8B-B14F-4D97-AF65-F5344CB8AC3E}">
        <p14:creationId xmlns:p14="http://schemas.microsoft.com/office/powerpoint/2010/main" val="386709131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dirty="0" smtClean="0"/>
              <a:t>ANTMANET Application</a:t>
            </a:r>
            <a:endParaRPr lang="en-US" sz="4000" dirty="0"/>
          </a:p>
        </p:txBody>
      </p:sp>
      <p:pic>
        <p:nvPicPr>
          <p:cNvPr id="6" name="Picture 5" descr="Unknown.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30669" y="4360881"/>
            <a:ext cx="2482662" cy="2202800"/>
          </a:xfrm>
          <a:prstGeom prst="rect">
            <a:avLst/>
          </a:prstGeom>
        </p:spPr>
      </p:pic>
      <p:pic>
        <p:nvPicPr>
          <p:cNvPr id="1026" name="Picture 2" descr="http://cdn7.triplepundit.com/wp-content/uploads/2011/11/libelium1.jpg.492x0_q85_crop-smart.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1027" y="4218277"/>
            <a:ext cx="2482662" cy="2359242"/>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https://gigaom.com/wp-content/uploads/sites/1/2011/06/wave-glider-surface-2.jpg?quality=80&amp;strip=all"/>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35993" y="2036179"/>
            <a:ext cx="3847973" cy="1784797"/>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http://www.localskyuas.com/wp-content/uploads/2014/03/masthead-uav-short-course-masthead-810x344.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572000" y="2042488"/>
            <a:ext cx="3877700" cy="1778488"/>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http://www.tuvie.com/wp-content/uploads/vital-monitor-system.jpg"/>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001428" y="4404343"/>
            <a:ext cx="2448272" cy="21738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035878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076"/>
                                        </p:tgtEl>
                                        <p:attrNameLst>
                                          <p:attrName>style.visibility</p:attrName>
                                        </p:attrNameLst>
                                      </p:cBhvr>
                                      <p:to>
                                        <p:strVal val="visible"/>
                                      </p:to>
                                    </p:set>
                                    <p:animEffect transition="in" filter="fade">
                                      <p:cBhvr>
                                        <p:cTn id="7" dur="500"/>
                                        <p:tgtEl>
                                          <p:spTgt spid="307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26"/>
                                        </p:tgtEl>
                                        <p:attrNameLst>
                                          <p:attrName>style.visibility</p:attrName>
                                        </p:attrNameLst>
                                      </p:cBhvr>
                                      <p:to>
                                        <p:strVal val="visible"/>
                                      </p:to>
                                    </p:set>
                                    <p:animEffect transition="in" filter="fade">
                                      <p:cBhvr>
                                        <p:cTn id="12" dur="500"/>
                                        <p:tgtEl>
                                          <p:spTgt spid="102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gtEl>
                                        <p:attrNameLst>
                                          <p:attrName>style.visibility</p:attrName>
                                        </p:attrNameLst>
                                      </p:cBhvr>
                                      <p:to>
                                        <p:strVal val="visible"/>
                                      </p:to>
                                    </p:set>
                                    <p:animEffect transition="in" filter="fade">
                                      <p:cBhvr>
                                        <p:cTn id="2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Experiment Design</a:t>
            </a:r>
            <a:endParaRPr lang="en-GB" sz="4000" dirty="0"/>
          </a:p>
        </p:txBody>
      </p:sp>
      <p:sp>
        <p:nvSpPr>
          <p:cNvPr id="3" name="Content Placeholder 2"/>
          <p:cNvSpPr>
            <a:spLocks noGrp="1"/>
          </p:cNvSpPr>
          <p:nvPr>
            <p:ph idx="1"/>
          </p:nvPr>
        </p:nvSpPr>
        <p:spPr/>
        <p:txBody>
          <a:bodyPr/>
          <a:lstStyle/>
          <a:p>
            <a:r>
              <a:rPr lang="en-GB" dirty="0" smtClean="0"/>
              <a:t>Three level experiment:</a:t>
            </a:r>
          </a:p>
          <a:p>
            <a:pPr lvl="1"/>
            <a:r>
              <a:rPr lang="en-GB" dirty="0" smtClean="0"/>
              <a:t>Mobility</a:t>
            </a:r>
          </a:p>
          <a:p>
            <a:pPr lvl="1"/>
            <a:r>
              <a:rPr lang="en-GB" dirty="0" smtClean="0"/>
              <a:t>Scalability.</a:t>
            </a:r>
          </a:p>
          <a:p>
            <a:pPr lvl="1"/>
            <a:r>
              <a:rPr lang="en-GB" dirty="0" smtClean="0"/>
              <a:t>Network Performance.</a:t>
            </a:r>
          </a:p>
          <a:p>
            <a:pPr lvl="1"/>
            <a:endParaRPr lang="en-GB" dirty="0"/>
          </a:p>
        </p:txBody>
      </p:sp>
    </p:spTree>
    <p:extLst>
      <p:ext uri="{BB962C8B-B14F-4D97-AF65-F5344CB8AC3E}">
        <p14:creationId xmlns:p14="http://schemas.microsoft.com/office/powerpoint/2010/main" val="27674382"/>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xfrm>
            <a:off x="1558878" y="330594"/>
            <a:ext cx="5618560" cy="762000"/>
          </a:xfrm>
        </p:spPr>
        <p:txBody>
          <a:bodyPr rtlCol="0">
            <a:normAutofit fontScale="90000"/>
          </a:bodyPr>
          <a:lstStyle/>
          <a:p>
            <a:pPr>
              <a:defRPr/>
            </a:pPr>
            <a:r>
              <a:rPr lang="en-US" altLang="en-US" dirty="0" smtClean="0">
                <a:solidFill>
                  <a:schemeClr val="tx1">
                    <a:lumMod val="85000"/>
                    <a:lumOff val="15000"/>
                  </a:schemeClr>
                </a:solidFill>
              </a:rPr>
              <a:t>Experiment</a:t>
            </a:r>
            <a:r>
              <a:rPr lang="en-GB" dirty="0" smtClean="0"/>
              <a:t> </a:t>
            </a:r>
            <a:r>
              <a:rPr lang="en-GB" dirty="0"/>
              <a:t>Design</a:t>
            </a:r>
            <a:r>
              <a:rPr lang="en-US" altLang="en-US" dirty="0" smtClean="0">
                <a:solidFill>
                  <a:schemeClr val="tx1">
                    <a:lumMod val="85000"/>
                    <a:lumOff val="15000"/>
                  </a:schemeClr>
                </a:solidFill>
              </a:rPr>
              <a:t> </a:t>
            </a:r>
            <a:endParaRPr lang="en-US" altLang="en-US" b="1" dirty="0">
              <a:solidFill>
                <a:schemeClr val="tx1">
                  <a:lumMod val="85000"/>
                  <a:lumOff val="15000"/>
                </a:schemeClr>
              </a:solidFill>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25176" y="260648"/>
            <a:ext cx="6609646" cy="6336704"/>
          </a:xfrm>
          <a:prstGeom prst="rect">
            <a:avLst/>
          </a:prstGeom>
        </p:spPr>
      </p:pic>
    </p:spTree>
    <p:extLst>
      <p:ext uri="{BB962C8B-B14F-4D97-AF65-F5344CB8AC3E}">
        <p14:creationId xmlns:p14="http://schemas.microsoft.com/office/powerpoint/2010/main" val="66335302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Simulation Animation</a:t>
            </a:r>
            <a:endParaRPr lang="en-GB" sz="4000" dirty="0"/>
          </a:p>
        </p:txBody>
      </p:sp>
      <p:pic>
        <p:nvPicPr>
          <p:cNvPr id="4" name="sensor network.mp4">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187450" y="1211263"/>
            <a:ext cx="6480175" cy="5057775"/>
          </a:xfrm>
        </p:spPr>
      </p:pic>
    </p:spTree>
    <p:extLst>
      <p:ext uri="{BB962C8B-B14F-4D97-AF65-F5344CB8AC3E}">
        <p14:creationId xmlns:p14="http://schemas.microsoft.com/office/powerpoint/2010/main" val="193048290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t>Results- Average </a:t>
            </a:r>
            <a:r>
              <a:rPr lang="en-GB" sz="4000" dirty="0"/>
              <a:t>Delay per protocol </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3827624490"/>
              </p:ext>
            </p:extLst>
          </p:nvPr>
        </p:nvGraphicFramePr>
        <p:xfrm>
          <a:off x="457200" y="1600200"/>
          <a:ext cx="7620000" cy="4800600"/>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3385411312"/>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t>Results- </a:t>
            </a:r>
            <a:r>
              <a:rPr lang="en-GB" sz="4000" dirty="0" smtClean="0"/>
              <a:t>Average  Jitter </a:t>
            </a:r>
            <a:r>
              <a:rPr lang="en-GB" sz="4000" dirty="0"/>
              <a:t>per protocol </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171325754"/>
              </p:ext>
            </p:extLst>
          </p:nvPr>
        </p:nvGraphicFramePr>
        <p:xfrm>
          <a:off x="457200" y="1600200"/>
          <a:ext cx="7620000" cy="4800600"/>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2067933436"/>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000" dirty="0"/>
              <a:t>Results- Average </a:t>
            </a:r>
            <a:r>
              <a:rPr lang="en-GB" sz="4000" dirty="0" smtClean="0"/>
              <a:t>Throughput per </a:t>
            </a:r>
            <a:r>
              <a:rPr lang="en-GB" sz="4000" dirty="0"/>
              <a:t>protocol </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3772010456"/>
              </p:ext>
            </p:extLst>
          </p:nvPr>
        </p:nvGraphicFramePr>
        <p:xfrm>
          <a:off x="457200" y="1600200"/>
          <a:ext cx="7620000" cy="4800600"/>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3663319336"/>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Title 1"/>
          <p:cNvSpPr>
            <a:spLocks noGrp="1"/>
          </p:cNvSpPr>
          <p:nvPr>
            <p:ph type="title"/>
          </p:nvPr>
        </p:nvSpPr>
        <p:spPr/>
        <p:txBody>
          <a:bodyPr/>
          <a:lstStyle/>
          <a:p>
            <a:r>
              <a:rPr lang="en-GB" altLang="en-US" sz="4000" dirty="0" smtClean="0"/>
              <a:t>Conclusion and Future work </a:t>
            </a:r>
            <a:endParaRPr lang="en-GB" altLang="en-US" sz="4800" dirty="0" smtClean="0"/>
          </a:p>
        </p:txBody>
      </p:sp>
      <p:sp>
        <p:nvSpPr>
          <p:cNvPr id="3" name="Content Placeholder 2"/>
          <p:cNvSpPr>
            <a:spLocks noGrp="1"/>
          </p:cNvSpPr>
          <p:nvPr>
            <p:ph idx="1"/>
          </p:nvPr>
        </p:nvSpPr>
        <p:spPr>
          <a:xfrm>
            <a:off x="685800" y="1778550"/>
            <a:ext cx="7772400" cy="3452824"/>
          </a:xfrm>
        </p:spPr>
        <p:txBody>
          <a:bodyPr/>
          <a:lstStyle/>
          <a:p>
            <a:pPr>
              <a:defRPr/>
            </a:pPr>
            <a:r>
              <a:rPr lang="en-US" sz="2400" dirty="0"/>
              <a:t>The specific contributions of this work presented can be considered from two different points of </a:t>
            </a:r>
            <a:r>
              <a:rPr lang="en-US" sz="2400" dirty="0" smtClean="0"/>
              <a:t>view:</a:t>
            </a:r>
          </a:p>
          <a:p>
            <a:pPr lvl="1">
              <a:defRPr/>
            </a:pPr>
            <a:r>
              <a:rPr lang="en-US" sz="2000" dirty="0" smtClean="0"/>
              <a:t>The </a:t>
            </a:r>
            <a:r>
              <a:rPr lang="en-US" sz="2000" dirty="0"/>
              <a:t>thesis contains contributions that are aimed towards the field of computer </a:t>
            </a:r>
            <a:r>
              <a:rPr lang="en-US" sz="2000" dirty="0" smtClean="0"/>
              <a:t>networking.</a:t>
            </a:r>
          </a:p>
          <a:p>
            <a:pPr lvl="2">
              <a:defRPr/>
            </a:pPr>
            <a:r>
              <a:rPr lang="en-US" sz="1600" dirty="0">
                <a:solidFill>
                  <a:srgbClr val="FF0000"/>
                </a:solidFill>
              </a:rPr>
              <a:t>ANTMANET</a:t>
            </a:r>
            <a:r>
              <a:rPr lang="en-US" sz="1600" dirty="0"/>
              <a:t> was successful in </a:t>
            </a:r>
            <a:r>
              <a:rPr lang="en-US" sz="1600" dirty="0" smtClean="0"/>
              <a:t>reducing the network overhead and delay when </a:t>
            </a:r>
            <a:r>
              <a:rPr lang="en-US" sz="1600" dirty="0"/>
              <a:t>compared with the mentioned protocols</a:t>
            </a:r>
            <a:endParaRPr lang="en-US" sz="1600" dirty="0" smtClean="0"/>
          </a:p>
          <a:p>
            <a:pPr lvl="1">
              <a:defRPr/>
            </a:pPr>
            <a:r>
              <a:rPr lang="en-US" sz="2000" dirty="0" smtClean="0"/>
              <a:t>Also </a:t>
            </a:r>
            <a:r>
              <a:rPr lang="en-US" sz="2000" dirty="0"/>
              <a:t>targeted towards the field of artificial </a:t>
            </a:r>
            <a:r>
              <a:rPr lang="en-US" sz="2000" dirty="0" smtClean="0"/>
              <a:t>intelligence.</a:t>
            </a:r>
          </a:p>
          <a:p>
            <a:pPr lvl="2">
              <a:defRPr/>
            </a:pPr>
            <a:r>
              <a:rPr lang="en-GB" sz="1600" dirty="0" smtClean="0">
                <a:solidFill>
                  <a:srgbClr val="FF0000"/>
                </a:solidFill>
                <a:ea typeface="+mn-ea"/>
              </a:rPr>
              <a:t>ACO optimisation Monte Carlo method</a:t>
            </a:r>
            <a:r>
              <a:rPr lang="en-GB" sz="1600" dirty="0" smtClean="0">
                <a:ea typeface="+mn-ea"/>
              </a:rPr>
              <a:t>. </a:t>
            </a:r>
          </a:p>
          <a:p>
            <a:pPr lvl="2">
              <a:defRPr/>
            </a:pPr>
            <a:r>
              <a:rPr lang="en-GB" sz="1600" dirty="0" smtClean="0">
                <a:solidFill>
                  <a:srgbClr val="FF0000"/>
                </a:solidFill>
                <a:ea typeface="+mn-ea"/>
              </a:rPr>
              <a:t>Improved the </a:t>
            </a:r>
            <a:r>
              <a:rPr lang="en-GB" sz="1600" dirty="0">
                <a:solidFill>
                  <a:srgbClr val="FF0000"/>
                </a:solidFill>
                <a:ea typeface="+mn-ea"/>
              </a:rPr>
              <a:t>algorithm </a:t>
            </a:r>
            <a:r>
              <a:rPr lang="en-GB" sz="1600" dirty="0" smtClean="0">
                <a:ea typeface="+mn-ea"/>
              </a:rPr>
              <a:t>exploitative and explorative nature</a:t>
            </a:r>
          </a:p>
          <a:p>
            <a:pPr lvl="1">
              <a:defRPr/>
            </a:pPr>
            <a:r>
              <a:rPr lang="en-GB" dirty="0" err="1" smtClean="0"/>
              <a:t>impli</a:t>
            </a:r>
            <a:endParaRPr lang="en-GB" dirty="0">
              <a:ea typeface="+mn-ea"/>
            </a:endParaRPr>
          </a:p>
        </p:txBody>
      </p:sp>
    </p:spTree>
    <p:extLst>
      <p:ext uri="{BB962C8B-B14F-4D97-AF65-F5344CB8AC3E}">
        <p14:creationId xmlns:p14="http://schemas.microsoft.com/office/powerpoint/2010/main" val="11406944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le 1"/>
          <p:cNvSpPr>
            <a:spLocks noGrp="1"/>
          </p:cNvSpPr>
          <p:nvPr>
            <p:ph type="title"/>
          </p:nvPr>
        </p:nvSpPr>
        <p:spPr/>
        <p:txBody>
          <a:bodyPr>
            <a:normAutofit/>
          </a:bodyPr>
          <a:lstStyle/>
          <a:p>
            <a:pPr lvl="1" algn="l"/>
            <a:r>
              <a:rPr lang="en-GB" sz="4000" dirty="0" smtClean="0">
                <a:solidFill>
                  <a:srgbClr val="675E47"/>
                </a:solidFill>
                <a:latin typeface="+mj-lt"/>
              </a:rPr>
              <a:t>Publications </a:t>
            </a:r>
            <a:endParaRPr lang="en-GB" altLang="en-US" dirty="0" smtClean="0">
              <a:solidFill>
                <a:srgbClr val="675E47"/>
              </a:solidFill>
              <a:latin typeface="+mj-lt"/>
            </a:endParaRPr>
          </a:p>
        </p:txBody>
      </p:sp>
      <p:sp>
        <p:nvSpPr>
          <p:cNvPr id="10243" name="Content Placeholder 2"/>
          <p:cNvSpPr>
            <a:spLocks noGrp="1"/>
          </p:cNvSpPr>
          <p:nvPr>
            <p:ph idx="1"/>
          </p:nvPr>
        </p:nvSpPr>
        <p:spPr>
          <a:xfrm>
            <a:off x="685800" y="1997806"/>
            <a:ext cx="7772400" cy="3924023"/>
          </a:xfrm>
        </p:spPr>
        <p:txBody>
          <a:bodyPr>
            <a:normAutofit/>
          </a:bodyPr>
          <a:lstStyle/>
          <a:p>
            <a:r>
              <a:rPr lang="en-GB" sz="2200" dirty="0"/>
              <a:t>Abuhmida, M., Radhakrishnan, K., Wells, I., et al., 2015. ANTMANET A Routing Protocol for Mobile Ad Hoc Networks. In IEEE CICSyN2014, 7th </a:t>
            </a:r>
            <a:r>
              <a:rPr lang="en-GB" sz="2200" dirty="0" err="1"/>
              <a:t>Int</a:t>
            </a:r>
            <a:r>
              <a:rPr lang="en-GB" sz="2200" dirty="0"/>
              <a:t> Conference on Computational Intelligence, Communication Systems and Networks (CICSyN2015). Riga, Latvia</a:t>
            </a:r>
            <a:r>
              <a:rPr lang="en-GB" sz="2200" dirty="0" smtClean="0"/>
              <a:t>.</a:t>
            </a:r>
          </a:p>
          <a:p>
            <a:endParaRPr lang="en-GB" sz="2200" dirty="0"/>
          </a:p>
          <a:p>
            <a:r>
              <a:rPr lang="en-GB" sz="2200" dirty="0"/>
              <a:t>Abuhmida, M., Radhakrishnan, K. &amp; Wells, I., 2015a. Evaluating the Performance of ANTMANET Protocol for MANET. In IEEE International Conference on Internet Technologies &amp; Applications,(ITA 15). Wrexham, North Wales, UK, United Kingdom.</a:t>
            </a:r>
          </a:p>
        </p:txBody>
      </p:sp>
    </p:spTree>
    <p:extLst>
      <p:ext uri="{BB962C8B-B14F-4D97-AF65-F5344CB8AC3E}">
        <p14:creationId xmlns:p14="http://schemas.microsoft.com/office/powerpoint/2010/main" val="92029334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le 1"/>
          <p:cNvSpPr>
            <a:spLocks noGrp="1"/>
          </p:cNvSpPr>
          <p:nvPr>
            <p:ph type="title"/>
          </p:nvPr>
        </p:nvSpPr>
        <p:spPr/>
        <p:txBody>
          <a:bodyPr>
            <a:normAutofit/>
          </a:bodyPr>
          <a:lstStyle/>
          <a:p>
            <a:pPr lvl="1" algn="l"/>
            <a:r>
              <a:rPr lang="en-GB" sz="4000" dirty="0" smtClean="0">
                <a:solidFill>
                  <a:schemeClr val="tx2"/>
                </a:solidFill>
                <a:latin typeface="+mj-lt"/>
              </a:rPr>
              <a:t>Publications </a:t>
            </a:r>
            <a:endParaRPr lang="en-GB" altLang="en-US" sz="4400" dirty="0" smtClean="0">
              <a:solidFill>
                <a:schemeClr val="tx2"/>
              </a:solidFill>
              <a:latin typeface="+mj-lt"/>
            </a:endParaRPr>
          </a:p>
        </p:txBody>
      </p:sp>
      <p:sp>
        <p:nvSpPr>
          <p:cNvPr id="10243" name="Content Placeholder 2"/>
          <p:cNvSpPr>
            <a:spLocks noGrp="1"/>
          </p:cNvSpPr>
          <p:nvPr>
            <p:ph idx="1"/>
          </p:nvPr>
        </p:nvSpPr>
        <p:spPr>
          <a:xfrm>
            <a:off x="685800" y="1997806"/>
            <a:ext cx="7772400" cy="4214309"/>
          </a:xfrm>
        </p:spPr>
        <p:txBody>
          <a:bodyPr>
            <a:normAutofit fontScale="92500" lnSpcReduction="10000"/>
          </a:bodyPr>
          <a:lstStyle/>
          <a:p>
            <a:r>
              <a:rPr lang="en-GB" sz="2400" dirty="0"/>
              <a:t>Abuhmida, M., Radhakrishnan, K. &amp; Wells, I., 2015b. Performance Evaluation of Mobile </a:t>
            </a:r>
            <a:r>
              <a:rPr lang="en-GB" sz="2400" dirty="0" smtClean="0"/>
              <a:t>Ad-Hoc </a:t>
            </a:r>
            <a:r>
              <a:rPr lang="en-GB" sz="2400" dirty="0"/>
              <a:t>Routing Protocols on Wireless Sensor Networks for Environmental Monitoring. In IEEE UKSim-AMSS 17th International Conference on Computer Modelling and Simulation, UKSim2015. Cambridge, United Kingdom</a:t>
            </a:r>
            <a:r>
              <a:rPr lang="en-GB" sz="2400" dirty="0" smtClean="0"/>
              <a:t>.</a:t>
            </a:r>
          </a:p>
          <a:p>
            <a:endParaRPr lang="en-GB" sz="2400" dirty="0"/>
          </a:p>
          <a:p>
            <a:r>
              <a:rPr lang="en-GB" sz="2400" dirty="0"/>
              <a:t>Mabrouka Abuhmida Ian Wells, X.C., 2011. A Survey of Wireless Sensor Network Protocols Enabling High Mobility with a Focus on Swarm Intelligence. In IEEE Furth International Conference on Internet Technologies &amp; Applications 2011 (ITA 11). Wrexham, North Wales, UK, United Kingdom.</a:t>
            </a:r>
          </a:p>
          <a:p>
            <a:endParaRPr lang="en-GB" sz="2800" dirty="0"/>
          </a:p>
        </p:txBody>
      </p:sp>
    </p:spTree>
    <p:extLst>
      <p:ext uri="{BB962C8B-B14F-4D97-AF65-F5344CB8AC3E}">
        <p14:creationId xmlns:p14="http://schemas.microsoft.com/office/powerpoint/2010/main" val="374724547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le 1"/>
          <p:cNvSpPr>
            <a:spLocks noGrp="1"/>
          </p:cNvSpPr>
          <p:nvPr>
            <p:ph type="title"/>
          </p:nvPr>
        </p:nvSpPr>
        <p:spPr/>
        <p:txBody>
          <a:bodyPr>
            <a:normAutofit/>
          </a:bodyPr>
          <a:lstStyle/>
          <a:p>
            <a:pPr lvl="1" algn="l"/>
            <a:r>
              <a:rPr lang="en-GB" sz="4000" dirty="0" smtClean="0">
                <a:solidFill>
                  <a:srgbClr val="675E47"/>
                </a:solidFill>
                <a:latin typeface="+mj-lt"/>
              </a:rPr>
              <a:t>Publications </a:t>
            </a:r>
            <a:endParaRPr lang="en-GB" altLang="en-US" sz="4000" dirty="0" smtClean="0">
              <a:solidFill>
                <a:srgbClr val="675E47"/>
              </a:solidFill>
              <a:latin typeface="+mj-lt"/>
            </a:endParaRPr>
          </a:p>
        </p:txBody>
      </p:sp>
      <p:sp>
        <p:nvSpPr>
          <p:cNvPr id="10243" name="Content Placeholder 2"/>
          <p:cNvSpPr>
            <a:spLocks noGrp="1"/>
          </p:cNvSpPr>
          <p:nvPr>
            <p:ph idx="1"/>
          </p:nvPr>
        </p:nvSpPr>
        <p:spPr>
          <a:xfrm>
            <a:off x="685800" y="1997806"/>
            <a:ext cx="7772400" cy="4214309"/>
          </a:xfrm>
        </p:spPr>
        <p:txBody>
          <a:bodyPr>
            <a:normAutofit/>
          </a:bodyPr>
          <a:lstStyle/>
          <a:p>
            <a:endParaRPr lang="en-GB" sz="2400" dirty="0" smtClean="0"/>
          </a:p>
          <a:p>
            <a:r>
              <a:rPr lang="en-GB" sz="2400" dirty="0" smtClean="0"/>
              <a:t>Abuhmida</a:t>
            </a:r>
            <a:r>
              <a:rPr lang="en-GB" sz="2400" dirty="0"/>
              <a:t>, M., Radhakrishnan, K. &amp; Wells, I. Optimizing the ACO Meta- Heuristic Probability Using Monte Carlo System. Journal </a:t>
            </a:r>
            <a:r>
              <a:rPr lang="en-GB" sz="2400" dirty="0" smtClean="0"/>
              <a:t>publication under </a:t>
            </a:r>
            <a:r>
              <a:rPr lang="en-GB" sz="2400" dirty="0"/>
              <a:t>process.</a:t>
            </a:r>
          </a:p>
          <a:p>
            <a:pPr marL="0" indent="0">
              <a:buNone/>
            </a:pPr>
            <a:r>
              <a:rPr lang="en-GB" sz="2400" dirty="0"/>
              <a:t> </a:t>
            </a:r>
          </a:p>
          <a:p>
            <a:endParaRPr lang="en-GB" sz="2400" dirty="0"/>
          </a:p>
          <a:p>
            <a:r>
              <a:rPr lang="en-GB" sz="2400" dirty="0"/>
              <a:t>Abuhmida, M., Radhakrishnan, K. &amp; Wells, I. Bio-inspired MANET routing protocol. Journal publication </a:t>
            </a:r>
            <a:r>
              <a:rPr lang="en-GB" sz="2400" dirty="0" smtClean="0"/>
              <a:t>under </a:t>
            </a:r>
            <a:r>
              <a:rPr lang="en-GB" sz="2400" dirty="0"/>
              <a:t>process.</a:t>
            </a:r>
          </a:p>
          <a:p>
            <a:endParaRPr lang="en-GB" sz="2400" dirty="0"/>
          </a:p>
        </p:txBody>
      </p:sp>
    </p:spTree>
    <p:extLst>
      <p:ext uri="{BB962C8B-B14F-4D97-AF65-F5344CB8AC3E}">
        <p14:creationId xmlns:p14="http://schemas.microsoft.com/office/powerpoint/2010/main" val="279211984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412776"/>
            <a:ext cx="8229600" cy="1143000"/>
          </a:xfrm>
        </p:spPr>
        <p:txBody>
          <a:bodyPr/>
          <a:lstStyle/>
          <a:p>
            <a:r>
              <a:rPr lang="en-US" dirty="0" smtClean="0"/>
              <a:t>Thank You</a:t>
            </a:r>
            <a:endParaRPr lang="en-US" dirty="0"/>
          </a:p>
        </p:txBody>
      </p:sp>
      <p:sp>
        <p:nvSpPr>
          <p:cNvPr id="3" name="Content Placeholder 2"/>
          <p:cNvSpPr>
            <a:spLocks noGrp="1"/>
          </p:cNvSpPr>
          <p:nvPr>
            <p:ph idx="1"/>
          </p:nvPr>
        </p:nvSpPr>
        <p:spPr/>
        <p:txBody>
          <a:bodyPr/>
          <a:lstStyle/>
          <a:p>
            <a:pPr marL="57150" indent="0">
              <a:buNone/>
            </a:pPr>
            <a:r>
              <a:rPr lang="en-US" dirty="0"/>
              <a:t> </a:t>
            </a:r>
            <a:r>
              <a:rPr lang="en-US" dirty="0" smtClean="0"/>
              <a:t>    </a:t>
            </a:r>
          </a:p>
          <a:p>
            <a:pPr marL="57150" indent="0">
              <a:buNone/>
            </a:pPr>
            <a:endParaRPr lang="en-US" dirty="0"/>
          </a:p>
          <a:p>
            <a:pPr marL="57150" indent="0">
              <a:buNone/>
            </a:pPr>
            <a:r>
              <a:rPr lang="en-US" dirty="0" smtClean="0"/>
              <a:t>     </a:t>
            </a:r>
          </a:p>
          <a:p>
            <a:pPr marL="57150" indent="0">
              <a:buNone/>
            </a:pPr>
            <a:r>
              <a:rPr lang="en-US" dirty="0"/>
              <a:t> </a:t>
            </a:r>
            <a:r>
              <a:rPr lang="en-US" dirty="0" smtClean="0"/>
              <a:t>                            Any Questions.</a:t>
            </a:r>
            <a:endParaRPr lang="en-US" dirty="0"/>
          </a:p>
        </p:txBody>
      </p:sp>
    </p:spTree>
    <p:extLst>
      <p:ext uri="{BB962C8B-B14F-4D97-AF65-F5344CB8AC3E}">
        <p14:creationId xmlns:p14="http://schemas.microsoft.com/office/powerpoint/2010/main" val="1951050492"/>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djacency">
  <a:themeElements>
    <a:clrScheme name="Adjacency">
      <a:dk1>
        <a:srgbClr val="2F2B20"/>
      </a:dk1>
      <a:lt1>
        <a:srgbClr val="FFFFFF"/>
      </a:lt1>
      <a:dk2>
        <a:srgbClr val="675E47"/>
      </a:dk2>
      <a:lt2>
        <a:srgbClr val="DFDCB7"/>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Adjacency">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djacency">
      <a:fillStyleLst>
        <a:solidFill>
          <a:schemeClr val="phClr"/>
        </a:solidFill>
        <a:solidFill>
          <a:schemeClr val="phClr">
            <a:tint val="55000"/>
          </a:schemeClr>
        </a:solidFill>
        <a:solidFill>
          <a:schemeClr val="phClr"/>
        </a:solidFill>
      </a:fillStyleLst>
      <a:lnStyleLst>
        <a:ln w="12700"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outerShdw blurRad="50800" dist="25400" algn="bl" rotWithShape="0">
              <a:srgbClr val="000000">
                <a:alpha val="60000"/>
              </a:srgbClr>
            </a:outerShdw>
          </a:effectLst>
        </a:effectStyle>
        <a:effectStyle>
          <a:effectLst/>
          <a:scene3d>
            <a:camera prst="orthographicFront">
              <a:rot lat="0" lon="0" rev="0"/>
            </a:camera>
            <a:lightRig rig="brightRoom" dir="tl">
              <a:rot lat="0" lon="0" rev="1800000"/>
            </a:lightRig>
          </a:scene3d>
          <a:sp3d contourW="10160" prstMaterial="dkEdge">
            <a:bevelT w="38100" h="50800" prst="angle"/>
            <a:contourClr>
              <a:schemeClr val="phClr">
                <a:shade val="40000"/>
                <a:satMod val="150000"/>
              </a:schemeClr>
            </a:contourClr>
          </a:sp3d>
        </a:effectStyle>
      </a:effectStyleLst>
      <a:bgFillStyleLst>
        <a:solidFill>
          <a:schemeClr val="phClr"/>
        </a:solidFill>
        <a:gradFill rotWithShape="1">
          <a:gsLst>
            <a:gs pos="0">
              <a:schemeClr val="phClr">
                <a:tint val="90000"/>
              </a:schemeClr>
            </a:gs>
            <a:gs pos="75000">
              <a:schemeClr val="phClr">
                <a:shade val="100000"/>
                <a:satMod val="115000"/>
              </a:schemeClr>
            </a:gs>
            <a:gs pos="100000">
              <a:schemeClr val="phClr">
                <a:shade val="70000"/>
                <a:satMod val="130000"/>
              </a:schemeClr>
            </a:gs>
          </a:gsLst>
          <a:path path="circle">
            <a:fillToRect l="20000" t="50000" r="100000" b="50000"/>
          </a:path>
        </a:gradFill>
        <a:blipFill rotWithShape="1">
          <a:blip xmlns:r="http://schemas.openxmlformats.org/officeDocument/2006/relationships" r:embed="rId1">
            <a:duotone>
              <a:schemeClr val="phClr">
                <a:tint val="97000"/>
              </a:schemeClr>
              <a:schemeClr val="phClr">
                <a:shade val="96000"/>
              </a:schemeClr>
            </a:duotone>
          </a:blip>
          <a:tile tx="0" ty="0" sx="32000" sy="32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Executive.thmx</Template>
  <TotalTime>852</TotalTime>
  <Words>1631</Words>
  <Application>Microsoft Office PowerPoint</Application>
  <PresentationFormat>On-screen Show (4:3)</PresentationFormat>
  <Paragraphs>264</Paragraphs>
  <Slides>45</Slides>
  <Notes>23</Notes>
  <HiddenSlides>9</HiddenSlides>
  <MMClips>1</MMClips>
  <ScaleCrop>false</ScaleCrop>
  <HeadingPairs>
    <vt:vector size="4" baseType="variant">
      <vt:variant>
        <vt:lpstr>Theme</vt:lpstr>
      </vt:variant>
      <vt:variant>
        <vt:i4>1</vt:i4>
      </vt:variant>
      <vt:variant>
        <vt:lpstr>Slide Titles</vt:lpstr>
      </vt:variant>
      <vt:variant>
        <vt:i4>45</vt:i4>
      </vt:variant>
    </vt:vector>
  </HeadingPairs>
  <TitlesOfParts>
    <vt:vector size="46" baseType="lpstr">
      <vt:lpstr>Adjacency</vt:lpstr>
      <vt:lpstr>ANTMANET   A Routing Protocol for Wireless Sensor Networks</vt:lpstr>
      <vt:lpstr>Outline</vt:lpstr>
      <vt:lpstr>Introduction</vt:lpstr>
      <vt:lpstr>Applications</vt:lpstr>
      <vt:lpstr>Research focus</vt:lpstr>
      <vt:lpstr>Applications</vt:lpstr>
      <vt:lpstr>Applications</vt:lpstr>
      <vt:lpstr>Applications</vt:lpstr>
      <vt:lpstr>Technical Factors</vt:lpstr>
      <vt:lpstr>Mobility Levels</vt:lpstr>
      <vt:lpstr>Knowledge Gap - The problem</vt:lpstr>
      <vt:lpstr>Research Aim</vt:lpstr>
      <vt:lpstr>Research Objectives </vt:lpstr>
      <vt:lpstr>Research Objectives </vt:lpstr>
      <vt:lpstr>Research Objectives </vt:lpstr>
      <vt:lpstr>Routing</vt:lpstr>
      <vt:lpstr>Routing Strategies</vt:lpstr>
      <vt:lpstr>Dynamic Routing</vt:lpstr>
      <vt:lpstr>Performance Degradation</vt:lpstr>
      <vt:lpstr>Average Throughput- with and without Mobility</vt:lpstr>
      <vt:lpstr>Average  End-to-End Delay- with and without Mobility </vt:lpstr>
      <vt:lpstr>Average  Jitter (seconds)- with and without Mobility</vt:lpstr>
      <vt:lpstr>Average  Jitter (seconds)- with and without Mobility</vt:lpstr>
      <vt:lpstr>Average  End-to-End Delay- with and without Mobility </vt:lpstr>
      <vt:lpstr>Average  Jitter (seconds)- with and without Mobility</vt:lpstr>
      <vt:lpstr>Average Throughput- with and without Mobility</vt:lpstr>
      <vt:lpstr>Swarm Intelligence (SI) </vt:lpstr>
      <vt:lpstr>Swarm Intelligence</vt:lpstr>
      <vt:lpstr>ANT Colony Optimization</vt:lpstr>
      <vt:lpstr>ACO Routing Algorithm</vt:lpstr>
      <vt:lpstr>ANTMANET</vt:lpstr>
      <vt:lpstr>ANTMANET</vt:lpstr>
      <vt:lpstr>ANTMANET Overview</vt:lpstr>
      <vt:lpstr>ANTMANET Application</vt:lpstr>
      <vt:lpstr>Experiment Design</vt:lpstr>
      <vt:lpstr>Experiment Design </vt:lpstr>
      <vt:lpstr>Simulation Animation</vt:lpstr>
      <vt:lpstr>Results- Average Delay per protocol </vt:lpstr>
      <vt:lpstr>Results- Average  Jitter per protocol </vt:lpstr>
      <vt:lpstr>Results- Average Throughput per protocol </vt:lpstr>
      <vt:lpstr>Conclusion and Future work </vt:lpstr>
      <vt:lpstr>Publications </vt:lpstr>
      <vt:lpstr>Publications </vt:lpstr>
      <vt:lpstr>Publications </vt:lpstr>
      <vt:lpstr>Thank You</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Abuhmida, Mabrouka</dc:creator>
  <cp:lastModifiedBy>Abuhmida, Mabrouka</cp:lastModifiedBy>
  <cp:revision>117</cp:revision>
  <dcterms:created xsi:type="dcterms:W3CDTF">2015-11-25T11:55:42Z</dcterms:created>
  <dcterms:modified xsi:type="dcterms:W3CDTF">2015-12-08T11:26:32Z</dcterms:modified>
</cp:coreProperties>
</file>