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21"/>
  </p:notesMasterIdLst>
  <p:handoutMasterIdLst>
    <p:handoutMasterId r:id="rId22"/>
  </p:handoutMasterIdLst>
  <p:sldIdLst>
    <p:sldId id="308" r:id="rId2"/>
    <p:sldId id="310" r:id="rId3"/>
    <p:sldId id="261" r:id="rId4"/>
    <p:sldId id="262" r:id="rId5"/>
    <p:sldId id="311" r:id="rId6"/>
    <p:sldId id="320" r:id="rId7"/>
    <p:sldId id="338" r:id="rId8"/>
    <p:sldId id="316" r:id="rId9"/>
    <p:sldId id="323" r:id="rId10"/>
    <p:sldId id="264" r:id="rId11"/>
    <p:sldId id="337" r:id="rId12"/>
    <p:sldId id="331" r:id="rId13"/>
    <p:sldId id="339" r:id="rId14"/>
    <p:sldId id="332" r:id="rId15"/>
    <p:sldId id="333" r:id="rId16"/>
    <p:sldId id="335" r:id="rId17"/>
    <p:sldId id="324" r:id="rId18"/>
    <p:sldId id="325" r:id="rId19"/>
    <p:sldId id="327" r:id="rId20"/>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43F89613-A685-40DC-8F65-60EB356EFF52}">
          <p14:sldIdLst>
            <p14:sldId id="308"/>
            <p14:sldId id="310"/>
            <p14:sldId id="261"/>
            <p14:sldId id="262"/>
            <p14:sldId id="311"/>
            <p14:sldId id="320"/>
            <p14:sldId id="338"/>
          </p14:sldIdLst>
        </p14:section>
        <p14:section name="Untitled Section" id="{E5840174-FAA2-47B2-8030-8EEF05A65290}">
          <p14:sldIdLst>
            <p14:sldId id="316"/>
            <p14:sldId id="323"/>
            <p14:sldId id="264"/>
            <p14:sldId id="337"/>
            <p14:sldId id="331"/>
            <p14:sldId id="339"/>
            <p14:sldId id="332"/>
            <p14:sldId id="333"/>
            <p14:sldId id="335"/>
            <p14:sldId id="324"/>
            <p14:sldId id="325"/>
            <p14:sldId id="327"/>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dministrator" initials="A" lastIdx="0"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504" autoAdjust="0"/>
    <p:restoredTop sz="94660"/>
  </p:normalViewPr>
  <p:slideViewPr>
    <p:cSldViewPr>
      <p:cViewPr varScale="1">
        <p:scale>
          <a:sx n="82" d="100"/>
          <a:sy n="82" d="100"/>
        </p:scale>
        <p:origin x="972" y="45"/>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 Id="rId27"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image" Target="../media/image8.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C060899E-CAF7-4491-B159-69F7CBE37909}" type="datetimeFigureOut">
              <a:rPr lang="en-US" smtClean="0"/>
              <a:t>1/27/2021</a:t>
            </a:fld>
            <a:endParaRPr lang="en-US"/>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FE608B85-8188-401E-B7EF-157795713197}" type="slidenum">
              <a:rPr lang="en-US" smtClean="0"/>
              <a:t>‹#›</a:t>
            </a:fld>
            <a:endParaRPr lang="en-US"/>
          </a:p>
        </p:txBody>
      </p:sp>
    </p:spTree>
    <p:extLst>
      <p:ext uri="{BB962C8B-B14F-4D97-AF65-F5344CB8AC3E}">
        <p14:creationId xmlns:p14="http://schemas.microsoft.com/office/powerpoint/2010/main" val="353471617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p:cNvSpPr txBox="1">
            <a:spLocks noGrp="1"/>
          </p:cNvSpPr>
          <p:nvPr>
            <p:ph type="hdr" sz="quarter"/>
          </p:nvPr>
        </p:nvSpPr>
        <p:spPr>
          <a:xfrm>
            <a:off x="0" y="0"/>
            <a:ext cx="2945659" cy="496332"/>
          </a:xfrm>
          <a:prstGeom prst="rect">
            <a:avLst/>
          </a:prstGeom>
          <a:noFill/>
          <a:ln>
            <a:noFill/>
          </a:ln>
        </p:spPr>
        <p:txBody>
          <a:bodyPr vert="horz" wrap="square" lIns="91440" tIns="45720" rIns="91440" bIns="45720" anchor="t" anchorCtr="0" compatLnSpc="1"/>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ea typeface=""/>
                <a:cs typeface=""/>
              </a:defRPr>
            </a:lvl1pPr>
          </a:lstStyle>
          <a:p>
            <a:pPr lvl="0"/>
            <a:endParaRPr lang="en-GB"/>
          </a:p>
        </p:txBody>
      </p:sp>
      <p:sp>
        <p:nvSpPr>
          <p:cNvPr id="3" name="Date Placeholder 2"/>
          <p:cNvSpPr txBox="1">
            <a:spLocks noGrp="1"/>
          </p:cNvSpPr>
          <p:nvPr>
            <p:ph type="dt" idx="1"/>
          </p:nvPr>
        </p:nvSpPr>
        <p:spPr>
          <a:xfrm>
            <a:off x="3850438" y="0"/>
            <a:ext cx="2945659" cy="496332"/>
          </a:xfrm>
          <a:prstGeom prst="rect">
            <a:avLst/>
          </a:prstGeom>
          <a:noFill/>
          <a:ln>
            <a:noFill/>
          </a:ln>
        </p:spPr>
        <p:txBody>
          <a:bodyPr vert="horz" wrap="square" lIns="91440" tIns="45720" rIns="91440" bIns="45720" anchor="t" anchorCtr="0" compatLnSpc="1"/>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ea typeface=""/>
                <a:cs typeface=""/>
              </a:defRPr>
            </a:lvl1pPr>
          </a:lstStyle>
          <a:p>
            <a:pPr lvl="0"/>
            <a:fld id="{E6474AEC-CB88-4FB9-A568-DAD980137A41}" type="datetime1">
              <a:rPr lang="en-GB"/>
              <a:pPr lvl="0"/>
              <a:t>27/01/2021</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1">
            <a:solidFill>
              <a:srgbClr val="000000"/>
            </a:solidFill>
            <a:prstDash val="solid"/>
          </a:ln>
        </p:spPr>
      </p:sp>
      <p:sp>
        <p:nvSpPr>
          <p:cNvPr id="5" name="Notes Placeholder 4"/>
          <p:cNvSpPr txBox="1">
            <a:spLocks noGrp="1"/>
          </p:cNvSpPr>
          <p:nvPr>
            <p:ph type="body" sz="quarter" idx="3"/>
          </p:nvPr>
        </p:nvSpPr>
        <p:spPr>
          <a:xfrm>
            <a:off x="679768" y="4715153"/>
            <a:ext cx="5438140" cy="4466987"/>
          </a:xfrm>
          <a:prstGeom prst="rect">
            <a:avLst/>
          </a:prstGeom>
          <a:noFill/>
          <a:ln>
            <a:noFill/>
          </a:ln>
        </p:spPr>
        <p:txBody>
          <a:bodyPr vert="horz" wrap="square" lIns="91440" tIns="45720" rIns="91440" bIns="45720" anchor="t" anchorCtr="0" compatLnSpc="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txBox="1">
            <a:spLocks noGrp="1"/>
          </p:cNvSpPr>
          <p:nvPr>
            <p:ph type="ftr" sz="quarter" idx="4"/>
          </p:nvPr>
        </p:nvSpPr>
        <p:spPr>
          <a:xfrm>
            <a:off x="0" y="9428578"/>
            <a:ext cx="2945659" cy="496332"/>
          </a:xfrm>
          <a:prstGeom prst="rect">
            <a:avLst/>
          </a:prstGeom>
          <a:noFill/>
          <a:ln>
            <a:noFill/>
          </a:ln>
        </p:spPr>
        <p:txBody>
          <a:bodyPr vert="horz" wrap="square" lIns="91440" tIns="45720" rIns="91440" bIns="45720" anchor="b" anchorCtr="0" compatLnSpc="1"/>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ea typeface=""/>
                <a:cs typeface=""/>
              </a:defRPr>
            </a:lvl1pPr>
          </a:lstStyle>
          <a:p>
            <a:pPr lvl="0"/>
            <a:endParaRPr lang="en-GB"/>
          </a:p>
        </p:txBody>
      </p:sp>
      <p:sp>
        <p:nvSpPr>
          <p:cNvPr id="7" name="Slide Number Placeholder 6"/>
          <p:cNvSpPr txBox="1">
            <a:spLocks noGrp="1"/>
          </p:cNvSpPr>
          <p:nvPr>
            <p:ph type="sldNum" sz="quarter" idx="5"/>
          </p:nvPr>
        </p:nvSpPr>
        <p:spPr>
          <a:xfrm>
            <a:off x="3850438" y="9428578"/>
            <a:ext cx="2945659" cy="496332"/>
          </a:xfrm>
          <a:prstGeom prst="rect">
            <a:avLst/>
          </a:prstGeom>
          <a:noFill/>
          <a:ln>
            <a:noFill/>
          </a:ln>
        </p:spPr>
        <p:txBody>
          <a:bodyPr vert="horz" wrap="square" lIns="91440" tIns="45720" rIns="91440" bIns="45720" anchor="b" anchorCtr="0" compatLnSpc="1"/>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ea typeface=""/>
                <a:cs typeface=""/>
              </a:defRPr>
            </a:lvl1pPr>
          </a:lstStyle>
          <a:p>
            <a:pPr lvl="0"/>
            <a:fld id="{CF9547EF-0BFF-462D-8887-D147402B7CA8}" type="slidenum">
              <a:t>‹#›</a:t>
            </a:fld>
            <a:endParaRPr lang="en-GB"/>
          </a:p>
        </p:txBody>
      </p:sp>
    </p:spTree>
    <p:extLst>
      <p:ext uri="{BB962C8B-B14F-4D97-AF65-F5344CB8AC3E}">
        <p14:creationId xmlns:p14="http://schemas.microsoft.com/office/powerpoint/2010/main" val="1303409489"/>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7"/>
          <p:cNvSpPr txBox="1"/>
          <p:nvPr/>
        </p:nvSpPr>
        <p:spPr>
          <a:xfrm>
            <a:off x="3850438" y="9428578"/>
            <a:ext cx="2945659" cy="496332"/>
          </a:xfrm>
          <a:prstGeom prst="rect">
            <a:avLst/>
          </a:prstGeom>
          <a:noFill/>
          <a:ln>
            <a:noFill/>
          </a:ln>
        </p:spPr>
        <p:txBody>
          <a:bodyPr vert="horz" wrap="square" lIns="91440" tIns="45720" rIns="91440" bIns="45720" anchor="b" anchorCtr="0" compatLnSpc="1"/>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B75A8CEB-A1D4-410C-82B3-C5011DD0ECE2}" type="slidenum">
              <a:t>3</a:t>
            </a:fld>
            <a:endParaRPr lang="en-GB" sz="1200" b="0" i="0" u="none" strike="noStrike" kern="1200" cap="none" spc="0" baseline="0">
              <a:solidFill>
                <a:srgbClr val="000000"/>
              </a:solidFill>
              <a:uFillTx/>
              <a:latin typeface="Times New Roman" pitchFamily="18"/>
              <a:ea typeface=""/>
              <a:cs typeface=""/>
            </a:endParaRPr>
          </a:p>
        </p:txBody>
      </p:sp>
      <p:sp>
        <p:nvSpPr>
          <p:cNvPr id="3" name="Slide Image Placeholder 2"/>
          <p:cNvSpPr>
            <a:spLocks noGrp="1" noRot="1" noChangeAspect="1"/>
          </p:cNvSpPr>
          <p:nvPr>
            <p:ph type="sldImg"/>
          </p:nvPr>
        </p:nvSpPr>
        <p:spPr/>
      </p:sp>
      <p:sp>
        <p:nvSpPr>
          <p:cNvPr id="4" name="Rectangle 3"/>
          <p:cNvSpPr txBox="1">
            <a:spLocks noGrp="1"/>
          </p:cNvSpPr>
          <p:nvPr>
            <p:ph type="body" sz="quarter" idx="1"/>
          </p:nvPr>
        </p:nvSpPr>
        <p:spPr/>
        <p:txBody>
          <a:bodyPr/>
          <a:lstStyle/>
          <a:p>
            <a:pPr lvl="0"/>
            <a:r>
              <a:rPr lang="en-GB"/>
              <a:t>Give out papers: </a:t>
            </a:r>
            <a:r>
              <a:rPr lang="en-GB" b="1" u="sng"/>
              <a:t>Four Errors and a Conspiracy </a:t>
            </a:r>
          </a:p>
          <a:p>
            <a:pPr lvl="0"/>
            <a:r>
              <a:rPr lang="en-GB" b="1" u="sng"/>
              <a:t>Read abstract</a:t>
            </a:r>
          </a:p>
          <a:p>
            <a:pPr lvl="0"/>
            <a:r>
              <a:rPr lang="en-GB"/>
              <a:t>Refer to p 459/460</a:t>
            </a:r>
          </a:p>
          <a:p>
            <a:pPr lvl="0"/>
            <a:r>
              <a:rPr lang="en-GB"/>
              <a:t>Allow time for discussion</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7"/>
          <p:cNvSpPr txBox="1"/>
          <p:nvPr/>
        </p:nvSpPr>
        <p:spPr>
          <a:xfrm>
            <a:off x="3850438" y="9428578"/>
            <a:ext cx="2945659" cy="496332"/>
          </a:xfrm>
          <a:prstGeom prst="rect">
            <a:avLst/>
          </a:prstGeom>
          <a:noFill/>
          <a:ln>
            <a:noFill/>
          </a:ln>
        </p:spPr>
        <p:txBody>
          <a:bodyPr vert="horz" wrap="square" lIns="91440" tIns="45720" rIns="91440" bIns="45720" anchor="b" anchorCtr="0" compatLnSpc="1"/>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D1FF51F9-4D59-41AE-B4BD-490CD318EE13}" type="slidenum">
              <a:t>4</a:t>
            </a:fld>
            <a:endParaRPr lang="en-GB" sz="1200" b="0" i="0" u="none" strike="noStrike" kern="1200" cap="none" spc="0" baseline="0">
              <a:solidFill>
                <a:srgbClr val="000000"/>
              </a:solidFill>
              <a:uFillTx/>
              <a:latin typeface="Times New Roman" pitchFamily="18"/>
              <a:ea typeface=""/>
              <a:cs typeface=""/>
            </a:endParaRPr>
          </a:p>
        </p:txBody>
      </p:sp>
      <p:sp>
        <p:nvSpPr>
          <p:cNvPr id="3" name="Slide Image Placeholder 2"/>
          <p:cNvSpPr>
            <a:spLocks noGrp="1" noRot="1" noChangeAspect="1"/>
          </p:cNvSpPr>
          <p:nvPr>
            <p:ph type="sldImg"/>
          </p:nvPr>
        </p:nvSpPr>
        <p:spPr/>
      </p:sp>
      <p:sp>
        <p:nvSpPr>
          <p:cNvPr id="4" name="Rectangle 3"/>
          <p:cNvSpPr txBox="1">
            <a:spLocks noGrp="1"/>
          </p:cNvSpPr>
          <p:nvPr>
            <p:ph type="body" sz="quarter" idx="1"/>
          </p:nvPr>
        </p:nvSpPr>
        <p:spPr/>
        <p:txBody>
          <a:bodyPr/>
          <a:lstStyle/>
          <a:p>
            <a:pPr lvl="0"/>
            <a:r>
              <a:rPr lang="en-GB"/>
              <a:t>Social Constraints</a:t>
            </a:r>
          </a:p>
          <a:p>
            <a:pPr lvl="0"/>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lvl="0"/>
            <a:fld id="{CF9547EF-0BFF-462D-8887-D147402B7CA8}" type="slidenum">
              <a:rPr lang="en-US" smtClean="0"/>
              <a:t>7</a:t>
            </a:fld>
            <a:endParaRPr lang="en-US"/>
          </a:p>
        </p:txBody>
      </p:sp>
    </p:spTree>
    <p:extLst>
      <p:ext uri="{BB962C8B-B14F-4D97-AF65-F5344CB8AC3E}">
        <p14:creationId xmlns:p14="http://schemas.microsoft.com/office/powerpoint/2010/main" val="9895354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CF9547EF-0BFF-462D-8887-D147402B7CA8}" type="slidenum">
              <a:rPr lang="en-GB" smtClean="0"/>
              <a:t>8</a:t>
            </a:fld>
            <a:endParaRPr lang="en-GB"/>
          </a:p>
        </p:txBody>
      </p:sp>
    </p:spTree>
    <p:extLst>
      <p:ext uri="{BB962C8B-B14F-4D97-AF65-F5344CB8AC3E}">
        <p14:creationId xmlns:p14="http://schemas.microsoft.com/office/powerpoint/2010/main" val="36889038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7"/>
          <p:cNvSpPr txBox="1"/>
          <p:nvPr/>
        </p:nvSpPr>
        <p:spPr>
          <a:xfrm>
            <a:off x="3850438" y="9428578"/>
            <a:ext cx="2945659" cy="496332"/>
          </a:xfrm>
          <a:prstGeom prst="rect">
            <a:avLst/>
          </a:prstGeom>
          <a:noFill/>
          <a:ln>
            <a:noFill/>
          </a:ln>
        </p:spPr>
        <p:txBody>
          <a:bodyPr vert="horz" wrap="square" lIns="91440" tIns="45720" rIns="91440" bIns="45720" anchor="b" anchorCtr="0" compatLnSpc="1"/>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4ACCDFCA-B779-4445-B95E-CF5A62BA97D8}" type="slidenum">
              <a:t>19</a:t>
            </a:fld>
            <a:endParaRPr lang="en-GB" sz="1200" b="0" i="0" u="none" strike="noStrike" kern="1200" cap="none" spc="0" baseline="0">
              <a:solidFill>
                <a:srgbClr val="000000"/>
              </a:solidFill>
              <a:uFillTx/>
              <a:latin typeface="Times New Roman" pitchFamily="18"/>
              <a:ea typeface=""/>
              <a:cs typeface=""/>
            </a:endParaRPr>
          </a:p>
        </p:txBody>
      </p:sp>
      <p:sp>
        <p:nvSpPr>
          <p:cNvPr id="3" name="Slide Image Placeholder 2"/>
          <p:cNvSpPr>
            <a:spLocks noGrp="1" noRot="1" noChangeAspect="1"/>
          </p:cNvSpPr>
          <p:nvPr>
            <p:ph type="sldImg"/>
          </p:nvPr>
        </p:nvSpPr>
        <p:spPr/>
      </p:sp>
      <p:sp>
        <p:nvSpPr>
          <p:cNvPr id="4" name="Rectangle 3"/>
          <p:cNvSpPr txBox="1">
            <a:spLocks noGrp="1"/>
          </p:cNvSpPr>
          <p:nvPr>
            <p:ph type="body" sz="quarter" idx="1"/>
          </p:nvPr>
        </p:nvSpPr>
        <p:spPr/>
        <p:txBody>
          <a:bodyPr/>
          <a:lstStyle/>
          <a:p>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8" name="Group 17"/>
          <p:cNvGrpSpPr/>
          <p:nvPr/>
        </p:nvGrpSpPr>
        <p:grpSpPr>
          <a:xfrm>
            <a:off x="0" y="0"/>
            <a:ext cx="9144677" cy="6858000"/>
            <a:chOff x="0" y="0"/>
            <a:chExt cx="9144677" cy="6858000"/>
          </a:xfrm>
        </p:grpSpPr>
        <p:pic>
          <p:nvPicPr>
            <p:cNvPr id="8" name="Picture 7" descr="S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1" name="Rectangle 10"/>
            <p:cNvSpPr/>
            <p:nvPr/>
          </p:nvSpPr>
          <p:spPr>
            <a:xfrm>
              <a:off x="1515532" y="1520422"/>
              <a:ext cx="6112935" cy="3818468"/>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11"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959"/>
            <a:stretch/>
          </p:blipFill>
          <p:spPr>
            <a:xfrm>
              <a:off x="0" y="3128434"/>
              <a:ext cx="1664208" cy="612648"/>
            </a:xfrm>
            <a:prstGeom prst="rect">
              <a:avLst/>
            </a:prstGeom>
          </p:spPr>
        </p:pic>
        <p:pic>
          <p:nvPicPr>
            <p:cNvPr id="13" name="Picture 12"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959"/>
            <a:stretch/>
          </p:blipFill>
          <p:spPr>
            <a:xfrm>
              <a:off x="7480469" y="3128434"/>
              <a:ext cx="1664208" cy="612648"/>
            </a:xfrm>
            <a:prstGeom prst="rect">
              <a:avLst/>
            </a:prstGeom>
          </p:spPr>
        </p:pic>
      </p:grpSp>
      <p:sp>
        <p:nvSpPr>
          <p:cNvPr id="2" name="Title 1"/>
          <p:cNvSpPr>
            <a:spLocks noGrp="1"/>
          </p:cNvSpPr>
          <p:nvPr>
            <p:ph type="ctrTitle"/>
          </p:nvPr>
        </p:nvSpPr>
        <p:spPr>
          <a:xfrm>
            <a:off x="1921934" y="1811863"/>
            <a:ext cx="5308866" cy="1515533"/>
          </a:xfrm>
        </p:spPr>
        <p:txBody>
          <a:bodyPr anchor="b">
            <a:noAutofit/>
          </a:bodyPr>
          <a:lstStyle>
            <a:lvl1pPr algn="ctr">
              <a:defRPr sz="48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1921934" y="3598327"/>
            <a:ext cx="5308866" cy="1377651"/>
          </a:xfrm>
        </p:spPr>
        <p:txBody>
          <a:bodyPr anchor="t">
            <a:normAutofit/>
          </a:bodyPr>
          <a:lstStyle>
            <a:lvl1pPr marL="0" indent="0" algn="ctr">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6065417" y="5054602"/>
            <a:ext cx="673276" cy="279400"/>
          </a:xfrm>
        </p:spPr>
        <p:txBody>
          <a:bodyPr/>
          <a:lstStyle/>
          <a:p>
            <a:pPr lvl="0"/>
            <a:fld id="{2FDD53FB-E48A-4A64-8A3A-1E67F106A9F9}" type="datetime1">
              <a:rPr lang="en-GB" smtClean="0"/>
              <a:pPr lvl="0"/>
              <a:t>27/01/2021</a:t>
            </a:fld>
            <a:endParaRPr lang="en-GB"/>
          </a:p>
        </p:txBody>
      </p:sp>
      <p:sp>
        <p:nvSpPr>
          <p:cNvPr id="5" name="Footer Placeholder 4"/>
          <p:cNvSpPr>
            <a:spLocks noGrp="1"/>
          </p:cNvSpPr>
          <p:nvPr>
            <p:ph type="ftr" sz="quarter" idx="11"/>
          </p:nvPr>
        </p:nvSpPr>
        <p:spPr>
          <a:xfrm>
            <a:off x="1921934" y="5054602"/>
            <a:ext cx="4064860" cy="279400"/>
          </a:xfrm>
        </p:spPr>
        <p:txBody>
          <a:bodyPr/>
          <a:lstStyle/>
          <a:p>
            <a:pPr lvl="0"/>
            <a:endParaRPr lang="en-GB"/>
          </a:p>
        </p:txBody>
      </p:sp>
      <p:sp>
        <p:nvSpPr>
          <p:cNvPr id="6" name="Slide Number Placeholder 5"/>
          <p:cNvSpPr>
            <a:spLocks noGrp="1"/>
          </p:cNvSpPr>
          <p:nvPr>
            <p:ph type="sldNum" sz="quarter" idx="12"/>
          </p:nvPr>
        </p:nvSpPr>
        <p:spPr>
          <a:xfrm>
            <a:off x="6817317" y="5054602"/>
            <a:ext cx="413483" cy="279400"/>
          </a:xfrm>
        </p:spPr>
        <p:txBody>
          <a:bodyPr/>
          <a:lstStyle/>
          <a:p>
            <a:pPr lvl="0"/>
            <a:fld id="{8041DD6A-8B4C-4476-831E-2CD80DE58082}" type="slidenum">
              <a:rPr lang="en-GB" smtClean="0"/>
              <a:t>‹#›</a:t>
            </a:fld>
            <a:endParaRPr lang="en-GB"/>
          </a:p>
        </p:txBody>
      </p:sp>
      <p:cxnSp>
        <p:nvCxnSpPr>
          <p:cNvPr id="15" name="Straight Connector 14"/>
          <p:cNvCxnSpPr/>
          <p:nvPr/>
        </p:nvCxnSpPr>
        <p:spPr>
          <a:xfrm>
            <a:off x="2019825" y="3471329"/>
            <a:ext cx="5113083"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55903384"/>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278465" y="235626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lvl="0"/>
            <a:fld id="{3EC2E007-CE3D-4A96-8036-592F9602A124}" type="datetime1">
              <a:rPr lang="en-GB" smtClean="0"/>
              <a:pPr lvl="0"/>
              <a:t>27/01/2021</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E5CCC07D-A225-4B6B-A98E-E151FFF30286}" type="slidenum">
              <a:rPr lang="en-GB" smtClean="0"/>
              <a:t>‹#›</a:t>
            </a:fld>
            <a:endParaRPr lang="en-GB"/>
          </a:p>
        </p:txBody>
      </p:sp>
    </p:spTree>
    <p:extLst>
      <p:ext uri="{BB962C8B-B14F-4D97-AF65-F5344CB8AC3E}">
        <p14:creationId xmlns:p14="http://schemas.microsoft.com/office/powerpoint/2010/main" val="2117445417"/>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78465" y="1641413"/>
            <a:ext cx="6595534" cy="1822514"/>
          </a:xfrm>
        </p:spPr>
        <p:txBody>
          <a:bodyPr anchor="b">
            <a:normAutofit/>
          </a:bodyPr>
          <a:lstStyle>
            <a:lvl1pPr algn="ctr">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78465" y="3734859"/>
            <a:ext cx="6595534" cy="1090015"/>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lvl="0"/>
            <a:fld id="{6F4210F4-7FFE-4C23-A5F1-59EC3E36FDE9}" type="datetime1">
              <a:rPr lang="en-GB" smtClean="0"/>
              <a:pPr lvl="0"/>
              <a:t>27/01/2021</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FEC1D00F-3079-4027-B5FB-16D229694A9C}" type="slidenum">
              <a:rPr lang="en-GB" smtClean="0"/>
              <a:t>‹#›</a:t>
            </a:fld>
            <a:endParaRPr lang="en-GB"/>
          </a:p>
        </p:txBody>
      </p:sp>
      <p:cxnSp>
        <p:nvCxnSpPr>
          <p:cNvPr id="31" name="Straight Connector 30"/>
          <p:cNvCxnSpPr/>
          <p:nvPr/>
        </p:nvCxnSpPr>
        <p:spPr>
          <a:xfrm>
            <a:off x="1278466" y="3599392"/>
            <a:ext cx="6595533"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322488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278465" y="235626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1176866" y="915337"/>
            <a:ext cx="6798734" cy="130386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76866" y="2487168"/>
            <a:ext cx="3337560" cy="344728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5152" y="2487168"/>
            <a:ext cx="3337560" cy="344728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lvl="0"/>
            <a:fld id="{4F8C357E-4342-4A92-A4CF-00FC74BBC003}" type="datetime1">
              <a:rPr lang="en-GB" smtClean="0"/>
              <a:pPr lvl="0"/>
              <a:t>27/01/2021</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05F07D07-9A3B-44C8-88BF-5C3FC5203EB0}" type="slidenum">
              <a:rPr lang="en-GB" smtClean="0"/>
              <a:t>‹#›</a:t>
            </a:fld>
            <a:endParaRPr lang="en-GB"/>
          </a:p>
        </p:txBody>
      </p:sp>
    </p:spTree>
    <p:extLst>
      <p:ext uri="{BB962C8B-B14F-4D97-AF65-F5344CB8AC3E}">
        <p14:creationId xmlns:p14="http://schemas.microsoft.com/office/powerpoint/2010/main" val="3471470804"/>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76868"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76868" y="3243263"/>
            <a:ext cx="3337560" cy="2706624"/>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1832"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41832" y="3243263"/>
            <a:ext cx="3337560" cy="2706624"/>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lvl="0"/>
            <a:fld id="{FA5579D2-28C8-4C4D-AB6D-A96CB05B0669}" type="datetime1">
              <a:rPr lang="en-GB" smtClean="0"/>
              <a:pPr lvl="0"/>
              <a:t>27/01/2021</a:t>
            </a:fld>
            <a:endParaRPr lang="en-GB"/>
          </a:p>
        </p:txBody>
      </p:sp>
      <p:sp>
        <p:nvSpPr>
          <p:cNvPr id="8" name="Footer Placeholder 7"/>
          <p:cNvSpPr>
            <a:spLocks noGrp="1"/>
          </p:cNvSpPr>
          <p:nvPr>
            <p:ph type="ftr" sz="quarter" idx="11"/>
          </p:nvPr>
        </p:nvSpPr>
        <p:spPr/>
        <p:txBody>
          <a:bodyPr/>
          <a:lstStyle/>
          <a:p>
            <a:pPr lvl="0"/>
            <a:endParaRPr lang="en-GB"/>
          </a:p>
        </p:txBody>
      </p:sp>
      <p:sp>
        <p:nvSpPr>
          <p:cNvPr id="9" name="Slide Number Placeholder 8"/>
          <p:cNvSpPr>
            <a:spLocks noGrp="1"/>
          </p:cNvSpPr>
          <p:nvPr>
            <p:ph type="sldNum" sz="quarter" idx="12"/>
          </p:nvPr>
        </p:nvSpPr>
        <p:spPr/>
        <p:txBody>
          <a:bodyPr/>
          <a:lstStyle/>
          <a:p>
            <a:pPr lvl="0"/>
            <a:fld id="{7999C282-66D1-4CDF-9182-59B6BA73F1EE}" type="slidenum">
              <a:rPr lang="en-GB" smtClean="0"/>
              <a:t>‹#›</a:t>
            </a:fld>
            <a:endParaRPr lang="en-GB"/>
          </a:p>
        </p:txBody>
      </p:sp>
      <p:cxnSp>
        <p:nvCxnSpPr>
          <p:cNvPr id="41" name="Straight Connector 40"/>
          <p:cNvCxnSpPr/>
          <p:nvPr/>
        </p:nvCxnSpPr>
        <p:spPr>
          <a:xfrm>
            <a:off x="1278466" y="235467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179722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176865" y="915337"/>
            <a:ext cx="6798735" cy="1303867"/>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pPr lvl="0"/>
            <a:fld id="{7C7B6BCC-8FC6-4B32-B81D-FD2EBAF752FB}" type="datetime1">
              <a:rPr lang="en-GB" smtClean="0"/>
              <a:pPr lvl="0"/>
              <a:t>27/01/2021</a:t>
            </a:fld>
            <a:endParaRPr lang="en-GB"/>
          </a:p>
        </p:txBody>
      </p:sp>
      <p:sp>
        <p:nvSpPr>
          <p:cNvPr id="4" name="Footer Placeholder 3"/>
          <p:cNvSpPr>
            <a:spLocks noGrp="1"/>
          </p:cNvSpPr>
          <p:nvPr>
            <p:ph type="ftr" sz="quarter" idx="11"/>
          </p:nvPr>
        </p:nvSpPr>
        <p:spPr/>
        <p:txBody>
          <a:bodyPr/>
          <a:lstStyle/>
          <a:p>
            <a:pPr lvl="0"/>
            <a:endParaRPr lang="en-GB"/>
          </a:p>
        </p:txBody>
      </p:sp>
      <p:sp>
        <p:nvSpPr>
          <p:cNvPr id="5" name="Slide Number Placeholder 4"/>
          <p:cNvSpPr>
            <a:spLocks noGrp="1"/>
          </p:cNvSpPr>
          <p:nvPr>
            <p:ph type="sldNum" sz="quarter" idx="12"/>
          </p:nvPr>
        </p:nvSpPr>
        <p:spPr/>
        <p:txBody>
          <a:bodyPr/>
          <a:lstStyle/>
          <a:p>
            <a:pPr lvl="0"/>
            <a:fld id="{16557796-0F53-4762-BF10-AC72EFC3C608}" type="slidenum">
              <a:rPr lang="en-GB" smtClean="0"/>
              <a:t>‹#›</a:t>
            </a:fld>
            <a:endParaRPr lang="en-GB"/>
          </a:p>
        </p:txBody>
      </p:sp>
      <p:cxnSp>
        <p:nvCxnSpPr>
          <p:cNvPr id="14" name="Straight Connector 13"/>
          <p:cNvCxnSpPr/>
          <p:nvPr/>
        </p:nvCxnSpPr>
        <p:spPr>
          <a:xfrm>
            <a:off x="1278466" y="235467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350446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lvl="0"/>
            <a:fld id="{AD0761FC-6FFB-4605-A823-DC45A3FBBF85}" type="datetime1">
              <a:rPr lang="en-GB" smtClean="0"/>
              <a:pPr lvl="0"/>
              <a:t>27/01/2021</a:t>
            </a:fld>
            <a:endParaRPr lang="en-GB"/>
          </a:p>
        </p:txBody>
      </p:sp>
      <p:sp>
        <p:nvSpPr>
          <p:cNvPr id="3" name="Footer Placeholder 2"/>
          <p:cNvSpPr>
            <a:spLocks noGrp="1"/>
          </p:cNvSpPr>
          <p:nvPr>
            <p:ph type="ftr" sz="quarter" idx="11"/>
          </p:nvPr>
        </p:nvSpPr>
        <p:spPr/>
        <p:txBody>
          <a:bodyPr/>
          <a:lstStyle/>
          <a:p>
            <a:pPr lvl="0"/>
            <a:endParaRPr lang="en-GB"/>
          </a:p>
        </p:txBody>
      </p:sp>
      <p:sp>
        <p:nvSpPr>
          <p:cNvPr id="4" name="Slide Number Placeholder 3"/>
          <p:cNvSpPr>
            <a:spLocks noGrp="1"/>
          </p:cNvSpPr>
          <p:nvPr>
            <p:ph type="sldNum" sz="quarter" idx="12"/>
          </p:nvPr>
        </p:nvSpPr>
        <p:spPr/>
        <p:txBody>
          <a:bodyPr/>
          <a:lstStyle/>
          <a:p>
            <a:pPr lvl="0"/>
            <a:fld id="{6B5AA396-0392-456A-8CE2-19E34BEF6636}" type="slidenum">
              <a:rPr lang="en-GB" smtClean="0"/>
              <a:t>‹#›</a:t>
            </a:fld>
            <a:endParaRPr lang="en-GB"/>
          </a:p>
        </p:txBody>
      </p:sp>
    </p:spTree>
    <p:extLst>
      <p:ext uri="{BB962C8B-B14F-4D97-AF65-F5344CB8AC3E}">
        <p14:creationId xmlns:p14="http://schemas.microsoft.com/office/powerpoint/2010/main" val="3897341486"/>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388534"/>
            <a:ext cx="2536798"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120062" y="982132"/>
            <a:ext cx="3855539"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76865" y="3031065"/>
            <a:ext cx="2536798"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pPr lvl="0"/>
            <a:fld id="{9D8FA05E-55F3-4D4B-A38C-A9CD10016DA5}" type="datetime1">
              <a:rPr lang="en-GB" smtClean="0"/>
              <a:pPr lvl="0"/>
              <a:t>27/01/2021</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DE24A12E-8ADD-465E-B2E4-4C7CD424959E}" type="slidenum">
              <a:rPr lang="en-GB" smtClean="0"/>
              <a:t>‹#›</a:t>
            </a:fld>
            <a:endParaRPr lang="en-GB"/>
          </a:p>
        </p:txBody>
      </p:sp>
      <p:cxnSp>
        <p:nvCxnSpPr>
          <p:cNvPr id="16" name="Straight Connector 15"/>
          <p:cNvCxnSpPr/>
          <p:nvPr/>
        </p:nvCxnSpPr>
        <p:spPr>
          <a:xfrm>
            <a:off x="1278466" y="2912533"/>
            <a:ext cx="233359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905780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883832"/>
            <a:ext cx="3632202" cy="1371600"/>
          </a:xfrm>
        </p:spPr>
        <p:txBody>
          <a:bodyPr anchor="b">
            <a:normAutofit/>
          </a:bodyPr>
          <a:lstStyle>
            <a:lvl1pPr algn="ctr">
              <a:defRPr sz="24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5183069" y="1032933"/>
            <a:ext cx="2929463" cy="4792136"/>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76865" y="3255432"/>
            <a:ext cx="3632201" cy="182880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pPr lvl="0"/>
            <a:fld id="{D3926D43-5D85-4F49-A330-DF4BA72D5ADD}" type="datetime1">
              <a:rPr lang="en-GB" smtClean="0"/>
              <a:pPr lvl="0"/>
              <a:t>27/01/2021</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32675A93-4C12-44E2-850A-6F654D030F83}" type="slidenum">
              <a:rPr lang="en-GB" smtClean="0"/>
              <a:t>‹#›</a:t>
            </a:fld>
            <a:endParaRPr lang="en-GB"/>
          </a:p>
        </p:txBody>
      </p:sp>
    </p:spTree>
    <p:extLst>
      <p:ext uri="{BB962C8B-B14F-4D97-AF65-F5344CB8AC3E}">
        <p14:creationId xmlns:p14="http://schemas.microsoft.com/office/powerpoint/2010/main" val="32580710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4815415"/>
            <a:ext cx="6798734"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26260" y="1032933"/>
            <a:ext cx="7091482" cy="3361269"/>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76866" y="5382153"/>
            <a:ext cx="6798734" cy="493712"/>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pPr lvl="0"/>
            <a:fld id="{9D8FA05E-55F3-4D4B-A38C-A9CD10016DA5}" type="datetime1">
              <a:rPr lang="en-GB" smtClean="0"/>
              <a:pPr lvl="0"/>
              <a:t>27/01/2021</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DE24A12E-8ADD-465E-B2E4-4C7CD424959E}" type="slidenum">
              <a:rPr lang="en-GB" smtClean="0"/>
              <a:t>‹#›</a:t>
            </a:fld>
            <a:endParaRPr lang="en-GB"/>
          </a:p>
        </p:txBody>
      </p:sp>
    </p:spTree>
    <p:extLst>
      <p:ext uri="{BB962C8B-B14F-4D97-AF65-F5344CB8AC3E}">
        <p14:creationId xmlns:p14="http://schemas.microsoft.com/office/powerpoint/2010/main" val="21648059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906873"/>
            <a:ext cx="6798734" cy="3097860"/>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76865" y="4275666"/>
            <a:ext cx="6798736" cy="1600202"/>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lvl="0"/>
            <a:fld id="{9D8FA05E-55F3-4D4B-A38C-A9CD10016DA5}" type="datetime1">
              <a:rPr lang="en-GB" smtClean="0"/>
              <a:pPr lvl="0"/>
              <a:t>27/01/2021</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DE24A12E-8ADD-465E-B2E4-4C7CD424959E}" type="slidenum">
              <a:rPr lang="en-GB" smtClean="0"/>
              <a:t>‹#›</a:t>
            </a:fld>
            <a:endParaRPr lang="en-GB"/>
          </a:p>
        </p:txBody>
      </p:sp>
      <p:cxnSp>
        <p:nvCxnSpPr>
          <p:cNvPr id="15" name="Straight Connector 14"/>
          <p:cNvCxnSpPr/>
          <p:nvPr/>
        </p:nvCxnSpPr>
        <p:spPr>
          <a:xfrm>
            <a:off x="1278465" y="4140199"/>
            <a:ext cx="6606425"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496414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34333" y="982132"/>
            <a:ext cx="6400250"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00200" y="3352799"/>
            <a:ext cx="5892798" cy="651933"/>
          </a:xfrm>
        </p:spPr>
        <p:txBody>
          <a:bodyPr anchor="ctr">
            <a:normAutofit/>
          </a:bodyPr>
          <a:lstStyle>
            <a:lvl1pPr marL="0" indent="0" algn="r">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176863" y="4343400"/>
            <a:ext cx="6798738"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lvl="0"/>
            <a:fld id="{9D8FA05E-55F3-4D4B-A38C-A9CD10016DA5}" type="datetime1">
              <a:rPr lang="en-GB" smtClean="0"/>
              <a:pPr lvl="0"/>
              <a:t>27/01/2021</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DE24A12E-8ADD-465E-B2E4-4C7CD424959E}" type="slidenum">
              <a:rPr lang="en-GB" smtClean="0"/>
              <a:t>‹#›</a:t>
            </a:fld>
            <a:endParaRPr lang="en-GB"/>
          </a:p>
        </p:txBody>
      </p:sp>
      <p:sp>
        <p:nvSpPr>
          <p:cNvPr id="14" name="TextBox 13"/>
          <p:cNvSpPr txBox="1"/>
          <p:nvPr/>
        </p:nvSpPr>
        <p:spPr>
          <a:xfrm>
            <a:off x="849969" y="905362"/>
            <a:ext cx="457319" cy="584776"/>
          </a:xfrm>
          <a:prstGeom prst="rect">
            <a:avLst/>
          </a:prstGeom>
        </p:spPr>
        <p:txBody>
          <a:bodyPr vert="horz" lIns="91440" tIns="45720" rIns="91440" bIns="45720" rtlCol="0" anchor="ctr">
            <a:noAutofit/>
          </a:bodyPr>
          <a:lstStyle/>
          <a:p>
            <a:pPr lvl="0"/>
            <a:r>
              <a:rPr lang="en-US" sz="7200" dirty="0">
                <a:solidFill>
                  <a:schemeClr val="tx1"/>
                </a:solidFill>
                <a:effectLst/>
              </a:rPr>
              <a:t>“</a:t>
            </a:r>
          </a:p>
        </p:txBody>
      </p:sp>
      <p:sp>
        <p:nvSpPr>
          <p:cNvPr id="15" name="TextBox 14"/>
          <p:cNvSpPr txBox="1"/>
          <p:nvPr/>
        </p:nvSpPr>
        <p:spPr>
          <a:xfrm>
            <a:off x="7633503" y="2827870"/>
            <a:ext cx="457319" cy="584776"/>
          </a:xfrm>
          <a:prstGeom prst="rect">
            <a:avLst/>
          </a:prstGeom>
        </p:spPr>
        <p:txBody>
          <a:bodyPr vert="horz" lIns="91440" tIns="45720" rIns="91440" bIns="45720" rtlCol="0" anchor="ctr">
            <a:noAutofit/>
          </a:bodyPr>
          <a:lstStyle/>
          <a:p>
            <a:pPr lvl="0" algn="r"/>
            <a:r>
              <a:rPr lang="en-US" sz="7200" dirty="0">
                <a:solidFill>
                  <a:schemeClr val="tx1"/>
                </a:solidFill>
                <a:effectLst/>
              </a:rPr>
              <a:t>”</a:t>
            </a:r>
          </a:p>
        </p:txBody>
      </p:sp>
      <p:cxnSp>
        <p:nvCxnSpPr>
          <p:cNvPr id="19" name="Straight Connector 18"/>
          <p:cNvCxnSpPr/>
          <p:nvPr/>
        </p:nvCxnSpPr>
        <p:spPr>
          <a:xfrm>
            <a:off x="1278466" y="4140199"/>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816539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76869" y="3308581"/>
            <a:ext cx="679872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76868" y="4777381"/>
            <a:ext cx="6798730" cy="8604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lvl="0"/>
            <a:fld id="{9D8FA05E-55F3-4D4B-A38C-A9CD10016DA5}" type="datetime1">
              <a:rPr lang="en-GB" smtClean="0"/>
              <a:pPr lvl="0"/>
              <a:t>27/01/2021</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DE24A12E-8ADD-465E-B2E4-4C7CD424959E}" type="slidenum">
              <a:rPr lang="en-GB" smtClean="0"/>
              <a:t>‹#›</a:t>
            </a:fld>
            <a:endParaRPr lang="en-GB"/>
          </a:p>
        </p:txBody>
      </p:sp>
    </p:spTree>
    <p:extLst>
      <p:ext uri="{BB962C8B-B14F-4D97-AF65-F5344CB8AC3E}">
        <p14:creationId xmlns:p14="http://schemas.microsoft.com/office/powerpoint/2010/main" val="7777273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09416" y="982132"/>
            <a:ext cx="632516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8" name="Text Placeholder 2"/>
          <p:cNvSpPr>
            <a:spLocks noGrp="1"/>
          </p:cNvSpPr>
          <p:nvPr>
            <p:ph type="body" idx="13"/>
          </p:nvPr>
        </p:nvSpPr>
        <p:spPr>
          <a:xfrm>
            <a:off x="1176868" y="3639312"/>
            <a:ext cx="6798730" cy="886968"/>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176865" y="4529667"/>
            <a:ext cx="6798736" cy="1346200"/>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lvl="0"/>
            <a:fld id="{9D8FA05E-55F3-4D4B-A38C-A9CD10016DA5}" type="datetime1">
              <a:rPr lang="en-GB" smtClean="0"/>
              <a:pPr lvl="0"/>
              <a:t>27/01/2021</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DE24A12E-8ADD-465E-B2E4-4C7CD424959E}" type="slidenum">
              <a:rPr lang="en-GB" smtClean="0"/>
              <a:t>‹#›</a:t>
            </a:fld>
            <a:endParaRPr lang="en-GB"/>
          </a:p>
        </p:txBody>
      </p:sp>
      <p:sp>
        <p:nvSpPr>
          <p:cNvPr id="12" name="TextBox 11"/>
          <p:cNvSpPr txBox="1"/>
          <p:nvPr/>
        </p:nvSpPr>
        <p:spPr>
          <a:xfrm>
            <a:off x="878060" y="896895"/>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7649796" y="2607728"/>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278466" y="342900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135772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76865" y="982131"/>
            <a:ext cx="6798734" cy="2294467"/>
          </a:xfrm>
        </p:spPr>
        <p:txBody>
          <a:bodyPr vert="horz" lIns="91440" tIns="45720" rIns="91440" bIns="45720" rtlCol="0" anchor="ctr">
            <a:normAutofit/>
          </a:bodyPr>
          <a:lstStyle>
            <a:lvl1pPr>
              <a:defRPr lang="en-US" sz="3200" b="0" dirty="0"/>
            </a:lvl1pPr>
          </a:lstStyle>
          <a:p>
            <a:pPr marL="0" lvl="0"/>
            <a:r>
              <a:rPr lang="en-US" smtClean="0"/>
              <a:t>Click to edit Master title style</a:t>
            </a:r>
            <a:endParaRPr lang="en-US" dirty="0"/>
          </a:p>
        </p:txBody>
      </p:sp>
      <p:sp>
        <p:nvSpPr>
          <p:cNvPr id="14" name="Text Placeholder 2"/>
          <p:cNvSpPr>
            <a:spLocks noGrp="1"/>
          </p:cNvSpPr>
          <p:nvPr>
            <p:ph type="body" idx="13"/>
          </p:nvPr>
        </p:nvSpPr>
        <p:spPr>
          <a:xfrm>
            <a:off x="1176868" y="3566160"/>
            <a:ext cx="6798730" cy="905256"/>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176866" y="4470400"/>
            <a:ext cx="6798734" cy="1405467"/>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lvl="0"/>
            <a:fld id="{9D8FA05E-55F3-4D4B-A38C-A9CD10016DA5}" type="datetime1">
              <a:rPr lang="en-GB" smtClean="0"/>
              <a:pPr lvl="0"/>
              <a:t>27/01/2021</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DE24A12E-8ADD-465E-B2E4-4C7CD424959E}" type="slidenum">
              <a:rPr lang="en-GB" smtClean="0"/>
              <a:t>‹#›</a:t>
            </a:fld>
            <a:endParaRPr lang="en-GB"/>
          </a:p>
        </p:txBody>
      </p:sp>
      <p:cxnSp>
        <p:nvCxnSpPr>
          <p:cNvPr id="15" name="Straight Connector 14"/>
          <p:cNvCxnSpPr/>
          <p:nvPr/>
        </p:nvCxnSpPr>
        <p:spPr>
          <a:xfrm>
            <a:off x="1278469" y="3429000"/>
            <a:ext cx="6606421"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258250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76865" y="2490135"/>
            <a:ext cx="6798736" cy="3385733"/>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lvl="0"/>
            <a:fld id="{2E76C7AA-A964-435E-A2C7-233E5C3F2D92}" type="datetime1">
              <a:rPr lang="en-GB" smtClean="0"/>
              <a:pPr lvl="0"/>
              <a:t>27/01/2021</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C65D52CE-7AC9-49B7-BECC-F40AF237A820}" type="slidenum">
              <a:rPr lang="en-GB" smtClean="0"/>
              <a:t>‹#›</a:t>
            </a:fld>
            <a:endParaRPr lang="en-GB"/>
          </a:p>
        </p:txBody>
      </p:sp>
      <p:cxnSp>
        <p:nvCxnSpPr>
          <p:cNvPr id="14" name="Straight Connector 13"/>
          <p:cNvCxnSpPr/>
          <p:nvPr/>
        </p:nvCxnSpPr>
        <p:spPr>
          <a:xfrm>
            <a:off x="1278466" y="2354670"/>
            <a:ext cx="660642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320266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356667" y="906873"/>
            <a:ext cx="1618930" cy="496899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76867" y="906873"/>
            <a:ext cx="4915509" cy="4968993"/>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lvl="0"/>
            <a:fld id="{F16607FC-1057-4DD3-A265-30486A69B883}" type="datetime1">
              <a:rPr lang="en-GB" smtClean="0"/>
              <a:pPr lvl="0"/>
              <a:t>27/01/2021</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63D5CD9E-23A5-4349-96E9-CB6670FC9B17}" type="slidenum">
              <a:rPr lang="en-GB" smtClean="0"/>
              <a:t>‹#›</a:t>
            </a:fld>
            <a:endParaRPr lang="en-GB"/>
          </a:p>
        </p:txBody>
      </p:sp>
      <p:cxnSp>
        <p:nvCxnSpPr>
          <p:cNvPr id="14" name="Straight Connector 13"/>
          <p:cNvCxnSpPr/>
          <p:nvPr/>
        </p:nvCxnSpPr>
        <p:spPr>
          <a:xfrm>
            <a:off x="6245512" y="906873"/>
            <a:ext cx="0" cy="4968993"/>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975336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0"/>
            <a:ext cx="9152467" cy="6858000"/>
            <a:chOff x="0" y="0"/>
            <a:chExt cx="9152467" cy="6858000"/>
          </a:xfrm>
        </p:grpSpPr>
        <p:pic>
          <p:nvPicPr>
            <p:cNvPr id="8" name="Picture 7" descr="S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9" name="Rectangle 8"/>
            <p:cNvSpPr/>
            <p:nvPr/>
          </p:nvSpPr>
          <p:spPr>
            <a:xfrm>
              <a:off x="553888" y="542807"/>
              <a:ext cx="8039776" cy="5756392"/>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l="1" r="14240"/>
            <a:stretch/>
          </p:blipFill>
          <p:spPr>
            <a:xfrm>
              <a:off x="0" y="3128434"/>
              <a:ext cx="68580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l="1" r="14240"/>
            <a:stretch/>
          </p:blipFill>
          <p:spPr>
            <a:xfrm>
              <a:off x="8466667" y="3128434"/>
              <a:ext cx="685800" cy="606425"/>
            </a:xfrm>
            <a:prstGeom prst="rect">
              <a:avLst/>
            </a:prstGeom>
          </p:spPr>
        </p:pic>
      </p:grpSp>
      <p:sp>
        <p:nvSpPr>
          <p:cNvPr id="2" name="Title Placeholder 1"/>
          <p:cNvSpPr>
            <a:spLocks noGrp="1"/>
          </p:cNvSpPr>
          <p:nvPr>
            <p:ph type="title"/>
          </p:nvPr>
        </p:nvSpPr>
        <p:spPr>
          <a:xfrm>
            <a:off x="1176866" y="915337"/>
            <a:ext cx="6798734"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176865" y="2490135"/>
            <a:ext cx="6798736" cy="3444997"/>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356670" y="5960533"/>
            <a:ext cx="1148283"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pPr lvl="0"/>
            <a:fld id="{9D8FA05E-55F3-4D4B-A38C-A9CD10016DA5}" type="datetime1">
              <a:rPr lang="en-GB" smtClean="0"/>
              <a:pPr lvl="0"/>
              <a:t>27/01/2021</a:t>
            </a:fld>
            <a:endParaRPr lang="en-GB"/>
          </a:p>
        </p:txBody>
      </p:sp>
      <p:sp>
        <p:nvSpPr>
          <p:cNvPr id="5" name="Footer Placeholder 4"/>
          <p:cNvSpPr>
            <a:spLocks noGrp="1"/>
          </p:cNvSpPr>
          <p:nvPr>
            <p:ph type="ftr" sz="quarter" idx="3"/>
          </p:nvPr>
        </p:nvSpPr>
        <p:spPr>
          <a:xfrm>
            <a:off x="1176865" y="5960533"/>
            <a:ext cx="5104667"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pPr lvl="0"/>
            <a:endParaRPr lang="en-GB"/>
          </a:p>
        </p:txBody>
      </p:sp>
      <p:sp>
        <p:nvSpPr>
          <p:cNvPr id="6" name="Slide Number Placeholder 5"/>
          <p:cNvSpPr>
            <a:spLocks noGrp="1"/>
          </p:cNvSpPr>
          <p:nvPr>
            <p:ph type="sldNum" sz="quarter" idx="4"/>
          </p:nvPr>
        </p:nvSpPr>
        <p:spPr>
          <a:xfrm>
            <a:off x="7580091" y="5960533"/>
            <a:ext cx="39551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pPr lvl="0"/>
            <a:fld id="{DE24A12E-8ADD-465E-B2E4-4C7CD424959E}" type="slidenum">
              <a:rPr lang="en-GB" smtClean="0"/>
              <a:t>‹#›</a:t>
            </a:fld>
            <a:endParaRPr lang="en-GB"/>
          </a:p>
        </p:txBody>
      </p:sp>
    </p:spTree>
    <p:extLst>
      <p:ext uri="{BB962C8B-B14F-4D97-AF65-F5344CB8AC3E}">
        <p14:creationId xmlns:p14="http://schemas.microsoft.com/office/powerpoint/2010/main" val="1175845241"/>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 id="2147483686" r:id="rId13"/>
    <p:sldLayoutId id="2147483687" r:id="rId14"/>
    <p:sldLayoutId id="2147483688" r:id="rId15"/>
    <p:sldLayoutId id="2147483689" r:id="rId16"/>
    <p:sldLayoutId id="2147483690" r:id="rId17"/>
  </p:sldLayoutIdLst>
  <p:txStyles>
    <p:titleStyle>
      <a:lvl1pPr algn="ctr" defTabSz="457200" rtl="0" eaLnBrk="1" latinLnBrk="0" hangingPunct="1">
        <a:spcBef>
          <a:spcPct val="0"/>
        </a:spcBef>
        <a:buNone/>
        <a:defRPr sz="40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4.xml"/><Relationship Id="rId7" Type="http://schemas.openxmlformats.org/officeDocument/2006/relationships/image" Target="../media/image9.emf"/><Relationship Id="rId2" Type="http://schemas.openxmlformats.org/officeDocument/2006/relationships/slideLayout" Target="../slideLayouts/slideLayout7.xml"/><Relationship Id="rId1" Type="http://schemas.openxmlformats.org/officeDocument/2006/relationships/vmlDrawing" Target="../drawings/vmlDrawing1.vml"/><Relationship Id="rId6" Type="http://schemas.openxmlformats.org/officeDocument/2006/relationships/oleObject" Target="../embeddings/oleObject2.bin"/><Relationship Id="rId5" Type="http://schemas.openxmlformats.org/officeDocument/2006/relationships/image" Target="../media/image8.emf"/><Relationship Id="rId4" Type="http://schemas.openxmlformats.org/officeDocument/2006/relationships/oleObject" Target="../embeddings/oleObject1.bin"/></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62">
    <p:spTree>
      <p:nvGrpSpPr>
        <p:cNvPr id="1" name=""/>
        <p:cNvGrpSpPr/>
        <p:nvPr/>
      </p:nvGrpSpPr>
      <p:grpSpPr>
        <a:xfrm>
          <a:off x="0" y="0"/>
          <a:ext cx="0" cy="0"/>
          <a:chOff x="0" y="0"/>
          <a:chExt cx="0" cy="0"/>
        </a:xfrm>
      </p:grpSpPr>
      <p:sp>
        <p:nvSpPr>
          <p:cNvPr id="2" name="Title 1"/>
          <p:cNvSpPr txBox="1">
            <a:spLocks noGrp="1"/>
          </p:cNvSpPr>
          <p:nvPr>
            <p:ph type="ctrTitle"/>
          </p:nvPr>
        </p:nvSpPr>
        <p:spPr>
          <a:xfrm>
            <a:off x="1752600" y="2057400"/>
            <a:ext cx="5723467" cy="2209086"/>
          </a:xfrm>
        </p:spPr>
        <p:txBody>
          <a:bodyPr/>
          <a:lstStyle/>
          <a:p>
            <a:pPr lvl="0">
              <a:lnSpc>
                <a:spcPct val="80000"/>
              </a:lnSpc>
              <a:spcBef>
                <a:spcPts val="400"/>
              </a:spcBef>
            </a:pPr>
            <a:r>
              <a:rPr lang="en-GB" sz="2900" b="1" dirty="0"/>
              <a:t/>
            </a:r>
            <a:br>
              <a:rPr lang="en-GB" sz="2900" b="1" dirty="0"/>
            </a:br>
            <a:r>
              <a:rPr lang="en-GB" sz="2900" b="1" dirty="0"/>
              <a:t/>
            </a:r>
            <a:br>
              <a:rPr lang="en-GB" sz="2900" b="1" dirty="0"/>
            </a:br>
            <a:r>
              <a:rPr lang="en-GB" sz="2900" b="1" dirty="0" smtClean="0"/>
              <a:t/>
            </a:r>
            <a:br>
              <a:rPr lang="en-GB" sz="2900" b="1" dirty="0" smtClean="0"/>
            </a:br>
            <a:r>
              <a:rPr lang="en-GB" sz="2900" b="1" dirty="0" smtClean="0"/>
              <a:t/>
            </a:r>
            <a:br>
              <a:rPr lang="en-GB" sz="2900" b="1" dirty="0" smtClean="0"/>
            </a:br>
            <a:r>
              <a:rPr lang="en-GB" sz="2900" b="1" dirty="0"/>
              <a:t/>
            </a:r>
            <a:br>
              <a:rPr lang="en-GB" sz="2900" b="1" dirty="0"/>
            </a:br>
            <a:r>
              <a:rPr lang="en-GB" sz="2900" b="1" dirty="0" smtClean="0"/>
              <a:t/>
            </a:r>
            <a:br>
              <a:rPr lang="en-GB" sz="2900" b="1" dirty="0" smtClean="0"/>
            </a:br>
            <a:r>
              <a:rPr lang="en-GB" sz="2900" b="1" dirty="0"/>
              <a:t/>
            </a:r>
            <a:br>
              <a:rPr lang="en-GB" sz="2900" b="1" dirty="0"/>
            </a:br>
            <a:r>
              <a:rPr lang="en-GB" sz="2900" b="1" dirty="0" smtClean="0"/>
              <a:t/>
            </a:r>
            <a:br>
              <a:rPr lang="en-GB" sz="2900" b="1" dirty="0" smtClean="0"/>
            </a:br>
            <a:r>
              <a:rPr lang="en-GB" sz="2900" b="1" dirty="0"/>
              <a:t/>
            </a:r>
            <a:br>
              <a:rPr lang="en-GB" sz="2900" b="1" dirty="0"/>
            </a:br>
            <a:r>
              <a:rPr lang="en-GB" sz="2900" b="1" dirty="0" smtClean="0"/>
              <a:t/>
            </a:r>
            <a:br>
              <a:rPr lang="en-GB" sz="2900" b="1" dirty="0" smtClean="0"/>
            </a:br>
            <a:r>
              <a:rPr lang="en-GB" sz="2900" b="1" dirty="0" smtClean="0"/>
              <a:t/>
            </a:r>
            <a:br>
              <a:rPr lang="en-GB" sz="2900" b="1" dirty="0" smtClean="0"/>
            </a:br>
            <a:r>
              <a:rPr lang="en-GB" sz="2900" b="1" dirty="0" smtClean="0"/>
              <a:t>What is Research </a:t>
            </a:r>
            <a:br>
              <a:rPr lang="en-GB" sz="2900" b="1" dirty="0" smtClean="0"/>
            </a:br>
            <a:r>
              <a:rPr lang="en-GB" sz="2900" b="1" dirty="0" smtClean="0"/>
              <a:t>in the Social Sciences?</a:t>
            </a:r>
            <a:r>
              <a:rPr lang="en-GB" sz="2900" b="1" dirty="0"/>
              <a:t/>
            </a:r>
            <a:br>
              <a:rPr lang="en-GB" sz="2900" b="1" dirty="0"/>
            </a:br>
            <a:r>
              <a:rPr lang="en-GB" sz="2900" b="1" dirty="0"/>
              <a:t/>
            </a:r>
            <a:br>
              <a:rPr lang="en-GB" sz="2900" b="1" dirty="0"/>
            </a:br>
            <a:r>
              <a:rPr lang="en-GB" sz="2000" dirty="0"/>
              <a:t/>
            </a:r>
            <a:br>
              <a:rPr lang="en-GB" sz="2000" dirty="0"/>
            </a:br>
            <a:endParaRPr lang="en-GB" sz="2000" dirty="0"/>
          </a:p>
        </p:txBody>
      </p:sp>
      <p:sp>
        <p:nvSpPr>
          <p:cNvPr id="3" name="Subtitle 2"/>
          <p:cNvSpPr txBox="1">
            <a:spLocks noGrp="1"/>
          </p:cNvSpPr>
          <p:nvPr>
            <p:ph type="subTitle" idx="1"/>
          </p:nvPr>
        </p:nvSpPr>
        <p:spPr>
          <a:xfrm>
            <a:off x="1676400" y="4191000"/>
            <a:ext cx="5712174" cy="1524003"/>
          </a:xfrm>
        </p:spPr>
        <p:txBody>
          <a:bodyPr/>
          <a:lstStyle/>
          <a:p>
            <a:pPr lvl="0">
              <a:lnSpc>
                <a:spcPct val="80000"/>
              </a:lnSpc>
              <a:spcBef>
                <a:spcPts val="400"/>
              </a:spcBef>
            </a:pPr>
            <a:endParaRPr lang="en-GB" sz="28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a:t>
            </a:r>
            <a:endParaRPr lang="en-US" dirty="0"/>
          </a:p>
        </p:txBody>
      </p:sp>
      <p:sp>
        <p:nvSpPr>
          <p:cNvPr id="3" name="Content Placeholder 2"/>
          <p:cNvSpPr>
            <a:spLocks noGrp="1"/>
          </p:cNvSpPr>
          <p:nvPr>
            <p:ph idx="1"/>
          </p:nvPr>
        </p:nvSpPr>
        <p:spPr/>
        <p:txBody>
          <a:bodyPr>
            <a:normAutofit/>
          </a:bodyPr>
          <a:lstStyle/>
          <a:p>
            <a:pPr marL="0" indent="0">
              <a:buNone/>
            </a:pPr>
            <a:endParaRPr lang="en-GB" dirty="0"/>
          </a:p>
          <a:p>
            <a:pPr marL="0" indent="0">
              <a:buNone/>
            </a:pPr>
            <a:endParaRPr lang="en-US" dirty="0"/>
          </a:p>
        </p:txBody>
      </p:sp>
      <p:sp>
        <p:nvSpPr>
          <p:cNvPr id="4" name="Content Placeholder 3"/>
          <p:cNvSpPr>
            <a:spLocks noGrp="1"/>
          </p:cNvSpPr>
          <p:nvPr>
            <p:ph type="body" idx="4294967295"/>
          </p:nvPr>
        </p:nvSpPr>
        <p:spPr>
          <a:xfrm>
            <a:off x="990600" y="2819400"/>
            <a:ext cx="6799262" cy="2362200"/>
          </a:xfrm>
        </p:spPr>
        <p:txBody>
          <a:bodyPr>
            <a:normAutofit fontScale="77500" lnSpcReduction="20000"/>
          </a:bodyPr>
          <a:lstStyle/>
          <a:p>
            <a:pPr marL="0" indent="0">
              <a:buNone/>
            </a:pPr>
            <a:r>
              <a:rPr lang="en-GB" sz="4000" dirty="0" smtClean="0"/>
              <a:t>To:</a:t>
            </a:r>
            <a:endParaRPr lang="en-GB" sz="4000" dirty="0"/>
          </a:p>
          <a:p>
            <a:r>
              <a:rPr lang="en-GB" sz="4000" dirty="0"/>
              <a:t>Begin to analyse what is social research; </a:t>
            </a:r>
          </a:p>
          <a:p>
            <a:r>
              <a:rPr lang="en-GB" sz="4000" dirty="0"/>
              <a:t>Reflect upon the role of social research in your own workplace contexts. </a:t>
            </a:r>
            <a:endParaRPr lang="en-US" sz="4000" dirty="0"/>
          </a:p>
          <a:p>
            <a:endParaRPr lang="en-US" dirty="0"/>
          </a:p>
        </p:txBody>
      </p:sp>
    </p:spTree>
    <p:extLst>
      <p:ext uri="{BB962C8B-B14F-4D97-AF65-F5344CB8AC3E}">
        <p14:creationId xmlns:p14="http://schemas.microsoft.com/office/powerpoint/2010/main" val="19169604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Rectangle 2"/>
          <p:cNvSpPr txBox="1">
            <a:spLocks noGrp="1"/>
          </p:cNvSpPr>
          <p:nvPr>
            <p:ph type="title"/>
          </p:nvPr>
        </p:nvSpPr>
        <p:spPr/>
        <p:txBody>
          <a:bodyPr>
            <a:normAutofit/>
          </a:bodyPr>
          <a:lstStyle/>
          <a:p>
            <a:pPr lvl="0"/>
            <a:r>
              <a:rPr lang="en-GB" sz="2800" dirty="0" smtClean="0"/>
              <a:t>Why </a:t>
            </a:r>
            <a:r>
              <a:rPr lang="en-GB" sz="2800" dirty="0"/>
              <a:t>Research in the Social Context?</a:t>
            </a:r>
            <a:endParaRPr lang="en-GB" sz="4000" dirty="0"/>
          </a:p>
        </p:txBody>
      </p:sp>
      <p:sp>
        <p:nvSpPr>
          <p:cNvPr id="4" name="Content Placeholder 3"/>
          <p:cNvSpPr>
            <a:spLocks noGrp="1"/>
          </p:cNvSpPr>
          <p:nvPr>
            <p:ph idx="1"/>
          </p:nvPr>
        </p:nvSpPr>
        <p:spPr>
          <a:xfrm>
            <a:off x="1176865" y="1981200"/>
            <a:ext cx="6798736" cy="4191000"/>
          </a:xfrm>
        </p:spPr>
        <p:txBody>
          <a:bodyPr/>
          <a:lstStyle/>
          <a:p>
            <a:endParaRPr lang="en-GB" dirty="0"/>
          </a:p>
        </p:txBody>
      </p:sp>
      <p:sp>
        <p:nvSpPr>
          <p:cNvPr id="5" name="Content Placeholder 4"/>
          <p:cNvSpPr>
            <a:spLocks noGrp="1"/>
          </p:cNvSpPr>
          <p:nvPr>
            <p:ph sz="half" idx="4294967295"/>
          </p:nvPr>
        </p:nvSpPr>
        <p:spPr>
          <a:xfrm>
            <a:off x="1176865" y="2490135"/>
            <a:ext cx="3336925" cy="3446462"/>
          </a:xfrm>
        </p:spPr>
        <p:txBody>
          <a:bodyPr>
            <a:normAutofit fontScale="85000" lnSpcReduction="20000"/>
          </a:bodyPr>
          <a:lstStyle/>
          <a:p>
            <a:pPr lvl="0"/>
            <a:r>
              <a:rPr lang="en-GB" sz="2800" dirty="0"/>
              <a:t>Inform Policy</a:t>
            </a:r>
          </a:p>
          <a:p>
            <a:pPr lvl="1"/>
            <a:r>
              <a:rPr lang="en-GB" sz="2100" dirty="0"/>
              <a:t>Political slant	 </a:t>
            </a:r>
          </a:p>
          <a:p>
            <a:pPr lvl="0"/>
            <a:r>
              <a:rPr lang="en-GB" sz="2800" dirty="0"/>
              <a:t>To Inform Practice</a:t>
            </a:r>
          </a:p>
          <a:p>
            <a:pPr lvl="1"/>
            <a:r>
              <a:rPr lang="en-GB" sz="2100" dirty="0"/>
              <a:t>Social Work,</a:t>
            </a:r>
          </a:p>
          <a:p>
            <a:pPr lvl="1"/>
            <a:r>
              <a:rPr lang="en-GB" sz="2100" dirty="0"/>
              <a:t>Education, </a:t>
            </a:r>
          </a:p>
          <a:p>
            <a:pPr lvl="1"/>
            <a:r>
              <a:rPr lang="en-GB" sz="2100" dirty="0" smtClean="0"/>
              <a:t>Nursing,</a:t>
            </a:r>
            <a:endParaRPr lang="en-GB" sz="2100" dirty="0"/>
          </a:p>
          <a:p>
            <a:pPr lvl="1"/>
            <a:r>
              <a:rPr lang="en-GB" sz="2100" dirty="0"/>
              <a:t>Community Development, </a:t>
            </a:r>
          </a:p>
          <a:p>
            <a:pPr lvl="1"/>
            <a:r>
              <a:rPr lang="en-GB" sz="2100" dirty="0"/>
              <a:t>Evidence based practice etc……….</a:t>
            </a:r>
          </a:p>
          <a:p>
            <a:pPr marL="365760" lvl="1" indent="0">
              <a:buNone/>
            </a:pPr>
            <a:endParaRPr lang="en-GB" dirty="0"/>
          </a:p>
          <a:p>
            <a:endParaRPr lang="en-US" dirty="0"/>
          </a:p>
        </p:txBody>
      </p:sp>
    </p:spTree>
  </p:cSld>
  <p:clrMapOvr>
    <a:masterClrMapping/>
  </p:clrMapOvr>
  <p:transition>
    <p:checke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Rectangle 2"/>
          <p:cNvSpPr txBox="1">
            <a:spLocks noGrp="1"/>
          </p:cNvSpPr>
          <p:nvPr>
            <p:ph type="title"/>
          </p:nvPr>
        </p:nvSpPr>
        <p:spPr/>
        <p:txBody>
          <a:bodyPr>
            <a:normAutofit fontScale="90000"/>
          </a:bodyPr>
          <a:lstStyle/>
          <a:p>
            <a:pPr lvl="0"/>
            <a:r>
              <a:rPr lang="cy-GB" dirty="0"/>
              <a:t/>
            </a:r>
            <a:br>
              <a:rPr lang="cy-GB" dirty="0"/>
            </a:br>
            <a:r>
              <a:rPr lang="en-GB" dirty="0"/>
              <a:t>Real world enquiry </a:t>
            </a:r>
          </a:p>
        </p:txBody>
      </p:sp>
      <p:sp>
        <p:nvSpPr>
          <p:cNvPr id="3" name="Rectangle 3"/>
          <p:cNvSpPr txBox="1">
            <a:spLocks noGrp="1"/>
          </p:cNvSpPr>
          <p:nvPr>
            <p:ph idx="1"/>
          </p:nvPr>
        </p:nvSpPr>
        <p:spPr/>
        <p:txBody>
          <a:bodyPr/>
          <a:lstStyle/>
          <a:p>
            <a:pPr lvl="0">
              <a:buNone/>
            </a:pPr>
            <a:r>
              <a:rPr lang="en-GB" dirty="0"/>
              <a:t>‘Social research does not exist in a bubble’</a:t>
            </a:r>
          </a:p>
          <a:p>
            <a:pPr lvl="0">
              <a:buNone/>
            </a:pPr>
            <a:r>
              <a:rPr lang="en-GB" dirty="0"/>
              <a:t>				</a:t>
            </a:r>
            <a:r>
              <a:rPr lang="en-GB" dirty="0" smtClean="0"/>
              <a:t>(</a:t>
            </a:r>
            <a:r>
              <a:rPr lang="en-GB" noProof="1" smtClean="0"/>
              <a:t>Bryman</a:t>
            </a:r>
            <a:r>
              <a:rPr lang="en-GB" dirty="0" smtClean="0"/>
              <a:t> </a:t>
            </a:r>
            <a:r>
              <a:rPr lang="en-GB" dirty="0"/>
              <a:t>2001)</a:t>
            </a:r>
          </a:p>
        </p:txBody>
      </p:sp>
      <p:pic>
        <p:nvPicPr>
          <p:cNvPr id="4" name="Picture 5" descr="cartoon"/>
          <p:cNvPicPr>
            <a:picLocks noChangeAspect="1"/>
          </p:cNvPicPr>
          <p:nvPr/>
        </p:nvPicPr>
        <p:blipFill>
          <a:blip r:embed="rId3"/>
          <a:srcRect/>
          <a:stretch>
            <a:fillRect/>
          </a:stretch>
        </p:blipFill>
        <p:spPr>
          <a:xfrm>
            <a:off x="2051721" y="2996955"/>
            <a:ext cx="5256583" cy="3265450"/>
          </a:xfrm>
          <a:prstGeom prst="rect">
            <a:avLst/>
          </a:prstGeom>
          <a:noFill/>
          <a:ln>
            <a:noFill/>
          </a:ln>
        </p:spPr>
      </p:pic>
    </p:spTree>
  </p:cSld>
  <p:clrMapOvr>
    <a:masterClrMapping/>
  </p:clrMapOvr>
  <p:transition>
    <p:checke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p:cNvSpPr txBox="1">
            <a:spLocks/>
          </p:cNvSpPr>
          <p:nvPr/>
        </p:nvSpPr>
        <p:spPr>
          <a:xfrm>
            <a:off x="595745" y="533400"/>
            <a:ext cx="6965240" cy="1202481"/>
          </a:xfrm>
          <a:prstGeom prst="rect">
            <a:avLst/>
          </a:prstGeom>
          <a:noFill/>
          <a:ln>
            <a:noFill/>
          </a:ln>
        </p:spPr>
        <p:txBody>
          <a:bodyPr vert="horz" wrap="square" lIns="91440" tIns="45720" rIns="91440" bIns="45720" anchor="ctr" anchorCtr="1" compatLnSpc="1"/>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r>
              <a:rPr lang="en-GB" sz="3200" dirty="0" smtClean="0"/>
              <a:t>What </a:t>
            </a:r>
            <a:r>
              <a:rPr lang="en-GB" sz="3200" dirty="0"/>
              <a:t>does Social Research Look like? </a:t>
            </a:r>
          </a:p>
        </p:txBody>
      </p:sp>
      <p:sp>
        <p:nvSpPr>
          <p:cNvPr id="9" name="Text Box 14"/>
          <p:cNvSpPr txBox="1"/>
          <p:nvPr/>
        </p:nvSpPr>
        <p:spPr>
          <a:xfrm>
            <a:off x="5943600" y="2849707"/>
            <a:ext cx="2209800" cy="400756"/>
          </a:xfrm>
          <a:prstGeom prst="rect">
            <a:avLst/>
          </a:prstGeom>
          <a:ln/>
        </p:spPr>
        <p:style>
          <a:lnRef idx="2">
            <a:schemeClr val="accent4"/>
          </a:lnRef>
          <a:fillRef idx="1">
            <a:schemeClr val="lt1"/>
          </a:fillRef>
          <a:effectRef idx="0">
            <a:schemeClr val="accent4"/>
          </a:effectRef>
          <a:fontRef idx="minor">
            <a:schemeClr val="dk1"/>
          </a:fontRef>
        </p:style>
        <p:txBody>
          <a:bodyPr vert="horz" wrap="square" lIns="92070" tIns="46040" rIns="92070" bIns="46040" anchor="t" anchorCtr="0" compatLnSpc="1">
            <a:spAutoFit/>
          </a:bodyPr>
          <a:lstStyle/>
          <a:p>
            <a:pPr marL="0" marR="0" lvl="0" indent="0" algn="ctr" defTabSz="914400" rtl="0" fontAlgn="auto" hangingPunct="0">
              <a:lnSpc>
                <a:spcPct val="100000"/>
              </a:lnSpc>
              <a:spcBef>
                <a:spcPts val="1900"/>
              </a:spcBef>
              <a:spcAft>
                <a:spcPts val="0"/>
              </a:spcAft>
              <a:buNone/>
              <a:tabLst/>
              <a:defRPr sz="1800" b="0" i="0" u="none" strike="noStrike" kern="0" cap="none" spc="0" baseline="0">
                <a:solidFill>
                  <a:srgbClr val="000000"/>
                </a:solidFill>
                <a:uFillTx/>
              </a:defRPr>
            </a:pPr>
            <a:r>
              <a:rPr lang="cy-GB" sz="2000" b="1" i="0" u="none" strike="noStrike" kern="1200" cap="none" spc="0" baseline="0" dirty="0" smtClean="0">
                <a:solidFill>
                  <a:srgbClr val="000000"/>
                </a:solidFill>
                <a:uFillTx/>
                <a:latin typeface="Times New Roman" pitchFamily="18"/>
                <a:ea typeface=""/>
                <a:cs typeface=""/>
              </a:rPr>
              <a:t> </a:t>
            </a:r>
            <a:r>
              <a:rPr lang="en-GB" sz="2000" b="1" i="0" u="none" strike="noStrike" kern="1200" cap="none" spc="0" baseline="0" dirty="0" smtClean="0">
                <a:solidFill>
                  <a:srgbClr val="000000"/>
                </a:solidFill>
                <a:uFillTx/>
                <a:latin typeface="Times New Roman" pitchFamily="18"/>
                <a:ea typeface=""/>
                <a:cs typeface=""/>
              </a:rPr>
              <a:t>Methodology</a:t>
            </a:r>
            <a:endParaRPr lang="en-GB" sz="2000" b="1" i="0" u="none" strike="noStrike" kern="1200" cap="none" spc="0" baseline="0" dirty="0">
              <a:solidFill>
                <a:srgbClr val="000000"/>
              </a:solidFill>
              <a:uFillTx/>
              <a:latin typeface="Times New Roman" pitchFamily="18"/>
              <a:ea typeface=""/>
              <a:cs typeface=""/>
            </a:endParaRPr>
          </a:p>
        </p:txBody>
      </p:sp>
      <p:grpSp>
        <p:nvGrpSpPr>
          <p:cNvPr id="10" name="Group 20"/>
          <p:cNvGrpSpPr/>
          <p:nvPr/>
        </p:nvGrpSpPr>
        <p:grpSpPr>
          <a:xfrm>
            <a:off x="609600" y="1905000"/>
            <a:ext cx="7696200" cy="4365133"/>
            <a:chOff x="1169020" y="1975141"/>
            <a:chExt cx="6027635" cy="4230065"/>
          </a:xfrm>
        </p:grpSpPr>
        <p:sp>
          <p:nvSpPr>
            <p:cNvPr id="11" name="Text Box 15"/>
            <p:cNvSpPr txBox="1"/>
            <p:nvPr/>
          </p:nvSpPr>
          <p:spPr>
            <a:xfrm>
              <a:off x="1169020" y="5419730"/>
              <a:ext cx="1879604" cy="785476"/>
            </a:xfrm>
            <a:prstGeom prst="rect">
              <a:avLst/>
            </a:prstGeom>
            <a:ln/>
          </p:spPr>
          <p:style>
            <a:lnRef idx="2">
              <a:schemeClr val="dk1"/>
            </a:lnRef>
            <a:fillRef idx="1">
              <a:schemeClr val="lt1"/>
            </a:fillRef>
            <a:effectRef idx="0">
              <a:schemeClr val="dk1"/>
            </a:effectRef>
            <a:fontRef idx="minor">
              <a:schemeClr val="dk1"/>
            </a:fontRef>
          </p:style>
          <p:txBody>
            <a:bodyPr vert="horz" wrap="square" lIns="92070" tIns="46040" rIns="92070" bIns="46040" anchor="t" anchorCtr="0" compatLnSpc="1">
              <a:spAutoFit/>
            </a:bodyPr>
            <a:lstStyle/>
            <a:p>
              <a:pPr marL="0" marR="0" lvl="0" indent="0" algn="ctr" defTabSz="914400" rtl="0" fontAlgn="auto" hangingPunct="0">
                <a:lnSpc>
                  <a:spcPct val="100000"/>
                </a:lnSpc>
                <a:spcBef>
                  <a:spcPts val="600"/>
                </a:spcBef>
                <a:spcAft>
                  <a:spcPts val="0"/>
                </a:spcAft>
                <a:buNone/>
                <a:tabLst/>
                <a:defRPr sz="1800" b="0" i="0" u="none" strike="noStrike" kern="0" cap="none" spc="0" baseline="0">
                  <a:solidFill>
                    <a:srgbClr val="000000"/>
                  </a:solidFill>
                  <a:uFillTx/>
                </a:defRPr>
              </a:pPr>
              <a:endParaRPr lang="cy-GB" sz="2000" b="1" dirty="0" smtClean="0">
                <a:solidFill>
                  <a:srgbClr val="000000"/>
                </a:solidFill>
                <a:latin typeface="Times New Roman" pitchFamily="18"/>
                <a:ea typeface=""/>
                <a:cs typeface=""/>
              </a:endParaRPr>
            </a:p>
            <a:p>
              <a:pPr marL="0" marR="0" lvl="0" indent="0" algn="ctr" defTabSz="914400" rtl="0" fontAlgn="auto" hangingPunct="0">
                <a:lnSpc>
                  <a:spcPct val="100000"/>
                </a:lnSpc>
                <a:spcBef>
                  <a:spcPts val="600"/>
                </a:spcBef>
                <a:spcAft>
                  <a:spcPts val="0"/>
                </a:spcAft>
                <a:buNone/>
                <a:tabLst/>
                <a:defRPr sz="1800" b="0" i="0" u="none" strike="noStrike" kern="0" cap="none" spc="0" baseline="0">
                  <a:solidFill>
                    <a:srgbClr val="000000"/>
                  </a:solidFill>
                  <a:uFillTx/>
                </a:defRPr>
              </a:pPr>
              <a:r>
                <a:rPr lang="en-GB" sz="2000" b="1" i="0" u="none" strike="noStrike" kern="1200" cap="none" spc="0" baseline="0" dirty="0" smtClean="0">
                  <a:solidFill>
                    <a:srgbClr val="000000"/>
                  </a:solidFill>
                  <a:uFillTx/>
                  <a:latin typeface="Times New Roman" pitchFamily="18"/>
                  <a:ea typeface=""/>
                  <a:cs typeface=""/>
                </a:rPr>
                <a:t>Values</a:t>
              </a:r>
              <a:endParaRPr lang="en-GB" sz="2000" b="1" i="0" u="none" strike="noStrike" kern="1200" cap="none" spc="0" baseline="0" dirty="0">
                <a:solidFill>
                  <a:srgbClr val="000000"/>
                </a:solidFill>
                <a:uFillTx/>
                <a:latin typeface="Times New Roman" pitchFamily="18"/>
                <a:ea typeface=""/>
                <a:cs typeface=""/>
              </a:endParaRPr>
            </a:p>
          </p:txBody>
        </p:sp>
        <p:sp>
          <p:nvSpPr>
            <p:cNvPr id="17" name="Oval 6"/>
            <p:cNvSpPr/>
            <p:nvPr/>
          </p:nvSpPr>
          <p:spPr>
            <a:xfrm>
              <a:off x="2271915" y="3465583"/>
              <a:ext cx="3438925" cy="175260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ln/>
          </p:spPr>
          <p:style>
            <a:lnRef idx="2">
              <a:schemeClr val="accent2"/>
            </a:lnRef>
            <a:fillRef idx="1">
              <a:schemeClr val="lt1"/>
            </a:fillRef>
            <a:effectRef idx="0">
              <a:schemeClr val="accent2"/>
            </a:effectRef>
            <a:fontRef idx="minor">
              <a:schemeClr val="dk1"/>
            </a:fontRef>
          </p:style>
          <p:txBody>
            <a:bodyPr vert="horz" wrap="none" lIns="92070" tIns="46040" rIns="92070" bIns="46040" anchor="ctr" anchorCtr="0" compatLnSpc="1"/>
            <a:lstStyle/>
            <a:p>
              <a:pPr marL="0" marR="0" lvl="0" indent="0" algn="ctr" defTabSz="914400" rtl="0" fontAlgn="auto" hangingPunct="0">
                <a:lnSpc>
                  <a:spcPct val="100000"/>
                </a:lnSpc>
                <a:spcBef>
                  <a:spcPts val="800"/>
                </a:spcBef>
                <a:spcAft>
                  <a:spcPts val="0"/>
                </a:spcAft>
                <a:buNone/>
                <a:tabLst/>
                <a:defRPr sz="1800" b="0" i="0" u="none" strike="noStrike" kern="0" cap="none" spc="0" baseline="0">
                  <a:solidFill>
                    <a:srgbClr val="000000"/>
                  </a:solidFill>
                  <a:uFillTx/>
                </a:defRPr>
              </a:pPr>
              <a:r>
                <a:rPr lang="en-GB" sz="2800" b="1" i="0" u="none" strike="noStrike" kern="1200" cap="none" spc="0" baseline="0" dirty="0" smtClean="0">
                  <a:solidFill>
                    <a:srgbClr val="000000"/>
                  </a:solidFill>
                  <a:uFillTx/>
                  <a:latin typeface="Times New Roman" pitchFamily="18"/>
                  <a:ea typeface=""/>
                  <a:cs typeface=""/>
                </a:rPr>
                <a:t>Social </a:t>
              </a:r>
              <a:r>
                <a:rPr lang="en-GB" sz="2800" b="1" i="0" u="none" strike="noStrike" kern="1200" cap="none" spc="0" baseline="0" dirty="0">
                  <a:solidFill>
                    <a:srgbClr val="000000"/>
                  </a:solidFill>
                  <a:uFillTx/>
                  <a:latin typeface="Times New Roman" pitchFamily="18"/>
                  <a:ea typeface=""/>
                  <a:cs typeface=""/>
                </a:rPr>
                <a:t>Research</a:t>
              </a:r>
            </a:p>
          </p:txBody>
        </p:sp>
        <p:sp>
          <p:nvSpPr>
            <p:cNvPr id="18" name="Text Box 12"/>
            <p:cNvSpPr txBox="1"/>
            <p:nvPr/>
          </p:nvSpPr>
          <p:spPr>
            <a:xfrm>
              <a:off x="5139255" y="5405876"/>
              <a:ext cx="2057400" cy="785476"/>
            </a:xfrm>
            <a:prstGeom prst="rect">
              <a:avLst/>
            </a:prstGeom>
            <a:ln/>
          </p:spPr>
          <p:style>
            <a:lnRef idx="2">
              <a:schemeClr val="accent3"/>
            </a:lnRef>
            <a:fillRef idx="1">
              <a:schemeClr val="lt1"/>
            </a:fillRef>
            <a:effectRef idx="0">
              <a:schemeClr val="accent3"/>
            </a:effectRef>
            <a:fontRef idx="minor">
              <a:schemeClr val="dk1"/>
            </a:fontRef>
          </p:style>
          <p:txBody>
            <a:bodyPr vert="horz" wrap="square" lIns="92070" tIns="46040" rIns="92070" bIns="46040" anchor="t" anchorCtr="0" compatLnSpc="1">
              <a:spAutoFit/>
            </a:bodyPr>
            <a:lstStyle/>
            <a:p>
              <a:pPr marL="0" marR="0" lvl="0" indent="0" algn="ctr" defTabSz="914400" rtl="0" fontAlgn="auto" hangingPunct="0">
                <a:lnSpc>
                  <a:spcPct val="100000"/>
                </a:lnSpc>
                <a:spcBef>
                  <a:spcPts val="600"/>
                </a:spcBef>
                <a:spcAft>
                  <a:spcPts val="0"/>
                </a:spcAft>
                <a:buNone/>
                <a:tabLst/>
                <a:defRPr sz="1800" b="0" i="0" u="none" strike="noStrike" kern="0" cap="none" spc="0" baseline="0">
                  <a:solidFill>
                    <a:srgbClr val="000000"/>
                  </a:solidFill>
                  <a:uFillTx/>
                </a:defRPr>
              </a:pPr>
              <a:endParaRPr lang="cy-GB" sz="2000" b="1" dirty="0" smtClean="0">
                <a:solidFill>
                  <a:srgbClr val="000000"/>
                </a:solidFill>
                <a:latin typeface="Times New Roman" pitchFamily="18"/>
                <a:ea typeface=""/>
                <a:cs typeface=""/>
              </a:endParaRPr>
            </a:p>
            <a:p>
              <a:pPr marL="0" marR="0" lvl="0" indent="0" algn="ctr" defTabSz="914400" rtl="0" fontAlgn="auto" hangingPunct="0">
                <a:lnSpc>
                  <a:spcPct val="100000"/>
                </a:lnSpc>
                <a:spcBef>
                  <a:spcPts val="600"/>
                </a:spcBef>
                <a:spcAft>
                  <a:spcPts val="0"/>
                </a:spcAft>
                <a:buNone/>
                <a:tabLst/>
                <a:defRPr sz="1800" b="0" i="0" u="none" strike="noStrike" kern="0" cap="none" spc="0" baseline="0">
                  <a:solidFill>
                    <a:srgbClr val="000000"/>
                  </a:solidFill>
                  <a:uFillTx/>
                </a:defRPr>
              </a:pPr>
              <a:r>
                <a:rPr lang="en-GB" sz="2000" b="1" i="0" u="none" strike="noStrike" kern="1200" cap="none" spc="0" baseline="0" dirty="0" smtClean="0">
                  <a:solidFill>
                    <a:srgbClr val="000000"/>
                  </a:solidFill>
                  <a:uFillTx/>
                  <a:latin typeface="Times New Roman" pitchFamily="18"/>
                  <a:ea typeface=""/>
                  <a:cs typeface=""/>
                </a:rPr>
                <a:t>Theory</a:t>
              </a:r>
              <a:endParaRPr lang="en-GB" sz="2000" b="1" i="0" u="none" strike="noStrike" kern="1200" cap="none" spc="0" baseline="0" dirty="0">
                <a:solidFill>
                  <a:srgbClr val="000000"/>
                </a:solidFill>
                <a:uFillTx/>
                <a:latin typeface="Times New Roman" pitchFamily="18"/>
                <a:ea typeface=""/>
                <a:cs typeface=""/>
              </a:endParaRPr>
            </a:p>
          </p:txBody>
        </p:sp>
        <p:sp>
          <p:nvSpPr>
            <p:cNvPr id="19" name="Text Box 13"/>
            <p:cNvSpPr txBox="1"/>
            <p:nvPr/>
          </p:nvSpPr>
          <p:spPr>
            <a:xfrm>
              <a:off x="2683612" y="1975141"/>
              <a:ext cx="2624857" cy="400756"/>
            </a:xfrm>
            <a:prstGeom prst="rect">
              <a:avLst/>
            </a:prstGeom>
            <a:ln/>
          </p:spPr>
          <p:style>
            <a:lnRef idx="2">
              <a:schemeClr val="accent1"/>
            </a:lnRef>
            <a:fillRef idx="1">
              <a:schemeClr val="lt1"/>
            </a:fillRef>
            <a:effectRef idx="0">
              <a:schemeClr val="accent1"/>
            </a:effectRef>
            <a:fontRef idx="minor">
              <a:schemeClr val="dk1"/>
            </a:fontRef>
          </p:style>
          <p:txBody>
            <a:bodyPr vert="horz" wrap="square" lIns="92070" tIns="46040" rIns="92070" bIns="46040" anchor="t" anchorCtr="0" compatLnSpc="1">
              <a:spAutoFit/>
            </a:bodyPr>
            <a:lstStyle/>
            <a:p>
              <a:pPr marL="0" marR="0" lvl="0" indent="0" algn="ctr" defTabSz="914400" rtl="0" fontAlgn="auto" hangingPunct="0">
                <a:lnSpc>
                  <a:spcPct val="100000"/>
                </a:lnSpc>
                <a:spcBef>
                  <a:spcPts val="1900"/>
                </a:spcBef>
                <a:spcAft>
                  <a:spcPts val="0"/>
                </a:spcAft>
                <a:buNone/>
                <a:tabLst/>
                <a:defRPr sz="1800" b="0" i="0" u="none" strike="noStrike" kern="0" cap="none" spc="0" baseline="0">
                  <a:solidFill>
                    <a:srgbClr val="000000"/>
                  </a:solidFill>
                  <a:uFillTx/>
                </a:defRPr>
              </a:pPr>
              <a:r>
                <a:rPr lang="cy-GB" sz="2000" b="1" i="0" u="none" strike="noStrike" kern="1200" cap="none" spc="0" baseline="0" dirty="0" smtClean="0">
                  <a:solidFill>
                    <a:srgbClr val="000000"/>
                  </a:solidFill>
                  <a:uFillTx/>
                  <a:latin typeface="Times New Roman" pitchFamily="18"/>
                  <a:ea typeface=""/>
                  <a:cs typeface=""/>
                </a:rPr>
                <a:t> </a:t>
              </a:r>
              <a:r>
                <a:rPr lang="en-GB" sz="2000" b="1" i="0" u="none" strike="noStrike" kern="1200" cap="none" spc="0" baseline="0" dirty="0" smtClean="0">
                  <a:solidFill>
                    <a:srgbClr val="000000"/>
                  </a:solidFill>
                  <a:uFillTx/>
                  <a:latin typeface="Times New Roman" pitchFamily="18"/>
                  <a:ea typeface=""/>
                  <a:cs typeface=""/>
                </a:rPr>
                <a:t>Practical </a:t>
              </a:r>
              <a:r>
                <a:rPr lang="en-GB" sz="2000" b="1" i="0" u="none" strike="noStrike" kern="1200" cap="none" spc="0" baseline="0" dirty="0">
                  <a:solidFill>
                    <a:srgbClr val="000000"/>
                  </a:solidFill>
                  <a:uFillTx/>
                  <a:latin typeface="Times New Roman" pitchFamily="18"/>
                  <a:ea typeface=""/>
                  <a:cs typeface=""/>
                </a:rPr>
                <a:t>considerations</a:t>
              </a:r>
            </a:p>
          </p:txBody>
        </p:sp>
      </p:grpSp>
      <p:sp>
        <p:nvSpPr>
          <p:cNvPr id="23" name="TextBox 22"/>
          <p:cNvSpPr txBox="1"/>
          <p:nvPr/>
        </p:nvSpPr>
        <p:spPr>
          <a:xfrm>
            <a:off x="1174353" y="2895600"/>
            <a:ext cx="1506541" cy="707886"/>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ctr"/>
            <a:endParaRPr lang="cy-GB" sz="2000" b="1" dirty="0" smtClean="0">
              <a:latin typeface="Times New Roman" panose="02020603050405020304" pitchFamily="18" charset="0"/>
              <a:cs typeface="Times New Roman" panose="02020603050405020304" pitchFamily="18" charset="0"/>
            </a:endParaRPr>
          </a:p>
          <a:p>
            <a:pPr algn="ctr"/>
            <a:r>
              <a:rPr lang="en-GB" sz="2000" b="1" dirty="0" smtClean="0">
                <a:latin typeface="Times New Roman" panose="02020603050405020304" pitchFamily="18" charset="0"/>
                <a:cs typeface="Times New Roman" panose="02020603050405020304" pitchFamily="18" charset="0"/>
              </a:rPr>
              <a:t>Ethics</a:t>
            </a:r>
            <a:r>
              <a:rPr lang="en-GB" sz="2000" dirty="0" smtClean="0">
                <a:latin typeface="Times New Roman" panose="02020603050405020304" pitchFamily="18" charset="0"/>
                <a:cs typeface="Times New Roman" panose="02020603050405020304" pitchFamily="18" charset="0"/>
              </a:rPr>
              <a:t> </a:t>
            </a:r>
            <a:endParaRPr lang="en-US" sz="2000" dirty="0">
              <a:latin typeface="Times New Roman" panose="02020603050405020304" pitchFamily="18" charset="0"/>
              <a:cs typeface="Times New Roman" panose="02020603050405020304" pitchFamily="18" charset="0"/>
            </a:endParaRPr>
          </a:p>
        </p:txBody>
      </p:sp>
      <p:cxnSp>
        <p:nvCxnSpPr>
          <p:cNvPr id="5" name="Straight Connector 4"/>
          <p:cNvCxnSpPr>
            <a:stCxn id="19" idx="2"/>
          </p:cNvCxnSpPr>
          <p:nvPr/>
        </p:nvCxnSpPr>
        <p:spPr>
          <a:xfrm flipH="1">
            <a:off x="3963090" y="2318552"/>
            <a:ext cx="256104" cy="1198103"/>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p:cNvCxnSpPr>
            <a:stCxn id="17" idx="7"/>
            <a:endCxn id="9" idx="2"/>
          </p:cNvCxnSpPr>
          <p:nvPr/>
        </p:nvCxnSpPr>
        <p:spPr>
          <a:xfrm flipV="1">
            <a:off x="5765652" y="3250463"/>
            <a:ext cx="1282848" cy="457428"/>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p:cNvCxnSpPr>
            <a:stCxn id="17" idx="6"/>
            <a:endCxn id="18" idx="0"/>
          </p:cNvCxnSpPr>
          <p:nvPr/>
        </p:nvCxnSpPr>
        <p:spPr>
          <a:xfrm>
            <a:off x="5765652" y="4986739"/>
            <a:ext cx="1226684" cy="458541"/>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a:stCxn id="17" idx="4"/>
            <a:endCxn id="23" idx="2"/>
          </p:cNvCxnSpPr>
          <p:nvPr/>
        </p:nvCxnSpPr>
        <p:spPr>
          <a:xfrm flipH="1" flipV="1">
            <a:off x="1927624" y="3603486"/>
            <a:ext cx="733203" cy="104405"/>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p:cNvCxnSpPr>
            <a:stCxn id="11" idx="0"/>
            <a:endCxn id="17" idx="5"/>
          </p:cNvCxnSpPr>
          <p:nvPr/>
        </p:nvCxnSpPr>
        <p:spPr>
          <a:xfrm flipV="1">
            <a:off x="1809557" y="4986739"/>
            <a:ext cx="851270" cy="472837"/>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2394031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095021" y="817583"/>
            <a:ext cx="6965240" cy="1202481"/>
          </a:xfrm>
          <a:prstGeom prst="rect">
            <a:avLst/>
          </a:prstGeom>
        </p:spPr>
        <p:txBody>
          <a:bodyPr/>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r>
              <a:rPr lang="en-US" dirty="0" smtClean="0"/>
              <a:t>Methodology  vs. Method </a:t>
            </a:r>
            <a:endParaRPr lang="en-US" dirty="0"/>
          </a:p>
        </p:txBody>
      </p:sp>
      <p:sp>
        <p:nvSpPr>
          <p:cNvPr id="4" name="Content Placeholder 5"/>
          <p:cNvSpPr txBox="1">
            <a:spLocks/>
          </p:cNvSpPr>
          <p:nvPr/>
        </p:nvSpPr>
        <p:spPr>
          <a:xfrm>
            <a:off x="1095022" y="2399166"/>
            <a:ext cx="7005374" cy="3325362"/>
          </a:xfrm>
          <a:prstGeom prst="rect">
            <a:avLst/>
          </a:prstGeom>
        </p:spPr>
        <p:txBody>
          <a:bodyPr/>
          <a:lstStyle>
            <a:lvl1pPr marL="274320" marR="0" lvl="0" indent="-274320" algn="l" defTabSz="914400" rtl="0" fontAlgn="auto" hangingPunct="1">
              <a:lnSpc>
                <a:spcPct val="100000"/>
              </a:lnSpc>
              <a:spcBef>
                <a:spcPts val="600"/>
              </a:spcBef>
              <a:spcAft>
                <a:spcPts val="0"/>
              </a:spcAft>
              <a:buClr>
                <a:srgbClr val="AA2B1E"/>
              </a:buClr>
              <a:buSzPct val="85000"/>
              <a:buFont typeface="Brush Script MT" pitchFamily="66"/>
              <a:buChar char="O"/>
              <a:tabLst/>
              <a:defRPr lang="en-US" sz="2400" b="0" i="0" u="none" strike="noStrike" kern="1200" cap="none" spc="0" baseline="0">
                <a:solidFill>
                  <a:srgbClr val="000000"/>
                </a:solidFill>
                <a:uFillTx/>
                <a:latin typeface="Franklin Gothic Book"/>
              </a:defRPr>
            </a:lvl1pPr>
            <a:lvl2pPr marL="640080" marR="0" lvl="1" indent="-27432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200" b="0" i="0" u="none" strike="noStrike" kern="1200" cap="none" spc="0" baseline="0">
                <a:solidFill>
                  <a:srgbClr val="000000"/>
                </a:solidFill>
                <a:uFillTx/>
                <a:latin typeface="Franklin Gothic Book"/>
              </a:defRPr>
            </a:lvl2pPr>
            <a:lvl3pPr marL="914400" marR="0" lvl="2" indent="-22860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000" b="0" i="0" u="none" strike="noStrike" kern="1200" cap="none" spc="0" baseline="0">
                <a:solidFill>
                  <a:srgbClr val="000000"/>
                </a:solidFill>
                <a:uFillTx/>
                <a:latin typeface="Franklin Gothic Book"/>
              </a:defRPr>
            </a:lvl3pPr>
            <a:lvl4pPr marL="1280160" marR="0" lvl="3"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800" b="0" i="0" u="none" strike="noStrike" kern="1200" cap="none" spc="0" baseline="0">
                <a:solidFill>
                  <a:srgbClr val="000000"/>
                </a:solidFill>
                <a:uFillTx/>
                <a:latin typeface="Franklin Gothic Book"/>
              </a:defRPr>
            </a:lvl4pPr>
            <a:lvl5pPr marL="1645920" marR="0" lvl="4"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600" b="0" i="0" u="none" strike="noStrike" kern="1200" cap="none" spc="0" baseline="0">
                <a:solidFill>
                  <a:srgbClr val="000000"/>
                </a:solidFill>
                <a:uFillTx/>
                <a:latin typeface="Franklin Gothic Book"/>
              </a:defRPr>
            </a:lvl5pPr>
          </a:lstStyle>
          <a:p>
            <a:pPr marL="0" indent="0" algn="ctr">
              <a:buNone/>
            </a:pPr>
            <a:r>
              <a:rPr lang="en-US" b="1" dirty="0"/>
              <a:t>Methodology </a:t>
            </a:r>
          </a:p>
          <a:p>
            <a:r>
              <a:rPr lang="en-US" dirty="0"/>
              <a:t>The theoretical framework that outlines the rules to follow in a study.</a:t>
            </a:r>
          </a:p>
          <a:p>
            <a:pPr marL="0" indent="0" algn="ctr">
              <a:buFont typeface="Brush Script MT" pitchFamily="66"/>
              <a:buNone/>
            </a:pPr>
            <a:r>
              <a:rPr lang="en-US" b="1" dirty="0" smtClean="0"/>
              <a:t>Method</a:t>
            </a:r>
            <a:endParaRPr lang="en-US" dirty="0" smtClean="0"/>
          </a:p>
          <a:p>
            <a:r>
              <a:rPr lang="en-US" dirty="0" smtClean="0"/>
              <a:t>The actual tools/steps taken by which you conduct research into a subject or a topic.</a:t>
            </a:r>
            <a:endParaRPr lang="en-US" dirty="0"/>
          </a:p>
        </p:txBody>
      </p:sp>
      <p:sp>
        <p:nvSpPr>
          <p:cNvPr id="7" name="Title 6"/>
          <p:cNvSpPr>
            <a:spLocks noGrp="1"/>
          </p:cNvSpPr>
          <p:nvPr>
            <p:ph type="title"/>
          </p:nvPr>
        </p:nvSpPr>
        <p:spPr/>
        <p:txBody>
          <a:bodyPr/>
          <a:lstStyle/>
          <a:p>
            <a:endParaRPr lang="en-GB"/>
          </a:p>
        </p:txBody>
      </p:sp>
      <p:sp>
        <p:nvSpPr>
          <p:cNvPr id="8" name="Content Placeholder 7"/>
          <p:cNvSpPr>
            <a:spLocks noGrp="1"/>
          </p:cNvSpPr>
          <p:nvPr>
            <p:ph idx="1"/>
          </p:nvPr>
        </p:nvSpPr>
        <p:spPr>
          <a:xfrm>
            <a:off x="1286278" y="1905000"/>
            <a:ext cx="6798736" cy="4343400"/>
          </a:xfrm>
        </p:spPr>
        <p:txBody>
          <a:bodyPr/>
          <a:lstStyle/>
          <a:p>
            <a:pPr marL="0" indent="0">
              <a:buNone/>
            </a:pPr>
            <a:endParaRPr lang="en-GB" dirty="0"/>
          </a:p>
        </p:txBody>
      </p:sp>
    </p:spTree>
    <p:extLst>
      <p:ext uri="{BB962C8B-B14F-4D97-AF65-F5344CB8AC3E}">
        <p14:creationId xmlns:p14="http://schemas.microsoft.com/office/powerpoint/2010/main" val="346767123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itl 1"/>
          <p:cNvSpPr txBox="1">
            <a:spLocks/>
          </p:cNvSpPr>
          <p:nvPr/>
        </p:nvSpPr>
        <p:spPr>
          <a:xfrm>
            <a:off x="1087582" y="76200"/>
            <a:ext cx="6965240" cy="1202481"/>
          </a:xfrm>
          <a:prstGeom prst="rect">
            <a:avLst/>
          </a:prstGeom>
        </p:spPr>
        <p:txBody>
          <a:bodyPr/>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r>
              <a:rPr lang="en-US" sz="3600" dirty="0" smtClean="0">
                <a:solidFill>
                  <a:prstClr val="black"/>
                </a:solidFill>
                <a:latin typeface="Calibri"/>
              </a:rPr>
              <a:t/>
            </a:r>
            <a:br>
              <a:rPr lang="en-US" sz="3600" dirty="0" smtClean="0">
                <a:solidFill>
                  <a:prstClr val="black"/>
                </a:solidFill>
                <a:latin typeface="Calibri"/>
              </a:rPr>
            </a:br>
            <a:r>
              <a:rPr lang="en-US" sz="3200" dirty="0" smtClean="0">
                <a:solidFill>
                  <a:prstClr val="black"/>
                </a:solidFill>
                <a:latin typeface="Calibri"/>
              </a:rPr>
              <a:t>Different Approaches to Research Equate to Different ‘Research’ Paradigms</a:t>
            </a:r>
            <a:r>
              <a:rPr lang="en-US" sz="3600" dirty="0" smtClean="0">
                <a:solidFill>
                  <a:prstClr val="black"/>
                </a:solidFill>
                <a:latin typeface="Calibri"/>
              </a:rPr>
              <a:t/>
            </a:r>
            <a:br>
              <a:rPr lang="en-US" sz="3600" dirty="0" smtClean="0">
                <a:solidFill>
                  <a:prstClr val="black"/>
                </a:solidFill>
                <a:latin typeface="Calibri"/>
              </a:rPr>
            </a:br>
            <a:endParaRPr lang="en-US" dirty="0"/>
          </a:p>
        </p:txBody>
      </p:sp>
      <p:sp>
        <p:nvSpPr>
          <p:cNvPr id="6" name="Dalfan Cynnwys 2"/>
          <p:cNvSpPr txBox="1">
            <a:spLocks/>
          </p:cNvSpPr>
          <p:nvPr/>
        </p:nvSpPr>
        <p:spPr>
          <a:xfrm>
            <a:off x="1175327" y="2286000"/>
            <a:ext cx="3200400" cy="3602736"/>
          </a:xfrm>
          <a:prstGeom prst="rect">
            <a:avLst/>
          </a:prstGeom>
        </p:spPr>
        <p:txBody>
          <a:bodyPr/>
          <a:lstStyle>
            <a:lvl1pPr marL="274320" marR="0" lvl="0" indent="-274320" algn="l" defTabSz="914400" rtl="0" fontAlgn="auto" hangingPunct="1">
              <a:lnSpc>
                <a:spcPct val="100000"/>
              </a:lnSpc>
              <a:spcBef>
                <a:spcPts val="600"/>
              </a:spcBef>
              <a:spcAft>
                <a:spcPts val="0"/>
              </a:spcAft>
              <a:buClr>
                <a:srgbClr val="AA2B1E"/>
              </a:buClr>
              <a:buSzPct val="85000"/>
              <a:buFont typeface="Brush Script MT" pitchFamily="66"/>
              <a:buChar char="O"/>
              <a:tabLst/>
              <a:defRPr lang="en-US" sz="2400" b="0" i="0" u="none" strike="noStrike" kern="1200" cap="none" spc="0" baseline="0">
                <a:solidFill>
                  <a:srgbClr val="000000"/>
                </a:solidFill>
                <a:uFillTx/>
                <a:latin typeface="Franklin Gothic Book"/>
              </a:defRPr>
            </a:lvl1pPr>
            <a:lvl2pPr marL="640080" marR="0" lvl="1" indent="-27432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200" b="0" i="0" u="none" strike="noStrike" kern="1200" cap="none" spc="0" baseline="0">
                <a:solidFill>
                  <a:srgbClr val="000000"/>
                </a:solidFill>
                <a:uFillTx/>
                <a:latin typeface="Franklin Gothic Book"/>
              </a:defRPr>
            </a:lvl2pPr>
            <a:lvl3pPr marL="914400" marR="0" lvl="2" indent="-22860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000" b="0" i="0" u="none" strike="noStrike" kern="1200" cap="none" spc="0" baseline="0">
                <a:solidFill>
                  <a:srgbClr val="000000"/>
                </a:solidFill>
                <a:uFillTx/>
                <a:latin typeface="Franklin Gothic Book"/>
              </a:defRPr>
            </a:lvl3pPr>
            <a:lvl4pPr marL="1280160" marR="0" lvl="3"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800" b="0" i="0" u="none" strike="noStrike" kern="1200" cap="none" spc="0" baseline="0">
                <a:solidFill>
                  <a:srgbClr val="000000"/>
                </a:solidFill>
                <a:uFillTx/>
                <a:latin typeface="Franklin Gothic Book"/>
              </a:defRPr>
            </a:lvl4pPr>
            <a:lvl5pPr marL="1645920" marR="0" lvl="4"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600" b="0" i="0" u="none" strike="noStrike" kern="1200" cap="none" spc="0" baseline="0">
                <a:solidFill>
                  <a:srgbClr val="000000"/>
                </a:solidFill>
                <a:uFillTx/>
                <a:latin typeface="Franklin Gothic Book"/>
              </a:defRPr>
            </a:lvl5pPr>
          </a:lstStyle>
          <a:p>
            <a:pPr marL="365760" lvl="1" indent="0">
              <a:buNone/>
            </a:pPr>
            <a:endParaRPr lang="cy-GB" sz="2400" dirty="0" smtClean="0"/>
          </a:p>
          <a:p>
            <a:endParaRPr lang="en-GB" dirty="0"/>
          </a:p>
        </p:txBody>
      </p:sp>
      <p:sp>
        <p:nvSpPr>
          <p:cNvPr id="7" name="Dalfan Cynnwys 3"/>
          <p:cNvSpPr txBox="1">
            <a:spLocks/>
          </p:cNvSpPr>
          <p:nvPr/>
        </p:nvSpPr>
        <p:spPr>
          <a:xfrm>
            <a:off x="990600" y="2286000"/>
            <a:ext cx="6883400" cy="3605214"/>
          </a:xfrm>
          <a:prstGeom prst="rect">
            <a:avLst/>
          </a:prstGeom>
        </p:spPr>
        <p:txBody>
          <a:bodyPr/>
          <a:lstStyle>
            <a:lvl1pPr marL="274320" marR="0" lvl="0" indent="-274320" algn="l" defTabSz="914400" rtl="0" fontAlgn="auto" hangingPunct="1">
              <a:lnSpc>
                <a:spcPct val="100000"/>
              </a:lnSpc>
              <a:spcBef>
                <a:spcPts val="600"/>
              </a:spcBef>
              <a:spcAft>
                <a:spcPts val="0"/>
              </a:spcAft>
              <a:buClr>
                <a:srgbClr val="AA2B1E"/>
              </a:buClr>
              <a:buSzPct val="85000"/>
              <a:buFont typeface="Brush Script MT" pitchFamily="66"/>
              <a:buChar char="O"/>
              <a:tabLst/>
              <a:defRPr lang="en-US" sz="2400" b="0" i="0" u="none" strike="noStrike" kern="1200" cap="none" spc="0" baseline="0">
                <a:solidFill>
                  <a:srgbClr val="000000"/>
                </a:solidFill>
                <a:uFillTx/>
                <a:latin typeface="Franklin Gothic Book"/>
              </a:defRPr>
            </a:lvl1pPr>
            <a:lvl2pPr marL="640080" marR="0" lvl="1" indent="-27432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200" b="0" i="0" u="none" strike="noStrike" kern="1200" cap="none" spc="0" baseline="0">
                <a:solidFill>
                  <a:srgbClr val="000000"/>
                </a:solidFill>
                <a:uFillTx/>
                <a:latin typeface="Franklin Gothic Book"/>
              </a:defRPr>
            </a:lvl2pPr>
            <a:lvl3pPr marL="914400" marR="0" lvl="2" indent="-22860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000" b="0" i="0" u="none" strike="noStrike" kern="1200" cap="none" spc="0" baseline="0">
                <a:solidFill>
                  <a:srgbClr val="000000"/>
                </a:solidFill>
                <a:uFillTx/>
                <a:latin typeface="Franklin Gothic Book"/>
              </a:defRPr>
            </a:lvl3pPr>
            <a:lvl4pPr marL="1280160" marR="0" lvl="3"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800" b="0" i="0" u="none" strike="noStrike" kern="1200" cap="none" spc="0" baseline="0">
                <a:solidFill>
                  <a:srgbClr val="000000"/>
                </a:solidFill>
                <a:uFillTx/>
                <a:latin typeface="Franklin Gothic Book"/>
              </a:defRPr>
            </a:lvl4pPr>
            <a:lvl5pPr marL="1645920" marR="0" lvl="4"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600" b="0" i="0" u="none" strike="noStrike" kern="1200" cap="none" spc="0" baseline="0">
                <a:solidFill>
                  <a:srgbClr val="000000"/>
                </a:solidFill>
                <a:uFillTx/>
                <a:latin typeface="Franklin Gothic Book"/>
              </a:defRPr>
            </a:lvl5pPr>
          </a:lstStyle>
          <a:p>
            <a:r>
              <a:rPr lang="en-US" dirty="0" smtClean="0"/>
              <a:t>A paradigm is </a:t>
            </a:r>
          </a:p>
          <a:p>
            <a:pPr lvl="1"/>
            <a:r>
              <a:rPr lang="en-US" sz="2400" dirty="0" smtClean="0"/>
              <a:t>a ‘worldview 'or a set of assumptions about how things work</a:t>
            </a:r>
          </a:p>
          <a:p>
            <a:pPr marL="0" indent="0">
              <a:buNone/>
            </a:pPr>
            <a:endParaRPr lang="en-US" dirty="0"/>
          </a:p>
        </p:txBody>
      </p:sp>
    </p:spTree>
    <p:extLst>
      <p:ext uri="{BB962C8B-B14F-4D97-AF65-F5344CB8AC3E}">
        <p14:creationId xmlns:p14="http://schemas.microsoft.com/office/powerpoint/2010/main" val="71956602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p:cNvSpPr txBox="1">
            <a:spLocks/>
          </p:cNvSpPr>
          <p:nvPr/>
        </p:nvSpPr>
        <p:spPr>
          <a:xfrm>
            <a:off x="1524000" y="533400"/>
            <a:ext cx="7108829" cy="973141"/>
          </a:xfrm>
          <a:prstGeom prst="rect">
            <a:avLst/>
          </a:prstGeom>
        </p:spPr>
        <p:txBody>
          <a:bodyPr/>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endParaRPr lang="cy-GB" sz="2800" dirty="0" smtClean="0"/>
          </a:p>
          <a:p>
            <a:r>
              <a:rPr lang="en-GB" sz="2800" dirty="0" smtClean="0"/>
              <a:t>Quantitative and Qualitative</a:t>
            </a:r>
            <a:endParaRPr lang="en-GB" dirty="0"/>
          </a:p>
        </p:txBody>
      </p:sp>
      <p:graphicFrame>
        <p:nvGraphicFramePr>
          <p:cNvPr id="6" name="Object 5"/>
          <p:cNvGraphicFramePr/>
          <p:nvPr>
            <p:extLst>
              <p:ext uri="{D42A27DB-BD31-4B8C-83A1-F6EECF244321}">
                <p14:modId xmlns:p14="http://schemas.microsoft.com/office/powerpoint/2010/main" val="2350241817"/>
              </p:ext>
            </p:extLst>
          </p:nvPr>
        </p:nvGraphicFramePr>
        <p:xfrm>
          <a:off x="762000" y="1981200"/>
          <a:ext cx="7620000" cy="4343400"/>
        </p:xfrm>
        <a:graphic>
          <a:graphicData uri="http://schemas.openxmlformats.org/presentationml/2006/ole">
            <mc:AlternateContent xmlns:mc="http://schemas.openxmlformats.org/markup-compatibility/2006">
              <mc:Choice xmlns:v="urn:schemas-microsoft-com:vml" Requires="v">
                <p:oleObj spid="_x0000_s5272" name="Document" r:id="rId4" imgW="7933694" imgH="6435576" progId="Word.Document.8">
                  <p:embed/>
                </p:oleObj>
              </mc:Choice>
              <mc:Fallback>
                <p:oleObj name="Document" r:id="rId4" imgW="7933694" imgH="6435576" progId="Word.Document.8">
                  <p:embed/>
                  <p:pic>
                    <p:nvPicPr>
                      <p:cNvPr id="0" name=""/>
                      <p:cNvPicPr/>
                      <p:nvPr/>
                    </p:nvPicPr>
                    <p:blipFill>
                      <a:blip r:embed="rId5"/>
                      <a:stretch>
                        <a:fillRect/>
                      </a:stretch>
                    </p:blipFill>
                    <p:spPr>
                      <a:xfrm>
                        <a:off x="762000" y="1981200"/>
                        <a:ext cx="7620000" cy="4343400"/>
                      </a:xfrm>
                      <a:prstGeom prst="rect">
                        <a:avLst/>
                      </a:prstGeom>
                      <a:noFill/>
                      <a:ln>
                        <a:noFill/>
                      </a:ln>
                    </p:spPr>
                  </p:pic>
                </p:oleObj>
              </mc:Fallback>
            </mc:AlternateContent>
          </a:graphicData>
        </a:graphic>
      </p:graphicFrame>
      <p:graphicFrame>
        <p:nvGraphicFramePr>
          <p:cNvPr id="7" name="Object 6"/>
          <p:cNvGraphicFramePr/>
          <p:nvPr>
            <p:extLst>
              <p:ext uri="{D42A27DB-BD31-4B8C-83A1-F6EECF244321}">
                <p14:modId xmlns:p14="http://schemas.microsoft.com/office/powerpoint/2010/main" val="107738263"/>
              </p:ext>
            </p:extLst>
          </p:nvPr>
        </p:nvGraphicFramePr>
        <p:xfrm>
          <a:off x="228600" y="441330"/>
          <a:ext cx="1447796" cy="1065211"/>
        </p:xfrm>
        <a:graphic>
          <a:graphicData uri="http://schemas.openxmlformats.org/presentationml/2006/ole">
            <mc:AlternateContent xmlns:mc="http://schemas.openxmlformats.org/markup-compatibility/2006">
              <mc:Choice xmlns:v="urn:schemas-microsoft-com:vml" Requires="v">
                <p:oleObj spid="_x0000_s5273" r:id="rId6" imgW="6351392" imgH="4674751" progId="">
                  <p:embed/>
                </p:oleObj>
              </mc:Choice>
              <mc:Fallback>
                <p:oleObj r:id="rId6" imgW="6351392" imgH="4674751" progId="">
                  <p:embed/>
                  <p:pic>
                    <p:nvPicPr>
                      <p:cNvPr id="0" name=""/>
                      <p:cNvPicPr/>
                      <p:nvPr/>
                    </p:nvPicPr>
                    <p:blipFill>
                      <a:blip r:embed="rId7"/>
                      <a:stretch>
                        <a:fillRect/>
                      </a:stretch>
                    </p:blipFill>
                    <p:spPr>
                      <a:xfrm>
                        <a:off x="228600" y="441330"/>
                        <a:ext cx="1447796" cy="1065211"/>
                      </a:xfrm>
                      <a:prstGeom prst="rect">
                        <a:avLst/>
                      </a:prstGeom>
                      <a:solidFill>
                        <a:srgbClr val="FFFFFF"/>
                      </a:solidFill>
                      <a:ln>
                        <a:noFill/>
                      </a:ln>
                    </p:spPr>
                  </p:pic>
                </p:oleObj>
              </mc:Fallback>
            </mc:AlternateContent>
          </a:graphicData>
        </a:graphic>
      </p:graphicFrame>
    </p:spTree>
    <p:extLst>
      <p:ext uri="{BB962C8B-B14F-4D97-AF65-F5344CB8AC3E}">
        <p14:creationId xmlns:p14="http://schemas.microsoft.com/office/powerpoint/2010/main" val="170531462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p:cNvSpPr>
          <p:nvPr/>
        </p:nvSpPr>
        <p:spPr>
          <a:xfrm>
            <a:off x="899595" y="685801"/>
            <a:ext cx="7272808" cy="1334264"/>
          </a:xfrm>
          <a:prstGeom prst="rect">
            <a:avLst/>
          </a:prstGeom>
        </p:spPr>
        <p:txBody>
          <a:bodyPr/>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endParaRPr lang="cy-GB" sz="2800" b="1" dirty="0" smtClean="0"/>
          </a:p>
          <a:p>
            <a:r>
              <a:rPr lang="en-US" sz="2800" b="1" dirty="0" smtClean="0"/>
              <a:t>Methods Of Data Collection:  Qualitative and Quantitative</a:t>
            </a:r>
            <a:endParaRPr lang="en-US" sz="2800" b="1" dirty="0"/>
          </a:p>
        </p:txBody>
      </p:sp>
      <p:sp>
        <p:nvSpPr>
          <p:cNvPr id="3" name="Rectangle 3"/>
          <p:cNvSpPr txBox="1">
            <a:spLocks/>
          </p:cNvSpPr>
          <p:nvPr/>
        </p:nvSpPr>
        <p:spPr>
          <a:xfrm>
            <a:off x="609600" y="2020691"/>
            <a:ext cx="3815279" cy="3602736"/>
          </a:xfrm>
          <a:prstGeom prst="rect">
            <a:avLst/>
          </a:prstGeom>
        </p:spPr>
        <p:txBody>
          <a:bodyPr/>
          <a:lstStyle>
            <a:lvl1pPr marL="274320" marR="0" lvl="0" indent="-274320" algn="l" defTabSz="914400" rtl="0" fontAlgn="auto" hangingPunct="1">
              <a:lnSpc>
                <a:spcPct val="100000"/>
              </a:lnSpc>
              <a:spcBef>
                <a:spcPts val="600"/>
              </a:spcBef>
              <a:spcAft>
                <a:spcPts val="0"/>
              </a:spcAft>
              <a:buClr>
                <a:srgbClr val="AA2B1E"/>
              </a:buClr>
              <a:buSzPct val="85000"/>
              <a:buFont typeface="Brush Script MT" pitchFamily="66"/>
              <a:buChar char="O"/>
              <a:tabLst/>
              <a:defRPr lang="en-US" sz="2400" b="0" i="0" u="none" strike="noStrike" kern="1200" cap="none" spc="0" baseline="0">
                <a:solidFill>
                  <a:srgbClr val="000000"/>
                </a:solidFill>
                <a:uFillTx/>
                <a:latin typeface="Franklin Gothic Book"/>
              </a:defRPr>
            </a:lvl1pPr>
            <a:lvl2pPr marL="640080" marR="0" lvl="1" indent="-27432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200" b="0" i="0" u="none" strike="noStrike" kern="1200" cap="none" spc="0" baseline="0">
                <a:solidFill>
                  <a:srgbClr val="000000"/>
                </a:solidFill>
                <a:uFillTx/>
                <a:latin typeface="Franklin Gothic Book"/>
              </a:defRPr>
            </a:lvl2pPr>
            <a:lvl3pPr marL="914400" marR="0" lvl="2" indent="-22860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000" b="0" i="0" u="none" strike="noStrike" kern="1200" cap="none" spc="0" baseline="0">
                <a:solidFill>
                  <a:srgbClr val="000000"/>
                </a:solidFill>
                <a:uFillTx/>
                <a:latin typeface="Franklin Gothic Book"/>
              </a:defRPr>
            </a:lvl3pPr>
            <a:lvl4pPr marL="1280160" marR="0" lvl="3"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800" b="0" i="0" u="none" strike="noStrike" kern="1200" cap="none" spc="0" baseline="0">
                <a:solidFill>
                  <a:srgbClr val="000000"/>
                </a:solidFill>
                <a:uFillTx/>
                <a:latin typeface="Franklin Gothic Book"/>
              </a:defRPr>
            </a:lvl4pPr>
            <a:lvl5pPr marL="1645920" marR="0" lvl="4"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600" b="0" i="0" u="none" strike="noStrike" kern="1200" cap="none" spc="0" baseline="0">
                <a:solidFill>
                  <a:srgbClr val="000000"/>
                </a:solidFill>
                <a:uFillTx/>
                <a:latin typeface="Franklin Gothic Book"/>
              </a:defRPr>
            </a:lvl5pPr>
          </a:lstStyle>
          <a:p>
            <a:endParaRPr lang="cy-GB" dirty="0" smtClean="0"/>
          </a:p>
          <a:p>
            <a:endParaRPr lang="en-US" dirty="0"/>
          </a:p>
        </p:txBody>
      </p:sp>
      <p:sp>
        <p:nvSpPr>
          <p:cNvPr id="4" name="Rectangle 4"/>
          <p:cNvSpPr txBox="1">
            <a:spLocks/>
          </p:cNvSpPr>
          <p:nvPr/>
        </p:nvSpPr>
        <p:spPr>
          <a:xfrm>
            <a:off x="899595" y="2209800"/>
            <a:ext cx="7272808" cy="3733799"/>
          </a:xfrm>
          <a:prstGeom prst="rect">
            <a:avLst/>
          </a:prstGeom>
        </p:spPr>
        <p:txBody>
          <a:bodyPr/>
          <a:lstStyle>
            <a:lvl1pPr marL="274320" marR="0" lvl="0" indent="-274320" algn="l" defTabSz="914400" rtl="0" fontAlgn="auto" hangingPunct="1">
              <a:lnSpc>
                <a:spcPct val="100000"/>
              </a:lnSpc>
              <a:spcBef>
                <a:spcPts val="600"/>
              </a:spcBef>
              <a:spcAft>
                <a:spcPts val="0"/>
              </a:spcAft>
              <a:buClr>
                <a:srgbClr val="AA2B1E"/>
              </a:buClr>
              <a:buSzPct val="85000"/>
              <a:buFont typeface="Brush Script MT" pitchFamily="66"/>
              <a:buChar char="O"/>
              <a:tabLst/>
              <a:defRPr lang="en-US" sz="2400" b="0" i="0" u="none" strike="noStrike" kern="1200" cap="none" spc="0" baseline="0">
                <a:solidFill>
                  <a:srgbClr val="000000"/>
                </a:solidFill>
                <a:uFillTx/>
                <a:latin typeface="Franklin Gothic Book"/>
              </a:defRPr>
            </a:lvl1pPr>
            <a:lvl2pPr marL="640080" marR="0" lvl="1" indent="-27432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200" b="0" i="0" u="none" strike="noStrike" kern="1200" cap="none" spc="0" baseline="0">
                <a:solidFill>
                  <a:srgbClr val="000000"/>
                </a:solidFill>
                <a:uFillTx/>
                <a:latin typeface="Franklin Gothic Book"/>
              </a:defRPr>
            </a:lvl2pPr>
            <a:lvl3pPr marL="914400" marR="0" lvl="2" indent="-22860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000" b="0" i="0" u="none" strike="noStrike" kern="1200" cap="none" spc="0" baseline="0">
                <a:solidFill>
                  <a:srgbClr val="000000"/>
                </a:solidFill>
                <a:uFillTx/>
                <a:latin typeface="Franklin Gothic Book"/>
              </a:defRPr>
            </a:lvl3pPr>
            <a:lvl4pPr marL="1280160" marR="0" lvl="3"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800" b="0" i="0" u="none" strike="noStrike" kern="1200" cap="none" spc="0" baseline="0">
                <a:solidFill>
                  <a:srgbClr val="000000"/>
                </a:solidFill>
                <a:uFillTx/>
                <a:latin typeface="Franklin Gothic Book"/>
              </a:defRPr>
            </a:lvl4pPr>
            <a:lvl5pPr marL="1645920" marR="0" lvl="4"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600" b="0" i="0" u="none" strike="noStrike" kern="1200" cap="none" spc="0" baseline="0">
                <a:solidFill>
                  <a:srgbClr val="000000"/>
                </a:solidFill>
                <a:uFillTx/>
                <a:latin typeface="Franklin Gothic Book"/>
              </a:defRPr>
            </a:lvl5pPr>
          </a:lstStyle>
          <a:p>
            <a:pPr marL="0" indent="0" algn="ctr">
              <a:buFont typeface="Brush Script MT" pitchFamily="66"/>
              <a:buNone/>
            </a:pPr>
            <a:r>
              <a:rPr lang="en-US" sz="2000" b="1" dirty="0" smtClean="0"/>
              <a:t>Quantitative</a:t>
            </a:r>
          </a:p>
          <a:p>
            <a:r>
              <a:rPr lang="en-US" sz="2000" dirty="0" smtClean="0"/>
              <a:t>Involves experiments, surveys, testing, and structured content analysis, structured interviews, and observation.</a:t>
            </a:r>
          </a:p>
          <a:p>
            <a:pPr marL="0" indent="0" algn="ctr">
              <a:buNone/>
            </a:pPr>
            <a:r>
              <a:rPr lang="en-US" sz="2000" b="1" dirty="0"/>
              <a:t>Qualitative</a:t>
            </a:r>
          </a:p>
          <a:p>
            <a:r>
              <a:rPr lang="en-US" sz="2000" dirty="0"/>
              <a:t>Involves semi / unstructured interviews, observation, focus groups and content analysis, participatory methods of data collection.</a:t>
            </a:r>
          </a:p>
          <a:p>
            <a:endParaRPr lang="en-US" sz="2000" dirty="0"/>
          </a:p>
        </p:txBody>
      </p:sp>
    </p:spTree>
    <p:extLst>
      <p:ext uri="{BB962C8B-B14F-4D97-AF65-F5344CB8AC3E}">
        <p14:creationId xmlns:p14="http://schemas.microsoft.com/office/powerpoint/2010/main" val="218848682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29">
    <p:spTree>
      <p:nvGrpSpPr>
        <p:cNvPr id="1" name=""/>
        <p:cNvGrpSpPr/>
        <p:nvPr/>
      </p:nvGrpSpPr>
      <p:grpSpPr>
        <a:xfrm>
          <a:off x="0" y="0"/>
          <a:ext cx="0" cy="0"/>
          <a:chOff x="0" y="0"/>
          <a:chExt cx="0" cy="0"/>
        </a:xfrm>
      </p:grpSpPr>
      <p:sp>
        <p:nvSpPr>
          <p:cNvPr id="8" name="Title 1"/>
          <p:cNvSpPr txBox="1">
            <a:spLocks/>
          </p:cNvSpPr>
          <p:nvPr/>
        </p:nvSpPr>
        <p:spPr>
          <a:xfrm>
            <a:off x="801255" y="914399"/>
            <a:ext cx="6965240" cy="1204859"/>
          </a:xfrm>
          <a:prstGeom prst="rect">
            <a:avLst/>
          </a:prstGeom>
        </p:spPr>
        <p:txBody>
          <a:bodyPr/>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r>
              <a:rPr lang="en-US" sz="3200" dirty="0" smtClean="0"/>
              <a:t>Combining Quantitative and Qualitative Methodologies</a:t>
            </a:r>
            <a:endParaRPr lang="en-US" sz="3200" dirty="0"/>
          </a:p>
        </p:txBody>
      </p:sp>
      <p:sp>
        <p:nvSpPr>
          <p:cNvPr id="9" name="Content Placeholder 2"/>
          <p:cNvSpPr txBox="1">
            <a:spLocks/>
          </p:cNvSpPr>
          <p:nvPr/>
        </p:nvSpPr>
        <p:spPr>
          <a:xfrm>
            <a:off x="1463040" y="2119259"/>
            <a:ext cx="6196404" cy="3603814"/>
          </a:xfrm>
          <a:prstGeom prst="rect">
            <a:avLst/>
          </a:prstGeom>
        </p:spPr>
        <p:txBody>
          <a:bodyPr/>
          <a:lstStyle>
            <a:lvl1pPr marL="274320" marR="0" lvl="0" indent="-274320" algn="l" defTabSz="914400" rtl="0" fontAlgn="auto" hangingPunct="1">
              <a:lnSpc>
                <a:spcPct val="100000"/>
              </a:lnSpc>
              <a:spcBef>
                <a:spcPts val="600"/>
              </a:spcBef>
              <a:spcAft>
                <a:spcPts val="0"/>
              </a:spcAft>
              <a:buClr>
                <a:srgbClr val="AA2B1E"/>
              </a:buClr>
              <a:buSzPct val="85000"/>
              <a:buFont typeface="Brush Script MT" pitchFamily="66"/>
              <a:buChar char="O"/>
              <a:tabLst/>
              <a:defRPr lang="en-US" sz="2400" b="0" i="0" u="none" strike="noStrike" kern="1200" cap="none" spc="0" baseline="0">
                <a:solidFill>
                  <a:srgbClr val="000000"/>
                </a:solidFill>
                <a:uFillTx/>
                <a:latin typeface="Franklin Gothic Book"/>
              </a:defRPr>
            </a:lvl1pPr>
            <a:lvl2pPr marL="640080" marR="0" lvl="1" indent="-27432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200" b="0" i="0" u="none" strike="noStrike" kern="1200" cap="none" spc="0" baseline="0">
                <a:solidFill>
                  <a:srgbClr val="000000"/>
                </a:solidFill>
                <a:uFillTx/>
                <a:latin typeface="Franklin Gothic Book"/>
              </a:defRPr>
            </a:lvl2pPr>
            <a:lvl3pPr marL="914400" marR="0" lvl="2" indent="-22860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000" b="0" i="0" u="none" strike="noStrike" kern="1200" cap="none" spc="0" baseline="0">
                <a:solidFill>
                  <a:srgbClr val="000000"/>
                </a:solidFill>
                <a:uFillTx/>
                <a:latin typeface="Franklin Gothic Book"/>
              </a:defRPr>
            </a:lvl3pPr>
            <a:lvl4pPr marL="1280160" marR="0" lvl="3"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800" b="0" i="0" u="none" strike="noStrike" kern="1200" cap="none" spc="0" baseline="0">
                <a:solidFill>
                  <a:srgbClr val="000000"/>
                </a:solidFill>
                <a:uFillTx/>
                <a:latin typeface="Franklin Gothic Book"/>
              </a:defRPr>
            </a:lvl4pPr>
            <a:lvl5pPr marL="1645920" marR="0" lvl="4"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600" b="0" i="0" u="none" strike="noStrike" kern="1200" cap="none" spc="0" baseline="0">
                <a:solidFill>
                  <a:srgbClr val="000000"/>
                </a:solidFill>
                <a:uFillTx/>
                <a:latin typeface="Franklin Gothic Book"/>
              </a:defRPr>
            </a:lvl5pPr>
          </a:lstStyle>
          <a:p>
            <a:pPr marL="0" indent="0">
              <a:buNone/>
            </a:pPr>
            <a:endParaRPr lang="en-US" dirty="0"/>
          </a:p>
        </p:txBody>
      </p:sp>
      <p:sp>
        <p:nvSpPr>
          <p:cNvPr id="3" name="Title 2"/>
          <p:cNvSpPr>
            <a:spLocks noGrp="1"/>
          </p:cNvSpPr>
          <p:nvPr>
            <p:ph type="title"/>
          </p:nvPr>
        </p:nvSpPr>
        <p:spPr>
          <a:xfrm>
            <a:off x="1176866" y="685800"/>
            <a:ext cx="6798734" cy="2667000"/>
          </a:xfrm>
        </p:spPr>
        <p:txBody>
          <a:bodyPr/>
          <a:lstStyle/>
          <a:p>
            <a:endParaRPr lang="en-GB" dirty="0"/>
          </a:p>
        </p:txBody>
      </p:sp>
      <p:sp>
        <p:nvSpPr>
          <p:cNvPr id="4" name="Content Placeholder 3"/>
          <p:cNvSpPr>
            <a:spLocks noGrp="1"/>
          </p:cNvSpPr>
          <p:nvPr>
            <p:ph sz="half" idx="1"/>
          </p:nvPr>
        </p:nvSpPr>
        <p:spPr/>
        <p:txBody>
          <a:bodyPr/>
          <a:lstStyle/>
          <a:p>
            <a:r>
              <a:rPr lang="en-GB" dirty="0"/>
              <a:t>Mixed methodology  and mixed approaches often regarded  as a practical solution to research. </a:t>
            </a:r>
            <a:endParaRPr lang="en-US" dirty="0"/>
          </a:p>
          <a:p>
            <a:endParaRPr lang="en-GB" dirty="0"/>
          </a:p>
        </p:txBody>
      </p:sp>
      <p:sp>
        <p:nvSpPr>
          <p:cNvPr id="12" name="Content Placeholder 11"/>
          <p:cNvSpPr>
            <a:spLocks noGrp="1"/>
          </p:cNvSpPr>
          <p:nvPr>
            <p:ph sz="half" idx="2"/>
          </p:nvPr>
        </p:nvSpPr>
        <p:spPr/>
        <p:txBody>
          <a:bodyPr/>
          <a:lstStyle/>
          <a:p>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itl 3"/>
          <p:cNvSpPr>
            <a:spLocks noGrp="1"/>
          </p:cNvSpPr>
          <p:nvPr>
            <p:ph type="title"/>
          </p:nvPr>
        </p:nvSpPr>
        <p:spPr>
          <a:xfrm>
            <a:off x="762000" y="533400"/>
            <a:ext cx="6993461" cy="1544617"/>
          </a:xfrm>
        </p:spPr>
        <p:txBody>
          <a:bodyPr/>
          <a:lstStyle/>
          <a:p>
            <a:r>
              <a:rPr lang="cy-GB" sz="2800" dirty="0" smtClean="0"/>
              <a:t/>
            </a:r>
            <a:br>
              <a:rPr lang="cy-GB" sz="2800" dirty="0" smtClean="0"/>
            </a:br>
            <a:r>
              <a:rPr lang="en-GB" sz="2800" dirty="0" smtClean="0"/>
              <a:t>Social </a:t>
            </a:r>
            <a:r>
              <a:rPr lang="en-GB" sz="2800" dirty="0"/>
              <a:t>Research Qualitative Design Strategies </a:t>
            </a:r>
          </a:p>
        </p:txBody>
      </p:sp>
      <p:sp>
        <p:nvSpPr>
          <p:cNvPr id="5" name="Dalfan Cynnwys 4"/>
          <p:cNvSpPr>
            <a:spLocks noGrp="1"/>
          </p:cNvSpPr>
          <p:nvPr>
            <p:ph sz="half" idx="1"/>
          </p:nvPr>
        </p:nvSpPr>
        <p:spPr>
          <a:xfrm>
            <a:off x="1371600" y="2438400"/>
            <a:ext cx="3200400" cy="3602736"/>
          </a:xfrm>
        </p:spPr>
        <p:txBody>
          <a:bodyPr>
            <a:normAutofit fontScale="77500" lnSpcReduction="20000"/>
          </a:bodyPr>
          <a:lstStyle/>
          <a:p>
            <a:r>
              <a:rPr lang="en-GB" dirty="0"/>
              <a:t>Case Study </a:t>
            </a:r>
          </a:p>
          <a:p>
            <a:r>
              <a:rPr lang="en-GB" dirty="0"/>
              <a:t>Ethnography </a:t>
            </a:r>
          </a:p>
          <a:p>
            <a:r>
              <a:rPr lang="en-GB" dirty="0"/>
              <a:t>Phenomenology </a:t>
            </a:r>
          </a:p>
          <a:p>
            <a:r>
              <a:rPr lang="en-GB" dirty="0"/>
              <a:t>Grounded Theory </a:t>
            </a:r>
          </a:p>
          <a:p>
            <a:r>
              <a:rPr lang="en-GB" dirty="0"/>
              <a:t>Life History </a:t>
            </a:r>
          </a:p>
          <a:p>
            <a:r>
              <a:rPr lang="en-GB" dirty="0"/>
              <a:t>Historical Methods </a:t>
            </a:r>
          </a:p>
          <a:p>
            <a:r>
              <a:rPr lang="en-GB" dirty="0"/>
              <a:t>Clinical Research </a:t>
            </a:r>
          </a:p>
          <a:p>
            <a:r>
              <a:rPr lang="en-GB" dirty="0"/>
              <a:t>Action and applied research </a:t>
            </a:r>
          </a:p>
          <a:p>
            <a:r>
              <a:rPr lang="en-GB" dirty="0"/>
              <a:t>Participatory research </a:t>
            </a:r>
          </a:p>
          <a:p>
            <a:endParaRPr lang="en-GB" dirty="0"/>
          </a:p>
        </p:txBody>
      </p:sp>
      <p:sp>
        <p:nvSpPr>
          <p:cNvPr id="6" name="Dalfan Cynnwys 5"/>
          <p:cNvSpPr>
            <a:spLocks noGrp="1"/>
          </p:cNvSpPr>
          <p:nvPr>
            <p:ph sz="half" idx="2"/>
          </p:nvPr>
        </p:nvSpPr>
        <p:spPr>
          <a:xfrm>
            <a:off x="4724400" y="2514600"/>
            <a:ext cx="3200400" cy="3605214"/>
          </a:xfrm>
        </p:spPr>
        <p:txBody>
          <a:bodyPr>
            <a:normAutofit fontScale="77500" lnSpcReduction="20000"/>
          </a:bodyPr>
          <a:lstStyle/>
          <a:p>
            <a:endParaRPr lang="en-GB" dirty="0"/>
          </a:p>
        </p:txBody>
      </p:sp>
    </p:spTree>
    <p:extLst>
      <p:ext uri="{BB962C8B-B14F-4D97-AF65-F5344CB8AC3E}">
        <p14:creationId xmlns:p14="http://schemas.microsoft.com/office/powerpoint/2010/main" val="301755803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a:xfrm>
            <a:off x="990600" y="817583"/>
            <a:ext cx="7069661" cy="1697017"/>
          </a:xfrm>
        </p:spPr>
        <p:txBody>
          <a:bodyPr/>
          <a:lstStyle/>
          <a:p>
            <a:r>
              <a:rPr lang="en-GB" sz="3600" dirty="0" smtClean="0"/>
              <a:t/>
            </a:r>
            <a:br>
              <a:rPr lang="en-GB" sz="3600" dirty="0" smtClean="0"/>
            </a:br>
            <a:r>
              <a:rPr lang="en-GB" sz="3200" dirty="0" smtClean="0"/>
              <a:t>Social Research as an extension of practice </a:t>
            </a:r>
            <a:endParaRPr lang="en-GB" sz="3200" dirty="0"/>
          </a:p>
        </p:txBody>
      </p:sp>
      <p:sp>
        <p:nvSpPr>
          <p:cNvPr id="10" name="Content Placeholder 9"/>
          <p:cNvSpPr>
            <a:spLocks noGrp="1"/>
          </p:cNvSpPr>
          <p:nvPr>
            <p:ph sz="half" idx="1"/>
          </p:nvPr>
        </p:nvSpPr>
        <p:spPr>
          <a:xfrm>
            <a:off x="914400" y="2971800"/>
            <a:ext cx="6172200" cy="3145536"/>
          </a:xfrm>
        </p:spPr>
        <p:txBody>
          <a:bodyPr>
            <a:normAutofit/>
          </a:bodyPr>
          <a:lstStyle/>
          <a:p>
            <a:r>
              <a:rPr lang="en-GB" dirty="0"/>
              <a:t>Think about an area of your current practice that you would like to research or evaluate: </a:t>
            </a:r>
          </a:p>
          <a:p>
            <a:r>
              <a:rPr lang="en-GB" dirty="0"/>
              <a:t> solving a problem,</a:t>
            </a:r>
          </a:p>
          <a:p>
            <a:r>
              <a:rPr lang="en-GB" dirty="0"/>
              <a:t>improving practice, </a:t>
            </a:r>
          </a:p>
          <a:p>
            <a:r>
              <a:rPr lang="en-GB" dirty="0"/>
              <a:t>evaluating a new initiative to see if it works……</a:t>
            </a:r>
          </a:p>
          <a:p>
            <a:endParaRPr lang="cy-GB" dirty="0" smtClean="0"/>
          </a:p>
        </p:txBody>
      </p:sp>
    </p:spTree>
    <p:extLst>
      <p:ext uri="{BB962C8B-B14F-4D97-AF65-F5344CB8AC3E}">
        <p14:creationId xmlns:p14="http://schemas.microsoft.com/office/powerpoint/2010/main" val="256565797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What Can I research then?</a:t>
            </a:r>
            <a:endParaRPr lang="en-GB" dirty="0"/>
          </a:p>
        </p:txBody>
      </p:sp>
      <p:sp>
        <p:nvSpPr>
          <p:cNvPr id="4" name="Dalfan Cynnwys 3"/>
          <p:cNvSpPr>
            <a:spLocks noGrp="1"/>
          </p:cNvSpPr>
          <p:nvPr>
            <p:ph sz="half" idx="2"/>
          </p:nvPr>
        </p:nvSpPr>
        <p:spPr>
          <a:xfrm>
            <a:off x="762000" y="2743200"/>
            <a:ext cx="7315200" cy="3675888"/>
          </a:xfrm>
        </p:spPr>
        <p:txBody>
          <a:bodyPr>
            <a:noAutofit/>
          </a:bodyPr>
          <a:lstStyle/>
          <a:p>
            <a:r>
              <a:rPr lang="en-GB" sz="1900" dirty="0"/>
              <a:t>Almost any social, political, cultural, economic or aesthetic phenomenon, issue or problem can be the subject of research.  The key thing is not what it’s about, but the way you approach the issue.  If you are looking for a subject for your research the best things to do is to develop a real sense of curiosity about how the world around you works or let yourself be open to ideas, objects, experiences or events.</a:t>
            </a:r>
          </a:p>
          <a:p>
            <a:pPr algn="r"/>
            <a:r>
              <a:rPr lang="en-GB" sz="1900" noProof="1"/>
              <a:t>Boden, </a:t>
            </a:r>
            <a:r>
              <a:rPr lang="en-GB" sz="1900" noProof="1" smtClean="0"/>
              <a:t>Kenway </a:t>
            </a:r>
            <a:r>
              <a:rPr lang="en-GB" sz="1900" dirty="0"/>
              <a:t>and Epstein, 2005</a:t>
            </a:r>
          </a:p>
        </p:txBody>
      </p:sp>
    </p:spTree>
    <p:extLst>
      <p:ext uri="{BB962C8B-B14F-4D97-AF65-F5344CB8AC3E}">
        <p14:creationId xmlns:p14="http://schemas.microsoft.com/office/powerpoint/2010/main" val="400639320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817583"/>
            <a:ext cx="6993461" cy="1620817"/>
          </a:xfrm>
        </p:spPr>
        <p:txBody>
          <a:bodyPr/>
          <a:lstStyle/>
          <a:p>
            <a:r>
              <a:rPr lang="en-GB" sz="3600" dirty="0"/>
              <a:t/>
            </a:r>
            <a:br>
              <a:rPr lang="en-GB" sz="3600" dirty="0"/>
            </a:br>
            <a:r>
              <a:rPr lang="en-GB" sz="3200" dirty="0"/>
              <a:t>Social Research as an extension of practice </a:t>
            </a:r>
            <a:endParaRPr lang="en-GB" dirty="0"/>
          </a:p>
        </p:txBody>
      </p:sp>
      <p:sp>
        <p:nvSpPr>
          <p:cNvPr id="4" name="Content Placeholder 3"/>
          <p:cNvSpPr>
            <a:spLocks noGrp="1"/>
          </p:cNvSpPr>
          <p:nvPr>
            <p:ph sz="half" idx="2"/>
          </p:nvPr>
        </p:nvSpPr>
        <p:spPr>
          <a:xfrm>
            <a:off x="1066800" y="2819400"/>
            <a:ext cx="6553200" cy="3200400"/>
          </a:xfrm>
        </p:spPr>
        <p:txBody>
          <a:bodyPr/>
          <a:lstStyle/>
          <a:p>
            <a:r>
              <a:rPr lang="en-GB" dirty="0" smtClean="0"/>
              <a:t>What would be your preference for carrying out this research qualitative / quantitative? </a:t>
            </a:r>
          </a:p>
          <a:p>
            <a:endParaRPr lang="en-GB" dirty="0"/>
          </a:p>
          <a:p>
            <a:r>
              <a:rPr lang="en-GB" dirty="0" smtClean="0"/>
              <a:t>Discussion</a:t>
            </a:r>
            <a:endParaRPr lang="en-GB" dirty="0"/>
          </a:p>
        </p:txBody>
      </p:sp>
    </p:spTree>
    <p:extLst>
      <p:ext uri="{BB962C8B-B14F-4D97-AF65-F5344CB8AC3E}">
        <p14:creationId xmlns:p14="http://schemas.microsoft.com/office/powerpoint/2010/main" val="368482448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33400"/>
            <a:ext cx="6965240" cy="1600200"/>
          </a:xfrm>
        </p:spPr>
        <p:txBody>
          <a:bodyPr/>
          <a:lstStyle/>
          <a:p>
            <a:r>
              <a:rPr lang="en-GB" sz="2800" dirty="0"/>
              <a:t/>
            </a:r>
            <a:br>
              <a:rPr lang="en-GB" sz="2800" dirty="0"/>
            </a:br>
            <a:r>
              <a:rPr lang="en-GB" sz="2800" dirty="0"/>
              <a:t>Social Research as an extension of practice </a:t>
            </a:r>
          </a:p>
        </p:txBody>
      </p:sp>
      <p:sp>
        <p:nvSpPr>
          <p:cNvPr id="4" name="Content Placeholder 3"/>
          <p:cNvSpPr>
            <a:spLocks noGrp="1"/>
          </p:cNvSpPr>
          <p:nvPr>
            <p:ph sz="half" idx="2"/>
          </p:nvPr>
        </p:nvSpPr>
        <p:spPr>
          <a:xfrm>
            <a:off x="914400" y="2590800"/>
            <a:ext cx="6934200" cy="3581400"/>
          </a:xfrm>
        </p:spPr>
        <p:txBody>
          <a:bodyPr>
            <a:normAutofit/>
          </a:bodyPr>
          <a:lstStyle/>
          <a:p>
            <a:r>
              <a:rPr lang="en-GB" sz="2200" dirty="0" smtClean="0"/>
              <a:t>Applied research </a:t>
            </a:r>
          </a:p>
          <a:p>
            <a:pPr lvl="1"/>
            <a:r>
              <a:rPr lang="en-GB" dirty="0" smtClean="0"/>
              <a:t>Participatory research</a:t>
            </a:r>
          </a:p>
          <a:p>
            <a:pPr lvl="1"/>
            <a:r>
              <a:rPr lang="en-GB" dirty="0" smtClean="0"/>
              <a:t>Action Research</a:t>
            </a:r>
          </a:p>
          <a:p>
            <a:r>
              <a:rPr lang="en-GB" sz="2200" dirty="0"/>
              <a:t>Practitioners: ownership of the research process </a:t>
            </a:r>
            <a:endParaRPr lang="en-GB" sz="2200" dirty="0" smtClean="0"/>
          </a:p>
          <a:p>
            <a:r>
              <a:rPr lang="en-GB" sz="2200" dirty="0" smtClean="0"/>
              <a:t>Democratic</a:t>
            </a:r>
          </a:p>
          <a:p>
            <a:r>
              <a:rPr lang="en-GB" sz="2200" dirty="0" smtClean="0"/>
              <a:t>Reflection:  </a:t>
            </a:r>
            <a:r>
              <a:rPr lang="en-GB" sz="2200" dirty="0"/>
              <a:t>engenders personal or organisational change. </a:t>
            </a:r>
          </a:p>
          <a:p>
            <a:endParaRPr lang="en-GB" dirty="0" smtClean="0"/>
          </a:p>
        </p:txBody>
      </p:sp>
    </p:spTree>
    <p:extLst>
      <p:ext uri="{BB962C8B-B14F-4D97-AF65-F5344CB8AC3E}">
        <p14:creationId xmlns:p14="http://schemas.microsoft.com/office/powerpoint/2010/main" val="373921919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smtClean="0"/>
              <a:t/>
            </a:r>
            <a:br>
              <a:rPr lang="cy-GB" dirty="0" smtClean="0"/>
            </a:br>
            <a:r>
              <a:rPr lang="en-GB" dirty="0" smtClean="0"/>
              <a:t>Summary </a:t>
            </a:r>
            <a:endParaRPr lang="en-GB" dirty="0"/>
          </a:p>
        </p:txBody>
      </p:sp>
      <p:sp>
        <p:nvSpPr>
          <p:cNvPr id="4" name="Content Placeholder 3"/>
          <p:cNvSpPr>
            <a:spLocks noGrp="1"/>
          </p:cNvSpPr>
          <p:nvPr>
            <p:ph sz="half" idx="2"/>
          </p:nvPr>
        </p:nvSpPr>
        <p:spPr>
          <a:xfrm>
            <a:off x="1295400" y="2667000"/>
            <a:ext cx="6781800" cy="3675888"/>
          </a:xfrm>
        </p:spPr>
        <p:txBody>
          <a:bodyPr/>
          <a:lstStyle/>
          <a:p>
            <a:r>
              <a:rPr lang="en-GB" dirty="0" smtClean="0"/>
              <a:t>What do you now understand as social research?</a:t>
            </a:r>
          </a:p>
          <a:p>
            <a:pPr marL="114300" indent="0">
              <a:buNone/>
            </a:pPr>
            <a:endParaRPr lang="en-GB" dirty="0" smtClean="0"/>
          </a:p>
          <a:p>
            <a:r>
              <a:rPr lang="en-GB" dirty="0" smtClean="0"/>
              <a:t>Are you able to begin see the links to your own practice?</a:t>
            </a:r>
          </a:p>
        </p:txBody>
      </p:sp>
    </p:spTree>
    <p:extLst>
      <p:ext uri="{BB962C8B-B14F-4D97-AF65-F5344CB8AC3E}">
        <p14:creationId xmlns:p14="http://schemas.microsoft.com/office/powerpoint/2010/main" val="334130064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0"/>
          <p:cNvSpPr txBox="1">
            <a:spLocks/>
          </p:cNvSpPr>
          <p:nvPr/>
        </p:nvSpPr>
        <p:spPr>
          <a:xfrm>
            <a:off x="1095021" y="817583"/>
            <a:ext cx="6965240" cy="1202481"/>
          </a:xfrm>
          <a:prstGeom prst="rect">
            <a:avLst/>
          </a:prstGeom>
        </p:spPr>
        <p:txBody>
          <a:bodyPr/>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r>
              <a:rPr lang="cy-GB" dirty="0" smtClean="0"/>
              <a:t>Hanfodol</a:t>
            </a:r>
            <a:r>
              <a:rPr lang="en-GB" dirty="0" smtClean="0"/>
              <a:t>       Required</a:t>
            </a:r>
            <a:endParaRPr lang="en-GB" dirty="0"/>
          </a:p>
        </p:txBody>
      </p:sp>
      <p:pic>
        <p:nvPicPr>
          <p:cNvPr id="5" name="prodImage" descr="Introduction to Social Research: Quantitative and Qualitative Approaches (Essential Resource Books for Social Research)"/>
          <p:cNvPicPr>
            <a:picLocks noChangeAspect="1"/>
          </p:cNvPicPr>
          <p:nvPr/>
        </p:nvPicPr>
        <p:blipFill>
          <a:blip r:embed="rId2"/>
          <a:stretch>
            <a:fillRect/>
          </a:stretch>
        </p:blipFill>
        <p:spPr>
          <a:xfrm>
            <a:off x="971595" y="2152323"/>
            <a:ext cx="3148882" cy="3148882"/>
          </a:xfrm>
          <a:prstGeom prst="rect">
            <a:avLst/>
          </a:prstGeom>
        </p:spPr>
      </p:pic>
      <p:sp>
        <p:nvSpPr>
          <p:cNvPr id="6" name="Rectangle 11"/>
          <p:cNvSpPr txBox="1">
            <a:spLocks/>
          </p:cNvSpPr>
          <p:nvPr/>
        </p:nvSpPr>
        <p:spPr>
          <a:xfrm>
            <a:off x="4139955" y="2119314"/>
            <a:ext cx="4248476" cy="3605214"/>
          </a:xfrm>
          <a:prstGeom prst="rect">
            <a:avLst/>
          </a:prstGeom>
        </p:spPr>
        <p:txBody>
          <a:bodyPr/>
          <a:lstStyle>
            <a:lvl1pPr marL="274320" marR="0" lvl="0" indent="-274320" algn="l" defTabSz="914400" rtl="0" fontAlgn="auto" hangingPunct="1">
              <a:lnSpc>
                <a:spcPct val="100000"/>
              </a:lnSpc>
              <a:spcBef>
                <a:spcPts val="600"/>
              </a:spcBef>
              <a:spcAft>
                <a:spcPts val="0"/>
              </a:spcAft>
              <a:buClr>
                <a:srgbClr val="AA2B1E"/>
              </a:buClr>
              <a:buSzPct val="85000"/>
              <a:buFont typeface="Brush Script MT" pitchFamily="66"/>
              <a:buChar char="O"/>
              <a:tabLst/>
              <a:defRPr lang="en-US" sz="2400" b="0" i="0" u="none" strike="noStrike" kern="1200" cap="none" spc="0" baseline="0">
                <a:solidFill>
                  <a:srgbClr val="000000"/>
                </a:solidFill>
                <a:uFillTx/>
                <a:latin typeface="Franklin Gothic Book"/>
              </a:defRPr>
            </a:lvl1pPr>
            <a:lvl2pPr marL="640080" marR="0" lvl="1" indent="-27432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200" b="0" i="0" u="none" strike="noStrike" kern="1200" cap="none" spc="0" baseline="0">
                <a:solidFill>
                  <a:srgbClr val="000000"/>
                </a:solidFill>
                <a:uFillTx/>
                <a:latin typeface="Franklin Gothic Book"/>
              </a:defRPr>
            </a:lvl2pPr>
            <a:lvl3pPr marL="914400" marR="0" lvl="2" indent="-22860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000" b="0" i="0" u="none" strike="noStrike" kern="1200" cap="none" spc="0" baseline="0">
                <a:solidFill>
                  <a:srgbClr val="000000"/>
                </a:solidFill>
                <a:uFillTx/>
                <a:latin typeface="Franklin Gothic Book"/>
              </a:defRPr>
            </a:lvl3pPr>
            <a:lvl4pPr marL="1280160" marR="0" lvl="3"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800" b="0" i="0" u="none" strike="noStrike" kern="1200" cap="none" spc="0" baseline="0">
                <a:solidFill>
                  <a:srgbClr val="000000"/>
                </a:solidFill>
                <a:uFillTx/>
                <a:latin typeface="Franklin Gothic Book"/>
              </a:defRPr>
            </a:lvl4pPr>
            <a:lvl5pPr marL="1645920" marR="0" lvl="4"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600" b="0" i="0" u="none" strike="noStrike" kern="1200" cap="none" spc="0" baseline="0">
                <a:solidFill>
                  <a:srgbClr val="000000"/>
                </a:solidFill>
                <a:uFillTx/>
                <a:latin typeface="Franklin Gothic Book"/>
              </a:defRPr>
            </a:lvl5pPr>
          </a:lstStyle>
          <a:p>
            <a:pPr lvl="1"/>
            <a:r>
              <a:rPr lang="en-GB" dirty="0" smtClean="0"/>
              <a:t>Punch K, </a:t>
            </a:r>
            <a:r>
              <a:rPr lang="en-GB" i="1" dirty="0" smtClean="0"/>
              <a:t>Introduction to Social Research Methods: Quantitative and Qualitative Approaches, </a:t>
            </a:r>
            <a:r>
              <a:rPr lang="en-GB" dirty="0" smtClean="0"/>
              <a:t>London: Sage, 2005.</a:t>
            </a:r>
          </a:p>
          <a:p>
            <a:endParaRPr lang="en-GB" dirty="0"/>
          </a:p>
        </p:txBody>
      </p:sp>
      <p:sp>
        <p:nvSpPr>
          <p:cNvPr id="7" name="Rectangle 8"/>
          <p:cNvSpPr/>
          <p:nvPr/>
        </p:nvSpPr>
        <p:spPr>
          <a:xfrm>
            <a:off x="0" y="0"/>
            <a:ext cx="9144000" cy="0"/>
          </a:xfrm>
          <a:prstGeom prst="rect">
            <a:avLst/>
          </a:prstGeom>
          <a:noFill/>
          <a:ln>
            <a:noFill/>
            <a:prstDash val="solid"/>
          </a:ln>
        </p:spPr>
        <p:txBody>
          <a:bodyPr vert="horz" wrap="none" lIns="92070" tIns="46040" rIns="92070" bIns="0" anchor="ctr"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Franklin Gothic Book"/>
              <a:ea typeface=""/>
              <a:cs typeface=""/>
            </a:endParaRPr>
          </a:p>
        </p:txBody>
      </p:sp>
      <p:sp>
        <p:nvSpPr>
          <p:cNvPr id="8" name="Rectangle 9"/>
          <p:cNvSpPr/>
          <p:nvPr/>
        </p:nvSpPr>
        <p:spPr>
          <a:xfrm>
            <a:off x="0" y="2286000"/>
            <a:ext cx="184151" cy="639759"/>
          </a:xfrm>
          <a:prstGeom prst="rect">
            <a:avLst/>
          </a:prstGeom>
          <a:noFill/>
          <a:ln>
            <a:noFill/>
            <a:prstDash val="solid"/>
          </a:ln>
        </p:spPr>
        <p:txBody>
          <a:bodyPr vert="horz" wrap="none" lIns="92070" tIns="46040" rIns="92070" bIns="46040" anchor="ctr" anchorCtr="0" compatLnSpc="1">
            <a:sp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GB" sz="1200" b="1" i="0" u="none" strike="noStrike" kern="1200" cap="none" spc="0" baseline="0">
              <a:solidFill>
                <a:srgbClr val="000000"/>
              </a:solidFill>
              <a:uFillTx/>
              <a:latin typeface="Times New Roman" pitchFamily="18"/>
              <a:ea typeface=""/>
              <a:cs typeface="Times New Roman" pitchFamily="18"/>
            </a:endParaRPr>
          </a:p>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Times New Roman" pitchFamily="18"/>
              <a:ea typeface=""/>
              <a:cs typeface=""/>
            </a:endParaRPr>
          </a:p>
        </p:txBody>
      </p:sp>
    </p:spTree>
    <p:extLst>
      <p:ext uri="{BB962C8B-B14F-4D97-AF65-F5344CB8AC3E}">
        <p14:creationId xmlns:p14="http://schemas.microsoft.com/office/powerpoint/2010/main" val="1294812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8"/>
          <p:cNvSpPr txBox="1">
            <a:spLocks/>
          </p:cNvSpPr>
          <p:nvPr/>
        </p:nvSpPr>
        <p:spPr>
          <a:xfrm>
            <a:off x="1095021" y="817583"/>
            <a:ext cx="6965240" cy="1202481"/>
          </a:xfrm>
          <a:prstGeom prst="rect">
            <a:avLst/>
          </a:prstGeom>
        </p:spPr>
        <p:txBody>
          <a:bodyPr/>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r>
              <a:rPr lang="cy-GB" dirty="0" smtClean="0"/>
              <a:t>Hanfodol </a:t>
            </a:r>
            <a:r>
              <a:rPr lang="en-GB" dirty="0" smtClean="0"/>
              <a:t>            Required</a:t>
            </a:r>
            <a:endParaRPr lang="en-GB" dirty="0"/>
          </a:p>
        </p:txBody>
      </p:sp>
      <p:pic>
        <p:nvPicPr>
          <p:cNvPr id="3" name="prodImage" descr="The Students' Guide to Research Ethics"/>
          <p:cNvPicPr>
            <a:picLocks noChangeAspect="1"/>
          </p:cNvPicPr>
          <p:nvPr/>
        </p:nvPicPr>
        <p:blipFill>
          <a:blip r:embed="rId2"/>
          <a:stretch>
            <a:fillRect/>
          </a:stretch>
        </p:blipFill>
        <p:spPr>
          <a:xfrm>
            <a:off x="755577" y="2041379"/>
            <a:ext cx="3024332" cy="3024332"/>
          </a:xfrm>
          <a:prstGeom prst="rect">
            <a:avLst/>
          </a:prstGeom>
        </p:spPr>
      </p:pic>
      <p:sp>
        <p:nvSpPr>
          <p:cNvPr id="4" name="Rectangle 3"/>
          <p:cNvSpPr txBox="1">
            <a:spLocks/>
          </p:cNvSpPr>
          <p:nvPr/>
        </p:nvSpPr>
        <p:spPr>
          <a:xfrm>
            <a:off x="3779910" y="2119314"/>
            <a:ext cx="4680520" cy="3605214"/>
          </a:xfrm>
          <a:prstGeom prst="rect">
            <a:avLst/>
          </a:prstGeom>
        </p:spPr>
        <p:txBody>
          <a:bodyPr/>
          <a:lstStyle>
            <a:lvl1pPr marL="274320" marR="0" lvl="0" indent="-274320" algn="l" defTabSz="914400" rtl="0" fontAlgn="auto" hangingPunct="1">
              <a:lnSpc>
                <a:spcPct val="100000"/>
              </a:lnSpc>
              <a:spcBef>
                <a:spcPts val="600"/>
              </a:spcBef>
              <a:spcAft>
                <a:spcPts val="0"/>
              </a:spcAft>
              <a:buClr>
                <a:srgbClr val="AA2B1E"/>
              </a:buClr>
              <a:buSzPct val="85000"/>
              <a:buFont typeface="Brush Script MT" pitchFamily="66"/>
              <a:buChar char="O"/>
              <a:tabLst/>
              <a:defRPr lang="en-US" sz="2400" b="0" i="0" u="none" strike="noStrike" kern="1200" cap="none" spc="0" baseline="0">
                <a:solidFill>
                  <a:srgbClr val="000000"/>
                </a:solidFill>
                <a:uFillTx/>
                <a:latin typeface="Franklin Gothic Book"/>
              </a:defRPr>
            </a:lvl1pPr>
            <a:lvl2pPr marL="640080" marR="0" lvl="1" indent="-27432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200" b="0" i="0" u="none" strike="noStrike" kern="1200" cap="none" spc="0" baseline="0">
                <a:solidFill>
                  <a:srgbClr val="000000"/>
                </a:solidFill>
                <a:uFillTx/>
                <a:latin typeface="Franklin Gothic Book"/>
              </a:defRPr>
            </a:lvl2pPr>
            <a:lvl3pPr marL="914400" marR="0" lvl="2" indent="-22860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000" b="0" i="0" u="none" strike="noStrike" kern="1200" cap="none" spc="0" baseline="0">
                <a:solidFill>
                  <a:srgbClr val="000000"/>
                </a:solidFill>
                <a:uFillTx/>
                <a:latin typeface="Franklin Gothic Book"/>
              </a:defRPr>
            </a:lvl3pPr>
            <a:lvl4pPr marL="1280160" marR="0" lvl="3"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800" b="0" i="0" u="none" strike="noStrike" kern="1200" cap="none" spc="0" baseline="0">
                <a:solidFill>
                  <a:srgbClr val="000000"/>
                </a:solidFill>
                <a:uFillTx/>
                <a:latin typeface="Franklin Gothic Book"/>
              </a:defRPr>
            </a:lvl4pPr>
            <a:lvl5pPr marL="1645920" marR="0" lvl="4"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600" b="0" i="0" u="none" strike="noStrike" kern="1200" cap="none" spc="0" baseline="0">
                <a:solidFill>
                  <a:srgbClr val="000000"/>
                </a:solidFill>
                <a:uFillTx/>
                <a:latin typeface="Franklin Gothic Book"/>
              </a:defRPr>
            </a:lvl5pPr>
          </a:lstStyle>
          <a:p>
            <a:pPr>
              <a:spcBef>
                <a:spcPts val="500"/>
              </a:spcBef>
            </a:pPr>
            <a:r>
              <a:rPr lang="en-GB" sz="2200" i="1" smtClean="0"/>
              <a:t>Oliver P, (2003)The Students' Guide to Research Ethics, Buckingham: Open University Press.</a:t>
            </a:r>
            <a:endParaRPr lang="en-GB" sz="2200" i="1" dirty="0"/>
          </a:p>
        </p:txBody>
      </p:sp>
      <p:sp>
        <p:nvSpPr>
          <p:cNvPr id="5" name="Rectangle 5"/>
          <p:cNvSpPr/>
          <p:nvPr/>
        </p:nvSpPr>
        <p:spPr>
          <a:xfrm>
            <a:off x="0" y="1966910"/>
            <a:ext cx="9144000" cy="0"/>
          </a:xfrm>
          <a:prstGeom prst="rect">
            <a:avLst/>
          </a:prstGeom>
          <a:noFill/>
          <a:ln>
            <a:noFill/>
            <a:prstDash val="solid"/>
          </a:ln>
        </p:spPr>
        <p:txBody>
          <a:bodyPr vert="horz" wrap="none" lIns="92070" tIns="46040" rIns="92070" bIns="0" anchor="ctr"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Franklin Gothic Book"/>
              <a:ea typeface=""/>
              <a:cs typeface=""/>
            </a:endParaRPr>
          </a:p>
        </p:txBody>
      </p:sp>
      <p:sp>
        <p:nvSpPr>
          <p:cNvPr id="6" name="Rectangle 6"/>
          <p:cNvSpPr/>
          <p:nvPr/>
        </p:nvSpPr>
        <p:spPr>
          <a:xfrm>
            <a:off x="0" y="4252910"/>
            <a:ext cx="184151" cy="639759"/>
          </a:xfrm>
          <a:prstGeom prst="rect">
            <a:avLst/>
          </a:prstGeom>
          <a:noFill/>
          <a:ln>
            <a:noFill/>
            <a:prstDash val="solid"/>
          </a:ln>
        </p:spPr>
        <p:txBody>
          <a:bodyPr vert="horz" wrap="none" lIns="92070" tIns="46040" rIns="92070" bIns="46040" anchor="ctr" anchorCtr="0" compatLnSpc="1">
            <a:sp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GB" sz="1200" b="1" i="0" u="none" strike="noStrike" kern="1200" cap="none" spc="0" baseline="0">
              <a:solidFill>
                <a:srgbClr val="000000"/>
              </a:solidFill>
              <a:uFillTx/>
              <a:latin typeface="Times New Roman" pitchFamily="18"/>
              <a:ea typeface=""/>
              <a:cs typeface="Times New Roman" pitchFamily="18"/>
            </a:endParaRPr>
          </a:p>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Times New Roman" pitchFamily="18"/>
              <a:ea typeface=""/>
              <a:cs typeface=""/>
            </a:endParaRPr>
          </a:p>
        </p:txBody>
      </p:sp>
    </p:spTree>
    <p:extLst>
      <p:ext uri="{BB962C8B-B14F-4D97-AF65-F5344CB8AC3E}">
        <p14:creationId xmlns:p14="http://schemas.microsoft.com/office/powerpoint/2010/main" val="173495988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Grp="1"/>
          </p:cNvSpPr>
          <p:nvPr>
            <p:ph type="title"/>
          </p:nvPr>
        </p:nvSpPr>
        <p:spPr/>
        <p:txBody>
          <a:bodyPr/>
          <a:lstStyle/>
          <a:p>
            <a:pPr lvl="0"/>
            <a:r>
              <a:rPr lang="cy-GB" dirty="0" smtClean="0"/>
              <a:t>Llyfrau!</a:t>
            </a:r>
            <a:r>
              <a:rPr lang="en-GB" dirty="0" smtClean="0"/>
              <a:t>                 Books</a:t>
            </a:r>
            <a:r>
              <a:rPr lang="en-GB" dirty="0"/>
              <a:t>!</a:t>
            </a:r>
          </a:p>
        </p:txBody>
      </p:sp>
      <p:sp>
        <p:nvSpPr>
          <p:cNvPr id="3" name="Rectangle 3"/>
          <p:cNvSpPr txBox="1">
            <a:spLocks noGrp="1"/>
          </p:cNvSpPr>
          <p:nvPr>
            <p:ph idx="1"/>
          </p:nvPr>
        </p:nvSpPr>
        <p:spPr/>
        <p:txBody>
          <a:bodyPr>
            <a:normAutofit fontScale="92500" lnSpcReduction="10000"/>
          </a:bodyPr>
          <a:lstStyle/>
          <a:p>
            <a:pPr lvl="1"/>
            <a:r>
              <a:rPr lang="en-GB" sz="1800" noProof="1" smtClean="0"/>
              <a:t>Boden, R. Kenway, J. and Epstein, D. (2005) </a:t>
            </a:r>
            <a:r>
              <a:rPr lang="en-GB" sz="1800" i="1" noProof="1" smtClean="0"/>
              <a:t>Getting started on research</a:t>
            </a:r>
            <a:r>
              <a:rPr lang="en-GB" sz="1800" noProof="1" smtClean="0"/>
              <a:t>.  London: SAGE.</a:t>
            </a:r>
          </a:p>
          <a:p>
            <a:pPr lvl="1"/>
            <a:r>
              <a:rPr lang="en-GB" sz="1800" noProof="1" smtClean="0"/>
              <a:t>Bryman,</a:t>
            </a:r>
            <a:r>
              <a:rPr lang="en-GB" sz="1800" dirty="0" smtClean="0"/>
              <a:t> A. </a:t>
            </a:r>
            <a:r>
              <a:rPr lang="en-GB" sz="1800" dirty="0"/>
              <a:t>(2001) </a:t>
            </a:r>
            <a:r>
              <a:rPr lang="en-GB" sz="1800" i="1" dirty="0"/>
              <a:t>Social Research </a:t>
            </a:r>
            <a:r>
              <a:rPr lang="en-GB" sz="1800" i="1" dirty="0" smtClean="0"/>
              <a:t>Methods</a:t>
            </a:r>
            <a:r>
              <a:rPr lang="en-GB" sz="1800" dirty="0"/>
              <a:t>.</a:t>
            </a:r>
            <a:r>
              <a:rPr lang="en-GB" sz="1800" dirty="0" smtClean="0"/>
              <a:t> </a:t>
            </a:r>
            <a:r>
              <a:rPr lang="en-GB" sz="1800" dirty="0"/>
              <a:t>Oxford: Oxford University Press</a:t>
            </a:r>
          </a:p>
          <a:p>
            <a:pPr lvl="1"/>
            <a:r>
              <a:rPr lang="en-GB" sz="1800" dirty="0" smtClean="0"/>
              <a:t>Louis</a:t>
            </a:r>
            <a:r>
              <a:rPr lang="en-GB" sz="1800" dirty="0"/>
              <a:t>, Cohen, </a:t>
            </a:r>
            <a:r>
              <a:rPr lang="en-GB" sz="1800" noProof="1" smtClean="0"/>
              <a:t>Manion </a:t>
            </a:r>
            <a:r>
              <a:rPr lang="en-GB" sz="1800" dirty="0" smtClean="0"/>
              <a:t>&amp; Morrison. </a:t>
            </a:r>
            <a:r>
              <a:rPr lang="en-GB" sz="1800" dirty="0"/>
              <a:t>(2000) </a:t>
            </a:r>
            <a:r>
              <a:rPr lang="en-GB" sz="1800" i="1" dirty="0"/>
              <a:t>Research Methods in </a:t>
            </a:r>
            <a:r>
              <a:rPr lang="en-GB" sz="1800" i="1" dirty="0" smtClean="0"/>
              <a:t>Education.</a:t>
            </a:r>
            <a:r>
              <a:rPr lang="en-GB" sz="1800" dirty="0" smtClean="0"/>
              <a:t> </a:t>
            </a:r>
            <a:r>
              <a:rPr lang="en-GB" sz="1800" dirty="0"/>
              <a:t>London: </a:t>
            </a:r>
            <a:r>
              <a:rPr lang="en-GB" sz="1800" noProof="1" smtClean="0"/>
              <a:t>Routledge Falmer.</a:t>
            </a:r>
          </a:p>
          <a:p>
            <a:pPr lvl="1"/>
            <a:r>
              <a:rPr lang="en-GB" altLang="en-US" sz="1800" dirty="0" smtClean="0"/>
              <a:t>Macintyre</a:t>
            </a:r>
            <a:r>
              <a:rPr lang="en-GB" altLang="en-US" sz="1800" dirty="0"/>
              <a:t>. (2000) </a:t>
            </a:r>
            <a:r>
              <a:rPr lang="en-GB" altLang="en-US" sz="1800" i="1" dirty="0"/>
              <a:t>The Art of Action Research</a:t>
            </a:r>
            <a:r>
              <a:rPr lang="en-GB" altLang="en-US" sz="1800" dirty="0" smtClean="0"/>
              <a:t>. London</a:t>
            </a:r>
            <a:r>
              <a:rPr lang="en-GB" altLang="en-US" sz="1800" dirty="0"/>
              <a:t>: David Fulton Publishers.</a:t>
            </a:r>
          </a:p>
          <a:p>
            <a:pPr lvl="1"/>
            <a:r>
              <a:rPr lang="en-GB" altLang="en-US" sz="1800" noProof="1" smtClean="0"/>
              <a:t>McNiff,</a:t>
            </a:r>
            <a:r>
              <a:rPr lang="en-GB" altLang="en-US" sz="1800" dirty="0" smtClean="0"/>
              <a:t> J., Lomax, P. &amp; White, J</a:t>
            </a:r>
            <a:r>
              <a:rPr lang="en-GB" altLang="en-US" sz="1800" dirty="0"/>
              <a:t>.(2003) </a:t>
            </a:r>
            <a:r>
              <a:rPr lang="en-GB" altLang="en-US" sz="1800" i="1" dirty="0"/>
              <a:t>You and Your Action Research Project</a:t>
            </a:r>
            <a:r>
              <a:rPr lang="en-GB" altLang="en-US" sz="1800" dirty="0" smtClean="0"/>
              <a:t>. 2nd </a:t>
            </a:r>
            <a:r>
              <a:rPr lang="en-GB" altLang="en-US" sz="1800" dirty="0"/>
              <a:t>Edition</a:t>
            </a:r>
            <a:r>
              <a:rPr lang="en-GB" altLang="en-US" sz="1800" dirty="0" smtClean="0"/>
              <a:t>. London</a:t>
            </a:r>
            <a:r>
              <a:rPr lang="en-GB" altLang="en-US" sz="1800" dirty="0"/>
              <a:t>: </a:t>
            </a:r>
            <a:r>
              <a:rPr lang="en-GB" altLang="en-US" sz="1800" noProof="1" smtClean="0"/>
              <a:t>Routledge Falmer</a:t>
            </a:r>
            <a:r>
              <a:rPr lang="en-GB" altLang="en-US" sz="1800" dirty="0" smtClean="0"/>
              <a:t>.</a:t>
            </a:r>
            <a:endParaRPr lang="en-GB" altLang="en-US" sz="1800" dirty="0"/>
          </a:p>
          <a:p>
            <a:pPr lvl="1"/>
            <a:r>
              <a:rPr lang="en-GB" sz="1800" dirty="0" smtClean="0"/>
              <a:t>Robson, C. </a:t>
            </a:r>
            <a:r>
              <a:rPr lang="en-GB" sz="1800" dirty="0"/>
              <a:t>(2002) </a:t>
            </a:r>
            <a:r>
              <a:rPr lang="en-GB" sz="1800" i="1" dirty="0"/>
              <a:t>Real World </a:t>
            </a:r>
            <a:r>
              <a:rPr lang="en-GB" sz="1800" i="1" dirty="0" smtClean="0"/>
              <a:t>Research</a:t>
            </a:r>
            <a:r>
              <a:rPr lang="en-GB" sz="1800" dirty="0"/>
              <a:t>.</a:t>
            </a:r>
            <a:r>
              <a:rPr lang="en-GB" sz="1800" dirty="0" smtClean="0"/>
              <a:t> </a:t>
            </a:r>
            <a:r>
              <a:rPr lang="en-GB" sz="1800" dirty="0"/>
              <a:t>Oxford: Blackwell Publishers</a:t>
            </a:r>
          </a:p>
          <a:p>
            <a:pPr lvl="1"/>
            <a:endParaRPr lang="en-GB" dirty="0"/>
          </a:p>
        </p:txBody>
      </p:sp>
    </p:spTree>
    <p:extLst>
      <p:ext uri="{BB962C8B-B14F-4D97-AF65-F5344CB8AC3E}">
        <p14:creationId xmlns:p14="http://schemas.microsoft.com/office/powerpoint/2010/main" val="422578252"/>
      </p:ext>
    </p:extLst>
  </p:cSld>
  <p:clrMapOvr>
    <a:masterClrMapping/>
  </p:clrMapOvr>
  <p:transition>
    <p:checker/>
  </p:transition>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rotWithShape="1">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Organic</Template>
  <TotalTime>2024</TotalTime>
  <Words>687</Words>
  <Application>Microsoft Office PowerPoint</Application>
  <PresentationFormat>On-screen Show (4:3)</PresentationFormat>
  <Paragraphs>99</Paragraphs>
  <Slides>19</Slides>
  <Notes>5</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19</vt:i4>
      </vt:variant>
    </vt:vector>
  </HeadingPairs>
  <TitlesOfParts>
    <vt:vector size="28" baseType="lpstr">
      <vt:lpstr>Arial</vt:lpstr>
      <vt:lpstr>Brush Script MT</vt:lpstr>
      <vt:lpstr>Calibri</vt:lpstr>
      <vt:lpstr>Constantia</vt:lpstr>
      <vt:lpstr>Franklin Gothic Book</vt:lpstr>
      <vt:lpstr>Garamond</vt:lpstr>
      <vt:lpstr>Times New Roman</vt:lpstr>
      <vt:lpstr>Organic</vt:lpstr>
      <vt:lpstr>Document</vt:lpstr>
      <vt:lpstr>           What is Research  in the Social Sciences?   </vt:lpstr>
      <vt:lpstr>Aims </vt:lpstr>
      <vt:lpstr>Why Research in the Social Context?</vt:lpstr>
      <vt:lpstr> Real world enquiry </vt:lpstr>
      <vt:lpstr>PowerPoint Presentation</vt:lpstr>
      <vt:lpstr>PowerPoint Presentation</vt:lpstr>
      <vt:lpstr>PowerPoint Presentation</vt:lpstr>
      <vt:lpstr>PowerPoint Presentation</vt:lpstr>
      <vt:lpstr>PowerPoint Presentation</vt:lpstr>
      <vt:lpstr>PowerPoint Presentation</vt:lpstr>
      <vt:lpstr> Social Research Qualitative Design Strategies </vt:lpstr>
      <vt:lpstr> Social Research as an extension of practice </vt:lpstr>
      <vt:lpstr>What Can I research then?</vt:lpstr>
      <vt:lpstr> Social Research as an extension of practice </vt:lpstr>
      <vt:lpstr> Social Research as an extension of practice </vt:lpstr>
      <vt:lpstr> Summary </vt:lpstr>
      <vt:lpstr>PowerPoint Presentation</vt:lpstr>
      <vt:lpstr>PowerPoint Presentation</vt:lpstr>
      <vt:lpstr>Llyfrau!                 Books!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SJEQ7001 Researching and Reflecting  upon   Equality, Diversity and Inclusion</dc:title>
  <dc:creator>Administrator</dc:creator>
  <cp:lastModifiedBy>Alana Enoch</cp:lastModifiedBy>
  <cp:revision>96</cp:revision>
  <cp:lastPrinted>2014-04-15T11:21:12Z</cp:lastPrinted>
  <dcterms:created xsi:type="dcterms:W3CDTF">2013-06-18T14:25:40Z</dcterms:created>
  <dcterms:modified xsi:type="dcterms:W3CDTF">2021-01-27T12:25:32Z</dcterms:modified>
</cp:coreProperties>
</file>