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20"/>
  </p:notesMasterIdLst>
  <p:sldIdLst>
    <p:sldId id="274" r:id="rId2"/>
    <p:sldId id="256" r:id="rId3"/>
    <p:sldId id="257" r:id="rId4"/>
    <p:sldId id="258" r:id="rId5"/>
    <p:sldId id="259" r:id="rId6"/>
    <p:sldId id="260" r:id="rId7"/>
    <p:sldId id="261" r:id="rId8"/>
    <p:sldId id="262" r:id="rId9"/>
    <p:sldId id="263" r:id="rId10"/>
    <p:sldId id="267" r:id="rId11"/>
    <p:sldId id="264" r:id="rId12"/>
    <p:sldId id="266"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3098" autoAdjust="0"/>
  </p:normalViewPr>
  <p:slideViewPr>
    <p:cSldViewPr snapToGrid="0">
      <p:cViewPr varScale="1">
        <p:scale>
          <a:sx n="52" d="100"/>
          <a:sy n="52" d="100"/>
        </p:scale>
        <p:origin x="14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361D55-E8E7-47AB-A77D-B6056C60DFBD}" type="datetimeFigureOut">
              <a:rPr lang="en-GB" smtClean="0"/>
              <a:t>12/01/2020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AAC63B-121F-472E-BB44-A772FB9A5A40}" type="slidenum">
              <a:rPr lang="en-GB" smtClean="0"/>
              <a:t>‹#›</a:t>
            </a:fld>
            <a:endParaRPr lang="en-GB"/>
          </a:p>
        </p:txBody>
      </p:sp>
    </p:spTree>
    <p:extLst>
      <p:ext uri="{BB962C8B-B14F-4D97-AF65-F5344CB8AC3E}">
        <p14:creationId xmlns:p14="http://schemas.microsoft.com/office/powerpoint/2010/main" val="2619954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High Performance Working (HPW) isn’t defined as one thing and can be described as a concept which discusses how Human Resource management (HRM) practices combine different policies and procedures in to one ‘package’ which can contribute positively to organisational performance (CIPD 2018). It can also be referred to as high commitment HRM, high involvement work practices and Best Practice HRM. High Performance working can be associated with high levels of organisational performance as, very often, they are associated with organisations that use the ‘Best Practice’ approach. Taylor and Woodhams (2016) suggest that organisations which use this approach can be referred to as an employer of choice and once employed, staff are more likely to be engaged, committed and more likely to exercise ‘discretionary effort’.</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3</a:t>
            </a:fld>
            <a:endParaRPr lang="en-GB"/>
          </a:p>
        </p:txBody>
      </p:sp>
    </p:spTree>
    <p:extLst>
      <p:ext uri="{BB962C8B-B14F-4D97-AF65-F5344CB8AC3E}">
        <p14:creationId xmlns:p14="http://schemas.microsoft.com/office/powerpoint/2010/main" val="787177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What are High Performance Work Systems?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HPWS can be described as a collection of HR management policies and practices that are introduced within an organisation at the same time in order to encourage employee commitment and involvement (Taylor and Woodhams 2016). There are various factors, which are considered related to HPWS, but no definitive list has been compromised to date. The factors identified within the ‘bundle’ which are most likely to promote employee commitment and involvement are: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Clear, in-depth and sophisticated recruitment and selection practices encouraging a large selection of applicants and made on an evidence-based choice who is best suited to the role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High levels in investment and development opportunities allowing employees to have up to date knowledge and develop in their chosen career.</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High levels of pay which are likely based on good performance which can attract strong performers and provide employee with an incentive wok provide consistently high levels of work</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Internal promotion opportunities – which can encourage employees to remain within the organisation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Team-based approaches – enabling groups of employees to decide their work approach and empower them to make changes/improvements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Grievance procedures – ensuring that they are clear and can be accessed openly and without fear of reprimand allowing the employee to raise issues openly with senior managers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 High levels of employee participation – allowing employees to be involved in decision making that will determine organisations policies and procedures.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Information sharing – ensuring that managers are as open as possible about any potential problems facing the organisation to reduce uncertainty and treat employees in a mature manner.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Performance appraisal systems – ensuring effective systems are in place to allow employees the opportunity to work towards the organisational goals and are aligned with the organisational objectives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Flexible working opportunities – associated with multi-skilling employees so that they are able to be deployed where necessary and can adapt to new situations.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 high level of job security – in order to retain good employees and encourage commitment and engagement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Good work-life balance – to avoid ‘burn out’ and encourage well-being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Harmonisation – relating to terms and conditions and ensuring that employees are treated equally regardless of position within the organisation (Taylor and Woodhams 2016).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4</a:t>
            </a:fld>
            <a:endParaRPr lang="en-GB"/>
          </a:p>
        </p:txBody>
      </p:sp>
    </p:spTree>
    <p:extLst>
      <p:ext uri="{BB962C8B-B14F-4D97-AF65-F5344CB8AC3E}">
        <p14:creationId xmlns:p14="http://schemas.microsoft.com/office/powerpoint/2010/main" val="3342536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AMO model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several theories and models which link HPWS with superior organisational performance with the ‘AMO’ framework being widely used within HRM based on a number of studies carried out known as ‘the black box studies’. The idea behind the AMO model is to explain that in order for employees to perform better, organisations must ensure that employees have the </a:t>
            </a: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bility to perform including the relevant knowledge and skills, </a:t>
            </a:r>
            <a:r>
              <a:rPr lang="en-GB" sz="1200" b="1" kern="1200" dirty="0">
                <a:solidFill>
                  <a:schemeClr val="tx1"/>
                </a:solidFill>
                <a:effectLst/>
                <a:latin typeface="+mn-lt"/>
                <a:ea typeface="+mn-ea"/>
                <a:cs typeface="+mn-cs"/>
              </a:rPr>
              <a:t>M</a:t>
            </a:r>
            <a:r>
              <a:rPr lang="en-GB" sz="1200" kern="1200" dirty="0">
                <a:solidFill>
                  <a:schemeClr val="tx1"/>
                </a:solidFill>
                <a:effectLst/>
                <a:latin typeface="+mn-lt"/>
                <a:ea typeface="+mn-ea"/>
                <a:cs typeface="+mn-cs"/>
              </a:rPr>
              <a:t>otivation to carry out their role to a high level and want to ‘go the extra mile’ and release discretionary effort, and the </a:t>
            </a:r>
            <a:r>
              <a:rPr lang="en-GB" sz="1200" b="1" kern="1200" dirty="0">
                <a:solidFill>
                  <a:schemeClr val="tx1"/>
                </a:solidFill>
                <a:effectLst/>
                <a:latin typeface="+mn-lt"/>
                <a:ea typeface="+mn-ea"/>
                <a:cs typeface="+mn-cs"/>
              </a:rPr>
              <a:t>O</a:t>
            </a:r>
            <a:r>
              <a:rPr lang="en-GB" sz="1200" kern="1200" dirty="0">
                <a:solidFill>
                  <a:schemeClr val="tx1"/>
                </a:solidFill>
                <a:effectLst/>
                <a:latin typeface="+mn-lt"/>
                <a:ea typeface="+mn-ea"/>
                <a:cs typeface="+mn-cs"/>
              </a:rPr>
              <a:t>pportunity to develop their skills and ensuring factors such as the work environment and resources are available to support this (Purcell et al 2003). It also looks at the importance of line managers in ensuring high performance working in their team of employees. </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5</a:t>
            </a:fld>
            <a:endParaRPr lang="en-GB"/>
          </a:p>
        </p:txBody>
      </p:sp>
    </p:spTree>
    <p:extLst>
      <p:ext uri="{BB962C8B-B14F-4D97-AF65-F5344CB8AC3E}">
        <p14:creationId xmlns:p14="http://schemas.microsoft.com/office/powerpoint/2010/main" val="41768228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Line Manager’s role in encouraging HPW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Robinson and </a:t>
            </a:r>
            <a:r>
              <a:rPr lang="en-GB" sz="1200" kern="1200" dirty="0" err="1">
                <a:solidFill>
                  <a:schemeClr val="tx1"/>
                </a:solidFill>
                <a:effectLst/>
                <a:latin typeface="+mn-lt"/>
                <a:ea typeface="+mn-ea"/>
                <a:cs typeface="+mn-cs"/>
              </a:rPr>
              <a:t>Hayday</a:t>
            </a:r>
            <a:r>
              <a:rPr lang="en-GB" sz="1200" kern="1200" dirty="0">
                <a:solidFill>
                  <a:schemeClr val="tx1"/>
                </a:solidFill>
                <a:effectLst/>
                <a:latin typeface="+mn-lt"/>
                <a:ea typeface="+mn-ea"/>
                <a:cs typeface="+mn-cs"/>
              </a:rPr>
              <a:t> (2009) created a report on behalf of the Institute of Employment Studies (IES) which looked at</a:t>
            </a:r>
            <a:r>
              <a:rPr lang="en-GB" sz="1200" i="1" kern="1200" dirty="0">
                <a:solidFill>
                  <a:schemeClr val="tx1"/>
                </a:solidFill>
                <a:effectLst/>
                <a:latin typeface="+mn-lt"/>
                <a:ea typeface="+mn-ea"/>
                <a:cs typeface="+mn-cs"/>
              </a:rPr>
              <a:t> how</a:t>
            </a:r>
            <a:r>
              <a:rPr lang="en-GB" sz="1200" kern="1200" dirty="0">
                <a:solidFill>
                  <a:schemeClr val="tx1"/>
                </a:solidFill>
                <a:effectLst/>
                <a:latin typeface="+mn-lt"/>
                <a:ea typeface="+mn-ea"/>
                <a:cs typeface="+mn-cs"/>
              </a:rPr>
              <a:t> managers who motivate and encourage their teams to perform. The IES report discovered that there are many skills and behaviours which managers require in order to engage employees and ultimately result in higher levels of employee performance. These included:</a:t>
            </a:r>
          </a:p>
          <a:p>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Effective communication skills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To listen to team members and involve employees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Focus on targets and not wholly on processes or procedures as long as the required result is delivered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Display effective leadership skills including being a positive role model</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Behave respectfully to all colleagues which in turn should earn respect back</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Showing an interest in individuals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Ensuring all the above are put in practice, can contribute towards employee well-being and by harnessing the discretionary effort of employees, helps ensure better results for organisations and ultimately ensure that service users have a better service (Taylor and Woodhams 2016). </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6</a:t>
            </a:fld>
            <a:endParaRPr lang="en-GB"/>
          </a:p>
        </p:txBody>
      </p:sp>
    </p:spTree>
    <p:extLst>
      <p:ext uri="{BB962C8B-B14F-4D97-AF65-F5344CB8AC3E}">
        <p14:creationId xmlns:p14="http://schemas.microsoft.com/office/powerpoint/2010/main" val="3895163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Taylor and Woodhams (2016) explain that there are numerous studies which have looked at the link between ‘high performance’ work practices and improved business performance. Jeffrey Pfeffer (1994) looked at how HR practices were used in successful fast-growing companies compare to less successful companies of a similar nature. Pfeffer (1994) concluded that implementing the ‘best practice bundle’ discussed previously, along with a mix of HR policies were all used in the successful fast-growing companies and argued that these had a significant outcome on the success of the business as a result of high performing employees. </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(1995) also explored the issue of HPW practices within successful organisations, focusing on staff turnover rates. </a:t>
            </a:r>
            <a:r>
              <a:rPr lang="en-GB" sz="1200" kern="1200" dirty="0" err="1">
                <a:solidFill>
                  <a:schemeClr val="tx1"/>
                </a:solidFill>
                <a:effectLst/>
                <a:latin typeface="+mn-lt"/>
                <a:ea typeface="+mn-ea"/>
                <a:cs typeface="+mn-cs"/>
              </a:rPr>
              <a:t>Huselid</a:t>
            </a:r>
            <a:r>
              <a:rPr lang="en-GB" sz="1200" kern="1200" dirty="0">
                <a:solidFill>
                  <a:schemeClr val="tx1"/>
                </a:solidFill>
                <a:effectLst/>
                <a:latin typeface="+mn-lt"/>
                <a:ea typeface="+mn-ea"/>
                <a:cs typeface="+mn-cs"/>
              </a:rPr>
              <a:t> was able to illustrate that the more sophisticated HR practices were in an organisation, the lower it’s staff turnover, higher market values and higher profits – proving that HR adds value (Taylor and Woodhams 2016).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More recent studies carried out by Coombs et al (2006) concluded that having ‘high performance work practices’ resulted in a 4.6% increase in return on average and a 4.4% reduction in staff turnover (Taylor and Woodhams 2016).</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7</a:t>
            </a:fld>
            <a:endParaRPr lang="en-GB"/>
          </a:p>
        </p:txBody>
      </p:sp>
    </p:spTree>
    <p:extLst>
      <p:ext uri="{BB962C8B-B14F-4D97-AF65-F5344CB8AC3E}">
        <p14:creationId xmlns:p14="http://schemas.microsoft.com/office/powerpoint/2010/main" val="1530545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more recent years, researches have looked at the link between business performance and the way which people are managed. The ‘black box study’ carried out by  John Purcell (2003) over a six year period focused on organisations that were already considered as having sophisticated HR policies and practices to try and understand the link with performance and HPW. The study resulted in 3 major findings:</a:t>
            </a:r>
          </a:p>
          <a:p>
            <a:r>
              <a:rPr lang="en-GB" sz="1200" kern="1200" dirty="0">
                <a:solidFill>
                  <a:schemeClr val="tx1"/>
                </a:solidFill>
                <a:effectLst/>
                <a:latin typeface="+mn-lt"/>
                <a:ea typeface="+mn-ea"/>
                <a:cs typeface="+mn-cs"/>
              </a:rPr>
              <a:t> </a:t>
            </a:r>
          </a:p>
          <a:p>
            <a:pPr marL="228600" lvl="0" indent="-228600">
              <a:buFont typeface="+mj-lt"/>
              <a:buAutoNum type="arabicPeriod"/>
            </a:pPr>
            <a:r>
              <a:rPr lang="en-GB" sz="1200" kern="1200" dirty="0">
                <a:solidFill>
                  <a:schemeClr val="tx1"/>
                </a:solidFill>
                <a:effectLst/>
                <a:latin typeface="+mn-lt"/>
                <a:ea typeface="+mn-ea"/>
                <a:cs typeface="+mn-cs"/>
              </a:rPr>
              <a:t>Organisations with a bundle of HR ‘high performance’ practices in place there was a positive result for employees through high levels of job satisfaction, motivation/commitment which resulted in employees working harder and going the extra mile.</a:t>
            </a:r>
          </a:p>
          <a:p>
            <a:pPr marL="228600" lvl="0" indent="-228600">
              <a:buFont typeface="+mj-lt"/>
              <a:buAutoNum type="arabicPeriod"/>
            </a:pPr>
            <a:r>
              <a:rPr lang="en-GB" sz="1200" kern="1200" dirty="0">
                <a:solidFill>
                  <a:schemeClr val="tx1"/>
                </a:solidFill>
                <a:effectLst/>
                <a:latin typeface="+mn-lt"/>
                <a:ea typeface="+mn-ea"/>
                <a:cs typeface="+mn-cs"/>
              </a:rPr>
              <a:t>Organisational values and ideas became bedded in to the culture of the organisation, helping employees and managers have a strong sense of shared purpose and work together to achieve these.</a:t>
            </a:r>
          </a:p>
          <a:p>
            <a:pPr marL="228600" lvl="0" indent="-228600">
              <a:buFont typeface="+mj-lt"/>
              <a:buAutoNum type="arabicPeriod"/>
            </a:pPr>
            <a:r>
              <a:rPr lang="en-GB" sz="1200" kern="1200" dirty="0">
                <a:solidFill>
                  <a:schemeClr val="tx1"/>
                </a:solidFill>
                <a:effectLst/>
                <a:latin typeface="+mn-lt"/>
                <a:ea typeface="+mn-ea"/>
                <a:cs typeface="+mn-cs"/>
              </a:rPr>
              <a:t>Having the correct HR polices and procedures in place wasn’t enough and line managers had a vital role to play in implementing these on a daily basis to guarantee their effectiveness.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study concluded that there was good evidence to suggest that the correct approach to HR, implemented in the correct way will bring superior organisational performance, but would also need to ensure other conditions are in place such as a bundle of best practices.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Over the last decade or so, it is argued that it has been influential in advancing people management practices associated particularly with employees’ well-being and performance by looking out for the good of both employees, and the organisation. The Chartered Institute of Professional Development state that employees will be happier, healthier and feel more content if they feel like they have good quality jobs and are managed effectively which should ultimately result in a better service for the organisation and increased productivity (CIPD 2018).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8</a:t>
            </a:fld>
            <a:endParaRPr lang="en-GB"/>
          </a:p>
        </p:txBody>
      </p:sp>
    </p:spTree>
    <p:extLst>
      <p:ext uri="{BB962C8B-B14F-4D97-AF65-F5344CB8AC3E}">
        <p14:creationId xmlns:p14="http://schemas.microsoft.com/office/powerpoint/2010/main" val="3501657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Performance management can be described as a process that is continuous and is trying to improve performance through line/senior managers setting both individual and team goals to achieve. The goals must be aligned with the strategy of the organisation and usually involve in depth planning to achieve the goals set, as well as a plan to develop the knowledge and skills of employees in order to do so (Armstrong 2016). PM is a process that carries on continually informally between line managers as they seek to engage their employees and motivate them to perform better on a day to day basis (Taylor and Woodhams 2016). In many cases, performance management is also associated with holding individuals to account for their performance by linking it to career rewards and progression (CIPD 2019). </a:t>
            </a:r>
          </a:p>
          <a:p>
            <a:endParaRPr lang="en-GB" dirty="0"/>
          </a:p>
          <a:p>
            <a:r>
              <a:rPr lang="en-GB" b="1" u="sng" dirty="0"/>
              <a:t>Does PM work? </a:t>
            </a:r>
          </a:p>
          <a:p>
            <a:endParaRPr lang="en-GB" dirty="0"/>
          </a:p>
          <a:p>
            <a:r>
              <a:rPr lang="en-GB" sz="1200" kern="1200" dirty="0">
                <a:solidFill>
                  <a:schemeClr val="tx1"/>
                </a:solidFill>
                <a:effectLst/>
                <a:latin typeface="+mn-lt"/>
                <a:ea typeface="+mn-ea"/>
                <a:cs typeface="+mn-cs"/>
              </a:rPr>
              <a:t>Research is mixed, but it is believed there are benefits of performance management. Armstrong (2016) suggests that if conducted correctly, performance management can reward people through feedback, enabling employees to achieve and providing individuals with the ability to develop their skills and career. Recognising and rewarding talent can encourage employees to perform better and help towards gaining job satisfaction and engaging the employee fully in to the organisation ( CIPD 2018).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Communicating clear expectations – ensuring that employees are clear about their roles and responsibilities. People are more likely to respond positively and improve if they share with their line manager the process of defining expectations and reviewing their own performance</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9</a:t>
            </a:fld>
            <a:endParaRPr lang="en-GB"/>
          </a:p>
        </p:txBody>
      </p:sp>
    </p:spTree>
    <p:extLst>
      <p:ext uri="{BB962C8B-B14F-4D97-AF65-F5344CB8AC3E}">
        <p14:creationId xmlns:p14="http://schemas.microsoft.com/office/powerpoint/2010/main" val="2692475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performance management cycle can be described as a natural process of management and HR have a limited role to play in this ongoing informal management process (Taylor and Woodhams 2016).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main stages of the performance management cycle are:</a:t>
            </a:r>
          </a:p>
          <a:p>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Plan – communicating the organisations mission/objectives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Setting goals – both individual targets and departmental targets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Measure – measuring performance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Review – reviewing performance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Identify – the stage where managers need to identify training and developmental needs that need to be implemented to improve performance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Evaluation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Good performance management relies on both formal and informal processes, but is also about individuals taking responsibility for their own continuous improvement (CIPD 2019). </a:t>
            </a:r>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10</a:t>
            </a:fld>
            <a:endParaRPr lang="en-GB"/>
          </a:p>
        </p:txBody>
      </p:sp>
    </p:spTree>
    <p:extLst>
      <p:ext uri="{BB962C8B-B14F-4D97-AF65-F5344CB8AC3E}">
        <p14:creationId xmlns:p14="http://schemas.microsoft.com/office/powerpoint/2010/main" val="3850902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Bloom et al (2012) conducted research which showed organisations that had formal management  practices in place, were on average, 23% more productive when implementing the 3 following aspects:</a:t>
            </a:r>
          </a:p>
          <a:p>
            <a:endParaRPr lang="en-GB" sz="1200" kern="1200" dirty="0">
              <a:solidFill>
                <a:schemeClr val="tx1"/>
              </a:solidFill>
              <a:effectLst/>
              <a:latin typeface="+mn-lt"/>
              <a:ea typeface="+mn-ea"/>
              <a:cs typeface="+mn-cs"/>
            </a:endParaRPr>
          </a:p>
          <a:p>
            <a:pPr marL="228600" lvl="0" indent="-228600">
              <a:buFont typeface="+mj-lt"/>
              <a:buAutoNum type="arabicPeriod"/>
            </a:pPr>
            <a:r>
              <a:rPr lang="en-GB" sz="1200" kern="1200" dirty="0">
                <a:solidFill>
                  <a:schemeClr val="tx1"/>
                </a:solidFill>
                <a:effectLst/>
                <a:latin typeface="+mn-lt"/>
                <a:ea typeface="+mn-ea"/>
                <a:cs typeface="+mn-cs"/>
              </a:rPr>
              <a:t>Targets – individual objectives to achieve with an end date to achieve them</a:t>
            </a:r>
          </a:p>
          <a:p>
            <a:pPr marL="228600" lvl="0" indent="-228600">
              <a:buFont typeface="+mj-lt"/>
              <a:buAutoNum type="arabicPeriod"/>
            </a:pPr>
            <a:r>
              <a:rPr lang="en-GB" sz="1200" kern="1200" dirty="0">
                <a:solidFill>
                  <a:schemeClr val="tx1"/>
                </a:solidFill>
                <a:effectLst/>
                <a:latin typeface="+mn-lt"/>
                <a:ea typeface="+mn-ea"/>
                <a:cs typeface="+mn-cs"/>
              </a:rPr>
              <a:t>Incentives – in forms such as reward, recognition, pay or career development opportunities</a:t>
            </a:r>
          </a:p>
          <a:p>
            <a:pPr marL="228600" lvl="0" indent="-228600">
              <a:buFont typeface="+mj-lt"/>
              <a:buAutoNum type="arabicPeriod"/>
            </a:pPr>
            <a:r>
              <a:rPr lang="en-GB" sz="1200" kern="1200" dirty="0">
                <a:solidFill>
                  <a:schemeClr val="tx1"/>
                </a:solidFill>
                <a:effectLst/>
                <a:latin typeface="+mn-lt"/>
                <a:ea typeface="+mn-ea"/>
                <a:cs typeface="+mn-cs"/>
              </a:rPr>
              <a:t>Monitoring – analysing of performance data to identify where improvements can be made (Taylor and Woodhams 2016). </a:t>
            </a:r>
          </a:p>
          <a:p>
            <a:pPr marL="0" lvl="0" indent="0">
              <a:buFont typeface="+mj-lt"/>
              <a:buNone/>
            </a:pP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Underpinning Theories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numerous theories in performance management practices and understanding some of these can enable an organisation to effectively develop these for a positive impact.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Goal theory – considered to be 1 of the most effective theories and directs attention toward goal-relevant activities away from those that are irrelevant, helping individuals to prioritise goals, stimulate effort, challenge individuals to complete the goals using their skill set in a timely manner (Locke and Latham 2002).</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Control – providing feedback to individuals, allowing them to reflect on their behaviour and recognise ways in which they can improve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Social Cognitive theory – looks at increasing self belief which encourages better performance (CIPD 2018).</a:t>
            </a:r>
          </a:p>
          <a:p>
            <a:endParaRPr lang="en-GB" dirty="0"/>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11</a:t>
            </a:fld>
            <a:endParaRPr lang="en-GB"/>
          </a:p>
        </p:txBody>
      </p:sp>
    </p:spTree>
    <p:extLst>
      <p:ext uri="{BB962C8B-B14F-4D97-AF65-F5344CB8AC3E}">
        <p14:creationId xmlns:p14="http://schemas.microsoft.com/office/powerpoint/2010/main" val="3235863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Formal performance management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Formal performance management systems can be described in various way including:</a:t>
            </a:r>
          </a:p>
          <a:p>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Performance Appraisal</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Performance evaluation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Personal development review</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They usually involve a process of meetings between individual employees and line managers on a regular basis, or sometimes annually to discuss performance, which is then officially recorded and actions/goals are set which the individual is tasked to achieve and reviewed at a later date (Taylor and Woodhams 2016). </a:t>
            </a:r>
            <a:endParaRPr lang="en-GB" sz="1200" b="1" u="sng" kern="1200" dirty="0">
              <a:solidFill>
                <a:schemeClr val="tx1"/>
              </a:solidFill>
              <a:effectLst/>
              <a:latin typeface="+mn-lt"/>
              <a:ea typeface="+mn-ea"/>
              <a:cs typeface="+mn-cs"/>
            </a:endParaRPr>
          </a:p>
          <a:p>
            <a:endParaRPr lang="en-GB" sz="1200" b="1" u="sng"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Performance Appraisals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Performance appraisal procedures are intended to have a positive impact on both individual, and organisational performance, as well as intending to raise morale, identify expectations and duties, improve communication reinforce management control and identify development opportunities and communicate organisations goal (Taylor and Woodhams 2016).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Taylor and Woodhams (2016) explain that there are numerous benefits in having a performance appraisal procedure and usually have a positive impact on performance. Appraisals aim to provide clarity on individual’s role and responsibilities, identifying development opportunities, and various other aspects including helping to aid in the selection process for individual performance. Often, an appraisal is the ideal opportunity in which to create and expand on objectives by making them ‘SMART’ and ensuring that individuals receive clarity on exactly who should be doing what.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 = Specific</a:t>
            </a:r>
          </a:p>
          <a:p>
            <a:r>
              <a:rPr lang="en-GB" sz="1200" kern="1200" dirty="0">
                <a:solidFill>
                  <a:schemeClr val="tx1"/>
                </a:solidFill>
                <a:effectLst/>
                <a:latin typeface="+mn-lt"/>
                <a:ea typeface="+mn-ea"/>
                <a:cs typeface="+mn-cs"/>
              </a:rPr>
              <a:t>M = Measurable</a:t>
            </a:r>
          </a:p>
          <a:p>
            <a:r>
              <a:rPr lang="en-GB" sz="1200" kern="1200" dirty="0">
                <a:solidFill>
                  <a:schemeClr val="tx1"/>
                </a:solidFill>
                <a:effectLst/>
                <a:latin typeface="+mn-lt"/>
                <a:ea typeface="+mn-ea"/>
                <a:cs typeface="+mn-cs"/>
              </a:rPr>
              <a:t>A= Achievable</a:t>
            </a:r>
          </a:p>
          <a:p>
            <a:r>
              <a:rPr lang="en-GB" sz="1200" kern="1200" dirty="0">
                <a:solidFill>
                  <a:schemeClr val="tx1"/>
                </a:solidFill>
                <a:effectLst/>
                <a:latin typeface="+mn-lt"/>
                <a:ea typeface="+mn-ea"/>
                <a:cs typeface="+mn-cs"/>
              </a:rPr>
              <a:t>R= Realistic</a:t>
            </a:r>
          </a:p>
          <a:p>
            <a:r>
              <a:rPr lang="en-GB" sz="1200" kern="1200" dirty="0">
                <a:solidFill>
                  <a:schemeClr val="tx1"/>
                </a:solidFill>
                <a:effectLst/>
                <a:latin typeface="+mn-lt"/>
                <a:ea typeface="+mn-ea"/>
                <a:cs typeface="+mn-cs"/>
              </a:rPr>
              <a:t>T = Time bound</a:t>
            </a:r>
          </a:p>
          <a:p>
            <a:endParaRPr lang="en-GB" dirty="0"/>
          </a:p>
          <a:p>
            <a:r>
              <a:rPr lang="en-GB" dirty="0"/>
              <a:t>However, research suggests that formal appraisals can actually have the exact opposite effect which they were originally set out to do. Often, appraisers tend to focus on the positive performance of the employee without wanting to discuss openly their individual poor performing aspects and fully establish clear development needs.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12</a:t>
            </a:fld>
            <a:endParaRPr lang="en-GB"/>
          </a:p>
        </p:txBody>
      </p:sp>
    </p:spTree>
    <p:extLst>
      <p:ext uri="{BB962C8B-B14F-4D97-AF65-F5344CB8AC3E}">
        <p14:creationId xmlns:p14="http://schemas.microsoft.com/office/powerpoint/2010/main" val="3044765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 don’t ordinarily get involved in the day to day informal performance management activities and this is often the responsibility of the line manager. However, HR can assist with performance management by ensuring the correct policies, procedures and processes are in place within the organisation. Ultimately, line managers need to be skilled in dealing with performance management issues, and HR can assist in various ways:</a:t>
            </a:r>
          </a:p>
          <a:p>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Clear recruitment and selection processes in place by using competency framework to ensure the correct type of person is hired for the correct type of role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Introducing performance management early on – voicing the organisational vision and mission right from induction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Providing training and development for line managers on how to manage performance and build the skills relevant for dealing with individuals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Providing advice on performance issues and detailed policies on how to manage it at each stage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Implementing appropriate and detailed documentation such as self-appraisals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Helping line managers to address staff training and development needs </a:t>
            </a:r>
          </a:p>
          <a:p>
            <a:r>
              <a:rPr lang="en-GB" dirty="0"/>
              <a:t>(Bell E 2019).</a:t>
            </a:r>
          </a:p>
        </p:txBody>
      </p:sp>
      <p:sp>
        <p:nvSpPr>
          <p:cNvPr id="4" name="Slide Number Placeholder 3"/>
          <p:cNvSpPr>
            <a:spLocks noGrp="1"/>
          </p:cNvSpPr>
          <p:nvPr>
            <p:ph type="sldNum" sz="quarter" idx="5"/>
          </p:nvPr>
        </p:nvSpPr>
        <p:spPr/>
        <p:txBody>
          <a:bodyPr/>
          <a:lstStyle/>
          <a:p>
            <a:fld id="{E7AAC63B-121F-472E-BB44-A772FB9A5A40}" type="slidenum">
              <a:rPr lang="en-GB" smtClean="0"/>
              <a:t>13</a:t>
            </a:fld>
            <a:endParaRPr lang="en-GB"/>
          </a:p>
        </p:txBody>
      </p:sp>
    </p:spTree>
    <p:extLst>
      <p:ext uri="{BB962C8B-B14F-4D97-AF65-F5344CB8AC3E}">
        <p14:creationId xmlns:p14="http://schemas.microsoft.com/office/powerpoint/2010/main" val="496061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14</a:t>
            </a:fld>
            <a:endParaRPr lang="en-GB"/>
          </a:p>
        </p:txBody>
      </p:sp>
    </p:spTree>
    <p:extLst>
      <p:ext uri="{BB962C8B-B14F-4D97-AF65-F5344CB8AC3E}">
        <p14:creationId xmlns:p14="http://schemas.microsoft.com/office/powerpoint/2010/main" val="750979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15</a:t>
            </a:fld>
            <a:endParaRPr lang="en-GB"/>
          </a:p>
        </p:txBody>
      </p:sp>
    </p:spTree>
    <p:extLst>
      <p:ext uri="{BB962C8B-B14F-4D97-AF65-F5344CB8AC3E}">
        <p14:creationId xmlns:p14="http://schemas.microsoft.com/office/powerpoint/2010/main" val="1840252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7AAC63B-121F-472E-BB44-A772FB9A5A40}" type="slidenum">
              <a:rPr lang="en-GB" smtClean="0"/>
              <a:t>18</a:t>
            </a:fld>
            <a:endParaRPr lang="en-GB"/>
          </a:p>
        </p:txBody>
      </p:sp>
    </p:spTree>
    <p:extLst>
      <p:ext uri="{BB962C8B-B14F-4D97-AF65-F5344CB8AC3E}">
        <p14:creationId xmlns:p14="http://schemas.microsoft.com/office/powerpoint/2010/main" val="3413118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5524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6534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85139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78498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55697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9323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59958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147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29852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91890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950431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038866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498293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32488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30939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578999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5501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8A87A34-81AB-432B-8DAE-1953F412C126}" type="datetimeFigureOut">
              <a:rPr lang="en-US" smtClean="0"/>
              <a:pPr/>
              <a:t>1/12/2020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87911073"/>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amp;url=https%3A%2F%2Fwww.researchgate.net%2Ffigure%2FAMO-Model-Appelbaum-et-al-2000_fig1_259923543&amp;psig=AOvVaw3x-jWfZZ4Jftfw9nGr1wBv&amp;ust=1573724854555736" TargetMode="External"/><Relationship Id="rId2" Type="http://schemas.openxmlformats.org/officeDocument/2006/relationships/notesSlide" Target="../notesSlides/notesSlide3.xml"/><Relationship Id="rId1" Type="http://schemas.openxmlformats.org/officeDocument/2006/relationships/slideLayout" Target="../slideLayouts/slideLayout1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mallbusiness.chron.com/role-hr-department-play-performance-evaluation-44928.html" TargetMode="External"/><Relationship Id="rId2" Type="http://schemas.openxmlformats.org/officeDocument/2006/relationships/hyperlink" Target="https://archive.acas.org.uk/index.aspx?articleid=6609" TargetMode="External"/><Relationship Id="rId1" Type="http://schemas.openxmlformats.org/officeDocument/2006/relationships/slideLayout" Target="../slideLayouts/slideLayout1.xml"/><Relationship Id="rId6" Type="http://schemas.openxmlformats.org/officeDocument/2006/relationships/hyperlink" Target="https://www.cipd.co.uk/news-views/nutshell/issue-75/trust-work-performance" TargetMode="External"/><Relationship Id="rId5" Type="http://schemas.openxmlformats.org/officeDocument/2006/relationships/hyperlink" Target="https://www.cipd.co.uk/knowledge/fundamentals/relations/engagement/factsheet" TargetMode="External"/><Relationship Id="rId4" Type="http://schemas.openxmlformats.org/officeDocument/2006/relationships/hyperlink" Target="https://www.performancemagazine.org/an-introduction-to-theory-in-performance-management-goal-setting-theor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uk/search?q=working+together+cartoon+picture+puzzle&amp;source=lnms&amp;tbm=isch&amp;sa=X&amp;ved=2ahUKEwilu-6Qxv7mAhWAQkEAHaLQCssQ_AUoAXoECAwQAw&amp;biw=1366&amp;bih=655#imgrc=KuTwQlzLMk21IM" TargetMode="External"/><Relationship Id="rId2" Type="http://schemas.openxmlformats.org/officeDocument/2006/relationships/hyperlink" Target="https://www.cipd.co.uk/knowledge/fundamentals/people/performance/factsheet" TargetMode="Externa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shrm.org/hr-today/trends-and-forecasting/special-reports-and-expert-views/Documents/Performance-Management.pdf"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hyperlink" Target="https://www.google.co.uk/search?q=AMO+model&amp;source=lnms&amp;tbm=isch&amp;sa=X&amp;ved=2ahUKEwiL6NOHx_7mAhWUgVwKHT0JAo8Q_AUoAXoECA4QAw&amp;biw=1366&amp;bih=655#imgrc=zg-ho_gQGbePCM" TargetMode="External"/><Relationship Id="rId5" Type="http://schemas.openxmlformats.org/officeDocument/2006/relationships/hyperlink" Target="https://reforma-me.com/hr-consulting-services/employee-performance-management-pms/" TargetMode="External"/><Relationship Id="rId4" Type="http://schemas.openxmlformats.org/officeDocument/2006/relationships/hyperlink" Target="https://engageforsuccess.org/wp-content/uploads/2015/09/John-Purcel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9C4DF93-822C-46E6-971E-7F8406397096}"/>
              </a:ext>
            </a:extLst>
          </p:cNvPr>
          <p:cNvSpPr>
            <a:spLocks noGrp="1"/>
          </p:cNvSpPr>
          <p:nvPr>
            <p:ph type="subTitle" idx="1"/>
          </p:nvPr>
        </p:nvSpPr>
        <p:spPr>
          <a:xfrm>
            <a:off x="684212" y="167951"/>
            <a:ext cx="10475200" cy="6288833"/>
          </a:xfrm>
        </p:spPr>
        <p:txBody>
          <a:bodyPr>
            <a:normAutofit fontScale="32500" lnSpcReduction="20000"/>
          </a:bodyPr>
          <a:lstStyle/>
          <a:p>
            <a:pPr algn="ctr"/>
            <a:r>
              <a:rPr lang="en-GB" sz="5500" b="1" dirty="0">
                <a:solidFill>
                  <a:schemeClr val="tx1"/>
                </a:solidFill>
              </a:rPr>
              <a:t>Qualification: CIPD Diploma in Applied Human Resources</a:t>
            </a:r>
          </a:p>
          <a:p>
            <a:pPr algn="ctr"/>
            <a:r>
              <a:rPr lang="en-GB" sz="5500" b="1" dirty="0">
                <a:solidFill>
                  <a:schemeClr val="tx1"/>
                </a:solidFill>
              </a:rPr>
              <a:t> </a:t>
            </a:r>
          </a:p>
          <a:p>
            <a:pPr algn="ctr"/>
            <a:r>
              <a:rPr lang="en-GB" sz="5500" b="1" dirty="0">
                <a:solidFill>
                  <a:schemeClr val="tx1"/>
                </a:solidFill>
              </a:rPr>
              <a:t>Module Name: Understanding  the link between individual and organisational performance </a:t>
            </a:r>
          </a:p>
          <a:p>
            <a:pPr algn="ctr"/>
            <a:r>
              <a:rPr lang="en-GB" sz="4300" b="1" dirty="0">
                <a:solidFill>
                  <a:schemeClr val="tx1"/>
                </a:solidFill>
              </a:rPr>
              <a:t> </a:t>
            </a:r>
          </a:p>
          <a:p>
            <a:pPr algn="ctr"/>
            <a:r>
              <a:rPr lang="en-GB" sz="4300" b="1" dirty="0">
                <a:solidFill>
                  <a:schemeClr val="tx1"/>
                </a:solidFill>
              </a:rPr>
              <a:t> </a:t>
            </a:r>
          </a:p>
          <a:p>
            <a:pPr algn="ctr"/>
            <a:r>
              <a:rPr lang="en-GB" sz="4300" b="1" dirty="0">
                <a:solidFill>
                  <a:schemeClr val="tx1"/>
                </a:solidFill>
              </a:rPr>
              <a:t> </a:t>
            </a:r>
          </a:p>
          <a:p>
            <a:pPr algn="ctr"/>
            <a:r>
              <a:rPr lang="en-GB" sz="4900" b="1" dirty="0">
                <a:solidFill>
                  <a:schemeClr val="tx1"/>
                </a:solidFill>
              </a:rPr>
              <a:t>Word Count: 3187</a:t>
            </a:r>
          </a:p>
          <a:p>
            <a:pPr algn="ctr"/>
            <a:r>
              <a:rPr lang="en-GB" sz="4900" b="1" dirty="0">
                <a:solidFill>
                  <a:schemeClr val="tx1"/>
                </a:solidFill>
              </a:rPr>
              <a:t> </a:t>
            </a:r>
          </a:p>
          <a:p>
            <a:pPr algn="ctr"/>
            <a:r>
              <a:rPr lang="en-GB" sz="4900" b="1" dirty="0">
                <a:solidFill>
                  <a:schemeClr val="tx1"/>
                </a:solidFill>
              </a:rPr>
              <a:t> </a:t>
            </a:r>
          </a:p>
          <a:p>
            <a:pPr algn="ctr"/>
            <a:r>
              <a:rPr lang="en-GB" sz="4900" b="1" dirty="0">
                <a:solidFill>
                  <a:schemeClr val="tx1"/>
                </a:solidFill>
              </a:rPr>
              <a:t>Student Name: Natalie Thomas</a:t>
            </a:r>
          </a:p>
          <a:p>
            <a:pPr algn="ctr"/>
            <a:r>
              <a:rPr lang="en-GB" sz="4900" b="1" dirty="0">
                <a:solidFill>
                  <a:schemeClr val="tx1"/>
                </a:solidFill>
              </a:rPr>
              <a:t>Student Number: 1810239</a:t>
            </a:r>
          </a:p>
          <a:p>
            <a:pPr algn="ctr"/>
            <a:r>
              <a:rPr lang="en-GB" sz="4900" b="1" dirty="0">
                <a:solidFill>
                  <a:schemeClr val="tx1"/>
                </a:solidFill>
              </a:rPr>
              <a:t>CIPD Membership Number: 53274196</a:t>
            </a:r>
          </a:p>
          <a:p>
            <a:pPr algn="ctr"/>
            <a:r>
              <a:rPr lang="en-GB" sz="4300" b="1" dirty="0">
                <a:solidFill>
                  <a:schemeClr val="tx1"/>
                </a:solidFill>
              </a:rPr>
              <a:t> </a:t>
            </a:r>
          </a:p>
          <a:p>
            <a:pPr algn="ctr"/>
            <a:r>
              <a:rPr lang="en-GB" sz="4300" b="1" dirty="0">
                <a:solidFill>
                  <a:schemeClr val="tx1"/>
                </a:solidFill>
              </a:rPr>
              <a:t> </a:t>
            </a:r>
          </a:p>
          <a:p>
            <a:pPr algn="ctr"/>
            <a:r>
              <a:rPr lang="en-GB" sz="4300" b="1" dirty="0">
                <a:solidFill>
                  <a:schemeClr val="tx1"/>
                </a:solidFill>
              </a:rPr>
              <a:t> </a:t>
            </a:r>
          </a:p>
          <a:p>
            <a:pPr algn="ctr"/>
            <a:r>
              <a:rPr lang="en-GB" sz="4300" b="1" dirty="0">
                <a:solidFill>
                  <a:schemeClr val="tx1"/>
                </a:solidFill>
              </a:rPr>
              <a:t>By signing below, I confirm that the work/evidence presented is my own, unaided work. I understand the regulations pertaining to candidate malpractice and the action that may be taken as a result.</a:t>
            </a:r>
          </a:p>
          <a:p>
            <a:pPr algn="ctr"/>
            <a:r>
              <a:rPr lang="en-GB" sz="5500" b="1" dirty="0">
                <a:solidFill>
                  <a:schemeClr val="tx1"/>
                </a:solidFill>
              </a:rPr>
              <a:t> </a:t>
            </a:r>
          </a:p>
          <a:p>
            <a:pPr algn="ctr"/>
            <a:r>
              <a:rPr lang="en-GB" sz="5500" b="1" dirty="0">
                <a:solidFill>
                  <a:schemeClr val="tx1"/>
                </a:solidFill>
              </a:rPr>
              <a:t>Signed: 	N Thomas</a:t>
            </a:r>
          </a:p>
          <a:p>
            <a:pPr algn="ctr"/>
            <a:r>
              <a:rPr lang="en-GB" sz="3700" b="1" dirty="0">
                <a:solidFill>
                  <a:schemeClr val="tx1"/>
                </a:solidFill>
              </a:rPr>
              <a:t>Date: 14/01/2020</a:t>
            </a:r>
            <a:endParaRPr lang="en-GB" sz="2800" dirty="0"/>
          </a:p>
        </p:txBody>
      </p:sp>
    </p:spTree>
    <p:extLst>
      <p:ext uri="{BB962C8B-B14F-4D97-AF65-F5344CB8AC3E}">
        <p14:creationId xmlns:p14="http://schemas.microsoft.com/office/powerpoint/2010/main" val="1255000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DD00A-23C1-469F-B6BA-D5A431CBC7FA}"/>
              </a:ext>
            </a:extLst>
          </p:cNvPr>
          <p:cNvSpPr>
            <a:spLocks noGrp="1"/>
          </p:cNvSpPr>
          <p:nvPr>
            <p:ph type="ctrTitle"/>
          </p:nvPr>
        </p:nvSpPr>
        <p:spPr>
          <a:xfrm>
            <a:off x="0" y="2071651"/>
            <a:ext cx="8791575" cy="2387600"/>
          </a:xfrm>
        </p:spPr>
        <p:txBody>
          <a:bodyPr>
            <a:normAutofit fontScale="90000"/>
          </a:bodyPr>
          <a:lstStyle/>
          <a:p>
            <a:pPr algn="ctr"/>
            <a:r>
              <a:rPr lang="en-GB" dirty="0"/>
              <a:t>Understanding the Link Between Individual and Organisational Performance</a:t>
            </a:r>
          </a:p>
        </p:txBody>
      </p:sp>
    </p:spTree>
    <p:extLst>
      <p:ext uri="{BB962C8B-B14F-4D97-AF65-F5344CB8AC3E}">
        <p14:creationId xmlns:p14="http://schemas.microsoft.com/office/powerpoint/2010/main" val="277713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512F9CB-A1A0-4043-A103-F6A4B94B69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ADBE6588-EE16-4389-857C-86A156D49E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17FD48D2-B0A7-413D-B947-AA55AC1296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BE668D0-D906-4EEE-B32F-8C028624B8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1DE67A3-B8F6-4CFD-A8E0-D15200F231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637214A4-997B-4C95-951E-08E1B51B5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992A5-D81E-4E54-80F4-02D6C137C07E}"/>
              </a:ext>
            </a:extLst>
          </p:cNvPr>
          <p:cNvSpPr>
            <a:spLocks noGrp="1"/>
          </p:cNvSpPr>
          <p:nvPr>
            <p:ph type="title"/>
          </p:nvPr>
        </p:nvSpPr>
        <p:spPr>
          <a:xfrm>
            <a:off x="726153" y="535647"/>
            <a:ext cx="6965285" cy="1377820"/>
          </a:xfrm>
        </p:spPr>
        <p:txBody>
          <a:bodyPr vert="horz" lIns="91440" tIns="45720" rIns="91440" bIns="45720" rtlCol="0" anchor="b">
            <a:noAutofit/>
          </a:bodyPr>
          <a:lstStyle/>
          <a:p>
            <a:pPr algn="ctr"/>
            <a:r>
              <a:rPr lang="en-US" u="sng" dirty="0">
                <a:effectLst>
                  <a:outerShdw blurRad="38100" dist="38100" dir="2700000" algn="tl">
                    <a:srgbClr val="000000">
                      <a:alpha val="43137"/>
                    </a:srgbClr>
                  </a:outerShdw>
                </a:effectLst>
              </a:rPr>
              <a:t>High Performance Working</a:t>
            </a:r>
          </a:p>
        </p:txBody>
      </p:sp>
      <p:sp>
        <p:nvSpPr>
          <p:cNvPr id="3" name="Text Placeholder 2">
            <a:extLst>
              <a:ext uri="{FF2B5EF4-FFF2-40B4-BE49-F238E27FC236}">
                <a16:creationId xmlns:a16="http://schemas.microsoft.com/office/drawing/2014/main" id="{77B8D492-AFFE-4F4B-98AF-81BEEFB01494}"/>
              </a:ext>
            </a:extLst>
          </p:cNvPr>
          <p:cNvSpPr>
            <a:spLocks noGrp="1"/>
          </p:cNvSpPr>
          <p:nvPr>
            <p:ph type="body" idx="1"/>
          </p:nvPr>
        </p:nvSpPr>
        <p:spPr>
          <a:xfrm>
            <a:off x="781048" y="2157413"/>
            <a:ext cx="7061203" cy="4321834"/>
          </a:xfrm>
        </p:spPr>
        <p:txBody>
          <a:bodyPr vert="horz" lIns="91440" tIns="45720" rIns="91440" bIns="45720" rtlCol="0" anchor="t">
            <a:normAutofit/>
          </a:bodyPr>
          <a:lstStyle/>
          <a:p>
            <a:pPr>
              <a:lnSpc>
                <a:spcPct val="90000"/>
              </a:lnSpc>
            </a:pPr>
            <a:r>
              <a:rPr lang="en-US" u="sng" dirty="0">
                <a:solidFill>
                  <a:schemeClr val="tx1"/>
                </a:solidFill>
              </a:rPr>
              <a:t>What is High Performance Working?</a:t>
            </a:r>
          </a:p>
          <a:p>
            <a:pPr>
              <a:lnSpc>
                <a:spcPct val="90000"/>
              </a:lnSpc>
            </a:pPr>
            <a:endParaRPr lang="en-US" u="sng" dirty="0">
              <a:solidFill>
                <a:schemeClr val="tx1"/>
              </a:solidFill>
            </a:endParaRPr>
          </a:p>
          <a:p>
            <a:pPr>
              <a:lnSpc>
                <a:spcPct val="90000"/>
              </a:lnSpc>
            </a:pPr>
            <a:r>
              <a:rPr lang="en-US" dirty="0">
                <a:solidFill>
                  <a:schemeClr val="tx1"/>
                </a:solidFill>
              </a:rPr>
              <a:t>Impossible to describe HPW as 1 thing – also known as High commitment HRM high involvement work practices and Best practice HRM</a:t>
            </a:r>
          </a:p>
          <a:p>
            <a:pPr>
              <a:lnSpc>
                <a:spcPct val="90000"/>
              </a:lnSpc>
            </a:pPr>
            <a:endParaRPr lang="en-US" dirty="0">
              <a:solidFill>
                <a:schemeClr val="tx1"/>
              </a:solidFill>
            </a:endParaRPr>
          </a:p>
          <a:p>
            <a:pPr marL="285750" indent="-285750">
              <a:lnSpc>
                <a:spcPct val="90000"/>
              </a:lnSpc>
              <a:buFont typeface="Arial" panose="020B0604020202020204" pitchFamily="34" charset="0"/>
              <a:buChar char="•"/>
            </a:pPr>
            <a:r>
              <a:rPr lang="en-US" dirty="0">
                <a:solidFill>
                  <a:schemeClr val="tx1"/>
                </a:solidFill>
              </a:rPr>
              <a:t>Collection of policies and procedures converted in to one package</a:t>
            </a:r>
          </a:p>
          <a:p>
            <a:pPr marL="285750" indent="-285750">
              <a:lnSpc>
                <a:spcPct val="90000"/>
              </a:lnSpc>
              <a:buFont typeface="Arial" panose="020B0604020202020204" pitchFamily="34" charset="0"/>
              <a:buChar char="•"/>
            </a:pPr>
            <a:r>
              <a:rPr lang="en-US" dirty="0">
                <a:solidFill>
                  <a:schemeClr val="tx1"/>
                </a:solidFill>
              </a:rPr>
              <a:t>Associated with high levels of organisational performance</a:t>
            </a:r>
          </a:p>
          <a:p>
            <a:pPr marL="285750" indent="-285750">
              <a:lnSpc>
                <a:spcPct val="90000"/>
              </a:lnSpc>
              <a:buFont typeface="Arial" panose="020B0604020202020204" pitchFamily="34" charset="0"/>
              <a:buChar char="•"/>
            </a:pPr>
            <a:r>
              <a:rPr lang="en-US" dirty="0">
                <a:solidFill>
                  <a:schemeClr val="tx1"/>
                </a:solidFill>
              </a:rPr>
              <a:t>‘Best Practice’ approach</a:t>
            </a:r>
          </a:p>
          <a:p>
            <a:pPr marL="285750" indent="-285750">
              <a:lnSpc>
                <a:spcPct val="90000"/>
              </a:lnSpc>
              <a:buFont typeface="Arial" panose="020B0604020202020204" pitchFamily="34" charset="0"/>
              <a:buChar char="•"/>
            </a:pPr>
            <a:endParaRPr lang="en-US" dirty="0">
              <a:solidFill>
                <a:schemeClr val="tx1"/>
              </a:solidFill>
            </a:endParaRPr>
          </a:p>
          <a:p>
            <a:pPr>
              <a:lnSpc>
                <a:spcPct val="90000"/>
              </a:lnSpc>
            </a:pPr>
            <a:r>
              <a:rPr lang="en-US" sz="1200" dirty="0">
                <a:solidFill>
                  <a:schemeClr val="tx1"/>
                </a:solidFill>
              </a:rPr>
              <a:t>(Taylor and Woodhams 2016 &amp; CIPD 2018).</a:t>
            </a:r>
          </a:p>
        </p:txBody>
      </p:sp>
      <p:pic>
        <p:nvPicPr>
          <p:cNvPr id="4" name="Picture 3">
            <a:extLst>
              <a:ext uri="{FF2B5EF4-FFF2-40B4-BE49-F238E27FC236}">
                <a16:creationId xmlns:a16="http://schemas.microsoft.com/office/drawing/2014/main" id="{E8B506C6-2BEA-4553-9031-A5BA6BA30CF5}"/>
              </a:ext>
            </a:extLst>
          </p:cNvPr>
          <p:cNvPicPr>
            <a:picLocks noChangeAspect="1"/>
          </p:cNvPicPr>
          <p:nvPr/>
        </p:nvPicPr>
        <p:blipFill>
          <a:blip r:embed="rId3"/>
          <a:stretch>
            <a:fillRect/>
          </a:stretch>
        </p:blipFill>
        <p:spPr>
          <a:xfrm>
            <a:off x="8228012" y="2313825"/>
            <a:ext cx="3152439" cy="2230350"/>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21" name="Group 20">
            <a:extLst>
              <a:ext uri="{FF2B5EF4-FFF2-40B4-BE49-F238E27FC236}">
                <a16:creationId xmlns:a16="http://schemas.microsoft.com/office/drawing/2014/main" id="{307A8868-805D-4C18-8A8B-4817BA9FF9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2" name="Straight Connector 21">
              <a:extLst>
                <a:ext uri="{FF2B5EF4-FFF2-40B4-BE49-F238E27FC236}">
                  <a16:creationId xmlns:a16="http://schemas.microsoft.com/office/drawing/2014/main" id="{0CF59EB9-1EAB-47CE-AC8B-8EFD96929F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B8786ADE-071C-435B-81E3-54A82DD5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0F46AF6B-37AC-410E-9A0A-2F70B937A3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AEF4DD0-8A5B-40F1-88BA-ABE5ADE4D2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BA5EA8C-8F33-4994-A748-233E839E4A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Rectangle 4">
            <a:extLst>
              <a:ext uri="{FF2B5EF4-FFF2-40B4-BE49-F238E27FC236}">
                <a16:creationId xmlns:a16="http://schemas.microsoft.com/office/drawing/2014/main" id="{57227BDD-D45A-41B5-9D68-444083AF084F}"/>
              </a:ext>
            </a:extLst>
          </p:cNvPr>
          <p:cNvSpPr/>
          <p:nvPr/>
        </p:nvSpPr>
        <p:spPr>
          <a:xfrm>
            <a:off x="8230075" y="4607480"/>
            <a:ext cx="2444145" cy="369332"/>
          </a:xfrm>
          <a:prstGeom prst="rect">
            <a:avLst/>
          </a:prstGeom>
        </p:spPr>
        <p:txBody>
          <a:bodyPr wrap="square">
            <a:spAutoFit/>
          </a:bodyPr>
          <a:lstStyle/>
          <a:p>
            <a:r>
              <a:rPr lang="en-GB" sz="1600" dirty="0">
                <a:latin typeface="arial" panose="020B0604020202020204" pitchFamily="34" charset="0"/>
              </a:rPr>
              <a:t>(</a:t>
            </a:r>
            <a:r>
              <a:rPr lang="en-GB" sz="1600" dirty="0" err="1">
                <a:latin typeface="arial" panose="020B0604020202020204" pitchFamily="34" charset="0"/>
              </a:rPr>
              <a:t>Jrg</a:t>
            </a:r>
            <a:r>
              <a:rPr lang="en-GB" sz="1600" dirty="0">
                <a:latin typeface="arial" panose="020B0604020202020204" pitchFamily="34" charset="0"/>
              </a:rPr>
              <a:t> </a:t>
            </a:r>
            <a:r>
              <a:rPr lang="en-GB" sz="1600" dirty="0" err="1">
                <a:latin typeface="arial" panose="020B0604020202020204" pitchFamily="34" charset="0"/>
              </a:rPr>
              <a:t>Schiemann</a:t>
            </a:r>
            <a:r>
              <a:rPr lang="en-GB" sz="1600" dirty="0">
                <a:latin typeface="arial" panose="020B0604020202020204" pitchFamily="34" charset="0"/>
              </a:rPr>
              <a:t> 2019</a:t>
            </a:r>
            <a:r>
              <a:rPr lang="en-GB" dirty="0">
                <a:latin typeface="arial" panose="020B0604020202020204" pitchFamily="34" charset="0"/>
              </a:rPr>
              <a:t>)</a:t>
            </a:r>
            <a:endParaRPr lang="en-GB" dirty="0"/>
          </a:p>
        </p:txBody>
      </p:sp>
    </p:spTree>
    <p:extLst>
      <p:ext uri="{BB962C8B-B14F-4D97-AF65-F5344CB8AC3E}">
        <p14:creationId xmlns:p14="http://schemas.microsoft.com/office/powerpoint/2010/main" val="671606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1CFAA-D373-4256-86A0-07DCB828726E}"/>
              </a:ext>
            </a:extLst>
          </p:cNvPr>
          <p:cNvSpPr>
            <a:spLocks noGrp="1"/>
          </p:cNvSpPr>
          <p:nvPr>
            <p:ph type="title"/>
          </p:nvPr>
        </p:nvSpPr>
        <p:spPr>
          <a:xfrm>
            <a:off x="1828799" y="0"/>
            <a:ext cx="8534401" cy="667139"/>
          </a:xfrm>
        </p:spPr>
        <p:txBody>
          <a:bodyPr>
            <a:normAutofit/>
          </a:bodyPr>
          <a:lstStyle/>
          <a:p>
            <a:pPr algn="ctr"/>
            <a:r>
              <a:rPr lang="en-GB" sz="2400" u="sng" dirty="0">
                <a:effectLst>
                  <a:outerShdw blurRad="38100" dist="38100" dir="2700000" algn="tl">
                    <a:srgbClr val="000000">
                      <a:alpha val="43137"/>
                    </a:srgbClr>
                  </a:outerShdw>
                </a:effectLst>
              </a:rPr>
              <a:t>What are high performance work systems</a:t>
            </a:r>
          </a:p>
        </p:txBody>
      </p:sp>
      <p:sp>
        <p:nvSpPr>
          <p:cNvPr id="3" name="Text Placeholder 2">
            <a:extLst>
              <a:ext uri="{FF2B5EF4-FFF2-40B4-BE49-F238E27FC236}">
                <a16:creationId xmlns:a16="http://schemas.microsoft.com/office/drawing/2014/main" id="{6560D702-20DD-446F-8D08-2F81DCF16D2C}"/>
              </a:ext>
            </a:extLst>
          </p:cNvPr>
          <p:cNvSpPr>
            <a:spLocks noGrp="1"/>
          </p:cNvSpPr>
          <p:nvPr>
            <p:ph type="body" idx="1"/>
          </p:nvPr>
        </p:nvSpPr>
        <p:spPr>
          <a:xfrm>
            <a:off x="447869" y="877078"/>
            <a:ext cx="11327364" cy="5411755"/>
          </a:xfrm>
        </p:spPr>
        <p:txBody>
          <a:bodyPr>
            <a:normAutofit fontScale="70000" lnSpcReduction="20000"/>
          </a:bodyPr>
          <a:lstStyle/>
          <a:p>
            <a:r>
              <a:rPr lang="en-GB" sz="2300" b="1" dirty="0">
                <a:solidFill>
                  <a:schemeClr val="tx1"/>
                </a:solidFill>
              </a:rPr>
              <a:t>HR management policies and practices – encourages employee commitment and involvement</a:t>
            </a:r>
          </a:p>
          <a:p>
            <a:r>
              <a:rPr lang="en-GB" sz="2300" b="1" dirty="0">
                <a:solidFill>
                  <a:schemeClr val="tx1"/>
                </a:solidFill>
              </a:rPr>
              <a:t>No definitive list but a recognised ‘bundle’ of elements has been widely recognised to encourage employee commitment and involvement. Some of these include:</a:t>
            </a:r>
          </a:p>
          <a:p>
            <a:endParaRPr lang="en-GB" sz="2300" b="1" dirty="0">
              <a:solidFill>
                <a:schemeClr val="tx1"/>
              </a:solidFill>
            </a:endParaRPr>
          </a:p>
          <a:p>
            <a:pPr marL="285750" indent="-285750">
              <a:buFont typeface="Arial" panose="020B0604020202020204" pitchFamily="34" charset="0"/>
              <a:buChar char="•"/>
            </a:pPr>
            <a:r>
              <a:rPr lang="en-GB" sz="2300" b="1" dirty="0">
                <a:solidFill>
                  <a:schemeClr val="tx1"/>
                </a:solidFill>
              </a:rPr>
              <a:t>Sophisticated recruitment process</a:t>
            </a:r>
          </a:p>
          <a:p>
            <a:pPr marL="285750" indent="-285750">
              <a:buFont typeface="Arial" panose="020B0604020202020204" pitchFamily="34" charset="0"/>
              <a:buChar char="•"/>
            </a:pPr>
            <a:r>
              <a:rPr lang="en-GB" sz="2300" b="1" dirty="0">
                <a:solidFill>
                  <a:schemeClr val="tx1"/>
                </a:solidFill>
              </a:rPr>
              <a:t>Development/promotional opportunities</a:t>
            </a:r>
          </a:p>
          <a:p>
            <a:pPr marL="285750" indent="-285750">
              <a:buFont typeface="Arial" panose="020B0604020202020204" pitchFamily="34" charset="0"/>
              <a:buChar char="•"/>
            </a:pPr>
            <a:r>
              <a:rPr lang="en-GB" sz="2300" b="1" dirty="0">
                <a:solidFill>
                  <a:schemeClr val="tx1"/>
                </a:solidFill>
              </a:rPr>
              <a:t>Team based approach</a:t>
            </a:r>
          </a:p>
          <a:p>
            <a:pPr marL="285750" indent="-285750">
              <a:buFont typeface="Arial" panose="020B0604020202020204" pitchFamily="34" charset="0"/>
              <a:buChar char="•"/>
            </a:pPr>
            <a:r>
              <a:rPr lang="en-GB" sz="2300" b="1" dirty="0">
                <a:solidFill>
                  <a:schemeClr val="tx1"/>
                </a:solidFill>
              </a:rPr>
              <a:t>Clear, sophisticated grievance procedures</a:t>
            </a:r>
          </a:p>
          <a:p>
            <a:pPr marL="285750" indent="-285750">
              <a:buFont typeface="Arial" panose="020B0604020202020204" pitchFamily="34" charset="0"/>
              <a:buChar char="•"/>
            </a:pPr>
            <a:r>
              <a:rPr lang="en-GB" sz="2300" b="1" dirty="0">
                <a:solidFill>
                  <a:schemeClr val="tx1"/>
                </a:solidFill>
              </a:rPr>
              <a:t>Performance appraisal system</a:t>
            </a:r>
          </a:p>
          <a:p>
            <a:pPr marL="285750" indent="-285750">
              <a:buFont typeface="Arial" panose="020B0604020202020204" pitchFamily="34" charset="0"/>
              <a:buChar char="•"/>
            </a:pPr>
            <a:r>
              <a:rPr lang="en-GB" sz="2300" b="1" dirty="0">
                <a:solidFill>
                  <a:schemeClr val="tx1"/>
                </a:solidFill>
              </a:rPr>
              <a:t>Flexible working</a:t>
            </a:r>
          </a:p>
          <a:p>
            <a:pPr marL="285750" indent="-285750">
              <a:buFont typeface="Arial" panose="020B0604020202020204" pitchFamily="34" charset="0"/>
              <a:buChar char="•"/>
            </a:pPr>
            <a:r>
              <a:rPr lang="en-GB" sz="2300" b="1" dirty="0">
                <a:solidFill>
                  <a:schemeClr val="tx1"/>
                </a:solidFill>
              </a:rPr>
              <a:t>Work-life balance</a:t>
            </a:r>
          </a:p>
          <a:p>
            <a:pPr marL="285750" indent="-285750">
              <a:buFont typeface="Arial" panose="020B0604020202020204" pitchFamily="34" charset="0"/>
              <a:buChar char="•"/>
            </a:pPr>
            <a:r>
              <a:rPr lang="en-GB" sz="2300" b="1" dirty="0">
                <a:solidFill>
                  <a:schemeClr val="tx1"/>
                </a:solidFill>
              </a:rPr>
              <a:t>Job security </a:t>
            </a:r>
          </a:p>
          <a:p>
            <a:pPr marL="285750" indent="-285750">
              <a:buFont typeface="Arial" panose="020B0604020202020204" pitchFamily="34" charset="0"/>
              <a:buChar char="•"/>
            </a:pPr>
            <a:r>
              <a:rPr lang="en-GB" sz="2300" b="1" dirty="0">
                <a:solidFill>
                  <a:schemeClr val="tx1"/>
                </a:solidFill>
              </a:rPr>
              <a:t>Harmonisation</a:t>
            </a:r>
          </a:p>
          <a:p>
            <a:pPr marL="285750" indent="-285750">
              <a:buFont typeface="Arial" panose="020B0604020202020204" pitchFamily="34" charset="0"/>
              <a:buChar char="•"/>
            </a:pPr>
            <a:endParaRPr lang="en-GB" sz="2300" b="1" dirty="0">
              <a:solidFill>
                <a:schemeClr val="tx1"/>
              </a:solidFill>
            </a:endParaRPr>
          </a:p>
          <a:p>
            <a:r>
              <a:rPr lang="en-GB" sz="2300" b="1" dirty="0">
                <a:solidFill>
                  <a:schemeClr val="tx1"/>
                </a:solidFill>
              </a:rPr>
              <a:t>Having all of the above in place helps the organisation towards achieving high performance work systems</a:t>
            </a:r>
          </a:p>
          <a:p>
            <a:r>
              <a:rPr lang="en-GB" sz="2300" b="1" dirty="0">
                <a:solidFill>
                  <a:schemeClr val="tx1"/>
                </a:solidFill>
              </a:rPr>
              <a:t>(Taylor and Woodhams 2016).</a:t>
            </a:r>
          </a:p>
          <a:p>
            <a:pPr marL="285750" indent="-285750">
              <a:buFont typeface="Arial" panose="020B0604020202020204" pitchFamily="34" charset="0"/>
              <a:buChar char="•"/>
            </a:pPr>
            <a:endParaRPr lang="en-GB" b="1" dirty="0">
              <a:solidFill>
                <a:schemeClr val="bg2">
                  <a:lumMod val="50000"/>
                </a:schemeClr>
              </a:solidFill>
            </a:endParaRPr>
          </a:p>
          <a:p>
            <a:pPr marL="285750" indent="-285750">
              <a:buFont typeface="Arial" panose="020B0604020202020204" pitchFamily="34" charset="0"/>
              <a:buChar char="•"/>
            </a:pPr>
            <a:endParaRPr lang="en-GB" b="1" dirty="0">
              <a:solidFill>
                <a:schemeClr val="bg2">
                  <a:lumMod val="50000"/>
                </a:schemeClr>
              </a:solidFill>
            </a:endParaRPr>
          </a:p>
          <a:p>
            <a:pPr marL="285750" indent="-285750">
              <a:buFont typeface="Arial" panose="020B0604020202020204" pitchFamily="34" charset="0"/>
              <a:buChar char="•"/>
            </a:pPr>
            <a:endParaRPr lang="en-GB" b="1" dirty="0">
              <a:solidFill>
                <a:schemeClr val="bg2">
                  <a:lumMod val="50000"/>
                </a:schemeClr>
              </a:solidFill>
            </a:endParaRPr>
          </a:p>
          <a:p>
            <a:endParaRPr lang="en-GB" dirty="0"/>
          </a:p>
          <a:p>
            <a:endParaRPr lang="en-GB" dirty="0"/>
          </a:p>
          <a:p>
            <a:endParaRPr lang="en-GB" dirty="0"/>
          </a:p>
        </p:txBody>
      </p:sp>
    </p:spTree>
    <p:extLst>
      <p:ext uri="{BB962C8B-B14F-4D97-AF65-F5344CB8AC3E}">
        <p14:creationId xmlns:p14="http://schemas.microsoft.com/office/powerpoint/2010/main" val="2457899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7D436E41-CFAB-4632-A040-C7FBBDF7EBAA}"/>
              </a:ext>
            </a:extLst>
          </p:cNvPr>
          <p:cNvSpPr>
            <a:spLocks noGrp="1"/>
          </p:cNvSpPr>
          <p:nvPr>
            <p:ph type="title"/>
          </p:nvPr>
        </p:nvSpPr>
        <p:spPr>
          <a:xfrm>
            <a:off x="2384426" y="215912"/>
            <a:ext cx="8534400" cy="1507067"/>
          </a:xfrm>
        </p:spPr>
        <p:txBody>
          <a:bodyPr vert="horz" lIns="91440" tIns="45720" rIns="91440" bIns="45720" rtlCol="0" anchor="ctr">
            <a:normAutofit/>
          </a:bodyPr>
          <a:lstStyle/>
          <a:p>
            <a:r>
              <a:rPr lang="en-US" sz="3600" u="sng" dirty="0">
                <a:effectLst>
                  <a:outerShdw blurRad="38100" dist="38100" dir="2700000" algn="tl">
                    <a:srgbClr val="000000">
                      <a:alpha val="43137"/>
                    </a:srgbClr>
                  </a:outerShdw>
                </a:effectLst>
              </a:rPr>
              <a:t>HPWS linked with AMO model</a:t>
            </a:r>
          </a:p>
        </p:txBody>
      </p:sp>
      <p:pic>
        <p:nvPicPr>
          <p:cNvPr id="5" name="irc_mi" descr="Image result for AMO model">
            <a:hlinkClick r:id="rId3" tgtFrame="&quot;_blank&quot;"/>
            <a:extLst>
              <a:ext uri="{FF2B5EF4-FFF2-40B4-BE49-F238E27FC236}">
                <a16:creationId xmlns:a16="http://schemas.microsoft.com/office/drawing/2014/main" id="{5EC0A6C7-6347-4D7B-8126-A6556D0FD54E}"/>
              </a:ext>
            </a:extLst>
          </p:cNvPr>
          <p:cNvPicPr/>
          <p:nvPr/>
        </p:nvPicPr>
        <p:blipFill>
          <a:blip r:embed="rId4">
            <a:extLst>
              <a:ext uri="{28A0092B-C50C-407E-A947-70E740481C1C}">
                <a14:useLocalDpi xmlns:a14="http://schemas.microsoft.com/office/drawing/2010/main" val="0"/>
              </a:ext>
            </a:extLst>
          </a:blip>
          <a:stretch>
            <a:fillRect/>
          </a:stretch>
        </p:blipFill>
        <p:spPr bwMode="auto">
          <a:xfrm>
            <a:off x="631765" y="2372413"/>
            <a:ext cx="4798652" cy="2621175"/>
          </a:xfrm>
          <a:prstGeom prst="rect">
            <a:avLst/>
          </a:prstGeom>
          <a:noFill/>
          <a:effectLst>
            <a:innerShdw blurRad="57150" dist="38100" dir="14460000">
              <a:prstClr val="black">
                <a:alpha val="70000"/>
              </a:prstClr>
            </a:innerShdw>
          </a:effectLst>
        </p:spPr>
      </p:pic>
      <p:sp>
        <p:nvSpPr>
          <p:cNvPr id="4" name="TextBox 3">
            <a:extLst>
              <a:ext uri="{FF2B5EF4-FFF2-40B4-BE49-F238E27FC236}">
                <a16:creationId xmlns:a16="http://schemas.microsoft.com/office/drawing/2014/main" id="{16E75044-43B0-4EDC-8E2B-C527A8CE6280}"/>
              </a:ext>
            </a:extLst>
          </p:cNvPr>
          <p:cNvSpPr txBox="1"/>
          <p:nvPr/>
        </p:nvSpPr>
        <p:spPr>
          <a:xfrm>
            <a:off x="5581229" y="1418253"/>
            <a:ext cx="5337598" cy="4963886"/>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tx1"/>
              </a:buClr>
              <a:buSzPct val="80000"/>
            </a:pPr>
            <a:r>
              <a:rPr lang="en-US" sz="1700" dirty="0"/>
              <a:t>There are a number of theories and models which link with HPWS. </a:t>
            </a:r>
          </a:p>
          <a:p>
            <a:pPr>
              <a:lnSpc>
                <a:spcPct val="90000"/>
              </a:lnSpc>
              <a:spcBef>
                <a:spcPct val="20000"/>
              </a:spcBef>
              <a:spcAft>
                <a:spcPts val="600"/>
              </a:spcAft>
              <a:buClr>
                <a:schemeClr val="tx1"/>
              </a:buClr>
              <a:buSzPct val="80000"/>
            </a:pPr>
            <a:endParaRPr lang="en-US" sz="1700" dirty="0"/>
          </a:p>
          <a:p>
            <a:pPr>
              <a:lnSpc>
                <a:spcPct val="90000"/>
              </a:lnSpc>
              <a:spcBef>
                <a:spcPct val="20000"/>
              </a:spcBef>
              <a:spcAft>
                <a:spcPts val="600"/>
              </a:spcAft>
              <a:buClr>
                <a:schemeClr val="tx1"/>
              </a:buClr>
              <a:buSzPct val="80000"/>
            </a:pPr>
            <a:r>
              <a:rPr lang="en-US" sz="1700" dirty="0"/>
              <a:t>The AMO framework  is widely used in HRM and aims to explain that in order for employees to perform better, they must ensure all of the concepts within the model are in place:</a:t>
            </a:r>
          </a:p>
          <a:p>
            <a:pPr>
              <a:lnSpc>
                <a:spcPct val="90000"/>
              </a:lnSpc>
              <a:spcBef>
                <a:spcPct val="20000"/>
              </a:spcBef>
              <a:spcAft>
                <a:spcPts val="600"/>
              </a:spcAft>
              <a:buClr>
                <a:schemeClr val="tx1"/>
              </a:buClr>
              <a:buSzPct val="80000"/>
            </a:pPr>
            <a:endParaRPr lang="en-US" sz="1700" dirty="0"/>
          </a:p>
          <a:p>
            <a:pPr>
              <a:lnSpc>
                <a:spcPct val="90000"/>
              </a:lnSpc>
              <a:spcBef>
                <a:spcPct val="20000"/>
              </a:spcBef>
              <a:spcAft>
                <a:spcPts val="600"/>
              </a:spcAft>
              <a:buClr>
                <a:schemeClr val="tx1"/>
              </a:buClr>
              <a:buSzPct val="80000"/>
              <a:buFont typeface="Wingdings 3" panose="05040102010807070707" pitchFamily="18" charset="2"/>
              <a:buChar char=""/>
            </a:pPr>
            <a:r>
              <a:rPr lang="en-US" sz="1700" b="1" dirty="0"/>
              <a:t>A</a:t>
            </a:r>
            <a:r>
              <a:rPr lang="en-US" sz="1700" dirty="0"/>
              <a:t>bility – to be able to perform well</a:t>
            </a:r>
          </a:p>
          <a:p>
            <a:pPr>
              <a:lnSpc>
                <a:spcPct val="90000"/>
              </a:lnSpc>
              <a:spcBef>
                <a:spcPct val="20000"/>
              </a:spcBef>
              <a:spcAft>
                <a:spcPts val="600"/>
              </a:spcAft>
              <a:buClr>
                <a:schemeClr val="tx1"/>
              </a:buClr>
              <a:buSzPct val="80000"/>
              <a:buFont typeface="Wingdings 3" panose="05040102010807070707" pitchFamily="18" charset="2"/>
              <a:buChar char=""/>
            </a:pPr>
            <a:r>
              <a:rPr lang="en-US" sz="1700" b="1" dirty="0"/>
              <a:t>M</a:t>
            </a:r>
            <a:r>
              <a:rPr lang="en-US" sz="1700" dirty="0"/>
              <a:t>otivation – to work hard</a:t>
            </a:r>
          </a:p>
          <a:p>
            <a:pPr>
              <a:lnSpc>
                <a:spcPct val="90000"/>
              </a:lnSpc>
              <a:spcBef>
                <a:spcPct val="20000"/>
              </a:spcBef>
              <a:spcAft>
                <a:spcPts val="600"/>
              </a:spcAft>
              <a:buClr>
                <a:schemeClr val="tx1"/>
              </a:buClr>
              <a:buSzPct val="80000"/>
              <a:buFont typeface="Wingdings 3" panose="05040102010807070707" pitchFamily="18" charset="2"/>
              <a:buChar char=""/>
            </a:pPr>
            <a:r>
              <a:rPr lang="en-US" sz="1700" b="1" dirty="0"/>
              <a:t>O</a:t>
            </a:r>
            <a:r>
              <a:rPr lang="en-US" sz="1700" dirty="0"/>
              <a:t>pportunity – to improve their skills</a:t>
            </a:r>
          </a:p>
          <a:p>
            <a:pPr>
              <a:lnSpc>
                <a:spcPct val="90000"/>
              </a:lnSpc>
              <a:spcBef>
                <a:spcPct val="20000"/>
              </a:spcBef>
              <a:spcAft>
                <a:spcPts val="600"/>
              </a:spcAft>
              <a:buClr>
                <a:schemeClr val="tx1"/>
              </a:buClr>
              <a:buSzPct val="80000"/>
            </a:pPr>
            <a:r>
              <a:rPr lang="en-US" sz="1400" dirty="0"/>
              <a:t>(Purcell et al 2003)</a:t>
            </a:r>
          </a:p>
          <a:p>
            <a:pPr>
              <a:lnSpc>
                <a:spcPct val="90000"/>
              </a:lnSpc>
              <a:spcBef>
                <a:spcPct val="20000"/>
              </a:spcBef>
              <a:spcAft>
                <a:spcPts val="600"/>
              </a:spcAft>
              <a:buClr>
                <a:schemeClr val="tx1"/>
              </a:buClr>
              <a:buSzPct val="80000"/>
            </a:pPr>
            <a:endParaRPr lang="en-US" sz="1400" dirty="0"/>
          </a:p>
          <a:p>
            <a:pPr>
              <a:lnSpc>
                <a:spcPct val="90000"/>
              </a:lnSpc>
              <a:spcBef>
                <a:spcPct val="20000"/>
              </a:spcBef>
              <a:spcAft>
                <a:spcPts val="600"/>
              </a:spcAft>
              <a:buClr>
                <a:schemeClr val="tx1"/>
              </a:buClr>
              <a:buSzPct val="80000"/>
            </a:pPr>
            <a:r>
              <a:rPr lang="en-US" sz="1700" dirty="0"/>
              <a:t>The AMO model also discusses the importance of line managers </a:t>
            </a:r>
          </a:p>
          <a:p>
            <a:pPr>
              <a:lnSpc>
                <a:spcPct val="90000"/>
              </a:lnSpc>
              <a:spcBef>
                <a:spcPct val="20000"/>
              </a:spcBef>
              <a:spcAft>
                <a:spcPts val="600"/>
              </a:spcAft>
              <a:buClr>
                <a:schemeClr val="tx1"/>
              </a:buClr>
              <a:buSzPct val="80000"/>
            </a:pPr>
            <a:endParaRPr lang="en-US" sz="1700" dirty="0"/>
          </a:p>
        </p:txBody>
      </p:sp>
      <p:sp>
        <p:nvSpPr>
          <p:cNvPr id="6" name="TextBox 5">
            <a:extLst>
              <a:ext uri="{FF2B5EF4-FFF2-40B4-BE49-F238E27FC236}">
                <a16:creationId xmlns:a16="http://schemas.microsoft.com/office/drawing/2014/main" id="{509426AD-4C6D-43FF-95D1-8564F72F8129}"/>
              </a:ext>
            </a:extLst>
          </p:cNvPr>
          <p:cNvSpPr txBox="1"/>
          <p:nvPr/>
        </p:nvSpPr>
        <p:spPr>
          <a:xfrm>
            <a:off x="839755" y="5181600"/>
            <a:ext cx="2313992" cy="307777"/>
          </a:xfrm>
          <a:prstGeom prst="rect">
            <a:avLst/>
          </a:prstGeom>
          <a:noFill/>
        </p:spPr>
        <p:txBody>
          <a:bodyPr wrap="square" rtlCol="0">
            <a:spAutoFit/>
          </a:bodyPr>
          <a:lstStyle/>
          <a:p>
            <a:r>
              <a:rPr lang="en-GB" sz="1400" dirty="0"/>
              <a:t>(Applebaum et al 2000)</a:t>
            </a:r>
          </a:p>
        </p:txBody>
      </p:sp>
    </p:spTree>
    <p:extLst>
      <p:ext uri="{BB962C8B-B14F-4D97-AF65-F5344CB8AC3E}">
        <p14:creationId xmlns:p14="http://schemas.microsoft.com/office/powerpoint/2010/main" val="3971406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5488B61-7F07-4B93-BAAF-05D917ADAA0F}"/>
              </a:ext>
            </a:extLst>
          </p:cNvPr>
          <p:cNvPicPr>
            <a:picLocks noChangeAspect="1"/>
          </p:cNvPicPr>
          <p:nvPr/>
        </p:nvPicPr>
        <p:blipFill rotWithShape="1">
          <a:blip r:embed="rId3">
            <a:alphaModFix amt="40000"/>
          </a:blip>
          <a:srcRect/>
          <a:stretch/>
        </p:blipFill>
        <p:spPr>
          <a:xfrm>
            <a:off x="-3175" y="10"/>
            <a:ext cx="12192000" cy="6857990"/>
          </a:xfrm>
          <a:prstGeom prst="rect">
            <a:avLst/>
          </a:prstGeom>
        </p:spPr>
      </p:pic>
      <p:sp>
        <p:nvSpPr>
          <p:cNvPr id="2" name="Title 1">
            <a:extLst>
              <a:ext uri="{FF2B5EF4-FFF2-40B4-BE49-F238E27FC236}">
                <a16:creationId xmlns:a16="http://schemas.microsoft.com/office/drawing/2014/main" id="{3247E43C-829E-4F41-87FB-EEB679886E8F}"/>
              </a:ext>
            </a:extLst>
          </p:cNvPr>
          <p:cNvSpPr>
            <a:spLocks noGrp="1"/>
          </p:cNvSpPr>
          <p:nvPr>
            <p:ph type="ctrTitle"/>
          </p:nvPr>
        </p:nvSpPr>
        <p:spPr>
          <a:xfrm>
            <a:off x="1057436" y="349898"/>
            <a:ext cx="10493861" cy="414862"/>
          </a:xfrm>
        </p:spPr>
        <p:txBody>
          <a:bodyPr>
            <a:normAutofit fontScale="90000"/>
          </a:bodyPr>
          <a:lstStyle/>
          <a:p>
            <a:pPr algn="ctr"/>
            <a:r>
              <a:rPr lang="en-GB" sz="2800" b="1" u="sng" dirty="0">
                <a:effectLst>
                  <a:outerShdw blurRad="38100" dist="38100" dir="2700000" algn="tl">
                    <a:srgbClr val="000000">
                      <a:alpha val="43137"/>
                    </a:srgbClr>
                  </a:outerShdw>
                </a:effectLst>
              </a:rPr>
              <a:t>How can line managers help with high performance?</a:t>
            </a:r>
          </a:p>
        </p:txBody>
      </p:sp>
      <p:sp>
        <p:nvSpPr>
          <p:cNvPr id="3" name="Subtitle 2">
            <a:extLst>
              <a:ext uri="{FF2B5EF4-FFF2-40B4-BE49-F238E27FC236}">
                <a16:creationId xmlns:a16="http://schemas.microsoft.com/office/drawing/2014/main" id="{5FE6F087-3687-406C-8D2C-6B4AE6179929}"/>
              </a:ext>
            </a:extLst>
          </p:cNvPr>
          <p:cNvSpPr>
            <a:spLocks noGrp="1"/>
          </p:cNvSpPr>
          <p:nvPr>
            <p:ph type="subTitle" idx="1"/>
          </p:nvPr>
        </p:nvSpPr>
        <p:spPr>
          <a:xfrm>
            <a:off x="628227" y="2612571"/>
            <a:ext cx="10493861" cy="3895531"/>
          </a:xfrm>
        </p:spPr>
        <p:txBody>
          <a:bodyPr>
            <a:normAutofit fontScale="92500" lnSpcReduction="10000"/>
          </a:bodyPr>
          <a:lstStyle/>
          <a:p>
            <a:pPr>
              <a:lnSpc>
                <a:spcPct val="90000"/>
              </a:lnSpc>
            </a:pPr>
            <a:r>
              <a:rPr lang="en-GB" sz="1800" dirty="0">
                <a:solidFill>
                  <a:schemeClr val="tx1"/>
                </a:solidFill>
              </a:rPr>
              <a:t>Line managers have a vital role in ensuring that the overall organisation achieves high performance working. There are a number of reports which looked at how managers motivate and encourage their employees to perform well. The IES report, widely known in HRM found that if managers possess certain attributes, it can help towards employee well-being and increase the chances of employees achieving a high level of performance.</a:t>
            </a:r>
          </a:p>
          <a:p>
            <a:pPr>
              <a:lnSpc>
                <a:spcPct val="90000"/>
              </a:lnSpc>
            </a:pPr>
            <a:endParaRPr lang="en-GB" sz="1800" dirty="0">
              <a:solidFill>
                <a:schemeClr val="tx1"/>
              </a:solidFill>
            </a:endParaRPr>
          </a:p>
          <a:p>
            <a:pPr marL="285750" indent="-285750">
              <a:lnSpc>
                <a:spcPct val="90000"/>
              </a:lnSpc>
              <a:buFont typeface="Arial" panose="020B0604020202020204" pitchFamily="34" charset="0"/>
              <a:buChar char="•"/>
            </a:pPr>
            <a:r>
              <a:rPr lang="en-GB" sz="1800" dirty="0">
                <a:solidFill>
                  <a:schemeClr val="tx1"/>
                </a:solidFill>
              </a:rPr>
              <a:t>Communicate well</a:t>
            </a:r>
          </a:p>
          <a:p>
            <a:pPr marL="285750" indent="-285750">
              <a:lnSpc>
                <a:spcPct val="90000"/>
              </a:lnSpc>
              <a:buFont typeface="Arial" panose="020B0604020202020204" pitchFamily="34" charset="0"/>
              <a:buChar char="•"/>
            </a:pPr>
            <a:r>
              <a:rPr lang="en-GB" sz="1800" dirty="0">
                <a:solidFill>
                  <a:schemeClr val="tx1"/>
                </a:solidFill>
              </a:rPr>
              <a:t>Excellent listening skills</a:t>
            </a:r>
          </a:p>
          <a:p>
            <a:pPr marL="285750" indent="-285750">
              <a:lnSpc>
                <a:spcPct val="90000"/>
              </a:lnSpc>
              <a:buFont typeface="Arial" panose="020B0604020202020204" pitchFamily="34" charset="0"/>
              <a:buChar char="•"/>
            </a:pPr>
            <a:r>
              <a:rPr lang="en-GB" sz="1800" dirty="0">
                <a:solidFill>
                  <a:schemeClr val="tx1"/>
                </a:solidFill>
              </a:rPr>
              <a:t>Good leadership skills</a:t>
            </a:r>
          </a:p>
          <a:p>
            <a:pPr marL="285750" indent="-285750">
              <a:lnSpc>
                <a:spcPct val="90000"/>
              </a:lnSpc>
              <a:buFont typeface="Arial" panose="020B0604020202020204" pitchFamily="34" charset="0"/>
              <a:buChar char="•"/>
            </a:pPr>
            <a:r>
              <a:rPr lang="en-GB" sz="1800" dirty="0">
                <a:solidFill>
                  <a:schemeClr val="tx1"/>
                </a:solidFill>
              </a:rPr>
              <a:t>Behave in a respectful way</a:t>
            </a:r>
          </a:p>
          <a:p>
            <a:pPr marL="285750" indent="-285750">
              <a:lnSpc>
                <a:spcPct val="90000"/>
              </a:lnSpc>
              <a:buFont typeface="Arial" panose="020B0604020202020204" pitchFamily="34" charset="0"/>
              <a:buChar char="•"/>
            </a:pPr>
            <a:r>
              <a:rPr lang="en-GB" sz="1800" dirty="0">
                <a:solidFill>
                  <a:schemeClr val="tx1"/>
                </a:solidFill>
              </a:rPr>
              <a:t>Showing an interest in individuals</a:t>
            </a:r>
          </a:p>
          <a:p>
            <a:pPr marL="285750" indent="-285750">
              <a:lnSpc>
                <a:spcPct val="90000"/>
              </a:lnSpc>
              <a:buFont typeface="Arial" panose="020B0604020202020204" pitchFamily="34" charset="0"/>
              <a:buChar char="•"/>
            </a:pPr>
            <a:endParaRPr lang="en-GB" sz="1800" dirty="0">
              <a:solidFill>
                <a:schemeClr val="tx1"/>
              </a:solidFill>
            </a:endParaRPr>
          </a:p>
          <a:p>
            <a:pPr>
              <a:lnSpc>
                <a:spcPct val="90000"/>
              </a:lnSpc>
            </a:pPr>
            <a:r>
              <a:rPr lang="en-GB" sz="1500" dirty="0">
                <a:solidFill>
                  <a:schemeClr val="tx1"/>
                </a:solidFill>
              </a:rPr>
              <a:t>																	(Robinson and </a:t>
            </a:r>
            <a:r>
              <a:rPr lang="en-GB" sz="1500" dirty="0" err="1">
                <a:solidFill>
                  <a:schemeClr val="tx1"/>
                </a:solidFill>
              </a:rPr>
              <a:t>Hayday</a:t>
            </a:r>
            <a:r>
              <a:rPr lang="en-GB" sz="1500" dirty="0">
                <a:solidFill>
                  <a:schemeClr val="tx1"/>
                </a:solidFill>
              </a:rPr>
              <a:t> 2009)</a:t>
            </a:r>
          </a:p>
        </p:txBody>
      </p:sp>
    </p:spTree>
    <p:extLst>
      <p:ext uri="{BB962C8B-B14F-4D97-AF65-F5344CB8AC3E}">
        <p14:creationId xmlns:p14="http://schemas.microsoft.com/office/powerpoint/2010/main" val="677024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1FDBD7D-14BD-4A2A-9AE6-BDA1DB54306A}"/>
              </a:ext>
            </a:extLst>
          </p:cNvPr>
          <p:cNvSpPr>
            <a:spLocks noGrp="1"/>
          </p:cNvSpPr>
          <p:nvPr>
            <p:ph idx="1"/>
          </p:nvPr>
        </p:nvSpPr>
        <p:spPr>
          <a:xfrm>
            <a:off x="684212" y="685801"/>
            <a:ext cx="10381894" cy="1180322"/>
          </a:xfrm>
        </p:spPr>
        <p:txBody>
          <a:bodyPr/>
          <a:lstStyle/>
          <a:p>
            <a:pPr marL="0" indent="0" algn="ctr">
              <a:buNone/>
            </a:pPr>
            <a:r>
              <a:rPr lang="en-GB" sz="2400" b="1" u="sng" dirty="0">
                <a:solidFill>
                  <a:schemeClr val="tx1"/>
                </a:solidFill>
                <a:effectLst>
                  <a:outerShdw blurRad="38100" dist="38100" dir="2700000" algn="tl">
                    <a:srgbClr val="000000">
                      <a:alpha val="43137"/>
                    </a:srgbClr>
                  </a:outerShdw>
                </a:effectLst>
              </a:rPr>
              <a:t> Explaining the link between HPW and organisational performance</a:t>
            </a:r>
            <a:endParaRPr lang="en-GB" sz="2400" dirty="0">
              <a:solidFill>
                <a:schemeClr val="tx1"/>
              </a:solidFill>
              <a:effectLst>
                <a:outerShdw blurRad="38100" dist="38100" dir="2700000" algn="tl">
                  <a:srgbClr val="000000">
                    <a:alpha val="43137"/>
                  </a:srgbClr>
                </a:outerShdw>
              </a:effectLst>
            </a:endParaRPr>
          </a:p>
          <a:p>
            <a:endParaRPr lang="en-GB" dirty="0"/>
          </a:p>
        </p:txBody>
      </p:sp>
      <p:sp>
        <p:nvSpPr>
          <p:cNvPr id="4" name="TextBox 3">
            <a:extLst>
              <a:ext uri="{FF2B5EF4-FFF2-40B4-BE49-F238E27FC236}">
                <a16:creationId xmlns:a16="http://schemas.microsoft.com/office/drawing/2014/main" id="{9F684E43-E062-4EF9-8A39-73F4F8F88D9E}"/>
              </a:ext>
            </a:extLst>
          </p:cNvPr>
          <p:cNvSpPr txBox="1"/>
          <p:nvPr/>
        </p:nvSpPr>
        <p:spPr>
          <a:xfrm>
            <a:off x="839755" y="1866123"/>
            <a:ext cx="10381894" cy="4524315"/>
          </a:xfrm>
          <a:prstGeom prst="rect">
            <a:avLst/>
          </a:prstGeom>
          <a:noFill/>
        </p:spPr>
        <p:txBody>
          <a:bodyPr wrap="square" rtlCol="0">
            <a:spAutoFit/>
          </a:bodyPr>
          <a:lstStyle/>
          <a:p>
            <a:r>
              <a:rPr lang="en-GB" dirty="0"/>
              <a:t>Research has looked to test the idea that the adoption of HPR practices can lead to superior business performance.</a:t>
            </a:r>
          </a:p>
          <a:p>
            <a:endParaRPr lang="en-GB" dirty="0"/>
          </a:p>
          <a:p>
            <a:endParaRPr lang="en-GB" dirty="0"/>
          </a:p>
          <a:p>
            <a:pPr marL="285750" indent="-285750">
              <a:buFont typeface="Arial" panose="020B0604020202020204" pitchFamily="34" charset="0"/>
              <a:buChar char="•"/>
            </a:pPr>
            <a:r>
              <a:rPr lang="en-GB" dirty="0"/>
              <a:t>Pfeffer (1994) – found that ‘best practice bundles’ together with HR policies were used in almost all organisations in the study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Coombs et al (2006) found that there was a 4.6% increase in return and 4.4% lower staff turnover in organisations that had ‘high performance work practices’.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err="1"/>
              <a:t>Huselid</a:t>
            </a:r>
            <a:r>
              <a:rPr lang="en-GB" dirty="0"/>
              <a:t> (1995) – also found lower staff turnover and higher </a:t>
            </a:r>
            <a:r>
              <a:rPr lang="en-GB" dirty="0" err="1"/>
              <a:t>profitsin</a:t>
            </a:r>
            <a:r>
              <a:rPr lang="en-GB" dirty="0"/>
              <a:t> organisations with sophisticated HPW practices</a:t>
            </a:r>
          </a:p>
          <a:p>
            <a:pPr marL="285750" indent="-285750">
              <a:buFont typeface="Arial" panose="020B0604020202020204" pitchFamily="34" charset="0"/>
              <a:buChar char="•"/>
            </a:pPr>
            <a:endParaRPr lang="en-GB" dirty="0"/>
          </a:p>
          <a:p>
            <a:r>
              <a:rPr lang="en-GB" dirty="0"/>
              <a:t>Following the findings from the research discussed above, it is suggested that PW and HR adds value (</a:t>
            </a:r>
            <a:r>
              <a:rPr lang="en-GB" sz="1400" dirty="0"/>
              <a:t>Taylor Woodhams 2016).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59022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31CAB-AEE3-4B40-86E6-8C6F4EAC83AB}"/>
              </a:ext>
            </a:extLst>
          </p:cNvPr>
          <p:cNvSpPr>
            <a:spLocks noGrp="1"/>
          </p:cNvSpPr>
          <p:nvPr>
            <p:ph type="ctrTitle"/>
          </p:nvPr>
        </p:nvSpPr>
        <p:spPr>
          <a:xfrm>
            <a:off x="1045012" y="121643"/>
            <a:ext cx="10101976" cy="541174"/>
          </a:xfrm>
        </p:spPr>
        <p:txBody>
          <a:bodyPr>
            <a:normAutofit fontScale="90000"/>
          </a:bodyPr>
          <a:lstStyle/>
          <a:p>
            <a:pPr algn="ctr"/>
            <a:br>
              <a:rPr lang="en-GB" sz="2400" dirty="0">
                <a:effectLst>
                  <a:outerShdw blurRad="38100" dist="38100" dir="2700000" algn="tl">
                    <a:srgbClr val="000000">
                      <a:alpha val="43137"/>
                    </a:srgbClr>
                  </a:outerShdw>
                </a:effectLst>
              </a:rPr>
            </a:br>
            <a:r>
              <a:rPr lang="en-GB" sz="2400" b="1" u="sng" dirty="0">
                <a:effectLst>
                  <a:outerShdw blurRad="38100" dist="38100" dir="2700000" algn="tl">
                    <a:srgbClr val="000000">
                      <a:alpha val="43137"/>
                    </a:srgbClr>
                  </a:outerShdw>
                </a:effectLst>
              </a:rPr>
              <a:t>Explaining the link between HPW and employee well-being</a:t>
            </a:r>
            <a:endParaRPr lang="en-GB" sz="2400"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9E015454-7379-4186-82D0-FE6969F7545A}"/>
              </a:ext>
            </a:extLst>
          </p:cNvPr>
          <p:cNvSpPr>
            <a:spLocks noGrp="1"/>
          </p:cNvSpPr>
          <p:nvPr>
            <p:ph type="subTitle" idx="1"/>
          </p:nvPr>
        </p:nvSpPr>
        <p:spPr>
          <a:xfrm>
            <a:off x="684211" y="1045029"/>
            <a:ext cx="10979053" cy="4746171"/>
          </a:xfrm>
        </p:spPr>
        <p:txBody>
          <a:bodyPr/>
          <a:lstStyle/>
          <a:p>
            <a:r>
              <a:rPr lang="en-GB" dirty="0">
                <a:solidFill>
                  <a:schemeClr val="tx1"/>
                </a:solidFill>
              </a:rPr>
              <a:t>How do we link employee well being and high performance?</a:t>
            </a:r>
          </a:p>
          <a:p>
            <a:endParaRPr lang="en-GB" dirty="0">
              <a:solidFill>
                <a:schemeClr val="tx1"/>
              </a:solidFill>
            </a:endParaRPr>
          </a:p>
          <a:p>
            <a:r>
              <a:rPr lang="en-GB" sz="1800" dirty="0">
                <a:solidFill>
                  <a:schemeClr val="tx1"/>
                </a:solidFill>
              </a:rPr>
              <a:t>John Purcell (2003) carried out a study, funded by the CIPD which looked at  the link between performance and HPW – widely known as ‘the black box study’. It’s major findings were organisations with good HR practices usually had high levels of job satisfaction and a strong sense of self-purpose.</a:t>
            </a:r>
          </a:p>
          <a:p>
            <a:endParaRPr lang="en-GB" sz="1800" dirty="0">
              <a:solidFill>
                <a:schemeClr val="tx1"/>
              </a:solidFill>
            </a:endParaRPr>
          </a:p>
          <a:p>
            <a:r>
              <a:rPr lang="en-GB" sz="1800" dirty="0">
                <a:solidFill>
                  <a:schemeClr val="tx1"/>
                </a:solidFill>
              </a:rPr>
              <a:t>CIPD (2018) explained that good people management practices which directly affected employee’s well being could lead to employees being happier, healthier and more content in their job roles and would be better for the organisation as well as the good of the employee.</a:t>
            </a:r>
          </a:p>
          <a:p>
            <a:endParaRPr lang="en-GB" sz="1800" dirty="0">
              <a:solidFill>
                <a:schemeClr val="tx1"/>
              </a:solidFill>
            </a:endParaRPr>
          </a:p>
          <a:p>
            <a:r>
              <a:rPr lang="en-GB" sz="1800" dirty="0">
                <a:solidFill>
                  <a:schemeClr val="tx1"/>
                </a:solidFill>
              </a:rPr>
              <a:t>HR policies and practices help create superior business performance by motivating employees to perform well in their individual roles. </a:t>
            </a:r>
          </a:p>
        </p:txBody>
      </p:sp>
    </p:spTree>
    <p:extLst>
      <p:ext uri="{BB962C8B-B14F-4D97-AF65-F5344CB8AC3E}">
        <p14:creationId xmlns:p14="http://schemas.microsoft.com/office/powerpoint/2010/main" val="1837411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automatically generated">
            <a:extLst>
              <a:ext uri="{FF2B5EF4-FFF2-40B4-BE49-F238E27FC236}">
                <a16:creationId xmlns:a16="http://schemas.microsoft.com/office/drawing/2014/main" id="{AFE18847-4CC4-408F-9E4E-32B0ABA8DFFF}"/>
              </a:ext>
            </a:extLst>
          </p:cNvPr>
          <p:cNvPicPr>
            <a:picLocks noChangeAspect="1"/>
          </p:cNvPicPr>
          <p:nvPr/>
        </p:nvPicPr>
        <p:blipFill rotWithShape="1">
          <a:blip r:embed="rId3">
            <a:alphaModFix amt="40000"/>
          </a:blip>
          <a:srcRect t="8102" b="15106"/>
          <a:stretch/>
        </p:blipFill>
        <p:spPr>
          <a:xfrm>
            <a:off x="-3175" y="10"/>
            <a:ext cx="12192000" cy="6857990"/>
          </a:xfrm>
          <a:prstGeom prst="rect">
            <a:avLst/>
          </a:prstGeom>
        </p:spPr>
      </p:pic>
      <p:sp>
        <p:nvSpPr>
          <p:cNvPr id="2" name="Title 1">
            <a:extLst>
              <a:ext uri="{FF2B5EF4-FFF2-40B4-BE49-F238E27FC236}">
                <a16:creationId xmlns:a16="http://schemas.microsoft.com/office/drawing/2014/main" id="{5F648C70-1F3D-428B-ACA7-DBA7253E2D53}"/>
              </a:ext>
            </a:extLst>
          </p:cNvPr>
          <p:cNvSpPr>
            <a:spLocks noGrp="1"/>
          </p:cNvSpPr>
          <p:nvPr>
            <p:ph type="ctrTitle"/>
          </p:nvPr>
        </p:nvSpPr>
        <p:spPr>
          <a:xfrm>
            <a:off x="982790" y="186267"/>
            <a:ext cx="10549845" cy="880533"/>
          </a:xfrm>
        </p:spPr>
        <p:txBody>
          <a:bodyPr>
            <a:normAutofit/>
          </a:bodyPr>
          <a:lstStyle/>
          <a:p>
            <a:pPr algn="ctr"/>
            <a:r>
              <a:rPr lang="en-GB" sz="4000" b="1" u="sng" dirty="0">
                <a:effectLst>
                  <a:outerShdw blurRad="38100" dist="38100" dir="2700000" algn="tl">
                    <a:srgbClr val="000000">
                      <a:alpha val="43137"/>
                    </a:srgbClr>
                  </a:outerShdw>
                </a:effectLst>
              </a:rPr>
              <a:t>What is Performance Management?</a:t>
            </a:r>
          </a:p>
        </p:txBody>
      </p:sp>
      <p:sp>
        <p:nvSpPr>
          <p:cNvPr id="3" name="Subtitle 2">
            <a:extLst>
              <a:ext uri="{FF2B5EF4-FFF2-40B4-BE49-F238E27FC236}">
                <a16:creationId xmlns:a16="http://schemas.microsoft.com/office/drawing/2014/main" id="{F377367D-4168-4B49-8754-607BE0EF6D95}"/>
              </a:ext>
            </a:extLst>
          </p:cNvPr>
          <p:cNvSpPr>
            <a:spLocks noGrp="1"/>
          </p:cNvSpPr>
          <p:nvPr>
            <p:ph type="subTitle" idx="1"/>
          </p:nvPr>
        </p:nvSpPr>
        <p:spPr>
          <a:xfrm>
            <a:off x="205273" y="1253057"/>
            <a:ext cx="11495315" cy="5197497"/>
          </a:xfrm>
        </p:spPr>
        <p:txBody>
          <a:bodyPr>
            <a:normAutofit/>
          </a:bodyPr>
          <a:lstStyle/>
          <a:p>
            <a:r>
              <a:rPr lang="en-GB" dirty="0">
                <a:solidFill>
                  <a:schemeClr val="tx1"/>
                </a:solidFill>
              </a:rPr>
              <a:t>Performance management is a continuous process of trying to improve performance both individually and collectively by setting targets to achieve </a:t>
            </a:r>
            <a:r>
              <a:rPr lang="en-GB" sz="1600" dirty="0">
                <a:solidFill>
                  <a:schemeClr val="tx1"/>
                </a:solidFill>
              </a:rPr>
              <a:t>(Armstrong 2016). </a:t>
            </a:r>
            <a:r>
              <a:rPr lang="en-GB" dirty="0">
                <a:solidFill>
                  <a:schemeClr val="tx1"/>
                </a:solidFill>
              </a:rPr>
              <a:t>It is both a formal and informal process between managers and their employees. </a:t>
            </a:r>
          </a:p>
          <a:p>
            <a:endParaRPr lang="en-GB" dirty="0">
              <a:solidFill>
                <a:schemeClr val="tx1"/>
              </a:solidFill>
            </a:endParaRPr>
          </a:p>
          <a:p>
            <a:r>
              <a:rPr lang="en-GB" sz="2400" b="1" u="sng" dirty="0">
                <a:solidFill>
                  <a:schemeClr val="tx1"/>
                </a:solidFill>
                <a:effectLst>
                  <a:outerShdw blurRad="38100" dist="38100" dir="2700000" algn="tl">
                    <a:srgbClr val="000000">
                      <a:alpha val="43137"/>
                    </a:srgbClr>
                  </a:outerShdw>
                </a:effectLst>
              </a:rPr>
              <a:t>Does Performance Management work?</a:t>
            </a:r>
          </a:p>
          <a:p>
            <a:endParaRPr lang="en-GB" sz="2400" b="1" u="sng" dirty="0">
              <a:solidFill>
                <a:schemeClr val="tx1"/>
              </a:solidFill>
              <a:effectLst>
                <a:outerShdw blurRad="38100" dist="38100" dir="2700000" algn="tl">
                  <a:srgbClr val="000000">
                    <a:alpha val="43137"/>
                  </a:srgbClr>
                </a:outerShdw>
              </a:effectLst>
            </a:endParaRPr>
          </a:p>
          <a:p>
            <a:r>
              <a:rPr lang="en-GB" dirty="0">
                <a:solidFill>
                  <a:schemeClr val="tx1"/>
                </a:solidFill>
              </a:rPr>
              <a:t>Research suggests that if done properly, Performance Management can encourage individuals to work harder through positive feedback and recognising and rewarding talent which ultimately results in great benefits for the organisation </a:t>
            </a:r>
            <a:r>
              <a:rPr lang="en-GB" sz="1600" dirty="0">
                <a:solidFill>
                  <a:schemeClr val="tx1"/>
                </a:solidFill>
              </a:rPr>
              <a:t>(Armstrong 20016). </a:t>
            </a:r>
            <a:endParaRPr lang="en-GB" dirty="0">
              <a:solidFill>
                <a:schemeClr val="tx1"/>
              </a:solidFill>
            </a:endParaRPr>
          </a:p>
          <a:p>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34764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1F7753-EDF3-42C8-BD4D-23390CED90F6}"/>
              </a:ext>
            </a:extLst>
          </p:cNvPr>
          <p:cNvSpPr>
            <a:spLocks noGrp="1"/>
          </p:cNvSpPr>
          <p:nvPr>
            <p:ph type="ctrTitle"/>
          </p:nvPr>
        </p:nvSpPr>
        <p:spPr>
          <a:xfrm>
            <a:off x="5664308" y="331914"/>
            <a:ext cx="6368858" cy="912812"/>
          </a:xfrm>
        </p:spPr>
        <p:txBody>
          <a:bodyPr>
            <a:normAutofit fontScale="90000"/>
          </a:bodyPr>
          <a:lstStyle/>
          <a:p>
            <a:pPr algn="ctr"/>
            <a:r>
              <a:rPr lang="en-GB" sz="2800" b="1" u="sng" dirty="0">
                <a:effectLst>
                  <a:outerShdw blurRad="38100" dist="38100" dir="2700000" algn="tl">
                    <a:srgbClr val="000000">
                      <a:alpha val="43137"/>
                    </a:srgbClr>
                  </a:outerShdw>
                </a:effectLst>
              </a:rPr>
              <a:t>Performance Management </a:t>
            </a:r>
            <a:r>
              <a:rPr lang="en-GB" sz="2800" b="1" u="sng" dirty="0" err="1">
                <a:effectLst>
                  <a:outerShdw blurRad="38100" dist="38100" dir="2700000" algn="tl">
                    <a:srgbClr val="000000">
                      <a:alpha val="43137"/>
                    </a:srgbClr>
                  </a:outerShdw>
                </a:effectLst>
              </a:rPr>
              <a:t>CYcle</a:t>
            </a:r>
            <a:endParaRPr lang="en-GB" sz="2800" b="1" u="sng"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69639563-C29C-48B1-AAAB-C36C4280A068}"/>
              </a:ext>
            </a:extLst>
          </p:cNvPr>
          <p:cNvSpPr>
            <a:spLocks noGrp="1"/>
          </p:cNvSpPr>
          <p:nvPr>
            <p:ph type="subTitle" idx="1"/>
          </p:nvPr>
        </p:nvSpPr>
        <p:spPr>
          <a:xfrm>
            <a:off x="5864239" y="1608462"/>
            <a:ext cx="5233180" cy="4216816"/>
          </a:xfrm>
        </p:spPr>
        <p:txBody>
          <a:bodyPr>
            <a:normAutofit/>
          </a:bodyPr>
          <a:lstStyle/>
          <a:p>
            <a:r>
              <a:rPr lang="en-GB" b="1" dirty="0">
                <a:solidFill>
                  <a:schemeClr val="tx1"/>
                </a:solidFill>
              </a:rPr>
              <a:t>A natural process of management with 4 main stages. </a:t>
            </a:r>
          </a:p>
          <a:p>
            <a:endParaRPr lang="en-GB" b="1" dirty="0">
              <a:solidFill>
                <a:schemeClr val="tx1"/>
              </a:solidFill>
            </a:endParaRPr>
          </a:p>
          <a:p>
            <a:pPr marL="457200" indent="-457200">
              <a:buFont typeface="+mj-lt"/>
              <a:buAutoNum type="arabicPeriod"/>
            </a:pPr>
            <a:r>
              <a:rPr lang="en-GB" b="1" dirty="0">
                <a:solidFill>
                  <a:schemeClr val="tx1"/>
                </a:solidFill>
              </a:rPr>
              <a:t>Plan</a:t>
            </a:r>
          </a:p>
          <a:p>
            <a:pPr marL="457200" indent="-457200">
              <a:buFont typeface="+mj-lt"/>
              <a:buAutoNum type="arabicPeriod"/>
            </a:pPr>
            <a:r>
              <a:rPr lang="en-GB" b="1" dirty="0">
                <a:solidFill>
                  <a:schemeClr val="tx1"/>
                </a:solidFill>
              </a:rPr>
              <a:t>Act </a:t>
            </a:r>
          </a:p>
          <a:p>
            <a:pPr marL="457200" indent="-457200">
              <a:buFont typeface="+mj-lt"/>
              <a:buAutoNum type="arabicPeriod"/>
            </a:pPr>
            <a:r>
              <a:rPr lang="en-GB" b="1" dirty="0">
                <a:solidFill>
                  <a:schemeClr val="tx1"/>
                </a:solidFill>
              </a:rPr>
              <a:t>Monitor</a:t>
            </a:r>
          </a:p>
          <a:p>
            <a:pPr marL="457200" indent="-457200">
              <a:buFont typeface="+mj-lt"/>
              <a:buAutoNum type="arabicPeriod"/>
            </a:pPr>
            <a:r>
              <a:rPr lang="en-GB" b="1" dirty="0">
                <a:solidFill>
                  <a:schemeClr val="tx1"/>
                </a:solidFill>
              </a:rPr>
              <a:t>Review</a:t>
            </a:r>
          </a:p>
        </p:txBody>
      </p:sp>
      <p:pic>
        <p:nvPicPr>
          <p:cNvPr id="4" name="Picture 3" descr="Image result for performance management cycle">
            <a:extLst>
              <a:ext uri="{FF2B5EF4-FFF2-40B4-BE49-F238E27FC236}">
                <a16:creationId xmlns:a16="http://schemas.microsoft.com/office/drawing/2014/main" id="{EDFF1F69-6B79-4EA8-947B-24A9EB8AE805}"/>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646633" y="541176"/>
            <a:ext cx="5007718" cy="5631024"/>
          </a:xfrm>
          <a:prstGeom prst="rect">
            <a:avLst/>
          </a:prstGeom>
          <a:noFill/>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6CE1BEB5-552A-4AAC-B30A-6177FACCE3CB}"/>
              </a:ext>
            </a:extLst>
          </p:cNvPr>
          <p:cNvSpPr txBox="1"/>
          <p:nvPr/>
        </p:nvSpPr>
        <p:spPr>
          <a:xfrm>
            <a:off x="970384" y="6316824"/>
            <a:ext cx="1922106" cy="307777"/>
          </a:xfrm>
          <a:prstGeom prst="rect">
            <a:avLst/>
          </a:prstGeom>
          <a:noFill/>
        </p:spPr>
        <p:txBody>
          <a:bodyPr wrap="square" rtlCol="0">
            <a:spAutoFit/>
          </a:bodyPr>
          <a:lstStyle/>
          <a:p>
            <a:r>
              <a:rPr lang="en-GB" sz="1400" dirty="0"/>
              <a:t>(</a:t>
            </a:r>
            <a:r>
              <a:rPr lang="en-GB" sz="1400" dirty="0" err="1"/>
              <a:t>Clearreview</a:t>
            </a:r>
            <a:r>
              <a:rPr lang="en-GB" sz="1400" dirty="0"/>
              <a:t> 2019)</a:t>
            </a:r>
          </a:p>
        </p:txBody>
      </p:sp>
    </p:spTree>
    <p:extLst>
      <p:ext uri="{BB962C8B-B14F-4D97-AF65-F5344CB8AC3E}">
        <p14:creationId xmlns:p14="http://schemas.microsoft.com/office/powerpoint/2010/main" val="1632567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3DE52-3DB2-4E06-82AF-B439906F204C}"/>
              </a:ext>
            </a:extLst>
          </p:cNvPr>
          <p:cNvSpPr>
            <a:spLocks noGrp="1"/>
          </p:cNvSpPr>
          <p:nvPr>
            <p:ph type="ctrTitle"/>
          </p:nvPr>
        </p:nvSpPr>
        <p:spPr>
          <a:xfrm>
            <a:off x="677958" y="488301"/>
            <a:ext cx="10605829" cy="578499"/>
          </a:xfrm>
        </p:spPr>
        <p:txBody>
          <a:bodyPr>
            <a:noAutofit/>
          </a:bodyPr>
          <a:lstStyle/>
          <a:p>
            <a:pPr algn="ctr"/>
            <a:r>
              <a:rPr lang="en-GB" sz="2400" b="1" u="sng" dirty="0">
                <a:effectLst>
                  <a:outerShdw blurRad="38100" dist="38100" dir="2700000" algn="tl">
                    <a:srgbClr val="000000">
                      <a:alpha val="43137"/>
                    </a:srgbClr>
                  </a:outerShdw>
                </a:effectLst>
              </a:rPr>
              <a:t>What does research tell us and Underpinning theories</a:t>
            </a:r>
          </a:p>
        </p:txBody>
      </p:sp>
      <p:sp>
        <p:nvSpPr>
          <p:cNvPr id="3" name="Subtitle 2">
            <a:extLst>
              <a:ext uri="{FF2B5EF4-FFF2-40B4-BE49-F238E27FC236}">
                <a16:creationId xmlns:a16="http://schemas.microsoft.com/office/drawing/2014/main" id="{6E0F934B-1FE7-4D26-8CFA-CD3653500A4E}"/>
              </a:ext>
            </a:extLst>
          </p:cNvPr>
          <p:cNvSpPr>
            <a:spLocks noGrp="1"/>
          </p:cNvSpPr>
          <p:nvPr>
            <p:ph type="subTitle" idx="1"/>
          </p:nvPr>
        </p:nvSpPr>
        <p:spPr>
          <a:xfrm>
            <a:off x="677958" y="1474237"/>
            <a:ext cx="10941731" cy="4895462"/>
          </a:xfrm>
        </p:spPr>
        <p:txBody>
          <a:bodyPr>
            <a:normAutofit/>
          </a:bodyPr>
          <a:lstStyle/>
          <a:p>
            <a:r>
              <a:rPr lang="en-GB" dirty="0">
                <a:solidFill>
                  <a:schemeClr val="tx1"/>
                </a:solidFill>
              </a:rPr>
              <a:t>On average organisations with formal management practices in place are 23% more productive. Organisations need certain aspects in place such as achievable targets, employee incentives and monitoring of performance data </a:t>
            </a:r>
            <a:r>
              <a:rPr lang="en-GB" sz="1600" dirty="0">
                <a:solidFill>
                  <a:schemeClr val="tx1"/>
                </a:solidFill>
              </a:rPr>
              <a:t>(Bloom et al 2012).</a:t>
            </a:r>
          </a:p>
          <a:p>
            <a:r>
              <a:rPr lang="en-GB" sz="1600" dirty="0">
                <a:solidFill>
                  <a:schemeClr val="tx1"/>
                </a:solidFill>
              </a:rPr>
              <a:t> </a:t>
            </a:r>
            <a:r>
              <a:rPr lang="en-GB" dirty="0">
                <a:solidFill>
                  <a:schemeClr val="tx1"/>
                </a:solidFill>
              </a:rPr>
              <a:t>Understanding some of the theory surrounding which is most viable and suited to your organisation can help employers to implement the correct techniques:</a:t>
            </a:r>
          </a:p>
          <a:p>
            <a:pPr marL="342900" indent="-342900">
              <a:buFont typeface="Arial" panose="020B0604020202020204" pitchFamily="34" charset="0"/>
              <a:buChar char="•"/>
            </a:pPr>
            <a:endParaRPr lang="en-GB" dirty="0">
              <a:solidFill>
                <a:schemeClr val="tx1"/>
              </a:solidFill>
            </a:endParaRPr>
          </a:p>
          <a:p>
            <a:r>
              <a:rPr lang="en-GB" b="1" u="sng" dirty="0">
                <a:solidFill>
                  <a:schemeClr val="tx1"/>
                </a:solidFill>
              </a:rPr>
              <a:t>Underpinning theories</a:t>
            </a:r>
          </a:p>
          <a:p>
            <a:r>
              <a:rPr lang="en-GB" dirty="0">
                <a:solidFill>
                  <a:schemeClr val="tx1"/>
                </a:solidFill>
              </a:rPr>
              <a:t>Goal theory</a:t>
            </a:r>
          </a:p>
          <a:p>
            <a:r>
              <a:rPr lang="en-GB" dirty="0">
                <a:solidFill>
                  <a:schemeClr val="tx1"/>
                </a:solidFill>
              </a:rPr>
              <a:t>Control</a:t>
            </a:r>
          </a:p>
          <a:p>
            <a:r>
              <a:rPr lang="en-GB" dirty="0">
                <a:solidFill>
                  <a:schemeClr val="tx1"/>
                </a:solidFill>
              </a:rPr>
              <a:t>Social Cognitive theory</a:t>
            </a:r>
          </a:p>
          <a:p>
            <a:endParaRPr lang="en-GB" b="1" u="sng" dirty="0">
              <a:solidFill>
                <a:schemeClr val="tx1"/>
              </a:solidFill>
            </a:endParaRPr>
          </a:p>
          <a:p>
            <a:endParaRPr lang="en-GB" dirty="0"/>
          </a:p>
        </p:txBody>
      </p:sp>
    </p:spTree>
    <p:extLst>
      <p:ext uri="{BB962C8B-B14F-4D97-AF65-F5344CB8AC3E}">
        <p14:creationId xmlns:p14="http://schemas.microsoft.com/office/powerpoint/2010/main" val="107803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A99B2-B70B-4F5D-B404-C536DA12CCE7}"/>
              </a:ext>
            </a:extLst>
          </p:cNvPr>
          <p:cNvSpPr>
            <a:spLocks noGrp="1"/>
          </p:cNvSpPr>
          <p:nvPr>
            <p:ph type="ctrTitle"/>
          </p:nvPr>
        </p:nvSpPr>
        <p:spPr>
          <a:xfrm>
            <a:off x="746432" y="275252"/>
            <a:ext cx="10699135" cy="583163"/>
          </a:xfrm>
        </p:spPr>
        <p:txBody>
          <a:bodyPr>
            <a:noAutofit/>
          </a:bodyPr>
          <a:lstStyle/>
          <a:p>
            <a:pPr algn="ctr"/>
            <a:r>
              <a:rPr lang="en-GB" sz="2800" b="1" u="sng" dirty="0">
                <a:effectLst>
                  <a:outerShdw blurRad="38100" dist="38100" dir="2700000" algn="tl">
                    <a:srgbClr val="000000">
                      <a:alpha val="43137"/>
                    </a:srgbClr>
                  </a:outerShdw>
                </a:effectLst>
              </a:rPr>
              <a:t>Methods of Formal Performance Management</a:t>
            </a:r>
          </a:p>
        </p:txBody>
      </p:sp>
      <p:sp>
        <p:nvSpPr>
          <p:cNvPr id="4" name="Rectangle 3">
            <a:extLst>
              <a:ext uri="{FF2B5EF4-FFF2-40B4-BE49-F238E27FC236}">
                <a16:creationId xmlns:a16="http://schemas.microsoft.com/office/drawing/2014/main" id="{AE218509-8A24-4519-A936-EFE5B859322F}"/>
              </a:ext>
            </a:extLst>
          </p:cNvPr>
          <p:cNvSpPr/>
          <p:nvPr/>
        </p:nvSpPr>
        <p:spPr>
          <a:xfrm>
            <a:off x="357672" y="1028343"/>
            <a:ext cx="11476653" cy="5078313"/>
          </a:xfrm>
          <a:prstGeom prst="rect">
            <a:avLst/>
          </a:prstGeom>
        </p:spPr>
        <p:txBody>
          <a:bodyPr wrap="square">
            <a:spAutoFit/>
          </a:bodyPr>
          <a:lstStyle/>
          <a:p>
            <a:endParaRPr lang="en-GB" b="1" u="sng" dirty="0"/>
          </a:p>
          <a:p>
            <a:r>
              <a:rPr lang="en-GB" dirty="0"/>
              <a:t>In many established organisations, there are formal processes in place for managing performance. These are often in the form of:</a:t>
            </a:r>
          </a:p>
          <a:p>
            <a:endParaRPr lang="en-GB" dirty="0"/>
          </a:p>
          <a:p>
            <a:pPr marL="342900" indent="-342900">
              <a:buFont typeface="Arial" panose="020B0604020202020204" pitchFamily="34" charset="0"/>
              <a:buChar char="•"/>
            </a:pPr>
            <a:r>
              <a:rPr lang="en-GB" dirty="0"/>
              <a:t>Performance Appraisals </a:t>
            </a:r>
          </a:p>
          <a:p>
            <a:pPr marL="342900" indent="-342900">
              <a:buFont typeface="Arial" panose="020B0604020202020204" pitchFamily="34" charset="0"/>
              <a:buChar char="•"/>
            </a:pPr>
            <a:r>
              <a:rPr lang="en-GB" dirty="0"/>
              <a:t>Performance evaluation</a:t>
            </a:r>
          </a:p>
          <a:p>
            <a:pPr marL="342900" indent="-342900">
              <a:buFont typeface="Arial" panose="020B0604020202020204" pitchFamily="34" charset="0"/>
              <a:buChar char="•"/>
            </a:pPr>
            <a:r>
              <a:rPr lang="en-GB" dirty="0"/>
              <a:t>Personal development review</a:t>
            </a:r>
          </a:p>
          <a:p>
            <a:endParaRPr lang="en-GB" dirty="0"/>
          </a:p>
          <a:p>
            <a:r>
              <a:rPr lang="en-GB" dirty="0"/>
              <a:t>Benefits of appraisals include – clear  understanding of individuals roles and responsibilities, raising morale, reinforcing management control, identifying development opportunities and improving a deeper understanding of organisational goals. Provides a  platform in which to create ‘SMART’ objectives. (</a:t>
            </a:r>
            <a:r>
              <a:rPr lang="en-GB" sz="1400" dirty="0"/>
              <a:t>Taylor and Woodhams 2016).</a:t>
            </a:r>
          </a:p>
          <a:p>
            <a:endParaRPr lang="en-GB" dirty="0"/>
          </a:p>
          <a:p>
            <a:r>
              <a:rPr lang="en-GB" dirty="0"/>
              <a:t>Downfalls of appraisals – too formal, less likely to discuss poor performance and establish real development requirements. Tendency to use appraisal as a tool to discuss pay, promotion or redundancy, discuss recent events and reaching judgements instead of what it should be used for which is an evaluative/developmental tool </a:t>
            </a:r>
            <a:r>
              <a:rPr lang="en-GB" sz="1400" dirty="0"/>
              <a:t>(Taylor and Woodhams 2016). </a:t>
            </a:r>
            <a:endParaRPr lang="en-GB" dirty="0"/>
          </a:p>
          <a:p>
            <a:endParaRPr lang="en-GB" dirty="0"/>
          </a:p>
        </p:txBody>
      </p:sp>
    </p:spTree>
    <p:extLst>
      <p:ext uri="{BB962C8B-B14F-4D97-AF65-F5344CB8AC3E}">
        <p14:creationId xmlns:p14="http://schemas.microsoft.com/office/powerpoint/2010/main" val="16528817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211F35AE-7F5A-42E1-B3B2-146E628EE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E57274-19C4-48A5-AA81-80F2794B3324}"/>
              </a:ext>
            </a:extLst>
          </p:cNvPr>
          <p:cNvSpPr>
            <a:spLocks noGrp="1"/>
          </p:cNvSpPr>
          <p:nvPr>
            <p:ph type="ctrTitle"/>
          </p:nvPr>
        </p:nvSpPr>
        <p:spPr>
          <a:xfrm>
            <a:off x="2220714" y="744978"/>
            <a:ext cx="7750572" cy="266646"/>
          </a:xfrm>
        </p:spPr>
        <p:txBody>
          <a:bodyPr>
            <a:noAutofit/>
          </a:bodyPr>
          <a:lstStyle/>
          <a:p>
            <a:pPr>
              <a:lnSpc>
                <a:spcPct val="90000"/>
              </a:lnSpc>
            </a:pPr>
            <a:r>
              <a:rPr lang="en-GB" sz="2800" b="1" u="sng" dirty="0">
                <a:effectLst>
                  <a:outerShdw blurRad="38100" dist="38100" dir="2700000" algn="tl">
                    <a:srgbClr val="000000">
                      <a:alpha val="43137"/>
                    </a:srgbClr>
                  </a:outerShdw>
                </a:effectLst>
              </a:rPr>
              <a:t>HR and Performance Management</a:t>
            </a:r>
          </a:p>
        </p:txBody>
      </p:sp>
      <p:sp>
        <p:nvSpPr>
          <p:cNvPr id="3" name="Subtitle 2">
            <a:extLst>
              <a:ext uri="{FF2B5EF4-FFF2-40B4-BE49-F238E27FC236}">
                <a16:creationId xmlns:a16="http://schemas.microsoft.com/office/drawing/2014/main" id="{C1035F89-8B6B-4B68-AB13-F2B093EB2D99}"/>
              </a:ext>
            </a:extLst>
          </p:cNvPr>
          <p:cNvSpPr>
            <a:spLocks noGrp="1"/>
          </p:cNvSpPr>
          <p:nvPr>
            <p:ph type="subTitle" idx="1"/>
          </p:nvPr>
        </p:nvSpPr>
        <p:spPr>
          <a:xfrm>
            <a:off x="668816" y="1324947"/>
            <a:ext cx="6982286" cy="5187820"/>
          </a:xfrm>
        </p:spPr>
        <p:txBody>
          <a:bodyPr>
            <a:normAutofit fontScale="92500" lnSpcReduction="20000"/>
          </a:bodyPr>
          <a:lstStyle/>
          <a:p>
            <a:r>
              <a:rPr lang="en-GB" sz="1800" b="1" dirty="0">
                <a:solidFill>
                  <a:schemeClr val="tx1"/>
                </a:solidFill>
              </a:rPr>
              <a:t>So how can HR help in performance management?</a:t>
            </a:r>
          </a:p>
          <a:p>
            <a:endParaRPr lang="en-GB" sz="1800" dirty="0">
              <a:solidFill>
                <a:schemeClr val="tx1"/>
              </a:solidFill>
            </a:endParaRPr>
          </a:p>
          <a:p>
            <a:r>
              <a:rPr lang="en-GB" sz="1800" dirty="0">
                <a:solidFill>
                  <a:schemeClr val="tx1"/>
                </a:solidFill>
              </a:rPr>
              <a:t>Ultimately, the day to day managing is down to the line manager. However, there are things HR can help with to ensure the risk of performance issues  are minimised. Working together with line managers and senior managers to ensure training and appropriate policies and procedures are implemented. </a:t>
            </a:r>
          </a:p>
          <a:p>
            <a:r>
              <a:rPr lang="en-GB" sz="1800" dirty="0">
                <a:solidFill>
                  <a:schemeClr val="tx1"/>
                </a:solidFill>
              </a:rPr>
              <a:t>If a formal performance management issue happens, HR can be there to advise the manager and coach them on the correct procedure, and upskill the manager in dealing with individuals in the correct manner and carrying out appraisals correctly by taking developing interviewing skills including:</a:t>
            </a:r>
          </a:p>
          <a:p>
            <a:pPr marL="285750" indent="-285750">
              <a:buFont typeface="Arial" panose="020B0604020202020204" pitchFamily="34" charset="0"/>
              <a:buChar char="•"/>
            </a:pPr>
            <a:endParaRPr lang="en-GB" sz="1800" dirty="0">
              <a:solidFill>
                <a:schemeClr val="tx1"/>
              </a:solidFill>
            </a:endParaRPr>
          </a:p>
          <a:p>
            <a:pPr marL="285750" indent="-285750">
              <a:buFont typeface="Arial" panose="020B0604020202020204" pitchFamily="34" charset="0"/>
              <a:buChar char="•"/>
            </a:pPr>
            <a:r>
              <a:rPr lang="en-GB" sz="1800" dirty="0">
                <a:solidFill>
                  <a:schemeClr val="tx1"/>
                </a:solidFill>
              </a:rPr>
              <a:t>To avoid passing judgement</a:t>
            </a:r>
          </a:p>
          <a:p>
            <a:pPr marL="285750" indent="-285750">
              <a:buFont typeface="Arial" panose="020B0604020202020204" pitchFamily="34" charset="0"/>
              <a:buChar char="•"/>
            </a:pPr>
            <a:r>
              <a:rPr lang="en-GB" sz="1800" dirty="0">
                <a:solidFill>
                  <a:schemeClr val="tx1"/>
                </a:solidFill>
              </a:rPr>
              <a:t>Helping put employees at ease</a:t>
            </a:r>
          </a:p>
          <a:p>
            <a:pPr marL="285750" indent="-285750">
              <a:buFont typeface="Arial" panose="020B0604020202020204" pitchFamily="34" charset="0"/>
              <a:buChar char="•"/>
            </a:pPr>
            <a:r>
              <a:rPr lang="en-GB" sz="1800" dirty="0">
                <a:solidFill>
                  <a:schemeClr val="tx1"/>
                </a:solidFill>
              </a:rPr>
              <a:t>The need to stress good aspects of performance </a:t>
            </a:r>
          </a:p>
          <a:p>
            <a:pPr marL="285750" indent="-285750">
              <a:buFont typeface="Arial" panose="020B0604020202020204" pitchFamily="34" charset="0"/>
              <a:buChar char="•"/>
            </a:pPr>
            <a:r>
              <a:rPr lang="en-GB" sz="1800" dirty="0">
                <a:solidFill>
                  <a:schemeClr val="tx1"/>
                </a:solidFill>
              </a:rPr>
              <a:t>The need to end appraisals on a positive note</a:t>
            </a:r>
          </a:p>
          <a:p>
            <a:br>
              <a:rPr lang="en-GB" sz="1500" dirty="0">
                <a:solidFill>
                  <a:schemeClr val="tx1"/>
                </a:solidFill>
              </a:rPr>
            </a:br>
            <a:r>
              <a:rPr lang="en-GB" sz="1500" dirty="0">
                <a:solidFill>
                  <a:schemeClr val="tx1"/>
                </a:solidFill>
              </a:rPr>
              <a:t>(Taylor and Woodhams 2016). </a:t>
            </a:r>
          </a:p>
        </p:txBody>
      </p:sp>
      <p:pic>
        <p:nvPicPr>
          <p:cNvPr id="7" name="Picture 6" descr="A picture containing drawing, computer&#10;&#10;Description automatically generated">
            <a:extLst>
              <a:ext uri="{FF2B5EF4-FFF2-40B4-BE49-F238E27FC236}">
                <a16:creationId xmlns:a16="http://schemas.microsoft.com/office/drawing/2014/main" id="{B2052734-8EEB-49FE-8217-618C2CFD785F}"/>
              </a:ext>
            </a:extLst>
          </p:cNvPr>
          <p:cNvPicPr>
            <a:picLocks noChangeAspect="1"/>
          </p:cNvPicPr>
          <p:nvPr/>
        </p:nvPicPr>
        <p:blipFill rotWithShape="1">
          <a:blip r:embed="rId3"/>
          <a:srcRect l="22500" r="2521"/>
          <a:stretch/>
        </p:blipFill>
        <p:spPr>
          <a:xfrm>
            <a:off x="8008288" y="2599267"/>
            <a:ext cx="3242744" cy="1916733"/>
          </a:xfrm>
          <a:custGeom>
            <a:avLst/>
            <a:gdLst>
              <a:gd name="connsiteX0" fmla="*/ 325906 w 7543799"/>
              <a:gd name="connsiteY0" fmla="*/ 0 h 2917756"/>
              <a:gd name="connsiteX1" fmla="*/ 7543799 w 7543799"/>
              <a:gd name="connsiteY1" fmla="*/ 0 h 2917756"/>
              <a:gd name="connsiteX2" fmla="*/ 7543799 w 7543799"/>
              <a:gd name="connsiteY2" fmla="*/ 2601638 h 2917756"/>
              <a:gd name="connsiteX3" fmla="*/ 7227681 w 7543799"/>
              <a:gd name="connsiteY3" fmla="*/ 2917756 h 2917756"/>
              <a:gd name="connsiteX4" fmla="*/ 0 w 7543799"/>
              <a:gd name="connsiteY4" fmla="*/ 2917756 h 2917756"/>
              <a:gd name="connsiteX5" fmla="*/ 0 w 7543799"/>
              <a:gd name="connsiteY5" fmla="*/ 325906 h 291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43799" h="2917756">
                <a:moveTo>
                  <a:pt x="325906" y="0"/>
                </a:moveTo>
                <a:lnTo>
                  <a:pt x="7543799" y="0"/>
                </a:lnTo>
                <a:lnTo>
                  <a:pt x="7543799" y="2601638"/>
                </a:lnTo>
                <a:lnTo>
                  <a:pt x="7227681" y="2917756"/>
                </a:lnTo>
                <a:lnTo>
                  <a:pt x="0" y="2917756"/>
                </a:lnTo>
                <a:lnTo>
                  <a:pt x="0" y="325906"/>
                </a:lnTo>
                <a:close/>
              </a:path>
            </a:pathLst>
          </a:custGeom>
          <a:ln w="15875">
            <a:solidFill>
              <a:srgbClr val="FFFFFF">
                <a:alpha val="40000"/>
              </a:srgbClr>
            </a:solidFill>
          </a:ln>
          <a:effectLst>
            <a:innerShdw blurRad="57150" dist="38100" dir="14460000">
              <a:srgbClr val="000000">
                <a:alpha val="70000"/>
              </a:srgbClr>
            </a:innerShdw>
          </a:effectLst>
        </p:spPr>
      </p:pic>
      <p:grpSp>
        <p:nvGrpSpPr>
          <p:cNvPr id="24" name="Group 13">
            <a:extLst>
              <a:ext uri="{FF2B5EF4-FFF2-40B4-BE49-F238E27FC236}">
                <a16:creationId xmlns:a16="http://schemas.microsoft.com/office/drawing/2014/main" id="{A4D0269D-39E2-42E4-AD56-F65D629C9E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DC4175A4-E4D7-4D1A-93E8-FD679229FC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45E9403-561B-4CEC-B6F7-9BD476FB4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FE00C17-2C9E-48CF-9BC3-61B34FD13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A37D796-28F7-4A9C-AD5B-7D8CCE81EE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02E25AE7-6B25-4C75-85E5-733E8A4CE0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8" name="TextBox 7">
            <a:extLst>
              <a:ext uri="{FF2B5EF4-FFF2-40B4-BE49-F238E27FC236}">
                <a16:creationId xmlns:a16="http://schemas.microsoft.com/office/drawing/2014/main" id="{3F76B85E-8999-4A4C-B881-37E96A3BEFB8}"/>
              </a:ext>
            </a:extLst>
          </p:cNvPr>
          <p:cNvSpPr txBox="1"/>
          <p:nvPr/>
        </p:nvSpPr>
        <p:spPr>
          <a:xfrm>
            <a:off x="8901365" y="4589122"/>
            <a:ext cx="1779600" cy="307777"/>
          </a:xfrm>
          <a:prstGeom prst="rect">
            <a:avLst/>
          </a:prstGeom>
          <a:noFill/>
        </p:spPr>
        <p:txBody>
          <a:bodyPr wrap="square" rtlCol="0">
            <a:spAutoFit/>
          </a:bodyPr>
          <a:lstStyle/>
          <a:p>
            <a:r>
              <a:rPr lang="en-GB" sz="1400" dirty="0"/>
              <a:t>(</a:t>
            </a:r>
            <a:r>
              <a:rPr lang="en-GB" sz="1400" dirty="0" err="1"/>
              <a:t>Reforma</a:t>
            </a:r>
            <a:r>
              <a:rPr lang="en-GB" sz="1400" dirty="0"/>
              <a:t> 2019)</a:t>
            </a:r>
          </a:p>
        </p:txBody>
      </p:sp>
    </p:spTree>
    <p:extLst>
      <p:ext uri="{BB962C8B-B14F-4D97-AF65-F5344CB8AC3E}">
        <p14:creationId xmlns:p14="http://schemas.microsoft.com/office/powerpoint/2010/main" val="905245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047F8-A9C2-4387-B8A6-29204F7568E9}"/>
              </a:ext>
            </a:extLst>
          </p:cNvPr>
          <p:cNvSpPr>
            <a:spLocks noGrp="1"/>
          </p:cNvSpPr>
          <p:nvPr>
            <p:ph type="ctrTitle"/>
          </p:nvPr>
        </p:nvSpPr>
        <p:spPr>
          <a:xfrm>
            <a:off x="1113421" y="685799"/>
            <a:ext cx="10008670" cy="381001"/>
          </a:xfrm>
        </p:spPr>
        <p:txBody>
          <a:bodyPr>
            <a:noAutofit/>
          </a:bodyPr>
          <a:lstStyle/>
          <a:p>
            <a:r>
              <a:rPr lang="en-GB" sz="2400" b="1" u="sng" dirty="0">
                <a:effectLst>
                  <a:outerShdw blurRad="38100" dist="38100" dir="2700000" algn="tl">
                    <a:srgbClr val="000000">
                      <a:alpha val="43137"/>
                    </a:srgbClr>
                  </a:outerShdw>
                </a:effectLst>
              </a:rPr>
              <a:t>Best Practice Formal performance management tips</a:t>
            </a:r>
            <a:endParaRPr lang="en-GB" sz="4000" b="1" u="sng"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4F2513CF-84AB-4C14-B39B-A7B2D1EE11AF}"/>
              </a:ext>
            </a:extLst>
          </p:cNvPr>
          <p:cNvSpPr>
            <a:spLocks noGrp="1"/>
          </p:cNvSpPr>
          <p:nvPr>
            <p:ph type="subTitle" idx="1"/>
          </p:nvPr>
        </p:nvSpPr>
        <p:spPr>
          <a:xfrm>
            <a:off x="684211" y="1530221"/>
            <a:ext cx="10008670" cy="4641980"/>
          </a:xfrm>
        </p:spPr>
        <p:txBody>
          <a:bodyPr>
            <a:normAutofit/>
          </a:bodyPr>
          <a:lstStyle/>
          <a:p>
            <a:r>
              <a:rPr lang="en-GB" b="1" u="sng" dirty="0">
                <a:solidFill>
                  <a:schemeClr val="tx1"/>
                </a:solidFill>
              </a:rPr>
              <a:t>Best Practice Formal Performance Management Tips</a:t>
            </a:r>
            <a:endParaRPr lang="en-GB" dirty="0">
              <a:solidFill>
                <a:schemeClr val="tx1"/>
              </a:solidFill>
            </a:endParaRPr>
          </a:p>
          <a:p>
            <a:r>
              <a:rPr lang="en-GB" dirty="0">
                <a:solidFill>
                  <a:schemeClr val="tx1"/>
                </a:solidFill>
              </a:rPr>
              <a:t>To create best practice performance management processes, there are numerous aspects to consider. These include:</a:t>
            </a:r>
          </a:p>
          <a:p>
            <a:endParaRPr lang="en-GB" dirty="0">
              <a:solidFill>
                <a:schemeClr val="tx1"/>
              </a:solidFill>
            </a:endParaRPr>
          </a:p>
          <a:p>
            <a:pPr marL="342900" lvl="0" indent="-342900">
              <a:buFont typeface="Wingdings" panose="05000000000000000000" pitchFamily="2" charset="2"/>
              <a:buChar char="ü"/>
            </a:pPr>
            <a:r>
              <a:rPr lang="en-GB" dirty="0">
                <a:solidFill>
                  <a:schemeClr val="tx1"/>
                </a:solidFill>
              </a:rPr>
              <a:t>Identifying clear aims</a:t>
            </a:r>
          </a:p>
          <a:p>
            <a:pPr marL="342900" lvl="0" indent="-342900">
              <a:buFont typeface="Wingdings" panose="05000000000000000000" pitchFamily="2" charset="2"/>
              <a:buChar char="ü"/>
            </a:pPr>
            <a:r>
              <a:rPr lang="en-GB" dirty="0">
                <a:solidFill>
                  <a:schemeClr val="tx1"/>
                </a:solidFill>
              </a:rPr>
              <a:t>Tailor to your organisation</a:t>
            </a:r>
          </a:p>
          <a:p>
            <a:pPr marL="342900" lvl="0" indent="-342900">
              <a:buFont typeface="Wingdings" panose="05000000000000000000" pitchFamily="2" charset="2"/>
              <a:buChar char="ü"/>
            </a:pPr>
            <a:r>
              <a:rPr lang="en-GB" dirty="0">
                <a:solidFill>
                  <a:schemeClr val="tx1"/>
                </a:solidFill>
              </a:rPr>
              <a:t>Ensure senior managers are on board</a:t>
            </a:r>
          </a:p>
          <a:p>
            <a:pPr marL="342900" lvl="0" indent="-342900">
              <a:buFont typeface="Wingdings" panose="05000000000000000000" pitchFamily="2" charset="2"/>
              <a:buChar char="ü"/>
            </a:pPr>
            <a:r>
              <a:rPr lang="en-GB" dirty="0">
                <a:solidFill>
                  <a:schemeClr val="tx1"/>
                </a:solidFill>
              </a:rPr>
              <a:t>Consider the skills and capabilities of managers</a:t>
            </a:r>
          </a:p>
          <a:p>
            <a:pPr marL="342900" lvl="0" indent="-342900">
              <a:buFont typeface="Wingdings" panose="05000000000000000000" pitchFamily="2" charset="2"/>
              <a:buChar char="ü"/>
            </a:pPr>
            <a:r>
              <a:rPr lang="en-GB" dirty="0">
                <a:solidFill>
                  <a:schemeClr val="tx1"/>
                </a:solidFill>
              </a:rPr>
              <a:t>Engage and consult with employees and employee representatives</a:t>
            </a:r>
          </a:p>
          <a:p>
            <a:pPr marL="342900" lvl="0" indent="-342900">
              <a:buFont typeface="Wingdings" panose="05000000000000000000" pitchFamily="2" charset="2"/>
              <a:buChar char="ü"/>
            </a:pPr>
            <a:r>
              <a:rPr lang="en-GB" dirty="0">
                <a:solidFill>
                  <a:schemeClr val="tx1"/>
                </a:solidFill>
              </a:rPr>
              <a:t>Ensuring that the process is transparent, consistent and fair </a:t>
            </a:r>
          </a:p>
          <a:p>
            <a:endParaRPr lang="en-GB" dirty="0"/>
          </a:p>
        </p:txBody>
      </p:sp>
    </p:spTree>
    <p:extLst>
      <p:ext uri="{BB962C8B-B14F-4D97-AF65-F5344CB8AC3E}">
        <p14:creationId xmlns:p14="http://schemas.microsoft.com/office/powerpoint/2010/main" val="1793891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29F0-4587-4633-B773-4DC6BDF370CA}"/>
              </a:ext>
            </a:extLst>
          </p:cNvPr>
          <p:cNvSpPr>
            <a:spLocks noGrp="1"/>
          </p:cNvSpPr>
          <p:nvPr>
            <p:ph type="ctrTitle"/>
          </p:nvPr>
        </p:nvSpPr>
        <p:spPr>
          <a:xfrm>
            <a:off x="684212" y="0"/>
            <a:ext cx="3850466" cy="1292291"/>
          </a:xfrm>
        </p:spPr>
        <p:txBody>
          <a:bodyPr>
            <a:normAutofit/>
          </a:bodyPr>
          <a:lstStyle/>
          <a:p>
            <a:r>
              <a:rPr lang="en-GB" sz="3600" b="1" u="sng" dirty="0">
                <a:effectLst>
                  <a:outerShdw blurRad="38100" dist="38100" dir="2700000" algn="tl">
                    <a:srgbClr val="000000">
                      <a:alpha val="43137"/>
                    </a:srgbClr>
                  </a:outerShdw>
                </a:effectLst>
              </a:rPr>
              <a:t>To </a:t>
            </a:r>
            <a:r>
              <a:rPr lang="en-GB" sz="3600" b="1" u="sng" dirty="0" err="1">
                <a:effectLst>
                  <a:outerShdw blurRad="38100" dist="38100" dir="2700000" algn="tl">
                    <a:srgbClr val="000000">
                      <a:alpha val="43137"/>
                    </a:srgbClr>
                  </a:outerShdw>
                </a:effectLst>
              </a:rPr>
              <a:t>Conculde</a:t>
            </a:r>
            <a:endParaRPr lang="en-GB" sz="3600" b="1" u="sng"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006ED016-913F-43DF-AD90-1F87FC05EDDA}"/>
              </a:ext>
            </a:extLst>
          </p:cNvPr>
          <p:cNvSpPr>
            <a:spLocks noGrp="1"/>
          </p:cNvSpPr>
          <p:nvPr>
            <p:ph type="subTitle" idx="1"/>
          </p:nvPr>
        </p:nvSpPr>
        <p:spPr>
          <a:xfrm>
            <a:off x="684212" y="1567544"/>
            <a:ext cx="11147004" cy="4049486"/>
          </a:xfrm>
        </p:spPr>
        <p:txBody>
          <a:bodyPr>
            <a:normAutofit/>
          </a:bodyPr>
          <a:lstStyle/>
          <a:p>
            <a:r>
              <a:rPr lang="en-GB" b="1" dirty="0">
                <a:solidFill>
                  <a:schemeClr val="tx1"/>
                </a:solidFill>
              </a:rPr>
              <a:t>There are several things organisations, HR and line managers can do to maximise the chance of achieving High Performance.</a:t>
            </a:r>
          </a:p>
          <a:p>
            <a:r>
              <a:rPr lang="en-GB" b="1" dirty="0">
                <a:solidFill>
                  <a:schemeClr val="tx1"/>
                </a:solidFill>
              </a:rPr>
              <a:t>Working collaboratively, using the correct, appropriate formal performance management systems, together with the ‘bundle’ of high-performance work practices can all aid the organisation achieve high performance. It is vital however, that line managers in particular understand </a:t>
            </a:r>
            <a:r>
              <a:rPr lang="en-GB" b="1" i="1" dirty="0">
                <a:solidFill>
                  <a:schemeClr val="tx1"/>
                </a:solidFill>
              </a:rPr>
              <a:t>how </a:t>
            </a:r>
            <a:r>
              <a:rPr lang="en-GB" b="1" dirty="0">
                <a:solidFill>
                  <a:schemeClr val="tx1"/>
                </a:solidFill>
              </a:rPr>
              <a:t>by building trusting relationships with their employees and communicate effectively on a day to day basis. </a:t>
            </a:r>
          </a:p>
          <a:p>
            <a:r>
              <a:rPr lang="en-GB" b="1" dirty="0">
                <a:solidFill>
                  <a:schemeClr val="tx1"/>
                </a:solidFill>
              </a:rPr>
              <a:t>It is also recognised that in order to sustain high levels of performance, there is a need to embed a high performing culture within the organisation (Taylor and Woodhams 2016).</a:t>
            </a:r>
          </a:p>
          <a:p>
            <a:endParaRPr lang="en-GB" dirty="0"/>
          </a:p>
        </p:txBody>
      </p:sp>
    </p:spTree>
    <p:extLst>
      <p:ext uri="{BB962C8B-B14F-4D97-AF65-F5344CB8AC3E}">
        <p14:creationId xmlns:p14="http://schemas.microsoft.com/office/powerpoint/2010/main" val="550024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E4C8B-3A3D-45B1-86F1-B41D8CD7752F}"/>
              </a:ext>
            </a:extLst>
          </p:cNvPr>
          <p:cNvSpPr>
            <a:spLocks noGrp="1"/>
          </p:cNvSpPr>
          <p:nvPr>
            <p:ph type="ctrTitle"/>
          </p:nvPr>
        </p:nvSpPr>
        <p:spPr>
          <a:xfrm>
            <a:off x="1710578" y="279920"/>
            <a:ext cx="7769323" cy="602602"/>
          </a:xfrm>
        </p:spPr>
        <p:txBody>
          <a:bodyPr>
            <a:normAutofit/>
          </a:bodyPr>
          <a:lstStyle/>
          <a:p>
            <a:pPr algn="ctr"/>
            <a:r>
              <a:rPr lang="en-GB" sz="3200" b="1" u="sng" dirty="0">
                <a:effectLst>
                  <a:outerShdw blurRad="38100" dist="38100" dir="2700000" algn="tl">
                    <a:srgbClr val="000000">
                      <a:alpha val="43137"/>
                    </a:srgbClr>
                  </a:outerShdw>
                </a:effectLst>
              </a:rPr>
              <a:t>Bibliography</a:t>
            </a:r>
          </a:p>
        </p:txBody>
      </p:sp>
      <p:sp>
        <p:nvSpPr>
          <p:cNvPr id="3" name="Subtitle 2">
            <a:extLst>
              <a:ext uri="{FF2B5EF4-FFF2-40B4-BE49-F238E27FC236}">
                <a16:creationId xmlns:a16="http://schemas.microsoft.com/office/drawing/2014/main" id="{7F6321AC-7C4F-4789-B355-9079B3A1ECAF}"/>
              </a:ext>
            </a:extLst>
          </p:cNvPr>
          <p:cNvSpPr>
            <a:spLocks noGrp="1"/>
          </p:cNvSpPr>
          <p:nvPr>
            <p:ph type="subTitle" idx="1"/>
          </p:nvPr>
        </p:nvSpPr>
        <p:spPr>
          <a:xfrm>
            <a:off x="684212" y="882523"/>
            <a:ext cx="10475200" cy="5350326"/>
          </a:xfrm>
        </p:spPr>
        <p:txBody>
          <a:bodyPr>
            <a:normAutofit fontScale="92500" lnSpcReduction="20000"/>
          </a:bodyPr>
          <a:lstStyle/>
          <a:p>
            <a:r>
              <a:rPr lang="en-GB" sz="1600" dirty="0">
                <a:solidFill>
                  <a:schemeClr val="bg2">
                    <a:lumMod val="50000"/>
                  </a:schemeClr>
                </a:solidFill>
              </a:rPr>
              <a:t>ACAS (2009) How to get performance management right [online] Available at: </a:t>
            </a:r>
            <a:r>
              <a:rPr lang="en-GB" sz="1600" dirty="0">
                <a:solidFill>
                  <a:schemeClr val="bg2">
                    <a:lumMod val="50000"/>
                  </a:schemeClr>
                </a:solidFill>
                <a:hlinkClick r:id="rId2">
                  <a:extLst>
                    <a:ext uri="{A12FA001-AC4F-418D-AE19-62706E023703}">
                      <ahyp:hlinkClr xmlns:ahyp="http://schemas.microsoft.com/office/drawing/2018/hyperlinkcolor" val="tx"/>
                    </a:ext>
                  </a:extLst>
                </a:hlinkClick>
              </a:rPr>
              <a:t>https://archive.acas.org.uk/index.aspx?articleid=6609</a:t>
            </a:r>
            <a:r>
              <a:rPr lang="en-GB" sz="1600" dirty="0">
                <a:solidFill>
                  <a:schemeClr val="bg2">
                    <a:lumMod val="50000"/>
                  </a:schemeClr>
                </a:solidFill>
              </a:rPr>
              <a:t> (Accessed on 05/01/2020). </a:t>
            </a:r>
          </a:p>
          <a:p>
            <a:endParaRPr lang="en-GB" sz="1600" dirty="0">
              <a:solidFill>
                <a:schemeClr val="bg2">
                  <a:lumMod val="50000"/>
                </a:schemeClr>
              </a:solidFill>
            </a:endParaRPr>
          </a:p>
          <a:p>
            <a:r>
              <a:rPr lang="en-GB" sz="1700" dirty="0">
                <a:solidFill>
                  <a:schemeClr val="bg2">
                    <a:lumMod val="50000"/>
                  </a:schemeClr>
                </a:solidFill>
              </a:rPr>
              <a:t>Armstrong, M. (2016) </a:t>
            </a:r>
            <a:r>
              <a:rPr lang="en-GB" sz="1700" i="1" dirty="0">
                <a:solidFill>
                  <a:schemeClr val="bg2">
                    <a:lumMod val="50000"/>
                  </a:schemeClr>
                </a:solidFill>
              </a:rPr>
              <a:t>Armstrong’s Handbook of Strategic Human Resource Management</a:t>
            </a:r>
            <a:r>
              <a:rPr lang="en-GB" sz="1700" dirty="0">
                <a:solidFill>
                  <a:schemeClr val="bg2">
                    <a:lumMod val="50000"/>
                  </a:schemeClr>
                </a:solidFill>
              </a:rPr>
              <a:t>. Kogan Page.</a:t>
            </a:r>
          </a:p>
          <a:p>
            <a:endParaRPr lang="en-GB" sz="1600" dirty="0">
              <a:solidFill>
                <a:schemeClr val="bg2">
                  <a:lumMod val="50000"/>
                </a:schemeClr>
              </a:solidFill>
            </a:endParaRPr>
          </a:p>
          <a:p>
            <a:r>
              <a:rPr lang="en-GB" sz="1600" dirty="0">
                <a:solidFill>
                  <a:schemeClr val="bg2">
                    <a:lumMod val="50000"/>
                  </a:schemeClr>
                </a:solidFill>
              </a:rPr>
              <a:t>Bell, Elizabeth. (ND) </a:t>
            </a:r>
            <a:r>
              <a:rPr lang="en-GB" sz="1600" i="1" dirty="0">
                <a:solidFill>
                  <a:schemeClr val="bg2">
                    <a:lumMod val="50000"/>
                  </a:schemeClr>
                </a:solidFill>
              </a:rPr>
              <a:t>What Role Does the HR Department Play in Performance Evaluation?</a:t>
            </a:r>
            <a:r>
              <a:rPr lang="en-GB" sz="1600" dirty="0">
                <a:solidFill>
                  <a:schemeClr val="bg2">
                    <a:lumMod val="50000"/>
                  </a:schemeClr>
                </a:solidFill>
              </a:rPr>
              <a:t> [online] Available at: </a:t>
            </a:r>
            <a:r>
              <a:rPr lang="en-GB" sz="1600" dirty="0">
                <a:solidFill>
                  <a:schemeClr val="bg2">
                    <a:lumMod val="50000"/>
                  </a:schemeClr>
                </a:solidFill>
                <a:hlinkClick r:id="rId3">
                  <a:extLst>
                    <a:ext uri="{A12FA001-AC4F-418D-AE19-62706E023703}">
                      <ahyp:hlinkClr xmlns:ahyp="http://schemas.microsoft.com/office/drawing/2018/hyperlinkcolor" val="tx"/>
                    </a:ext>
                  </a:extLst>
                </a:hlinkClick>
              </a:rPr>
              <a:t>http://smallbusiness.chron.com/role-hr-department-play-performance-evaluation-44928.html</a:t>
            </a:r>
            <a:r>
              <a:rPr lang="en-GB" sz="1600" dirty="0">
                <a:solidFill>
                  <a:schemeClr val="bg2">
                    <a:lumMod val="50000"/>
                  </a:schemeClr>
                </a:solidFill>
              </a:rPr>
              <a:t> (Accessed 12/12/2019).</a:t>
            </a:r>
          </a:p>
          <a:p>
            <a:endParaRPr lang="en-GB" sz="1600" dirty="0">
              <a:solidFill>
                <a:schemeClr val="bg2">
                  <a:lumMod val="50000"/>
                </a:schemeClr>
              </a:solidFill>
            </a:endParaRPr>
          </a:p>
          <a:p>
            <a:r>
              <a:rPr lang="en-GB" sz="1600" dirty="0" err="1">
                <a:solidFill>
                  <a:schemeClr val="bg2">
                    <a:lumMod val="50000"/>
                  </a:schemeClr>
                </a:solidFill>
              </a:rPr>
              <a:t>Brudan</a:t>
            </a:r>
            <a:r>
              <a:rPr lang="en-GB" sz="1600" dirty="0">
                <a:solidFill>
                  <a:schemeClr val="bg2">
                    <a:lumMod val="50000"/>
                  </a:schemeClr>
                </a:solidFill>
              </a:rPr>
              <a:t>, A. (2012) </a:t>
            </a:r>
            <a:r>
              <a:rPr lang="en-GB" sz="1600" i="1" dirty="0">
                <a:solidFill>
                  <a:schemeClr val="bg2">
                    <a:lumMod val="50000"/>
                  </a:schemeClr>
                </a:solidFill>
              </a:rPr>
              <a:t>An introduction to theory in Performance Management: Goal Setting Theory </a:t>
            </a:r>
            <a:r>
              <a:rPr lang="en-GB" sz="1600" dirty="0">
                <a:solidFill>
                  <a:schemeClr val="bg2">
                    <a:lumMod val="50000"/>
                  </a:schemeClr>
                </a:solidFill>
              </a:rPr>
              <a:t>[online] Available at</a:t>
            </a:r>
            <a:r>
              <a:rPr lang="en-GB" sz="1600" i="1" dirty="0">
                <a:solidFill>
                  <a:schemeClr val="bg2">
                    <a:lumMod val="50000"/>
                  </a:schemeClr>
                </a:solidFill>
              </a:rPr>
              <a:t>:</a:t>
            </a:r>
            <a:r>
              <a:rPr lang="en-GB" sz="1600" dirty="0">
                <a:solidFill>
                  <a:schemeClr val="bg2">
                    <a:lumMod val="50000"/>
                  </a:schemeClr>
                </a:solidFill>
              </a:rPr>
              <a:t> </a:t>
            </a:r>
            <a:r>
              <a:rPr lang="en-GB" sz="1600" dirty="0">
                <a:solidFill>
                  <a:schemeClr val="bg2">
                    <a:lumMod val="50000"/>
                  </a:schemeClr>
                </a:solidFill>
                <a:hlinkClick r:id="rId4">
                  <a:extLst>
                    <a:ext uri="{A12FA001-AC4F-418D-AE19-62706E023703}">
                      <ahyp:hlinkClr xmlns:ahyp="http://schemas.microsoft.com/office/drawing/2018/hyperlinkcolor" val="tx"/>
                    </a:ext>
                  </a:extLst>
                </a:hlinkClick>
              </a:rPr>
              <a:t>https://www.performancemagazine.org/an-introduction-to-theory-in-performance-management-goal-setting-theory/</a:t>
            </a:r>
            <a:r>
              <a:rPr lang="en-GB" sz="1600" dirty="0">
                <a:solidFill>
                  <a:schemeClr val="bg2">
                    <a:lumMod val="50000"/>
                  </a:schemeClr>
                </a:solidFill>
              </a:rPr>
              <a:t> (Accessed on 04/12/2019). </a:t>
            </a:r>
          </a:p>
          <a:p>
            <a:endParaRPr lang="en-GB" sz="1600" dirty="0">
              <a:solidFill>
                <a:schemeClr val="bg2">
                  <a:lumMod val="50000"/>
                </a:schemeClr>
              </a:solidFill>
            </a:endParaRPr>
          </a:p>
          <a:p>
            <a:r>
              <a:rPr lang="en-GB" sz="1600" dirty="0">
                <a:solidFill>
                  <a:schemeClr val="bg2">
                    <a:lumMod val="50000"/>
                  </a:schemeClr>
                </a:solidFill>
              </a:rPr>
              <a:t>Charted Institute of Personnel and Development (2018) </a:t>
            </a:r>
            <a:r>
              <a:rPr lang="en-GB" sz="1600" i="1" dirty="0">
                <a:solidFill>
                  <a:schemeClr val="bg2">
                    <a:lumMod val="50000"/>
                  </a:schemeClr>
                </a:solidFill>
              </a:rPr>
              <a:t>Employee Engagement and motivation</a:t>
            </a:r>
            <a:r>
              <a:rPr lang="en-GB" sz="1600" dirty="0">
                <a:solidFill>
                  <a:schemeClr val="bg2">
                    <a:lumMod val="50000"/>
                  </a:schemeClr>
                </a:solidFill>
              </a:rPr>
              <a:t> [online] Available at:  </a:t>
            </a:r>
            <a:r>
              <a:rPr lang="en-GB" sz="1600" dirty="0">
                <a:solidFill>
                  <a:schemeClr val="bg2">
                    <a:lumMod val="50000"/>
                  </a:schemeClr>
                </a:solidFill>
                <a:hlinkClick r:id="rId5">
                  <a:extLst>
                    <a:ext uri="{A12FA001-AC4F-418D-AE19-62706E023703}">
                      <ahyp:hlinkClr xmlns:ahyp="http://schemas.microsoft.com/office/drawing/2018/hyperlinkcolor" val="tx"/>
                    </a:ext>
                  </a:extLst>
                </a:hlinkClick>
              </a:rPr>
              <a:t>https://www.cipd.co.uk/knowledge/fundamentals/relations/engagement/factsheet</a:t>
            </a:r>
            <a:r>
              <a:rPr lang="en-GB" sz="1600" dirty="0">
                <a:solidFill>
                  <a:schemeClr val="bg2">
                    <a:lumMod val="50000"/>
                  </a:schemeClr>
                </a:solidFill>
              </a:rPr>
              <a:t> (Accessed on 12/09/2019). </a:t>
            </a:r>
          </a:p>
          <a:p>
            <a:endParaRPr lang="en-GB" sz="1600" dirty="0">
              <a:solidFill>
                <a:schemeClr val="bg2">
                  <a:lumMod val="50000"/>
                </a:schemeClr>
              </a:solidFill>
            </a:endParaRPr>
          </a:p>
          <a:p>
            <a:r>
              <a:rPr lang="en-GB" sz="1600" dirty="0">
                <a:solidFill>
                  <a:schemeClr val="bg2">
                    <a:lumMod val="50000"/>
                  </a:schemeClr>
                </a:solidFill>
              </a:rPr>
              <a:t>Chartered Institute of Personnel and Development (2018) </a:t>
            </a:r>
            <a:r>
              <a:rPr lang="en-GB" sz="1600" i="1" dirty="0">
                <a:solidFill>
                  <a:schemeClr val="bg2">
                    <a:lumMod val="50000"/>
                  </a:schemeClr>
                </a:solidFill>
              </a:rPr>
              <a:t>How Trust and Self-belief effects performance</a:t>
            </a:r>
            <a:r>
              <a:rPr lang="en-GB" sz="1600" dirty="0">
                <a:solidFill>
                  <a:schemeClr val="bg2">
                    <a:lumMod val="50000"/>
                  </a:schemeClr>
                </a:solidFill>
              </a:rPr>
              <a:t> [online] Available at: </a:t>
            </a:r>
            <a:r>
              <a:rPr lang="en-GB" sz="1600" dirty="0">
                <a:solidFill>
                  <a:schemeClr val="bg2">
                    <a:lumMod val="50000"/>
                  </a:schemeClr>
                </a:solidFill>
                <a:hlinkClick r:id="rId6">
                  <a:extLst>
                    <a:ext uri="{A12FA001-AC4F-418D-AE19-62706E023703}">
                      <ahyp:hlinkClr xmlns:ahyp="http://schemas.microsoft.com/office/drawing/2018/hyperlinkcolor" val="tx"/>
                    </a:ext>
                  </a:extLst>
                </a:hlinkClick>
              </a:rPr>
              <a:t>https://www.cipd.co.uk/news-views/nutshell/issue-75/trust-work-performance</a:t>
            </a:r>
            <a:r>
              <a:rPr lang="en-GB" sz="1600" dirty="0">
                <a:solidFill>
                  <a:schemeClr val="bg2">
                    <a:lumMod val="50000"/>
                  </a:schemeClr>
                </a:solidFill>
              </a:rPr>
              <a:t> (Accessed on 04/12/2019).</a:t>
            </a:r>
          </a:p>
          <a:p>
            <a:endParaRPr lang="en-GB" dirty="0"/>
          </a:p>
        </p:txBody>
      </p:sp>
    </p:spTree>
    <p:extLst>
      <p:ext uri="{BB962C8B-B14F-4D97-AF65-F5344CB8AC3E}">
        <p14:creationId xmlns:p14="http://schemas.microsoft.com/office/powerpoint/2010/main" val="2058308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485DE99-CD32-479E-916E-0A3CE735EE19}"/>
              </a:ext>
            </a:extLst>
          </p:cNvPr>
          <p:cNvSpPr>
            <a:spLocks noGrp="1"/>
          </p:cNvSpPr>
          <p:nvPr>
            <p:ph type="subTitle" idx="1"/>
          </p:nvPr>
        </p:nvSpPr>
        <p:spPr>
          <a:xfrm>
            <a:off x="684212" y="373225"/>
            <a:ext cx="10829764" cy="5915608"/>
          </a:xfrm>
        </p:spPr>
        <p:txBody>
          <a:bodyPr>
            <a:normAutofit lnSpcReduction="10000"/>
          </a:bodyPr>
          <a:lstStyle/>
          <a:p>
            <a:r>
              <a:rPr lang="en-GB" sz="1600" dirty="0">
                <a:solidFill>
                  <a:schemeClr val="bg2">
                    <a:lumMod val="50000"/>
                  </a:schemeClr>
                </a:solidFill>
                <a:cs typeface="Times New Roman" panose="02020603050405020304" pitchFamily="18" charset="0"/>
              </a:rPr>
              <a:t>Chartered Institute of Personnel and Development (2019) </a:t>
            </a:r>
            <a:r>
              <a:rPr lang="en-GB" sz="1600" i="1" dirty="0">
                <a:solidFill>
                  <a:schemeClr val="bg2">
                    <a:lumMod val="50000"/>
                  </a:schemeClr>
                </a:solidFill>
                <a:cs typeface="Times New Roman" panose="02020603050405020304" pitchFamily="18" charset="0"/>
              </a:rPr>
              <a:t>Performance management: an introduction</a:t>
            </a:r>
          </a:p>
          <a:p>
            <a:r>
              <a:rPr lang="en-GB" sz="1600" i="1" dirty="0">
                <a:solidFill>
                  <a:schemeClr val="bg2">
                    <a:lumMod val="50000"/>
                  </a:schemeClr>
                </a:solidFill>
                <a:cs typeface="Times New Roman" panose="02020603050405020304" pitchFamily="18" charset="0"/>
              </a:rPr>
              <a:t>Understand how to build an effective approach to performance management </a:t>
            </a:r>
            <a:r>
              <a:rPr lang="en-GB" sz="1600" dirty="0">
                <a:solidFill>
                  <a:schemeClr val="bg2">
                    <a:lumMod val="50000"/>
                  </a:schemeClr>
                </a:solidFill>
                <a:cs typeface="Times New Roman" panose="02020603050405020304" pitchFamily="18" charset="0"/>
              </a:rPr>
              <a:t>[online] Available at: </a:t>
            </a:r>
            <a:r>
              <a:rPr lang="en-GB" sz="1600" dirty="0">
                <a:solidFill>
                  <a:schemeClr val="bg2">
                    <a:lumMod val="50000"/>
                  </a:schemeClr>
                </a:solidFill>
                <a:cs typeface="Times New Roman" panose="02020603050405020304" pitchFamily="18" charset="0"/>
                <a:hlinkClick r:id="rId2">
                  <a:extLst>
                    <a:ext uri="{A12FA001-AC4F-418D-AE19-62706E023703}">
                      <ahyp:hlinkClr xmlns:ahyp="http://schemas.microsoft.com/office/drawing/2018/hyperlinkcolor" val="tx"/>
                    </a:ext>
                  </a:extLst>
                </a:hlinkClick>
              </a:rPr>
              <a:t>https://www.cipd.co.uk/knowledge/fundamentals/people/performance/factsheet</a:t>
            </a:r>
            <a:r>
              <a:rPr lang="en-GB" sz="1600" dirty="0">
                <a:solidFill>
                  <a:schemeClr val="bg2">
                    <a:lumMod val="50000"/>
                  </a:schemeClr>
                </a:solidFill>
                <a:cs typeface="Times New Roman" panose="02020603050405020304" pitchFamily="18" charset="0"/>
              </a:rPr>
              <a:t> (Accessed on 04/12/2019). </a:t>
            </a:r>
          </a:p>
          <a:p>
            <a:endParaRPr lang="en-GB" sz="1600" dirty="0">
              <a:solidFill>
                <a:schemeClr val="bg2">
                  <a:lumMod val="50000"/>
                </a:schemeClr>
              </a:solidFill>
            </a:endParaRPr>
          </a:p>
          <a:p>
            <a:r>
              <a:rPr lang="en-GB" sz="1600" dirty="0">
                <a:solidFill>
                  <a:schemeClr val="bg2">
                    <a:lumMod val="50000"/>
                  </a:schemeClr>
                </a:solidFill>
              </a:rPr>
              <a:t>Coombs, J., Liu, Y., Hall, A., and </a:t>
            </a:r>
            <a:r>
              <a:rPr lang="en-GB" sz="1600" dirty="0" err="1">
                <a:solidFill>
                  <a:schemeClr val="bg2">
                    <a:lumMod val="50000"/>
                  </a:schemeClr>
                </a:solidFill>
              </a:rPr>
              <a:t>Ketchen</a:t>
            </a:r>
            <a:r>
              <a:rPr lang="en-GB" sz="1600" dirty="0">
                <a:solidFill>
                  <a:schemeClr val="bg2">
                    <a:lumMod val="50000"/>
                  </a:schemeClr>
                </a:solidFill>
              </a:rPr>
              <a:t>, D. (2006) </a:t>
            </a:r>
            <a:r>
              <a:rPr lang="en-GB" sz="1600" i="1" dirty="0">
                <a:solidFill>
                  <a:schemeClr val="bg2">
                    <a:lumMod val="50000"/>
                  </a:schemeClr>
                </a:solidFill>
              </a:rPr>
              <a:t>How much do high performance work practices matter? A met analysis of their effects on organisational performance. </a:t>
            </a:r>
            <a:r>
              <a:rPr lang="en-GB" sz="1600" dirty="0">
                <a:solidFill>
                  <a:schemeClr val="bg2">
                    <a:lumMod val="50000"/>
                  </a:schemeClr>
                </a:solidFill>
              </a:rPr>
              <a:t>Personnel Psychology. Vol 59, No3. Pp 501-28</a:t>
            </a:r>
          </a:p>
          <a:p>
            <a:br>
              <a:rPr lang="en-GB" sz="1600" dirty="0">
                <a:solidFill>
                  <a:schemeClr val="bg2">
                    <a:lumMod val="50000"/>
                  </a:schemeClr>
                </a:solidFill>
              </a:rPr>
            </a:br>
            <a:r>
              <a:rPr lang="en-GB" sz="1600" dirty="0" err="1">
                <a:solidFill>
                  <a:schemeClr val="bg2">
                    <a:lumMod val="50000"/>
                  </a:schemeClr>
                </a:solidFill>
              </a:rPr>
              <a:t>Huselid</a:t>
            </a:r>
            <a:r>
              <a:rPr lang="en-GB" sz="1600" dirty="0">
                <a:solidFill>
                  <a:schemeClr val="bg2">
                    <a:lumMod val="50000"/>
                  </a:schemeClr>
                </a:solidFill>
              </a:rPr>
              <a:t>, M. (1995) </a:t>
            </a:r>
            <a:r>
              <a:rPr lang="en-GB" sz="1600" i="1" dirty="0">
                <a:solidFill>
                  <a:schemeClr val="bg2">
                    <a:lumMod val="50000"/>
                  </a:schemeClr>
                </a:solidFill>
              </a:rPr>
              <a:t>The impact of human resource management practices on turnover</a:t>
            </a:r>
            <a:r>
              <a:rPr lang="en-GB" sz="1600" dirty="0">
                <a:solidFill>
                  <a:schemeClr val="bg2">
                    <a:lumMod val="50000"/>
                  </a:schemeClr>
                </a:solidFill>
              </a:rPr>
              <a:t>, productivity and corporate financial performance. Academy of Management journal, Vol 38, No3. Pp 635 – 72</a:t>
            </a:r>
          </a:p>
          <a:p>
            <a:endParaRPr lang="en-GB" sz="1700" dirty="0">
              <a:solidFill>
                <a:schemeClr val="bg2">
                  <a:lumMod val="50000"/>
                </a:schemeClr>
              </a:solidFill>
            </a:endParaRPr>
          </a:p>
          <a:p>
            <a:r>
              <a:rPr lang="en-GB" sz="1700" dirty="0">
                <a:solidFill>
                  <a:schemeClr val="bg2">
                    <a:lumMod val="50000"/>
                  </a:schemeClr>
                </a:solidFill>
              </a:rPr>
              <a:t>JRG </a:t>
            </a:r>
            <a:r>
              <a:rPr lang="en-GB" sz="1700" dirty="0" err="1">
                <a:solidFill>
                  <a:schemeClr val="bg2">
                    <a:lumMod val="50000"/>
                  </a:schemeClr>
                </a:solidFill>
              </a:rPr>
              <a:t>Scheimann</a:t>
            </a:r>
            <a:r>
              <a:rPr lang="en-GB" sz="1700" dirty="0">
                <a:solidFill>
                  <a:schemeClr val="bg2">
                    <a:lumMod val="50000"/>
                  </a:schemeClr>
                </a:solidFill>
              </a:rPr>
              <a:t>, (2019) [image] Available at: </a:t>
            </a:r>
            <a:r>
              <a:rPr lang="en-GB" sz="1700" dirty="0">
                <a:solidFill>
                  <a:schemeClr val="bg2">
                    <a:lumMod val="50000"/>
                  </a:schemeClr>
                </a:solidFill>
                <a:hlinkClick r:id="rId3">
                  <a:extLst>
                    <a:ext uri="{A12FA001-AC4F-418D-AE19-62706E023703}">
                      <ahyp:hlinkClr xmlns:ahyp="http://schemas.microsoft.com/office/drawing/2018/hyperlinkcolor" val="tx"/>
                    </a:ext>
                  </a:extLst>
                </a:hlinkClick>
              </a:rPr>
              <a:t>https://www.google.co.uk/search?q=working+together+cartoon+picture+puzzle&amp;source=lnms&amp;tbm=isch&amp;sa=X&amp;ved=2ahUKEwilu-6Qxv7mAhWAQkEAHaLQCssQ_AUoAXoECAwQAw&amp;biw=1366&amp;bih=655#imgrc=KuTwQlzLMk21IM</a:t>
            </a:r>
            <a:r>
              <a:rPr lang="en-GB" sz="1700" dirty="0">
                <a:solidFill>
                  <a:schemeClr val="bg2">
                    <a:lumMod val="50000"/>
                  </a:schemeClr>
                </a:solidFill>
              </a:rPr>
              <a:t>: (Accessed on 04/01/2020). </a:t>
            </a:r>
          </a:p>
          <a:p>
            <a:endParaRPr lang="en-GB" sz="1700" dirty="0">
              <a:solidFill>
                <a:schemeClr val="bg2">
                  <a:lumMod val="50000"/>
                </a:schemeClr>
              </a:solidFill>
            </a:endParaRPr>
          </a:p>
          <a:p>
            <a:r>
              <a:rPr lang="en-GB" sz="1700" dirty="0">
                <a:solidFill>
                  <a:schemeClr val="bg2">
                    <a:lumMod val="50000"/>
                  </a:schemeClr>
                </a:solidFill>
              </a:rPr>
              <a:t>Locke, E. A. and Latham, G. P., (2002),</a:t>
            </a:r>
            <a:r>
              <a:rPr lang="en-GB" sz="1700" i="1" dirty="0">
                <a:solidFill>
                  <a:schemeClr val="bg2">
                    <a:lumMod val="50000"/>
                  </a:schemeClr>
                </a:solidFill>
              </a:rPr>
              <a:t>Building a Practically Useful Theory of Goal Setting and Task Motivation</a:t>
            </a:r>
            <a:r>
              <a:rPr lang="en-GB" sz="1700" dirty="0">
                <a:solidFill>
                  <a:schemeClr val="bg2">
                    <a:lumMod val="50000"/>
                  </a:schemeClr>
                </a:solidFill>
              </a:rPr>
              <a:t>, American Psychologist, Vol. 57, No. 9, pp. 705–717</a:t>
            </a:r>
            <a:r>
              <a:rPr lang="en-GB" dirty="0"/>
              <a:t>. </a:t>
            </a:r>
          </a:p>
          <a:p>
            <a:endParaRPr lang="en-GB" sz="1600" dirty="0">
              <a:solidFill>
                <a:schemeClr val="bg2">
                  <a:lumMod val="50000"/>
                </a:schemeClr>
              </a:solidFill>
            </a:endParaRPr>
          </a:p>
          <a:p>
            <a:endParaRPr lang="en-GB" dirty="0"/>
          </a:p>
        </p:txBody>
      </p:sp>
    </p:spTree>
    <p:extLst>
      <p:ext uri="{BB962C8B-B14F-4D97-AF65-F5344CB8AC3E}">
        <p14:creationId xmlns:p14="http://schemas.microsoft.com/office/powerpoint/2010/main" val="4474870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693CC75-7861-4E31-90CA-CCBC327C35C8}"/>
              </a:ext>
            </a:extLst>
          </p:cNvPr>
          <p:cNvSpPr>
            <a:spLocks noGrp="1"/>
          </p:cNvSpPr>
          <p:nvPr>
            <p:ph type="subTitle" idx="1"/>
          </p:nvPr>
        </p:nvSpPr>
        <p:spPr>
          <a:xfrm>
            <a:off x="684212" y="466531"/>
            <a:ext cx="10829764" cy="5915608"/>
          </a:xfrm>
        </p:spPr>
        <p:txBody>
          <a:bodyPr>
            <a:normAutofit fontScale="92500" lnSpcReduction="20000"/>
          </a:bodyPr>
          <a:lstStyle/>
          <a:p>
            <a:r>
              <a:rPr lang="en-GB" sz="1600" dirty="0">
                <a:solidFill>
                  <a:schemeClr val="bg2">
                    <a:lumMod val="50000"/>
                  </a:schemeClr>
                </a:solidFill>
              </a:rPr>
              <a:t>Pfeffer, J. (1994) Competitive advantage through people. Boston, </a:t>
            </a:r>
            <a:r>
              <a:rPr lang="en-GB" sz="1600" dirty="0" err="1">
                <a:solidFill>
                  <a:schemeClr val="bg2">
                    <a:lumMod val="50000"/>
                  </a:schemeClr>
                </a:solidFill>
              </a:rPr>
              <a:t>MA:Harvard</a:t>
            </a:r>
            <a:r>
              <a:rPr lang="en-GB" sz="1600" dirty="0">
                <a:solidFill>
                  <a:schemeClr val="bg2">
                    <a:lumMod val="50000"/>
                  </a:schemeClr>
                </a:solidFill>
              </a:rPr>
              <a:t> Business School Press.</a:t>
            </a:r>
          </a:p>
          <a:p>
            <a:endParaRPr lang="en-GB" sz="1600" dirty="0">
              <a:solidFill>
                <a:schemeClr val="bg2">
                  <a:lumMod val="50000"/>
                </a:schemeClr>
              </a:solidFill>
            </a:endParaRPr>
          </a:p>
          <a:p>
            <a:r>
              <a:rPr lang="en-GB" sz="1600" dirty="0" err="1">
                <a:solidFill>
                  <a:schemeClr val="bg2">
                    <a:lumMod val="50000"/>
                  </a:schemeClr>
                </a:solidFill>
              </a:rPr>
              <a:t>Pulakos</a:t>
            </a:r>
            <a:r>
              <a:rPr lang="en-GB" sz="1600" dirty="0">
                <a:solidFill>
                  <a:schemeClr val="bg2">
                    <a:lumMod val="50000"/>
                  </a:schemeClr>
                </a:solidFill>
              </a:rPr>
              <a:t>, E</a:t>
            </a:r>
            <a:r>
              <a:rPr lang="en-GB" sz="1600" i="1" dirty="0">
                <a:solidFill>
                  <a:schemeClr val="bg2">
                    <a:lumMod val="50000"/>
                  </a:schemeClr>
                </a:solidFill>
              </a:rPr>
              <a:t>. </a:t>
            </a:r>
            <a:r>
              <a:rPr lang="en-GB" sz="1600" dirty="0">
                <a:solidFill>
                  <a:schemeClr val="bg2">
                    <a:lumMod val="50000"/>
                  </a:schemeClr>
                </a:solidFill>
              </a:rPr>
              <a:t>(2004)</a:t>
            </a:r>
            <a:r>
              <a:rPr lang="en-GB" sz="1600" i="1" dirty="0">
                <a:solidFill>
                  <a:schemeClr val="bg2">
                    <a:lumMod val="50000"/>
                  </a:schemeClr>
                </a:solidFill>
              </a:rPr>
              <a:t> Performance Management A roadmap for developing, implementing and evaluating performance management systems </a:t>
            </a:r>
            <a:r>
              <a:rPr lang="en-GB" sz="1600" dirty="0">
                <a:solidFill>
                  <a:schemeClr val="bg2">
                    <a:lumMod val="50000"/>
                  </a:schemeClr>
                </a:solidFill>
              </a:rPr>
              <a:t>[online] Available at: </a:t>
            </a:r>
            <a:r>
              <a:rPr lang="en-GB" sz="1600" dirty="0">
                <a:solidFill>
                  <a:schemeClr val="bg2">
                    <a:lumMod val="50000"/>
                  </a:schemeClr>
                </a:solidFill>
                <a:hlinkClick r:id="rId3">
                  <a:extLst>
                    <a:ext uri="{A12FA001-AC4F-418D-AE19-62706E023703}">
                      <ahyp:hlinkClr xmlns:ahyp="http://schemas.microsoft.com/office/drawing/2018/hyperlinkcolor" val="tx"/>
                    </a:ext>
                  </a:extLst>
                </a:hlinkClick>
              </a:rPr>
              <a:t>https://www.shrm.org/hr-today/trends-and-forecasting/special-reports-and-expert-views/Documents/Performance-Management.pdf</a:t>
            </a:r>
            <a:r>
              <a:rPr lang="en-GB" sz="1600" dirty="0">
                <a:solidFill>
                  <a:schemeClr val="bg2">
                    <a:lumMod val="50000"/>
                  </a:schemeClr>
                </a:solidFill>
              </a:rPr>
              <a:t> (Accessed on 29/11/2019). </a:t>
            </a:r>
          </a:p>
          <a:p>
            <a:endParaRPr lang="en-GB" sz="1600" dirty="0">
              <a:solidFill>
                <a:schemeClr val="bg2">
                  <a:lumMod val="50000"/>
                </a:schemeClr>
              </a:solidFill>
            </a:endParaRPr>
          </a:p>
          <a:p>
            <a:r>
              <a:rPr lang="en-GB" sz="1600" dirty="0">
                <a:solidFill>
                  <a:schemeClr val="bg2">
                    <a:lumMod val="50000"/>
                  </a:schemeClr>
                </a:solidFill>
              </a:rPr>
              <a:t>Purcell, J., </a:t>
            </a:r>
            <a:r>
              <a:rPr lang="en-GB" sz="1600" dirty="0" err="1">
                <a:solidFill>
                  <a:schemeClr val="bg2">
                    <a:lumMod val="50000"/>
                  </a:schemeClr>
                </a:solidFill>
              </a:rPr>
              <a:t>Kinnie</a:t>
            </a:r>
            <a:r>
              <a:rPr lang="en-GB" sz="1600" dirty="0">
                <a:solidFill>
                  <a:schemeClr val="bg2">
                    <a:lumMod val="50000"/>
                  </a:schemeClr>
                </a:solidFill>
              </a:rPr>
              <a:t>, N., Hutchinson, S., </a:t>
            </a:r>
            <a:r>
              <a:rPr lang="en-GB" sz="1600" dirty="0" err="1">
                <a:solidFill>
                  <a:schemeClr val="bg2">
                    <a:lumMod val="50000"/>
                  </a:schemeClr>
                </a:solidFill>
              </a:rPr>
              <a:t>Rayton</a:t>
            </a:r>
            <a:r>
              <a:rPr lang="en-GB" sz="1600" dirty="0">
                <a:solidFill>
                  <a:schemeClr val="bg2">
                    <a:lumMod val="50000"/>
                  </a:schemeClr>
                </a:solidFill>
              </a:rPr>
              <a:t>, B., and </a:t>
            </a:r>
            <a:r>
              <a:rPr lang="en-GB" sz="1600" dirty="0" err="1">
                <a:solidFill>
                  <a:schemeClr val="bg2">
                    <a:lumMod val="50000"/>
                  </a:schemeClr>
                </a:solidFill>
              </a:rPr>
              <a:t>Swart</a:t>
            </a:r>
            <a:r>
              <a:rPr lang="en-GB" sz="1600" dirty="0">
                <a:solidFill>
                  <a:schemeClr val="bg2">
                    <a:lumMod val="50000"/>
                  </a:schemeClr>
                </a:solidFill>
              </a:rPr>
              <a:t>, J. (2003) </a:t>
            </a:r>
            <a:r>
              <a:rPr lang="en-GB" sz="1600" i="1" dirty="0">
                <a:solidFill>
                  <a:schemeClr val="bg2">
                    <a:lumMod val="50000"/>
                  </a:schemeClr>
                </a:solidFill>
              </a:rPr>
              <a:t>Understanding the people and performance link: unlocking the black box</a:t>
            </a:r>
            <a:r>
              <a:rPr lang="en-GB" sz="1600" dirty="0">
                <a:solidFill>
                  <a:schemeClr val="bg2">
                    <a:lumMod val="50000"/>
                  </a:schemeClr>
                </a:solidFill>
              </a:rPr>
              <a:t>. London: CIPD.</a:t>
            </a:r>
          </a:p>
          <a:p>
            <a:endParaRPr lang="en-GB" sz="1600" dirty="0">
              <a:solidFill>
                <a:schemeClr val="bg2">
                  <a:lumMod val="50000"/>
                </a:schemeClr>
              </a:solidFill>
            </a:endParaRPr>
          </a:p>
          <a:p>
            <a:r>
              <a:rPr lang="en-GB" sz="1600" dirty="0">
                <a:solidFill>
                  <a:schemeClr val="bg2">
                    <a:lumMod val="50000"/>
                  </a:schemeClr>
                </a:solidFill>
              </a:rPr>
              <a:t>Purcell, J. (ND)</a:t>
            </a:r>
            <a:r>
              <a:rPr lang="en-GB" sz="1600" i="1" dirty="0">
                <a:solidFill>
                  <a:schemeClr val="bg2">
                    <a:lumMod val="50000"/>
                  </a:schemeClr>
                </a:solidFill>
              </a:rPr>
              <a:t> The Future of Engagement: Thought piece collection </a:t>
            </a:r>
            <a:r>
              <a:rPr lang="en-GB" sz="1600" dirty="0">
                <a:solidFill>
                  <a:schemeClr val="bg2">
                    <a:lumMod val="50000"/>
                  </a:schemeClr>
                </a:solidFill>
              </a:rPr>
              <a:t>[online] Available at: </a:t>
            </a:r>
            <a:r>
              <a:rPr lang="en-GB" sz="1700" dirty="0">
                <a:solidFill>
                  <a:schemeClr val="bg2">
                    <a:lumMod val="50000"/>
                  </a:schemeClr>
                </a:solidFill>
                <a:hlinkClick r:id="rId4">
                  <a:extLst>
                    <a:ext uri="{A12FA001-AC4F-418D-AE19-62706E023703}">
                      <ahyp:hlinkClr xmlns:ahyp="http://schemas.microsoft.com/office/drawing/2018/hyperlinkcolor" val="tx"/>
                    </a:ext>
                  </a:extLst>
                </a:hlinkClick>
              </a:rPr>
              <a:t>https://engageforsuccess.org/wp-content/uploads/2015/09/John-Purcell.pdf</a:t>
            </a:r>
            <a:r>
              <a:rPr lang="en-GB" sz="1700" dirty="0">
                <a:solidFill>
                  <a:schemeClr val="bg2">
                    <a:lumMod val="50000"/>
                  </a:schemeClr>
                </a:solidFill>
              </a:rPr>
              <a:t> (Accessed on 29/11/2019).</a:t>
            </a:r>
          </a:p>
          <a:p>
            <a:r>
              <a:rPr lang="en-GB" sz="1700" dirty="0" err="1">
                <a:solidFill>
                  <a:schemeClr val="bg2">
                    <a:lumMod val="50000"/>
                  </a:schemeClr>
                </a:solidFill>
              </a:rPr>
              <a:t>Reforma</a:t>
            </a:r>
            <a:r>
              <a:rPr lang="en-GB" sz="1700" dirty="0">
                <a:solidFill>
                  <a:schemeClr val="bg2">
                    <a:lumMod val="50000"/>
                  </a:schemeClr>
                </a:solidFill>
              </a:rPr>
              <a:t> (ND) [image] Available at: </a:t>
            </a:r>
            <a:r>
              <a:rPr lang="en-GB" sz="1700" dirty="0">
                <a:solidFill>
                  <a:schemeClr val="bg2">
                    <a:lumMod val="50000"/>
                  </a:schemeClr>
                </a:solidFill>
                <a:hlinkClick r:id="rId5">
                  <a:extLst>
                    <a:ext uri="{A12FA001-AC4F-418D-AE19-62706E023703}">
                      <ahyp:hlinkClr xmlns:ahyp="http://schemas.microsoft.com/office/drawing/2018/hyperlinkcolor" val="tx"/>
                    </a:ext>
                  </a:extLst>
                </a:hlinkClick>
              </a:rPr>
              <a:t>https://reforma-me.com/hr-consulting-services/employee-performance-management-pms/</a:t>
            </a:r>
            <a:r>
              <a:rPr lang="en-GB" sz="1700" dirty="0">
                <a:solidFill>
                  <a:schemeClr val="bg2">
                    <a:lumMod val="50000"/>
                  </a:schemeClr>
                </a:solidFill>
              </a:rPr>
              <a:t> (Accessed on 04/01/2020). </a:t>
            </a:r>
          </a:p>
          <a:p>
            <a:endParaRPr lang="en-GB" sz="1700" dirty="0">
              <a:solidFill>
                <a:schemeClr val="bg2">
                  <a:lumMod val="50000"/>
                </a:schemeClr>
              </a:solidFill>
            </a:endParaRPr>
          </a:p>
          <a:p>
            <a:r>
              <a:rPr lang="en-GB" sz="1700" dirty="0">
                <a:solidFill>
                  <a:schemeClr val="bg2">
                    <a:lumMod val="50000"/>
                  </a:schemeClr>
                </a:solidFill>
              </a:rPr>
              <a:t>Towers Perrin (2009) </a:t>
            </a:r>
            <a:r>
              <a:rPr lang="en-GB" sz="1700" i="1" dirty="0">
                <a:solidFill>
                  <a:schemeClr val="bg2">
                    <a:lumMod val="50000"/>
                  </a:schemeClr>
                </a:solidFill>
              </a:rPr>
              <a:t>Global Workforce Study 2007/2008: closing the engagement gap – a road  map for driving superior business performance</a:t>
            </a:r>
            <a:r>
              <a:rPr lang="en-GB" sz="1700" dirty="0">
                <a:solidFill>
                  <a:schemeClr val="bg2">
                    <a:lumMod val="50000"/>
                  </a:schemeClr>
                </a:solidFill>
              </a:rPr>
              <a:t>. London: Towers Watson.</a:t>
            </a:r>
          </a:p>
          <a:p>
            <a:endParaRPr lang="en-GB" sz="1700" dirty="0">
              <a:solidFill>
                <a:schemeClr val="bg2">
                  <a:lumMod val="50000"/>
                </a:schemeClr>
              </a:solidFill>
            </a:endParaRPr>
          </a:p>
          <a:p>
            <a:r>
              <a:rPr lang="en-GB" sz="1700" dirty="0">
                <a:solidFill>
                  <a:schemeClr val="bg2">
                    <a:lumMod val="50000"/>
                  </a:schemeClr>
                </a:solidFill>
              </a:rPr>
              <a:t>Van </a:t>
            </a:r>
            <a:r>
              <a:rPr lang="en-GB" sz="1700" dirty="0" err="1">
                <a:solidFill>
                  <a:schemeClr val="bg2">
                    <a:lumMod val="50000"/>
                  </a:schemeClr>
                </a:solidFill>
              </a:rPr>
              <a:t>Veldhoven</a:t>
            </a:r>
            <a:r>
              <a:rPr lang="en-GB" sz="1700" dirty="0">
                <a:solidFill>
                  <a:schemeClr val="bg2">
                    <a:lumMod val="50000"/>
                  </a:schemeClr>
                </a:solidFill>
              </a:rPr>
              <a:t>, M. (2014) [image] Available at: </a:t>
            </a:r>
            <a:r>
              <a:rPr lang="en-GB" sz="1700" dirty="0">
                <a:solidFill>
                  <a:schemeClr val="bg2">
                    <a:lumMod val="50000"/>
                  </a:schemeClr>
                </a:solidFill>
                <a:hlinkClick r:id="rId6">
                  <a:extLst>
                    <a:ext uri="{A12FA001-AC4F-418D-AE19-62706E023703}">
                      <ahyp:hlinkClr xmlns:ahyp="http://schemas.microsoft.com/office/drawing/2018/hyperlinkcolor" val="tx"/>
                    </a:ext>
                  </a:extLst>
                </a:hlinkClick>
              </a:rPr>
              <a:t>https://www.google.co.uk/search?q=AMO+model&amp;source=lnms&amp;tbm=isch&amp;sa=X&amp;ved=2ahUKEwiL6NOHx_7mAhWUgVwKHT0JAo8Q_AUoAXoECA4QAw&amp;biw=1366&amp;bih=655#imgrc=zg-ho_gQGbePCM</a:t>
            </a:r>
            <a:r>
              <a:rPr lang="en-GB" sz="1700" dirty="0">
                <a:solidFill>
                  <a:schemeClr val="bg2">
                    <a:lumMod val="50000"/>
                  </a:schemeClr>
                </a:solidFill>
              </a:rPr>
              <a:t>: (Accessed on 04/01/2020). </a:t>
            </a:r>
          </a:p>
          <a:p>
            <a:endParaRPr lang="en-GB" dirty="0"/>
          </a:p>
        </p:txBody>
      </p:sp>
    </p:spTree>
    <p:extLst>
      <p:ext uri="{BB962C8B-B14F-4D97-AF65-F5344CB8AC3E}">
        <p14:creationId xmlns:p14="http://schemas.microsoft.com/office/powerpoint/2010/main" val="1658801862"/>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136</TotalTime>
  <Words>2830</Words>
  <Application>Microsoft Office PowerPoint</Application>
  <PresentationFormat>Widescreen</PresentationFormat>
  <Paragraphs>310</Paragraphs>
  <Slides>18</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Arial</vt:lpstr>
      <vt:lpstr>Calibri</vt:lpstr>
      <vt:lpstr>Century Gothic</vt:lpstr>
      <vt:lpstr>Wingdings</vt:lpstr>
      <vt:lpstr>Wingdings 3</vt:lpstr>
      <vt:lpstr>Slice</vt:lpstr>
      <vt:lpstr>PowerPoint Presentation</vt:lpstr>
      <vt:lpstr>Understanding the Link Between Individual and Organisational Performance</vt:lpstr>
      <vt:lpstr>High Performance Working</vt:lpstr>
      <vt:lpstr>What are high performance work systems</vt:lpstr>
      <vt:lpstr>HPWS linked with AMO model</vt:lpstr>
      <vt:lpstr>How can line managers help with high performance?</vt:lpstr>
      <vt:lpstr>PowerPoint Presentation</vt:lpstr>
      <vt:lpstr> Explaining the link between HPW and employee well-being</vt:lpstr>
      <vt:lpstr>What is Performance Management?</vt:lpstr>
      <vt:lpstr>Performance Management CYcle</vt:lpstr>
      <vt:lpstr>What does research tell us and Underpinning theories</vt:lpstr>
      <vt:lpstr>Methods of Formal Performance Management</vt:lpstr>
      <vt:lpstr>HR and Performance Management</vt:lpstr>
      <vt:lpstr>Best Practice Formal performance management tips</vt:lpstr>
      <vt:lpstr>To Conculde</vt:lpstr>
      <vt:lpstr>Bibliography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dc:title>
  <dc:creator>Natalie Thomas</dc:creator>
  <cp:lastModifiedBy>Natalie Thomas</cp:lastModifiedBy>
  <cp:revision>13</cp:revision>
  <dcterms:created xsi:type="dcterms:W3CDTF">2020-01-15T18:56:36Z</dcterms:created>
  <dcterms:modified xsi:type="dcterms:W3CDTF">2020-01-15T21:13:27Z</dcterms:modified>
</cp:coreProperties>
</file>