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9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C9C5"/>
    <a:srgbClr val="5F64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84" y="22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786E6-0FC7-4934-8FBC-4038CB99CE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E8EAB8-D0F1-4DC6-A965-6E451A9140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9165C-5D08-4440-BF74-770B0DFFB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13F-375F-4C11-8283-5EE4A4C33BC8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BFEDDF-BA06-4E13-AA86-DA80EEC07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87508-35D0-4C46-8CAB-D33CDBDEF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F6EA6-B37E-4595-B496-CFF4607E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183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D9D18-CB6A-4ED6-8080-868F76033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EA079-65B1-4724-98B2-41E14D01DD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6C3017-561A-4C77-A5BB-45B388DDB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13F-375F-4C11-8283-5EE4A4C33BC8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F48F6B-3008-4F57-BD9F-4D4D85CC3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BF3C04-FCC4-46C9-A303-D4DF65432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F6EA6-B37E-4595-B496-CFF4607E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827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77B29-CC38-43BB-A570-3CF36FB74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8B4EA-D0AB-4E6B-B871-A7E2C833B3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7671D-63A7-4368-A810-FF70301BE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13F-375F-4C11-8283-5EE4A4C33BC8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9BEE9A-1308-4204-BF6E-25DBC2016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803B53-1D67-4FC8-8105-86B60B06A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F6EA6-B37E-4595-B496-CFF4607E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654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EEB26-B633-4A45-95E9-4C36C2F30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925F2-2353-4072-A438-11679210E7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5373E9-36AD-44AC-9AD5-BF766B3777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A62548-1160-4D4F-B524-CCF54560AF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13F-375F-4C11-8283-5EE4A4C33BC8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ACFB89-2332-4289-8CE4-B5CF0BACD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B30D4-0C71-4684-80F6-43E6E7002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F6EA6-B37E-4595-B496-CFF4607E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24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E6665-F5C9-4525-BE4B-CD84CA5DF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3DC70A-3582-4381-AC0F-3C414F8495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62B808-1DD6-4300-BAF9-0507658BD6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9F7B22-7D5A-49E0-90A0-A7BD6738A3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3D33E3-9965-4F75-95C6-333331482F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4971CE-63D0-429D-97C4-FCFC01475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13F-375F-4C11-8283-5EE4A4C33BC8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A8EBC-D63F-44A5-84FB-AB60B7F1B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F36174-97E4-46FE-9822-AE2BD2709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F6EA6-B37E-4595-B496-CFF4607E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158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0CE93-C62B-4BEE-860D-745671612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D80EE5-B3BD-4E38-9948-FC505EFB0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13F-375F-4C11-8283-5EE4A4C33BC8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D4ADE4-0294-4C78-8322-A5CCFC2B30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B58240-2DEB-4CE5-B323-753D694B1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F6EA6-B37E-4595-B496-CFF4607E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530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9C8D00-8BDD-4297-AE39-F967912B9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13F-375F-4C11-8283-5EE4A4C33BC8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1191DB-D282-49DE-9A8B-81B642A9F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677368-4CDA-46D5-B8B6-6140BCB75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F6EA6-B37E-4595-B496-CFF4607E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50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D3D73-2721-49D0-9849-1747DC408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73A51-C240-4CE4-BEE3-24E60F0A6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C78197-E535-42A1-90A8-6F21209BC7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258951-4731-4818-AF66-BE200746D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13F-375F-4C11-8283-5EE4A4C33BC8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627143-61A5-475B-80A7-65EFC1202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8A6C8C-1D3F-460D-9F68-61D1AC794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F6EA6-B37E-4595-B496-CFF4607E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803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F0711-A84E-43AD-86B3-1CDFE5EB3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B07FF2-93F7-44A2-A67B-84565EDD38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27B2A6-C7B7-49F1-8F7D-766515E129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2D59D3-FC5C-444A-AA07-F37E8C45B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13F-375F-4C11-8283-5EE4A4C33BC8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92CAD9-AF12-4AD5-9404-ECC3B4F02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6FD3F-CE2C-477C-913F-F0A55608D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F6EA6-B37E-4595-B496-CFF4607E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884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7D2EC-B53F-4EFB-AB2A-F6A51EF9A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8E8C6E-789C-42BB-BAF2-F51198B46A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D170C1-2E01-48B3-8470-BD4F165EE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13F-375F-4C11-8283-5EE4A4C33BC8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1BCF6-EE18-4C8D-AC09-9BEC1CCC3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4FB64F-DCAC-4E7C-927C-129EB9B11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F6EA6-B37E-4595-B496-CFF4607E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745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16BEDC-F8F6-4533-B12F-32DB96040D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4924A9-5C59-46E9-A66E-7828EC0B30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01F918-6750-4554-BAC0-A992826C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13F-375F-4C11-8283-5EE4A4C33BC8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5406D6-8AD5-452B-BFF0-C6D56D906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DA5DBF-B58F-4F23-ABB1-2FA461446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F6EA6-B37E-4595-B496-CFF4607E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963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39CDE5-2CB2-4EC4-874E-662F6A203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AF8313-F48C-4ECA-8163-22733BE57A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756FF-595E-4883-88A6-6058F1D817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8AE13F-375F-4C11-8283-5EE4A4C33BC8}" type="datetimeFigureOut">
              <a:rPr lang="en-GB" smtClean="0"/>
              <a:t>10/01/2019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86B8B5-B410-473F-AE5D-E6E5EBED4F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EAC39-C460-4534-B06A-18F3B93548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6EA6-B37E-4595-B496-CFF4607E9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360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5B16245-910B-41D2-BAB7-6BD1D66E5F86}"/>
              </a:ext>
            </a:extLst>
          </p:cNvPr>
          <p:cNvSpPr txBox="1">
            <a:spLocks/>
          </p:cNvSpPr>
          <p:nvPr/>
        </p:nvSpPr>
        <p:spPr>
          <a:xfrm>
            <a:off x="824308" y="713340"/>
            <a:ext cx="5410237" cy="163001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8800" b="1" u="sng" dirty="0">
                <a:solidFill>
                  <a:srgbClr val="1CC9C5"/>
                </a:solidFill>
              </a:rPr>
              <a:t>Style Studio</a:t>
            </a:r>
          </a:p>
          <a:p>
            <a:pPr algn="r"/>
            <a:r>
              <a:rPr lang="en-GB" sz="3200" b="1" dirty="0">
                <a:solidFill>
                  <a:schemeClr val="bg1">
                    <a:lumMod val="85000"/>
                  </a:schemeClr>
                </a:solidFill>
              </a:rPr>
              <a:t>Business Plan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BE59B337-1B4C-493F-A643-46C10FB639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4308" y="2688436"/>
            <a:ext cx="5060315" cy="3362738"/>
          </a:xfrm>
        </p:spPr>
        <p:txBody>
          <a:bodyPr>
            <a:normAutofit lnSpcReduction="10000"/>
          </a:bodyPr>
          <a:lstStyle/>
          <a:p>
            <a:pPr algn="l"/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Mohammed Shah	1713447</a:t>
            </a:r>
          </a:p>
          <a:p>
            <a:pPr algn="l"/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Nighat Bibi		1713445</a:t>
            </a:r>
          </a:p>
          <a:p>
            <a:pPr algn="l"/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Tabita </a:t>
            </a:r>
            <a:r>
              <a:rPr lang="en-GB" b="1" dirty="0" err="1">
                <a:solidFill>
                  <a:schemeClr val="bg1">
                    <a:lumMod val="85000"/>
                  </a:schemeClr>
                </a:solidFill>
              </a:rPr>
              <a:t>Lincan</a:t>
            </a: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		1713949</a:t>
            </a:r>
          </a:p>
          <a:p>
            <a:pPr algn="l"/>
            <a:r>
              <a:rPr lang="en-GB" b="1" dirty="0" err="1">
                <a:solidFill>
                  <a:schemeClr val="bg1">
                    <a:lumMod val="85000"/>
                  </a:schemeClr>
                </a:solidFill>
              </a:rPr>
              <a:t>Shaheena</a:t>
            </a: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 Begum	1711967</a:t>
            </a:r>
          </a:p>
          <a:p>
            <a:pPr algn="l"/>
            <a:r>
              <a:rPr lang="en-GB" b="1" dirty="0" err="1">
                <a:solidFill>
                  <a:schemeClr val="bg1">
                    <a:lumMod val="85000"/>
                  </a:schemeClr>
                </a:solidFill>
              </a:rPr>
              <a:t>Rahima</a:t>
            </a: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 Begum	1713137</a:t>
            </a:r>
          </a:p>
          <a:p>
            <a:pPr algn="l"/>
            <a:endParaRPr lang="en-GB" b="1" dirty="0">
              <a:solidFill>
                <a:schemeClr val="bg1">
                  <a:lumMod val="85000"/>
                </a:schemeClr>
              </a:solidFill>
            </a:endParaRPr>
          </a:p>
          <a:p>
            <a:pPr algn="l"/>
            <a:endParaRPr lang="en-GB" b="1" dirty="0">
              <a:solidFill>
                <a:schemeClr val="bg1">
                  <a:lumMod val="85000"/>
                </a:schemeClr>
              </a:solidFill>
            </a:endParaRPr>
          </a:p>
          <a:p>
            <a:pPr algn="l"/>
            <a:r>
              <a:rPr lang="en-GB" dirty="0" err="1">
                <a:solidFill>
                  <a:schemeClr val="bg1">
                    <a:lumMod val="85000"/>
                  </a:schemeClr>
                </a:solidFill>
              </a:rPr>
              <a:t>Olu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85000"/>
                  </a:schemeClr>
                </a:solidFill>
              </a:rPr>
              <a:t>Adegbite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FA559F-40A9-425C-AD17-A04F132E10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7" t="36595" r="6020" b="36940"/>
          <a:stretch/>
        </p:blipFill>
        <p:spPr>
          <a:xfrm>
            <a:off x="6348495" y="4514643"/>
            <a:ext cx="5205748" cy="1814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945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97CD8-C899-4D50-AA61-50AED4DE4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solidFill>
                  <a:srgbClr val="1CC9C5"/>
                </a:solidFill>
              </a:rPr>
              <a:t>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C4FCF-CA18-43F2-B892-02B2AEF2A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9"/>
            <a:ext cx="10515600" cy="4802186"/>
          </a:xfrm>
        </p:spPr>
        <p:txBody>
          <a:bodyPr>
            <a:normAutofit lnSpcReduction="10000"/>
          </a:bodyPr>
          <a:lstStyle/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Style Studio 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is a start-up business in the Hair and Beauty sector based on Upper Dean Street in Birmingham City Centre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Our goal 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is to exceed the expectations of the client consistently, to provide a friendly service and to ensure the client is always prioritised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Commitment to excellence</a:t>
            </a: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,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 enabling clients to have full confidence in what we do, and to love the experience and result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We aim to build a successful franchise business, becoming </a:t>
            </a:r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a leading name in the Hair and Beauty Industry 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We aim to </a:t>
            </a:r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give back to the community 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with cuts for the homeless. 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We will also look to open </a:t>
            </a:r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children’s hairdressers.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402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341DBD1-AE32-4F76-B3A7-F0AD4E57CA6D}"/>
              </a:ext>
            </a:extLst>
          </p:cNvPr>
          <p:cNvSpPr txBox="1">
            <a:spLocks/>
          </p:cNvSpPr>
          <p:nvPr/>
        </p:nvSpPr>
        <p:spPr>
          <a:xfrm>
            <a:off x="838200" y="388698"/>
            <a:ext cx="10515600" cy="10579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b="1" dirty="0">
                <a:solidFill>
                  <a:srgbClr val="1CC9C5"/>
                </a:solidFill>
              </a:rPr>
              <a:t>Overview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8BD65A1-04F3-43CB-B0BA-013782C5784C}"/>
              </a:ext>
            </a:extLst>
          </p:cNvPr>
          <p:cNvSpPr txBox="1">
            <a:spLocks/>
          </p:cNvSpPr>
          <p:nvPr/>
        </p:nvSpPr>
        <p:spPr>
          <a:xfrm>
            <a:off x="838200" y="1690689"/>
            <a:ext cx="10515600" cy="48021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</a:rPr>
              <a:t>Style Studio will provide a wide range of services and also sell products to boost add-on sales</a:t>
            </a:r>
          </a:p>
          <a:p>
            <a:pPr marL="457200" indent="-4572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</a:rPr>
              <a:t>Quality hair services will be provided to both men and women with excellent customer services</a:t>
            </a:r>
          </a:p>
          <a:p>
            <a:pPr marL="457200" indent="-4572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</a:rPr>
              <a:t>Highly competitive prices, cruelty-free products and lengthy opening hours to offer flexibility to working clients</a:t>
            </a:r>
          </a:p>
          <a:p>
            <a:pPr marL="457200" indent="-4572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</a:rPr>
              <a:t>Prime location in the city centre with popup kiosks in various locations surrounding the West Midlands area</a:t>
            </a:r>
          </a:p>
          <a:p>
            <a:pPr marL="457200" indent="-4572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</a:rPr>
              <a:t>Offering free cuts to the homeless for one hour a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213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97CD8-C899-4D50-AA61-50AED4DE4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solidFill>
                  <a:srgbClr val="1CC9C5"/>
                </a:solidFill>
              </a:rPr>
              <a:t>What We Offer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C4FCF-CA18-43F2-B892-02B2AEF2A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9"/>
            <a:ext cx="10515600" cy="4802186"/>
          </a:xfrm>
        </p:spPr>
        <p:txBody>
          <a:bodyPr>
            <a:normAutofit fontScale="77500" lnSpcReduction="20000"/>
          </a:bodyPr>
          <a:lstStyle/>
          <a:p>
            <a:pPr marL="0" indent="0">
              <a:buClr>
                <a:srgbClr val="1CC9C5"/>
              </a:buClr>
              <a:buNone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We will offer a wide range of services which include:</a:t>
            </a:r>
          </a:p>
          <a:p>
            <a:pPr marL="0" indent="0">
              <a:buClr>
                <a:srgbClr val="1CC9C5"/>
              </a:buClr>
              <a:buNone/>
            </a:pPr>
            <a:endParaRPr lang="en-GB" dirty="0">
              <a:solidFill>
                <a:schemeClr val="bg1">
                  <a:lumMod val="85000"/>
                </a:schemeClr>
              </a:solidFill>
            </a:endParaRP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Haircuts for Men: £12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Beard Grooming: £6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Cut and Beard Grooming Package: £15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Ladies Dry Cut: £15 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Ladies Cut and Blow-Dry: £20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Shampoo and Conditioning: £8-10 (Dependant on Hair Length) 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Relaxers: £10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Treatments: £10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Styling: £5-10 (Dependant on Hair Length)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Colouring: £50-100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Hair Extensions: £30-50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020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341DBD1-AE32-4F76-B3A7-F0AD4E57CA6D}"/>
              </a:ext>
            </a:extLst>
          </p:cNvPr>
          <p:cNvSpPr txBox="1">
            <a:spLocks/>
          </p:cNvSpPr>
          <p:nvPr/>
        </p:nvSpPr>
        <p:spPr>
          <a:xfrm>
            <a:off x="838200" y="388698"/>
            <a:ext cx="10515600" cy="10579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b="1" dirty="0">
                <a:solidFill>
                  <a:srgbClr val="1CC9C5"/>
                </a:solidFill>
              </a:rPr>
              <a:t>Our Target Market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8BD65A1-04F3-43CB-B0BA-013782C5784C}"/>
              </a:ext>
            </a:extLst>
          </p:cNvPr>
          <p:cNvSpPr txBox="1">
            <a:spLocks/>
          </p:cNvSpPr>
          <p:nvPr/>
        </p:nvSpPr>
        <p:spPr>
          <a:xfrm>
            <a:off x="838200" y="1690689"/>
            <a:ext cx="10515600" cy="48021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chemeClr val="bg1">
                    <a:lumMod val="85000"/>
                  </a:schemeClr>
                </a:solidFill>
              </a:rPr>
              <a:t>Customers over the age of 16</a:t>
            </a:r>
          </a:p>
          <a:p>
            <a:pPr marL="457200" lvl="0" indent="-4572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chemeClr val="bg1">
                    <a:lumMod val="85000"/>
                  </a:schemeClr>
                </a:solidFill>
              </a:rPr>
              <a:t>Men and women as we will be operating as a unisex salon.</a:t>
            </a:r>
          </a:p>
          <a:p>
            <a:pPr marL="457200" lvl="0" indent="-4572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chemeClr val="bg1">
                    <a:lumMod val="85000"/>
                  </a:schemeClr>
                </a:solidFill>
              </a:rPr>
              <a:t>Workers within the City Centre and surrounding areas. Our long opening hours allow us to cater to those with work commitments.</a:t>
            </a:r>
          </a:p>
          <a:p>
            <a:pPr marL="457200" lvl="0" indent="-4572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chemeClr val="bg1">
                    <a:lumMod val="85000"/>
                  </a:schemeClr>
                </a:solidFill>
              </a:rPr>
              <a:t>Students, offering 10% student discount. For festive periods in the year the discount will increase to 15%. </a:t>
            </a:r>
          </a:p>
          <a:p>
            <a:pPr marL="342900" indent="-3429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272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97CD8-C899-4D50-AA61-50AED4DE4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solidFill>
                  <a:srgbClr val="1CC9C5"/>
                </a:solidFill>
              </a:rPr>
              <a:t>Our Competitors</a:t>
            </a:r>
          </a:p>
        </p:txBody>
      </p:sp>
      <p:pic>
        <p:nvPicPr>
          <p:cNvPr id="1026" name="Picture 2" descr="Toni &amp; Guy B&amp;W logo rectangle">
            <a:extLst>
              <a:ext uri="{FF2B5EF4-FFF2-40B4-BE49-F238E27FC236}">
                <a16:creationId xmlns:a16="http://schemas.microsoft.com/office/drawing/2014/main" id="{7B04B9BD-D4D5-4981-A153-06BAB35B7C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97" b="31706"/>
          <a:stretch/>
        </p:blipFill>
        <p:spPr bwMode="auto">
          <a:xfrm>
            <a:off x="838199" y="2177143"/>
            <a:ext cx="3414486" cy="957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2CDB754-50FC-4146-81BE-FD96C8F9AD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7503" b="18615"/>
          <a:stretch/>
        </p:blipFill>
        <p:spPr>
          <a:xfrm>
            <a:off x="838200" y="4455886"/>
            <a:ext cx="3182257" cy="16546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AF5C74-A269-4369-976E-D26378F95839}"/>
              </a:ext>
            </a:extLst>
          </p:cNvPr>
          <p:cNvSpPr txBox="1"/>
          <p:nvPr/>
        </p:nvSpPr>
        <p:spPr>
          <a:xfrm>
            <a:off x="4388758" y="1727397"/>
            <a:ext cx="71011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</a:rPr>
              <a:t>50 Years Experience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</a:rPr>
              <a:t>Established Customer Base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</a:rPr>
              <a:t>Brand Loyalty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</a:rPr>
              <a:t>Offer Products as well as Services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4E208B-DD5F-4B7E-B62F-4D9F6392A086}"/>
              </a:ext>
            </a:extLst>
          </p:cNvPr>
          <p:cNvSpPr txBox="1"/>
          <p:nvPr/>
        </p:nvSpPr>
        <p:spPr>
          <a:xfrm>
            <a:off x="4388758" y="4594944"/>
            <a:ext cx="63427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</a:rPr>
              <a:t>Award Winning Business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</a:rPr>
              <a:t>High Achieving Stylists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bg1">
                    <a:lumMod val="85000"/>
                  </a:schemeClr>
                </a:solidFill>
              </a:rPr>
              <a:t>Always Looking to Evolve to Stay Ahead</a:t>
            </a:r>
          </a:p>
        </p:txBody>
      </p:sp>
    </p:spTree>
    <p:extLst>
      <p:ext uri="{BB962C8B-B14F-4D97-AF65-F5344CB8AC3E}">
        <p14:creationId xmlns:p14="http://schemas.microsoft.com/office/powerpoint/2010/main" val="1552797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500"/>
                            </p:stCondLst>
                            <p:childTnLst>
                              <p:par>
                                <p:cTn id="4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97CD8-C899-4D50-AA61-50AED4DE4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solidFill>
                  <a:srgbClr val="1CC9C5"/>
                </a:solidFill>
              </a:rPr>
              <a:t>Marketing Strategies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8E42CF-30A1-4C26-84CD-63AFD6964CD7}"/>
              </a:ext>
            </a:extLst>
          </p:cNvPr>
          <p:cNvSpPr txBox="1"/>
          <p:nvPr/>
        </p:nvSpPr>
        <p:spPr>
          <a:xfrm>
            <a:off x="838201" y="1546976"/>
            <a:ext cx="103668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Style Studio will adopt the marketing mix strategy of the “4Ps” to promote the company and services</a:t>
            </a:r>
            <a:endParaRPr lang="en-GB" dirty="0">
              <a:solidFill>
                <a:schemeClr val="bg1">
                  <a:lumMod val="8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E635361-DBA0-4FEC-904D-C4C77563C4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4534210"/>
              </p:ext>
            </p:extLst>
          </p:nvPr>
        </p:nvGraphicFramePr>
        <p:xfrm>
          <a:off x="838199" y="2196420"/>
          <a:ext cx="10366830" cy="4347745"/>
        </p:xfrm>
        <a:graphic>
          <a:graphicData uri="http://schemas.openxmlformats.org/drawingml/2006/table">
            <a:tbl>
              <a:tblPr firstRow="1" firstCol="1" bandRow="1">
                <a:effectLst/>
              </a:tblPr>
              <a:tblGrid>
                <a:gridCol w="5183415">
                  <a:extLst>
                    <a:ext uri="{9D8B030D-6E8A-4147-A177-3AD203B41FA5}">
                      <a16:colId xmlns:a16="http://schemas.microsoft.com/office/drawing/2014/main" val="3137941715"/>
                    </a:ext>
                  </a:extLst>
                </a:gridCol>
                <a:gridCol w="5183415">
                  <a:extLst>
                    <a:ext uri="{9D8B030D-6E8A-4147-A177-3AD203B41FA5}">
                      <a16:colId xmlns:a16="http://schemas.microsoft.com/office/drawing/2014/main" val="248340978"/>
                    </a:ext>
                  </a:extLst>
                </a:gridCol>
              </a:tblGrid>
              <a:tr h="356467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GB" sz="1800" b="1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PRODUCT</a:t>
                      </a:r>
                      <a:endParaRPr lang="en-GB" sz="18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GB" sz="1800" b="1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PLACE</a:t>
                      </a:r>
                      <a:endParaRPr lang="en-GB" sz="20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2669699"/>
                  </a:ext>
                </a:extLst>
              </a:tr>
              <a:tr h="1701845"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 will offer services to both men and women</a:t>
                      </a:r>
                    </a:p>
                    <a:p>
                      <a:pPr marL="285750" indent="-2857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Free cuts to the homeless</a:t>
                      </a:r>
                    </a:p>
                    <a:p>
                      <a:pPr marL="285750" indent="-2857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Longer opening hours</a:t>
                      </a:r>
                    </a:p>
                    <a:p>
                      <a:pPr marL="285750" indent="-2857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Sell hair care products in a bid to generate add-on sales</a:t>
                      </a:r>
                      <a:endParaRPr lang="en-GB" sz="1400" dirty="0">
                        <a:solidFill>
                          <a:schemeClr val="bg1">
                            <a:lumMod val="85000"/>
                          </a:schemeClr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Located in the city centre </a:t>
                      </a:r>
                    </a:p>
                    <a:p>
                      <a:pPr marL="285750" indent="-2857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Investment in kiosks across several shopping centres twice a month</a:t>
                      </a:r>
                    </a:p>
                    <a:p>
                      <a:pPr marL="285750" indent="-28575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Potentially creating a demand for franchising in the future</a:t>
                      </a:r>
                      <a:endParaRPr lang="en-GB" sz="1400" dirty="0">
                        <a:solidFill>
                          <a:schemeClr val="bg1">
                            <a:lumMod val="85000"/>
                          </a:schemeClr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3390909"/>
                  </a:ext>
                </a:extLst>
              </a:tr>
              <a:tr h="356467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GB" sz="1800" b="1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PROMOTION</a:t>
                      </a:r>
                      <a:endParaRPr lang="en-GB" sz="18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GB" sz="1800" b="1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PRICE</a:t>
                      </a:r>
                      <a:endParaRPr lang="en-GB" sz="18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0017688"/>
                  </a:ext>
                </a:extLst>
              </a:tr>
              <a:tr h="1908030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Loyalty schemes</a:t>
                      </a:r>
                      <a:endParaRPr lang="en-GB" sz="1400" dirty="0">
                        <a:solidFill>
                          <a:schemeClr val="bg1">
                            <a:lumMod val="85000"/>
                          </a:schemeClr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Offer discounted services to clients for referrals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Student discount will be 10%, increasing to 15% over festive periods</a:t>
                      </a:r>
                      <a:endParaRPr lang="en-GB" sz="1400" dirty="0">
                        <a:solidFill>
                          <a:schemeClr val="bg1">
                            <a:lumMod val="85000"/>
                          </a:schemeClr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Based on competitive pricing model on similar businesses located nearby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Undercut major name rivals</a:t>
                      </a: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66661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3760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341DBD1-AE32-4F76-B3A7-F0AD4E57CA6D}"/>
              </a:ext>
            </a:extLst>
          </p:cNvPr>
          <p:cNvSpPr txBox="1">
            <a:spLocks/>
          </p:cNvSpPr>
          <p:nvPr/>
        </p:nvSpPr>
        <p:spPr>
          <a:xfrm>
            <a:off x="838200" y="388698"/>
            <a:ext cx="10515600" cy="10579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b="1" dirty="0">
                <a:solidFill>
                  <a:srgbClr val="1CC9C5"/>
                </a:solidFill>
              </a:rPr>
              <a:t>Say Hello to the Team!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8BD65A1-04F3-43CB-B0BA-013782C5784C}"/>
              </a:ext>
            </a:extLst>
          </p:cNvPr>
          <p:cNvSpPr txBox="1">
            <a:spLocks/>
          </p:cNvSpPr>
          <p:nvPr/>
        </p:nvSpPr>
        <p:spPr>
          <a:xfrm>
            <a:off x="838200" y="1690689"/>
            <a:ext cx="10515600" cy="480218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Chief Executive Officer (CEO)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 – Tabita </a:t>
            </a:r>
            <a:r>
              <a:rPr lang="en-GB" dirty="0" err="1">
                <a:solidFill>
                  <a:schemeClr val="bg1">
                    <a:lumMod val="85000"/>
                  </a:schemeClr>
                </a:solidFill>
              </a:rPr>
              <a:t>Lincan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 </a:t>
            </a:r>
          </a:p>
          <a:p>
            <a:pPr algn="l">
              <a:buClr>
                <a:srgbClr val="1CC9C5"/>
              </a:buClr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In charge of making any major commercial decisions for the business</a:t>
            </a:r>
          </a:p>
          <a:p>
            <a:pPr algn="l">
              <a:buClr>
                <a:srgbClr val="1CC9C5"/>
              </a:buClr>
            </a:pPr>
            <a:endParaRPr lang="en-GB" sz="300" dirty="0">
              <a:solidFill>
                <a:schemeClr val="bg1">
                  <a:lumMod val="85000"/>
                </a:schemeClr>
              </a:solidFill>
            </a:endParaRPr>
          </a:p>
          <a:p>
            <a:pPr marL="342900" indent="-3429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Chief Operating Officer (COO)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 – </a:t>
            </a:r>
            <a:r>
              <a:rPr lang="en-GB" dirty="0" err="1">
                <a:solidFill>
                  <a:schemeClr val="bg1">
                    <a:lumMod val="85000"/>
                  </a:schemeClr>
                </a:solidFill>
              </a:rPr>
              <a:t>Shaheena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 Begum </a:t>
            </a:r>
          </a:p>
          <a:p>
            <a:pPr algn="l">
              <a:buClr>
                <a:srgbClr val="1CC9C5"/>
              </a:buClr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Oversees day-to-day operations within the business</a:t>
            </a:r>
          </a:p>
          <a:p>
            <a:pPr algn="l">
              <a:buClr>
                <a:srgbClr val="1CC9C5"/>
              </a:buClr>
            </a:pPr>
            <a:endParaRPr lang="en-GB" sz="300" dirty="0">
              <a:solidFill>
                <a:schemeClr val="bg1">
                  <a:lumMod val="85000"/>
                </a:schemeClr>
              </a:solidFill>
            </a:endParaRPr>
          </a:p>
          <a:p>
            <a:pPr marL="342900" indent="-3429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Chief Financial Officer (CFO)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 – Mohammed Shah</a:t>
            </a:r>
          </a:p>
          <a:p>
            <a:pPr algn="l">
              <a:buClr>
                <a:srgbClr val="1CC9C5"/>
              </a:buClr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In charge of company finances such as financial planning and record keeping</a:t>
            </a:r>
          </a:p>
          <a:p>
            <a:pPr algn="l">
              <a:buClr>
                <a:srgbClr val="1CC9C5"/>
              </a:buClr>
            </a:pPr>
            <a:endParaRPr lang="en-GB" sz="300" dirty="0">
              <a:solidFill>
                <a:schemeClr val="bg1">
                  <a:lumMod val="85000"/>
                </a:schemeClr>
              </a:solidFill>
            </a:endParaRPr>
          </a:p>
          <a:p>
            <a:pPr marL="342900" indent="-3429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Human Resources Officer (HRO)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 – Nighat Bibi</a:t>
            </a:r>
          </a:p>
          <a:p>
            <a:pPr algn="l">
              <a:buClr>
                <a:srgbClr val="1CC9C5"/>
              </a:buClr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Dealing with internal personnel including management and employees</a:t>
            </a:r>
          </a:p>
          <a:p>
            <a:pPr algn="l">
              <a:buClr>
                <a:srgbClr val="1CC9C5"/>
              </a:buClr>
            </a:pPr>
            <a:endParaRPr lang="en-GB" sz="300" dirty="0">
              <a:solidFill>
                <a:schemeClr val="bg1">
                  <a:lumMod val="85000"/>
                </a:schemeClr>
              </a:solidFill>
            </a:endParaRPr>
          </a:p>
          <a:p>
            <a:pPr marL="342900" indent="-3429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Chief Marketing Officer (CMO)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 – </a:t>
            </a:r>
            <a:r>
              <a:rPr lang="en-GB" dirty="0" err="1">
                <a:solidFill>
                  <a:schemeClr val="bg1">
                    <a:lumMod val="85000"/>
                  </a:schemeClr>
                </a:solidFill>
              </a:rPr>
              <a:t>Rahima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 Begum</a:t>
            </a:r>
          </a:p>
          <a:p>
            <a:pPr algn="l">
              <a:buClr>
                <a:srgbClr val="1CC9C5"/>
              </a:buClr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Dealing with marketing and promotions on the company website and social media</a:t>
            </a:r>
          </a:p>
          <a:p>
            <a:pPr marL="342900" indent="-342900" algn="l">
              <a:buClr>
                <a:srgbClr val="1CC9C5"/>
              </a:buCl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096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97CD8-C899-4D50-AA61-50AED4DE4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solidFill>
                  <a:srgbClr val="1CC9C5"/>
                </a:solidFill>
              </a:rPr>
              <a:t>Financial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C4FCF-CA18-43F2-B892-02B2AEF2A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9"/>
            <a:ext cx="10515600" cy="4802186"/>
          </a:xfrm>
        </p:spPr>
        <p:txBody>
          <a:bodyPr>
            <a:normAutofit/>
          </a:bodyPr>
          <a:lstStyle/>
          <a:p>
            <a:pPr marL="0" lvl="0" indent="0">
              <a:buClr>
                <a:srgbClr val="1CC9C5"/>
              </a:buClr>
              <a:buNone/>
            </a:pP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Cashflow Forecast and Profit – 1</a:t>
            </a:r>
            <a:r>
              <a:rPr lang="en-GB" b="1" baseline="30000" dirty="0">
                <a:solidFill>
                  <a:schemeClr val="bg1">
                    <a:lumMod val="85000"/>
                  </a:schemeClr>
                </a:solidFill>
              </a:rPr>
              <a:t>st</a:t>
            </a: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 Year</a:t>
            </a:r>
          </a:p>
          <a:p>
            <a:pPr marL="0" lvl="0" indent="0">
              <a:buClr>
                <a:srgbClr val="1CC9C5"/>
              </a:buClr>
              <a:buNone/>
            </a:pPr>
            <a:endParaRPr lang="en-GB" sz="300" dirty="0">
              <a:solidFill>
                <a:schemeClr val="bg1">
                  <a:lumMod val="85000"/>
                </a:schemeClr>
              </a:solidFill>
            </a:endParaRP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Initial Bank Loan - £20,000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Raised Capital - £30,000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Total Income - £219,800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Total Expenses - £203,100</a:t>
            </a:r>
          </a:p>
          <a:p>
            <a:pPr marL="0" lvl="0" indent="0">
              <a:buClr>
                <a:srgbClr val="1CC9C5"/>
              </a:buClr>
              <a:buNone/>
            </a:pPr>
            <a:endParaRPr lang="en-GB" sz="300" dirty="0">
              <a:solidFill>
                <a:schemeClr val="bg1">
                  <a:lumMod val="85000"/>
                </a:schemeClr>
              </a:solidFill>
            </a:endParaRP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Gross Profit - £195,200</a:t>
            </a:r>
          </a:p>
          <a:p>
            <a:pPr marL="449263" lvl="0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Net Profit - £28,700</a:t>
            </a:r>
          </a:p>
        </p:txBody>
      </p:sp>
    </p:spTree>
    <p:extLst>
      <p:ext uri="{BB962C8B-B14F-4D97-AF65-F5344CB8AC3E}">
        <p14:creationId xmlns:p14="http://schemas.microsoft.com/office/powerpoint/2010/main" val="385697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341DBD1-AE32-4F76-B3A7-F0AD4E57CA6D}"/>
              </a:ext>
            </a:extLst>
          </p:cNvPr>
          <p:cNvSpPr txBox="1">
            <a:spLocks/>
          </p:cNvSpPr>
          <p:nvPr/>
        </p:nvSpPr>
        <p:spPr>
          <a:xfrm>
            <a:off x="838200" y="388698"/>
            <a:ext cx="10515600" cy="10579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b="1" dirty="0">
                <a:solidFill>
                  <a:srgbClr val="1CC9C5"/>
                </a:solidFill>
              </a:rPr>
              <a:t>SWOT Analysis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66BC7F1-F6CA-47DF-A4D1-96DC07C5ED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3049979"/>
              </p:ext>
            </p:extLst>
          </p:nvPr>
        </p:nvGraphicFramePr>
        <p:xfrm>
          <a:off x="838200" y="1446628"/>
          <a:ext cx="9670144" cy="5022977"/>
        </p:xfrm>
        <a:graphic>
          <a:graphicData uri="http://schemas.openxmlformats.org/drawingml/2006/table">
            <a:tbl>
              <a:tblPr firstRow="1" firstCol="1" bandRow="1">
                <a:effectLst/>
              </a:tblPr>
              <a:tblGrid>
                <a:gridCol w="4835072">
                  <a:extLst>
                    <a:ext uri="{9D8B030D-6E8A-4147-A177-3AD203B41FA5}">
                      <a16:colId xmlns:a16="http://schemas.microsoft.com/office/drawing/2014/main" val="3137941715"/>
                    </a:ext>
                  </a:extLst>
                </a:gridCol>
                <a:gridCol w="4835072">
                  <a:extLst>
                    <a:ext uri="{9D8B030D-6E8A-4147-A177-3AD203B41FA5}">
                      <a16:colId xmlns:a16="http://schemas.microsoft.com/office/drawing/2014/main" val="248340978"/>
                    </a:ext>
                  </a:extLst>
                </a:gridCol>
              </a:tblGrid>
              <a:tr h="319314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GB" sz="1800" b="1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STRENGTHS</a:t>
                      </a:r>
                      <a:endParaRPr lang="en-GB" sz="18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GB" sz="1800" b="1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WEAKNESSES</a:t>
                      </a:r>
                      <a:endParaRPr lang="en-GB" sz="18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2669699"/>
                  </a:ext>
                </a:extLst>
              </a:tr>
              <a:tr h="2151519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endParaRPr lang="en-GB" sz="3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Extensive customer service experience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Busy location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Wide range of services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Reasonable prices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Extended opening hours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Charitable aspect to business (cuts for the homeless)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endParaRPr lang="en-GB" sz="12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endParaRPr lang="en-GB" sz="300" b="1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Financial limitations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New business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Lack of marketing experience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Lack of customer base</a:t>
                      </a:r>
                      <a:r>
                        <a:rPr lang="en-GB" sz="1400" b="1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4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Limited stock</a:t>
                      </a: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33909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GB" sz="1800" b="1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OPPORTUNITIES</a:t>
                      </a:r>
                      <a:endParaRPr lang="en-GB" sz="18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GB" sz="1800" b="1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THREATS</a:t>
                      </a:r>
                      <a:endParaRPr lang="en-GB" sz="18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0017688"/>
                  </a:ext>
                </a:extLst>
              </a:tr>
              <a:tr h="175285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endParaRPr lang="en-GB" sz="300" b="1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Ability to develop additional stores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Partnerships with Makeup Artists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Franchising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Children’s hairdressers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Strong social media presence 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Offer home call-out service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endParaRPr lang="en-GB" sz="3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endParaRPr lang="en-GB" sz="300" dirty="0">
                        <a:solidFill>
                          <a:schemeClr val="bg1">
                            <a:lumMod val="85000"/>
                          </a:schemeClr>
                        </a:solidFill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Change in consumer tastes and demands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Competition threat 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0"/>
                        </a:spcAft>
                        <a:buClr>
                          <a:srgbClr val="1CC9C5"/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1400" dirty="0">
                          <a:solidFill>
                            <a:schemeClr val="bg1">
                              <a:lumMod val="85000"/>
                            </a:schemeClr>
                          </a:solidFill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New salons opening in the area</a:t>
                      </a:r>
                    </a:p>
                  </a:txBody>
                  <a:tcPr marL="57284" marR="5728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C9C5">
                        <a:alpha val="1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66661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565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97CD8-C899-4D50-AA61-50AED4DE4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solidFill>
                  <a:srgbClr val="1CC9C5"/>
                </a:solidFill>
              </a:rPr>
              <a:t>PESTLE Analysis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64C5C70-0ABF-4A72-AEB8-9F30ED40D4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9"/>
            <a:ext cx="10515600" cy="4802186"/>
          </a:xfrm>
        </p:spPr>
        <p:txBody>
          <a:bodyPr>
            <a:normAutofit fontScale="77500" lnSpcReduction="20000"/>
          </a:bodyPr>
          <a:lstStyle/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POLITICAL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  <a:p>
            <a:pPr marL="0" indent="0">
              <a:buClr>
                <a:srgbClr val="1CC9C5"/>
              </a:buClr>
              <a:buNone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COSHH (Control of Substance Hazardous to Health) and HASAWA (Health and Safety at Work Act 1974) Compliancy</a:t>
            </a: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 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ECONOMICAL</a:t>
            </a:r>
          </a:p>
          <a:p>
            <a:pPr marL="0" indent="0">
              <a:buClr>
                <a:srgbClr val="1CC9C5"/>
              </a:buClr>
              <a:buNone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Effects of financial global state generally unaffecting the market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SOCIAL</a:t>
            </a:r>
          </a:p>
          <a:p>
            <a:pPr marL="0" indent="0">
              <a:buClr>
                <a:srgbClr val="1CC9C5"/>
              </a:buClr>
              <a:buNone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Consumer needs and trends changing frequently so need to stay ahead of the market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TECHNOLOGICAL</a:t>
            </a:r>
          </a:p>
          <a:p>
            <a:pPr marL="0" indent="0">
              <a:buClr>
                <a:srgbClr val="1CC9C5"/>
              </a:buClr>
              <a:buNone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Active Social Media and E-Commerce website presence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LEGAL</a:t>
            </a:r>
          </a:p>
          <a:p>
            <a:pPr marL="0" indent="0">
              <a:buClr>
                <a:srgbClr val="1CC9C5"/>
              </a:buClr>
              <a:buNone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Compliant with National Minimum Wage Act 1998 and Workplace Pension Legislation</a:t>
            </a:r>
          </a:p>
          <a:p>
            <a:pPr marL="449263" indent="-449263">
              <a:buClr>
                <a:srgbClr val="1CC9C5"/>
              </a:buCl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bg1">
                    <a:lumMod val="85000"/>
                  </a:schemeClr>
                </a:solidFill>
              </a:rPr>
              <a:t>ENVIRONMENTAL</a:t>
            </a:r>
          </a:p>
          <a:p>
            <a:pPr marL="0" indent="0">
              <a:buClr>
                <a:srgbClr val="1CC9C5"/>
              </a:buClr>
              <a:buNone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Eco-Friendly waste disposal systems in place. Also offer free cuts for the homeless in the local community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63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341DBD1-AE32-4F76-B3A7-F0AD4E57CA6D}"/>
              </a:ext>
            </a:extLst>
          </p:cNvPr>
          <p:cNvSpPr txBox="1">
            <a:spLocks/>
          </p:cNvSpPr>
          <p:nvPr/>
        </p:nvSpPr>
        <p:spPr>
          <a:xfrm>
            <a:off x="838200" y="1633609"/>
            <a:ext cx="10515600" cy="105793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800" b="1" dirty="0">
                <a:solidFill>
                  <a:srgbClr val="1CC9C5"/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8FB3CB-6EF3-421B-AD91-0F3BC5553320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48" y="3571375"/>
            <a:ext cx="2821305" cy="282130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675EEC3-2A70-42DA-9F9E-B8CF794A2AA8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2495" y="3571374"/>
            <a:ext cx="2821305" cy="282130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099077D-89CD-43C8-8B7D-9825CDF7A69E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371" y="3547788"/>
            <a:ext cx="2834005" cy="28340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9040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798</Words>
  <Application>Microsoft Office PowerPoint</Application>
  <PresentationFormat>Widescreen</PresentationFormat>
  <Paragraphs>136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Executive Summary</vt:lpstr>
      <vt:lpstr>PowerPoint Presentation</vt:lpstr>
      <vt:lpstr>What We Offer</vt:lpstr>
      <vt:lpstr>PowerPoint Presentation</vt:lpstr>
      <vt:lpstr>Our Competitors</vt:lpstr>
      <vt:lpstr>Marketing Strategies</vt:lpstr>
      <vt:lpstr>PowerPoint Presentation</vt:lpstr>
      <vt:lpstr>Financial Plan</vt:lpstr>
      <vt:lpstr>PowerPoint Presentation</vt:lpstr>
      <vt:lpstr>PESTLE Analysis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35</cp:revision>
  <dcterms:created xsi:type="dcterms:W3CDTF">2019-01-04T23:45:14Z</dcterms:created>
  <dcterms:modified xsi:type="dcterms:W3CDTF">2019-01-10T15:44:15Z</dcterms:modified>
</cp:coreProperties>
</file>