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4" r:id="rId4"/>
  </p:sldMasterIdLst>
  <p:notesMasterIdLst>
    <p:notesMasterId r:id="rId23"/>
  </p:notesMasterIdLst>
  <p:handoutMasterIdLst>
    <p:handoutMasterId r:id="rId24"/>
  </p:handoutMasterIdLst>
  <p:sldIdLst>
    <p:sldId id="289" r:id="rId5"/>
    <p:sldId id="257" r:id="rId6"/>
    <p:sldId id="258" r:id="rId7"/>
    <p:sldId id="278" r:id="rId8"/>
    <p:sldId id="279" r:id="rId9"/>
    <p:sldId id="282" r:id="rId10"/>
    <p:sldId id="281" r:id="rId11"/>
    <p:sldId id="265" r:id="rId12"/>
    <p:sldId id="290" r:id="rId13"/>
    <p:sldId id="294" r:id="rId14"/>
    <p:sldId id="276" r:id="rId15"/>
    <p:sldId id="288" r:id="rId16"/>
    <p:sldId id="295" r:id="rId17"/>
    <p:sldId id="277" r:id="rId18"/>
    <p:sldId id="292" r:id="rId19"/>
    <p:sldId id="293" r:id="rId20"/>
    <p:sldId id="270" r:id="rId21"/>
    <p:sldId id="286" r:id="rId22"/>
  </p:sldIdLst>
  <p:sldSz cx="12192000" cy="6858000"/>
  <p:notesSz cx="6858000" cy="9144000"/>
  <p:defaultTextStyle>
    <a:defPPr rtl="0">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F4B212-B63F-4604-A2D7-A3968E3B1641}" v="2741" dt="2021-07-17T23:26:34.686"/>
    <p1510:client id="{16D57356-4F2A-879E-865F-7234EFAB4B53}" v="805" dt="2021-08-13T07:59:15.327"/>
    <p1510:client id="{49EA3A35-54EB-0F6A-C8E7-E37845E8A339}" v="2229" dt="2021-07-18T21:37:18.452"/>
    <p1510:client id="{4E0CA631-02CA-6D7F-49A5-65DEE0C61FE8}" v="163" dt="2021-08-19T00:12:29.432"/>
    <p1510:client id="{61DEC91A-4C4C-7497-401E-68B0B7900470}" v="3237" dt="2021-08-18T23:58:45.012"/>
    <p1510:client id="{96F0AAC7-3C73-B03B-6B96-D6B5BC6A0608}" v="3081" dt="2021-08-12T22:45:00.981"/>
    <p1510:client id="{C43BDD1D-B1C5-76D3-93F4-344ED78B9ED9}" v="1290" dt="2021-08-19T20:26:28.295"/>
    <p1510:client id="{D1C96F54-AE7F-E36C-AC34-9D0FE71BDBF1}" v="2387" dt="2021-07-22T21:42:55.097"/>
    <p1510:client id="{DB19170D-F8C2-9A35-3974-EF575B64D261}" v="799" dt="2021-07-29T20:31:34.50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A76F12D-2985-47C3-A07C-9F03DD159D5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24F83A19-1DC2-46DB-B3A1-ECF7C417E9E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41B4FCDD-1390-4072-819F-1859A28414FA}" type="datetime1">
              <a:rPr lang="en-GB" smtClean="0"/>
              <a:t>19/08/2021</a:t>
            </a:fld>
            <a:endParaRPr lang="en-GB"/>
          </a:p>
        </p:txBody>
      </p:sp>
      <p:sp>
        <p:nvSpPr>
          <p:cNvPr id="4" name="Footer Placeholder 3">
            <a:extLst>
              <a:ext uri="{FF2B5EF4-FFF2-40B4-BE49-F238E27FC236}">
                <a16:creationId xmlns:a16="http://schemas.microsoft.com/office/drawing/2014/main" id="{6A3D6289-F1C3-4041-A186-E428808BD1C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CE17ECA2-D3CC-4290-9914-977FED6D365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20D98A85-43CB-4CDC-8FF1-647F52B29F1B}" type="slidenum">
              <a:rPr lang="en-GB" smtClean="0"/>
              <a:t>‹#›</a:t>
            </a:fld>
            <a:endParaRPr lang="en-GB"/>
          </a:p>
        </p:txBody>
      </p:sp>
    </p:spTree>
    <p:extLst>
      <p:ext uri="{BB962C8B-B14F-4D97-AF65-F5344CB8AC3E}">
        <p14:creationId xmlns:p14="http://schemas.microsoft.com/office/powerpoint/2010/main" val="282109136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E9FA184E-823A-41A9-9B5A-BE7C0380E3FD}" type="datetime1">
              <a:rPr lang="en-GB" noProof="0" smtClean="0"/>
              <a:t>19/08/2021</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CF3B4569-3B6E-468D-B981-DA515F47BCE4}" type="slidenum">
              <a:rPr lang="en-GB" noProof="0" smtClean="0"/>
              <a:t>‹#›</a:t>
            </a:fld>
            <a:endParaRPr lang="en-GB" noProof="0"/>
          </a:p>
        </p:txBody>
      </p:sp>
    </p:spTree>
    <p:extLst>
      <p:ext uri="{BB962C8B-B14F-4D97-AF65-F5344CB8AC3E}">
        <p14:creationId xmlns:p14="http://schemas.microsoft.com/office/powerpoint/2010/main" val="233820887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a:t>Click to edit Master title style</a:t>
            </a:r>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dirty="0"/>
              <a:pPr/>
              <a:t>8/19/2021</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47933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a:t>Click to edit Master title style</a:t>
            </a:r>
          </a:p>
        </p:txBody>
      </p:sp>
      <p:sp>
        <p:nvSpPr>
          <p:cNvPr id="3" name="Content Placeholder 2"/>
          <p:cNvSpPr>
            <a:spLocks noGrp="1"/>
          </p:cNvSpPr>
          <p:nvPr>
            <p:ph idx="1"/>
          </p:nvPr>
        </p:nvSpPr>
        <p:spPr>
          <a:xfrm>
            <a:off x="5118447" y="803186"/>
            <a:ext cx="6281873" cy="5248622"/>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dirty="0"/>
              <a:t>8/19/2021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712878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a:t>Click to edit Master title style</a:t>
            </a:r>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8/19/2021</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40252488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a:t>Click to edit Master title style</a:t>
            </a:r>
          </a:p>
        </p:txBody>
      </p:sp>
      <p:sp>
        <p:nvSpPr>
          <p:cNvPr id="3" name="Content Placeholder 2"/>
          <p:cNvSpPr>
            <a:spLocks noGrp="1"/>
          </p:cNvSpPr>
          <p:nvPr>
            <p:ph sz="half" idx="1"/>
          </p:nvPr>
        </p:nvSpPr>
        <p:spPr>
          <a:xfrm>
            <a:off x="5120878" y="803187"/>
            <a:ext cx="6269591" cy="238265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18447" y="3672162"/>
            <a:ext cx="6272022" cy="238358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8/19/2021</a:t>
            </a:fld>
            <a:endParaRPr lang="en-US"/>
          </a:p>
        </p:txBody>
      </p:sp>
      <p:sp>
        <p:nvSpPr>
          <p:cNvPr id="6" name="Footer Placeholder 5"/>
          <p:cNvSpPr>
            <a:spLocks noGrp="1"/>
          </p:cNvSpPr>
          <p:nvPr>
            <p:ph type="ftr" sz="quarter" idx="11"/>
          </p:nvPr>
        </p:nvSpPr>
        <p:spPr>
          <a:xfrm>
            <a:off x="804672" y="6227064"/>
            <a:ext cx="10588752" cy="320040"/>
          </a:xfrm>
        </p:spPr>
        <p:txBody>
          <a:bodyPr/>
          <a:lstStyle/>
          <a:p>
            <a:endParaRPr lang="en-US"/>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608337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a:t>Click to edit Master title style</a:t>
            </a:r>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dirty="0"/>
              <a:t>8/19/2021</a:t>
            </a:fld>
            <a:endParaRPr lang="en-US"/>
          </a:p>
        </p:txBody>
      </p:sp>
      <p:sp>
        <p:nvSpPr>
          <p:cNvPr id="8" name="Footer Placeholder 7"/>
          <p:cNvSpPr>
            <a:spLocks noGrp="1"/>
          </p:cNvSpPr>
          <p:nvPr>
            <p:ph type="ftr" sz="quarter" idx="11"/>
          </p:nvPr>
        </p:nvSpPr>
        <p:spPr>
          <a:xfrm>
            <a:off x="804672" y="6227064"/>
            <a:ext cx="10588752" cy="320040"/>
          </a:xfrm>
        </p:spPr>
        <p:txBody>
          <a:bodyPr/>
          <a:lstStyle/>
          <a:p>
            <a:endParaRPr lang="en-US"/>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7144377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dirty="0"/>
              <a:t>8/19/2021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677443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dirty="0"/>
              <a:t>8/19/2021</a:t>
            </a:fld>
            <a:endParaRPr lang="en-US"/>
          </a:p>
        </p:txBody>
      </p:sp>
      <p:sp>
        <p:nvSpPr>
          <p:cNvPr id="3" name="Footer Placeholder 2"/>
          <p:cNvSpPr>
            <a:spLocks noGrp="1"/>
          </p:cNvSpPr>
          <p:nvPr>
            <p:ph type="ftr" sz="quarter" idx="11"/>
          </p:nvPr>
        </p:nvSpPr>
        <p:spPr>
          <a:xfrm>
            <a:off x="804672" y="6227064"/>
            <a:ext cx="10588752" cy="320040"/>
          </a:xfrm>
        </p:spPr>
        <p:txBody>
          <a:bodyPr/>
          <a:lstStyle/>
          <a:p>
            <a:endParaRPr lang="en-US"/>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442081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a:t>Click to edit Master title style</a:t>
            </a:r>
          </a:p>
        </p:txBody>
      </p:sp>
      <p:sp>
        <p:nvSpPr>
          <p:cNvPr id="3" name="Content Placeholder 2"/>
          <p:cNvSpPr>
            <a:spLocks noGrp="1"/>
          </p:cNvSpPr>
          <p:nvPr>
            <p:ph idx="1"/>
          </p:nvPr>
        </p:nvSpPr>
        <p:spPr>
          <a:xfrm>
            <a:off x="5109983" y="802809"/>
            <a:ext cx="6275035" cy="524994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8/19/2021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234374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a:t>Click to edit Master title style</a:t>
            </a:r>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8/19/2021</a:t>
            </a:fld>
            <a:endParaRPr lang="en-US"/>
          </a:p>
        </p:txBody>
      </p:sp>
      <p:sp>
        <p:nvSpPr>
          <p:cNvPr id="6" name="Footer Placeholder 5"/>
          <p:cNvSpPr>
            <a:spLocks noGrp="1"/>
          </p:cNvSpPr>
          <p:nvPr>
            <p:ph type="ftr" sz="quarter" idx="11"/>
          </p:nvPr>
        </p:nvSpPr>
        <p:spPr>
          <a:xfrm>
            <a:off x="804672" y="6227064"/>
            <a:ext cx="5942203" cy="320040"/>
          </a:xfrm>
        </p:spPr>
        <p:txBody>
          <a:bodyPr/>
          <a:lstStyle/>
          <a:p>
            <a:endParaRPr lang="en-US"/>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108470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a:t>Click to edit Master title style</a:t>
            </a:r>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dirty="0"/>
              <a:t>8/19/2021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8643899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a:t>Click to edit Master title style</a:t>
            </a:r>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8/19/2021</a:t>
            </a:fld>
            <a:endParaRPr lang="en-US"/>
          </a:p>
        </p:txBody>
      </p:sp>
      <p:sp>
        <p:nvSpPr>
          <p:cNvPr id="5" name="Footer Placeholder 4"/>
          <p:cNvSpPr>
            <a:spLocks noGrp="1"/>
          </p:cNvSpPr>
          <p:nvPr>
            <p:ph type="ftr" sz="quarter" idx="11"/>
          </p:nvPr>
        </p:nvSpPr>
        <p:spPr>
          <a:xfrm>
            <a:off x="804672" y="6227064"/>
            <a:ext cx="10588752" cy="320040"/>
          </a:xfrm>
        </p:spPr>
        <p:txBody>
          <a:body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0810121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a:t>Click to edit Master title style</a:t>
            </a:r>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a:p>
            <a:pPr lvl="5"/>
            <a:r>
              <a:rPr lang="en-US"/>
              <a:t>6</a:t>
            </a:r>
          </a:p>
          <a:p>
            <a:pPr lvl="6"/>
            <a:r>
              <a:rPr lang="en-US"/>
              <a:t>7</a:t>
            </a:r>
          </a:p>
          <a:p>
            <a:pPr lvl="7"/>
            <a:r>
              <a:rPr lang="en-US"/>
              <a:t>8</a:t>
            </a:r>
          </a:p>
          <a:p>
            <a:pPr lvl="8"/>
            <a:r>
              <a:rPr lang="en-US"/>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8A87A34-81AB-432B-8DAE-1953F412C126}" type="datetimeFigureOut">
              <a:rPr lang="en-US" dirty="0"/>
              <a:pPr/>
              <a:t>8/19/2021</a:t>
            </a:fld>
            <a:endParaRPr lang="en-US"/>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a:p>
        </p:txBody>
      </p:sp>
    </p:spTree>
    <p:extLst>
      <p:ext uri="{BB962C8B-B14F-4D97-AF65-F5344CB8AC3E}">
        <p14:creationId xmlns:p14="http://schemas.microsoft.com/office/powerpoint/2010/main" val="585323900"/>
      </p:ext>
    </p:extLst>
  </p:cSld>
  <p:clrMap bg1="lt1" tx1="dk1" bg2="lt2" tx2="dk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www.tesla.com/about" TargetMode="External"/><Relationship Id="rId2" Type="http://schemas.openxmlformats.org/officeDocument/2006/relationships/hyperlink" Target="http://panmore.com/tesla-motors-inc-vision-statement-mission-statement-analysis" TargetMode="External"/><Relationship Id="rId1" Type="http://schemas.openxmlformats.org/officeDocument/2006/relationships/slideLayout" Target="../slideLayouts/slideLayout7.xml"/><Relationship Id="rId6" Type="http://schemas.openxmlformats.org/officeDocument/2006/relationships/hyperlink" Target="http://javascript:openWebLink('https:/www.pnnl.gov/sustainable-energy')" TargetMode="External"/><Relationship Id="rId5" Type="http://schemas.openxmlformats.org/officeDocument/2006/relationships/hyperlink" Target="http://javascript:openWebLink('https:/www.thestreet.com/technology/history-of-tesla-15088992')" TargetMode="External"/><Relationship Id="rId4" Type="http://schemas.openxmlformats.org/officeDocument/2006/relationships/hyperlink" Target="http://javascript:openWebLink('https:/www.energy.gov/eere/articles/how-does-lithium-ion-battery-wor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16488A6-B4D0-45FE-B01F-0A1FC551F25E}"/>
              </a:ext>
            </a:extLst>
          </p:cNvPr>
          <p:cNvSpPr txBox="1"/>
          <p:nvPr/>
        </p:nvSpPr>
        <p:spPr>
          <a:xfrm>
            <a:off x="1962151" y="1263650"/>
            <a:ext cx="878628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a:solidFill>
                  <a:srgbClr val="F2F2F2"/>
                </a:solidFill>
                <a:latin typeface="Algerian"/>
              </a:rPr>
              <a:t> Lithium-ion battery in Tesla, Inc.</a:t>
            </a:r>
            <a:r>
              <a:rPr lang="en-GB" sz="3600">
                <a:latin typeface="Algerian"/>
              </a:rPr>
              <a:t>​</a:t>
            </a:r>
            <a:endParaRPr lang="en-GB" sz="3600"/>
          </a:p>
        </p:txBody>
      </p:sp>
      <p:sp>
        <p:nvSpPr>
          <p:cNvPr id="6" name="TextBox 5">
            <a:extLst>
              <a:ext uri="{FF2B5EF4-FFF2-40B4-BE49-F238E27FC236}">
                <a16:creationId xmlns:a16="http://schemas.microsoft.com/office/drawing/2014/main" id="{4E4AE809-64B9-4A5F-A163-FCDD246BBCB8}"/>
              </a:ext>
            </a:extLst>
          </p:cNvPr>
          <p:cNvSpPr txBox="1"/>
          <p:nvPr/>
        </p:nvSpPr>
        <p:spPr>
          <a:xfrm>
            <a:off x="4121149" y="5761567"/>
            <a:ext cx="514561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                  Koushik Modak</a:t>
            </a:r>
            <a:endParaRPr lang="en-US">
              <a:ea typeface="+mn-lt"/>
              <a:cs typeface="+mn-lt"/>
            </a:endParaRPr>
          </a:p>
          <a:p>
            <a:r>
              <a:rPr lang="en-GB">
                <a:ea typeface="+mn-lt"/>
                <a:cs typeface="+mn-lt"/>
              </a:rPr>
              <a:t>University of Wales Trinity Saint David</a:t>
            </a:r>
            <a:endParaRPr lang="en-US">
              <a:ea typeface="+mn-lt"/>
              <a:cs typeface="+mn-lt"/>
            </a:endParaRPr>
          </a:p>
          <a:p>
            <a:r>
              <a:rPr lang="en-GB">
                <a:ea typeface="+mn-lt"/>
                <a:cs typeface="+mn-lt"/>
              </a:rPr>
              <a:t>          Presentation Date 20.08.2021</a:t>
            </a:r>
            <a:endParaRPr lang="en-US">
              <a:ea typeface="+mn-lt"/>
              <a:cs typeface="+mn-lt"/>
            </a:endParaRPr>
          </a:p>
          <a:p>
            <a:pPr algn="l"/>
            <a:endParaRPr lang="en-GB"/>
          </a:p>
        </p:txBody>
      </p:sp>
      <p:graphicFrame>
        <p:nvGraphicFramePr>
          <p:cNvPr id="8" name="Table 8">
            <a:extLst>
              <a:ext uri="{FF2B5EF4-FFF2-40B4-BE49-F238E27FC236}">
                <a16:creationId xmlns:a16="http://schemas.microsoft.com/office/drawing/2014/main" id="{1402EE10-F23E-4828-8A74-55EBFF883720}"/>
              </a:ext>
            </a:extLst>
          </p:cNvPr>
          <p:cNvGraphicFramePr>
            <a:graphicFrameLocks noGrp="1"/>
          </p:cNvGraphicFramePr>
          <p:nvPr>
            <p:extLst>
              <p:ext uri="{D42A27DB-BD31-4B8C-83A1-F6EECF244321}">
                <p14:modId xmlns:p14="http://schemas.microsoft.com/office/powerpoint/2010/main" val="3465100695"/>
              </p:ext>
            </p:extLst>
          </p:nvPr>
        </p:nvGraphicFramePr>
        <p:xfrm>
          <a:off x="243416" y="2000250"/>
          <a:ext cx="11727387" cy="3504569"/>
        </p:xfrm>
        <a:graphic>
          <a:graphicData uri="http://schemas.openxmlformats.org/drawingml/2006/table">
            <a:tbl>
              <a:tblPr firstRow="1" bandRow="1">
                <a:tableStyleId>{5C22544A-7EE6-4342-B048-85BDC9FD1C3A}</a:tableStyleId>
              </a:tblPr>
              <a:tblGrid>
                <a:gridCol w="3955520">
                  <a:extLst>
                    <a:ext uri="{9D8B030D-6E8A-4147-A177-3AD203B41FA5}">
                      <a16:colId xmlns:a16="http://schemas.microsoft.com/office/drawing/2014/main" val="3908491674"/>
                    </a:ext>
                  </a:extLst>
                </a:gridCol>
                <a:gridCol w="1574270">
                  <a:extLst>
                    <a:ext uri="{9D8B030D-6E8A-4147-A177-3AD203B41FA5}">
                      <a16:colId xmlns:a16="http://schemas.microsoft.com/office/drawing/2014/main" val="3885783661"/>
                    </a:ext>
                  </a:extLst>
                </a:gridCol>
                <a:gridCol w="6197597">
                  <a:extLst>
                    <a:ext uri="{9D8B030D-6E8A-4147-A177-3AD203B41FA5}">
                      <a16:colId xmlns:a16="http://schemas.microsoft.com/office/drawing/2014/main" val="2518908007"/>
                    </a:ext>
                  </a:extLst>
                </a:gridCol>
              </a:tblGrid>
              <a:tr h="1551214">
                <a:tc>
                  <a:txBody>
                    <a:bodyPr/>
                    <a:lstStyle/>
                    <a:p>
                      <a:r>
                        <a:rPr lang="en-GB" sz="2400" b="0">
                          <a:solidFill>
                            <a:schemeClr val="tx1">
                              <a:lumMod val="95000"/>
                              <a:lumOff val="5000"/>
                            </a:schemeClr>
                          </a:solidFill>
                        </a:rPr>
                        <a:t>Irina Burciu</a:t>
                      </a:r>
                      <a:endParaRPr lang="en-GB" sz="2400" b="0"/>
                    </a:p>
                  </a:txBody>
                  <a:tcPr/>
                </a:tc>
                <a:tc>
                  <a:txBody>
                    <a:bodyPr/>
                    <a:lstStyle/>
                    <a:p>
                      <a:pPr lvl="0" algn="l">
                        <a:lnSpc>
                          <a:spcPct val="100000"/>
                        </a:lnSpc>
                        <a:spcBef>
                          <a:spcPts val="0"/>
                        </a:spcBef>
                        <a:spcAft>
                          <a:spcPts val="0"/>
                        </a:spcAft>
                        <a:buNone/>
                      </a:pPr>
                      <a:r>
                        <a:rPr lang="en-GB" sz="2400" b="0" i="0" u="none" strike="noStrike" noProof="0">
                          <a:solidFill>
                            <a:schemeClr val="tx1">
                              <a:lumMod val="95000"/>
                              <a:lumOff val="5000"/>
                            </a:schemeClr>
                          </a:solidFill>
                          <a:latin typeface="Rockwell"/>
                        </a:rPr>
                        <a:t>2018576 </a:t>
                      </a:r>
                      <a:endParaRPr lang="en-GB" sz="2400" b="0" i="0" u="none" strike="noStrike" noProof="0">
                        <a:latin typeface="Rockwell"/>
                      </a:endParaRPr>
                    </a:p>
                    <a:p>
                      <a:pPr lvl="0">
                        <a:buNone/>
                      </a:pPr>
                      <a:endParaRPr lang="en-GB" sz="2400"/>
                    </a:p>
                  </a:txBody>
                  <a:tcPr/>
                </a:tc>
                <a:tc>
                  <a:txBody>
                    <a:bodyPr/>
                    <a:lstStyle/>
                    <a:p>
                      <a:pPr marL="0" lvl="0" indent="0">
                        <a:buNone/>
                      </a:pPr>
                      <a:r>
                        <a:rPr lang="en-GB" sz="2000" b="0">
                          <a:solidFill>
                            <a:schemeClr val="tx1">
                              <a:lumMod val="95000"/>
                              <a:lumOff val="5000"/>
                            </a:schemeClr>
                          </a:solidFill>
                        </a:rPr>
                        <a:t>Introduction</a:t>
                      </a:r>
                      <a:endParaRPr lang="en-US" sz="2000"/>
                    </a:p>
                    <a:p>
                      <a:pPr marL="0" lvl="0" indent="0">
                        <a:buNone/>
                      </a:pPr>
                      <a:r>
                        <a:rPr lang="en-GB" sz="2000" b="0" i="0" u="none" strike="noStrike" noProof="0">
                          <a:solidFill>
                            <a:schemeClr val="tx1">
                              <a:lumMod val="95000"/>
                              <a:lumOff val="5000"/>
                            </a:schemeClr>
                          </a:solidFill>
                          <a:latin typeface="Rockwell"/>
                        </a:rPr>
                        <a:t>Insights of technology</a:t>
                      </a:r>
                      <a:endParaRPr lang="en-GB" sz="2000"/>
                    </a:p>
                    <a:p>
                      <a:pPr marL="0" lvl="0" indent="0">
                        <a:buNone/>
                      </a:pPr>
                      <a:r>
                        <a:rPr lang="en-GB" sz="2000" b="0" i="0" u="none" strike="noStrike" noProof="0">
                          <a:solidFill>
                            <a:schemeClr val="tx1">
                              <a:lumMod val="95000"/>
                              <a:lumOff val="5000"/>
                            </a:schemeClr>
                          </a:solidFill>
                          <a:latin typeface="Rockwell"/>
                        </a:rPr>
                        <a:t>Conclusions and references</a:t>
                      </a:r>
                      <a:endParaRPr lang="en-GB" sz="2000"/>
                    </a:p>
                    <a:p>
                      <a:pPr marL="0" lvl="0" indent="0">
                        <a:buNone/>
                      </a:pPr>
                      <a:r>
                        <a:rPr lang="en-GB" sz="2000" b="0" i="0" u="none" strike="noStrike" noProof="0">
                          <a:solidFill>
                            <a:schemeClr val="tx1">
                              <a:lumMod val="95000"/>
                              <a:lumOff val="5000"/>
                            </a:schemeClr>
                          </a:solidFill>
                          <a:latin typeface="Rockwell"/>
                        </a:rPr>
                        <a:t>Lesson withdrawn from case study</a:t>
                      </a:r>
                    </a:p>
                    <a:p>
                      <a:pPr marL="0" lvl="0" indent="0">
                        <a:buNone/>
                      </a:pPr>
                      <a:endParaRPr lang="en-GB" sz="2000" b="0" i="0" u="none" strike="noStrike" noProof="0">
                        <a:solidFill>
                          <a:schemeClr val="tx1">
                            <a:lumMod val="95000"/>
                            <a:lumOff val="5000"/>
                          </a:schemeClr>
                        </a:solidFill>
                        <a:latin typeface="Rockwell"/>
                      </a:endParaRPr>
                    </a:p>
                  </a:txBody>
                  <a:tcPr/>
                </a:tc>
                <a:extLst>
                  <a:ext uri="{0D108BD9-81ED-4DB2-BD59-A6C34878D82A}">
                    <a16:rowId xmlns:a16="http://schemas.microsoft.com/office/drawing/2014/main" val="145017653"/>
                  </a:ext>
                </a:extLst>
              </a:tr>
              <a:tr h="816428">
                <a:tc>
                  <a:txBody>
                    <a:bodyPr/>
                    <a:lstStyle/>
                    <a:p>
                      <a:pPr lvl="0">
                        <a:buNone/>
                      </a:pPr>
                      <a:r>
                        <a:rPr lang="en-GB" sz="2400" b="0"/>
                        <a:t>Janos Zoltan Kelemen</a:t>
                      </a:r>
                      <a:endParaRPr lang="en-US" sz="2400" b="0"/>
                    </a:p>
                  </a:txBody>
                  <a:tcPr/>
                </a:tc>
                <a:tc>
                  <a:txBody>
                    <a:bodyPr/>
                    <a:lstStyle/>
                    <a:p>
                      <a:pPr lvl="0" algn="l">
                        <a:lnSpc>
                          <a:spcPct val="100000"/>
                        </a:lnSpc>
                        <a:spcBef>
                          <a:spcPts val="0"/>
                        </a:spcBef>
                        <a:spcAft>
                          <a:spcPts val="0"/>
                        </a:spcAft>
                        <a:buNone/>
                      </a:pPr>
                      <a:r>
                        <a:rPr lang="en-GB" sz="2400" b="0" i="0" u="none" strike="noStrike" noProof="0">
                          <a:latin typeface="Rockwell"/>
                        </a:rPr>
                        <a:t>1920353 </a:t>
                      </a:r>
                      <a:endParaRPr lang="en-US" sz="2400"/>
                    </a:p>
                    <a:p>
                      <a:pPr lvl="0">
                        <a:buNone/>
                      </a:pPr>
                      <a:endParaRPr lang="en-GB" sz="2400"/>
                    </a:p>
                  </a:txBody>
                  <a:tcPr/>
                </a:tc>
                <a:tc>
                  <a:txBody>
                    <a:bodyPr/>
                    <a:lstStyle/>
                    <a:p>
                      <a:pPr lvl="0">
                        <a:buNone/>
                      </a:pPr>
                      <a:r>
                        <a:rPr lang="en-GB" sz="2000"/>
                        <a:t>Impacts of Modern Technology</a:t>
                      </a:r>
                    </a:p>
                    <a:p>
                      <a:pPr lvl="0">
                        <a:buNone/>
                      </a:pPr>
                      <a:endParaRPr lang="en-GB" sz="2000"/>
                    </a:p>
                  </a:txBody>
                  <a:tcPr/>
                </a:tc>
                <a:extLst>
                  <a:ext uri="{0D108BD9-81ED-4DB2-BD59-A6C34878D82A}">
                    <a16:rowId xmlns:a16="http://schemas.microsoft.com/office/drawing/2014/main" val="755228152"/>
                  </a:ext>
                </a:extLst>
              </a:tr>
              <a:tr h="491156">
                <a:tc>
                  <a:txBody>
                    <a:bodyPr/>
                    <a:lstStyle/>
                    <a:p>
                      <a:pPr lvl="0">
                        <a:buNone/>
                      </a:pPr>
                      <a:r>
                        <a:rPr lang="en-GB" sz="2400" b="0"/>
                        <a:t>Desmond Anthony Wilson</a:t>
                      </a:r>
                      <a:endParaRPr lang="en-US" sz="2400" b="0"/>
                    </a:p>
                  </a:txBody>
                  <a:tcPr/>
                </a:tc>
                <a:tc>
                  <a:txBody>
                    <a:bodyPr/>
                    <a:lstStyle/>
                    <a:p>
                      <a:pPr lvl="0">
                        <a:buNone/>
                      </a:pPr>
                      <a:r>
                        <a:rPr lang="en-GB" sz="2400"/>
                        <a:t>2026623</a:t>
                      </a:r>
                      <a:endParaRPr lang="en-US" sz="2400"/>
                    </a:p>
                  </a:txBody>
                  <a:tcPr/>
                </a:tc>
                <a:tc>
                  <a:txBody>
                    <a:bodyPr/>
                    <a:lstStyle/>
                    <a:p>
                      <a:pPr lvl="0">
                        <a:buNone/>
                      </a:pPr>
                      <a:r>
                        <a:rPr lang="en-GB" sz="2000"/>
                        <a:t>Background of the Organisation</a:t>
                      </a:r>
                      <a:endParaRPr lang="en-US" sz="2000"/>
                    </a:p>
                  </a:txBody>
                  <a:tcPr/>
                </a:tc>
                <a:extLst>
                  <a:ext uri="{0D108BD9-81ED-4DB2-BD59-A6C34878D82A}">
                    <a16:rowId xmlns:a16="http://schemas.microsoft.com/office/drawing/2014/main" val="4124668188"/>
                  </a:ext>
                </a:extLst>
              </a:tr>
              <a:tr h="575013">
                <a:tc>
                  <a:txBody>
                    <a:bodyPr/>
                    <a:lstStyle/>
                    <a:p>
                      <a:r>
                        <a:rPr lang="en-GB" sz="2400" b="0"/>
                        <a:t>Jalal Ahmed Hashim Nessa</a:t>
                      </a:r>
                    </a:p>
                  </a:txBody>
                  <a:tcPr/>
                </a:tc>
                <a:tc>
                  <a:txBody>
                    <a:bodyPr/>
                    <a:lstStyle/>
                    <a:p>
                      <a:r>
                        <a:rPr lang="en-GB" sz="2400"/>
                        <a:t>2027372</a:t>
                      </a:r>
                    </a:p>
                  </a:txBody>
                  <a:tcPr/>
                </a:tc>
                <a:tc>
                  <a:txBody>
                    <a:bodyPr/>
                    <a:lstStyle/>
                    <a:p>
                      <a:r>
                        <a:rPr lang="en-GB" sz="2000"/>
                        <a:t>Challenges before introducing modern technology</a:t>
                      </a:r>
                    </a:p>
                  </a:txBody>
                  <a:tcPr/>
                </a:tc>
                <a:extLst>
                  <a:ext uri="{0D108BD9-81ED-4DB2-BD59-A6C34878D82A}">
                    <a16:rowId xmlns:a16="http://schemas.microsoft.com/office/drawing/2014/main" val="2092192643"/>
                  </a:ext>
                </a:extLst>
              </a:tr>
            </a:tbl>
          </a:graphicData>
        </a:graphic>
      </p:graphicFrame>
    </p:spTree>
    <p:extLst>
      <p:ext uri="{BB962C8B-B14F-4D97-AF65-F5344CB8AC3E}">
        <p14:creationId xmlns:p14="http://schemas.microsoft.com/office/powerpoint/2010/main" val="30431079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15E1AC81-83F2-45A8-9054-15570F4E25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9" name="Freeform 5">
              <a:extLst>
                <a:ext uri="{FF2B5EF4-FFF2-40B4-BE49-F238E27FC236}">
                  <a16:creationId xmlns:a16="http://schemas.microsoft.com/office/drawing/2014/main" id="{B15AA7C5-9BFE-4B90-A119-467AFACE9E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 name="Freeform 6">
              <a:extLst>
                <a:ext uri="{FF2B5EF4-FFF2-40B4-BE49-F238E27FC236}">
                  <a16:creationId xmlns:a16="http://schemas.microsoft.com/office/drawing/2014/main" id="{944AB87D-35AF-4719-9940-5822E77023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7">
              <a:extLst>
                <a:ext uri="{FF2B5EF4-FFF2-40B4-BE49-F238E27FC236}">
                  <a16:creationId xmlns:a16="http://schemas.microsoft.com/office/drawing/2014/main" id="{E8B33BE3-7890-4628-9322-7EFBA3375B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8">
              <a:extLst>
                <a:ext uri="{FF2B5EF4-FFF2-40B4-BE49-F238E27FC236}">
                  <a16:creationId xmlns:a16="http://schemas.microsoft.com/office/drawing/2014/main" id="{01AD3ECF-519E-45E2-99DA-F5C1B50715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3" name="Freeform 9">
              <a:extLst>
                <a:ext uri="{FF2B5EF4-FFF2-40B4-BE49-F238E27FC236}">
                  <a16:creationId xmlns:a16="http://schemas.microsoft.com/office/drawing/2014/main" id="{C050E700-0FF1-4D25-B54C-84BA04FCD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10">
              <a:extLst>
                <a:ext uri="{FF2B5EF4-FFF2-40B4-BE49-F238E27FC236}">
                  <a16:creationId xmlns:a16="http://schemas.microsoft.com/office/drawing/2014/main" id="{720D9C11-F5C9-41B0-B2F2-EE20BC3D0C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11">
              <a:extLst>
                <a:ext uri="{FF2B5EF4-FFF2-40B4-BE49-F238E27FC236}">
                  <a16:creationId xmlns:a16="http://schemas.microsoft.com/office/drawing/2014/main" id="{623A9DA0-857E-4CDE-80EA-F30F1CE55C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2">
              <a:extLst>
                <a:ext uri="{FF2B5EF4-FFF2-40B4-BE49-F238E27FC236}">
                  <a16:creationId xmlns:a16="http://schemas.microsoft.com/office/drawing/2014/main" id="{C48B8F4C-2C83-46F6-AFCD-58166AEB18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3">
              <a:extLst>
                <a:ext uri="{FF2B5EF4-FFF2-40B4-BE49-F238E27FC236}">
                  <a16:creationId xmlns:a16="http://schemas.microsoft.com/office/drawing/2014/main" id="{234C3795-C44D-41A7-A8F6-891387A668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4">
              <a:extLst>
                <a:ext uri="{FF2B5EF4-FFF2-40B4-BE49-F238E27FC236}">
                  <a16:creationId xmlns:a16="http://schemas.microsoft.com/office/drawing/2014/main" id="{91CC36F4-5DFA-4954-B354-97B180E98F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5">
              <a:extLst>
                <a:ext uri="{FF2B5EF4-FFF2-40B4-BE49-F238E27FC236}">
                  <a16:creationId xmlns:a16="http://schemas.microsoft.com/office/drawing/2014/main" id="{7087A08E-C024-457D-8F99-1F340CED61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6">
              <a:extLst>
                <a:ext uri="{FF2B5EF4-FFF2-40B4-BE49-F238E27FC236}">
                  <a16:creationId xmlns:a16="http://schemas.microsoft.com/office/drawing/2014/main" id="{61CFBC61-7F57-45D7-860E-BF51B0EDA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7">
              <a:extLst>
                <a:ext uri="{FF2B5EF4-FFF2-40B4-BE49-F238E27FC236}">
                  <a16:creationId xmlns:a16="http://schemas.microsoft.com/office/drawing/2014/main" id="{2591C3DB-4880-431E-BC3D-37F1378AC5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8">
              <a:extLst>
                <a:ext uri="{FF2B5EF4-FFF2-40B4-BE49-F238E27FC236}">
                  <a16:creationId xmlns:a16="http://schemas.microsoft.com/office/drawing/2014/main" id="{79557EFE-4199-4E24-8A13-1B9CC1715A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9">
              <a:extLst>
                <a:ext uri="{FF2B5EF4-FFF2-40B4-BE49-F238E27FC236}">
                  <a16:creationId xmlns:a16="http://schemas.microsoft.com/office/drawing/2014/main" id="{0B965615-6052-4907-A136-9CAD14604C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20">
              <a:extLst>
                <a:ext uri="{FF2B5EF4-FFF2-40B4-BE49-F238E27FC236}">
                  <a16:creationId xmlns:a16="http://schemas.microsoft.com/office/drawing/2014/main" id="{F788FFC4-205D-47C1-91E7-DD1A52E0A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5" name="Freeform 21">
              <a:extLst>
                <a:ext uri="{FF2B5EF4-FFF2-40B4-BE49-F238E27FC236}">
                  <a16:creationId xmlns:a16="http://schemas.microsoft.com/office/drawing/2014/main" id="{462FADD6-C927-46ED-A6E6-273B35C2F1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6" name="Freeform 22">
              <a:extLst>
                <a:ext uri="{FF2B5EF4-FFF2-40B4-BE49-F238E27FC236}">
                  <a16:creationId xmlns:a16="http://schemas.microsoft.com/office/drawing/2014/main" id="{AF64005E-134D-4444-9425-FB1C188985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3">
              <a:extLst>
                <a:ext uri="{FF2B5EF4-FFF2-40B4-BE49-F238E27FC236}">
                  <a16:creationId xmlns:a16="http://schemas.microsoft.com/office/drawing/2014/main" id="{E2565CA7-A8CB-463D-8D25-4F41235BC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4">
              <a:extLst>
                <a:ext uri="{FF2B5EF4-FFF2-40B4-BE49-F238E27FC236}">
                  <a16:creationId xmlns:a16="http://schemas.microsoft.com/office/drawing/2014/main" id="{41ABBFC0-4EEA-4634-A73B-945729D6BA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5">
              <a:extLst>
                <a:ext uri="{FF2B5EF4-FFF2-40B4-BE49-F238E27FC236}">
                  <a16:creationId xmlns:a16="http://schemas.microsoft.com/office/drawing/2014/main" id="{E422F11F-726A-4A93-9D1B-B1400B061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1" name="Group 30">
            <a:extLst>
              <a:ext uri="{FF2B5EF4-FFF2-40B4-BE49-F238E27FC236}">
                <a16:creationId xmlns:a16="http://schemas.microsoft.com/office/drawing/2014/main" id="{FBF129BC-EA9E-4D20-898B-399F7727DFB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2" name="Rectangle 31">
              <a:extLst>
                <a:ext uri="{FF2B5EF4-FFF2-40B4-BE49-F238E27FC236}">
                  <a16:creationId xmlns:a16="http://schemas.microsoft.com/office/drawing/2014/main" id="{CFF42BAE-3249-46C8-9108-A83C87206B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3" name="Isosceles Triangle 22">
              <a:extLst>
                <a:ext uri="{FF2B5EF4-FFF2-40B4-BE49-F238E27FC236}">
                  <a16:creationId xmlns:a16="http://schemas.microsoft.com/office/drawing/2014/main" id="{4DDE2BA8-4174-4A99-BB09-0BA28F2685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4" name="Rectangle 33">
              <a:extLst>
                <a:ext uri="{FF2B5EF4-FFF2-40B4-BE49-F238E27FC236}">
                  <a16:creationId xmlns:a16="http://schemas.microsoft.com/office/drawing/2014/main" id="{4A893933-F7DD-4DA6-85C7-4CFF58741E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6" name="Rectangle 35">
            <a:extLst>
              <a:ext uri="{FF2B5EF4-FFF2-40B4-BE49-F238E27FC236}">
                <a16:creationId xmlns:a16="http://schemas.microsoft.com/office/drawing/2014/main" id="{E2366EBA-92FD-44AE-87A9-25E5135EB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692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8" name="Group 37">
            <a:extLst>
              <a:ext uri="{FF2B5EF4-FFF2-40B4-BE49-F238E27FC236}">
                <a16:creationId xmlns:a16="http://schemas.microsoft.com/office/drawing/2014/main" id="{B437F5FC-01F7-4EB4-81E7-C27D917E95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39" name="Freeform 5">
              <a:extLst>
                <a:ext uri="{FF2B5EF4-FFF2-40B4-BE49-F238E27FC236}">
                  <a16:creationId xmlns:a16="http://schemas.microsoft.com/office/drawing/2014/main" id="{4B0CFF10-4805-4BFA-961B-1F60DAEB9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6">
              <a:extLst>
                <a:ext uri="{FF2B5EF4-FFF2-40B4-BE49-F238E27FC236}">
                  <a16:creationId xmlns:a16="http://schemas.microsoft.com/office/drawing/2014/main" id="{BE054536-C03E-4857-B4AE-D687A58F9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7">
              <a:extLst>
                <a:ext uri="{FF2B5EF4-FFF2-40B4-BE49-F238E27FC236}">
                  <a16:creationId xmlns:a16="http://schemas.microsoft.com/office/drawing/2014/main" id="{FE33E51C-23D8-43F5-98C4-A2ED2C4C99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8">
              <a:extLst>
                <a:ext uri="{FF2B5EF4-FFF2-40B4-BE49-F238E27FC236}">
                  <a16:creationId xmlns:a16="http://schemas.microsoft.com/office/drawing/2014/main" id="{89E18891-DEB2-4CFD-A907-2868B2A910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9">
              <a:extLst>
                <a:ext uri="{FF2B5EF4-FFF2-40B4-BE49-F238E27FC236}">
                  <a16:creationId xmlns:a16="http://schemas.microsoft.com/office/drawing/2014/main" id="{0002C1BB-DB60-4314-A2FC-203E54D94C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0">
              <a:extLst>
                <a:ext uri="{FF2B5EF4-FFF2-40B4-BE49-F238E27FC236}">
                  <a16:creationId xmlns:a16="http://schemas.microsoft.com/office/drawing/2014/main" id="{9B75BDFA-6D78-4FB1-9F21-5280855C49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1">
              <a:extLst>
                <a:ext uri="{FF2B5EF4-FFF2-40B4-BE49-F238E27FC236}">
                  <a16:creationId xmlns:a16="http://schemas.microsoft.com/office/drawing/2014/main" id="{0B632D6B-A327-41AB-BBCF-9A03AD2AB7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2">
              <a:extLst>
                <a:ext uri="{FF2B5EF4-FFF2-40B4-BE49-F238E27FC236}">
                  <a16:creationId xmlns:a16="http://schemas.microsoft.com/office/drawing/2014/main" id="{F514BBC5-1736-4813-BECB-5A6B6738E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3">
              <a:extLst>
                <a:ext uri="{FF2B5EF4-FFF2-40B4-BE49-F238E27FC236}">
                  <a16:creationId xmlns:a16="http://schemas.microsoft.com/office/drawing/2014/main" id="{94A2C868-7AEC-4209-BFA3-7185B11D3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4">
              <a:extLst>
                <a:ext uri="{FF2B5EF4-FFF2-40B4-BE49-F238E27FC236}">
                  <a16:creationId xmlns:a16="http://schemas.microsoft.com/office/drawing/2014/main" id="{FF56CB70-2B25-4695-ADC8-6092D0D112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5">
              <a:extLst>
                <a:ext uri="{FF2B5EF4-FFF2-40B4-BE49-F238E27FC236}">
                  <a16:creationId xmlns:a16="http://schemas.microsoft.com/office/drawing/2014/main" id="{BA411BEF-2182-4458-B9AF-1634B5C2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6">
              <a:extLst>
                <a:ext uri="{FF2B5EF4-FFF2-40B4-BE49-F238E27FC236}">
                  <a16:creationId xmlns:a16="http://schemas.microsoft.com/office/drawing/2014/main" id="{53F27E63-3F11-4C85-AC72-1EE8508C4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7">
              <a:extLst>
                <a:ext uri="{FF2B5EF4-FFF2-40B4-BE49-F238E27FC236}">
                  <a16:creationId xmlns:a16="http://schemas.microsoft.com/office/drawing/2014/main" id="{68B589BA-F70F-4E0B-94B9-EEB83EDF3F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8">
              <a:extLst>
                <a:ext uri="{FF2B5EF4-FFF2-40B4-BE49-F238E27FC236}">
                  <a16:creationId xmlns:a16="http://schemas.microsoft.com/office/drawing/2014/main" id="{9D0B991D-CB0A-415F-8D77-A5565F66F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9">
              <a:extLst>
                <a:ext uri="{FF2B5EF4-FFF2-40B4-BE49-F238E27FC236}">
                  <a16:creationId xmlns:a16="http://schemas.microsoft.com/office/drawing/2014/main" id="{701E99DE-74F0-41D1-BBF4-5A57053BB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20">
              <a:extLst>
                <a:ext uri="{FF2B5EF4-FFF2-40B4-BE49-F238E27FC236}">
                  <a16:creationId xmlns:a16="http://schemas.microsoft.com/office/drawing/2014/main" id="{C02EE40A-8F17-4182-9495-9506463B79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5" name="Freeform 21">
              <a:extLst>
                <a:ext uri="{FF2B5EF4-FFF2-40B4-BE49-F238E27FC236}">
                  <a16:creationId xmlns:a16="http://schemas.microsoft.com/office/drawing/2014/main" id="{924210CA-0A35-4127-925F-D4084B7DC3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6" name="Freeform 22">
              <a:extLst>
                <a:ext uri="{FF2B5EF4-FFF2-40B4-BE49-F238E27FC236}">
                  <a16:creationId xmlns:a16="http://schemas.microsoft.com/office/drawing/2014/main" id="{DC13CEF1-DD2D-474C-B81C-820CEF3D9C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3">
              <a:extLst>
                <a:ext uri="{FF2B5EF4-FFF2-40B4-BE49-F238E27FC236}">
                  <a16:creationId xmlns:a16="http://schemas.microsoft.com/office/drawing/2014/main" id="{F889481A-8038-43E6-8EF1-A5F802CEDF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4">
              <a:extLst>
                <a:ext uri="{FF2B5EF4-FFF2-40B4-BE49-F238E27FC236}">
                  <a16:creationId xmlns:a16="http://schemas.microsoft.com/office/drawing/2014/main" id="{128BD14A-9093-4854-A73A-F666B2ED2D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5">
              <a:extLst>
                <a:ext uri="{FF2B5EF4-FFF2-40B4-BE49-F238E27FC236}">
                  <a16:creationId xmlns:a16="http://schemas.microsoft.com/office/drawing/2014/main" id="{22D884F4-76EC-4371-B903-E79CF191E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61" name="Rectangle 60">
            <a:extLst>
              <a:ext uri="{FF2B5EF4-FFF2-40B4-BE49-F238E27FC236}">
                <a16:creationId xmlns:a16="http://schemas.microsoft.com/office/drawing/2014/main" id="{7C462C46-EFB7-4580-9921-DFC346FCC3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5"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76B0D37-0C6F-45A3-876F-B35C12B84D7E}"/>
              </a:ext>
            </a:extLst>
          </p:cNvPr>
          <p:cNvSpPr txBox="1"/>
          <p:nvPr/>
        </p:nvSpPr>
        <p:spPr>
          <a:xfrm>
            <a:off x="3049818" y="481542"/>
            <a:ext cx="6230857" cy="1230570"/>
          </a:xfrm>
          <a:prstGeom prst="rect">
            <a:avLst/>
          </a:prstGeom>
        </p:spPr>
        <p:txBody>
          <a:bodyPr rot="0" spcFirstLastPara="0" vertOverflow="overflow" horzOverflow="overflow" vert="horz" lIns="228600" tIns="228600" rIns="228600" bIns="228600" numCol="1" spcCol="0" rtlCol="0" fromWordArt="0" anchor="t" anchorCtr="0" forceAA="0" compatLnSpc="1">
            <a:prstTxWarp prst="textNoShape">
              <a:avLst/>
            </a:prstTxWarp>
            <a:normAutofit/>
          </a:bodyPr>
          <a:lstStyle/>
          <a:p>
            <a:pPr defTabSz="914400">
              <a:lnSpc>
                <a:spcPct val="85000"/>
              </a:lnSpc>
              <a:spcBef>
                <a:spcPct val="0"/>
              </a:spcBef>
              <a:spcAft>
                <a:spcPts val="600"/>
              </a:spcAft>
            </a:pPr>
            <a:r>
              <a:rPr lang="en-US" sz="4000" i="1" u="sng" spc="-150">
                <a:solidFill>
                  <a:schemeClr val="accent1"/>
                </a:solidFill>
                <a:latin typeface="Algerian"/>
                <a:ea typeface="+mj-ea"/>
                <a:cs typeface="+mj-cs"/>
              </a:rPr>
              <a:t>TABLE OF CONTENTS</a:t>
            </a:r>
          </a:p>
        </p:txBody>
      </p:sp>
      <p:sp>
        <p:nvSpPr>
          <p:cNvPr id="63" name="Isosceles Triangle 62">
            <a:extLst>
              <a:ext uri="{FF2B5EF4-FFF2-40B4-BE49-F238E27FC236}">
                <a16:creationId xmlns:a16="http://schemas.microsoft.com/office/drawing/2014/main" id="{B8B918B4-AB10-4E3A-916E-A9625586EA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TextBox 2">
            <a:extLst>
              <a:ext uri="{FF2B5EF4-FFF2-40B4-BE49-F238E27FC236}">
                <a16:creationId xmlns:a16="http://schemas.microsoft.com/office/drawing/2014/main" id="{7BFBB79A-9C5D-47AB-9FFF-B93B356B269A}"/>
              </a:ext>
            </a:extLst>
          </p:cNvPr>
          <p:cNvSpPr txBox="1"/>
          <p:nvPr/>
        </p:nvSpPr>
        <p:spPr>
          <a:xfrm>
            <a:off x="2753487" y="1529379"/>
            <a:ext cx="8610866" cy="380276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marL="457200" indent="-228600" defTabSz="914400">
              <a:lnSpc>
                <a:spcPct val="150000"/>
              </a:lnSpc>
              <a:spcAft>
                <a:spcPts val="600"/>
              </a:spcAft>
              <a:buClr>
                <a:schemeClr val="accent1"/>
              </a:buClr>
              <a:buSzPct val="110000"/>
              <a:buFont typeface="Wingdings" panose="05000000000000000000" pitchFamily="2" charset="2"/>
              <a:buChar char="§"/>
            </a:pPr>
            <a:r>
              <a:rPr lang="en-US" sz="2400" i="1">
                <a:latin typeface="Rockwell"/>
                <a:cs typeface="Raavi"/>
              </a:rPr>
              <a:t>Introduction.</a:t>
            </a:r>
          </a:p>
          <a:p>
            <a:pPr marL="457200" indent="-228600" defTabSz="914400">
              <a:lnSpc>
                <a:spcPct val="150000"/>
              </a:lnSpc>
              <a:spcAft>
                <a:spcPts val="600"/>
              </a:spcAft>
              <a:buClr>
                <a:schemeClr val="accent1"/>
              </a:buClr>
              <a:buSzPct val="110000"/>
              <a:buFont typeface="Wingdings" panose="05000000000000000000" pitchFamily="2" charset="2"/>
              <a:buChar char="§"/>
            </a:pPr>
            <a:r>
              <a:rPr lang="en-US" sz="2400" i="1">
                <a:latin typeface="Rockwell"/>
                <a:cs typeface="Raavi"/>
              </a:rPr>
              <a:t>Background of the organization.</a:t>
            </a:r>
          </a:p>
          <a:p>
            <a:pPr marL="457200" indent="-228600" defTabSz="914400">
              <a:lnSpc>
                <a:spcPct val="150000"/>
              </a:lnSpc>
              <a:spcAft>
                <a:spcPts val="600"/>
              </a:spcAft>
              <a:buClr>
                <a:schemeClr val="accent1"/>
              </a:buClr>
              <a:buSzPct val="110000"/>
              <a:buFont typeface="Wingdings" panose="05000000000000000000" pitchFamily="2" charset="2"/>
              <a:buChar char="§"/>
            </a:pPr>
            <a:r>
              <a:rPr lang="en-US" sz="2400" i="1">
                <a:latin typeface="Rockwell"/>
                <a:cs typeface="Raavi"/>
              </a:rPr>
              <a:t>Challenges before introducing Modern Technology.</a:t>
            </a:r>
          </a:p>
          <a:p>
            <a:pPr marL="457200" indent="-228600" defTabSz="914400">
              <a:lnSpc>
                <a:spcPct val="150000"/>
              </a:lnSpc>
              <a:spcAft>
                <a:spcPts val="600"/>
              </a:spcAft>
              <a:buClr>
                <a:schemeClr val="accent1"/>
              </a:buClr>
              <a:buSzPct val="110000"/>
              <a:buFont typeface="Wingdings" panose="05000000000000000000" pitchFamily="2" charset="2"/>
              <a:buChar char="§"/>
            </a:pPr>
            <a:r>
              <a:rPr lang="en-US" sz="2400" i="1">
                <a:latin typeface="Rockwell"/>
                <a:cs typeface="Raavi"/>
              </a:rPr>
              <a:t>Insights of Modern Technology Introduced.</a:t>
            </a:r>
          </a:p>
          <a:p>
            <a:pPr marL="457200" indent="-228600" defTabSz="914400">
              <a:lnSpc>
                <a:spcPct val="150000"/>
              </a:lnSpc>
              <a:spcAft>
                <a:spcPts val="600"/>
              </a:spcAft>
              <a:buClr>
                <a:schemeClr val="accent1"/>
              </a:buClr>
              <a:buSzPct val="110000"/>
              <a:buFont typeface="Wingdings" panose="05000000000000000000" pitchFamily="2" charset="2"/>
              <a:buChar char="§"/>
            </a:pPr>
            <a:r>
              <a:rPr lang="en-US" sz="2400" i="1">
                <a:latin typeface="Rockwell"/>
                <a:cs typeface="Raavi"/>
              </a:rPr>
              <a:t>Impacts of Modern Technology.</a:t>
            </a:r>
          </a:p>
          <a:p>
            <a:pPr marL="457200" indent="-228600" defTabSz="914400">
              <a:lnSpc>
                <a:spcPct val="150000"/>
              </a:lnSpc>
              <a:spcAft>
                <a:spcPts val="600"/>
              </a:spcAft>
              <a:buClr>
                <a:schemeClr val="accent1"/>
              </a:buClr>
              <a:buSzPct val="110000"/>
              <a:buFont typeface="Wingdings" panose="05000000000000000000" pitchFamily="2" charset="2"/>
              <a:buChar char="§"/>
            </a:pPr>
            <a:r>
              <a:rPr lang="en-US" sz="2400" i="1">
                <a:latin typeface="Rockwell"/>
                <a:cs typeface="Raavi"/>
              </a:rPr>
              <a:t>Lesson withdrawn from the case study.</a:t>
            </a:r>
          </a:p>
          <a:p>
            <a:pPr marL="457200" indent="-228600" defTabSz="914400">
              <a:lnSpc>
                <a:spcPct val="150000"/>
              </a:lnSpc>
              <a:spcAft>
                <a:spcPts val="600"/>
              </a:spcAft>
              <a:buClr>
                <a:schemeClr val="accent1"/>
              </a:buClr>
              <a:buSzPct val="110000"/>
              <a:buFont typeface="Wingdings" panose="05000000000000000000" pitchFamily="2" charset="2"/>
              <a:buChar char="§"/>
            </a:pPr>
            <a:r>
              <a:rPr lang="en-US" sz="2400" i="1">
                <a:ea typeface="+mn-lt"/>
                <a:cs typeface="+mn-lt"/>
              </a:rPr>
              <a:t>Conclusion &amp; References.</a:t>
            </a:r>
            <a:endParaRPr lang="en-US" sz="2400" i="1">
              <a:latin typeface="Rockwell"/>
              <a:cs typeface="Raavi"/>
            </a:endParaRPr>
          </a:p>
          <a:p>
            <a:pPr marL="457200" indent="-228600" defTabSz="914400">
              <a:lnSpc>
                <a:spcPct val="150000"/>
              </a:lnSpc>
              <a:spcAft>
                <a:spcPts val="600"/>
              </a:spcAft>
              <a:buClr>
                <a:schemeClr val="accent1"/>
              </a:buClr>
              <a:buSzPct val="110000"/>
              <a:buFont typeface="Wingdings" panose="05000000000000000000" pitchFamily="2" charset="2"/>
              <a:buChar char="§"/>
            </a:pPr>
            <a:r>
              <a:rPr lang="en-US" sz="2400" i="1">
                <a:latin typeface="Rockwell"/>
                <a:cs typeface="Raavi"/>
              </a:rPr>
              <a:t>Q&amp;A.</a:t>
            </a:r>
          </a:p>
        </p:txBody>
      </p:sp>
    </p:spTree>
    <p:extLst>
      <p:ext uri="{BB962C8B-B14F-4D97-AF65-F5344CB8AC3E}">
        <p14:creationId xmlns:p14="http://schemas.microsoft.com/office/powerpoint/2010/main" val="42733053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1EA293-CDB9-4498-96EA-122E3383A580}"/>
              </a:ext>
            </a:extLst>
          </p:cNvPr>
          <p:cNvSpPr txBox="1"/>
          <p:nvPr/>
        </p:nvSpPr>
        <p:spPr>
          <a:xfrm>
            <a:off x="385234" y="57150"/>
            <a:ext cx="4066116"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4000" i="1" u="sng">
                <a:solidFill>
                  <a:srgbClr val="FF0000"/>
                </a:solidFill>
                <a:latin typeface="Algerian"/>
              </a:rPr>
              <a:t>Introduction</a:t>
            </a:r>
          </a:p>
        </p:txBody>
      </p:sp>
      <p:sp>
        <p:nvSpPr>
          <p:cNvPr id="4" name="Rectangle: Rounded Corners 3">
            <a:extLst>
              <a:ext uri="{FF2B5EF4-FFF2-40B4-BE49-F238E27FC236}">
                <a16:creationId xmlns:a16="http://schemas.microsoft.com/office/drawing/2014/main" id="{8B59598C-C610-42B3-9D6F-17335CCA446F}"/>
              </a:ext>
            </a:extLst>
          </p:cNvPr>
          <p:cNvSpPr/>
          <p:nvPr/>
        </p:nvSpPr>
        <p:spPr>
          <a:xfrm>
            <a:off x="209550" y="1098550"/>
            <a:ext cx="7069665" cy="1238251"/>
          </a:xfrm>
          <a:prstGeom prst="roundRect">
            <a:avLst/>
          </a:prstGeom>
          <a:solidFill>
            <a:schemeClr val="tx1"/>
          </a:solidFill>
        </p:spPr>
        <p:style>
          <a:lnRef idx="2">
            <a:schemeClr val="dk1">
              <a:shade val="50000"/>
            </a:schemeClr>
          </a:lnRef>
          <a:fillRef idx="1">
            <a:schemeClr val="dk1"/>
          </a:fillRef>
          <a:effectRef idx="0">
            <a:schemeClr val="dk1"/>
          </a:effectRef>
          <a:fontRef idx="minor">
            <a:schemeClr val="lt1"/>
          </a:fontRef>
        </p:style>
        <p:txBody>
          <a:bodyPr lIns="91440" tIns="45720" rIns="91440" bIns="45720" rtlCol="0" anchor="ctr"/>
          <a:lstStyle/>
          <a:p>
            <a:r>
              <a:rPr lang="en-GB" sz="2000"/>
              <a:t>Lithium-ion battery is a type of rechargeable battery, which are used by companies that has as aims to accelerate world's transition to sustainable energy.</a:t>
            </a:r>
          </a:p>
          <a:p>
            <a:pPr algn="ctr"/>
            <a:endParaRPr lang="en-GB" sz="2000">
              <a:highlight>
                <a:srgbClr val="0000FF"/>
              </a:highlight>
            </a:endParaRPr>
          </a:p>
        </p:txBody>
      </p:sp>
      <p:sp>
        <p:nvSpPr>
          <p:cNvPr id="8" name="Rectangle: Rounded Corners 7">
            <a:extLst>
              <a:ext uri="{FF2B5EF4-FFF2-40B4-BE49-F238E27FC236}">
                <a16:creationId xmlns:a16="http://schemas.microsoft.com/office/drawing/2014/main" id="{9497C161-7363-4BF4-8F0A-F0C477C035A1}"/>
              </a:ext>
            </a:extLst>
          </p:cNvPr>
          <p:cNvSpPr/>
          <p:nvPr/>
        </p:nvSpPr>
        <p:spPr>
          <a:xfrm>
            <a:off x="262468" y="4559300"/>
            <a:ext cx="7069665" cy="910166"/>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GB" sz="2000">
                <a:ea typeface="+mn-lt"/>
                <a:cs typeface="+mn-lt"/>
              </a:rPr>
              <a:t>Sustainable energy meets the needs of the present without compromising the needs of future generations.</a:t>
            </a:r>
            <a:endParaRPr lang="en-US" sz="2000"/>
          </a:p>
        </p:txBody>
      </p:sp>
      <p:sp>
        <p:nvSpPr>
          <p:cNvPr id="9" name="Rectangle: Rounded Corners 8">
            <a:extLst>
              <a:ext uri="{FF2B5EF4-FFF2-40B4-BE49-F238E27FC236}">
                <a16:creationId xmlns:a16="http://schemas.microsoft.com/office/drawing/2014/main" id="{BF0E3730-4C4B-4F0A-A592-6A9C986815D5}"/>
              </a:ext>
            </a:extLst>
          </p:cNvPr>
          <p:cNvSpPr/>
          <p:nvPr/>
        </p:nvSpPr>
        <p:spPr>
          <a:xfrm>
            <a:off x="267759" y="5749925"/>
            <a:ext cx="7069665" cy="772583"/>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GB" sz="2000"/>
              <a:t>Transition to the green energy is one of the greatest challenges facing humanity in the 21st century.</a:t>
            </a:r>
          </a:p>
        </p:txBody>
      </p:sp>
      <p:pic>
        <p:nvPicPr>
          <p:cNvPr id="10" name="Picture 10" descr="A picture containing bubble&#10;&#10;Description automatically generated">
            <a:extLst>
              <a:ext uri="{FF2B5EF4-FFF2-40B4-BE49-F238E27FC236}">
                <a16:creationId xmlns:a16="http://schemas.microsoft.com/office/drawing/2014/main" id="{D47B2E6C-1DA6-4D05-BED2-B1E8D4627F4C}"/>
              </a:ext>
            </a:extLst>
          </p:cNvPr>
          <p:cNvPicPr>
            <a:picLocks noChangeAspect="1"/>
          </p:cNvPicPr>
          <p:nvPr/>
        </p:nvPicPr>
        <p:blipFill>
          <a:blip r:embed="rId2"/>
          <a:stretch>
            <a:fillRect/>
          </a:stretch>
        </p:blipFill>
        <p:spPr>
          <a:xfrm>
            <a:off x="7600431" y="3704"/>
            <a:ext cx="4603750" cy="3308969"/>
          </a:xfrm>
          <a:prstGeom prst="rect">
            <a:avLst/>
          </a:prstGeom>
        </p:spPr>
      </p:pic>
      <p:sp>
        <p:nvSpPr>
          <p:cNvPr id="11" name="TextBox 10">
            <a:extLst>
              <a:ext uri="{FF2B5EF4-FFF2-40B4-BE49-F238E27FC236}">
                <a16:creationId xmlns:a16="http://schemas.microsoft.com/office/drawing/2014/main" id="{B63E6BC7-BD7F-4BBC-AC3C-CD2F9DD1D5F4}"/>
              </a:ext>
            </a:extLst>
          </p:cNvPr>
          <p:cNvSpPr txBox="1"/>
          <p:nvPr/>
        </p:nvSpPr>
        <p:spPr>
          <a:xfrm>
            <a:off x="7592484" y="3253317"/>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t>(csoonline, 2021)</a:t>
            </a:r>
          </a:p>
        </p:txBody>
      </p:sp>
      <p:sp>
        <p:nvSpPr>
          <p:cNvPr id="16" name="Rectangle: Rounded Corners 15">
            <a:extLst>
              <a:ext uri="{FF2B5EF4-FFF2-40B4-BE49-F238E27FC236}">
                <a16:creationId xmlns:a16="http://schemas.microsoft.com/office/drawing/2014/main" id="{B4C2D5CC-B734-41EC-861C-628A6BAA713F}"/>
              </a:ext>
            </a:extLst>
          </p:cNvPr>
          <p:cNvSpPr/>
          <p:nvPr/>
        </p:nvSpPr>
        <p:spPr>
          <a:xfrm>
            <a:off x="262467" y="2611967"/>
            <a:ext cx="7069665" cy="1619248"/>
          </a:xfrm>
          <a:prstGeom prst="roundRect">
            <a:avLst/>
          </a:prstGeom>
        </p:spPr>
        <p:style>
          <a:lnRef idx="2">
            <a:schemeClr val="dk1">
              <a:shade val="50000"/>
            </a:schemeClr>
          </a:lnRef>
          <a:fillRef idx="1">
            <a:schemeClr val="dk1"/>
          </a:fillRef>
          <a:effectRef idx="0">
            <a:schemeClr val="dk1"/>
          </a:effectRef>
          <a:fontRef idx="minor">
            <a:schemeClr val="lt1"/>
          </a:fontRef>
        </p:style>
        <p:txBody>
          <a:bodyPr lIns="91440" tIns="45720" rIns="91440" bIns="45720" rtlCol="0" anchor="ctr"/>
          <a:lstStyle/>
          <a:p>
            <a:r>
              <a:rPr lang="en-GB" sz="2000">
                <a:ea typeface="+mn-lt"/>
                <a:cs typeface="+mn-lt"/>
              </a:rPr>
              <a:t>Rechargeable batteries initially cost more than disposable batteries but have a much lower total cost of ownership and environmental impact, as they can be recharged inexpensively many times before they need replacing.  </a:t>
            </a:r>
            <a:r>
              <a:rPr lang="en-GB" sz="1600" i="1">
                <a:ea typeface="+mn-lt"/>
                <a:cs typeface="+mn-lt"/>
              </a:rPr>
              <a:t>(Microbattery.com, 2021)</a:t>
            </a:r>
            <a:endParaRPr lang="en-US" sz="1600" i="1"/>
          </a:p>
        </p:txBody>
      </p:sp>
      <p:pic>
        <p:nvPicPr>
          <p:cNvPr id="3" name="Picture 4">
            <a:extLst>
              <a:ext uri="{FF2B5EF4-FFF2-40B4-BE49-F238E27FC236}">
                <a16:creationId xmlns:a16="http://schemas.microsoft.com/office/drawing/2014/main" id="{C1265866-1341-447F-ABDB-EEBF057DFC6F}"/>
              </a:ext>
            </a:extLst>
          </p:cNvPr>
          <p:cNvPicPr>
            <a:picLocks noChangeAspect="1"/>
          </p:cNvPicPr>
          <p:nvPr/>
        </p:nvPicPr>
        <p:blipFill>
          <a:blip r:embed="rId3"/>
          <a:stretch>
            <a:fillRect/>
          </a:stretch>
        </p:blipFill>
        <p:spPr>
          <a:xfrm>
            <a:off x="7595738" y="3590296"/>
            <a:ext cx="4591768" cy="2984200"/>
          </a:xfrm>
          <a:prstGeom prst="rect">
            <a:avLst/>
          </a:prstGeom>
          <a:ln>
            <a:solidFill>
              <a:schemeClr val="tx2">
                <a:lumMod val="20000"/>
                <a:lumOff val="80000"/>
              </a:schemeClr>
            </a:solidFill>
          </a:ln>
        </p:spPr>
      </p:pic>
      <p:sp>
        <p:nvSpPr>
          <p:cNvPr id="6" name="TextBox 5">
            <a:extLst>
              <a:ext uri="{FF2B5EF4-FFF2-40B4-BE49-F238E27FC236}">
                <a16:creationId xmlns:a16="http://schemas.microsoft.com/office/drawing/2014/main" id="{ECEFA35C-9019-408D-8ADA-AEAAE00841F6}"/>
              </a:ext>
            </a:extLst>
          </p:cNvPr>
          <p:cNvSpPr txBox="1"/>
          <p:nvPr/>
        </p:nvSpPr>
        <p:spPr>
          <a:xfrm>
            <a:off x="7663372" y="6574487"/>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ea typeface="+mn-lt"/>
                <a:cs typeface="+mn-lt"/>
              </a:rPr>
              <a:t>(AceOnGroup, 2021)</a:t>
            </a:r>
            <a:endParaRPr lang="en-US" sz="1600" i="1"/>
          </a:p>
        </p:txBody>
      </p:sp>
      <p:sp>
        <p:nvSpPr>
          <p:cNvPr id="5" name="TextBox 4">
            <a:extLst>
              <a:ext uri="{FF2B5EF4-FFF2-40B4-BE49-F238E27FC236}">
                <a16:creationId xmlns:a16="http://schemas.microsoft.com/office/drawing/2014/main" id="{AB803ACF-30D1-435D-990D-62FDA146DB50}"/>
              </a:ext>
            </a:extLst>
          </p:cNvPr>
          <p:cNvSpPr txBox="1"/>
          <p:nvPr/>
        </p:nvSpPr>
        <p:spPr>
          <a:xfrm>
            <a:off x="3803650" y="6523566"/>
            <a:ext cx="4796366"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t>(Conserve-energy-future.com, 2021)</a:t>
            </a:r>
          </a:p>
        </p:txBody>
      </p:sp>
    </p:spTree>
    <p:extLst>
      <p:ext uri="{BB962C8B-B14F-4D97-AF65-F5344CB8AC3E}">
        <p14:creationId xmlns:p14="http://schemas.microsoft.com/office/powerpoint/2010/main" val="16036291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11A575-0CE3-48F6-8829-BCA6C76BA4D3}"/>
              </a:ext>
            </a:extLst>
          </p:cNvPr>
          <p:cNvSpPr txBox="1"/>
          <p:nvPr/>
        </p:nvSpPr>
        <p:spPr>
          <a:xfrm>
            <a:off x="586317" y="57150"/>
            <a:ext cx="101938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i="1" u="sng">
                <a:solidFill>
                  <a:schemeClr val="accent1"/>
                </a:solidFill>
                <a:latin typeface="Algerian"/>
                <a:ea typeface="+mn-lt"/>
                <a:cs typeface="+mn-lt"/>
              </a:rPr>
              <a:t>Background of the organization</a:t>
            </a:r>
            <a:endParaRPr lang="en-US" sz="3600">
              <a:solidFill>
                <a:schemeClr val="accent1"/>
              </a:solidFill>
              <a:latin typeface="Algerian"/>
            </a:endParaRPr>
          </a:p>
        </p:txBody>
      </p:sp>
      <p:sp>
        <p:nvSpPr>
          <p:cNvPr id="4" name="TextBox 3">
            <a:extLst>
              <a:ext uri="{FF2B5EF4-FFF2-40B4-BE49-F238E27FC236}">
                <a16:creationId xmlns:a16="http://schemas.microsoft.com/office/drawing/2014/main" id="{D20B9B04-B9A8-48E1-B889-3E9C21993103}"/>
              </a:ext>
            </a:extLst>
          </p:cNvPr>
          <p:cNvSpPr txBox="1"/>
          <p:nvPr/>
        </p:nvSpPr>
        <p:spPr>
          <a:xfrm>
            <a:off x="162983" y="903817"/>
            <a:ext cx="5770032"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i="1">
                <a:ea typeface="+mn-lt"/>
                <a:cs typeface="+mn-lt"/>
              </a:rPr>
              <a:t>•</a:t>
            </a:r>
            <a:r>
              <a:rPr lang="en-GB">
                <a:ea typeface="+mn-lt"/>
                <a:cs typeface="+mn-lt"/>
              </a:rPr>
              <a:t> 2003 – Tesla was founded by engineer's Martin Eberhard and Marc Tarpenning. </a:t>
            </a:r>
            <a:r>
              <a:rPr lang="en-GB" sz="1600" i="1">
                <a:ea typeface="+mn-lt"/>
                <a:cs typeface="+mn-lt"/>
              </a:rPr>
              <a:t>(Richard </a:t>
            </a:r>
            <a:r>
              <a:rPr lang="en-GB" sz="1600" i="1" err="1">
                <a:ea typeface="+mn-lt"/>
                <a:cs typeface="+mn-lt"/>
              </a:rPr>
              <a:t>Gallary</a:t>
            </a:r>
            <a:r>
              <a:rPr lang="en-GB" sz="1600" i="1">
                <a:ea typeface="+mn-lt"/>
                <a:cs typeface="+mn-lt"/>
              </a:rPr>
              <a:t>,  2009)</a:t>
            </a:r>
            <a:endParaRPr lang="en-US" sz="1600" i="1"/>
          </a:p>
          <a:p>
            <a:endParaRPr lang="en-GB" sz="1600" i="1">
              <a:ea typeface="+mn-lt"/>
              <a:cs typeface="+mn-lt"/>
            </a:endParaRPr>
          </a:p>
          <a:p>
            <a:r>
              <a:rPr lang="en-GB">
                <a:ea typeface="+mn-lt"/>
                <a:cs typeface="+mn-lt"/>
              </a:rPr>
              <a:t>• 2003 – Martin Eberhard and Marc Tarpenning sold their eBook business for 187 million dollars. </a:t>
            </a:r>
            <a:r>
              <a:rPr lang="en-GB" sz="1600" i="1">
                <a:ea typeface="+mn-lt"/>
                <a:cs typeface="+mn-lt"/>
              </a:rPr>
              <a:t>(Richard </a:t>
            </a:r>
            <a:r>
              <a:rPr lang="en-GB" sz="1600" i="1" err="1">
                <a:ea typeface="+mn-lt"/>
                <a:cs typeface="+mn-lt"/>
              </a:rPr>
              <a:t>Gallardy</a:t>
            </a:r>
            <a:r>
              <a:rPr lang="en-GB" sz="1600" i="1">
                <a:ea typeface="+mn-lt"/>
                <a:cs typeface="+mn-lt"/>
              </a:rPr>
              <a:t>, 2009)</a:t>
            </a:r>
            <a:endParaRPr lang="en-GB" sz="1600" i="1"/>
          </a:p>
          <a:p>
            <a:endParaRPr lang="en-GB">
              <a:ea typeface="+mn-lt"/>
              <a:cs typeface="+mn-lt"/>
            </a:endParaRPr>
          </a:p>
          <a:p>
            <a:r>
              <a:rPr lang="en-GB">
                <a:ea typeface="+mn-lt"/>
                <a:cs typeface="+mn-lt"/>
              </a:rPr>
              <a:t>• Elon Musk was an early investor.</a:t>
            </a:r>
            <a:r>
              <a:rPr lang="en-GB" sz="1600" i="1">
                <a:ea typeface="+mn-lt"/>
                <a:cs typeface="+mn-lt"/>
              </a:rPr>
              <a:t>(Richard J. 2009)</a:t>
            </a:r>
            <a:endParaRPr lang="en-GB" sz="1600" i="1"/>
          </a:p>
          <a:p>
            <a:endParaRPr lang="en-GB">
              <a:ea typeface="+mn-lt"/>
              <a:cs typeface="+mn-lt"/>
            </a:endParaRPr>
          </a:p>
          <a:p>
            <a:r>
              <a:rPr lang="en-GB">
                <a:ea typeface="+mn-lt"/>
                <a:cs typeface="+mn-lt"/>
              </a:rPr>
              <a:t>• 2008 - Tesla released their first electric roadster using 992 lb lithium cobalt oxide battery. </a:t>
            </a:r>
            <a:r>
              <a:rPr lang="en-GB" sz="1600" i="1">
                <a:ea typeface="+mn-lt"/>
                <a:cs typeface="+mn-lt"/>
              </a:rPr>
              <a:t>(Erik Gregersen, 2013)</a:t>
            </a:r>
            <a:endParaRPr lang="en-GB" sz="1600" i="1"/>
          </a:p>
          <a:p>
            <a:endParaRPr lang="en-GB">
              <a:ea typeface="+mn-lt"/>
              <a:cs typeface="+mn-lt"/>
            </a:endParaRPr>
          </a:p>
          <a:p>
            <a:r>
              <a:rPr lang="en-GB">
                <a:ea typeface="+mn-lt"/>
                <a:cs typeface="+mn-lt"/>
              </a:rPr>
              <a:t>• Electric motor was powered by lithium-ion cells which are commonly use in laptop computer batteries. </a:t>
            </a:r>
            <a:r>
              <a:rPr lang="en-GB" sz="1600" i="1">
                <a:ea typeface="+mn-lt"/>
                <a:cs typeface="+mn-lt"/>
              </a:rPr>
              <a:t>(Erik G. 2013)</a:t>
            </a:r>
            <a:endParaRPr lang="en-GB" sz="1600" i="1"/>
          </a:p>
          <a:p>
            <a:endParaRPr lang="en-GB">
              <a:ea typeface="+mn-lt"/>
              <a:cs typeface="+mn-lt"/>
            </a:endParaRPr>
          </a:p>
          <a:p>
            <a:r>
              <a:rPr lang="en-GB">
                <a:ea typeface="+mn-lt"/>
                <a:cs typeface="+mn-lt"/>
              </a:rPr>
              <a:t>• Tesla factories based at Fremont, California,  Gigafactory Shanghai. </a:t>
            </a:r>
            <a:r>
              <a:rPr lang="en-GB" sz="1600" i="1">
                <a:ea typeface="+mn-lt"/>
                <a:cs typeface="+mn-lt"/>
              </a:rPr>
              <a:t>(Erik G. 2013)</a:t>
            </a:r>
            <a:endParaRPr lang="en-GB"/>
          </a:p>
          <a:p>
            <a:pPr algn="l"/>
            <a:endParaRPr lang="en-GB" i="1"/>
          </a:p>
        </p:txBody>
      </p:sp>
      <p:pic>
        <p:nvPicPr>
          <p:cNvPr id="6" name="Picture 6" descr="A person in a suit and tie&#10;&#10;Description automatically generated">
            <a:extLst>
              <a:ext uri="{FF2B5EF4-FFF2-40B4-BE49-F238E27FC236}">
                <a16:creationId xmlns:a16="http://schemas.microsoft.com/office/drawing/2014/main" id="{E0CDA47B-10E7-4E41-BEC5-04BEA977A244}"/>
              </a:ext>
            </a:extLst>
          </p:cNvPr>
          <p:cNvPicPr>
            <a:picLocks noChangeAspect="1"/>
          </p:cNvPicPr>
          <p:nvPr/>
        </p:nvPicPr>
        <p:blipFill>
          <a:blip r:embed="rId2"/>
          <a:stretch>
            <a:fillRect/>
          </a:stretch>
        </p:blipFill>
        <p:spPr>
          <a:xfrm>
            <a:off x="6258984" y="702733"/>
            <a:ext cx="1896535" cy="2150534"/>
          </a:xfrm>
          <a:prstGeom prst="rect">
            <a:avLst/>
          </a:prstGeom>
        </p:spPr>
      </p:pic>
      <p:sp>
        <p:nvSpPr>
          <p:cNvPr id="8" name="TextBox 7">
            <a:extLst>
              <a:ext uri="{FF2B5EF4-FFF2-40B4-BE49-F238E27FC236}">
                <a16:creationId xmlns:a16="http://schemas.microsoft.com/office/drawing/2014/main" id="{CCE85C01-9AA5-4384-8D11-6EC940DA4001}"/>
              </a:ext>
            </a:extLst>
          </p:cNvPr>
          <p:cNvSpPr txBox="1"/>
          <p:nvPr/>
        </p:nvSpPr>
        <p:spPr>
          <a:xfrm>
            <a:off x="6253691" y="2856442"/>
            <a:ext cx="19177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Elon Musk CEO</a:t>
            </a:r>
          </a:p>
        </p:txBody>
      </p:sp>
      <p:pic>
        <p:nvPicPr>
          <p:cNvPr id="10" name="Picture 10">
            <a:extLst>
              <a:ext uri="{FF2B5EF4-FFF2-40B4-BE49-F238E27FC236}">
                <a16:creationId xmlns:a16="http://schemas.microsoft.com/office/drawing/2014/main" id="{D01D3C1E-06C5-4E83-B367-80505C9BAC75}"/>
              </a:ext>
            </a:extLst>
          </p:cNvPr>
          <p:cNvPicPr>
            <a:picLocks noChangeAspect="1"/>
          </p:cNvPicPr>
          <p:nvPr/>
        </p:nvPicPr>
        <p:blipFill>
          <a:blip r:embed="rId3"/>
          <a:stretch>
            <a:fillRect/>
          </a:stretch>
        </p:blipFill>
        <p:spPr>
          <a:xfrm>
            <a:off x="8360988" y="703964"/>
            <a:ext cx="1735357" cy="2169239"/>
          </a:xfrm>
          <a:prstGeom prst="rect">
            <a:avLst/>
          </a:prstGeom>
        </p:spPr>
      </p:pic>
      <p:sp>
        <p:nvSpPr>
          <p:cNvPr id="12" name="TextBox 11">
            <a:extLst>
              <a:ext uri="{FF2B5EF4-FFF2-40B4-BE49-F238E27FC236}">
                <a16:creationId xmlns:a16="http://schemas.microsoft.com/office/drawing/2014/main" id="{A342A4A2-2D3C-4BD0-89C6-C6EBF615E3A4}"/>
              </a:ext>
            </a:extLst>
          </p:cNvPr>
          <p:cNvSpPr txBox="1"/>
          <p:nvPr/>
        </p:nvSpPr>
        <p:spPr>
          <a:xfrm>
            <a:off x="8169275" y="2856442"/>
            <a:ext cx="20129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Marc </a:t>
            </a:r>
            <a:r>
              <a:rPr lang="en-GB" err="1"/>
              <a:t>Tarpening</a:t>
            </a:r>
          </a:p>
        </p:txBody>
      </p:sp>
      <p:pic>
        <p:nvPicPr>
          <p:cNvPr id="13" name="Picture 13">
            <a:extLst>
              <a:ext uri="{FF2B5EF4-FFF2-40B4-BE49-F238E27FC236}">
                <a16:creationId xmlns:a16="http://schemas.microsoft.com/office/drawing/2014/main" id="{E8ED469C-0D58-4501-827B-16E9F4043F11}"/>
              </a:ext>
            </a:extLst>
          </p:cNvPr>
          <p:cNvPicPr>
            <a:picLocks noChangeAspect="1"/>
          </p:cNvPicPr>
          <p:nvPr/>
        </p:nvPicPr>
        <p:blipFill>
          <a:blip r:embed="rId4"/>
          <a:stretch>
            <a:fillRect/>
          </a:stretch>
        </p:blipFill>
        <p:spPr>
          <a:xfrm>
            <a:off x="10308166" y="703791"/>
            <a:ext cx="1693334" cy="2148417"/>
          </a:xfrm>
          <a:prstGeom prst="rect">
            <a:avLst/>
          </a:prstGeom>
        </p:spPr>
      </p:pic>
      <p:sp>
        <p:nvSpPr>
          <p:cNvPr id="14" name="TextBox 13">
            <a:extLst>
              <a:ext uri="{FF2B5EF4-FFF2-40B4-BE49-F238E27FC236}">
                <a16:creationId xmlns:a16="http://schemas.microsoft.com/office/drawing/2014/main" id="{CAD31A47-AD8F-4A29-BA9F-FC6324F5FB69}"/>
              </a:ext>
            </a:extLst>
          </p:cNvPr>
          <p:cNvSpPr txBox="1"/>
          <p:nvPr/>
        </p:nvSpPr>
        <p:spPr>
          <a:xfrm>
            <a:off x="10174817" y="285115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Martin Eberhard</a:t>
            </a:r>
          </a:p>
        </p:txBody>
      </p:sp>
      <p:pic>
        <p:nvPicPr>
          <p:cNvPr id="15" name="Picture 15">
            <a:extLst>
              <a:ext uri="{FF2B5EF4-FFF2-40B4-BE49-F238E27FC236}">
                <a16:creationId xmlns:a16="http://schemas.microsoft.com/office/drawing/2014/main" id="{97068ED2-CD2C-431A-8414-7E5AF4353583}"/>
              </a:ext>
            </a:extLst>
          </p:cNvPr>
          <p:cNvPicPr>
            <a:picLocks noChangeAspect="1"/>
          </p:cNvPicPr>
          <p:nvPr/>
        </p:nvPicPr>
        <p:blipFill>
          <a:blip r:embed="rId5"/>
          <a:stretch>
            <a:fillRect/>
          </a:stretch>
        </p:blipFill>
        <p:spPr>
          <a:xfrm>
            <a:off x="6365875" y="3770313"/>
            <a:ext cx="3600450" cy="2749549"/>
          </a:xfrm>
          <a:prstGeom prst="rect">
            <a:avLst/>
          </a:prstGeom>
        </p:spPr>
      </p:pic>
      <p:pic>
        <p:nvPicPr>
          <p:cNvPr id="16" name="Picture 16" descr="A picture containing text, indoor, floor, lined&#10;&#10;Description automatically generated">
            <a:extLst>
              <a:ext uri="{FF2B5EF4-FFF2-40B4-BE49-F238E27FC236}">
                <a16:creationId xmlns:a16="http://schemas.microsoft.com/office/drawing/2014/main" id="{CB83A153-54B1-4C4F-90E5-3431296BADEA}"/>
              </a:ext>
            </a:extLst>
          </p:cNvPr>
          <p:cNvPicPr>
            <a:picLocks noChangeAspect="1"/>
          </p:cNvPicPr>
          <p:nvPr/>
        </p:nvPicPr>
        <p:blipFill>
          <a:blip r:embed="rId6"/>
          <a:stretch>
            <a:fillRect/>
          </a:stretch>
        </p:blipFill>
        <p:spPr>
          <a:xfrm>
            <a:off x="9963150" y="3772408"/>
            <a:ext cx="2065867" cy="2742184"/>
          </a:xfrm>
          <a:prstGeom prst="rect">
            <a:avLst/>
          </a:prstGeom>
        </p:spPr>
      </p:pic>
      <p:sp>
        <p:nvSpPr>
          <p:cNvPr id="18" name="TextBox 17">
            <a:extLst>
              <a:ext uri="{FF2B5EF4-FFF2-40B4-BE49-F238E27FC236}">
                <a16:creationId xmlns:a16="http://schemas.microsoft.com/office/drawing/2014/main" id="{868751B9-520F-4233-AB41-F0C1C08B9879}"/>
              </a:ext>
            </a:extLst>
          </p:cNvPr>
          <p:cNvSpPr txBox="1"/>
          <p:nvPr/>
        </p:nvSpPr>
        <p:spPr>
          <a:xfrm>
            <a:off x="6264275" y="6518275"/>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t>(Tesla.com, 2021)</a:t>
            </a:r>
          </a:p>
        </p:txBody>
      </p:sp>
      <p:sp>
        <p:nvSpPr>
          <p:cNvPr id="3" name="TextBox 2">
            <a:extLst>
              <a:ext uri="{FF2B5EF4-FFF2-40B4-BE49-F238E27FC236}">
                <a16:creationId xmlns:a16="http://schemas.microsoft.com/office/drawing/2014/main" id="{B56F728F-E427-4EC8-8D63-8D17C0706493}"/>
              </a:ext>
            </a:extLst>
          </p:cNvPr>
          <p:cNvSpPr txBox="1"/>
          <p:nvPr/>
        </p:nvSpPr>
        <p:spPr>
          <a:xfrm>
            <a:off x="9698567" y="3263900"/>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t>(Wikipedia.org, 2021)</a:t>
            </a:r>
          </a:p>
        </p:txBody>
      </p:sp>
      <p:sp>
        <p:nvSpPr>
          <p:cNvPr id="5" name="TextBox 4">
            <a:extLst>
              <a:ext uri="{FF2B5EF4-FFF2-40B4-BE49-F238E27FC236}">
                <a16:creationId xmlns:a16="http://schemas.microsoft.com/office/drawing/2014/main" id="{D7628869-A0E5-4B22-9FF5-C055FF57B025}"/>
              </a:ext>
            </a:extLst>
          </p:cNvPr>
          <p:cNvSpPr txBox="1"/>
          <p:nvPr/>
        </p:nvSpPr>
        <p:spPr>
          <a:xfrm>
            <a:off x="9142941" y="6518275"/>
            <a:ext cx="354753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ea typeface="+mn-lt"/>
                <a:cs typeface="+mn-lt"/>
              </a:rPr>
              <a:t>(Power-technology.com, 2021)</a:t>
            </a:r>
            <a:endParaRPr lang="en-US" sz="1600" i="1"/>
          </a:p>
        </p:txBody>
      </p:sp>
    </p:spTree>
    <p:extLst>
      <p:ext uri="{BB962C8B-B14F-4D97-AF65-F5344CB8AC3E}">
        <p14:creationId xmlns:p14="http://schemas.microsoft.com/office/powerpoint/2010/main" val="2998025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3" name="Group 54">
            <a:extLst>
              <a:ext uri="{FF2B5EF4-FFF2-40B4-BE49-F238E27FC236}">
                <a16:creationId xmlns:a16="http://schemas.microsoft.com/office/drawing/2014/main" id="{E8DD8E1A-9945-4DBA-BC40-7A028BF32D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56" name="Freeform 5">
              <a:extLst>
                <a:ext uri="{FF2B5EF4-FFF2-40B4-BE49-F238E27FC236}">
                  <a16:creationId xmlns:a16="http://schemas.microsoft.com/office/drawing/2014/main" id="{FE1C52F1-9DDF-4839-9B8F-25F7F8D421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6">
              <a:extLst>
                <a:ext uri="{FF2B5EF4-FFF2-40B4-BE49-F238E27FC236}">
                  <a16:creationId xmlns:a16="http://schemas.microsoft.com/office/drawing/2014/main" id="{DB25E450-AEBE-4B5B-9CD7-7DDA5128D0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7">
              <a:extLst>
                <a:ext uri="{FF2B5EF4-FFF2-40B4-BE49-F238E27FC236}">
                  <a16:creationId xmlns:a16="http://schemas.microsoft.com/office/drawing/2014/main" id="{D57AF4B2-B19E-4839-9D9C-06AD5370C3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8">
              <a:extLst>
                <a:ext uri="{FF2B5EF4-FFF2-40B4-BE49-F238E27FC236}">
                  <a16:creationId xmlns:a16="http://schemas.microsoft.com/office/drawing/2014/main" id="{2949CEBF-F4A7-44B2-8A3B-22558718F7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4" name="Freeform 9">
              <a:extLst>
                <a:ext uri="{FF2B5EF4-FFF2-40B4-BE49-F238E27FC236}">
                  <a16:creationId xmlns:a16="http://schemas.microsoft.com/office/drawing/2014/main" id="{28EAA589-93ED-485D-96BB-B9B21EC96B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7" name="Freeform 10">
              <a:extLst>
                <a:ext uri="{FF2B5EF4-FFF2-40B4-BE49-F238E27FC236}">
                  <a16:creationId xmlns:a16="http://schemas.microsoft.com/office/drawing/2014/main" id="{4BB4F238-A1F2-45F6-9074-18C4A9F921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a:extLst>
                <a:ext uri="{FF2B5EF4-FFF2-40B4-BE49-F238E27FC236}">
                  <a16:creationId xmlns:a16="http://schemas.microsoft.com/office/drawing/2014/main" id="{1C658EE5-B46E-48ED-822D-1C3F08ECA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2">
              <a:extLst>
                <a:ext uri="{FF2B5EF4-FFF2-40B4-BE49-F238E27FC236}">
                  <a16:creationId xmlns:a16="http://schemas.microsoft.com/office/drawing/2014/main" id="{82AA74BE-73A4-4ADC-B86C-833704C0C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13">
              <a:extLst>
                <a:ext uri="{FF2B5EF4-FFF2-40B4-BE49-F238E27FC236}">
                  <a16:creationId xmlns:a16="http://schemas.microsoft.com/office/drawing/2014/main" id="{2018BD4B-A593-4075-9FDB-4739C6D53D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9" name="Freeform 14">
              <a:extLst>
                <a:ext uri="{FF2B5EF4-FFF2-40B4-BE49-F238E27FC236}">
                  <a16:creationId xmlns:a16="http://schemas.microsoft.com/office/drawing/2014/main" id="{0D16E44B-CE60-491F-B907-D02B0B1EE0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1" name="Freeform 15">
              <a:extLst>
                <a:ext uri="{FF2B5EF4-FFF2-40B4-BE49-F238E27FC236}">
                  <a16:creationId xmlns:a16="http://schemas.microsoft.com/office/drawing/2014/main" id="{2DFA7256-7E90-44B6-8E90-2111C1A1F6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4" name="Freeform 16">
              <a:extLst>
                <a:ext uri="{FF2B5EF4-FFF2-40B4-BE49-F238E27FC236}">
                  <a16:creationId xmlns:a16="http://schemas.microsoft.com/office/drawing/2014/main" id="{CE31CD09-2348-4B3A-9C97-CEECA4ABC0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5" name="Freeform 17">
              <a:extLst>
                <a:ext uri="{FF2B5EF4-FFF2-40B4-BE49-F238E27FC236}">
                  <a16:creationId xmlns:a16="http://schemas.microsoft.com/office/drawing/2014/main" id="{4E5422EF-93F2-41A9-B30F-9EFE9241DE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6" name="Freeform 18">
              <a:extLst>
                <a:ext uri="{FF2B5EF4-FFF2-40B4-BE49-F238E27FC236}">
                  <a16:creationId xmlns:a16="http://schemas.microsoft.com/office/drawing/2014/main" id="{7920E29F-BB48-485F-95FF-5C372339C4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7" name="Freeform 19">
              <a:extLst>
                <a:ext uri="{FF2B5EF4-FFF2-40B4-BE49-F238E27FC236}">
                  <a16:creationId xmlns:a16="http://schemas.microsoft.com/office/drawing/2014/main" id="{ACFDB0E0-ECEB-4EEB-925D-4BE22979C9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8" name="Freeform 20">
              <a:extLst>
                <a:ext uri="{FF2B5EF4-FFF2-40B4-BE49-F238E27FC236}">
                  <a16:creationId xmlns:a16="http://schemas.microsoft.com/office/drawing/2014/main" id="{30CE2542-FFC2-4E6A-9F84-265FE415D9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19" name="Freeform 21">
              <a:extLst>
                <a:ext uri="{FF2B5EF4-FFF2-40B4-BE49-F238E27FC236}">
                  <a16:creationId xmlns:a16="http://schemas.microsoft.com/office/drawing/2014/main" id="{2864C497-B900-4D3E-895C-A2A823A3C4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73" name="Freeform 22">
              <a:extLst>
                <a:ext uri="{FF2B5EF4-FFF2-40B4-BE49-F238E27FC236}">
                  <a16:creationId xmlns:a16="http://schemas.microsoft.com/office/drawing/2014/main" id="{26441ED2-272A-4395-9966-F5B1C8D3F5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1" name="Freeform 23">
              <a:extLst>
                <a:ext uri="{FF2B5EF4-FFF2-40B4-BE49-F238E27FC236}">
                  <a16:creationId xmlns:a16="http://schemas.microsoft.com/office/drawing/2014/main" id="{701CA35D-3DE0-4BE9-96A9-31A6F24DB8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2" name="Freeform 24">
              <a:extLst>
                <a:ext uri="{FF2B5EF4-FFF2-40B4-BE49-F238E27FC236}">
                  <a16:creationId xmlns:a16="http://schemas.microsoft.com/office/drawing/2014/main" id="{C9367E8C-A75F-4D57-8B79-1B3EEDFD83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3" name="Freeform 25">
              <a:extLst>
                <a:ext uri="{FF2B5EF4-FFF2-40B4-BE49-F238E27FC236}">
                  <a16:creationId xmlns:a16="http://schemas.microsoft.com/office/drawing/2014/main" id="{0846F98D-8409-4D6C-B830-625CC19EBC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124" name="Group 77">
            <a:extLst>
              <a:ext uri="{FF2B5EF4-FFF2-40B4-BE49-F238E27FC236}">
                <a16:creationId xmlns:a16="http://schemas.microsoft.com/office/drawing/2014/main" id="{F35369DB-627C-41BD-9041-6426E8BF660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126" name="Rectangle 78">
              <a:extLst>
                <a:ext uri="{FF2B5EF4-FFF2-40B4-BE49-F238E27FC236}">
                  <a16:creationId xmlns:a16="http://schemas.microsoft.com/office/drawing/2014/main" id="{9BA15987-DDC0-4CAB-AF5B-7D11E25D20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7" name="Isosceles Triangle 22">
              <a:extLst>
                <a:ext uri="{FF2B5EF4-FFF2-40B4-BE49-F238E27FC236}">
                  <a16:creationId xmlns:a16="http://schemas.microsoft.com/office/drawing/2014/main" id="{9B6DF8F2-BD4C-48F5-8CDC-95B311500F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 name="Rectangle 80">
              <a:extLst>
                <a:ext uri="{FF2B5EF4-FFF2-40B4-BE49-F238E27FC236}">
                  <a16:creationId xmlns:a16="http://schemas.microsoft.com/office/drawing/2014/main" id="{8E989FB2-D6DE-43D1-84D5-1C80F99012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131" name="Rectangle 82">
            <a:extLst>
              <a:ext uri="{FF2B5EF4-FFF2-40B4-BE49-F238E27FC236}">
                <a16:creationId xmlns:a16="http://schemas.microsoft.com/office/drawing/2014/main" id="{48CAE4AE-A9DF-45AF-9A9C-1712BC634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2" name="Group 84">
            <a:extLst>
              <a:ext uri="{FF2B5EF4-FFF2-40B4-BE49-F238E27FC236}">
                <a16:creationId xmlns:a16="http://schemas.microsoft.com/office/drawing/2014/main" id="{6C272060-BC98-4C91-A58F-4DFEC566CF7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86" name="Freeform 5">
              <a:extLst>
                <a:ext uri="{FF2B5EF4-FFF2-40B4-BE49-F238E27FC236}">
                  <a16:creationId xmlns:a16="http://schemas.microsoft.com/office/drawing/2014/main" id="{8BA2DCB9-0DC0-4109-B2A2-56896E35E6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7" name="Freeform 6">
              <a:extLst>
                <a:ext uri="{FF2B5EF4-FFF2-40B4-BE49-F238E27FC236}">
                  <a16:creationId xmlns:a16="http://schemas.microsoft.com/office/drawing/2014/main" id="{64A33555-1142-4AD7-8084-1A99422A11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8" name="Freeform 7">
              <a:extLst>
                <a:ext uri="{FF2B5EF4-FFF2-40B4-BE49-F238E27FC236}">
                  <a16:creationId xmlns:a16="http://schemas.microsoft.com/office/drawing/2014/main" id="{BC6E4081-1A88-453E-8CCF-B97B0CE20D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9" name="Freeform 8">
              <a:extLst>
                <a:ext uri="{FF2B5EF4-FFF2-40B4-BE49-F238E27FC236}">
                  <a16:creationId xmlns:a16="http://schemas.microsoft.com/office/drawing/2014/main" id="{5B7E0935-6EE8-4C61-AED5-09B9A2A99A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0" name="Freeform 9">
              <a:extLst>
                <a:ext uri="{FF2B5EF4-FFF2-40B4-BE49-F238E27FC236}">
                  <a16:creationId xmlns:a16="http://schemas.microsoft.com/office/drawing/2014/main" id="{EB962BD6-C878-48FF-A75E-DCC7BDA3C3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1" name="Freeform 10">
              <a:extLst>
                <a:ext uri="{FF2B5EF4-FFF2-40B4-BE49-F238E27FC236}">
                  <a16:creationId xmlns:a16="http://schemas.microsoft.com/office/drawing/2014/main" id="{CABF3786-BDE1-4FE5-9967-F6B6131A2C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2" name="Freeform 11">
              <a:extLst>
                <a:ext uri="{FF2B5EF4-FFF2-40B4-BE49-F238E27FC236}">
                  <a16:creationId xmlns:a16="http://schemas.microsoft.com/office/drawing/2014/main" id="{4969707A-C75E-4F7F-A5C2-2991C65475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3" name="Freeform 12">
              <a:extLst>
                <a:ext uri="{FF2B5EF4-FFF2-40B4-BE49-F238E27FC236}">
                  <a16:creationId xmlns:a16="http://schemas.microsoft.com/office/drawing/2014/main" id="{0E293989-8389-48CD-85D3-CAEFD5E9637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4" name="Freeform 13">
              <a:extLst>
                <a:ext uri="{FF2B5EF4-FFF2-40B4-BE49-F238E27FC236}">
                  <a16:creationId xmlns:a16="http://schemas.microsoft.com/office/drawing/2014/main" id="{8DCF1E8B-9247-45E2-8641-90DA9F7D52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5" name="Freeform 14">
              <a:extLst>
                <a:ext uri="{FF2B5EF4-FFF2-40B4-BE49-F238E27FC236}">
                  <a16:creationId xmlns:a16="http://schemas.microsoft.com/office/drawing/2014/main" id="{48DF418F-91AD-4E55-AF3B-F28FF45961B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6" name="Freeform 15">
              <a:extLst>
                <a:ext uri="{FF2B5EF4-FFF2-40B4-BE49-F238E27FC236}">
                  <a16:creationId xmlns:a16="http://schemas.microsoft.com/office/drawing/2014/main" id="{EDBF35BD-D1DA-49B1-AE30-289189DACD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7" name="Freeform 16">
              <a:extLst>
                <a:ext uri="{FF2B5EF4-FFF2-40B4-BE49-F238E27FC236}">
                  <a16:creationId xmlns:a16="http://schemas.microsoft.com/office/drawing/2014/main" id="{69198BEC-A3B6-4562-AB0F-3E7760026C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8" name="Freeform 17">
              <a:extLst>
                <a:ext uri="{FF2B5EF4-FFF2-40B4-BE49-F238E27FC236}">
                  <a16:creationId xmlns:a16="http://schemas.microsoft.com/office/drawing/2014/main" id="{9AB30D45-77AB-4323-83A2-1A637D07D54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9" name="Freeform 18">
              <a:extLst>
                <a:ext uri="{FF2B5EF4-FFF2-40B4-BE49-F238E27FC236}">
                  <a16:creationId xmlns:a16="http://schemas.microsoft.com/office/drawing/2014/main" id="{D1AD137E-7B63-434C-9D0D-5A64BB4968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0" name="Freeform 19">
              <a:extLst>
                <a:ext uri="{FF2B5EF4-FFF2-40B4-BE49-F238E27FC236}">
                  <a16:creationId xmlns:a16="http://schemas.microsoft.com/office/drawing/2014/main" id="{8B32BE2D-36DC-4BD0-952E-8FE32A70DB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1" name="Freeform 20">
              <a:extLst>
                <a:ext uri="{FF2B5EF4-FFF2-40B4-BE49-F238E27FC236}">
                  <a16:creationId xmlns:a16="http://schemas.microsoft.com/office/drawing/2014/main" id="{930295E0-AD01-4DB0-9829-AD91BED608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 name="Freeform 21">
              <a:extLst>
                <a:ext uri="{FF2B5EF4-FFF2-40B4-BE49-F238E27FC236}">
                  <a16:creationId xmlns:a16="http://schemas.microsoft.com/office/drawing/2014/main" id="{29807E74-6BFD-4EA7-B3F3-92C0728A7D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3" name="Freeform 22">
              <a:extLst>
                <a:ext uri="{FF2B5EF4-FFF2-40B4-BE49-F238E27FC236}">
                  <a16:creationId xmlns:a16="http://schemas.microsoft.com/office/drawing/2014/main" id="{C9EDBF49-4B87-4B6F-BEE6-DDC4A63CE60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4" name="Freeform 23">
              <a:extLst>
                <a:ext uri="{FF2B5EF4-FFF2-40B4-BE49-F238E27FC236}">
                  <a16:creationId xmlns:a16="http://schemas.microsoft.com/office/drawing/2014/main" id="{7738C468-1405-4ED9-8392-F93FA995EE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5" name="Freeform 24">
              <a:extLst>
                <a:ext uri="{FF2B5EF4-FFF2-40B4-BE49-F238E27FC236}">
                  <a16:creationId xmlns:a16="http://schemas.microsoft.com/office/drawing/2014/main" id="{F16402CF-F511-450A-8584-8C8A5B7E9D9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6" name="Freeform 25">
              <a:extLst>
                <a:ext uri="{FF2B5EF4-FFF2-40B4-BE49-F238E27FC236}">
                  <a16:creationId xmlns:a16="http://schemas.microsoft.com/office/drawing/2014/main" id="{85E5B49A-CFC2-4019-9BA6-528095F788C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4" name="TextBox 3">
            <a:extLst>
              <a:ext uri="{FF2B5EF4-FFF2-40B4-BE49-F238E27FC236}">
                <a16:creationId xmlns:a16="http://schemas.microsoft.com/office/drawing/2014/main" id="{1A1DC54F-D139-4023-92A7-DAAF2C4C02AE}"/>
              </a:ext>
            </a:extLst>
          </p:cNvPr>
          <p:cNvSpPr txBox="1"/>
          <p:nvPr/>
        </p:nvSpPr>
        <p:spPr>
          <a:xfrm>
            <a:off x="7269686" y="795527"/>
            <a:ext cx="4123738" cy="1433323"/>
          </a:xfrm>
          <a:prstGeom prst="rect">
            <a:avLst/>
          </a:prstGeom>
        </p:spPr>
        <p:txBody>
          <a:bodyPr rot="0" spcFirstLastPara="0" vertOverflow="overflow" horzOverflow="overflow" vert="horz" lIns="228600" tIns="228600" rIns="228600" bIns="228600" numCol="1" spcCol="0" rtlCol="0" fromWordArt="0" anchor="ctr" anchorCtr="0" forceAA="0" compatLnSpc="1">
            <a:prstTxWarp prst="textNoShape">
              <a:avLst/>
            </a:prstTxWarp>
            <a:normAutofit/>
          </a:bodyPr>
          <a:lstStyle/>
          <a:p>
            <a:pPr defTabSz="914400"/>
            <a:r>
              <a:rPr lang="en-US" sz="2800" i="1" spc="-150">
                <a:solidFill>
                  <a:schemeClr val="accent1">
                    <a:lumMod val="75000"/>
                  </a:schemeClr>
                </a:solidFill>
                <a:latin typeface="Algerian"/>
                <a:ea typeface="+mn-lt"/>
                <a:cs typeface="+mn-lt"/>
              </a:rPr>
              <a:t>Aims and objectives</a:t>
            </a:r>
          </a:p>
          <a:p>
            <a:pPr defTabSz="914400">
              <a:lnSpc>
                <a:spcPct val="85000"/>
              </a:lnSpc>
              <a:spcBef>
                <a:spcPct val="0"/>
              </a:spcBef>
              <a:spcAft>
                <a:spcPts val="600"/>
              </a:spcAft>
            </a:pPr>
            <a:endParaRPr lang="en-US" sz="3200" spc="-150">
              <a:solidFill>
                <a:schemeClr val="tx2"/>
              </a:solidFill>
              <a:latin typeface="Calibri Light"/>
              <a:ea typeface="+mj-ea"/>
              <a:cs typeface="Calibri Light"/>
            </a:endParaRPr>
          </a:p>
        </p:txBody>
      </p:sp>
      <p:sp>
        <p:nvSpPr>
          <p:cNvPr id="133" name="Rectangle 107">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7720" y="795527"/>
            <a:ext cx="5970638" cy="5248847"/>
          </a:xfrm>
          <a:prstGeom prst="rect">
            <a:avLst/>
          </a:prstGeom>
          <a:solidFill>
            <a:schemeClr val="bg1"/>
          </a:solidFill>
          <a:ln w="19050">
            <a:solidFill>
              <a:srgbClr val="E67B6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83">
            <a:extLst>
              <a:ext uri="{FF2B5EF4-FFF2-40B4-BE49-F238E27FC236}">
                <a16:creationId xmlns:a16="http://schemas.microsoft.com/office/drawing/2014/main" id="{7ECC8B1D-E1B1-49CC-B0AF-D41CB46AA775}"/>
              </a:ext>
            </a:extLst>
          </p:cNvPr>
          <p:cNvPicPr>
            <a:picLocks noChangeAspect="1"/>
          </p:cNvPicPr>
          <p:nvPr/>
        </p:nvPicPr>
        <p:blipFill>
          <a:blip r:embed="rId2"/>
          <a:stretch>
            <a:fillRect/>
          </a:stretch>
        </p:blipFill>
        <p:spPr>
          <a:xfrm>
            <a:off x="591115" y="2058835"/>
            <a:ext cx="6372098" cy="2679896"/>
          </a:xfrm>
          <a:prstGeom prst="rect">
            <a:avLst/>
          </a:prstGeom>
          <a:ln w="12700">
            <a:noFill/>
          </a:ln>
        </p:spPr>
      </p:pic>
      <p:sp>
        <p:nvSpPr>
          <p:cNvPr id="2" name="TextBox 1">
            <a:extLst>
              <a:ext uri="{FF2B5EF4-FFF2-40B4-BE49-F238E27FC236}">
                <a16:creationId xmlns:a16="http://schemas.microsoft.com/office/drawing/2014/main" id="{AAB272D0-8750-427B-989E-BC72246107FB}"/>
              </a:ext>
            </a:extLst>
          </p:cNvPr>
          <p:cNvSpPr txBox="1"/>
          <p:nvPr/>
        </p:nvSpPr>
        <p:spPr>
          <a:xfrm>
            <a:off x="7272651" y="2338388"/>
            <a:ext cx="4808689" cy="3709986"/>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Autofit/>
          </a:bodyPr>
          <a:lstStyle/>
          <a:p>
            <a:pPr indent="-228600" defTabSz="914400">
              <a:lnSpc>
                <a:spcPct val="150000"/>
              </a:lnSpc>
              <a:spcAft>
                <a:spcPts val="600"/>
              </a:spcAft>
              <a:buClr>
                <a:srgbClr val="E67B61"/>
              </a:buClr>
              <a:buSzPct val="110000"/>
              <a:buFont typeface="Wingdings" panose="05000000000000000000" pitchFamily="2" charset="2"/>
              <a:buChar char="§"/>
            </a:pPr>
            <a:r>
              <a:rPr lang="en-US" sz="2400">
                <a:latin typeface="Rockwell"/>
                <a:cs typeface="Calibri"/>
              </a:rPr>
              <a:t> Tesla aim is to get a wider marker</a:t>
            </a:r>
          </a:p>
          <a:p>
            <a:pPr indent="-228600" defTabSz="914400">
              <a:lnSpc>
                <a:spcPct val="150000"/>
              </a:lnSpc>
              <a:spcAft>
                <a:spcPts val="600"/>
              </a:spcAft>
              <a:buClr>
                <a:srgbClr val="E67B61"/>
              </a:buClr>
              <a:buSzPct val="110000"/>
              <a:buFont typeface="Wingdings" panose="05000000000000000000" pitchFamily="2" charset="2"/>
              <a:buChar char="§"/>
            </a:pPr>
            <a:r>
              <a:rPr lang="en-US" sz="2400">
                <a:latin typeface="Rockwell"/>
                <a:cs typeface="Calibri"/>
              </a:rPr>
              <a:t> Focus on two new model cars model S and model X</a:t>
            </a:r>
          </a:p>
          <a:p>
            <a:pPr indent="-228600" defTabSz="914400">
              <a:lnSpc>
                <a:spcPct val="150000"/>
              </a:lnSpc>
              <a:spcAft>
                <a:spcPts val="600"/>
              </a:spcAft>
              <a:buClr>
                <a:srgbClr val="E67B61"/>
              </a:buClr>
              <a:buSzPct val="110000"/>
              <a:buFont typeface="Wingdings" panose="05000000000000000000" pitchFamily="2" charset="2"/>
              <a:buChar char="§"/>
            </a:pPr>
            <a:r>
              <a:rPr lang="en-US" sz="2400">
                <a:latin typeface="Rockwell"/>
                <a:cs typeface="Calibri"/>
              </a:rPr>
              <a:t>More enjoyable to drive.</a:t>
            </a:r>
          </a:p>
          <a:p>
            <a:pPr indent="-228600" defTabSz="914400">
              <a:lnSpc>
                <a:spcPct val="150000"/>
              </a:lnSpc>
              <a:spcAft>
                <a:spcPts val="600"/>
              </a:spcAft>
              <a:buClr>
                <a:srgbClr val="E67B61"/>
              </a:buClr>
              <a:buSzPct val="110000"/>
              <a:buFont typeface="Wingdings" panose="05000000000000000000" pitchFamily="2" charset="2"/>
              <a:buChar char="§"/>
            </a:pPr>
            <a:r>
              <a:rPr lang="en-US" sz="2400">
                <a:latin typeface="Rockwell"/>
                <a:cs typeface="Calibri"/>
              </a:rPr>
              <a:t>Be better to use than gasoline vehicle.</a:t>
            </a:r>
          </a:p>
        </p:txBody>
      </p:sp>
      <p:sp>
        <p:nvSpPr>
          <p:cNvPr id="3" name="TextBox 2">
            <a:extLst>
              <a:ext uri="{FF2B5EF4-FFF2-40B4-BE49-F238E27FC236}">
                <a16:creationId xmlns:a16="http://schemas.microsoft.com/office/drawing/2014/main" id="{F5D0B4D7-5946-4737-B724-173D0BB5CF50}"/>
              </a:ext>
            </a:extLst>
          </p:cNvPr>
          <p:cNvSpPr txBox="1"/>
          <p:nvPr/>
        </p:nvSpPr>
        <p:spPr>
          <a:xfrm>
            <a:off x="808566" y="4692650"/>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t>(Tesla.com, 2021)</a:t>
            </a:r>
          </a:p>
        </p:txBody>
      </p:sp>
      <p:sp>
        <p:nvSpPr>
          <p:cNvPr id="6" name="TextBox 5">
            <a:extLst>
              <a:ext uri="{FF2B5EF4-FFF2-40B4-BE49-F238E27FC236}">
                <a16:creationId xmlns:a16="http://schemas.microsoft.com/office/drawing/2014/main" id="{CC7FD4E1-8FDE-485B-951B-8E063F9D6E61}"/>
              </a:ext>
            </a:extLst>
          </p:cNvPr>
          <p:cNvSpPr txBox="1"/>
          <p:nvPr/>
        </p:nvSpPr>
        <p:spPr>
          <a:xfrm>
            <a:off x="9677400" y="6047316"/>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t>(Panmore.com, 2021)</a:t>
            </a:r>
          </a:p>
        </p:txBody>
      </p:sp>
    </p:spTree>
    <p:extLst>
      <p:ext uri="{BB962C8B-B14F-4D97-AF65-F5344CB8AC3E}">
        <p14:creationId xmlns:p14="http://schemas.microsoft.com/office/powerpoint/2010/main" val="34006767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15E1AC81-83F2-45A8-9054-15570F4E25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8" name="Freeform 5">
              <a:extLst>
                <a:ext uri="{FF2B5EF4-FFF2-40B4-BE49-F238E27FC236}">
                  <a16:creationId xmlns:a16="http://schemas.microsoft.com/office/drawing/2014/main" id="{B15AA7C5-9BFE-4B90-A119-467AFACE9E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 name="Freeform 6">
              <a:extLst>
                <a:ext uri="{FF2B5EF4-FFF2-40B4-BE49-F238E27FC236}">
                  <a16:creationId xmlns:a16="http://schemas.microsoft.com/office/drawing/2014/main" id="{944AB87D-35AF-4719-9940-5822E77023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 name="Freeform 7">
              <a:extLst>
                <a:ext uri="{FF2B5EF4-FFF2-40B4-BE49-F238E27FC236}">
                  <a16:creationId xmlns:a16="http://schemas.microsoft.com/office/drawing/2014/main" id="{E8B33BE3-7890-4628-9322-7EFBA3375B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8">
              <a:extLst>
                <a:ext uri="{FF2B5EF4-FFF2-40B4-BE49-F238E27FC236}">
                  <a16:creationId xmlns:a16="http://schemas.microsoft.com/office/drawing/2014/main" id="{01AD3ECF-519E-45E2-99DA-F5C1B50715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2" name="Freeform 9">
              <a:extLst>
                <a:ext uri="{FF2B5EF4-FFF2-40B4-BE49-F238E27FC236}">
                  <a16:creationId xmlns:a16="http://schemas.microsoft.com/office/drawing/2014/main" id="{C050E700-0FF1-4D25-B54C-84BA04FCD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3" name="Freeform 10">
              <a:extLst>
                <a:ext uri="{FF2B5EF4-FFF2-40B4-BE49-F238E27FC236}">
                  <a16:creationId xmlns:a16="http://schemas.microsoft.com/office/drawing/2014/main" id="{720D9C11-F5C9-41B0-B2F2-EE20BC3D0C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11">
              <a:extLst>
                <a:ext uri="{FF2B5EF4-FFF2-40B4-BE49-F238E27FC236}">
                  <a16:creationId xmlns:a16="http://schemas.microsoft.com/office/drawing/2014/main" id="{623A9DA0-857E-4CDE-80EA-F30F1CE55C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12">
              <a:extLst>
                <a:ext uri="{FF2B5EF4-FFF2-40B4-BE49-F238E27FC236}">
                  <a16:creationId xmlns:a16="http://schemas.microsoft.com/office/drawing/2014/main" id="{C48B8F4C-2C83-46F6-AFCD-58166AEB18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3">
              <a:extLst>
                <a:ext uri="{FF2B5EF4-FFF2-40B4-BE49-F238E27FC236}">
                  <a16:creationId xmlns:a16="http://schemas.microsoft.com/office/drawing/2014/main" id="{234C3795-C44D-41A7-A8F6-891387A668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4">
              <a:extLst>
                <a:ext uri="{FF2B5EF4-FFF2-40B4-BE49-F238E27FC236}">
                  <a16:creationId xmlns:a16="http://schemas.microsoft.com/office/drawing/2014/main" id="{91CC36F4-5DFA-4954-B354-97B180E98F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5">
              <a:extLst>
                <a:ext uri="{FF2B5EF4-FFF2-40B4-BE49-F238E27FC236}">
                  <a16:creationId xmlns:a16="http://schemas.microsoft.com/office/drawing/2014/main" id="{7087A08E-C024-457D-8F99-1F340CED61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6">
              <a:extLst>
                <a:ext uri="{FF2B5EF4-FFF2-40B4-BE49-F238E27FC236}">
                  <a16:creationId xmlns:a16="http://schemas.microsoft.com/office/drawing/2014/main" id="{61CFBC61-7F57-45D7-860E-BF51B0EDA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7">
              <a:extLst>
                <a:ext uri="{FF2B5EF4-FFF2-40B4-BE49-F238E27FC236}">
                  <a16:creationId xmlns:a16="http://schemas.microsoft.com/office/drawing/2014/main" id="{2591C3DB-4880-431E-BC3D-37F1378AC5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8">
              <a:extLst>
                <a:ext uri="{FF2B5EF4-FFF2-40B4-BE49-F238E27FC236}">
                  <a16:creationId xmlns:a16="http://schemas.microsoft.com/office/drawing/2014/main" id="{79557EFE-4199-4E24-8A13-1B9CC1715A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9">
              <a:extLst>
                <a:ext uri="{FF2B5EF4-FFF2-40B4-BE49-F238E27FC236}">
                  <a16:creationId xmlns:a16="http://schemas.microsoft.com/office/drawing/2014/main" id="{0B965615-6052-4907-A136-9CAD14604C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20">
              <a:extLst>
                <a:ext uri="{FF2B5EF4-FFF2-40B4-BE49-F238E27FC236}">
                  <a16:creationId xmlns:a16="http://schemas.microsoft.com/office/drawing/2014/main" id="{F788FFC4-205D-47C1-91E7-DD1A52E0A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4" name="Freeform 21">
              <a:extLst>
                <a:ext uri="{FF2B5EF4-FFF2-40B4-BE49-F238E27FC236}">
                  <a16:creationId xmlns:a16="http://schemas.microsoft.com/office/drawing/2014/main" id="{462FADD6-C927-46ED-A6E6-273B35C2F1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5" name="Freeform 22">
              <a:extLst>
                <a:ext uri="{FF2B5EF4-FFF2-40B4-BE49-F238E27FC236}">
                  <a16:creationId xmlns:a16="http://schemas.microsoft.com/office/drawing/2014/main" id="{AF64005E-134D-4444-9425-FB1C188985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3">
              <a:extLst>
                <a:ext uri="{FF2B5EF4-FFF2-40B4-BE49-F238E27FC236}">
                  <a16:creationId xmlns:a16="http://schemas.microsoft.com/office/drawing/2014/main" id="{E2565CA7-A8CB-463D-8D25-4F41235BC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4">
              <a:extLst>
                <a:ext uri="{FF2B5EF4-FFF2-40B4-BE49-F238E27FC236}">
                  <a16:creationId xmlns:a16="http://schemas.microsoft.com/office/drawing/2014/main" id="{41ABBFC0-4EEA-4634-A73B-945729D6BA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5">
              <a:extLst>
                <a:ext uri="{FF2B5EF4-FFF2-40B4-BE49-F238E27FC236}">
                  <a16:creationId xmlns:a16="http://schemas.microsoft.com/office/drawing/2014/main" id="{E422F11F-726A-4A93-9D1B-B1400B061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0" name="Group 29">
            <a:extLst>
              <a:ext uri="{FF2B5EF4-FFF2-40B4-BE49-F238E27FC236}">
                <a16:creationId xmlns:a16="http://schemas.microsoft.com/office/drawing/2014/main" id="{FBF129BC-EA9E-4D20-898B-399F7727DFB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1" name="Rectangle 30">
              <a:extLst>
                <a:ext uri="{FF2B5EF4-FFF2-40B4-BE49-F238E27FC236}">
                  <a16:creationId xmlns:a16="http://schemas.microsoft.com/office/drawing/2014/main" id="{CFF42BAE-3249-46C8-9108-A83C87206B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2" name="Isosceles Triangle 22">
              <a:extLst>
                <a:ext uri="{FF2B5EF4-FFF2-40B4-BE49-F238E27FC236}">
                  <a16:creationId xmlns:a16="http://schemas.microsoft.com/office/drawing/2014/main" id="{4DDE2BA8-4174-4A99-BB09-0BA28F2685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a:extLst>
                <a:ext uri="{FF2B5EF4-FFF2-40B4-BE49-F238E27FC236}">
                  <a16:creationId xmlns:a16="http://schemas.microsoft.com/office/drawing/2014/main" id="{4A893933-F7DD-4DA6-85C7-4CFF58741E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5" name="Rectangle 34">
            <a:extLst>
              <a:ext uri="{FF2B5EF4-FFF2-40B4-BE49-F238E27FC236}">
                <a16:creationId xmlns:a16="http://schemas.microsoft.com/office/drawing/2014/main" id="{EDB4298B-514D-4087-BFCF-5E0B7C9A9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04250D78-05C1-41CC-8744-FF36129625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38" name="Freeform 5">
              <a:extLst>
                <a:ext uri="{FF2B5EF4-FFF2-40B4-BE49-F238E27FC236}">
                  <a16:creationId xmlns:a16="http://schemas.microsoft.com/office/drawing/2014/main" id="{488B658F-163C-450C-B32C-2385E374B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 name="Freeform 6">
              <a:extLst>
                <a:ext uri="{FF2B5EF4-FFF2-40B4-BE49-F238E27FC236}">
                  <a16:creationId xmlns:a16="http://schemas.microsoft.com/office/drawing/2014/main" id="{5AE85F6C-45F9-4F00-8AA8-52BD51059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a:extLst>
                <a:ext uri="{FF2B5EF4-FFF2-40B4-BE49-F238E27FC236}">
                  <a16:creationId xmlns:a16="http://schemas.microsoft.com/office/drawing/2014/main" id="{4B0E90C3-F098-46CE-B1D9-44EDE9C6E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a:extLst>
                <a:ext uri="{FF2B5EF4-FFF2-40B4-BE49-F238E27FC236}">
                  <a16:creationId xmlns:a16="http://schemas.microsoft.com/office/drawing/2014/main" id="{FFF59D4E-9109-4D0A-8064-9C534CCFB9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a:extLst>
                <a:ext uri="{FF2B5EF4-FFF2-40B4-BE49-F238E27FC236}">
                  <a16:creationId xmlns:a16="http://schemas.microsoft.com/office/drawing/2014/main" id="{94B8AAA4-1840-48B9-A1E7-8CE75F8732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a:extLst>
                <a:ext uri="{FF2B5EF4-FFF2-40B4-BE49-F238E27FC236}">
                  <a16:creationId xmlns:a16="http://schemas.microsoft.com/office/drawing/2014/main" id="{5A87B14D-183F-429F-849A-A6DC957B0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a:extLst>
                <a:ext uri="{FF2B5EF4-FFF2-40B4-BE49-F238E27FC236}">
                  <a16:creationId xmlns:a16="http://schemas.microsoft.com/office/drawing/2014/main" id="{1C261938-CF78-4843-9295-A20FD1591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a:extLst>
                <a:ext uri="{FF2B5EF4-FFF2-40B4-BE49-F238E27FC236}">
                  <a16:creationId xmlns:a16="http://schemas.microsoft.com/office/drawing/2014/main" id="{70557A9F-9800-4BDA-8EA5-312FBB05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a:extLst>
                <a:ext uri="{FF2B5EF4-FFF2-40B4-BE49-F238E27FC236}">
                  <a16:creationId xmlns:a16="http://schemas.microsoft.com/office/drawing/2014/main" id="{55443555-50A7-490F-A7BD-C3761876BE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a:extLst>
                <a:ext uri="{FF2B5EF4-FFF2-40B4-BE49-F238E27FC236}">
                  <a16:creationId xmlns:a16="http://schemas.microsoft.com/office/drawing/2014/main" id="{0E25D709-0236-44C4-9AD0-23C27FFB6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a:extLst>
                <a:ext uri="{FF2B5EF4-FFF2-40B4-BE49-F238E27FC236}">
                  <a16:creationId xmlns:a16="http://schemas.microsoft.com/office/drawing/2014/main" id="{52D3488E-C376-4058-9B14-3E67ECCF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a:extLst>
                <a:ext uri="{FF2B5EF4-FFF2-40B4-BE49-F238E27FC236}">
                  <a16:creationId xmlns:a16="http://schemas.microsoft.com/office/drawing/2014/main" id="{29C0577D-AE94-4E3E-AFE9-87D6F505C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a:extLst>
                <a:ext uri="{FF2B5EF4-FFF2-40B4-BE49-F238E27FC236}">
                  <a16:creationId xmlns:a16="http://schemas.microsoft.com/office/drawing/2014/main" id="{628A3D14-A3AE-415B-81C0-10DABBD63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a:extLst>
                <a:ext uri="{FF2B5EF4-FFF2-40B4-BE49-F238E27FC236}">
                  <a16:creationId xmlns:a16="http://schemas.microsoft.com/office/drawing/2014/main" id="{07722035-1059-41F4-801E-F6C3F4383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a:extLst>
                <a:ext uri="{FF2B5EF4-FFF2-40B4-BE49-F238E27FC236}">
                  <a16:creationId xmlns:a16="http://schemas.microsoft.com/office/drawing/2014/main" id="{98275878-64ED-413C-B1B9-654EE17C5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a:extLst>
                <a:ext uri="{FF2B5EF4-FFF2-40B4-BE49-F238E27FC236}">
                  <a16:creationId xmlns:a16="http://schemas.microsoft.com/office/drawing/2014/main" id="{6BE90BD7-1A14-43A3-8CD4-8D181EE63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a:extLst>
                <a:ext uri="{FF2B5EF4-FFF2-40B4-BE49-F238E27FC236}">
                  <a16:creationId xmlns:a16="http://schemas.microsoft.com/office/drawing/2014/main" id="{8609B6EC-0BA4-4C45-B9CA-311B34B83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a:extLst>
                <a:ext uri="{FF2B5EF4-FFF2-40B4-BE49-F238E27FC236}">
                  <a16:creationId xmlns:a16="http://schemas.microsoft.com/office/drawing/2014/main" id="{BA3962A2-D76B-4346-9535-356648073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a:extLst>
                <a:ext uri="{FF2B5EF4-FFF2-40B4-BE49-F238E27FC236}">
                  <a16:creationId xmlns:a16="http://schemas.microsoft.com/office/drawing/2014/main" id="{28CBAD67-783A-4EFF-852A-40CD9D58C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a:extLst>
                <a:ext uri="{FF2B5EF4-FFF2-40B4-BE49-F238E27FC236}">
                  <a16:creationId xmlns:a16="http://schemas.microsoft.com/office/drawing/2014/main" id="{780BC275-9329-40AA-849F-7B258245E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a:extLst>
                <a:ext uri="{FF2B5EF4-FFF2-40B4-BE49-F238E27FC236}">
                  <a16:creationId xmlns:a16="http://schemas.microsoft.com/office/drawing/2014/main" id="{55DA4B63-E5E4-49C5-BC03-E5A312146F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2" name="TextBox 1">
            <a:extLst>
              <a:ext uri="{FF2B5EF4-FFF2-40B4-BE49-F238E27FC236}">
                <a16:creationId xmlns:a16="http://schemas.microsoft.com/office/drawing/2014/main" id="{4BAB83C5-398C-4095-874F-91EF9BCD9DF7}"/>
              </a:ext>
            </a:extLst>
          </p:cNvPr>
          <p:cNvSpPr txBox="1"/>
          <p:nvPr/>
        </p:nvSpPr>
        <p:spPr>
          <a:xfrm>
            <a:off x="7094011" y="510348"/>
            <a:ext cx="6677551" cy="630794"/>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defTabSz="914400">
              <a:lnSpc>
                <a:spcPct val="120000"/>
              </a:lnSpc>
              <a:spcAft>
                <a:spcPts val="600"/>
              </a:spcAft>
              <a:buClr>
                <a:schemeClr val="accent1"/>
              </a:buClr>
              <a:buSzPct val="110000"/>
            </a:pPr>
            <a:r>
              <a:rPr lang="en-US" sz="2400">
                <a:solidFill>
                  <a:schemeClr val="accent1">
                    <a:lumMod val="75000"/>
                  </a:schemeClr>
                </a:solidFill>
                <a:latin typeface="Algerian"/>
              </a:rPr>
              <a:t>Mission and vision of company</a:t>
            </a:r>
          </a:p>
        </p:txBody>
      </p:sp>
      <p:sp>
        <p:nvSpPr>
          <p:cNvPr id="3" name="TextBox 2">
            <a:extLst>
              <a:ext uri="{FF2B5EF4-FFF2-40B4-BE49-F238E27FC236}">
                <a16:creationId xmlns:a16="http://schemas.microsoft.com/office/drawing/2014/main" id="{AF7A3E6D-2D01-4EB7-BFE3-B6730D04DE16}"/>
              </a:ext>
            </a:extLst>
          </p:cNvPr>
          <p:cNvSpPr txBox="1"/>
          <p:nvPr/>
        </p:nvSpPr>
        <p:spPr>
          <a:xfrm>
            <a:off x="7296150" y="1507067"/>
            <a:ext cx="4447116" cy="46012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150000"/>
              </a:lnSpc>
              <a:buFont typeface="Arial"/>
              <a:buChar char="•"/>
            </a:pPr>
            <a:r>
              <a:rPr lang="en-US" sz="2000" i="1">
                <a:ea typeface="+mn-lt"/>
                <a:cs typeface="+mn-lt"/>
              </a:rPr>
              <a:t>To accelerate </a:t>
            </a:r>
            <a:endParaRPr lang="en-US" sz="2000" i="1"/>
          </a:p>
          <a:p>
            <a:pPr marL="285750" indent="-285750">
              <a:lnSpc>
                <a:spcPct val="150000"/>
              </a:lnSpc>
              <a:buFont typeface="Arial"/>
              <a:buChar char="•"/>
            </a:pPr>
            <a:r>
              <a:rPr lang="en-US" sz="2000" i="1">
                <a:ea typeface="+mn-lt"/>
                <a:cs typeface="+mn-lt"/>
              </a:rPr>
              <a:t>The world’s transition </a:t>
            </a:r>
            <a:endParaRPr lang="en-US" sz="2000" i="1"/>
          </a:p>
          <a:p>
            <a:pPr marL="285750" indent="-285750">
              <a:lnSpc>
                <a:spcPct val="150000"/>
              </a:lnSpc>
              <a:buFont typeface="Arial"/>
              <a:buChar char="•"/>
            </a:pPr>
            <a:r>
              <a:rPr lang="en-US" sz="2000" i="1">
                <a:ea typeface="+mn-lt"/>
                <a:cs typeface="+mn-lt"/>
              </a:rPr>
              <a:t>To sustainable energy </a:t>
            </a:r>
            <a:endParaRPr lang="en-US" sz="2000" i="1"/>
          </a:p>
          <a:p>
            <a:pPr marL="285750" indent="-285750">
              <a:lnSpc>
                <a:spcPct val="150000"/>
              </a:lnSpc>
              <a:buFont typeface="Arial"/>
              <a:buChar char="•"/>
            </a:pPr>
            <a:r>
              <a:rPr lang="en-US" sz="2000" i="1">
                <a:ea typeface="+mn-lt"/>
                <a:cs typeface="+mn-lt"/>
              </a:rPr>
              <a:t>Most compelling </a:t>
            </a:r>
            <a:endParaRPr lang="en-US" sz="2000" i="1"/>
          </a:p>
          <a:p>
            <a:pPr marL="285750" indent="-285750">
              <a:lnSpc>
                <a:spcPct val="150000"/>
              </a:lnSpc>
              <a:buFont typeface="Arial"/>
              <a:buChar char="•"/>
            </a:pPr>
            <a:r>
              <a:rPr lang="en-US" sz="2000" i="1">
                <a:ea typeface="+mn-lt"/>
                <a:cs typeface="+mn-lt"/>
              </a:rPr>
              <a:t>Car company </a:t>
            </a:r>
            <a:endParaRPr lang="en-US" sz="2000" i="1"/>
          </a:p>
          <a:p>
            <a:pPr marL="285750" indent="-285750">
              <a:lnSpc>
                <a:spcPct val="150000"/>
              </a:lnSpc>
              <a:buFont typeface="Arial"/>
              <a:buChar char="•"/>
            </a:pPr>
            <a:r>
              <a:rPr lang="en-US" sz="2000" i="1">
                <a:ea typeface="+mn-lt"/>
                <a:cs typeface="+mn-lt"/>
              </a:rPr>
              <a:t>21</a:t>
            </a:r>
            <a:r>
              <a:rPr lang="en-US" sz="2000" i="1" baseline="30000">
                <a:ea typeface="+mn-lt"/>
                <a:cs typeface="+mn-lt"/>
              </a:rPr>
              <a:t>st</a:t>
            </a:r>
            <a:r>
              <a:rPr lang="en-US" sz="2000" i="1">
                <a:ea typeface="+mn-lt"/>
                <a:cs typeface="+mn-lt"/>
              </a:rPr>
              <a:t> Century </a:t>
            </a:r>
            <a:endParaRPr lang="en-US" sz="2000" i="1"/>
          </a:p>
          <a:p>
            <a:pPr marL="285750" indent="-285750">
              <a:lnSpc>
                <a:spcPct val="150000"/>
              </a:lnSpc>
              <a:buFont typeface="Arial"/>
              <a:buChar char="•"/>
            </a:pPr>
            <a:r>
              <a:rPr lang="en-US" sz="2000" i="1">
                <a:ea typeface="+mn-lt"/>
                <a:cs typeface="+mn-lt"/>
              </a:rPr>
              <a:t>The world’s transition to electric vehicles </a:t>
            </a:r>
          </a:p>
          <a:p>
            <a:pPr marL="342900" indent="-285750">
              <a:lnSpc>
                <a:spcPct val="150000"/>
              </a:lnSpc>
              <a:spcAft>
                <a:spcPts val="600"/>
              </a:spcAft>
              <a:buFont typeface="Arial"/>
              <a:buChar char="•"/>
            </a:pPr>
            <a:endParaRPr lang="en-US" sz="2000" i="1"/>
          </a:p>
          <a:p>
            <a:pPr marL="285750" indent="-285750">
              <a:buFont typeface="Arial"/>
              <a:buChar char="•"/>
            </a:pPr>
            <a:endParaRPr lang="en-GB"/>
          </a:p>
        </p:txBody>
      </p:sp>
      <p:sp>
        <p:nvSpPr>
          <p:cNvPr id="5" name="TextBox 4">
            <a:extLst>
              <a:ext uri="{FF2B5EF4-FFF2-40B4-BE49-F238E27FC236}">
                <a16:creationId xmlns:a16="http://schemas.microsoft.com/office/drawing/2014/main" id="{27240F20-DF07-4607-A8E0-60F5B4A894CB}"/>
              </a:ext>
            </a:extLst>
          </p:cNvPr>
          <p:cNvSpPr txBox="1"/>
          <p:nvPr/>
        </p:nvSpPr>
        <p:spPr>
          <a:xfrm>
            <a:off x="459317" y="3930651"/>
            <a:ext cx="6828365"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solidFill>
                  <a:schemeClr val="accent1">
                    <a:lumMod val="75000"/>
                  </a:schemeClr>
                </a:solidFill>
                <a:latin typeface="Algerian"/>
                <a:ea typeface="+mn-lt"/>
                <a:cs typeface="+mn-lt"/>
              </a:rPr>
              <a:t>           Current status and service of tesla </a:t>
            </a:r>
            <a:endParaRPr lang="en-GB">
              <a:solidFill>
                <a:schemeClr val="accent1">
                  <a:lumMod val="75000"/>
                </a:schemeClr>
              </a:solidFill>
              <a:latin typeface="Rockwell" panose="02060603020205020403"/>
              <a:ea typeface="+mn-lt"/>
              <a:cs typeface="+mn-lt"/>
            </a:endParaRPr>
          </a:p>
          <a:p>
            <a:endParaRPr lang="en-GB" sz="2000">
              <a:ea typeface="+mn-lt"/>
              <a:cs typeface="+mn-lt"/>
            </a:endParaRPr>
          </a:p>
          <a:p>
            <a:r>
              <a:rPr lang="en-GB" sz="2400">
                <a:latin typeface="Nyala"/>
                <a:ea typeface="+mn-lt"/>
                <a:cs typeface="+mn-lt"/>
              </a:rPr>
              <a:t>Status Updates</a:t>
            </a:r>
            <a:endParaRPr lang="en-GB" sz="2400">
              <a:latin typeface="Nyala"/>
            </a:endParaRPr>
          </a:p>
          <a:p>
            <a:pPr marL="342900" indent="-342900">
              <a:buFont typeface="Arial"/>
              <a:buChar char="•"/>
            </a:pPr>
            <a:endParaRPr lang="en-GB" sz="2000" i="1">
              <a:ea typeface="+mn-lt"/>
              <a:cs typeface="+mn-lt"/>
            </a:endParaRPr>
          </a:p>
          <a:p>
            <a:pPr marL="342900" indent="-342900">
              <a:buFont typeface="Arial"/>
              <a:buChar char="•"/>
            </a:pPr>
            <a:r>
              <a:rPr lang="en-GB" sz="2000" i="1">
                <a:ea typeface="+mn-lt"/>
                <a:cs typeface="+mn-lt"/>
              </a:rPr>
              <a:t>During the service appointment, you can check your car’s status on the Tesla app. </a:t>
            </a:r>
            <a:endParaRPr lang="en-GB" sz="2000" i="1"/>
          </a:p>
          <a:p>
            <a:pPr marL="342900" indent="-342900">
              <a:buFont typeface="Arial"/>
              <a:buChar char="•"/>
            </a:pPr>
            <a:r>
              <a:rPr lang="en-GB" sz="2000" i="1">
                <a:ea typeface="+mn-lt"/>
                <a:cs typeface="+mn-lt"/>
              </a:rPr>
              <a:t>Apps </a:t>
            </a:r>
            <a:endParaRPr lang="en-GB" sz="2000" i="1"/>
          </a:p>
          <a:p>
            <a:br>
              <a:rPr lang="en-GB">
                <a:ea typeface="+mn-lt"/>
                <a:cs typeface="+mn-lt"/>
              </a:rPr>
            </a:br>
            <a:endParaRPr lang="en-GB">
              <a:ea typeface="+mn-lt"/>
              <a:cs typeface="+mn-lt"/>
            </a:endParaRPr>
          </a:p>
        </p:txBody>
      </p:sp>
      <p:pic>
        <p:nvPicPr>
          <p:cNvPr id="34" name="Picture 12" descr="Logo&#10;&#10;Description automatically generated">
            <a:extLst>
              <a:ext uri="{FF2B5EF4-FFF2-40B4-BE49-F238E27FC236}">
                <a16:creationId xmlns:a16="http://schemas.microsoft.com/office/drawing/2014/main" id="{E8B1D60F-50B7-4EB8-A22E-66A9CE8EF456}"/>
              </a:ext>
            </a:extLst>
          </p:cNvPr>
          <p:cNvPicPr>
            <a:picLocks noChangeAspect="1"/>
          </p:cNvPicPr>
          <p:nvPr/>
        </p:nvPicPr>
        <p:blipFill>
          <a:blip r:embed="rId2"/>
          <a:stretch>
            <a:fillRect/>
          </a:stretch>
        </p:blipFill>
        <p:spPr>
          <a:xfrm>
            <a:off x="89959" y="58208"/>
            <a:ext cx="7006167" cy="3587750"/>
          </a:xfrm>
          <a:prstGeom prst="rect">
            <a:avLst/>
          </a:prstGeom>
        </p:spPr>
      </p:pic>
      <p:sp>
        <p:nvSpPr>
          <p:cNvPr id="4" name="TextBox 3">
            <a:extLst>
              <a:ext uri="{FF2B5EF4-FFF2-40B4-BE49-F238E27FC236}">
                <a16:creationId xmlns:a16="http://schemas.microsoft.com/office/drawing/2014/main" id="{492F0762-DB1C-47D0-82BD-AF461559B7C7}"/>
              </a:ext>
            </a:extLst>
          </p:cNvPr>
          <p:cNvSpPr txBox="1"/>
          <p:nvPr/>
        </p:nvSpPr>
        <p:spPr>
          <a:xfrm>
            <a:off x="9211733" y="6110817"/>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t>(Panmore.com, 2021)</a:t>
            </a:r>
            <a:endParaRPr lang="en-GB" i="1"/>
          </a:p>
        </p:txBody>
      </p:sp>
      <p:sp>
        <p:nvSpPr>
          <p:cNvPr id="6" name="TextBox 5">
            <a:extLst>
              <a:ext uri="{FF2B5EF4-FFF2-40B4-BE49-F238E27FC236}">
                <a16:creationId xmlns:a16="http://schemas.microsoft.com/office/drawing/2014/main" id="{E208AF8C-C89B-47CA-A030-F644B475638A}"/>
              </a:ext>
            </a:extLst>
          </p:cNvPr>
          <p:cNvSpPr txBox="1"/>
          <p:nvPr/>
        </p:nvSpPr>
        <p:spPr>
          <a:xfrm>
            <a:off x="4371622" y="3595510"/>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t>(Tesla.com, 2021)</a:t>
            </a:r>
            <a:endParaRPr lang="en-GB"/>
          </a:p>
        </p:txBody>
      </p:sp>
    </p:spTree>
    <p:extLst>
      <p:ext uri="{BB962C8B-B14F-4D97-AF65-F5344CB8AC3E}">
        <p14:creationId xmlns:p14="http://schemas.microsoft.com/office/powerpoint/2010/main" val="22515106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Graphical user interface&#10;&#10;Description automatically generated">
            <a:extLst>
              <a:ext uri="{FF2B5EF4-FFF2-40B4-BE49-F238E27FC236}">
                <a16:creationId xmlns:a16="http://schemas.microsoft.com/office/drawing/2014/main" id="{064086A2-FE2F-4F56-8861-BCE9FED6F27E}"/>
              </a:ext>
            </a:extLst>
          </p:cNvPr>
          <p:cNvPicPr>
            <a:picLocks noChangeAspect="1"/>
          </p:cNvPicPr>
          <p:nvPr/>
        </p:nvPicPr>
        <p:blipFill>
          <a:blip r:embed="rId2"/>
          <a:stretch>
            <a:fillRect/>
          </a:stretch>
        </p:blipFill>
        <p:spPr>
          <a:xfrm>
            <a:off x="4233" y="-4233"/>
            <a:ext cx="12299950" cy="6877048"/>
          </a:xfrm>
          <a:prstGeom prst="rect">
            <a:avLst/>
          </a:prstGeom>
        </p:spPr>
      </p:pic>
      <p:sp>
        <p:nvSpPr>
          <p:cNvPr id="3" name="TextBox 2">
            <a:extLst>
              <a:ext uri="{FF2B5EF4-FFF2-40B4-BE49-F238E27FC236}">
                <a16:creationId xmlns:a16="http://schemas.microsoft.com/office/drawing/2014/main" id="{9A126CA2-DF9F-4340-B475-2A55540EA9EC}"/>
              </a:ext>
            </a:extLst>
          </p:cNvPr>
          <p:cNvSpPr txBox="1"/>
          <p:nvPr/>
        </p:nvSpPr>
        <p:spPr>
          <a:xfrm>
            <a:off x="9666817" y="5772150"/>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solidFill>
                  <a:srgbClr val="FF0000"/>
                </a:solidFill>
              </a:rPr>
              <a:t>(Insideevs.com, 2021)</a:t>
            </a:r>
          </a:p>
        </p:txBody>
      </p:sp>
    </p:spTree>
    <p:extLst>
      <p:ext uri="{BB962C8B-B14F-4D97-AF65-F5344CB8AC3E}">
        <p14:creationId xmlns:p14="http://schemas.microsoft.com/office/powerpoint/2010/main" val="4189936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15E1AC81-83F2-45A8-9054-15570F4E25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8" name="Freeform 5">
              <a:extLst>
                <a:ext uri="{FF2B5EF4-FFF2-40B4-BE49-F238E27FC236}">
                  <a16:creationId xmlns:a16="http://schemas.microsoft.com/office/drawing/2014/main" id="{B15AA7C5-9BFE-4B90-A119-467AFACE9E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 name="Freeform 6">
              <a:extLst>
                <a:ext uri="{FF2B5EF4-FFF2-40B4-BE49-F238E27FC236}">
                  <a16:creationId xmlns:a16="http://schemas.microsoft.com/office/drawing/2014/main" id="{944AB87D-35AF-4719-9940-5822E77023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 name="Freeform 7">
              <a:extLst>
                <a:ext uri="{FF2B5EF4-FFF2-40B4-BE49-F238E27FC236}">
                  <a16:creationId xmlns:a16="http://schemas.microsoft.com/office/drawing/2014/main" id="{E8B33BE3-7890-4628-9322-7EFBA3375B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8">
              <a:extLst>
                <a:ext uri="{FF2B5EF4-FFF2-40B4-BE49-F238E27FC236}">
                  <a16:creationId xmlns:a16="http://schemas.microsoft.com/office/drawing/2014/main" id="{01AD3ECF-519E-45E2-99DA-F5C1B50715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2" name="Freeform 9">
              <a:extLst>
                <a:ext uri="{FF2B5EF4-FFF2-40B4-BE49-F238E27FC236}">
                  <a16:creationId xmlns:a16="http://schemas.microsoft.com/office/drawing/2014/main" id="{C050E700-0FF1-4D25-B54C-84BA04FCD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3" name="Freeform 10">
              <a:extLst>
                <a:ext uri="{FF2B5EF4-FFF2-40B4-BE49-F238E27FC236}">
                  <a16:creationId xmlns:a16="http://schemas.microsoft.com/office/drawing/2014/main" id="{720D9C11-F5C9-41B0-B2F2-EE20BC3D0C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11">
              <a:extLst>
                <a:ext uri="{FF2B5EF4-FFF2-40B4-BE49-F238E27FC236}">
                  <a16:creationId xmlns:a16="http://schemas.microsoft.com/office/drawing/2014/main" id="{623A9DA0-857E-4CDE-80EA-F30F1CE55C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12">
              <a:extLst>
                <a:ext uri="{FF2B5EF4-FFF2-40B4-BE49-F238E27FC236}">
                  <a16:creationId xmlns:a16="http://schemas.microsoft.com/office/drawing/2014/main" id="{C48B8F4C-2C83-46F6-AFCD-58166AEB18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3">
              <a:extLst>
                <a:ext uri="{FF2B5EF4-FFF2-40B4-BE49-F238E27FC236}">
                  <a16:creationId xmlns:a16="http://schemas.microsoft.com/office/drawing/2014/main" id="{234C3795-C44D-41A7-A8F6-891387A668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4">
              <a:extLst>
                <a:ext uri="{FF2B5EF4-FFF2-40B4-BE49-F238E27FC236}">
                  <a16:creationId xmlns:a16="http://schemas.microsoft.com/office/drawing/2014/main" id="{91CC36F4-5DFA-4954-B354-97B180E98F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5">
              <a:extLst>
                <a:ext uri="{FF2B5EF4-FFF2-40B4-BE49-F238E27FC236}">
                  <a16:creationId xmlns:a16="http://schemas.microsoft.com/office/drawing/2014/main" id="{7087A08E-C024-457D-8F99-1F340CED61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6">
              <a:extLst>
                <a:ext uri="{FF2B5EF4-FFF2-40B4-BE49-F238E27FC236}">
                  <a16:creationId xmlns:a16="http://schemas.microsoft.com/office/drawing/2014/main" id="{61CFBC61-7F57-45D7-860E-BF51B0EDA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7">
              <a:extLst>
                <a:ext uri="{FF2B5EF4-FFF2-40B4-BE49-F238E27FC236}">
                  <a16:creationId xmlns:a16="http://schemas.microsoft.com/office/drawing/2014/main" id="{2591C3DB-4880-431E-BC3D-37F1378AC5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8">
              <a:extLst>
                <a:ext uri="{FF2B5EF4-FFF2-40B4-BE49-F238E27FC236}">
                  <a16:creationId xmlns:a16="http://schemas.microsoft.com/office/drawing/2014/main" id="{79557EFE-4199-4E24-8A13-1B9CC1715A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9">
              <a:extLst>
                <a:ext uri="{FF2B5EF4-FFF2-40B4-BE49-F238E27FC236}">
                  <a16:creationId xmlns:a16="http://schemas.microsoft.com/office/drawing/2014/main" id="{0B965615-6052-4907-A136-9CAD14604C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20">
              <a:extLst>
                <a:ext uri="{FF2B5EF4-FFF2-40B4-BE49-F238E27FC236}">
                  <a16:creationId xmlns:a16="http://schemas.microsoft.com/office/drawing/2014/main" id="{F788FFC4-205D-47C1-91E7-DD1A52E0A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4" name="Freeform 21">
              <a:extLst>
                <a:ext uri="{FF2B5EF4-FFF2-40B4-BE49-F238E27FC236}">
                  <a16:creationId xmlns:a16="http://schemas.microsoft.com/office/drawing/2014/main" id="{462FADD6-C927-46ED-A6E6-273B35C2F1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5" name="Freeform 22">
              <a:extLst>
                <a:ext uri="{FF2B5EF4-FFF2-40B4-BE49-F238E27FC236}">
                  <a16:creationId xmlns:a16="http://schemas.microsoft.com/office/drawing/2014/main" id="{AF64005E-134D-4444-9425-FB1C188985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3">
              <a:extLst>
                <a:ext uri="{FF2B5EF4-FFF2-40B4-BE49-F238E27FC236}">
                  <a16:creationId xmlns:a16="http://schemas.microsoft.com/office/drawing/2014/main" id="{E2565CA7-A8CB-463D-8D25-4F41235BC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4">
              <a:extLst>
                <a:ext uri="{FF2B5EF4-FFF2-40B4-BE49-F238E27FC236}">
                  <a16:creationId xmlns:a16="http://schemas.microsoft.com/office/drawing/2014/main" id="{41ABBFC0-4EEA-4634-A73B-945729D6BA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5">
              <a:extLst>
                <a:ext uri="{FF2B5EF4-FFF2-40B4-BE49-F238E27FC236}">
                  <a16:creationId xmlns:a16="http://schemas.microsoft.com/office/drawing/2014/main" id="{E422F11F-726A-4A93-9D1B-B1400B061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0" name="Group 29">
            <a:extLst>
              <a:ext uri="{FF2B5EF4-FFF2-40B4-BE49-F238E27FC236}">
                <a16:creationId xmlns:a16="http://schemas.microsoft.com/office/drawing/2014/main" id="{FBF129BC-EA9E-4D20-898B-399F7727DFB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1" name="Rectangle 30">
              <a:extLst>
                <a:ext uri="{FF2B5EF4-FFF2-40B4-BE49-F238E27FC236}">
                  <a16:creationId xmlns:a16="http://schemas.microsoft.com/office/drawing/2014/main" id="{CFF42BAE-3249-46C8-9108-A83C87206B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2" name="Isosceles Triangle 22">
              <a:extLst>
                <a:ext uri="{FF2B5EF4-FFF2-40B4-BE49-F238E27FC236}">
                  <a16:creationId xmlns:a16="http://schemas.microsoft.com/office/drawing/2014/main" id="{4DDE2BA8-4174-4A99-BB09-0BA28F2685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a:extLst>
                <a:ext uri="{FF2B5EF4-FFF2-40B4-BE49-F238E27FC236}">
                  <a16:creationId xmlns:a16="http://schemas.microsoft.com/office/drawing/2014/main" id="{4A893933-F7DD-4DA6-85C7-4CFF58741E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5" name="Rectangle 34">
            <a:extLst>
              <a:ext uri="{FF2B5EF4-FFF2-40B4-BE49-F238E27FC236}">
                <a16:creationId xmlns:a16="http://schemas.microsoft.com/office/drawing/2014/main" id="{A3BAF07C-C39E-42EB-BB22-8D46691D97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12193061" cy="68692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D8E9CF54-0466-4261-9E62-0249E60E18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38" name="Freeform 5">
              <a:extLst>
                <a:ext uri="{FF2B5EF4-FFF2-40B4-BE49-F238E27FC236}">
                  <a16:creationId xmlns:a16="http://schemas.microsoft.com/office/drawing/2014/main" id="{33E32106-E8B1-4F76-9EE6-58537738A3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a:extLst>
                <a:ext uri="{FF2B5EF4-FFF2-40B4-BE49-F238E27FC236}">
                  <a16:creationId xmlns:a16="http://schemas.microsoft.com/office/drawing/2014/main" id="{C32C2C46-A045-44FB-8A74-5EBD650C27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a:extLst>
                <a:ext uri="{FF2B5EF4-FFF2-40B4-BE49-F238E27FC236}">
                  <a16:creationId xmlns:a16="http://schemas.microsoft.com/office/drawing/2014/main" id="{6A76F79C-6683-4940-BCF7-4BCCCEE406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1" name="Freeform 8">
              <a:extLst>
                <a:ext uri="{FF2B5EF4-FFF2-40B4-BE49-F238E27FC236}">
                  <a16:creationId xmlns:a16="http://schemas.microsoft.com/office/drawing/2014/main" id="{FF4675A3-6D07-4B1F-9BFC-AEBEA1AD06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9">
              <a:extLst>
                <a:ext uri="{FF2B5EF4-FFF2-40B4-BE49-F238E27FC236}">
                  <a16:creationId xmlns:a16="http://schemas.microsoft.com/office/drawing/2014/main" id="{765E127A-B6B7-4B1D-B7BD-6C8C969D29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10">
              <a:extLst>
                <a:ext uri="{FF2B5EF4-FFF2-40B4-BE49-F238E27FC236}">
                  <a16:creationId xmlns:a16="http://schemas.microsoft.com/office/drawing/2014/main" id="{3BCA9D9E-C72C-4751-BFA9-10B85CACE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 name="Freeform 11">
              <a:extLst>
                <a:ext uri="{FF2B5EF4-FFF2-40B4-BE49-F238E27FC236}">
                  <a16:creationId xmlns:a16="http://schemas.microsoft.com/office/drawing/2014/main" id="{080C708C-69BF-441B-AB75-C98160ED06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a:extLst>
                <a:ext uri="{FF2B5EF4-FFF2-40B4-BE49-F238E27FC236}">
                  <a16:creationId xmlns:a16="http://schemas.microsoft.com/office/drawing/2014/main" id="{3E79964E-F8F1-4763-8892-7BC3DAE306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a:extLst>
                <a:ext uri="{FF2B5EF4-FFF2-40B4-BE49-F238E27FC236}">
                  <a16:creationId xmlns:a16="http://schemas.microsoft.com/office/drawing/2014/main" id="{FE09592A-FCC9-4AE5-BA0B-730C6F3BBE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7" name="Freeform 14">
              <a:extLst>
                <a:ext uri="{FF2B5EF4-FFF2-40B4-BE49-F238E27FC236}">
                  <a16:creationId xmlns:a16="http://schemas.microsoft.com/office/drawing/2014/main" id="{96448994-820C-4BC1-ABF3-4579C6F99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8" name="Freeform 15">
              <a:extLst>
                <a:ext uri="{FF2B5EF4-FFF2-40B4-BE49-F238E27FC236}">
                  <a16:creationId xmlns:a16="http://schemas.microsoft.com/office/drawing/2014/main" id="{9BB0D192-565A-42B9-B292-CC032D71A6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9" name="Freeform 16">
              <a:extLst>
                <a:ext uri="{FF2B5EF4-FFF2-40B4-BE49-F238E27FC236}">
                  <a16:creationId xmlns:a16="http://schemas.microsoft.com/office/drawing/2014/main" id="{6D1CA09C-5F40-4E92-A7E9-D1FCEE5128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0" name="Freeform 17">
              <a:extLst>
                <a:ext uri="{FF2B5EF4-FFF2-40B4-BE49-F238E27FC236}">
                  <a16:creationId xmlns:a16="http://schemas.microsoft.com/office/drawing/2014/main" id="{379F5AA5-2E14-4880-A5A6-07AEF2AD89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a:extLst>
                <a:ext uri="{FF2B5EF4-FFF2-40B4-BE49-F238E27FC236}">
                  <a16:creationId xmlns:a16="http://schemas.microsoft.com/office/drawing/2014/main" id="{EF14BD32-D239-4DA3-98B3-7752073657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a:extLst>
                <a:ext uri="{FF2B5EF4-FFF2-40B4-BE49-F238E27FC236}">
                  <a16:creationId xmlns:a16="http://schemas.microsoft.com/office/drawing/2014/main" id="{CF07B250-E5E4-4624-9BD7-8D513A67B7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a:extLst>
                <a:ext uri="{FF2B5EF4-FFF2-40B4-BE49-F238E27FC236}">
                  <a16:creationId xmlns:a16="http://schemas.microsoft.com/office/drawing/2014/main" id="{BCC5D120-7C8C-4290-865C-4EE6E4F245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21">
              <a:extLst>
                <a:ext uri="{FF2B5EF4-FFF2-40B4-BE49-F238E27FC236}">
                  <a16:creationId xmlns:a16="http://schemas.microsoft.com/office/drawing/2014/main" id="{C24688C6-CAE5-4EF2-B2BA-A138DA0A24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2">
              <a:extLst>
                <a:ext uri="{FF2B5EF4-FFF2-40B4-BE49-F238E27FC236}">
                  <a16:creationId xmlns:a16="http://schemas.microsoft.com/office/drawing/2014/main" id="{6BD31099-7C13-4901-A04F-632B1CD84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6" name="Freeform 23">
              <a:extLst>
                <a:ext uri="{FF2B5EF4-FFF2-40B4-BE49-F238E27FC236}">
                  <a16:creationId xmlns:a16="http://schemas.microsoft.com/office/drawing/2014/main" id="{679F5FF7-82B2-4033-8FBE-63170C9378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58" name="Freeform: Shape 57">
            <a:extLst>
              <a:ext uri="{FF2B5EF4-FFF2-40B4-BE49-F238E27FC236}">
                <a16:creationId xmlns:a16="http://schemas.microsoft.com/office/drawing/2014/main" id="{B3D296CC-CA82-4C71-A176-6A9FECDB8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075000"/>
          </a:xfrm>
          <a:custGeom>
            <a:avLst/>
            <a:gdLst>
              <a:gd name="connsiteX0" fmla="*/ 0 w 12192000"/>
              <a:gd name="connsiteY0" fmla="*/ 0 h 2075000"/>
              <a:gd name="connsiteX1" fmla="*/ 12192000 w 12192000"/>
              <a:gd name="connsiteY1" fmla="*/ 0 h 2075000"/>
              <a:gd name="connsiteX2" fmla="*/ 12192000 w 12192000"/>
              <a:gd name="connsiteY2" fmla="*/ 558112 h 2075000"/>
              <a:gd name="connsiteX3" fmla="*/ 12192000 w 12192000"/>
              <a:gd name="connsiteY3" fmla="*/ 750237 h 2075000"/>
              <a:gd name="connsiteX4" fmla="*/ 12192000 w 12192000"/>
              <a:gd name="connsiteY4" fmla="*/ 1726055 h 2075000"/>
              <a:gd name="connsiteX5" fmla="*/ 12113803 w 12192000"/>
              <a:gd name="connsiteY5" fmla="*/ 1734338 h 2075000"/>
              <a:gd name="connsiteX6" fmla="*/ 6753597 w 12192000"/>
              <a:gd name="connsiteY6" fmla="*/ 2057895 h 2075000"/>
              <a:gd name="connsiteX7" fmla="*/ 400746 w 12192000"/>
              <a:gd name="connsiteY7" fmla="*/ 1886552 h 2075000"/>
              <a:gd name="connsiteX8" fmla="*/ 0 w 12192000"/>
              <a:gd name="connsiteY8" fmla="*/ 1849576 h 2075000"/>
              <a:gd name="connsiteX9" fmla="*/ 0 w 12192000"/>
              <a:gd name="connsiteY9" fmla="*/ 750237 h 2075000"/>
              <a:gd name="connsiteX10" fmla="*/ 0 w 12192000"/>
              <a:gd name="connsiteY10" fmla="*/ 558112 h 207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0" h="2075000">
                <a:moveTo>
                  <a:pt x="0" y="0"/>
                </a:moveTo>
                <a:lnTo>
                  <a:pt x="12192000" y="0"/>
                </a:lnTo>
                <a:lnTo>
                  <a:pt x="12192000" y="558112"/>
                </a:lnTo>
                <a:lnTo>
                  <a:pt x="12192000" y="750237"/>
                </a:lnTo>
                <a:lnTo>
                  <a:pt x="12192000" y="1726055"/>
                </a:lnTo>
                <a:lnTo>
                  <a:pt x="12113803" y="1734338"/>
                </a:lnTo>
                <a:cubicBezTo>
                  <a:pt x="10139508" y="1932287"/>
                  <a:pt x="8237152" y="2025290"/>
                  <a:pt x="6753597" y="2057895"/>
                </a:cubicBezTo>
                <a:cubicBezTo>
                  <a:pt x="4940362" y="2097744"/>
                  <a:pt x="2657278" y="2078414"/>
                  <a:pt x="400746" y="1886552"/>
                </a:cubicBezTo>
                <a:lnTo>
                  <a:pt x="0" y="1849576"/>
                </a:lnTo>
                <a:lnTo>
                  <a:pt x="0" y="750237"/>
                </a:lnTo>
                <a:lnTo>
                  <a:pt x="0" y="558112"/>
                </a:lnTo>
                <a:close/>
              </a:path>
            </a:pathLst>
          </a:custGeom>
          <a:solidFill>
            <a:schemeClr val="tx1"/>
          </a:solidFill>
          <a:ln w="44450">
            <a:noFill/>
          </a:ln>
          <a:effectLst/>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23CFF345-2D88-4BCF-ACF8-344C32288053}"/>
              </a:ext>
            </a:extLst>
          </p:cNvPr>
          <p:cNvSpPr txBox="1"/>
          <p:nvPr/>
        </p:nvSpPr>
        <p:spPr>
          <a:xfrm>
            <a:off x="22007" y="184150"/>
            <a:ext cx="12003615"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u="sng">
                <a:solidFill>
                  <a:srgbClr val="FF0000"/>
                </a:solidFill>
                <a:latin typeface="Algerian"/>
              </a:rPr>
              <a:t>Challenges before introducing technology</a:t>
            </a:r>
          </a:p>
        </p:txBody>
      </p:sp>
      <p:sp>
        <p:nvSpPr>
          <p:cNvPr id="2" name="TextBox 1">
            <a:extLst>
              <a:ext uri="{FF2B5EF4-FFF2-40B4-BE49-F238E27FC236}">
                <a16:creationId xmlns:a16="http://schemas.microsoft.com/office/drawing/2014/main" id="{AAC47B87-7E23-499F-95A2-8ABFF4259CBC}"/>
              </a:ext>
            </a:extLst>
          </p:cNvPr>
          <p:cNvSpPr txBox="1"/>
          <p:nvPr/>
        </p:nvSpPr>
        <p:spPr>
          <a:xfrm>
            <a:off x="215901" y="2893483"/>
            <a:ext cx="6076950" cy="33497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nSpc>
                <a:spcPct val="150000"/>
              </a:lnSpc>
              <a:buFont typeface="Arial"/>
              <a:buChar char="•"/>
            </a:pPr>
            <a:r>
              <a:rPr lang="en-GB" sz="2400" u="sng"/>
              <a:t>Unable to provide autopilot feature.</a:t>
            </a:r>
          </a:p>
          <a:p>
            <a:pPr marL="342900" indent="-342900">
              <a:lnSpc>
                <a:spcPct val="150000"/>
              </a:lnSpc>
              <a:buFont typeface="Arial"/>
              <a:buChar char="•"/>
            </a:pPr>
            <a:endParaRPr lang="en-GB" sz="2400" u="sng">
              <a:ea typeface="+mn-lt"/>
              <a:cs typeface="+mn-lt"/>
            </a:endParaRPr>
          </a:p>
          <a:p>
            <a:pPr marL="342900" indent="-342900">
              <a:lnSpc>
                <a:spcPct val="150000"/>
              </a:lnSpc>
              <a:buFont typeface="Arial"/>
              <a:buChar char="•"/>
            </a:pPr>
            <a:r>
              <a:rPr lang="en" sz="2400" u="sng">
                <a:ea typeface="+mn-lt"/>
                <a:cs typeface="+mn-lt"/>
              </a:rPr>
              <a:t>Inability to store enough energy for being able to drive long distances without recharging.</a:t>
            </a:r>
            <a:endParaRPr lang="en" sz="2400" u="sng"/>
          </a:p>
          <a:p>
            <a:pPr marL="342900" indent="-342900">
              <a:lnSpc>
                <a:spcPct val="150000"/>
              </a:lnSpc>
              <a:buFont typeface="Arial"/>
              <a:buChar char="•"/>
            </a:pPr>
            <a:endParaRPr lang="en-GB" sz="2400" u="sng"/>
          </a:p>
        </p:txBody>
      </p:sp>
      <p:pic>
        <p:nvPicPr>
          <p:cNvPr id="36" name="Picture 56" descr="A picture containing accessory, umbrella, aircraft, balloon&#10;&#10;Description automatically generated">
            <a:extLst>
              <a:ext uri="{FF2B5EF4-FFF2-40B4-BE49-F238E27FC236}">
                <a16:creationId xmlns:a16="http://schemas.microsoft.com/office/drawing/2014/main" id="{95CBCD58-5829-4593-864F-4F4196230377}"/>
              </a:ext>
            </a:extLst>
          </p:cNvPr>
          <p:cNvPicPr>
            <a:picLocks noChangeAspect="1"/>
          </p:cNvPicPr>
          <p:nvPr/>
        </p:nvPicPr>
        <p:blipFill>
          <a:blip r:embed="rId2"/>
          <a:stretch>
            <a:fillRect/>
          </a:stretch>
        </p:blipFill>
        <p:spPr>
          <a:xfrm>
            <a:off x="6174318" y="2398184"/>
            <a:ext cx="5992282" cy="4051299"/>
          </a:xfrm>
          <a:prstGeom prst="rect">
            <a:avLst/>
          </a:prstGeom>
        </p:spPr>
      </p:pic>
      <p:sp>
        <p:nvSpPr>
          <p:cNvPr id="57" name="TextBox 56">
            <a:extLst>
              <a:ext uri="{FF2B5EF4-FFF2-40B4-BE49-F238E27FC236}">
                <a16:creationId xmlns:a16="http://schemas.microsoft.com/office/drawing/2014/main" id="{57E1326A-1B7F-47AF-A048-7A7C17484B59}"/>
              </a:ext>
            </a:extLst>
          </p:cNvPr>
          <p:cNvSpPr txBox="1"/>
          <p:nvPr/>
        </p:nvSpPr>
        <p:spPr>
          <a:xfrm>
            <a:off x="6301317" y="6438900"/>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t>(Tesla.com, 2021)</a:t>
            </a:r>
            <a:endParaRPr lang="en-GB"/>
          </a:p>
        </p:txBody>
      </p:sp>
      <p:sp>
        <p:nvSpPr>
          <p:cNvPr id="59" name="TextBox 58">
            <a:extLst>
              <a:ext uri="{FF2B5EF4-FFF2-40B4-BE49-F238E27FC236}">
                <a16:creationId xmlns:a16="http://schemas.microsoft.com/office/drawing/2014/main" id="{E2C4183C-10C6-4FA1-BF59-06967663A661}"/>
              </a:ext>
            </a:extLst>
          </p:cNvPr>
          <p:cNvSpPr txBox="1"/>
          <p:nvPr/>
        </p:nvSpPr>
        <p:spPr>
          <a:xfrm>
            <a:off x="3263900" y="5698066"/>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600" i="1"/>
              <a:t>(Tesla.com,2021)</a:t>
            </a:r>
            <a:endParaRPr lang="en-GB"/>
          </a:p>
        </p:txBody>
      </p:sp>
    </p:spTree>
    <p:extLst>
      <p:ext uri="{BB962C8B-B14F-4D97-AF65-F5344CB8AC3E}">
        <p14:creationId xmlns:p14="http://schemas.microsoft.com/office/powerpoint/2010/main" val="3093864666"/>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15E1AC81-83F2-45A8-9054-15570F4E25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8" name="Freeform 5">
              <a:extLst>
                <a:ext uri="{FF2B5EF4-FFF2-40B4-BE49-F238E27FC236}">
                  <a16:creationId xmlns:a16="http://schemas.microsoft.com/office/drawing/2014/main" id="{B15AA7C5-9BFE-4B90-A119-467AFACE9E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 name="Freeform 6">
              <a:extLst>
                <a:ext uri="{FF2B5EF4-FFF2-40B4-BE49-F238E27FC236}">
                  <a16:creationId xmlns:a16="http://schemas.microsoft.com/office/drawing/2014/main" id="{944AB87D-35AF-4719-9940-5822E77023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 name="Freeform 7">
              <a:extLst>
                <a:ext uri="{FF2B5EF4-FFF2-40B4-BE49-F238E27FC236}">
                  <a16:creationId xmlns:a16="http://schemas.microsoft.com/office/drawing/2014/main" id="{E8B33BE3-7890-4628-9322-7EFBA3375B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8">
              <a:extLst>
                <a:ext uri="{FF2B5EF4-FFF2-40B4-BE49-F238E27FC236}">
                  <a16:creationId xmlns:a16="http://schemas.microsoft.com/office/drawing/2014/main" id="{01AD3ECF-519E-45E2-99DA-F5C1B50715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2" name="Freeform 9">
              <a:extLst>
                <a:ext uri="{FF2B5EF4-FFF2-40B4-BE49-F238E27FC236}">
                  <a16:creationId xmlns:a16="http://schemas.microsoft.com/office/drawing/2014/main" id="{C050E700-0FF1-4D25-B54C-84BA04FCD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3" name="Freeform 10">
              <a:extLst>
                <a:ext uri="{FF2B5EF4-FFF2-40B4-BE49-F238E27FC236}">
                  <a16:creationId xmlns:a16="http://schemas.microsoft.com/office/drawing/2014/main" id="{720D9C11-F5C9-41B0-B2F2-EE20BC3D0C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11">
              <a:extLst>
                <a:ext uri="{FF2B5EF4-FFF2-40B4-BE49-F238E27FC236}">
                  <a16:creationId xmlns:a16="http://schemas.microsoft.com/office/drawing/2014/main" id="{623A9DA0-857E-4CDE-80EA-F30F1CE55C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12">
              <a:extLst>
                <a:ext uri="{FF2B5EF4-FFF2-40B4-BE49-F238E27FC236}">
                  <a16:creationId xmlns:a16="http://schemas.microsoft.com/office/drawing/2014/main" id="{C48B8F4C-2C83-46F6-AFCD-58166AEB18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3">
              <a:extLst>
                <a:ext uri="{FF2B5EF4-FFF2-40B4-BE49-F238E27FC236}">
                  <a16:creationId xmlns:a16="http://schemas.microsoft.com/office/drawing/2014/main" id="{234C3795-C44D-41A7-A8F6-891387A668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4">
              <a:extLst>
                <a:ext uri="{FF2B5EF4-FFF2-40B4-BE49-F238E27FC236}">
                  <a16:creationId xmlns:a16="http://schemas.microsoft.com/office/drawing/2014/main" id="{91CC36F4-5DFA-4954-B354-97B180E98F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5">
              <a:extLst>
                <a:ext uri="{FF2B5EF4-FFF2-40B4-BE49-F238E27FC236}">
                  <a16:creationId xmlns:a16="http://schemas.microsoft.com/office/drawing/2014/main" id="{7087A08E-C024-457D-8F99-1F340CED61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6">
              <a:extLst>
                <a:ext uri="{FF2B5EF4-FFF2-40B4-BE49-F238E27FC236}">
                  <a16:creationId xmlns:a16="http://schemas.microsoft.com/office/drawing/2014/main" id="{61CFBC61-7F57-45D7-860E-BF51B0EDA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7">
              <a:extLst>
                <a:ext uri="{FF2B5EF4-FFF2-40B4-BE49-F238E27FC236}">
                  <a16:creationId xmlns:a16="http://schemas.microsoft.com/office/drawing/2014/main" id="{2591C3DB-4880-431E-BC3D-37F1378AC5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8">
              <a:extLst>
                <a:ext uri="{FF2B5EF4-FFF2-40B4-BE49-F238E27FC236}">
                  <a16:creationId xmlns:a16="http://schemas.microsoft.com/office/drawing/2014/main" id="{79557EFE-4199-4E24-8A13-1B9CC1715A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9">
              <a:extLst>
                <a:ext uri="{FF2B5EF4-FFF2-40B4-BE49-F238E27FC236}">
                  <a16:creationId xmlns:a16="http://schemas.microsoft.com/office/drawing/2014/main" id="{0B965615-6052-4907-A136-9CAD14604C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20">
              <a:extLst>
                <a:ext uri="{FF2B5EF4-FFF2-40B4-BE49-F238E27FC236}">
                  <a16:creationId xmlns:a16="http://schemas.microsoft.com/office/drawing/2014/main" id="{F788FFC4-205D-47C1-91E7-DD1A52E0A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4" name="Freeform 21">
              <a:extLst>
                <a:ext uri="{FF2B5EF4-FFF2-40B4-BE49-F238E27FC236}">
                  <a16:creationId xmlns:a16="http://schemas.microsoft.com/office/drawing/2014/main" id="{462FADD6-C927-46ED-A6E6-273B35C2F1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5" name="Freeform 22">
              <a:extLst>
                <a:ext uri="{FF2B5EF4-FFF2-40B4-BE49-F238E27FC236}">
                  <a16:creationId xmlns:a16="http://schemas.microsoft.com/office/drawing/2014/main" id="{AF64005E-134D-4444-9425-FB1C188985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3">
              <a:extLst>
                <a:ext uri="{FF2B5EF4-FFF2-40B4-BE49-F238E27FC236}">
                  <a16:creationId xmlns:a16="http://schemas.microsoft.com/office/drawing/2014/main" id="{E2565CA7-A8CB-463D-8D25-4F41235BC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4">
              <a:extLst>
                <a:ext uri="{FF2B5EF4-FFF2-40B4-BE49-F238E27FC236}">
                  <a16:creationId xmlns:a16="http://schemas.microsoft.com/office/drawing/2014/main" id="{41ABBFC0-4EEA-4634-A73B-945729D6BA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5">
              <a:extLst>
                <a:ext uri="{FF2B5EF4-FFF2-40B4-BE49-F238E27FC236}">
                  <a16:creationId xmlns:a16="http://schemas.microsoft.com/office/drawing/2014/main" id="{E422F11F-726A-4A93-9D1B-B1400B061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0" name="Group 29">
            <a:extLst>
              <a:ext uri="{FF2B5EF4-FFF2-40B4-BE49-F238E27FC236}">
                <a16:creationId xmlns:a16="http://schemas.microsoft.com/office/drawing/2014/main" id="{FBF129BC-EA9E-4D20-898B-399F7727DFB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1" name="Rectangle 30">
              <a:extLst>
                <a:ext uri="{FF2B5EF4-FFF2-40B4-BE49-F238E27FC236}">
                  <a16:creationId xmlns:a16="http://schemas.microsoft.com/office/drawing/2014/main" id="{CFF42BAE-3249-46C8-9108-A83C87206B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2" name="Isosceles Triangle 22">
              <a:extLst>
                <a:ext uri="{FF2B5EF4-FFF2-40B4-BE49-F238E27FC236}">
                  <a16:creationId xmlns:a16="http://schemas.microsoft.com/office/drawing/2014/main" id="{4DDE2BA8-4174-4A99-BB09-0BA28F2685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a:extLst>
                <a:ext uri="{FF2B5EF4-FFF2-40B4-BE49-F238E27FC236}">
                  <a16:creationId xmlns:a16="http://schemas.microsoft.com/office/drawing/2014/main" id="{4A893933-F7DD-4DA6-85C7-4CFF58741E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5" name="Rectangle 34">
            <a:extLst>
              <a:ext uri="{FF2B5EF4-FFF2-40B4-BE49-F238E27FC236}">
                <a16:creationId xmlns:a16="http://schemas.microsoft.com/office/drawing/2014/main" id="{D75627FE-0AC5-4349-AC08-45A58BEC9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F87AAF7B-2090-475D-9C3E-FDC03DD87A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38" name="Freeform 5">
              <a:extLst>
                <a:ext uri="{FF2B5EF4-FFF2-40B4-BE49-F238E27FC236}">
                  <a16:creationId xmlns:a16="http://schemas.microsoft.com/office/drawing/2014/main" id="{F2DCEC33-4B31-44BC-99CB-9E4845DC4C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 name="Freeform 6">
              <a:extLst>
                <a:ext uri="{FF2B5EF4-FFF2-40B4-BE49-F238E27FC236}">
                  <a16:creationId xmlns:a16="http://schemas.microsoft.com/office/drawing/2014/main" id="{204E0A10-D288-4B22-87A1-737B0A37D1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a:extLst>
                <a:ext uri="{FF2B5EF4-FFF2-40B4-BE49-F238E27FC236}">
                  <a16:creationId xmlns:a16="http://schemas.microsoft.com/office/drawing/2014/main" id="{9A3E042E-4911-425A-84BB-04BF90D07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a:extLst>
                <a:ext uri="{FF2B5EF4-FFF2-40B4-BE49-F238E27FC236}">
                  <a16:creationId xmlns:a16="http://schemas.microsoft.com/office/drawing/2014/main" id="{3A49226D-3129-4C5A-9641-3D03BEEA79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a:extLst>
                <a:ext uri="{FF2B5EF4-FFF2-40B4-BE49-F238E27FC236}">
                  <a16:creationId xmlns:a16="http://schemas.microsoft.com/office/drawing/2014/main" id="{9CC3C315-B515-4DD8-AC22-9D8417B37F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a:extLst>
                <a:ext uri="{FF2B5EF4-FFF2-40B4-BE49-F238E27FC236}">
                  <a16:creationId xmlns:a16="http://schemas.microsoft.com/office/drawing/2014/main" id="{1A961828-F78F-4D56-A98E-037806C63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a:extLst>
                <a:ext uri="{FF2B5EF4-FFF2-40B4-BE49-F238E27FC236}">
                  <a16:creationId xmlns:a16="http://schemas.microsoft.com/office/drawing/2014/main" id="{739D4F9D-3728-42C1-8302-452D51321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a:extLst>
                <a:ext uri="{FF2B5EF4-FFF2-40B4-BE49-F238E27FC236}">
                  <a16:creationId xmlns:a16="http://schemas.microsoft.com/office/drawing/2014/main" id="{B4D9647E-354D-4CA8-B4A7-39172E5EAC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a:extLst>
                <a:ext uri="{FF2B5EF4-FFF2-40B4-BE49-F238E27FC236}">
                  <a16:creationId xmlns:a16="http://schemas.microsoft.com/office/drawing/2014/main" id="{A3EC74E0-5222-4ACC-BCEC-1AA189D3BC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a:extLst>
                <a:ext uri="{FF2B5EF4-FFF2-40B4-BE49-F238E27FC236}">
                  <a16:creationId xmlns:a16="http://schemas.microsoft.com/office/drawing/2014/main" id="{C0AE72B4-084D-42E6-ABED-5FD4650D4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a:extLst>
                <a:ext uri="{FF2B5EF4-FFF2-40B4-BE49-F238E27FC236}">
                  <a16:creationId xmlns:a16="http://schemas.microsoft.com/office/drawing/2014/main" id="{C9D1F5DD-8D50-4098-8D2B-10E284752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a:extLst>
                <a:ext uri="{FF2B5EF4-FFF2-40B4-BE49-F238E27FC236}">
                  <a16:creationId xmlns:a16="http://schemas.microsoft.com/office/drawing/2014/main" id="{D48F3941-C3C7-4589-AA46-067F6BB2D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a:extLst>
                <a:ext uri="{FF2B5EF4-FFF2-40B4-BE49-F238E27FC236}">
                  <a16:creationId xmlns:a16="http://schemas.microsoft.com/office/drawing/2014/main" id="{C16BBE9A-4BE3-4401-82C5-8041DB14E5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a:extLst>
                <a:ext uri="{FF2B5EF4-FFF2-40B4-BE49-F238E27FC236}">
                  <a16:creationId xmlns:a16="http://schemas.microsoft.com/office/drawing/2014/main" id="{06180330-CCD3-4D14-A652-D60C28252D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a:extLst>
                <a:ext uri="{FF2B5EF4-FFF2-40B4-BE49-F238E27FC236}">
                  <a16:creationId xmlns:a16="http://schemas.microsoft.com/office/drawing/2014/main" id="{616C90F6-4133-43A5-B47C-7750FE281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a:extLst>
                <a:ext uri="{FF2B5EF4-FFF2-40B4-BE49-F238E27FC236}">
                  <a16:creationId xmlns:a16="http://schemas.microsoft.com/office/drawing/2014/main" id="{D7C03F90-E828-4414-8A53-92069FFB6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a:extLst>
                <a:ext uri="{FF2B5EF4-FFF2-40B4-BE49-F238E27FC236}">
                  <a16:creationId xmlns:a16="http://schemas.microsoft.com/office/drawing/2014/main" id="{6ADDE443-75AA-4F32-A2EE-272C4347CE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a:extLst>
                <a:ext uri="{FF2B5EF4-FFF2-40B4-BE49-F238E27FC236}">
                  <a16:creationId xmlns:a16="http://schemas.microsoft.com/office/drawing/2014/main" id="{ACD281C1-1D59-453F-A33A-D83E39EB06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a:extLst>
                <a:ext uri="{FF2B5EF4-FFF2-40B4-BE49-F238E27FC236}">
                  <a16:creationId xmlns:a16="http://schemas.microsoft.com/office/drawing/2014/main" id="{60217FAC-29FE-4D6B-9BB4-FF41AA756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a:extLst>
                <a:ext uri="{FF2B5EF4-FFF2-40B4-BE49-F238E27FC236}">
                  <a16:creationId xmlns:a16="http://schemas.microsoft.com/office/drawing/2014/main" id="{0D3CC33A-6E36-4A72-9965-8E20FB05D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a:extLst>
                <a:ext uri="{FF2B5EF4-FFF2-40B4-BE49-F238E27FC236}">
                  <a16:creationId xmlns:a16="http://schemas.microsoft.com/office/drawing/2014/main" id="{F128F04E-05CD-4035-A32B-6E9ABAB931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60" name="Rectangle 59">
            <a:extLst>
              <a:ext uri="{FF2B5EF4-FFF2-40B4-BE49-F238E27FC236}">
                <a16:creationId xmlns:a16="http://schemas.microsoft.com/office/drawing/2014/main" id="{BC2574CF-1D35-4994-87BD-5A3378E1A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57883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2" name="Straight Connector 61">
            <a:extLst>
              <a:ext uri="{FF2B5EF4-FFF2-40B4-BE49-F238E27FC236}">
                <a16:creationId xmlns:a16="http://schemas.microsoft.com/office/drawing/2014/main" id="{68B6AB33-DFE6-4FE4-94FE-C9E25424AD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52263" y="1200150"/>
            <a:ext cx="0" cy="3543972"/>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20A4D807-AAF5-404F-A56A-1051A82BA39D}"/>
              </a:ext>
            </a:extLst>
          </p:cNvPr>
          <p:cNvSpPr txBox="1"/>
          <p:nvPr/>
        </p:nvSpPr>
        <p:spPr>
          <a:xfrm>
            <a:off x="4983164" y="960120"/>
            <a:ext cx="6623050" cy="4171278"/>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marL="342900" indent="-342900" algn="ctr" defTabSz="914400">
              <a:lnSpc>
                <a:spcPct val="150000"/>
              </a:lnSpc>
              <a:spcAft>
                <a:spcPts val="600"/>
              </a:spcAft>
              <a:buClr>
                <a:schemeClr val="accent1"/>
              </a:buClr>
              <a:buSzPct val="110000"/>
              <a:buFont typeface="Arial"/>
              <a:buChar char="•"/>
            </a:pPr>
            <a:r>
              <a:rPr lang="en-US" sz="2800" u="sng"/>
              <a:t>Inability to provide such fast acceleration power.​</a:t>
            </a:r>
            <a:endParaRPr lang="en-US" sz="2800"/>
          </a:p>
          <a:p>
            <a:pPr marL="342900" indent="-342900" algn="ctr" defTabSz="914400">
              <a:lnSpc>
                <a:spcPct val="150000"/>
              </a:lnSpc>
              <a:spcAft>
                <a:spcPts val="600"/>
              </a:spcAft>
              <a:buClr>
                <a:schemeClr val="accent1"/>
              </a:buClr>
              <a:buSzPct val="110000"/>
              <a:buFont typeface="Arial"/>
              <a:buChar char="•"/>
            </a:pPr>
            <a:endParaRPr lang="en-US" sz="2800" u="sng"/>
          </a:p>
          <a:p>
            <a:pPr marL="342900" indent="-342900" algn="ctr" defTabSz="914400">
              <a:lnSpc>
                <a:spcPct val="150000"/>
              </a:lnSpc>
              <a:spcAft>
                <a:spcPts val="600"/>
              </a:spcAft>
              <a:buClr>
                <a:schemeClr val="accent1"/>
              </a:buClr>
              <a:buSzPct val="110000"/>
              <a:buFont typeface="Arial"/>
              <a:buChar char="•"/>
            </a:pPr>
            <a:r>
              <a:rPr lang="en-US" sz="2800" u="sng"/>
              <a:t>Inability to provide an </a:t>
            </a:r>
            <a:r>
              <a:rPr lang="en" sz="2800" u="sng">
                <a:ea typeface="+mn-lt"/>
                <a:cs typeface="+mn-lt"/>
              </a:rPr>
              <a:t>absolutely harmless </a:t>
            </a:r>
            <a:r>
              <a:rPr lang="en-US" sz="2800" u="sng"/>
              <a:t>car to the environment​</a:t>
            </a:r>
          </a:p>
        </p:txBody>
      </p:sp>
      <p:pic>
        <p:nvPicPr>
          <p:cNvPr id="3" name="Picture 3">
            <a:extLst>
              <a:ext uri="{FF2B5EF4-FFF2-40B4-BE49-F238E27FC236}">
                <a16:creationId xmlns:a16="http://schemas.microsoft.com/office/drawing/2014/main" id="{A075B64B-889A-4253-9E42-2E57EA5C4E7E}"/>
              </a:ext>
            </a:extLst>
          </p:cNvPr>
          <p:cNvPicPr>
            <a:picLocks noChangeAspect="1"/>
          </p:cNvPicPr>
          <p:nvPr/>
        </p:nvPicPr>
        <p:blipFill>
          <a:blip r:embed="rId2"/>
          <a:stretch>
            <a:fillRect/>
          </a:stretch>
        </p:blipFill>
        <p:spPr>
          <a:xfrm>
            <a:off x="110066" y="1439332"/>
            <a:ext cx="4468285" cy="3069168"/>
          </a:xfrm>
          <a:prstGeom prst="rect">
            <a:avLst/>
          </a:prstGeom>
        </p:spPr>
      </p:pic>
      <p:sp>
        <p:nvSpPr>
          <p:cNvPr id="5" name="TextBox 4">
            <a:extLst>
              <a:ext uri="{FF2B5EF4-FFF2-40B4-BE49-F238E27FC236}">
                <a16:creationId xmlns:a16="http://schemas.microsoft.com/office/drawing/2014/main" id="{30AC4045-9568-4E40-B82A-EA002F94B64C}"/>
              </a:ext>
            </a:extLst>
          </p:cNvPr>
          <p:cNvSpPr txBox="1"/>
          <p:nvPr/>
        </p:nvSpPr>
        <p:spPr>
          <a:xfrm>
            <a:off x="2052108" y="4507441"/>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ea typeface="+mn-lt"/>
                <a:cs typeface="+mn-lt"/>
              </a:rPr>
              <a:t>(nationalreview.com, 2021)</a:t>
            </a:r>
            <a:endParaRPr lang="en-US" sz="1600" i="1"/>
          </a:p>
        </p:txBody>
      </p:sp>
      <p:sp>
        <p:nvSpPr>
          <p:cNvPr id="6" name="TextBox 5">
            <a:extLst>
              <a:ext uri="{FF2B5EF4-FFF2-40B4-BE49-F238E27FC236}">
                <a16:creationId xmlns:a16="http://schemas.microsoft.com/office/drawing/2014/main" id="{8FBA06B9-7860-41DC-A406-58071A1D1B09}"/>
              </a:ext>
            </a:extLst>
          </p:cNvPr>
          <p:cNvSpPr txBox="1"/>
          <p:nvPr/>
        </p:nvSpPr>
        <p:spPr>
          <a:xfrm>
            <a:off x="10026650" y="4745567"/>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t>(B.Lombard, 2017)</a:t>
            </a:r>
            <a:endParaRPr lang="en-GB"/>
          </a:p>
        </p:txBody>
      </p:sp>
    </p:spTree>
    <p:extLst>
      <p:ext uri="{BB962C8B-B14F-4D97-AF65-F5344CB8AC3E}">
        <p14:creationId xmlns:p14="http://schemas.microsoft.com/office/powerpoint/2010/main" val="41688879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15E1AC81-83F2-45A8-9054-15570F4E25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8" name="Freeform 5">
              <a:extLst>
                <a:ext uri="{FF2B5EF4-FFF2-40B4-BE49-F238E27FC236}">
                  <a16:creationId xmlns:a16="http://schemas.microsoft.com/office/drawing/2014/main" id="{B15AA7C5-9BFE-4B90-A119-467AFACE9E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 name="Freeform 6">
              <a:extLst>
                <a:ext uri="{FF2B5EF4-FFF2-40B4-BE49-F238E27FC236}">
                  <a16:creationId xmlns:a16="http://schemas.microsoft.com/office/drawing/2014/main" id="{944AB87D-35AF-4719-9940-5822E77023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 name="Freeform 7">
              <a:extLst>
                <a:ext uri="{FF2B5EF4-FFF2-40B4-BE49-F238E27FC236}">
                  <a16:creationId xmlns:a16="http://schemas.microsoft.com/office/drawing/2014/main" id="{E8B33BE3-7890-4628-9322-7EFBA3375B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8">
              <a:extLst>
                <a:ext uri="{FF2B5EF4-FFF2-40B4-BE49-F238E27FC236}">
                  <a16:creationId xmlns:a16="http://schemas.microsoft.com/office/drawing/2014/main" id="{01AD3ECF-519E-45E2-99DA-F5C1B50715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2" name="Freeform 9">
              <a:extLst>
                <a:ext uri="{FF2B5EF4-FFF2-40B4-BE49-F238E27FC236}">
                  <a16:creationId xmlns:a16="http://schemas.microsoft.com/office/drawing/2014/main" id="{C050E700-0FF1-4D25-B54C-84BA04FCD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3" name="Freeform 10">
              <a:extLst>
                <a:ext uri="{FF2B5EF4-FFF2-40B4-BE49-F238E27FC236}">
                  <a16:creationId xmlns:a16="http://schemas.microsoft.com/office/drawing/2014/main" id="{720D9C11-F5C9-41B0-B2F2-EE20BC3D0C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11">
              <a:extLst>
                <a:ext uri="{FF2B5EF4-FFF2-40B4-BE49-F238E27FC236}">
                  <a16:creationId xmlns:a16="http://schemas.microsoft.com/office/drawing/2014/main" id="{623A9DA0-857E-4CDE-80EA-F30F1CE55C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12">
              <a:extLst>
                <a:ext uri="{FF2B5EF4-FFF2-40B4-BE49-F238E27FC236}">
                  <a16:creationId xmlns:a16="http://schemas.microsoft.com/office/drawing/2014/main" id="{C48B8F4C-2C83-46F6-AFCD-58166AEB18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3">
              <a:extLst>
                <a:ext uri="{FF2B5EF4-FFF2-40B4-BE49-F238E27FC236}">
                  <a16:creationId xmlns:a16="http://schemas.microsoft.com/office/drawing/2014/main" id="{234C3795-C44D-41A7-A8F6-891387A668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4">
              <a:extLst>
                <a:ext uri="{FF2B5EF4-FFF2-40B4-BE49-F238E27FC236}">
                  <a16:creationId xmlns:a16="http://schemas.microsoft.com/office/drawing/2014/main" id="{91CC36F4-5DFA-4954-B354-97B180E98F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5">
              <a:extLst>
                <a:ext uri="{FF2B5EF4-FFF2-40B4-BE49-F238E27FC236}">
                  <a16:creationId xmlns:a16="http://schemas.microsoft.com/office/drawing/2014/main" id="{7087A08E-C024-457D-8F99-1F340CED61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6">
              <a:extLst>
                <a:ext uri="{FF2B5EF4-FFF2-40B4-BE49-F238E27FC236}">
                  <a16:creationId xmlns:a16="http://schemas.microsoft.com/office/drawing/2014/main" id="{61CFBC61-7F57-45D7-860E-BF51B0EDA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7">
              <a:extLst>
                <a:ext uri="{FF2B5EF4-FFF2-40B4-BE49-F238E27FC236}">
                  <a16:creationId xmlns:a16="http://schemas.microsoft.com/office/drawing/2014/main" id="{2591C3DB-4880-431E-BC3D-37F1378AC5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8">
              <a:extLst>
                <a:ext uri="{FF2B5EF4-FFF2-40B4-BE49-F238E27FC236}">
                  <a16:creationId xmlns:a16="http://schemas.microsoft.com/office/drawing/2014/main" id="{79557EFE-4199-4E24-8A13-1B9CC1715A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9">
              <a:extLst>
                <a:ext uri="{FF2B5EF4-FFF2-40B4-BE49-F238E27FC236}">
                  <a16:creationId xmlns:a16="http://schemas.microsoft.com/office/drawing/2014/main" id="{0B965615-6052-4907-A136-9CAD14604C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20">
              <a:extLst>
                <a:ext uri="{FF2B5EF4-FFF2-40B4-BE49-F238E27FC236}">
                  <a16:creationId xmlns:a16="http://schemas.microsoft.com/office/drawing/2014/main" id="{F788FFC4-205D-47C1-91E7-DD1A52E0A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4" name="Freeform 21">
              <a:extLst>
                <a:ext uri="{FF2B5EF4-FFF2-40B4-BE49-F238E27FC236}">
                  <a16:creationId xmlns:a16="http://schemas.microsoft.com/office/drawing/2014/main" id="{462FADD6-C927-46ED-A6E6-273B35C2F1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5" name="Freeform 22">
              <a:extLst>
                <a:ext uri="{FF2B5EF4-FFF2-40B4-BE49-F238E27FC236}">
                  <a16:creationId xmlns:a16="http://schemas.microsoft.com/office/drawing/2014/main" id="{AF64005E-134D-4444-9425-FB1C188985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3">
              <a:extLst>
                <a:ext uri="{FF2B5EF4-FFF2-40B4-BE49-F238E27FC236}">
                  <a16:creationId xmlns:a16="http://schemas.microsoft.com/office/drawing/2014/main" id="{E2565CA7-A8CB-463D-8D25-4F41235BC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4">
              <a:extLst>
                <a:ext uri="{FF2B5EF4-FFF2-40B4-BE49-F238E27FC236}">
                  <a16:creationId xmlns:a16="http://schemas.microsoft.com/office/drawing/2014/main" id="{41ABBFC0-4EEA-4634-A73B-945729D6BA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5">
              <a:extLst>
                <a:ext uri="{FF2B5EF4-FFF2-40B4-BE49-F238E27FC236}">
                  <a16:creationId xmlns:a16="http://schemas.microsoft.com/office/drawing/2014/main" id="{E422F11F-726A-4A93-9D1B-B1400B061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0" name="Group 29">
            <a:extLst>
              <a:ext uri="{FF2B5EF4-FFF2-40B4-BE49-F238E27FC236}">
                <a16:creationId xmlns:a16="http://schemas.microsoft.com/office/drawing/2014/main" id="{FBF129BC-EA9E-4D20-898B-399F7727DFB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6336" y="2275661"/>
            <a:ext cx="3668284" cy="2894349"/>
            <a:chOff x="704075" y="2392840"/>
            <a:chExt cx="3668284" cy="2894349"/>
          </a:xfrm>
        </p:grpSpPr>
        <p:sp>
          <p:nvSpPr>
            <p:cNvPr id="32" name="Isosceles Triangle 22">
              <a:extLst>
                <a:ext uri="{FF2B5EF4-FFF2-40B4-BE49-F238E27FC236}">
                  <a16:creationId xmlns:a16="http://schemas.microsoft.com/office/drawing/2014/main" id="{4DDE2BA8-4174-4A99-BB09-0BA28F2685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a:extLst>
                <a:ext uri="{FF2B5EF4-FFF2-40B4-BE49-F238E27FC236}">
                  <a16:creationId xmlns:a16="http://schemas.microsoft.com/office/drawing/2014/main" id="{4A893933-F7DD-4DA6-85C7-4CFF58741E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5" name="Rectangle 34">
            <a:extLst>
              <a:ext uri="{FF2B5EF4-FFF2-40B4-BE49-F238E27FC236}">
                <a16:creationId xmlns:a16="http://schemas.microsoft.com/office/drawing/2014/main" id="{E2366EBA-92FD-44AE-87A9-25E5135EB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692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B437F5FC-01F7-4EB4-81E7-C27D917E95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38" name="Freeform 5">
              <a:extLst>
                <a:ext uri="{FF2B5EF4-FFF2-40B4-BE49-F238E27FC236}">
                  <a16:creationId xmlns:a16="http://schemas.microsoft.com/office/drawing/2014/main" id="{4B0CFF10-4805-4BFA-961B-1F60DAEB9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a:extLst>
                <a:ext uri="{FF2B5EF4-FFF2-40B4-BE49-F238E27FC236}">
                  <a16:creationId xmlns:a16="http://schemas.microsoft.com/office/drawing/2014/main" id="{BE054536-C03E-4857-B4AE-D687A58F9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a:extLst>
                <a:ext uri="{FF2B5EF4-FFF2-40B4-BE49-F238E27FC236}">
                  <a16:creationId xmlns:a16="http://schemas.microsoft.com/office/drawing/2014/main" id="{FE33E51C-23D8-43F5-98C4-A2ED2C4C99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a:extLst>
                <a:ext uri="{FF2B5EF4-FFF2-40B4-BE49-F238E27FC236}">
                  <a16:creationId xmlns:a16="http://schemas.microsoft.com/office/drawing/2014/main" id="{89E18891-DEB2-4CFD-A907-2868B2A910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a:extLst>
                <a:ext uri="{FF2B5EF4-FFF2-40B4-BE49-F238E27FC236}">
                  <a16:creationId xmlns:a16="http://schemas.microsoft.com/office/drawing/2014/main" id="{0002C1BB-DB60-4314-A2FC-203E54D94C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a:extLst>
                <a:ext uri="{FF2B5EF4-FFF2-40B4-BE49-F238E27FC236}">
                  <a16:creationId xmlns:a16="http://schemas.microsoft.com/office/drawing/2014/main" id="{9B75BDFA-6D78-4FB1-9F21-5280855C49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a:extLst>
                <a:ext uri="{FF2B5EF4-FFF2-40B4-BE49-F238E27FC236}">
                  <a16:creationId xmlns:a16="http://schemas.microsoft.com/office/drawing/2014/main" id="{0B632D6B-A327-41AB-BBCF-9A03AD2AB7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a:extLst>
                <a:ext uri="{FF2B5EF4-FFF2-40B4-BE49-F238E27FC236}">
                  <a16:creationId xmlns:a16="http://schemas.microsoft.com/office/drawing/2014/main" id="{F514BBC5-1736-4813-BECB-5A6B6738E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a:extLst>
                <a:ext uri="{FF2B5EF4-FFF2-40B4-BE49-F238E27FC236}">
                  <a16:creationId xmlns:a16="http://schemas.microsoft.com/office/drawing/2014/main" id="{94A2C868-7AEC-4209-BFA3-7185B11D3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a:extLst>
                <a:ext uri="{FF2B5EF4-FFF2-40B4-BE49-F238E27FC236}">
                  <a16:creationId xmlns:a16="http://schemas.microsoft.com/office/drawing/2014/main" id="{FF56CB70-2B25-4695-ADC8-6092D0D112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a:extLst>
                <a:ext uri="{FF2B5EF4-FFF2-40B4-BE49-F238E27FC236}">
                  <a16:creationId xmlns:a16="http://schemas.microsoft.com/office/drawing/2014/main" id="{BA411BEF-2182-4458-B9AF-1634B5C2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a:extLst>
                <a:ext uri="{FF2B5EF4-FFF2-40B4-BE49-F238E27FC236}">
                  <a16:creationId xmlns:a16="http://schemas.microsoft.com/office/drawing/2014/main" id="{53F27E63-3F11-4C85-AC72-1EE8508C4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a:extLst>
                <a:ext uri="{FF2B5EF4-FFF2-40B4-BE49-F238E27FC236}">
                  <a16:creationId xmlns:a16="http://schemas.microsoft.com/office/drawing/2014/main" id="{68B589BA-F70F-4E0B-94B9-EEB83EDF3F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a:extLst>
                <a:ext uri="{FF2B5EF4-FFF2-40B4-BE49-F238E27FC236}">
                  <a16:creationId xmlns:a16="http://schemas.microsoft.com/office/drawing/2014/main" id="{9D0B991D-CB0A-415F-8D77-A5565F66F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a:extLst>
                <a:ext uri="{FF2B5EF4-FFF2-40B4-BE49-F238E27FC236}">
                  <a16:creationId xmlns:a16="http://schemas.microsoft.com/office/drawing/2014/main" id="{701E99DE-74F0-41D1-BBF4-5A57053BB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a:extLst>
                <a:ext uri="{FF2B5EF4-FFF2-40B4-BE49-F238E27FC236}">
                  <a16:creationId xmlns:a16="http://schemas.microsoft.com/office/drawing/2014/main" id="{C02EE40A-8F17-4182-9495-9506463B79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a:extLst>
                <a:ext uri="{FF2B5EF4-FFF2-40B4-BE49-F238E27FC236}">
                  <a16:creationId xmlns:a16="http://schemas.microsoft.com/office/drawing/2014/main" id="{924210CA-0A35-4127-925F-D4084B7DC3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a:extLst>
                <a:ext uri="{FF2B5EF4-FFF2-40B4-BE49-F238E27FC236}">
                  <a16:creationId xmlns:a16="http://schemas.microsoft.com/office/drawing/2014/main" id="{DC13CEF1-DD2D-474C-B81C-820CEF3D9C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a:extLst>
                <a:ext uri="{FF2B5EF4-FFF2-40B4-BE49-F238E27FC236}">
                  <a16:creationId xmlns:a16="http://schemas.microsoft.com/office/drawing/2014/main" id="{F889481A-8038-43E6-8EF1-A5F802CEDF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a:extLst>
                <a:ext uri="{FF2B5EF4-FFF2-40B4-BE49-F238E27FC236}">
                  <a16:creationId xmlns:a16="http://schemas.microsoft.com/office/drawing/2014/main" id="{128BD14A-9093-4854-A73A-F666B2ED2D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a:extLst>
                <a:ext uri="{FF2B5EF4-FFF2-40B4-BE49-F238E27FC236}">
                  <a16:creationId xmlns:a16="http://schemas.microsoft.com/office/drawing/2014/main" id="{22D884F4-76EC-4371-B903-E79CF191E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60" name="Rectangle 59">
            <a:extLst>
              <a:ext uri="{FF2B5EF4-FFF2-40B4-BE49-F238E27FC236}">
                <a16:creationId xmlns:a16="http://schemas.microsoft.com/office/drawing/2014/main" id="{7C462C46-EFB7-4580-9921-DFC346FCC3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5"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Isosceles Triangle 61">
            <a:extLst>
              <a:ext uri="{FF2B5EF4-FFF2-40B4-BE49-F238E27FC236}">
                <a16:creationId xmlns:a16="http://schemas.microsoft.com/office/drawing/2014/main" id="{B8B918B4-AB10-4E3A-916E-A9625586EA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TextBox 2">
            <a:extLst>
              <a:ext uri="{FF2B5EF4-FFF2-40B4-BE49-F238E27FC236}">
                <a16:creationId xmlns:a16="http://schemas.microsoft.com/office/drawing/2014/main" id="{521B7E74-211D-4149-A531-D14012B11BC6}"/>
              </a:ext>
            </a:extLst>
          </p:cNvPr>
          <p:cNvSpPr txBox="1"/>
          <p:nvPr/>
        </p:nvSpPr>
        <p:spPr>
          <a:xfrm>
            <a:off x="1946277" y="436385"/>
            <a:ext cx="1095586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a:solidFill>
                  <a:srgbClr val="FF0000"/>
                </a:solidFill>
                <a:latin typeface="Algerian"/>
              </a:rPr>
              <a:t>Insights of Modern Technology Introduced</a:t>
            </a:r>
          </a:p>
        </p:txBody>
      </p:sp>
      <p:sp>
        <p:nvSpPr>
          <p:cNvPr id="5" name="TextBox 4">
            <a:extLst>
              <a:ext uri="{FF2B5EF4-FFF2-40B4-BE49-F238E27FC236}">
                <a16:creationId xmlns:a16="http://schemas.microsoft.com/office/drawing/2014/main" id="{BF68AF49-34D2-420E-A6E5-F59E59ABBA6A}"/>
              </a:ext>
            </a:extLst>
          </p:cNvPr>
          <p:cNvSpPr txBox="1"/>
          <p:nvPr/>
        </p:nvSpPr>
        <p:spPr>
          <a:xfrm>
            <a:off x="6470650" y="2067984"/>
            <a:ext cx="5833534"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a:t>One of most representative cars for this company is tesla Roaster as it was </a:t>
            </a:r>
            <a:r>
              <a:rPr lang="en-GB" sz="2000">
                <a:ea typeface="+mn-lt"/>
                <a:cs typeface="+mn-lt"/>
              </a:rPr>
              <a:t>first highway legal serial production all-electric car, to use lithium-ion battery cells and the first production all-electric car to travel more than 320 kilometres per charge.</a:t>
            </a:r>
            <a:r>
              <a:rPr lang="en-GB" sz="1600" i="1">
                <a:ea typeface="+mn-lt"/>
                <a:cs typeface="+mn-lt"/>
              </a:rPr>
              <a:t>(Wikipedia.org, 2021)</a:t>
            </a:r>
            <a:endParaRPr lang="en-GB" sz="2000"/>
          </a:p>
        </p:txBody>
      </p:sp>
      <p:grpSp>
        <p:nvGrpSpPr>
          <p:cNvPr id="6" name="Group 5">
            <a:extLst>
              <a:ext uri="{FF2B5EF4-FFF2-40B4-BE49-F238E27FC236}">
                <a16:creationId xmlns:a16="http://schemas.microsoft.com/office/drawing/2014/main" id="{72AD31E9-C467-4444-91B4-E95E4F1444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6336" y="2275661"/>
            <a:ext cx="3668284" cy="2894349"/>
            <a:chOff x="704075" y="2392840"/>
            <a:chExt cx="3668284" cy="2894349"/>
          </a:xfrm>
        </p:grpSpPr>
        <p:sp>
          <p:nvSpPr>
            <p:cNvPr id="61" name="Isosceles Triangle 22">
              <a:extLst>
                <a:ext uri="{FF2B5EF4-FFF2-40B4-BE49-F238E27FC236}">
                  <a16:creationId xmlns:a16="http://schemas.microsoft.com/office/drawing/2014/main" id="{C5E9554F-B459-4C8D-9247-5F73336CCB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Rectangle 62">
              <a:extLst>
                <a:ext uri="{FF2B5EF4-FFF2-40B4-BE49-F238E27FC236}">
                  <a16:creationId xmlns:a16="http://schemas.microsoft.com/office/drawing/2014/main" id="{D6EC1566-F525-4F18-AB9B-F72357BED8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pic>
        <p:nvPicPr>
          <p:cNvPr id="29" name="Picture 34" descr="A picture containing sky, outdoor, car, road&#10;&#10;Description automatically generated">
            <a:extLst>
              <a:ext uri="{FF2B5EF4-FFF2-40B4-BE49-F238E27FC236}">
                <a16:creationId xmlns:a16="http://schemas.microsoft.com/office/drawing/2014/main" id="{88598412-D8CF-4CE8-B135-C6DD35232A3A}"/>
              </a:ext>
            </a:extLst>
          </p:cNvPr>
          <p:cNvPicPr>
            <a:picLocks noChangeAspect="1"/>
          </p:cNvPicPr>
          <p:nvPr/>
        </p:nvPicPr>
        <p:blipFill rotWithShape="1">
          <a:blip r:embed="rId2"/>
          <a:srcRect l="15021" r="15022" b="1"/>
          <a:stretch/>
        </p:blipFill>
        <p:spPr>
          <a:xfrm>
            <a:off x="802782" y="1468215"/>
            <a:ext cx="5536014" cy="4601971"/>
          </a:xfrm>
          <a:prstGeom prst="rect">
            <a:avLst/>
          </a:prstGeom>
          <a:ln w="12700">
            <a:noFill/>
          </a:ln>
        </p:spPr>
      </p:pic>
      <p:sp>
        <p:nvSpPr>
          <p:cNvPr id="34" name="TextBox 33">
            <a:extLst>
              <a:ext uri="{FF2B5EF4-FFF2-40B4-BE49-F238E27FC236}">
                <a16:creationId xmlns:a16="http://schemas.microsoft.com/office/drawing/2014/main" id="{5D5ED8D5-398C-45EA-B337-E520EF254E9C}"/>
              </a:ext>
            </a:extLst>
          </p:cNvPr>
          <p:cNvSpPr txBox="1"/>
          <p:nvPr/>
        </p:nvSpPr>
        <p:spPr>
          <a:xfrm>
            <a:off x="6470649" y="4576234"/>
            <a:ext cx="5547782" cy="12618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a:ea typeface="+mn-lt"/>
                <a:cs typeface="+mn-lt"/>
              </a:rPr>
              <a:t>Li-ion battery is an advanced battery technology that uses lithium ions as a key component of its electrochemistry</a:t>
            </a:r>
            <a:r>
              <a:rPr lang="en-GB" sz="1600" i="1">
                <a:ea typeface="+mn-lt"/>
                <a:cs typeface="+mn-lt"/>
              </a:rPr>
              <a:t>(Energy.com, 2021)</a:t>
            </a:r>
            <a:endParaRPr lang="en-US" sz="2000"/>
          </a:p>
        </p:txBody>
      </p:sp>
      <p:sp>
        <p:nvSpPr>
          <p:cNvPr id="36" name="TextBox 35">
            <a:extLst>
              <a:ext uri="{FF2B5EF4-FFF2-40B4-BE49-F238E27FC236}">
                <a16:creationId xmlns:a16="http://schemas.microsoft.com/office/drawing/2014/main" id="{3AF459BF-F76D-4A33-BF05-ED224AC43195}"/>
              </a:ext>
            </a:extLst>
          </p:cNvPr>
          <p:cNvSpPr txBox="1"/>
          <p:nvPr/>
        </p:nvSpPr>
        <p:spPr>
          <a:xfrm>
            <a:off x="1866900" y="6068484"/>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i="1">
                <a:solidFill>
                  <a:schemeClr val="tx1">
                    <a:lumMod val="95000"/>
                    <a:lumOff val="5000"/>
                  </a:schemeClr>
                </a:solidFill>
                <a:ea typeface="+mn-lt"/>
                <a:cs typeface="+mn-lt"/>
              </a:rPr>
              <a:t>(Hearst Autos, 2021)</a:t>
            </a:r>
            <a:endParaRPr lang="en-US" sz="1600">
              <a:solidFill>
                <a:schemeClr val="tx1">
                  <a:lumMod val="95000"/>
                  <a:lumOff val="5000"/>
                </a:schemeClr>
              </a:solidFill>
            </a:endParaRPr>
          </a:p>
        </p:txBody>
      </p:sp>
    </p:spTree>
    <p:extLst>
      <p:ext uri="{BB962C8B-B14F-4D97-AF65-F5344CB8AC3E}">
        <p14:creationId xmlns:p14="http://schemas.microsoft.com/office/powerpoint/2010/main" val="24026875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FB9EA3-EFFB-4945-A548-95AA146F2BAA}"/>
              </a:ext>
            </a:extLst>
          </p:cNvPr>
          <p:cNvSpPr txBox="1"/>
          <p:nvPr/>
        </p:nvSpPr>
        <p:spPr>
          <a:xfrm>
            <a:off x="78315" y="1305983"/>
            <a:ext cx="6807200" cy="64633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ea typeface="+mn-lt"/>
                <a:cs typeface="+mn-lt"/>
              </a:rPr>
              <a:t>    </a:t>
            </a:r>
            <a:r>
              <a:rPr lang="en-GB" sz="2000">
                <a:ea typeface="+mn-lt"/>
                <a:cs typeface="+mn-lt"/>
              </a:rPr>
              <a:t>System is composed of more than 7 000 cells.</a:t>
            </a:r>
            <a:endParaRPr lang="en-GB" sz="2000"/>
          </a:p>
          <a:p>
            <a:pPr marL="342900" indent="-342900">
              <a:buFont typeface="Arial"/>
              <a:buChar char="•"/>
            </a:pPr>
            <a:endParaRPr lang="en-GB" sz="2000">
              <a:ea typeface="+mn-lt"/>
              <a:cs typeface="+mn-lt"/>
            </a:endParaRPr>
          </a:p>
          <a:p>
            <a:pPr marL="342900" indent="-342900">
              <a:buFont typeface="Arial"/>
              <a:buChar char="•"/>
            </a:pPr>
            <a:r>
              <a:rPr lang="en-GB" sz="2000">
                <a:ea typeface="+mn-lt"/>
                <a:cs typeface="+mn-lt"/>
              </a:rPr>
              <a:t>   A large current rate is necessary to charge such a big battery pack in an acceptable time. </a:t>
            </a:r>
          </a:p>
          <a:p>
            <a:pPr marL="342900" indent="-342900">
              <a:buFont typeface="Arial"/>
              <a:buChar char="•"/>
            </a:pPr>
            <a:endParaRPr lang="en-GB" sz="2000">
              <a:ea typeface="+mn-lt"/>
              <a:cs typeface="+mn-lt"/>
            </a:endParaRPr>
          </a:p>
          <a:p>
            <a:pPr marL="342900" indent="-342900">
              <a:buFont typeface="Arial"/>
              <a:buChar char="•"/>
            </a:pPr>
            <a:r>
              <a:rPr lang="en-GB" sz="2000">
                <a:ea typeface="+mn-lt"/>
                <a:cs typeface="+mn-lt"/>
              </a:rPr>
              <a:t>A Tesla car can drive up to 480 km over one full charge.  </a:t>
            </a:r>
          </a:p>
          <a:p>
            <a:pPr marL="342900" indent="-342900">
              <a:buFont typeface="Arial"/>
              <a:buChar char="•"/>
            </a:pPr>
            <a:endParaRPr lang="en-GB" sz="2000"/>
          </a:p>
          <a:p>
            <a:pPr marL="342900" indent="-342900">
              <a:buFont typeface="Arial"/>
              <a:buChar char="•"/>
            </a:pPr>
            <a:r>
              <a:rPr lang="en-GB" sz="2000">
                <a:ea typeface="+mn-lt"/>
                <a:cs typeface="+mn-lt"/>
              </a:rPr>
              <a:t>The battery pack of the Roadster is one of the largest and technically most advanced lithium-ion battery packs in the world.</a:t>
            </a:r>
            <a:endParaRPr lang="en-GB" sz="2000"/>
          </a:p>
          <a:p>
            <a:pPr marL="342900" indent="-342900">
              <a:buFont typeface="Arial"/>
              <a:buChar char="•"/>
            </a:pPr>
            <a:endParaRPr lang="en-GB" sz="2000"/>
          </a:p>
          <a:p>
            <a:pPr marL="342900" indent="-342900">
              <a:buFont typeface="Arial"/>
              <a:buChar char="•"/>
            </a:pPr>
            <a:r>
              <a:rPr lang="en-GB" sz="2000">
                <a:ea typeface="+mn-lt"/>
                <a:cs typeface="+mn-lt"/>
              </a:rPr>
              <a:t> It is capable to deliver enough power to accelerate the Tesla Roadster from 0 to 60 miles per hour in 3,9 seconds.</a:t>
            </a:r>
          </a:p>
          <a:p>
            <a:pPr marL="342900" indent="-342900">
              <a:buFont typeface="Arial"/>
              <a:buChar char="•"/>
            </a:pPr>
            <a:endParaRPr lang="en-GB" sz="2000"/>
          </a:p>
          <a:p>
            <a:pPr marL="342900" indent="-342900">
              <a:buFont typeface="Arial"/>
              <a:buChar char="•"/>
            </a:pPr>
            <a:endParaRPr lang="en-GB" sz="2000"/>
          </a:p>
          <a:p>
            <a:pPr marL="342900" indent="-342900">
              <a:buFont typeface="Arial"/>
              <a:buChar char="•"/>
            </a:pPr>
            <a:endParaRPr lang="en-GB" sz="2000"/>
          </a:p>
          <a:p>
            <a:br>
              <a:rPr lang="en-US"/>
            </a:br>
            <a:r>
              <a:rPr lang="en-US"/>
              <a:t>     </a:t>
            </a:r>
            <a:br>
              <a:rPr lang="en-US"/>
            </a:br>
            <a:endParaRPr lang="en-US"/>
          </a:p>
        </p:txBody>
      </p:sp>
      <p:sp>
        <p:nvSpPr>
          <p:cNvPr id="3" name="TextBox 2">
            <a:extLst>
              <a:ext uri="{FF2B5EF4-FFF2-40B4-BE49-F238E27FC236}">
                <a16:creationId xmlns:a16="http://schemas.microsoft.com/office/drawing/2014/main" id="{14F89690-407A-48E5-850D-46155EBA5E49}"/>
              </a:ext>
            </a:extLst>
          </p:cNvPr>
          <p:cNvSpPr txBox="1"/>
          <p:nvPr/>
        </p:nvSpPr>
        <p:spPr>
          <a:xfrm>
            <a:off x="6809317" y="6523567"/>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ea typeface="+mn-lt"/>
                <a:cs typeface="+mn-lt"/>
              </a:rPr>
              <a:t>(Insideevs.com 2021)</a:t>
            </a:r>
            <a:endParaRPr lang="en-US" sz="1600">
              <a:ea typeface="+mn-lt"/>
              <a:cs typeface="+mn-lt"/>
            </a:endParaRPr>
          </a:p>
        </p:txBody>
      </p:sp>
      <p:pic>
        <p:nvPicPr>
          <p:cNvPr id="4" name="Picture 4">
            <a:extLst>
              <a:ext uri="{FF2B5EF4-FFF2-40B4-BE49-F238E27FC236}">
                <a16:creationId xmlns:a16="http://schemas.microsoft.com/office/drawing/2014/main" id="{31D136D8-4810-4335-BA70-D270504ECA24}"/>
              </a:ext>
            </a:extLst>
          </p:cNvPr>
          <p:cNvPicPr>
            <a:picLocks noChangeAspect="1"/>
          </p:cNvPicPr>
          <p:nvPr/>
        </p:nvPicPr>
        <p:blipFill>
          <a:blip r:embed="rId2"/>
          <a:stretch>
            <a:fillRect/>
          </a:stretch>
        </p:blipFill>
        <p:spPr>
          <a:xfrm>
            <a:off x="6805084" y="3341158"/>
            <a:ext cx="5386916" cy="3234267"/>
          </a:xfrm>
          <a:prstGeom prst="rect">
            <a:avLst/>
          </a:prstGeom>
        </p:spPr>
      </p:pic>
      <p:pic>
        <p:nvPicPr>
          <p:cNvPr id="6" name="Picture 6">
            <a:extLst>
              <a:ext uri="{FF2B5EF4-FFF2-40B4-BE49-F238E27FC236}">
                <a16:creationId xmlns:a16="http://schemas.microsoft.com/office/drawing/2014/main" id="{73ABBE14-A07A-4BFB-92AE-11619FF090FA}"/>
              </a:ext>
            </a:extLst>
          </p:cNvPr>
          <p:cNvPicPr>
            <a:picLocks noChangeAspect="1"/>
          </p:cNvPicPr>
          <p:nvPr/>
        </p:nvPicPr>
        <p:blipFill>
          <a:blip r:embed="rId3"/>
          <a:stretch>
            <a:fillRect/>
          </a:stretch>
        </p:blipFill>
        <p:spPr>
          <a:xfrm>
            <a:off x="6805083" y="1587"/>
            <a:ext cx="5386917" cy="2991909"/>
          </a:xfrm>
          <a:prstGeom prst="rect">
            <a:avLst/>
          </a:prstGeom>
        </p:spPr>
      </p:pic>
      <p:sp>
        <p:nvSpPr>
          <p:cNvPr id="9" name="TextBox 8">
            <a:extLst>
              <a:ext uri="{FF2B5EF4-FFF2-40B4-BE49-F238E27FC236}">
                <a16:creationId xmlns:a16="http://schemas.microsoft.com/office/drawing/2014/main" id="{BCA1521C-F081-43D5-B047-4408068C3830}"/>
              </a:ext>
            </a:extLst>
          </p:cNvPr>
          <p:cNvSpPr txBox="1"/>
          <p:nvPr/>
        </p:nvSpPr>
        <p:spPr>
          <a:xfrm>
            <a:off x="6809317" y="2999317"/>
            <a:ext cx="443653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ea typeface="+mn-lt"/>
                <a:cs typeface="+mn-lt"/>
              </a:rPr>
              <a:t>(redgreenandblue.com, 2020)</a:t>
            </a:r>
            <a:endParaRPr lang="en-US" sz="1600"/>
          </a:p>
        </p:txBody>
      </p:sp>
      <p:sp>
        <p:nvSpPr>
          <p:cNvPr id="10" name="TextBox 9">
            <a:extLst>
              <a:ext uri="{FF2B5EF4-FFF2-40B4-BE49-F238E27FC236}">
                <a16:creationId xmlns:a16="http://schemas.microsoft.com/office/drawing/2014/main" id="{677FC064-2FF5-4A2F-9A58-25B0565F86E1}"/>
              </a:ext>
            </a:extLst>
          </p:cNvPr>
          <p:cNvSpPr txBox="1"/>
          <p:nvPr/>
        </p:nvSpPr>
        <p:spPr>
          <a:xfrm>
            <a:off x="1491191" y="274109"/>
            <a:ext cx="399203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solidFill>
                  <a:schemeClr val="accent1">
                    <a:lumMod val="75000"/>
                  </a:schemeClr>
                </a:solidFill>
                <a:latin typeface="Algerian"/>
              </a:rPr>
              <a:t>Battery system</a:t>
            </a:r>
          </a:p>
        </p:txBody>
      </p:sp>
      <p:sp>
        <p:nvSpPr>
          <p:cNvPr id="5" name="TextBox 4">
            <a:extLst>
              <a:ext uri="{FF2B5EF4-FFF2-40B4-BE49-F238E27FC236}">
                <a16:creationId xmlns:a16="http://schemas.microsoft.com/office/drawing/2014/main" id="{31EE6DEC-8025-429A-BF52-5A991B3DEF1F}"/>
              </a:ext>
            </a:extLst>
          </p:cNvPr>
          <p:cNvSpPr txBox="1"/>
          <p:nvPr/>
        </p:nvSpPr>
        <p:spPr>
          <a:xfrm>
            <a:off x="4290484" y="6396566"/>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t>(Tesla.com, 2021)</a:t>
            </a:r>
            <a:endParaRPr lang="en-GB"/>
          </a:p>
        </p:txBody>
      </p:sp>
    </p:spTree>
    <p:extLst>
      <p:ext uri="{BB962C8B-B14F-4D97-AF65-F5344CB8AC3E}">
        <p14:creationId xmlns:p14="http://schemas.microsoft.com/office/powerpoint/2010/main" val="1373502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15E1AC81-83F2-45A8-9054-15570F4E25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8" name="Freeform 5">
              <a:extLst>
                <a:ext uri="{FF2B5EF4-FFF2-40B4-BE49-F238E27FC236}">
                  <a16:creationId xmlns:a16="http://schemas.microsoft.com/office/drawing/2014/main" id="{B15AA7C5-9BFE-4B90-A119-467AFACE9E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 name="Freeform 6">
              <a:extLst>
                <a:ext uri="{FF2B5EF4-FFF2-40B4-BE49-F238E27FC236}">
                  <a16:creationId xmlns:a16="http://schemas.microsoft.com/office/drawing/2014/main" id="{944AB87D-35AF-4719-9940-5822E77023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 name="Freeform 7">
              <a:extLst>
                <a:ext uri="{FF2B5EF4-FFF2-40B4-BE49-F238E27FC236}">
                  <a16:creationId xmlns:a16="http://schemas.microsoft.com/office/drawing/2014/main" id="{E8B33BE3-7890-4628-9322-7EFBA3375B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8">
              <a:extLst>
                <a:ext uri="{FF2B5EF4-FFF2-40B4-BE49-F238E27FC236}">
                  <a16:creationId xmlns:a16="http://schemas.microsoft.com/office/drawing/2014/main" id="{01AD3ECF-519E-45E2-99DA-F5C1B50715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2" name="Freeform 9">
              <a:extLst>
                <a:ext uri="{FF2B5EF4-FFF2-40B4-BE49-F238E27FC236}">
                  <a16:creationId xmlns:a16="http://schemas.microsoft.com/office/drawing/2014/main" id="{C050E700-0FF1-4D25-B54C-84BA04FCD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3" name="Freeform 10">
              <a:extLst>
                <a:ext uri="{FF2B5EF4-FFF2-40B4-BE49-F238E27FC236}">
                  <a16:creationId xmlns:a16="http://schemas.microsoft.com/office/drawing/2014/main" id="{720D9C11-F5C9-41B0-B2F2-EE20BC3D0C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11">
              <a:extLst>
                <a:ext uri="{FF2B5EF4-FFF2-40B4-BE49-F238E27FC236}">
                  <a16:creationId xmlns:a16="http://schemas.microsoft.com/office/drawing/2014/main" id="{623A9DA0-857E-4CDE-80EA-F30F1CE55C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12">
              <a:extLst>
                <a:ext uri="{FF2B5EF4-FFF2-40B4-BE49-F238E27FC236}">
                  <a16:creationId xmlns:a16="http://schemas.microsoft.com/office/drawing/2014/main" id="{C48B8F4C-2C83-46F6-AFCD-58166AEB18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3">
              <a:extLst>
                <a:ext uri="{FF2B5EF4-FFF2-40B4-BE49-F238E27FC236}">
                  <a16:creationId xmlns:a16="http://schemas.microsoft.com/office/drawing/2014/main" id="{234C3795-C44D-41A7-A8F6-891387A668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4">
              <a:extLst>
                <a:ext uri="{FF2B5EF4-FFF2-40B4-BE49-F238E27FC236}">
                  <a16:creationId xmlns:a16="http://schemas.microsoft.com/office/drawing/2014/main" id="{91CC36F4-5DFA-4954-B354-97B180E98F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5">
              <a:extLst>
                <a:ext uri="{FF2B5EF4-FFF2-40B4-BE49-F238E27FC236}">
                  <a16:creationId xmlns:a16="http://schemas.microsoft.com/office/drawing/2014/main" id="{7087A08E-C024-457D-8F99-1F340CED61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6">
              <a:extLst>
                <a:ext uri="{FF2B5EF4-FFF2-40B4-BE49-F238E27FC236}">
                  <a16:creationId xmlns:a16="http://schemas.microsoft.com/office/drawing/2014/main" id="{61CFBC61-7F57-45D7-860E-BF51B0EDA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7">
              <a:extLst>
                <a:ext uri="{FF2B5EF4-FFF2-40B4-BE49-F238E27FC236}">
                  <a16:creationId xmlns:a16="http://schemas.microsoft.com/office/drawing/2014/main" id="{2591C3DB-4880-431E-BC3D-37F1378AC5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8">
              <a:extLst>
                <a:ext uri="{FF2B5EF4-FFF2-40B4-BE49-F238E27FC236}">
                  <a16:creationId xmlns:a16="http://schemas.microsoft.com/office/drawing/2014/main" id="{79557EFE-4199-4E24-8A13-1B9CC1715A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9">
              <a:extLst>
                <a:ext uri="{FF2B5EF4-FFF2-40B4-BE49-F238E27FC236}">
                  <a16:creationId xmlns:a16="http://schemas.microsoft.com/office/drawing/2014/main" id="{0B965615-6052-4907-A136-9CAD14604C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20">
              <a:extLst>
                <a:ext uri="{FF2B5EF4-FFF2-40B4-BE49-F238E27FC236}">
                  <a16:creationId xmlns:a16="http://schemas.microsoft.com/office/drawing/2014/main" id="{F788FFC4-205D-47C1-91E7-DD1A52E0A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4" name="Freeform 21">
              <a:extLst>
                <a:ext uri="{FF2B5EF4-FFF2-40B4-BE49-F238E27FC236}">
                  <a16:creationId xmlns:a16="http://schemas.microsoft.com/office/drawing/2014/main" id="{462FADD6-C927-46ED-A6E6-273B35C2F1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5" name="Freeform 22">
              <a:extLst>
                <a:ext uri="{FF2B5EF4-FFF2-40B4-BE49-F238E27FC236}">
                  <a16:creationId xmlns:a16="http://schemas.microsoft.com/office/drawing/2014/main" id="{AF64005E-134D-4444-9425-FB1C188985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3">
              <a:extLst>
                <a:ext uri="{FF2B5EF4-FFF2-40B4-BE49-F238E27FC236}">
                  <a16:creationId xmlns:a16="http://schemas.microsoft.com/office/drawing/2014/main" id="{E2565CA7-A8CB-463D-8D25-4F41235BC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4">
              <a:extLst>
                <a:ext uri="{FF2B5EF4-FFF2-40B4-BE49-F238E27FC236}">
                  <a16:creationId xmlns:a16="http://schemas.microsoft.com/office/drawing/2014/main" id="{41ABBFC0-4EEA-4634-A73B-945729D6BA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5">
              <a:extLst>
                <a:ext uri="{FF2B5EF4-FFF2-40B4-BE49-F238E27FC236}">
                  <a16:creationId xmlns:a16="http://schemas.microsoft.com/office/drawing/2014/main" id="{E422F11F-726A-4A93-9D1B-B1400B061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0" name="Group 29">
            <a:extLst>
              <a:ext uri="{FF2B5EF4-FFF2-40B4-BE49-F238E27FC236}">
                <a16:creationId xmlns:a16="http://schemas.microsoft.com/office/drawing/2014/main" id="{FBF129BC-EA9E-4D20-898B-399F7727DFB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1" name="Rectangle 30">
              <a:extLst>
                <a:ext uri="{FF2B5EF4-FFF2-40B4-BE49-F238E27FC236}">
                  <a16:creationId xmlns:a16="http://schemas.microsoft.com/office/drawing/2014/main" id="{CFF42BAE-3249-46C8-9108-A83C87206B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2" name="Isosceles Triangle 22">
              <a:extLst>
                <a:ext uri="{FF2B5EF4-FFF2-40B4-BE49-F238E27FC236}">
                  <a16:creationId xmlns:a16="http://schemas.microsoft.com/office/drawing/2014/main" id="{4DDE2BA8-4174-4A99-BB09-0BA28F2685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a:extLst>
                <a:ext uri="{FF2B5EF4-FFF2-40B4-BE49-F238E27FC236}">
                  <a16:creationId xmlns:a16="http://schemas.microsoft.com/office/drawing/2014/main" id="{4A893933-F7DD-4DA6-85C7-4CFF58741E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5" name="Rectangle 34">
            <a:extLst>
              <a:ext uri="{FF2B5EF4-FFF2-40B4-BE49-F238E27FC236}">
                <a16:creationId xmlns:a16="http://schemas.microsoft.com/office/drawing/2014/main" id="{D75627FE-0AC5-4349-AC08-45A58BEC9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F87AAF7B-2090-475D-9C3E-FDC03DD87A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38" name="Freeform 5">
              <a:extLst>
                <a:ext uri="{FF2B5EF4-FFF2-40B4-BE49-F238E27FC236}">
                  <a16:creationId xmlns:a16="http://schemas.microsoft.com/office/drawing/2014/main" id="{F2DCEC33-4B31-44BC-99CB-9E4845DC4C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 name="Freeform 6">
              <a:extLst>
                <a:ext uri="{FF2B5EF4-FFF2-40B4-BE49-F238E27FC236}">
                  <a16:creationId xmlns:a16="http://schemas.microsoft.com/office/drawing/2014/main" id="{204E0A10-D288-4B22-87A1-737B0A37D1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a:extLst>
                <a:ext uri="{FF2B5EF4-FFF2-40B4-BE49-F238E27FC236}">
                  <a16:creationId xmlns:a16="http://schemas.microsoft.com/office/drawing/2014/main" id="{9A3E042E-4911-425A-84BB-04BF90D07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a:extLst>
                <a:ext uri="{FF2B5EF4-FFF2-40B4-BE49-F238E27FC236}">
                  <a16:creationId xmlns:a16="http://schemas.microsoft.com/office/drawing/2014/main" id="{3A49226D-3129-4C5A-9641-3D03BEEA79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a:extLst>
                <a:ext uri="{FF2B5EF4-FFF2-40B4-BE49-F238E27FC236}">
                  <a16:creationId xmlns:a16="http://schemas.microsoft.com/office/drawing/2014/main" id="{9CC3C315-B515-4DD8-AC22-9D8417B37F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a:extLst>
                <a:ext uri="{FF2B5EF4-FFF2-40B4-BE49-F238E27FC236}">
                  <a16:creationId xmlns:a16="http://schemas.microsoft.com/office/drawing/2014/main" id="{1A961828-F78F-4D56-A98E-037806C63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a:extLst>
                <a:ext uri="{FF2B5EF4-FFF2-40B4-BE49-F238E27FC236}">
                  <a16:creationId xmlns:a16="http://schemas.microsoft.com/office/drawing/2014/main" id="{739D4F9D-3728-42C1-8302-452D51321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a:extLst>
                <a:ext uri="{FF2B5EF4-FFF2-40B4-BE49-F238E27FC236}">
                  <a16:creationId xmlns:a16="http://schemas.microsoft.com/office/drawing/2014/main" id="{B4D9647E-354D-4CA8-B4A7-39172E5EAC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a:extLst>
                <a:ext uri="{FF2B5EF4-FFF2-40B4-BE49-F238E27FC236}">
                  <a16:creationId xmlns:a16="http://schemas.microsoft.com/office/drawing/2014/main" id="{A3EC74E0-5222-4ACC-BCEC-1AA189D3BC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a:extLst>
                <a:ext uri="{FF2B5EF4-FFF2-40B4-BE49-F238E27FC236}">
                  <a16:creationId xmlns:a16="http://schemas.microsoft.com/office/drawing/2014/main" id="{C0AE72B4-084D-42E6-ABED-5FD4650D4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a:extLst>
                <a:ext uri="{FF2B5EF4-FFF2-40B4-BE49-F238E27FC236}">
                  <a16:creationId xmlns:a16="http://schemas.microsoft.com/office/drawing/2014/main" id="{C9D1F5DD-8D50-4098-8D2B-10E284752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a:extLst>
                <a:ext uri="{FF2B5EF4-FFF2-40B4-BE49-F238E27FC236}">
                  <a16:creationId xmlns:a16="http://schemas.microsoft.com/office/drawing/2014/main" id="{D48F3941-C3C7-4589-AA46-067F6BB2D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a:extLst>
                <a:ext uri="{FF2B5EF4-FFF2-40B4-BE49-F238E27FC236}">
                  <a16:creationId xmlns:a16="http://schemas.microsoft.com/office/drawing/2014/main" id="{C16BBE9A-4BE3-4401-82C5-8041DB14E5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a:extLst>
                <a:ext uri="{FF2B5EF4-FFF2-40B4-BE49-F238E27FC236}">
                  <a16:creationId xmlns:a16="http://schemas.microsoft.com/office/drawing/2014/main" id="{06180330-CCD3-4D14-A652-D60C28252D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a:extLst>
                <a:ext uri="{FF2B5EF4-FFF2-40B4-BE49-F238E27FC236}">
                  <a16:creationId xmlns:a16="http://schemas.microsoft.com/office/drawing/2014/main" id="{616C90F6-4133-43A5-B47C-7750FE281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a:extLst>
                <a:ext uri="{FF2B5EF4-FFF2-40B4-BE49-F238E27FC236}">
                  <a16:creationId xmlns:a16="http://schemas.microsoft.com/office/drawing/2014/main" id="{D7C03F90-E828-4414-8A53-92069FFB6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a:extLst>
                <a:ext uri="{FF2B5EF4-FFF2-40B4-BE49-F238E27FC236}">
                  <a16:creationId xmlns:a16="http://schemas.microsoft.com/office/drawing/2014/main" id="{6ADDE443-75AA-4F32-A2EE-272C4347CE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a:extLst>
                <a:ext uri="{FF2B5EF4-FFF2-40B4-BE49-F238E27FC236}">
                  <a16:creationId xmlns:a16="http://schemas.microsoft.com/office/drawing/2014/main" id="{ACD281C1-1D59-453F-A33A-D83E39EB06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a:extLst>
                <a:ext uri="{FF2B5EF4-FFF2-40B4-BE49-F238E27FC236}">
                  <a16:creationId xmlns:a16="http://schemas.microsoft.com/office/drawing/2014/main" id="{60217FAC-29FE-4D6B-9BB4-FF41AA756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a:extLst>
                <a:ext uri="{FF2B5EF4-FFF2-40B4-BE49-F238E27FC236}">
                  <a16:creationId xmlns:a16="http://schemas.microsoft.com/office/drawing/2014/main" id="{0D3CC33A-6E36-4A72-9965-8E20FB05D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a:extLst>
                <a:ext uri="{FF2B5EF4-FFF2-40B4-BE49-F238E27FC236}">
                  <a16:creationId xmlns:a16="http://schemas.microsoft.com/office/drawing/2014/main" id="{F128F04E-05CD-4035-A32B-6E9ABAB931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60" name="Rectangle 59">
            <a:extLst>
              <a:ext uri="{FF2B5EF4-FFF2-40B4-BE49-F238E27FC236}">
                <a16:creationId xmlns:a16="http://schemas.microsoft.com/office/drawing/2014/main" id="{BC2574CF-1D35-4994-87BD-5A3378E1A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57883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2" name="Straight Connector 61">
            <a:extLst>
              <a:ext uri="{FF2B5EF4-FFF2-40B4-BE49-F238E27FC236}">
                <a16:creationId xmlns:a16="http://schemas.microsoft.com/office/drawing/2014/main" id="{68B6AB33-DFE6-4FE4-94FE-C9E25424AD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52263" y="1200150"/>
            <a:ext cx="0" cy="3543972"/>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12952C3A-D598-4D2F-9CE9-497603A9A221}"/>
              </a:ext>
            </a:extLst>
          </p:cNvPr>
          <p:cNvSpPr txBox="1"/>
          <p:nvPr/>
        </p:nvSpPr>
        <p:spPr>
          <a:xfrm>
            <a:off x="4983164" y="960120"/>
            <a:ext cx="5511800" cy="4171278"/>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defTabSz="914400">
              <a:lnSpc>
                <a:spcPct val="120000"/>
              </a:lnSpc>
              <a:spcAft>
                <a:spcPts val="600"/>
              </a:spcAft>
              <a:buClr>
                <a:schemeClr val="accent1"/>
              </a:buClr>
              <a:buSzPct val="110000"/>
            </a:pPr>
            <a:endParaRPr lang="en-US"/>
          </a:p>
        </p:txBody>
      </p:sp>
      <p:pic>
        <p:nvPicPr>
          <p:cNvPr id="3" name="Picture 3" descr="Diagram&#10;&#10;Description automatically generated">
            <a:extLst>
              <a:ext uri="{FF2B5EF4-FFF2-40B4-BE49-F238E27FC236}">
                <a16:creationId xmlns:a16="http://schemas.microsoft.com/office/drawing/2014/main" id="{A947EC30-7875-4054-8E1B-768227C4BF97}"/>
              </a:ext>
            </a:extLst>
          </p:cNvPr>
          <p:cNvPicPr>
            <a:picLocks noChangeAspect="1"/>
          </p:cNvPicPr>
          <p:nvPr/>
        </p:nvPicPr>
        <p:blipFill>
          <a:blip r:embed="rId2"/>
          <a:stretch>
            <a:fillRect/>
          </a:stretch>
        </p:blipFill>
        <p:spPr>
          <a:xfrm>
            <a:off x="120650" y="1289124"/>
            <a:ext cx="4627033" cy="3369583"/>
          </a:xfrm>
          <a:prstGeom prst="rect">
            <a:avLst/>
          </a:prstGeom>
        </p:spPr>
      </p:pic>
      <p:sp>
        <p:nvSpPr>
          <p:cNvPr id="4" name="TextBox 3">
            <a:extLst>
              <a:ext uri="{FF2B5EF4-FFF2-40B4-BE49-F238E27FC236}">
                <a16:creationId xmlns:a16="http://schemas.microsoft.com/office/drawing/2014/main" id="{51B09951-837D-4AF8-8462-5074DDD4DDB9}"/>
              </a:ext>
            </a:extLst>
          </p:cNvPr>
          <p:cNvSpPr txBox="1"/>
          <p:nvPr/>
        </p:nvSpPr>
        <p:spPr>
          <a:xfrm>
            <a:off x="4756149" y="956734"/>
            <a:ext cx="6532034" cy="46474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Sans-Serif"/>
              <a:buChar char="•"/>
            </a:pPr>
            <a:r>
              <a:rPr lang="en-GB" sz="2000">
                <a:ea typeface="+mn-lt"/>
                <a:cs typeface="+mn-lt"/>
              </a:rPr>
              <a:t>  Lithium ions create an electrical potential between the positive and negative sides. A thin layer of insulating material sits between the two sides of the battery and allows the lithium ions to pass through while blocking the electrons.</a:t>
            </a:r>
          </a:p>
          <a:p>
            <a:pPr marL="342900" indent="-342900">
              <a:buFont typeface="Arial,Sans-Serif"/>
              <a:buChar char="•"/>
            </a:pPr>
            <a:endParaRPr lang="en-US" sz="2000">
              <a:ea typeface="+mn-lt"/>
              <a:cs typeface="+mn-lt"/>
            </a:endParaRPr>
          </a:p>
          <a:p>
            <a:pPr marL="342900" indent="-342900">
              <a:buFont typeface="Arial,Sans-Serif"/>
              <a:buChar char="•"/>
            </a:pPr>
            <a:r>
              <a:rPr lang="en-GB" sz="2000">
                <a:ea typeface="+mn-lt"/>
                <a:cs typeface="+mn-lt"/>
              </a:rPr>
              <a:t>  While the battery charges, lithium ions move through the separator from the positive side to the negative.</a:t>
            </a:r>
            <a:endParaRPr lang="en-US" sz="2000">
              <a:ea typeface="+mn-lt"/>
              <a:cs typeface="+mn-lt"/>
            </a:endParaRPr>
          </a:p>
          <a:p>
            <a:r>
              <a:rPr lang="en-US" sz="2000">
                <a:ea typeface="+mn-lt"/>
                <a:cs typeface="+mn-lt"/>
              </a:rPr>
              <a:t>   </a:t>
            </a:r>
          </a:p>
          <a:p>
            <a:pPr marL="285750" indent="-285750">
              <a:buFont typeface="Arial,Sans-Serif"/>
              <a:buChar char="•"/>
            </a:pPr>
            <a:r>
              <a:rPr lang="en-US" sz="2000">
                <a:ea typeface="+mn-lt"/>
                <a:cs typeface="+mn-lt"/>
              </a:rPr>
              <a:t> The movement of the lithium ions causes an electrical potential difference. Electrons (not lithium-ions) flow through your device and power it.</a:t>
            </a:r>
          </a:p>
          <a:p>
            <a:br>
              <a:rPr lang="en-US">
                <a:ea typeface="+mn-lt"/>
                <a:cs typeface="+mn-lt"/>
              </a:rPr>
            </a:br>
            <a:endParaRPr lang="en-US">
              <a:ea typeface="+mn-lt"/>
              <a:cs typeface="+mn-lt"/>
            </a:endParaRPr>
          </a:p>
        </p:txBody>
      </p:sp>
      <p:sp>
        <p:nvSpPr>
          <p:cNvPr id="5" name="TextBox 4">
            <a:extLst>
              <a:ext uri="{FF2B5EF4-FFF2-40B4-BE49-F238E27FC236}">
                <a16:creationId xmlns:a16="http://schemas.microsoft.com/office/drawing/2014/main" id="{1AD338B2-9755-4850-B7B1-778794ACDE45}"/>
              </a:ext>
            </a:extLst>
          </p:cNvPr>
          <p:cNvSpPr txBox="1"/>
          <p:nvPr/>
        </p:nvSpPr>
        <p:spPr>
          <a:xfrm>
            <a:off x="3443816" y="406400"/>
            <a:ext cx="353695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i="1">
                <a:solidFill>
                  <a:schemeClr val="accent1">
                    <a:lumMod val="75000"/>
                  </a:schemeClr>
                </a:solidFill>
                <a:latin typeface="Algerian"/>
              </a:rPr>
              <a:t>How does it work ?</a:t>
            </a:r>
          </a:p>
        </p:txBody>
      </p:sp>
      <p:sp>
        <p:nvSpPr>
          <p:cNvPr id="6" name="TextBox 5">
            <a:extLst>
              <a:ext uri="{FF2B5EF4-FFF2-40B4-BE49-F238E27FC236}">
                <a16:creationId xmlns:a16="http://schemas.microsoft.com/office/drawing/2014/main" id="{085A777C-CCE5-4999-9698-62B350CE554A}"/>
              </a:ext>
            </a:extLst>
          </p:cNvPr>
          <p:cNvSpPr txBox="1"/>
          <p:nvPr/>
        </p:nvSpPr>
        <p:spPr>
          <a:xfrm>
            <a:off x="215900" y="4650316"/>
            <a:ext cx="338878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ea typeface="+mn-lt"/>
                <a:cs typeface="+mn-lt"/>
              </a:rPr>
              <a:t>(Sciencedirect.com, 2021)</a:t>
            </a:r>
            <a:endParaRPr lang="en-US" sz="1600" i="1"/>
          </a:p>
        </p:txBody>
      </p:sp>
      <p:sp>
        <p:nvSpPr>
          <p:cNvPr id="29" name="TextBox 28">
            <a:extLst>
              <a:ext uri="{FF2B5EF4-FFF2-40B4-BE49-F238E27FC236}">
                <a16:creationId xmlns:a16="http://schemas.microsoft.com/office/drawing/2014/main" id="{2AB99921-E0C8-4100-B9B9-D2E149841529}"/>
              </a:ext>
            </a:extLst>
          </p:cNvPr>
          <p:cNvSpPr txBox="1"/>
          <p:nvPr/>
        </p:nvSpPr>
        <p:spPr>
          <a:xfrm>
            <a:off x="9063567" y="4957234"/>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t>(</a:t>
            </a:r>
            <a:r>
              <a:rPr lang="en-GB" sz="1600" i="1">
                <a:ea typeface="+mn-lt"/>
                <a:cs typeface="+mn-lt"/>
              </a:rPr>
              <a:t>Abdul Ghani Olabi</a:t>
            </a:r>
            <a:r>
              <a:rPr lang="en-GB" sz="1600" i="1"/>
              <a:t>, 2021)</a:t>
            </a:r>
            <a:endParaRPr lang="en-GB"/>
          </a:p>
        </p:txBody>
      </p:sp>
    </p:spTree>
    <p:extLst>
      <p:ext uri="{BB962C8B-B14F-4D97-AF65-F5344CB8AC3E}">
        <p14:creationId xmlns:p14="http://schemas.microsoft.com/office/powerpoint/2010/main" val="31174209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AE19E2D2-078B-459F-A431-2037B063FD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9" name="Freeform 5">
              <a:extLst>
                <a:ext uri="{FF2B5EF4-FFF2-40B4-BE49-F238E27FC236}">
                  <a16:creationId xmlns:a16="http://schemas.microsoft.com/office/drawing/2014/main" id="{14035B44-9204-427C-98D0-75678B980C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 name="Freeform 6">
              <a:extLst>
                <a:ext uri="{FF2B5EF4-FFF2-40B4-BE49-F238E27FC236}">
                  <a16:creationId xmlns:a16="http://schemas.microsoft.com/office/drawing/2014/main" id="{755FDC7E-5938-4B4B-8877-06EE01FCDB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7">
              <a:extLst>
                <a:ext uri="{FF2B5EF4-FFF2-40B4-BE49-F238E27FC236}">
                  <a16:creationId xmlns:a16="http://schemas.microsoft.com/office/drawing/2014/main" id="{F0437E65-E6AA-41CB-8690-97980FE0D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8">
              <a:extLst>
                <a:ext uri="{FF2B5EF4-FFF2-40B4-BE49-F238E27FC236}">
                  <a16:creationId xmlns:a16="http://schemas.microsoft.com/office/drawing/2014/main" id="{3F0EF991-E8E2-4486-80F2-A9E03DA18D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3" name="Freeform 9">
              <a:extLst>
                <a:ext uri="{FF2B5EF4-FFF2-40B4-BE49-F238E27FC236}">
                  <a16:creationId xmlns:a16="http://schemas.microsoft.com/office/drawing/2014/main" id="{FB081D04-EE00-42EF-BBFB-684673613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10">
              <a:extLst>
                <a:ext uri="{FF2B5EF4-FFF2-40B4-BE49-F238E27FC236}">
                  <a16:creationId xmlns:a16="http://schemas.microsoft.com/office/drawing/2014/main" id="{12B7F571-868C-421B-8A57-6196C8124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11">
              <a:extLst>
                <a:ext uri="{FF2B5EF4-FFF2-40B4-BE49-F238E27FC236}">
                  <a16:creationId xmlns:a16="http://schemas.microsoft.com/office/drawing/2014/main" id="{7E4953C7-80FE-46D4-A354-20321F421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2">
              <a:extLst>
                <a:ext uri="{FF2B5EF4-FFF2-40B4-BE49-F238E27FC236}">
                  <a16:creationId xmlns:a16="http://schemas.microsoft.com/office/drawing/2014/main" id="{C60293D3-71F6-45CD-890F-E68F81CDD9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3">
              <a:extLst>
                <a:ext uri="{FF2B5EF4-FFF2-40B4-BE49-F238E27FC236}">
                  <a16:creationId xmlns:a16="http://schemas.microsoft.com/office/drawing/2014/main" id="{940865AC-2494-4A34-80AC-0D78FE9C50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4">
              <a:extLst>
                <a:ext uri="{FF2B5EF4-FFF2-40B4-BE49-F238E27FC236}">
                  <a16:creationId xmlns:a16="http://schemas.microsoft.com/office/drawing/2014/main" id="{E8206DC4-8F5A-4192-BB5B-39A4A2CDDD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5">
              <a:extLst>
                <a:ext uri="{FF2B5EF4-FFF2-40B4-BE49-F238E27FC236}">
                  <a16:creationId xmlns:a16="http://schemas.microsoft.com/office/drawing/2014/main" id="{1851F69F-8755-4226-9A81-C27799E32B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6">
              <a:extLst>
                <a:ext uri="{FF2B5EF4-FFF2-40B4-BE49-F238E27FC236}">
                  <a16:creationId xmlns:a16="http://schemas.microsoft.com/office/drawing/2014/main" id="{D85B97EF-28BC-441A-9EBB-81EF34094A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7">
              <a:extLst>
                <a:ext uri="{FF2B5EF4-FFF2-40B4-BE49-F238E27FC236}">
                  <a16:creationId xmlns:a16="http://schemas.microsoft.com/office/drawing/2014/main" id="{7C68D975-1EC2-4BFA-811D-0454109E3B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8">
              <a:extLst>
                <a:ext uri="{FF2B5EF4-FFF2-40B4-BE49-F238E27FC236}">
                  <a16:creationId xmlns:a16="http://schemas.microsoft.com/office/drawing/2014/main" id="{251959DD-2AB4-4342-8A28-A252939263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9">
              <a:extLst>
                <a:ext uri="{FF2B5EF4-FFF2-40B4-BE49-F238E27FC236}">
                  <a16:creationId xmlns:a16="http://schemas.microsoft.com/office/drawing/2014/main" id="{785D37AB-3782-4D04-A998-0C126E1BDF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20">
              <a:extLst>
                <a:ext uri="{FF2B5EF4-FFF2-40B4-BE49-F238E27FC236}">
                  <a16:creationId xmlns:a16="http://schemas.microsoft.com/office/drawing/2014/main" id="{9313ACA4-E3EA-43A3-822B-DD5DF119D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5" name="Freeform 21">
              <a:extLst>
                <a:ext uri="{FF2B5EF4-FFF2-40B4-BE49-F238E27FC236}">
                  <a16:creationId xmlns:a16="http://schemas.microsoft.com/office/drawing/2014/main" id="{5A98D1AB-DF34-414B-9696-4B671EC20B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6" name="Freeform 22">
              <a:extLst>
                <a:ext uri="{FF2B5EF4-FFF2-40B4-BE49-F238E27FC236}">
                  <a16:creationId xmlns:a16="http://schemas.microsoft.com/office/drawing/2014/main" id="{8153A7D0-F980-48CC-B318-806C679F4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3">
              <a:extLst>
                <a:ext uri="{FF2B5EF4-FFF2-40B4-BE49-F238E27FC236}">
                  <a16:creationId xmlns:a16="http://schemas.microsoft.com/office/drawing/2014/main" id="{96E44097-7726-43F7-9E27-8BD5BCF89A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4">
              <a:extLst>
                <a:ext uri="{FF2B5EF4-FFF2-40B4-BE49-F238E27FC236}">
                  <a16:creationId xmlns:a16="http://schemas.microsoft.com/office/drawing/2014/main" id="{65B28630-DA3C-4E4C-94ED-0ED8F353C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5">
              <a:extLst>
                <a:ext uri="{FF2B5EF4-FFF2-40B4-BE49-F238E27FC236}">
                  <a16:creationId xmlns:a16="http://schemas.microsoft.com/office/drawing/2014/main" id="{1686151F-4919-4A15-9EC3-0329453ED6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1" name="Group 30">
            <a:extLst>
              <a:ext uri="{FF2B5EF4-FFF2-40B4-BE49-F238E27FC236}">
                <a16:creationId xmlns:a16="http://schemas.microsoft.com/office/drawing/2014/main" id="{E10C7CFA-FC7F-479C-9026-39109C0B596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2" name="Rectangle 31">
              <a:extLst>
                <a:ext uri="{FF2B5EF4-FFF2-40B4-BE49-F238E27FC236}">
                  <a16:creationId xmlns:a16="http://schemas.microsoft.com/office/drawing/2014/main" id="{9971A5E3-BBAD-4023-B07C-7FBC4202D8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Isosceles Triangle 22">
              <a:extLst>
                <a:ext uri="{FF2B5EF4-FFF2-40B4-BE49-F238E27FC236}">
                  <a16:creationId xmlns:a16="http://schemas.microsoft.com/office/drawing/2014/main" id="{FC05BA5F-5BBE-4BFA-A313-1554762332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4" name="Rectangle 33">
              <a:extLst>
                <a:ext uri="{FF2B5EF4-FFF2-40B4-BE49-F238E27FC236}">
                  <a16:creationId xmlns:a16="http://schemas.microsoft.com/office/drawing/2014/main" id="{5275B948-0170-4286-84CE-04CA461F27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6" name="Rectangle 35">
            <a:extLst>
              <a:ext uri="{FF2B5EF4-FFF2-40B4-BE49-F238E27FC236}">
                <a16:creationId xmlns:a16="http://schemas.microsoft.com/office/drawing/2014/main" id="{48CAE4AE-A9DF-45AF-9A9C-1712BC634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8" name="Group 37">
            <a:extLst>
              <a:ext uri="{FF2B5EF4-FFF2-40B4-BE49-F238E27FC236}">
                <a16:creationId xmlns:a16="http://schemas.microsoft.com/office/drawing/2014/main" id="{6C272060-BC98-4C91-A58F-4DFEC566CF7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39" name="Freeform 5">
              <a:extLst>
                <a:ext uri="{FF2B5EF4-FFF2-40B4-BE49-F238E27FC236}">
                  <a16:creationId xmlns:a16="http://schemas.microsoft.com/office/drawing/2014/main" id="{8BA2DCB9-0DC0-4109-B2A2-56896E35E6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0" name="Freeform 6">
              <a:extLst>
                <a:ext uri="{FF2B5EF4-FFF2-40B4-BE49-F238E27FC236}">
                  <a16:creationId xmlns:a16="http://schemas.microsoft.com/office/drawing/2014/main" id="{64A33555-1142-4AD7-8084-1A99422A11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1" name="Freeform 7">
              <a:extLst>
                <a:ext uri="{FF2B5EF4-FFF2-40B4-BE49-F238E27FC236}">
                  <a16:creationId xmlns:a16="http://schemas.microsoft.com/office/drawing/2014/main" id="{BC6E4081-1A88-453E-8CCF-B97B0CE20D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 name="Freeform 8">
              <a:extLst>
                <a:ext uri="{FF2B5EF4-FFF2-40B4-BE49-F238E27FC236}">
                  <a16:creationId xmlns:a16="http://schemas.microsoft.com/office/drawing/2014/main" id="{5B7E0935-6EE8-4C61-AED5-09B9A2A99A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Freeform 9">
              <a:extLst>
                <a:ext uri="{FF2B5EF4-FFF2-40B4-BE49-F238E27FC236}">
                  <a16:creationId xmlns:a16="http://schemas.microsoft.com/office/drawing/2014/main" id="{EB962BD6-C878-48FF-A75E-DCC7BDA3C3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Freeform 10">
              <a:extLst>
                <a:ext uri="{FF2B5EF4-FFF2-40B4-BE49-F238E27FC236}">
                  <a16:creationId xmlns:a16="http://schemas.microsoft.com/office/drawing/2014/main" id="{CABF3786-BDE1-4FE5-9967-F6B6131A2C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Freeform 11">
              <a:extLst>
                <a:ext uri="{FF2B5EF4-FFF2-40B4-BE49-F238E27FC236}">
                  <a16:creationId xmlns:a16="http://schemas.microsoft.com/office/drawing/2014/main" id="{4969707A-C75E-4F7F-A5C2-2991C65475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12">
              <a:extLst>
                <a:ext uri="{FF2B5EF4-FFF2-40B4-BE49-F238E27FC236}">
                  <a16:creationId xmlns:a16="http://schemas.microsoft.com/office/drawing/2014/main" id="{0E293989-8389-48CD-85D3-CAEFD5E9637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13">
              <a:extLst>
                <a:ext uri="{FF2B5EF4-FFF2-40B4-BE49-F238E27FC236}">
                  <a16:creationId xmlns:a16="http://schemas.microsoft.com/office/drawing/2014/main" id="{8DCF1E8B-9247-45E2-8641-90DA9F7D52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14">
              <a:extLst>
                <a:ext uri="{FF2B5EF4-FFF2-40B4-BE49-F238E27FC236}">
                  <a16:creationId xmlns:a16="http://schemas.microsoft.com/office/drawing/2014/main" id="{48DF418F-91AD-4E55-AF3B-F28FF45961B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15">
              <a:extLst>
                <a:ext uri="{FF2B5EF4-FFF2-40B4-BE49-F238E27FC236}">
                  <a16:creationId xmlns:a16="http://schemas.microsoft.com/office/drawing/2014/main" id="{EDBF35BD-D1DA-49B1-AE30-289189DACD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16">
              <a:extLst>
                <a:ext uri="{FF2B5EF4-FFF2-40B4-BE49-F238E27FC236}">
                  <a16:creationId xmlns:a16="http://schemas.microsoft.com/office/drawing/2014/main" id="{69198BEC-A3B6-4562-AB0F-3E7760026C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17">
              <a:extLst>
                <a:ext uri="{FF2B5EF4-FFF2-40B4-BE49-F238E27FC236}">
                  <a16:creationId xmlns:a16="http://schemas.microsoft.com/office/drawing/2014/main" id="{9AB30D45-77AB-4323-83A2-1A637D07D54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8">
              <a:extLst>
                <a:ext uri="{FF2B5EF4-FFF2-40B4-BE49-F238E27FC236}">
                  <a16:creationId xmlns:a16="http://schemas.microsoft.com/office/drawing/2014/main" id="{D1AD137E-7B63-434C-9D0D-5A64BB4968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19">
              <a:extLst>
                <a:ext uri="{FF2B5EF4-FFF2-40B4-BE49-F238E27FC236}">
                  <a16:creationId xmlns:a16="http://schemas.microsoft.com/office/drawing/2014/main" id="{8B32BE2D-36DC-4BD0-952E-8FE32A70DB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20">
              <a:extLst>
                <a:ext uri="{FF2B5EF4-FFF2-40B4-BE49-F238E27FC236}">
                  <a16:creationId xmlns:a16="http://schemas.microsoft.com/office/drawing/2014/main" id="{930295E0-AD01-4DB0-9829-AD91BED608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21">
              <a:extLst>
                <a:ext uri="{FF2B5EF4-FFF2-40B4-BE49-F238E27FC236}">
                  <a16:creationId xmlns:a16="http://schemas.microsoft.com/office/drawing/2014/main" id="{29807E74-6BFD-4EA7-B3F3-92C0728A7D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22">
              <a:extLst>
                <a:ext uri="{FF2B5EF4-FFF2-40B4-BE49-F238E27FC236}">
                  <a16:creationId xmlns:a16="http://schemas.microsoft.com/office/drawing/2014/main" id="{C9EDBF49-4B87-4B6F-BEE6-DDC4A63CE60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Freeform 23">
              <a:extLst>
                <a:ext uri="{FF2B5EF4-FFF2-40B4-BE49-F238E27FC236}">
                  <a16:creationId xmlns:a16="http://schemas.microsoft.com/office/drawing/2014/main" id="{7738C468-1405-4ED9-8392-F93FA995EE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24">
              <a:extLst>
                <a:ext uri="{FF2B5EF4-FFF2-40B4-BE49-F238E27FC236}">
                  <a16:creationId xmlns:a16="http://schemas.microsoft.com/office/drawing/2014/main" id="{F16402CF-F511-450A-8584-8C8A5B7E9D9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9" name="Freeform 25">
              <a:extLst>
                <a:ext uri="{FF2B5EF4-FFF2-40B4-BE49-F238E27FC236}">
                  <a16:creationId xmlns:a16="http://schemas.microsoft.com/office/drawing/2014/main" id="{85E5B49A-CFC2-4019-9BA6-528095F788C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61" name="Rectangle 60">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7720" y="795527"/>
            <a:ext cx="5970638" cy="5248847"/>
          </a:xfrm>
          <a:prstGeom prst="rect">
            <a:avLst/>
          </a:prstGeom>
          <a:solidFill>
            <a:schemeClr val="bg1"/>
          </a:solidFill>
          <a:ln w="19050">
            <a:solidFill>
              <a:srgbClr val="FF4E1E"/>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Chart, bubble chart&#10;&#10;Description automatically generated">
            <a:extLst>
              <a:ext uri="{FF2B5EF4-FFF2-40B4-BE49-F238E27FC236}">
                <a16:creationId xmlns:a16="http://schemas.microsoft.com/office/drawing/2014/main" id="{71911279-99A0-4976-9525-F7BB247F0229}"/>
              </a:ext>
            </a:extLst>
          </p:cNvPr>
          <p:cNvPicPr>
            <a:picLocks noChangeAspect="1"/>
          </p:cNvPicPr>
          <p:nvPr/>
        </p:nvPicPr>
        <p:blipFill rotWithShape="1">
          <a:blip r:embed="rId2"/>
          <a:srcRect t="7891" r="-1" b="-1"/>
          <a:stretch/>
        </p:blipFill>
        <p:spPr>
          <a:xfrm>
            <a:off x="972115" y="960214"/>
            <a:ext cx="5641848" cy="4919472"/>
          </a:xfrm>
          <a:prstGeom prst="rect">
            <a:avLst/>
          </a:prstGeom>
          <a:ln w="12700">
            <a:noFill/>
          </a:ln>
        </p:spPr>
      </p:pic>
      <p:sp>
        <p:nvSpPr>
          <p:cNvPr id="3" name="TextBox 2">
            <a:extLst>
              <a:ext uri="{FF2B5EF4-FFF2-40B4-BE49-F238E27FC236}">
                <a16:creationId xmlns:a16="http://schemas.microsoft.com/office/drawing/2014/main" id="{E6A8236D-B3E9-4AAB-B705-4DE8F2D49C49}"/>
              </a:ext>
            </a:extLst>
          </p:cNvPr>
          <p:cNvSpPr txBox="1"/>
          <p:nvPr/>
        </p:nvSpPr>
        <p:spPr>
          <a:xfrm>
            <a:off x="7145651" y="1703387"/>
            <a:ext cx="4861606" cy="3625321"/>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indent="-228600" defTabSz="914400">
              <a:lnSpc>
                <a:spcPct val="110000"/>
              </a:lnSpc>
              <a:spcAft>
                <a:spcPts val="600"/>
              </a:spcAft>
              <a:buClr>
                <a:srgbClr val="FF4E1E"/>
              </a:buClr>
              <a:buSzPct val="110000"/>
              <a:buFont typeface="Wingdings" panose="05000000000000000000" pitchFamily="2" charset="2"/>
              <a:buChar char="§"/>
            </a:pPr>
            <a:r>
              <a:rPr lang="en-US" sz="2000"/>
              <a:t>One of the highest energy densities of any battery technology today (100-265 </a:t>
            </a:r>
            <a:r>
              <a:rPr lang="en-US" sz="2000" err="1"/>
              <a:t>Wh</a:t>
            </a:r>
            <a:r>
              <a:rPr lang="en-US" sz="2000"/>
              <a:t>/kg or 250-670 </a:t>
            </a:r>
            <a:r>
              <a:rPr lang="en-US" sz="2000" err="1"/>
              <a:t>Wh</a:t>
            </a:r>
            <a:r>
              <a:rPr lang="en-US" sz="2000"/>
              <a:t>/L).</a:t>
            </a:r>
          </a:p>
          <a:p>
            <a:pPr indent="-228600" defTabSz="914400">
              <a:lnSpc>
                <a:spcPct val="110000"/>
              </a:lnSpc>
              <a:spcAft>
                <a:spcPts val="600"/>
              </a:spcAft>
              <a:buClr>
                <a:srgbClr val="FF4E1E"/>
              </a:buClr>
              <a:buSzPct val="110000"/>
              <a:buFont typeface="Wingdings" panose="05000000000000000000" pitchFamily="2" charset="2"/>
              <a:buChar char="§"/>
            </a:pPr>
            <a:endParaRPr lang="en-US" sz="2000"/>
          </a:p>
          <a:p>
            <a:pPr indent="-228600" defTabSz="914400">
              <a:lnSpc>
                <a:spcPct val="110000"/>
              </a:lnSpc>
              <a:spcAft>
                <a:spcPts val="600"/>
              </a:spcAft>
              <a:buClr>
                <a:srgbClr val="FF4E1E"/>
              </a:buClr>
              <a:buSzPct val="110000"/>
              <a:buFont typeface="Wingdings" panose="05000000000000000000" pitchFamily="2" charset="2"/>
              <a:buChar char="§"/>
            </a:pPr>
            <a:r>
              <a:rPr lang="en-US" sz="2000"/>
              <a:t>Can deliver large amounts of current for high-power applications.</a:t>
            </a:r>
          </a:p>
          <a:p>
            <a:pPr indent="-228600" defTabSz="914400">
              <a:lnSpc>
                <a:spcPct val="110000"/>
              </a:lnSpc>
              <a:spcAft>
                <a:spcPts val="600"/>
              </a:spcAft>
              <a:buClr>
                <a:srgbClr val="FF4E1E"/>
              </a:buClr>
              <a:buSzPct val="110000"/>
              <a:buFont typeface="Wingdings" panose="05000000000000000000" pitchFamily="2" charset="2"/>
              <a:buChar char="§"/>
            </a:pPr>
            <a:endParaRPr lang="en-US" sz="2000"/>
          </a:p>
          <a:p>
            <a:pPr indent="-228600" defTabSz="914400">
              <a:lnSpc>
                <a:spcPct val="110000"/>
              </a:lnSpc>
              <a:spcAft>
                <a:spcPts val="600"/>
              </a:spcAft>
              <a:buClr>
                <a:srgbClr val="FF4E1E"/>
              </a:buClr>
              <a:buSzPct val="110000"/>
              <a:buFont typeface="Wingdings" panose="05000000000000000000" pitchFamily="2" charset="2"/>
              <a:buChar char="§"/>
            </a:pPr>
            <a:r>
              <a:rPr lang="en-US" sz="2000"/>
              <a:t> Li-ion batteries also have low self-discharge rate of around 1.5-2% per month.</a:t>
            </a:r>
          </a:p>
          <a:p>
            <a:pPr indent="-228600" defTabSz="914400">
              <a:lnSpc>
                <a:spcPct val="110000"/>
              </a:lnSpc>
              <a:spcAft>
                <a:spcPts val="600"/>
              </a:spcAft>
              <a:buClr>
                <a:srgbClr val="FF4E1E"/>
              </a:buClr>
              <a:buSzPct val="110000"/>
              <a:buFont typeface="Wingdings" panose="05000000000000000000" pitchFamily="2" charset="2"/>
              <a:buChar char="§"/>
            </a:pPr>
            <a:endParaRPr lang="en-US" sz="2000"/>
          </a:p>
          <a:p>
            <a:pPr indent="-228600" defTabSz="914400">
              <a:lnSpc>
                <a:spcPct val="110000"/>
              </a:lnSpc>
              <a:spcAft>
                <a:spcPts val="600"/>
              </a:spcAft>
              <a:buClr>
                <a:srgbClr val="FF4E1E"/>
              </a:buClr>
              <a:buSzPct val="110000"/>
              <a:buFont typeface="Wingdings" panose="05000000000000000000" pitchFamily="2" charset="2"/>
              <a:buChar char="§"/>
            </a:pPr>
            <a:r>
              <a:rPr lang="en-US" sz="2000"/>
              <a:t>Do not contain toxic cadmium, which makes them easier to dispose of than Ni-Cd batteries.</a:t>
            </a:r>
          </a:p>
        </p:txBody>
      </p:sp>
      <p:sp>
        <p:nvSpPr>
          <p:cNvPr id="4" name="TextBox 3">
            <a:extLst>
              <a:ext uri="{FF2B5EF4-FFF2-40B4-BE49-F238E27FC236}">
                <a16:creationId xmlns:a16="http://schemas.microsoft.com/office/drawing/2014/main" id="{8130E361-4702-4CF4-ADD6-65C6FAEC461A}"/>
              </a:ext>
            </a:extLst>
          </p:cNvPr>
          <p:cNvSpPr txBox="1"/>
          <p:nvPr/>
        </p:nvSpPr>
        <p:spPr>
          <a:xfrm>
            <a:off x="9269941" y="5915025"/>
            <a:ext cx="4224866"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ea typeface="+mn-lt"/>
                <a:cs typeface="+mn-lt"/>
              </a:rPr>
              <a:t>(cei.washington.edu, 2020)</a:t>
            </a:r>
            <a:endParaRPr lang="en-US" sz="1600" i="1"/>
          </a:p>
        </p:txBody>
      </p:sp>
      <p:sp>
        <p:nvSpPr>
          <p:cNvPr id="5" name="TextBox 4">
            <a:extLst>
              <a:ext uri="{FF2B5EF4-FFF2-40B4-BE49-F238E27FC236}">
                <a16:creationId xmlns:a16="http://schemas.microsoft.com/office/drawing/2014/main" id="{B22890B2-8EDF-4695-8A16-8AC1A427E6B8}"/>
              </a:ext>
            </a:extLst>
          </p:cNvPr>
          <p:cNvSpPr txBox="1"/>
          <p:nvPr/>
        </p:nvSpPr>
        <p:spPr>
          <a:xfrm>
            <a:off x="808567" y="6004983"/>
            <a:ext cx="38967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i="1">
                <a:ea typeface="+mn-lt"/>
                <a:cs typeface="+mn-lt"/>
              </a:rPr>
              <a:t>(</a:t>
            </a:r>
            <a:r>
              <a:rPr lang="en-GB" sz="1600" i="1">
                <a:ea typeface="+mn-lt"/>
                <a:cs typeface="+mn-lt"/>
              </a:rPr>
              <a:t>cei.washington.edu, 2020)</a:t>
            </a:r>
            <a:endParaRPr lang="en-US" sz="1600"/>
          </a:p>
        </p:txBody>
      </p:sp>
    </p:spTree>
    <p:extLst>
      <p:ext uri="{BB962C8B-B14F-4D97-AF65-F5344CB8AC3E}">
        <p14:creationId xmlns:p14="http://schemas.microsoft.com/office/powerpoint/2010/main" val="2363626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A2B36E5-9C00-408F-820A-481306BE83C5}"/>
              </a:ext>
            </a:extLst>
          </p:cNvPr>
          <p:cNvSpPr txBox="1"/>
          <p:nvPr/>
        </p:nvSpPr>
        <p:spPr>
          <a:xfrm>
            <a:off x="808566" y="268817"/>
            <a:ext cx="894503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u="sng">
                <a:solidFill>
                  <a:srgbClr val="FF0000"/>
                </a:solidFill>
                <a:latin typeface="Algerian"/>
              </a:rPr>
              <a:t>Impacts of modern technology</a:t>
            </a:r>
          </a:p>
        </p:txBody>
      </p:sp>
      <p:sp>
        <p:nvSpPr>
          <p:cNvPr id="4" name="TextBox 3">
            <a:extLst>
              <a:ext uri="{FF2B5EF4-FFF2-40B4-BE49-F238E27FC236}">
                <a16:creationId xmlns:a16="http://schemas.microsoft.com/office/drawing/2014/main" id="{15F1D279-D618-4C2A-AFE4-A447991AB14D}"/>
              </a:ext>
            </a:extLst>
          </p:cNvPr>
          <p:cNvSpPr txBox="1"/>
          <p:nvPr/>
        </p:nvSpPr>
        <p:spPr>
          <a:xfrm>
            <a:off x="6918677" y="970844"/>
            <a:ext cx="37592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a:buChar char="•"/>
            </a:pPr>
            <a:r>
              <a:rPr lang="en-GB" sz="3200" i="1" u="sng">
                <a:solidFill>
                  <a:schemeClr val="accent1">
                    <a:lumMod val="50000"/>
                  </a:schemeClr>
                </a:solidFill>
                <a:latin typeface="Posterama"/>
                <a:cs typeface="Posterama"/>
              </a:rPr>
              <a:t>Positive Impacts</a:t>
            </a:r>
          </a:p>
        </p:txBody>
      </p:sp>
      <p:sp>
        <p:nvSpPr>
          <p:cNvPr id="7" name="TextBox 6">
            <a:extLst>
              <a:ext uri="{FF2B5EF4-FFF2-40B4-BE49-F238E27FC236}">
                <a16:creationId xmlns:a16="http://schemas.microsoft.com/office/drawing/2014/main" id="{DF419CBA-B7F2-40C7-97F9-7021F6663BB2}"/>
              </a:ext>
            </a:extLst>
          </p:cNvPr>
          <p:cNvSpPr txBox="1"/>
          <p:nvPr/>
        </p:nvSpPr>
        <p:spPr>
          <a:xfrm>
            <a:off x="596900" y="3581400"/>
            <a:ext cx="48704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87" name="Rectangle: Rounded Corners 86">
            <a:extLst>
              <a:ext uri="{FF2B5EF4-FFF2-40B4-BE49-F238E27FC236}">
                <a16:creationId xmlns:a16="http://schemas.microsoft.com/office/drawing/2014/main" id="{D6342460-43E0-465D-8061-1C36EC9C45AF}"/>
              </a:ext>
            </a:extLst>
          </p:cNvPr>
          <p:cNvSpPr/>
          <p:nvPr/>
        </p:nvSpPr>
        <p:spPr>
          <a:xfrm>
            <a:off x="304799" y="1553634"/>
            <a:ext cx="4074583" cy="59266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lumMod val="95000"/>
                    <a:lumOff val="5000"/>
                  </a:schemeClr>
                </a:solidFill>
                <a:ea typeface="+mn-lt"/>
                <a:cs typeface="+mn-lt"/>
              </a:rPr>
              <a:t>Recycling</a:t>
            </a:r>
            <a:endParaRPr lang="en-US" sz="2400">
              <a:solidFill>
                <a:schemeClr val="tx1">
                  <a:lumMod val="95000"/>
                  <a:lumOff val="5000"/>
                </a:schemeClr>
              </a:solidFill>
            </a:endParaRPr>
          </a:p>
        </p:txBody>
      </p:sp>
      <p:sp>
        <p:nvSpPr>
          <p:cNvPr id="88" name="Rectangle: Rounded Corners 87">
            <a:extLst>
              <a:ext uri="{FF2B5EF4-FFF2-40B4-BE49-F238E27FC236}">
                <a16:creationId xmlns:a16="http://schemas.microsoft.com/office/drawing/2014/main" id="{68A6CDAB-53C2-4748-83D8-6B94C3F79675}"/>
              </a:ext>
            </a:extLst>
          </p:cNvPr>
          <p:cNvSpPr/>
          <p:nvPr/>
        </p:nvSpPr>
        <p:spPr>
          <a:xfrm>
            <a:off x="1844675" y="2320926"/>
            <a:ext cx="4074584" cy="592667"/>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lumMod val="95000"/>
                    <a:lumOff val="5000"/>
                  </a:schemeClr>
                </a:solidFill>
              </a:rPr>
              <a:t>Positive climate impact</a:t>
            </a:r>
          </a:p>
        </p:txBody>
      </p:sp>
      <p:sp>
        <p:nvSpPr>
          <p:cNvPr id="90" name="Rectangle: Rounded Corners 89">
            <a:extLst>
              <a:ext uri="{FF2B5EF4-FFF2-40B4-BE49-F238E27FC236}">
                <a16:creationId xmlns:a16="http://schemas.microsoft.com/office/drawing/2014/main" id="{14FFF865-D88D-421A-B466-A34A61FAE93B}"/>
              </a:ext>
            </a:extLst>
          </p:cNvPr>
          <p:cNvSpPr/>
          <p:nvPr/>
        </p:nvSpPr>
        <p:spPr>
          <a:xfrm>
            <a:off x="341841" y="3135843"/>
            <a:ext cx="4074583" cy="59266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lumMod val="95000"/>
                    <a:lumOff val="5000"/>
                  </a:schemeClr>
                </a:solidFill>
              </a:rPr>
              <a:t>Fast charging</a:t>
            </a:r>
          </a:p>
        </p:txBody>
      </p:sp>
      <p:sp>
        <p:nvSpPr>
          <p:cNvPr id="91" name="Rectangle: Rounded Corners 90">
            <a:extLst>
              <a:ext uri="{FF2B5EF4-FFF2-40B4-BE49-F238E27FC236}">
                <a16:creationId xmlns:a16="http://schemas.microsoft.com/office/drawing/2014/main" id="{D0688742-C4AB-4E44-9E47-4A0EAB6C7285}"/>
              </a:ext>
            </a:extLst>
          </p:cNvPr>
          <p:cNvSpPr/>
          <p:nvPr/>
        </p:nvSpPr>
        <p:spPr>
          <a:xfrm>
            <a:off x="1839385" y="3956050"/>
            <a:ext cx="4074582" cy="59266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lumMod val="95000"/>
                    <a:lumOff val="5000"/>
                  </a:schemeClr>
                </a:solidFill>
                <a:ea typeface="+mn-lt"/>
                <a:cs typeface="+mn-lt"/>
              </a:rPr>
              <a:t>Rechargeability</a:t>
            </a:r>
            <a:endParaRPr lang="en-US">
              <a:solidFill>
                <a:schemeClr val="tx1">
                  <a:lumMod val="95000"/>
                  <a:lumOff val="5000"/>
                </a:schemeClr>
              </a:solidFill>
            </a:endParaRPr>
          </a:p>
        </p:txBody>
      </p:sp>
      <p:sp>
        <p:nvSpPr>
          <p:cNvPr id="92" name="Rectangle: Rounded Corners 91">
            <a:extLst>
              <a:ext uri="{FF2B5EF4-FFF2-40B4-BE49-F238E27FC236}">
                <a16:creationId xmlns:a16="http://schemas.microsoft.com/office/drawing/2014/main" id="{0624D042-780F-40DA-AB0C-07F516BDC453}"/>
              </a:ext>
            </a:extLst>
          </p:cNvPr>
          <p:cNvSpPr/>
          <p:nvPr/>
        </p:nvSpPr>
        <p:spPr>
          <a:xfrm>
            <a:off x="341842" y="4765674"/>
            <a:ext cx="4074582" cy="59266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lumMod val="95000"/>
                    <a:lumOff val="5000"/>
                  </a:schemeClr>
                </a:solidFill>
              </a:rPr>
              <a:t>Maximized energy output</a:t>
            </a:r>
          </a:p>
        </p:txBody>
      </p:sp>
      <p:sp>
        <p:nvSpPr>
          <p:cNvPr id="93" name="Rectangle: Rounded Corners 92">
            <a:extLst>
              <a:ext uri="{FF2B5EF4-FFF2-40B4-BE49-F238E27FC236}">
                <a16:creationId xmlns:a16="http://schemas.microsoft.com/office/drawing/2014/main" id="{2FDD302C-5630-421B-A5C8-287518FB850C}"/>
              </a:ext>
            </a:extLst>
          </p:cNvPr>
          <p:cNvSpPr/>
          <p:nvPr/>
        </p:nvSpPr>
        <p:spPr>
          <a:xfrm>
            <a:off x="1839384" y="5712883"/>
            <a:ext cx="4074583" cy="592667"/>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lumMod val="95000"/>
                    <a:lumOff val="5000"/>
                  </a:schemeClr>
                </a:solidFill>
              </a:rPr>
              <a:t>Longevity</a:t>
            </a:r>
          </a:p>
        </p:txBody>
      </p:sp>
      <p:pic>
        <p:nvPicPr>
          <p:cNvPr id="100" name="Picture 100" descr="A picture containing text, container, businesscard, vector graphics&#10;&#10;Description automatically generated">
            <a:extLst>
              <a:ext uri="{FF2B5EF4-FFF2-40B4-BE49-F238E27FC236}">
                <a16:creationId xmlns:a16="http://schemas.microsoft.com/office/drawing/2014/main" id="{5C27110B-041A-4278-B526-743133EA0C71}"/>
              </a:ext>
            </a:extLst>
          </p:cNvPr>
          <p:cNvPicPr>
            <a:picLocks noChangeAspect="1"/>
          </p:cNvPicPr>
          <p:nvPr/>
        </p:nvPicPr>
        <p:blipFill>
          <a:blip r:embed="rId2"/>
          <a:stretch>
            <a:fillRect/>
          </a:stretch>
        </p:blipFill>
        <p:spPr>
          <a:xfrm>
            <a:off x="6923618" y="1854200"/>
            <a:ext cx="4874682" cy="4694766"/>
          </a:xfrm>
          <a:prstGeom prst="rect">
            <a:avLst/>
          </a:prstGeom>
        </p:spPr>
      </p:pic>
      <p:sp>
        <p:nvSpPr>
          <p:cNvPr id="102" name="TextBox 101">
            <a:extLst>
              <a:ext uri="{FF2B5EF4-FFF2-40B4-BE49-F238E27FC236}">
                <a16:creationId xmlns:a16="http://schemas.microsoft.com/office/drawing/2014/main" id="{52E28E42-DFA4-4372-A2E9-EB871A138BDD}"/>
              </a:ext>
            </a:extLst>
          </p:cNvPr>
          <p:cNvSpPr txBox="1"/>
          <p:nvPr/>
        </p:nvSpPr>
        <p:spPr>
          <a:xfrm>
            <a:off x="7068608" y="6518275"/>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t>(energizer.com, 2021)</a:t>
            </a:r>
            <a:endParaRPr lang="en-GB"/>
          </a:p>
        </p:txBody>
      </p:sp>
      <p:sp>
        <p:nvSpPr>
          <p:cNvPr id="103" name="TextBox 102">
            <a:extLst>
              <a:ext uri="{FF2B5EF4-FFF2-40B4-BE49-F238E27FC236}">
                <a16:creationId xmlns:a16="http://schemas.microsoft.com/office/drawing/2014/main" id="{95F37E5B-1CCE-4FEF-995E-AF7BE0D1D6C6}"/>
              </a:ext>
            </a:extLst>
          </p:cNvPr>
          <p:cNvSpPr txBox="1"/>
          <p:nvPr/>
        </p:nvSpPr>
        <p:spPr>
          <a:xfrm>
            <a:off x="247650" y="6385983"/>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t>(I.Deviatkin, 2020)</a:t>
            </a:r>
          </a:p>
        </p:txBody>
      </p:sp>
    </p:spTree>
    <p:extLst>
      <p:ext uri="{BB962C8B-B14F-4D97-AF65-F5344CB8AC3E}">
        <p14:creationId xmlns:p14="http://schemas.microsoft.com/office/powerpoint/2010/main" val="1086285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E19E2D2-078B-459F-A431-2037B063FD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3" name="Freeform 5">
              <a:extLst>
                <a:ext uri="{FF2B5EF4-FFF2-40B4-BE49-F238E27FC236}">
                  <a16:creationId xmlns:a16="http://schemas.microsoft.com/office/drawing/2014/main" id="{14035B44-9204-427C-98D0-75678B980C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6">
              <a:extLst>
                <a:ext uri="{FF2B5EF4-FFF2-40B4-BE49-F238E27FC236}">
                  <a16:creationId xmlns:a16="http://schemas.microsoft.com/office/drawing/2014/main" id="{755FDC7E-5938-4B4B-8877-06EE01FCDB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7">
              <a:extLst>
                <a:ext uri="{FF2B5EF4-FFF2-40B4-BE49-F238E27FC236}">
                  <a16:creationId xmlns:a16="http://schemas.microsoft.com/office/drawing/2014/main" id="{F0437E65-E6AA-41CB-8690-97980FE0D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8">
              <a:extLst>
                <a:ext uri="{FF2B5EF4-FFF2-40B4-BE49-F238E27FC236}">
                  <a16:creationId xmlns:a16="http://schemas.microsoft.com/office/drawing/2014/main" id="{3F0EF991-E8E2-4486-80F2-A9E03DA18D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9">
              <a:extLst>
                <a:ext uri="{FF2B5EF4-FFF2-40B4-BE49-F238E27FC236}">
                  <a16:creationId xmlns:a16="http://schemas.microsoft.com/office/drawing/2014/main" id="{FB081D04-EE00-42EF-BBFB-684673613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8" name="Freeform 10">
              <a:extLst>
                <a:ext uri="{FF2B5EF4-FFF2-40B4-BE49-F238E27FC236}">
                  <a16:creationId xmlns:a16="http://schemas.microsoft.com/office/drawing/2014/main" id="{12B7F571-868C-421B-8A57-6196C8124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9" name="Freeform 11">
              <a:extLst>
                <a:ext uri="{FF2B5EF4-FFF2-40B4-BE49-F238E27FC236}">
                  <a16:creationId xmlns:a16="http://schemas.microsoft.com/office/drawing/2014/main" id="{7E4953C7-80FE-46D4-A354-20321F421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2">
              <a:extLst>
                <a:ext uri="{FF2B5EF4-FFF2-40B4-BE49-F238E27FC236}">
                  <a16:creationId xmlns:a16="http://schemas.microsoft.com/office/drawing/2014/main" id="{C60293D3-71F6-45CD-890F-E68F81CDD9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3">
              <a:extLst>
                <a:ext uri="{FF2B5EF4-FFF2-40B4-BE49-F238E27FC236}">
                  <a16:creationId xmlns:a16="http://schemas.microsoft.com/office/drawing/2014/main" id="{940865AC-2494-4A34-80AC-0D78FE9C50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4">
              <a:extLst>
                <a:ext uri="{FF2B5EF4-FFF2-40B4-BE49-F238E27FC236}">
                  <a16:creationId xmlns:a16="http://schemas.microsoft.com/office/drawing/2014/main" id="{E8206DC4-8F5A-4192-BB5B-39A4A2CDDD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5">
              <a:extLst>
                <a:ext uri="{FF2B5EF4-FFF2-40B4-BE49-F238E27FC236}">
                  <a16:creationId xmlns:a16="http://schemas.microsoft.com/office/drawing/2014/main" id="{1851F69F-8755-4226-9A81-C27799E32B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6">
              <a:extLst>
                <a:ext uri="{FF2B5EF4-FFF2-40B4-BE49-F238E27FC236}">
                  <a16:creationId xmlns:a16="http://schemas.microsoft.com/office/drawing/2014/main" id="{D85B97EF-28BC-441A-9EBB-81EF34094A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7">
              <a:extLst>
                <a:ext uri="{FF2B5EF4-FFF2-40B4-BE49-F238E27FC236}">
                  <a16:creationId xmlns:a16="http://schemas.microsoft.com/office/drawing/2014/main" id="{7C68D975-1EC2-4BFA-811D-0454109E3B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18">
              <a:extLst>
                <a:ext uri="{FF2B5EF4-FFF2-40B4-BE49-F238E27FC236}">
                  <a16:creationId xmlns:a16="http://schemas.microsoft.com/office/drawing/2014/main" id="{251959DD-2AB4-4342-8A28-A252939263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19">
              <a:extLst>
                <a:ext uri="{FF2B5EF4-FFF2-40B4-BE49-F238E27FC236}">
                  <a16:creationId xmlns:a16="http://schemas.microsoft.com/office/drawing/2014/main" id="{785D37AB-3782-4D04-A998-0C126E1BDF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0">
              <a:extLst>
                <a:ext uri="{FF2B5EF4-FFF2-40B4-BE49-F238E27FC236}">
                  <a16:creationId xmlns:a16="http://schemas.microsoft.com/office/drawing/2014/main" id="{9313ACA4-E3EA-43A3-822B-DD5DF119D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9" name="Freeform 21">
              <a:extLst>
                <a:ext uri="{FF2B5EF4-FFF2-40B4-BE49-F238E27FC236}">
                  <a16:creationId xmlns:a16="http://schemas.microsoft.com/office/drawing/2014/main" id="{5A98D1AB-DF34-414B-9696-4B671EC20B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30" name="Freeform 22">
              <a:extLst>
                <a:ext uri="{FF2B5EF4-FFF2-40B4-BE49-F238E27FC236}">
                  <a16:creationId xmlns:a16="http://schemas.microsoft.com/office/drawing/2014/main" id="{8153A7D0-F980-48CC-B318-806C679F4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3">
              <a:extLst>
                <a:ext uri="{FF2B5EF4-FFF2-40B4-BE49-F238E27FC236}">
                  <a16:creationId xmlns:a16="http://schemas.microsoft.com/office/drawing/2014/main" id="{96E44097-7726-43F7-9E27-8BD5BCF89A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2" name="Freeform 24">
              <a:extLst>
                <a:ext uri="{FF2B5EF4-FFF2-40B4-BE49-F238E27FC236}">
                  <a16:creationId xmlns:a16="http://schemas.microsoft.com/office/drawing/2014/main" id="{65B28630-DA3C-4E4C-94ED-0ED8F353C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3" name="Freeform 25">
              <a:extLst>
                <a:ext uri="{FF2B5EF4-FFF2-40B4-BE49-F238E27FC236}">
                  <a16:creationId xmlns:a16="http://schemas.microsoft.com/office/drawing/2014/main" id="{1686151F-4919-4A15-9EC3-0329453ED6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5" name="Group 34">
            <a:extLst>
              <a:ext uri="{FF2B5EF4-FFF2-40B4-BE49-F238E27FC236}">
                <a16:creationId xmlns:a16="http://schemas.microsoft.com/office/drawing/2014/main" id="{E10C7CFA-FC7F-479C-9026-39109C0B596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6" name="Rectangle 35">
              <a:extLst>
                <a:ext uri="{FF2B5EF4-FFF2-40B4-BE49-F238E27FC236}">
                  <a16:creationId xmlns:a16="http://schemas.microsoft.com/office/drawing/2014/main" id="{9971A5E3-BBAD-4023-B07C-7FBC4202D8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7" name="Isosceles Triangle 22">
              <a:extLst>
                <a:ext uri="{FF2B5EF4-FFF2-40B4-BE49-F238E27FC236}">
                  <a16:creationId xmlns:a16="http://schemas.microsoft.com/office/drawing/2014/main" id="{FC05BA5F-5BBE-4BFA-A313-1554762332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8" name="Rectangle 37">
              <a:extLst>
                <a:ext uri="{FF2B5EF4-FFF2-40B4-BE49-F238E27FC236}">
                  <a16:creationId xmlns:a16="http://schemas.microsoft.com/office/drawing/2014/main" id="{5275B948-0170-4286-84CE-04CA461F27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40" name="Rectangle 39">
            <a:extLst>
              <a:ext uri="{FF2B5EF4-FFF2-40B4-BE49-F238E27FC236}">
                <a16:creationId xmlns:a16="http://schemas.microsoft.com/office/drawing/2014/main" id="{A3BAF07C-C39E-42EB-BB22-8D46691D97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3061"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2" name="Group 41">
            <a:extLst>
              <a:ext uri="{FF2B5EF4-FFF2-40B4-BE49-F238E27FC236}">
                <a16:creationId xmlns:a16="http://schemas.microsoft.com/office/drawing/2014/main" id="{D8E9CF54-0466-4261-9E62-0249E60E18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43" name="Freeform 5">
              <a:extLst>
                <a:ext uri="{FF2B5EF4-FFF2-40B4-BE49-F238E27FC236}">
                  <a16:creationId xmlns:a16="http://schemas.microsoft.com/office/drawing/2014/main" id="{33E32106-E8B1-4F76-9EE6-58537738A3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 name="Freeform 6">
              <a:extLst>
                <a:ext uri="{FF2B5EF4-FFF2-40B4-BE49-F238E27FC236}">
                  <a16:creationId xmlns:a16="http://schemas.microsoft.com/office/drawing/2014/main" id="{C32C2C46-A045-44FB-8A74-5EBD650C27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7">
              <a:extLst>
                <a:ext uri="{FF2B5EF4-FFF2-40B4-BE49-F238E27FC236}">
                  <a16:creationId xmlns:a16="http://schemas.microsoft.com/office/drawing/2014/main" id="{6A76F79C-6683-4940-BCF7-4BCCCEE406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8">
              <a:extLst>
                <a:ext uri="{FF2B5EF4-FFF2-40B4-BE49-F238E27FC236}">
                  <a16:creationId xmlns:a16="http://schemas.microsoft.com/office/drawing/2014/main" id="{FF4675A3-6D07-4B1F-9BFC-AEBEA1AD06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9">
              <a:extLst>
                <a:ext uri="{FF2B5EF4-FFF2-40B4-BE49-F238E27FC236}">
                  <a16:creationId xmlns:a16="http://schemas.microsoft.com/office/drawing/2014/main" id="{765E127A-B6B7-4B1D-B7BD-6C8C969D29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0">
              <a:extLst>
                <a:ext uri="{FF2B5EF4-FFF2-40B4-BE49-F238E27FC236}">
                  <a16:creationId xmlns:a16="http://schemas.microsoft.com/office/drawing/2014/main" id="{3BCA9D9E-C72C-4751-BFA9-10B85CACE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1">
              <a:extLst>
                <a:ext uri="{FF2B5EF4-FFF2-40B4-BE49-F238E27FC236}">
                  <a16:creationId xmlns:a16="http://schemas.microsoft.com/office/drawing/2014/main" id="{080C708C-69BF-441B-AB75-C98160ED06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2">
              <a:extLst>
                <a:ext uri="{FF2B5EF4-FFF2-40B4-BE49-F238E27FC236}">
                  <a16:creationId xmlns:a16="http://schemas.microsoft.com/office/drawing/2014/main" id="{3E79964E-F8F1-4763-8892-7BC3DAE306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3">
              <a:extLst>
                <a:ext uri="{FF2B5EF4-FFF2-40B4-BE49-F238E27FC236}">
                  <a16:creationId xmlns:a16="http://schemas.microsoft.com/office/drawing/2014/main" id="{FE09592A-FCC9-4AE5-BA0B-730C6F3BBE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2" name="Freeform 14">
              <a:extLst>
                <a:ext uri="{FF2B5EF4-FFF2-40B4-BE49-F238E27FC236}">
                  <a16:creationId xmlns:a16="http://schemas.microsoft.com/office/drawing/2014/main" id="{96448994-820C-4BC1-ABF3-4579C6F99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3" name="Freeform 15">
              <a:extLst>
                <a:ext uri="{FF2B5EF4-FFF2-40B4-BE49-F238E27FC236}">
                  <a16:creationId xmlns:a16="http://schemas.microsoft.com/office/drawing/2014/main" id="{9BB0D192-565A-42B9-B292-CC032D71A6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16">
              <a:extLst>
                <a:ext uri="{FF2B5EF4-FFF2-40B4-BE49-F238E27FC236}">
                  <a16:creationId xmlns:a16="http://schemas.microsoft.com/office/drawing/2014/main" id="{6D1CA09C-5F40-4E92-A7E9-D1FCEE5128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5" name="Freeform 17">
              <a:extLst>
                <a:ext uri="{FF2B5EF4-FFF2-40B4-BE49-F238E27FC236}">
                  <a16:creationId xmlns:a16="http://schemas.microsoft.com/office/drawing/2014/main" id="{379F5AA5-2E14-4880-A5A6-07AEF2AD89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18">
              <a:extLst>
                <a:ext uri="{FF2B5EF4-FFF2-40B4-BE49-F238E27FC236}">
                  <a16:creationId xmlns:a16="http://schemas.microsoft.com/office/drawing/2014/main" id="{EF14BD32-D239-4DA3-98B3-7752073657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19">
              <a:extLst>
                <a:ext uri="{FF2B5EF4-FFF2-40B4-BE49-F238E27FC236}">
                  <a16:creationId xmlns:a16="http://schemas.microsoft.com/office/drawing/2014/main" id="{CF07B250-E5E4-4624-9BD7-8D513A67B7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0">
              <a:extLst>
                <a:ext uri="{FF2B5EF4-FFF2-40B4-BE49-F238E27FC236}">
                  <a16:creationId xmlns:a16="http://schemas.microsoft.com/office/drawing/2014/main" id="{BCC5D120-7C8C-4290-865C-4EE6E4F245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1">
              <a:extLst>
                <a:ext uri="{FF2B5EF4-FFF2-40B4-BE49-F238E27FC236}">
                  <a16:creationId xmlns:a16="http://schemas.microsoft.com/office/drawing/2014/main" id="{C24688C6-CAE5-4EF2-B2BA-A138DA0A24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2">
              <a:extLst>
                <a:ext uri="{FF2B5EF4-FFF2-40B4-BE49-F238E27FC236}">
                  <a16:creationId xmlns:a16="http://schemas.microsoft.com/office/drawing/2014/main" id="{6BD31099-7C13-4901-A04F-632B1CD84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61" name="Freeform 23">
              <a:extLst>
                <a:ext uri="{FF2B5EF4-FFF2-40B4-BE49-F238E27FC236}">
                  <a16:creationId xmlns:a16="http://schemas.microsoft.com/office/drawing/2014/main" id="{679F5FF7-82B2-4033-8FBE-63170C9378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2" name="TextBox 1">
            <a:extLst>
              <a:ext uri="{FF2B5EF4-FFF2-40B4-BE49-F238E27FC236}">
                <a16:creationId xmlns:a16="http://schemas.microsoft.com/office/drawing/2014/main" id="{2BEE9E14-E747-4C3E-A251-545877A8D780}"/>
              </a:ext>
            </a:extLst>
          </p:cNvPr>
          <p:cNvSpPr txBox="1"/>
          <p:nvPr/>
        </p:nvSpPr>
        <p:spPr>
          <a:xfrm>
            <a:off x="888630" y="4760132"/>
            <a:ext cx="5093596" cy="1777829"/>
          </a:xfrm>
          <a:prstGeom prst="rect">
            <a:avLst/>
          </a:prstGeom>
        </p:spPr>
        <p:txBody>
          <a:bodyPr rot="0" spcFirstLastPara="0" vertOverflow="overflow" horzOverflow="overflow" vert="horz" lIns="228600" tIns="228600" rIns="228600" bIns="228600" numCol="1" spcCol="0" rtlCol="0" fromWordArt="0" anchor="ctr" anchorCtr="0" forceAA="0" compatLnSpc="1">
            <a:prstTxWarp prst="textNoShape">
              <a:avLst/>
            </a:prstTxWarp>
            <a:normAutofit/>
          </a:bodyPr>
          <a:lstStyle/>
          <a:p>
            <a:pPr marL="457200" indent="-457200" algn="r" defTabSz="914400">
              <a:lnSpc>
                <a:spcPct val="85000"/>
              </a:lnSpc>
              <a:spcBef>
                <a:spcPct val="0"/>
              </a:spcBef>
              <a:spcAft>
                <a:spcPts val="600"/>
              </a:spcAft>
            </a:pPr>
            <a:r>
              <a:rPr lang="en-US" sz="4000" u="sng" spc="-150">
                <a:solidFill>
                  <a:schemeClr val="tx1">
                    <a:lumMod val="95000"/>
                  </a:schemeClr>
                </a:solidFill>
                <a:latin typeface="+mj-lt"/>
                <a:ea typeface="+mj-ea"/>
                <a:cs typeface="+mj-cs"/>
              </a:rPr>
              <a:t>Negative Impacts</a:t>
            </a:r>
          </a:p>
        </p:txBody>
      </p:sp>
      <p:pic>
        <p:nvPicPr>
          <p:cNvPr id="5" name="Picture 5" descr="A picture containing outdoor, sky, nature, flock&#10;&#10;Description automatically generated">
            <a:extLst>
              <a:ext uri="{FF2B5EF4-FFF2-40B4-BE49-F238E27FC236}">
                <a16:creationId xmlns:a16="http://schemas.microsoft.com/office/drawing/2014/main" id="{8C2749D5-F77C-4CC2-A9F1-8AF82B413E2E}"/>
              </a:ext>
            </a:extLst>
          </p:cNvPr>
          <p:cNvPicPr>
            <a:picLocks noChangeAspect="1"/>
          </p:cNvPicPr>
          <p:nvPr/>
        </p:nvPicPr>
        <p:blipFill rotWithShape="1">
          <a:blip r:embed="rId2"/>
          <a:srcRect t="30508" b="15599"/>
          <a:stretch/>
        </p:blipFill>
        <p:spPr>
          <a:xfrm>
            <a:off x="20" y="10"/>
            <a:ext cx="12191980" cy="4599422"/>
          </a:xfrm>
          <a:custGeom>
            <a:avLst/>
            <a:gdLst/>
            <a:ahLst/>
            <a:cxnLst/>
            <a:rect l="l" t="t" r="r" b="b"/>
            <a:pathLst>
              <a:path w="12192000" h="4621300">
                <a:moveTo>
                  <a:pt x="0" y="0"/>
                </a:moveTo>
                <a:lnTo>
                  <a:pt x="12192000" y="0"/>
                </a:lnTo>
                <a:lnTo>
                  <a:pt x="12192000" y="3104412"/>
                </a:lnTo>
                <a:lnTo>
                  <a:pt x="12192000" y="3296537"/>
                </a:lnTo>
                <a:lnTo>
                  <a:pt x="12192000" y="4272355"/>
                </a:lnTo>
                <a:lnTo>
                  <a:pt x="12113803" y="4280638"/>
                </a:lnTo>
                <a:cubicBezTo>
                  <a:pt x="10139508" y="4478587"/>
                  <a:pt x="8237152" y="4571590"/>
                  <a:pt x="6753597" y="4604195"/>
                </a:cubicBezTo>
                <a:cubicBezTo>
                  <a:pt x="4940362" y="4644044"/>
                  <a:pt x="2657278" y="4624714"/>
                  <a:pt x="400746" y="4432852"/>
                </a:cubicBezTo>
                <a:lnTo>
                  <a:pt x="0" y="4395876"/>
                </a:lnTo>
                <a:lnTo>
                  <a:pt x="0" y="3296537"/>
                </a:lnTo>
                <a:lnTo>
                  <a:pt x="0" y="3104412"/>
                </a:lnTo>
                <a:close/>
              </a:path>
            </a:pathLst>
          </a:custGeom>
        </p:spPr>
      </p:pic>
      <p:sp>
        <p:nvSpPr>
          <p:cNvPr id="7" name="TextBox 6">
            <a:extLst>
              <a:ext uri="{FF2B5EF4-FFF2-40B4-BE49-F238E27FC236}">
                <a16:creationId xmlns:a16="http://schemas.microsoft.com/office/drawing/2014/main" id="{AF7746EB-9DB0-4785-B31A-261C01845EF5}"/>
              </a:ext>
            </a:extLst>
          </p:cNvPr>
          <p:cNvSpPr txBox="1"/>
          <p:nvPr/>
        </p:nvSpPr>
        <p:spPr>
          <a:xfrm>
            <a:off x="6226706" y="4767660"/>
            <a:ext cx="5173613" cy="1770300"/>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228600" defTabSz="914400">
              <a:lnSpc>
                <a:spcPct val="120000"/>
              </a:lnSpc>
              <a:spcAft>
                <a:spcPts val="600"/>
              </a:spcAft>
              <a:buClr>
                <a:schemeClr val="accent1"/>
              </a:buClr>
              <a:buSzPct val="110000"/>
              <a:buFont typeface="Wingdings" panose="05000000000000000000" pitchFamily="2" charset="2"/>
              <a:buChar char="§"/>
            </a:pPr>
            <a:r>
              <a:rPr lang="en-US" sz="2400"/>
              <a:t>Side effects of mining lithium</a:t>
            </a:r>
          </a:p>
          <a:p>
            <a:pPr indent="-228600" defTabSz="914400">
              <a:lnSpc>
                <a:spcPct val="120000"/>
              </a:lnSpc>
              <a:spcAft>
                <a:spcPts val="600"/>
              </a:spcAft>
              <a:buClr>
                <a:schemeClr val="accent1"/>
              </a:buClr>
              <a:buSzPct val="110000"/>
              <a:buFont typeface="Wingdings" panose="05000000000000000000" pitchFamily="2" charset="2"/>
              <a:buChar char="§"/>
            </a:pPr>
            <a:r>
              <a:rPr lang="en-US" sz="2400"/>
              <a:t>Water pollution and depletion</a:t>
            </a:r>
          </a:p>
          <a:p>
            <a:pPr indent="-228600" defTabSz="914400">
              <a:lnSpc>
                <a:spcPct val="120000"/>
              </a:lnSpc>
              <a:spcAft>
                <a:spcPts val="600"/>
              </a:spcAft>
              <a:buClr>
                <a:schemeClr val="accent1"/>
              </a:buClr>
              <a:buSzPct val="110000"/>
              <a:buFont typeface="Wingdings" panose="05000000000000000000" pitchFamily="2" charset="2"/>
              <a:buChar char="§"/>
            </a:pPr>
            <a:r>
              <a:rPr lang="en-US" sz="2400"/>
              <a:t>High cost</a:t>
            </a:r>
          </a:p>
        </p:txBody>
      </p:sp>
      <p:sp>
        <p:nvSpPr>
          <p:cNvPr id="8" name="TextBox 7">
            <a:extLst>
              <a:ext uri="{FF2B5EF4-FFF2-40B4-BE49-F238E27FC236}">
                <a16:creationId xmlns:a16="http://schemas.microsoft.com/office/drawing/2014/main" id="{BF71C536-2DC6-4F5E-84A1-BA786721E6B4}"/>
              </a:ext>
            </a:extLst>
          </p:cNvPr>
          <p:cNvSpPr txBox="1"/>
          <p:nvPr/>
        </p:nvSpPr>
        <p:spPr>
          <a:xfrm>
            <a:off x="9264650" y="6354233"/>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t>(I.Deviatkin, 2020)</a:t>
            </a:r>
          </a:p>
        </p:txBody>
      </p:sp>
      <p:sp>
        <p:nvSpPr>
          <p:cNvPr id="9" name="TextBox 8">
            <a:extLst>
              <a:ext uri="{FF2B5EF4-FFF2-40B4-BE49-F238E27FC236}">
                <a16:creationId xmlns:a16="http://schemas.microsoft.com/office/drawing/2014/main" id="{A214B112-C778-44BB-B772-2560AF305457}"/>
              </a:ext>
            </a:extLst>
          </p:cNvPr>
          <p:cNvSpPr txBox="1"/>
          <p:nvPr/>
        </p:nvSpPr>
        <p:spPr>
          <a:xfrm>
            <a:off x="-1058" y="3692525"/>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t>(dw.com, 2021)</a:t>
            </a:r>
          </a:p>
        </p:txBody>
      </p:sp>
    </p:spTree>
    <p:extLst>
      <p:ext uri="{BB962C8B-B14F-4D97-AF65-F5344CB8AC3E}">
        <p14:creationId xmlns:p14="http://schemas.microsoft.com/office/powerpoint/2010/main" val="3885435669"/>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5E1AC81-83F2-45A8-9054-15570F4E25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0" name="Freeform 5">
              <a:extLst>
                <a:ext uri="{FF2B5EF4-FFF2-40B4-BE49-F238E27FC236}">
                  <a16:creationId xmlns:a16="http://schemas.microsoft.com/office/drawing/2014/main" id="{B15AA7C5-9BFE-4B90-A119-467AFACE9E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6">
              <a:extLst>
                <a:ext uri="{FF2B5EF4-FFF2-40B4-BE49-F238E27FC236}">
                  <a16:creationId xmlns:a16="http://schemas.microsoft.com/office/drawing/2014/main" id="{944AB87D-35AF-4719-9940-5822E77023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7">
              <a:extLst>
                <a:ext uri="{FF2B5EF4-FFF2-40B4-BE49-F238E27FC236}">
                  <a16:creationId xmlns:a16="http://schemas.microsoft.com/office/drawing/2014/main" id="{E8B33BE3-7890-4628-9322-7EFBA3375B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8">
              <a:extLst>
                <a:ext uri="{FF2B5EF4-FFF2-40B4-BE49-F238E27FC236}">
                  <a16:creationId xmlns:a16="http://schemas.microsoft.com/office/drawing/2014/main" id="{01AD3ECF-519E-45E2-99DA-F5C1B50715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9">
              <a:extLst>
                <a:ext uri="{FF2B5EF4-FFF2-40B4-BE49-F238E27FC236}">
                  <a16:creationId xmlns:a16="http://schemas.microsoft.com/office/drawing/2014/main" id="{C050E700-0FF1-4D25-B54C-84BA04FCD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10">
              <a:extLst>
                <a:ext uri="{FF2B5EF4-FFF2-40B4-BE49-F238E27FC236}">
                  <a16:creationId xmlns:a16="http://schemas.microsoft.com/office/drawing/2014/main" id="{720D9C11-F5C9-41B0-B2F2-EE20BC3D0C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1">
              <a:extLst>
                <a:ext uri="{FF2B5EF4-FFF2-40B4-BE49-F238E27FC236}">
                  <a16:creationId xmlns:a16="http://schemas.microsoft.com/office/drawing/2014/main" id="{623A9DA0-857E-4CDE-80EA-F30F1CE55C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2">
              <a:extLst>
                <a:ext uri="{FF2B5EF4-FFF2-40B4-BE49-F238E27FC236}">
                  <a16:creationId xmlns:a16="http://schemas.microsoft.com/office/drawing/2014/main" id="{C48B8F4C-2C83-46F6-AFCD-58166AEB18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3">
              <a:extLst>
                <a:ext uri="{FF2B5EF4-FFF2-40B4-BE49-F238E27FC236}">
                  <a16:creationId xmlns:a16="http://schemas.microsoft.com/office/drawing/2014/main" id="{234C3795-C44D-41A7-A8F6-891387A668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4">
              <a:extLst>
                <a:ext uri="{FF2B5EF4-FFF2-40B4-BE49-F238E27FC236}">
                  <a16:creationId xmlns:a16="http://schemas.microsoft.com/office/drawing/2014/main" id="{91CC36F4-5DFA-4954-B354-97B180E98F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5">
              <a:extLst>
                <a:ext uri="{FF2B5EF4-FFF2-40B4-BE49-F238E27FC236}">
                  <a16:creationId xmlns:a16="http://schemas.microsoft.com/office/drawing/2014/main" id="{7087A08E-C024-457D-8F99-1F340CED61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6">
              <a:extLst>
                <a:ext uri="{FF2B5EF4-FFF2-40B4-BE49-F238E27FC236}">
                  <a16:creationId xmlns:a16="http://schemas.microsoft.com/office/drawing/2014/main" id="{61CFBC61-7F57-45D7-860E-BF51B0EDA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7">
              <a:extLst>
                <a:ext uri="{FF2B5EF4-FFF2-40B4-BE49-F238E27FC236}">
                  <a16:creationId xmlns:a16="http://schemas.microsoft.com/office/drawing/2014/main" id="{2591C3DB-4880-431E-BC3D-37F1378AC5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8">
              <a:extLst>
                <a:ext uri="{FF2B5EF4-FFF2-40B4-BE49-F238E27FC236}">
                  <a16:creationId xmlns:a16="http://schemas.microsoft.com/office/drawing/2014/main" id="{79557EFE-4199-4E24-8A13-1B9CC1715A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9">
              <a:extLst>
                <a:ext uri="{FF2B5EF4-FFF2-40B4-BE49-F238E27FC236}">
                  <a16:creationId xmlns:a16="http://schemas.microsoft.com/office/drawing/2014/main" id="{0B965615-6052-4907-A136-9CAD14604C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20">
              <a:extLst>
                <a:ext uri="{FF2B5EF4-FFF2-40B4-BE49-F238E27FC236}">
                  <a16:creationId xmlns:a16="http://schemas.microsoft.com/office/drawing/2014/main" id="{F788FFC4-205D-47C1-91E7-DD1A52E0A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6" name="Freeform 21">
              <a:extLst>
                <a:ext uri="{FF2B5EF4-FFF2-40B4-BE49-F238E27FC236}">
                  <a16:creationId xmlns:a16="http://schemas.microsoft.com/office/drawing/2014/main" id="{462FADD6-C927-46ED-A6E6-273B35C2F1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7" name="Freeform 22">
              <a:extLst>
                <a:ext uri="{FF2B5EF4-FFF2-40B4-BE49-F238E27FC236}">
                  <a16:creationId xmlns:a16="http://schemas.microsoft.com/office/drawing/2014/main" id="{AF64005E-134D-4444-9425-FB1C188985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3">
              <a:extLst>
                <a:ext uri="{FF2B5EF4-FFF2-40B4-BE49-F238E27FC236}">
                  <a16:creationId xmlns:a16="http://schemas.microsoft.com/office/drawing/2014/main" id="{E2565CA7-A8CB-463D-8D25-4F41235BC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4">
              <a:extLst>
                <a:ext uri="{FF2B5EF4-FFF2-40B4-BE49-F238E27FC236}">
                  <a16:creationId xmlns:a16="http://schemas.microsoft.com/office/drawing/2014/main" id="{41ABBFC0-4EEA-4634-A73B-945729D6BA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5">
              <a:extLst>
                <a:ext uri="{FF2B5EF4-FFF2-40B4-BE49-F238E27FC236}">
                  <a16:creationId xmlns:a16="http://schemas.microsoft.com/office/drawing/2014/main" id="{E422F11F-726A-4A93-9D1B-B1400B061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2" name="Group 31">
            <a:extLst>
              <a:ext uri="{FF2B5EF4-FFF2-40B4-BE49-F238E27FC236}">
                <a16:creationId xmlns:a16="http://schemas.microsoft.com/office/drawing/2014/main" id="{FBF129BC-EA9E-4D20-898B-399F7727DFB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3" name="Rectangle 32">
              <a:extLst>
                <a:ext uri="{FF2B5EF4-FFF2-40B4-BE49-F238E27FC236}">
                  <a16:creationId xmlns:a16="http://schemas.microsoft.com/office/drawing/2014/main" id="{CFF42BAE-3249-46C8-9108-A83C87206B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4" name="Isosceles Triangle 22">
              <a:extLst>
                <a:ext uri="{FF2B5EF4-FFF2-40B4-BE49-F238E27FC236}">
                  <a16:creationId xmlns:a16="http://schemas.microsoft.com/office/drawing/2014/main" id="{4DDE2BA8-4174-4A99-BB09-0BA28F2685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5" name="Rectangle 34">
              <a:extLst>
                <a:ext uri="{FF2B5EF4-FFF2-40B4-BE49-F238E27FC236}">
                  <a16:creationId xmlns:a16="http://schemas.microsoft.com/office/drawing/2014/main" id="{4A893933-F7DD-4DA6-85C7-4CFF58741E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7" name="Rectangle 36">
            <a:extLst>
              <a:ext uri="{FF2B5EF4-FFF2-40B4-BE49-F238E27FC236}">
                <a16:creationId xmlns:a16="http://schemas.microsoft.com/office/drawing/2014/main" id="{EDB4298B-514D-4087-BFCF-5E0B7C9A9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04250D78-05C1-41CC-8744-FF36129625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40" name="Freeform 5">
              <a:extLst>
                <a:ext uri="{FF2B5EF4-FFF2-40B4-BE49-F238E27FC236}">
                  <a16:creationId xmlns:a16="http://schemas.microsoft.com/office/drawing/2014/main" id="{488B658F-163C-450C-B32C-2385E374B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1" name="Freeform 6">
              <a:extLst>
                <a:ext uri="{FF2B5EF4-FFF2-40B4-BE49-F238E27FC236}">
                  <a16:creationId xmlns:a16="http://schemas.microsoft.com/office/drawing/2014/main" id="{5AE85F6C-45F9-4F00-8AA8-52BD51059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a:extLst>
                <a:ext uri="{FF2B5EF4-FFF2-40B4-BE49-F238E27FC236}">
                  <a16:creationId xmlns:a16="http://schemas.microsoft.com/office/drawing/2014/main" id="{4B0E90C3-F098-46CE-B1D9-44EDE9C6E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a:extLst>
                <a:ext uri="{FF2B5EF4-FFF2-40B4-BE49-F238E27FC236}">
                  <a16:creationId xmlns:a16="http://schemas.microsoft.com/office/drawing/2014/main" id="{FFF59D4E-9109-4D0A-8064-9C534CCFB9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a:extLst>
                <a:ext uri="{FF2B5EF4-FFF2-40B4-BE49-F238E27FC236}">
                  <a16:creationId xmlns:a16="http://schemas.microsoft.com/office/drawing/2014/main" id="{94B8AAA4-1840-48B9-A1E7-8CE75F8732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a:extLst>
                <a:ext uri="{FF2B5EF4-FFF2-40B4-BE49-F238E27FC236}">
                  <a16:creationId xmlns:a16="http://schemas.microsoft.com/office/drawing/2014/main" id="{5A87B14D-183F-429F-849A-A6DC957B0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a:extLst>
                <a:ext uri="{FF2B5EF4-FFF2-40B4-BE49-F238E27FC236}">
                  <a16:creationId xmlns:a16="http://schemas.microsoft.com/office/drawing/2014/main" id="{1C261938-CF78-4843-9295-A20FD1591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a:extLst>
                <a:ext uri="{FF2B5EF4-FFF2-40B4-BE49-F238E27FC236}">
                  <a16:creationId xmlns:a16="http://schemas.microsoft.com/office/drawing/2014/main" id="{70557A9F-9800-4BDA-8EA5-312FBB05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a:extLst>
                <a:ext uri="{FF2B5EF4-FFF2-40B4-BE49-F238E27FC236}">
                  <a16:creationId xmlns:a16="http://schemas.microsoft.com/office/drawing/2014/main" id="{55443555-50A7-490F-A7BD-C3761876BE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a:extLst>
                <a:ext uri="{FF2B5EF4-FFF2-40B4-BE49-F238E27FC236}">
                  <a16:creationId xmlns:a16="http://schemas.microsoft.com/office/drawing/2014/main" id="{0E25D709-0236-44C4-9AD0-23C27FFB6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a:extLst>
                <a:ext uri="{FF2B5EF4-FFF2-40B4-BE49-F238E27FC236}">
                  <a16:creationId xmlns:a16="http://schemas.microsoft.com/office/drawing/2014/main" id="{52D3488E-C376-4058-9B14-3E67ECCF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a:extLst>
                <a:ext uri="{FF2B5EF4-FFF2-40B4-BE49-F238E27FC236}">
                  <a16:creationId xmlns:a16="http://schemas.microsoft.com/office/drawing/2014/main" id="{29C0577D-AE94-4E3E-AFE9-87D6F505C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a:extLst>
                <a:ext uri="{FF2B5EF4-FFF2-40B4-BE49-F238E27FC236}">
                  <a16:creationId xmlns:a16="http://schemas.microsoft.com/office/drawing/2014/main" id="{628A3D14-A3AE-415B-81C0-10DABBD63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a:extLst>
                <a:ext uri="{FF2B5EF4-FFF2-40B4-BE49-F238E27FC236}">
                  <a16:creationId xmlns:a16="http://schemas.microsoft.com/office/drawing/2014/main" id="{07722035-1059-41F4-801E-F6C3F4383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a:extLst>
                <a:ext uri="{FF2B5EF4-FFF2-40B4-BE49-F238E27FC236}">
                  <a16:creationId xmlns:a16="http://schemas.microsoft.com/office/drawing/2014/main" id="{98275878-64ED-413C-B1B9-654EE17C5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a:extLst>
                <a:ext uri="{FF2B5EF4-FFF2-40B4-BE49-F238E27FC236}">
                  <a16:creationId xmlns:a16="http://schemas.microsoft.com/office/drawing/2014/main" id="{6BE90BD7-1A14-43A3-8CD4-8D181EE63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a:extLst>
                <a:ext uri="{FF2B5EF4-FFF2-40B4-BE49-F238E27FC236}">
                  <a16:creationId xmlns:a16="http://schemas.microsoft.com/office/drawing/2014/main" id="{8609B6EC-0BA4-4C45-B9CA-311B34B83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a:extLst>
                <a:ext uri="{FF2B5EF4-FFF2-40B4-BE49-F238E27FC236}">
                  <a16:creationId xmlns:a16="http://schemas.microsoft.com/office/drawing/2014/main" id="{BA3962A2-D76B-4346-9535-356648073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a:extLst>
                <a:ext uri="{FF2B5EF4-FFF2-40B4-BE49-F238E27FC236}">
                  <a16:creationId xmlns:a16="http://schemas.microsoft.com/office/drawing/2014/main" id="{28CBAD67-783A-4EFF-852A-40CD9D58C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a:extLst>
                <a:ext uri="{FF2B5EF4-FFF2-40B4-BE49-F238E27FC236}">
                  <a16:creationId xmlns:a16="http://schemas.microsoft.com/office/drawing/2014/main" id="{780BC275-9329-40AA-849F-7B258245E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a:extLst>
                <a:ext uri="{FF2B5EF4-FFF2-40B4-BE49-F238E27FC236}">
                  <a16:creationId xmlns:a16="http://schemas.microsoft.com/office/drawing/2014/main" id="{55DA4B63-E5E4-49C5-BC03-E5A312146F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2" name="TextBox 1">
            <a:extLst>
              <a:ext uri="{FF2B5EF4-FFF2-40B4-BE49-F238E27FC236}">
                <a16:creationId xmlns:a16="http://schemas.microsoft.com/office/drawing/2014/main" id="{8D8B9D3E-7679-4837-920B-EC3597F71246}"/>
              </a:ext>
            </a:extLst>
          </p:cNvPr>
          <p:cNvSpPr txBox="1"/>
          <p:nvPr/>
        </p:nvSpPr>
        <p:spPr>
          <a:xfrm>
            <a:off x="1470733" y="-4065"/>
            <a:ext cx="10642774" cy="1099310"/>
          </a:xfrm>
          <a:prstGeom prst="rect">
            <a:avLst/>
          </a:prstGeom>
        </p:spPr>
        <p:txBody>
          <a:bodyPr rot="0" spcFirstLastPara="0" vertOverflow="overflow" horzOverflow="overflow" vert="horz" lIns="228600" tIns="228600" rIns="228600" bIns="228600" numCol="1" spcCol="0" rtlCol="0" fromWordArt="0" anchor="b" anchorCtr="0" forceAA="0" compatLnSpc="1">
            <a:prstTxWarp prst="textNoShape">
              <a:avLst/>
            </a:prstTxWarp>
            <a:normAutofit/>
          </a:bodyPr>
          <a:lstStyle/>
          <a:p>
            <a:pPr defTabSz="914400">
              <a:lnSpc>
                <a:spcPct val="85000"/>
              </a:lnSpc>
              <a:spcBef>
                <a:spcPct val="0"/>
              </a:spcBef>
              <a:spcAft>
                <a:spcPts val="600"/>
              </a:spcAft>
            </a:pPr>
            <a:r>
              <a:rPr lang="en-US" sz="4000" u="sng" spc="-150">
                <a:solidFill>
                  <a:srgbClr val="FF0000"/>
                </a:solidFill>
                <a:latin typeface="Algerian"/>
                <a:ea typeface="+mj-ea"/>
                <a:cs typeface="+mj-cs"/>
              </a:rPr>
              <a:t>Lesson withdrawn from case study</a:t>
            </a:r>
          </a:p>
        </p:txBody>
      </p:sp>
      <p:sp>
        <p:nvSpPr>
          <p:cNvPr id="3" name="TextBox 2">
            <a:extLst>
              <a:ext uri="{FF2B5EF4-FFF2-40B4-BE49-F238E27FC236}">
                <a16:creationId xmlns:a16="http://schemas.microsoft.com/office/drawing/2014/main" id="{69280329-A00F-4C64-A1B8-089657D14527}"/>
              </a:ext>
            </a:extLst>
          </p:cNvPr>
          <p:cNvSpPr txBox="1"/>
          <p:nvPr/>
        </p:nvSpPr>
        <p:spPr>
          <a:xfrm>
            <a:off x="2627844" y="2965681"/>
            <a:ext cx="8455550" cy="2056016"/>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Autofit/>
          </a:bodyPr>
          <a:lstStyle/>
          <a:p>
            <a:pPr indent="-228600" defTabSz="914400">
              <a:lnSpc>
                <a:spcPct val="120000"/>
              </a:lnSpc>
              <a:spcAft>
                <a:spcPts val="600"/>
              </a:spcAft>
              <a:buClr>
                <a:schemeClr val="accent1"/>
              </a:buClr>
              <a:buSzPct val="110000"/>
              <a:buFont typeface="Wingdings" panose="05000000000000000000" pitchFamily="2" charset="2"/>
              <a:buChar char="§"/>
            </a:pPr>
            <a:r>
              <a:rPr lang="en-US" sz="2400"/>
              <a:t>We are absolutely convinced that Tesla and other companies that are using sustainable energy are the future of this planet, as technology have made a huge jump in last 60-70 years and planet is dying slowly due to too many harmful emissions.</a:t>
            </a:r>
          </a:p>
          <a:p>
            <a:pPr indent="-228600" defTabSz="914400">
              <a:lnSpc>
                <a:spcPct val="120000"/>
              </a:lnSpc>
              <a:spcAft>
                <a:spcPts val="600"/>
              </a:spcAft>
              <a:buClr>
                <a:schemeClr val="accent1"/>
              </a:buClr>
              <a:buSzPct val="110000"/>
              <a:buFont typeface="Wingdings" panose="05000000000000000000" pitchFamily="2" charset="2"/>
              <a:buChar char="§"/>
            </a:pPr>
            <a:r>
              <a:rPr lang="en-US" sz="2400"/>
              <a:t>As population of the world is almost 8 billions, recyclable energy is one of the direction that needs to be developed more and more by the humanity.</a:t>
            </a:r>
          </a:p>
          <a:p>
            <a:pPr indent="-228600" defTabSz="914400">
              <a:lnSpc>
                <a:spcPct val="120000"/>
              </a:lnSpc>
              <a:spcAft>
                <a:spcPts val="600"/>
              </a:spcAft>
              <a:buClr>
                <a:schemeClr val="accent1"/>
              </a:buClr>
              <a:buSzPct val="110000"/>
              <a:buFont typeface="Wingdings" panose="05000000000000000000" pitchFamily="2" charset="2"/>
              <a:buChar char="§"/>
            </a:pPr>
            <a:r>
              <a:rPr lang="en-US" sz="2400"/>
              <a:t>Technologies like lithium-ion batteries gives the opportunity to create a smarter and much comfortable in use cars.</a:t>
            </a:r>
          </a:p>
        </p:txBody>
      </p:sp>
    </p:spTree>
    <p:extLst>
      <p:ext uri="{BB962C8B-B14F-4D97-AF65-F5344CB8AC3E}">
        <p14:creationId xmlns:p14="http://schemas.microsoft.com/office/powerpoint/2010/main" val="3963646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2" name="Group 64">
            <a:extLst>
              <a:ext uri="{FF2B5EF4-FFF2-40B4-BE49-F238E27FC236}">
                <a16:creationId xmlns:a16="http://schemas.microsoft.com/office/drawing/2014/main" id="{5B5504F5-A44D-4727-B62D-D306EE4C0C9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66" name="Freeform 5">
              <a:extLst>
                <a:ext uri="{FF2B5EF4-FFF2-40B4-BE49-F238E27FC236}">
                  <a16:creationId xmlns:a16="http://schemas.microsoft.com/office/drawing/2014/main" id="{42E83A18-C907-44D5-83DF-CFB1812545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7" name="Freeform 6">
              <a:extLst>
                <a:ext uri="{FF2B5EF4-FFF2-40B4-BE49-F238E27FC236}">
                  <a16:creationId xmlns:a16="http://schemas.microsoft.com/office/drawing/2014/main" id="{E845C857-E334-431F-9264-4BEF012286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8" name="Freeform 7">
              <a:extLst>
                <a:ext uri="{FF2B5EF4-FFF2-40B4-BE49-F238E27FC236}">
                  <a16:creationId xmlns:a16="http://schemas.microsoft.com/office/drawing/2014/main" id="{426C9BD9-ECC0-4C60-87C1-D07F8F075A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9" name="Freeform 8">
              <a:extLst>
                <a:ext uri="{FF2B5EF4-FFF2-40B4-BE49-F238E27FC236}">
                  <a16:creationId xmlns:a16="http://schemas.microsoft.com/office/drawing/2014/main" id="{7FBDFA8E-61C4-4F76-819E-308A16DEE2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0" name="Freeform 9">
              <a:extLst>
                <a:ext uri="{FF2B5EF4-FFF2-40B4-BE49-F238E27FC236}">
                  <a16:creationId xmlns:a16="http://schemas.microsoft.com/office/drawing/2014/main" id="{761F1C21-70B1-4D4E-831C-75DB8E7EA9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1" name="Freeform 10">
              <a:extLst>
                <a:ext uri="{FF2B5EF4-FFF2-40B4-BE49-F238E27FC236}">
                  <a16:creationId xmlns:a16="http://schemas.microsoft.com/office/drawing/2014/main" id="{FD6B914E-6122-42BE-91C5-72FA400D02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2" name="Freeform 11">
              <a:extLst>
                <a:ext uri="{FF2B5EF4-FFF2-40B4-BE49-F238E27FC236}">
                  <a16:creationId xmlns:a16="http://schemas.microsoft.com/office/drawing/2014/main" id="{25950DE0-F9E4-4487-93B8-F6FDB00B24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3" name="Freeform 12">
              <a:extLst>
                <a:ext uri="{FF2B5EF4-FFF2-40B4-BE49-F238E27FC236}">
                  <a16:creationId xmlns:a16="http://schemas.microsoft.com/office/drawing/2014/main" id="{319D2307-45E1-4592-8192-9C9102D4EA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4" name="Freeform 13">
              <a:extLst>
                <a:ext uri="{FF2B5EF4-FFF2-40B4-BE49-F238E27FC236}">
                  <a16:creationId xmlns:a16="http://schemas.microsoft.com/office/drawing/2014/main" id="{1A93A333-9537-4DEC-A527-7733E10968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5" name="Freeform 14">
              <a:extLst>
                <a:ext uri="{FF2B5EF4-FFF2-40B4-BE49-F238E27FC236}">
                  <a16:creationId xmlns:a16="http://schemas.microsoft.com/office/drawing/2014/main" id="{76DEF779-F072-40FD-A3BF-84E3B8C6D1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15">
              <a:extLst>
                <a:ext uri="{FF2B5EF4-FFF2-40B4-BE49-F238E27FC236}">
                  <a16:creationId xmlns:a16="http://schemas.microsoft.com/office/drawing/2014/main" id="{6861570E-EBF4-48B8-AB90-2A40B52287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16">
              <a:extLst>
                <a:ext uri="{FF2B5EF4-FFF2-40B4-BE49-F238E27FC236}">
                  <a16:creationId xmlns:a16="http://schemas.microsoft.com/office/drawing/2014/main" id="{68EF8EC2-E3C0-4C22-B1B8-6E30AC2445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17">
              <a:extLst>
                <a:ext uri="{FF2B5EF4-FFF2-40B4-BE49-F238E27FC236}">
                  <a16:creationId xmlns:a16="http://schemas.microsoft.com/office/drawing/2014/main" id="{AC3BE00B-705F-42C6-94CE-E89B1FA4E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18">
              <a:extLst>
                <a:ext uri="{FF2B5EF4-FFF2-40B4-BE49-F238E27FC236}">
                  <a16:creationId xmlns:a16="http://schemas.microsoft.com/office/drawing/2014/main" id="{F23249F0-6642-4CDD-B89B-7EC0C254A7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19">
              <a:extLst>
                <a:ext uri="{FF2B5EF4-FFF2-40B4-BE49-F238E27FC236}">
                  <a16:creationId xmlns:a16="http://schemas.microsoft.com/office/drawing/2014/main" id="{9E5173CD-2C19-40D0-B444-CF38FF2207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20">
              <a:extLst>
                <a:ext uri="{FF2B5EF4-FFF2-40B4-BE49-F238E27FC236}">
                  <a16:creationId xmlns:a16="http://schemas.microsoft.com/office/drawing/2014/main" id="{C46A9203-B0FB-426A-9F90-6953A96AEF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2" name="Freeform 21">
              <a:extLst>
                <a:ext uri="{FF2B5EF4-FFF2-40B4-BE49-F238E27FC236}">
                  <a16:creationId xmlns:a16="http://schemas.microsoft.com/office/drawing/2014/main" id="{F0B66C88-C270-4AE6-B12C-71CFC5F1ED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83" name="Freeform 22">
              <a:extLst>
                <a:ext uri="{FF2B5EF4-FFF2-40B4-BE49-F238E27FC236}">
                  <a16:creationId xmlns:a16="http://schemas.microsoft.com/office/drawing/2014/main" id="{9113790B-9AB2-45C0-85DD-4E73038947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23">
              <a:extLst>
                <a:ext uri="{FF2B5EF4-FFF2-40B4-BE49-F238E27FC236}">
                  <a16:creationId xmlns:a16="http://schemas.microsoft.com/office/drawing/2014/main" id="{36488705-890C-4BDD-AC3C-9807F6A6E5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24">
              <a:extLst>
                <a:ext uri="{FF2B5EF4-FFF2-40B4-BE49-F238E27FC236}">
                  <a16:creationId xmlns:a16="http://schemas.microsoft.com/office/drawing/2014/main" id="{CCF65277-1D63-4A4A-957E-9F12111D91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25">
              <a:extLst>
                <a:ext uri="{FF2B5EF4-FFF2-40B4-BE49-F238E27FC236}">
                  <a16:creationId xmlns:a16="http://schemas.microsoft.com/office/drawing/2014/main" id="{AD6DFDD0-50F6-498B-A4E6-DC6D9A7952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3" name="Group 87">
            <a:extLst>
              <a:ext uri="{FF2B5EF4-FFF2-40B4-BE49-F238E27FC236}">
                <a16:creationId xmlns:a16="http://schemas.microsoft.com/office/drawing/2014/main" id="{02A5D777-C3C4-4D83-B4A3-0C83DBE1CB1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89" name="Rectangle 88">
              <a:extLst>
                <a:ext uri="{FF2B5EF4-FFF2-40B4-BE49-F238E27FC236}">
                  <a16:creationId xmlns:a16="http://schemas.microsoft.com/office/drawing/2014/main" id="{580A9110-3349-42C1-8186-CB70C1FD44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0" name="Isosceles Triangle 22">
              <a:extLst>
                <a:ext uri="{FF2B5EF4-FFF2-40B4-BE49-F238E27FC236}">
                  <a16:creationId xmlns:a16="http://schemas.microsoft.com/office/drawing/2014/main" id="{4F5EDCDF-C218-4482-A13E-8CFB87D0D0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1" name="Rectangle 90">
              <a:extLst>
                <a:ext uri="{FF2B5EF4-FFF2-40B4-BE49-F238E27FC236}">
                  <a16:creationId xmlns:a16="http://schemas.microsoft.com/office/drawing/2014/main" id="{3EB8EB4B-9F73-4DB2-B849-B88E0435D8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64" name="Rectangle 92">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7" name="Group 94">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96"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7"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8"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9"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0"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1"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3"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4"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5"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6"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7"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8"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9"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0"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1"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2"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3"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4"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5"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6"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3" name="TextBox 2">
            <a:extLst>
              <a:ext uri="{FF2B5EF4-FFF2-40B4-BE49-F238E27FC236}">
                <a16:creationId xmlns:a16="http://schemas.microsoft.com/office/drawing/2014/main" id="{B609EF73-5C23-4474-840B-6B4A422266FC}"/>
              </a:ext>
            </a:extLst>
          </p:cNvPr>
          <p:cNvSpPr txBox="1"/>
          <p:nvPr/>
        </p:nvSpPr>
        <p:spPr>
          <a:xfrm>
            <a:off x="3050454" y="195631"/>
            <a:ext cx="8673427" cy="1048945"/>
          </a:xfrm>
          <a:prstGeom prst="rect">
            <a:avLst/>
          </a:prstGeom>
        </p:spPr>
        <p:txBody>
          <a:bodyPr rot="0" spcFirstLastPara="0" vertOverflow="overflow" horzOverflow="overflow" vert="horz" lIns="228600" tIns="228600" rIns="228600" bIns="228600" numCol="1" spcCol="0" rtlCol="0" fromWordArt="0" anchor="ctr" anchorCtr="0" forceAA="0" compatLnSpc="1">
            <a:prstTxWarp prst="textNoShape">
              <a:avLst/>
            </a:prstTxWarp>
            <a:normAutofit/>
          </a:bodyPr>
          <a:lstStyle/>
          <a:p>
            <a:pPr algn="ctr" defTabSz="914400">
              <a:lnSpc>
                <a:spcPct val="85000"/>
              </a:lnSpc>
              <a:spcBef>
                <a:spcPct val="0"/>
              </a:spcBef>
              <a:spcAft>
                <a:spcPts val="600"/>
              </a:spcAft>
            </a:pPr>
            <a:r>
              <a:rPr lang="en-US" sz="4000" b="0" i="1" u="sng" kern="1200" cap="none" spc="-150">
                <a:solidFill>
                  <a:srgbClr val="FF0000"/>
                </a:solidFill>
                <a:effectLst/>
                <a:latin typeface="Algerian"/>
                <a:ea typeface="+mj-ea"/>
                <a:cs typeface="+mj-cs"/>
              </a:rPr>
              <a:t>Conclusion</a:t>
            </a:r>
            <a:endParaRPr lang="en-US" sz="4000" b="0" i="1" u="sng" kern="1200" cap="none" spc="-150">
              <a:solidFill>
                <a:srgbClr val="FF0000"/>
              </a:solidFill>
              <a:effectLst/>
              <a:latin typeface="Algerian"/>
              <a:ea typeface="+mj-ea"/>
              <a:cs typeface="Calibri Light"/>
            </a:endParaRPr>
          </a:p>
        </p:txBody>
      </p:sp>
      <p:sp>
        <p:nvSpPr>
          <p:cNvPr id="19" name="TextBox 18">
            <a:extLst>
              <a:ext uri="{FF2B5EF4-FFF2-40B4-BE49-F238E27FC236}">
                <a16:creationId xmlns:a16="http://schemas.microsoft.com/office/drawing/2014/main" id="{FCC1EFC9-3FDC-4770-8511-A2587BF5BE11}"/>
              </a:ext>
            </a:extLst>
          </p:cNvPr>
          <p:cNvSpPr txBox="1"/>
          <p:nvPr/>
        </p:nvSpPr>
        <p:spPr>
          <a:xfrm>
            <a:off x="1591734" y="2523066"/>
            <a:ext cx="9008533"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solidFill>
                <a:srgbClr val="444444"/>
              </a:solidFill>
              <a:latin typeface="Calibri"/>
              <a:cs typeface="Arial"/>
            </a:endParaRPr>
          </a:p>
          <a:p>
            <a:pPr algn="ctr"/>
            <a:r>
              <a:rPr lang="en-US" sz="2400">
                <a:latin typeface="Abadi"/>
                <a:cs typeface="Arial"/>
              </a:rPr>
              <a:t>In conclusion about our team-work we can say that because all the process is taking place online it was very difficult for us to get the presentation done. As easy as the term 'teamwork' sounds, it is equally difficult to bind a team together. The most challenging part is to understand the needs and expectations of each individual and bring us at the team level so that all can move forward together.</a:t>
            </a:r>
          </a:p>
        </p:txBody>
      </p:sp>
    </p:spTree>
    <p:extLst>
      <p:ext uri="{BB962C8B-B14F-4D97-AF65-F5344CB8AC3E}">
        <p14:creationId xmlns:p14="http://schemas.microsoft.com/office/powerpoint/2010/main" val="16823887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D6A2E0-871A-423A-932B-2F13D407C003}"/>
              </a:ext>
            </a:extLst>
          </p:cNvPr>
          <p:cNvSpPr txBox="1"/>
          <p:nvPr/>
        </p:nvSpPr>
        <p:spPr>
          <a:xfrm>
            <a:off x="1411816" y="67733"/>
            <a:ext cx="35687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3600" i="1" u="sng">
                <a:solidFill>
                  <a:srgbClr val="FF0000"/>
                </a:solidFill>
                <a:latin typeface="Algerian"/>
              </a:rPr>
              <a:t>References</a:t>
            </a:r>
          </a:p>
        </p:txBody>
      </p:sp>
      <p:sp>
        <p:nvSpPr>
          <p:cNvPr id="4" name="TextBox 3">
            <a:extLst>
              <a:ext uri="{FF2B5EF4-FFF2-40B4-BE49-F238E27FC236}">
                <a16:creationId xmlns:a16="http://schemas.microsoft.com/office/drawing/2014/main" id="{7AE0AC57-FF8C-4CD5-9ADC-4A3384A3563D}"/>
              </a:ext>
            </a:extLst>
          </p:cNvPr>
          <p:cNvSpPr txBox="1"/>
          <p:nvPr/>
        </p:nvSpPr>
        <p:spPr>
          <a:xfrm>
            <a:off x="448733" y="1305983"/>
            <a:ext cx="11379200"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t>Panmore.com (2021) </a:t>
            </a:r>
            <a:r>
              <a:rPr lang="en-GB" i="1"/>
              <a:t>Tesla, Inc.’s Mission Statement &amp; Vision Statement.</a:t>
            </a:r>
            <a:endParaRPr lang="en-US"/>
          </a:p>
          <a:p>
            <a:r>
              <a:rPr lang="en-GB" i="1"/>
              <a:t>     Available at</a:t>
            </a:r>
            <a:r>
              <a:rPr lang="en-GB"/>
              <a:t>: </a:t>
            </a:r>
            <a:r>
              <a:rPr lang="en-GB">
                <a:ea typeface="+mn-lt"/>
                <a:cs typeface="+mn-lt"/>
              </a:rPr>
              <a:t> </a:t>
            </a:r>
            <a:r>
              <a:rPr lang="en-GB">
                <a:ea typeface="+mn-lt"/>
                <a:cs typeface="+mn-lt"/>
                <a:hlinkClick r:id="rId2"/>
              </a:rPr>
              <a:t>http://panmore.com/tesla-motors-inc-vision-statement-mission-statement-analysis</a:t>
            </a:r>
            <a:endParaRPr lang="en-GB"/>
          </a:p>
          <a:p>
            <a:r>
              <a:rPr lang="en-GB"/>
              <a:t>     (</a:t>
            </a:r>
            <a:r>
              <a:rPr lang="en-GB" i="1"/>
              <a:t>Accessed: 4 August 2021)</a:t>
            </a:r>
            <a:endParaRPr lang="en-GB"/>
          </a:p>
          <a:p>
            <a:pPr marL="285750" indent="-285750">
              <a:buFont typeface="Arial"/>
              <a:buChar char="•"/>
            </a:pPr>
            <a:endParaRPr lang="en-GB"/>
          </a:p>
          <a:p>
            <a:pPr marL="285750" indent="-285750">
              <a:buFont typeface="Arial"/>
              <a:buChar char="•"/>
            </a:pPr>
            <a:r>
              <a:rPr lang="en-GB"/>
              <a:t>Tesla.com (2021) </a:t>
            </a:r>
            <a:r>
              <a:rPr lang="en-GB" i="1"/>
              <a:t>Available at: </a:t>
            </a:r>
            <a:r>
              <a:rPr lang="en-GB">
                <a:ea typeface="+mn-lt"/>
                <a:cs typeface="+mn-lt"/>
                <a:hlinkClick r:id="rId3"/>
              </a:rPr>
              <a:t> https://www.tesla.com/about</a:t>
            </a:r>
            <a:r>
              <a:rPr lang="en-GB">
                <a:ea typeface="+mn-lt"/>
                <a:cs typeface="+mn-lt"/>
              </a:rPr>
              <a:t>  </a:t>
            </a:r>
          </a:p>
          <a:p>
            <a:r>
              <a:rPr lang="en-GB">
                <a:ea typeface="+mn-lt"/>
                <a:cs typeface="+mn-lt"/>
              </a:rPr>
              <a:t>      (</a:t>
            </a:r>
            <a:r>
              <a:rPr lang="en-GB" i="1">
                <a:ea typeface="+mn-lt"/>
                <a:cs typeface="+mn-lt"/>
              </a:rPr>
              <a:t>Accessed 4 August 2021)</a:t>
            </a:r>
            <a:endParaRPr lang="en-GB"/>
          </a:p>
          <a:p>
            <a:pPr marL="285750" indent="-285750">
              <a:buFont typeface="Arial"/>
              <a:buChar char="•"/>
            </a:pPr>
            <a:endParaRPr lang="en-GB"/>
          </a:p>
          <a:p>
            <a:pPr marL="285750" indent="-285750">
              <a:buFont typeface="Arial"/>
              <a:buChar char="•"/>
            </a:pPr>
            <a:r>
              <a:rPr lang="en-GB"/>
              <a:t>Edward Niedermeyer.(2019)</a:t>
            </a:r>
            <a:r>
              <a:rPr lang="en-GB" i="1"/>
              <a:t> Ludicrous, </a:t>
            </a:r>
            <a:r>
              <a:rPr lang="en-GB" i="1">
                <a:ea typeface="+mn-lt"/>
                <a:cs typeface="+mn-lt"/>
              </a:rPr>
              <a:t>The Unvarnished Story of Tesla Motors</a:t>
            </a:r>
            <a:r>
              <a:rPr lang="en-GB">
                <a:ea typeface="+mn-lt"/>
                <a:cs typeface="+mn-lt"/>
              </a:rPr>
              <a:t>, </a:t>
            </a:r>
            <a:r>
              <a:rPr lang="en-GB" err="1">
                <a:ea typeface="+mn-lt"/>
                <a:cs typeface="+mn-lt"/>
              </a:rPr>
              <a:t>BenBella</a:t>
            </a:r>
            <a:r>
              <a:rPr lang="en-GB">
                <a:ea typeface="+mn-lt"/>
                <a:cs typeface="+mn-lt"/>
              </a:rPr>
              <a:t> books</a:t>
            </a:r>
            <a:endParaRPr lang="en-GB"/>
          </a:p>
          <a:p>
            <a:pPr marL="285750" indent="-285750">
              <a:buFont typeface="Arial"/>
              <a:buChar char="•"/>
            </a:pPr>
            <a:endParaRPr lang="en-GB">
              <a:ea typeface="+mn-lt"/>
              <a:cs typeface="+mn-lt"/>
            </a:endParaRPr>
          </a:p>
          <a:p>
            <a:pPr marL="285750" indent="-285750">
              <a:buFont typeface="Arial"/>
              <a:buChar char="•"/>
            </a:pPr>
            <a:r>
              <a:rPr lang="en-GB">
                <a:ea typeface="+mn-lt"/>
                <a:cs typeface="+mn-lt"/>
              </a:rPr>
              <a:t>Energy.com (2021) </a:t>
            </a:r>
            <a:r>
              <a:rPr lang="en-GB" i="1">
                <a:ea typeface="+mn-lt"/>
                <a:cs typeface="+mn-lt"/>
              </a:rPr>
              <a:t>How does a Lithium-ion battery work.</a:t>
            </a:r>
            <a:endParaRPr lang="en-GB" i="1"/>
          </a:p>
          <a:p>
            <a:r>
              <a:rPr lang="en-GB" i="1">
                <a:ea typeface="+mn-lt"/>
                <a:cs typeface="+mn-lt"/>
              </a:rPr>
              <a:t>     Available at: </a:t>
            </a:r>
            <a:r>
              <a:rPr lang="en-GB">
                <a:ea typeface="+mn-lt"/>
                <a:cs typeface="+mn-lt"/>
                <a:hlinkClick r:id="rId4"/>
              </a:rPr>
              <a:t>https://www.energy.gov/eere/articles/how-does-lithium-ion-battery-work</a:t>
            </a:r>
          </a:p>
          <a:p>
            <a:r>
              <a:rPr lang="en-GB">
                <a:ea typeface="+mn-lt"/>
                <a:cs typeface="+mn-lt"/>
              </a:rPr>
              <a:t>     </a:t>
            </a:r>
            <a:r>
              <a:rPr lang="en-GB" i="1">
                <a:ea typeface="+mn-lt"/>
                <a:cs typeface="+mn-lt"/>
              </a:rPr>
              <a:t>(Accessed: 7 August 2021)</a:t>
            </a:r>
            <a:endParaRPr lang="en-GB">
              <a:ea typeface="+mn-lt"/>
              <a:cs typeface="+mn-lt"/>
            </a:endParaRPr>
          </a:p>
          <a:p>
            <a:pPr marL="285750" indent="-285750">
              <a:buFont typeface="Arial"/>
              <a:buChar char="•"/>
            </a:pPr>
            <a:r>
              <a:rPr lang="en-GB" i="1">
                <a:ea typeface="+mn-lt"/>
                <a:cs typeface="+mn-lt"/>
              </a:rPr>
              <a:t>TheSteet.com (2021) History of Tesla: Timeline and Facts.</a:t>
            </a:r>
          </a:p>
          <a:p>
            <a:r>
              <a:rPr lang="en-GB" i="1">
                <a:ea typeface="+mn-lt"/>
                <a:cs typeface="+mn-lt"/>
              </a:rPr>
              <a:t>     Available at: </a:t>
            </a:r>
            <a:r>
              <a:rPr lang="en-GB">
                <a:ea typeface="+mn-lt"/>
                <a:cs typeface="+mn-lt"/>
                <a:hlinkClick r:id="rId5"/>
              </a:rPr>
              <a:t>https://www.thestreet.com/technology/history-of-tesla-15088992</a:t>
            </a:r>
            <a:endParaRPr lang="en-GB">
              <a:ea typeface="+mn-lt"/>
              <a:cs typeface="+mn-lt"/>
            </a:endParaRPr>
          </a:p>
          <a:p>
            <a:r>
              <a:rPr lang="en-GB">
                <a:ea typeface="+mn-lt"/>
                <a:cs typeface="+mn-lt"/>
              </a:rPr>
              <a:t>     (</a:t>
            </a:r>
            <a:r>
              <a:rPr lang="en-GB" i="1">
                <a:ea typeface="+mn-lt"/>
                <a:cs typeface="+mn-lt"/>
              </a:rPr>
              <a:t>Accessed at: 29 July 2021)</a:t>
            </a:r>
          </a:p>
          <a:p>
            <a:pPr marL="285750" indent="-285750">
              <a:buFont typeface="Arial"/>
              <a:buChar char="•"/>
            </a:pPr>
            <a:r>
              <a:rPr lang="en-GB" i="1">
                <a:ea typeface="+mn-lt"/>
                <a:cs typeface="+mn-lt"/>
              </a:rPr>
              <a:t>PNNL.gov (2021) Sustainable energy.</a:t>
            </a:r>
          </a:p>
          <a:p>
            <a:r>
              <a:rPr lang="en-GB">
                <a:ea typeface="+mn-lt"/>
                <a:cs typeface="+mn-lt"/>
              </a:rPr>
              <a:t>     Available at:</a:t>
            </a:r>
            <a:r>
              <a:rPr lang="en-GB">
                <a:ea typeface="+mn-lt"/>
                <a:cs typeface="+mn-lt"/>
                <a:hlinkClick r:id="rId6"/>
              </a:rPr>
              <a:t>https://www.pnnl.gov/sustainable-energy</a:t>
            </a:r>
            <a:endParaRPr lang="en-GB" i="1">
              <a:ea typeface="+mn-lt"/>
              <a:cs typeface="+mn-lt"/>
            </a:endParaRPr>
          </a:p>
          <a:p>
            <a:r>
              <a:rPr lang="en-GB" i="1">
                <a:ea typeface="+mn-lt"/>
                <a:cs typeface="+mn-lt"/>
              </a:rPr>
              <a:t>     (Accessed at: 29 July 2021)</a:t>
            </a:r>
          </a:p>
          <a:p>
            <a:endParaRPr lang="en-GB">
              <a:ea typeface="+mn-lt"/>
              <a:cs typeface="+mn-lt"/>
            </a:endParaRPr>
          </a:p>
        </p:txBody>
      </p:sp>
    </p:spTree>
    <p:extLst>
      <p:ext uri="{BB962C8B-B14F-4D97-AF65-F5344CB8AC3E}">
        <p14:creationId xmlns:p14="http://schemas.microsoft.com/office/powerpoint/2010/main" val="71858531"/>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0" ma:contentTypeDescription="Create a new document." ma:contentTypeScope="" ma:versionID="1267097ee5f5874adfcc408041ae252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95891a93df65b14727750f2c06c306c"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C239BB0-53B8-40A5-8BB9-15D2ED1AEBC9}">
  <ds:schemaRefs>
    <ds:schemaRef ds:uri="230e9df3-be65-4c73-a93b-d1236ebd677e"/>
    <ds:schemaRef ds:uri="71af3243-3dd4-4a8d-8c0d-dd76da1f02a5"/>
    <ds:schemaRef ds:uri="http://schemas.microsoft.com/office/2006/metadata/properties"/>
    <ds:schemaRef ds:uri="http://schemas.microsoft.com/office/infopath/2007/PartnerControls"/>
    <ds:schemaRef ds:uri="http://schemas.microsoft.com/sharepoint/v3"/>
  </ds:schemaRefs>
</ds:datastoreItem>
</file>

<file path=customXml/itemProps2.xml><?xml version="1.0" encoding="utf-8"?>
<ds:datastoreItem xmlns:ds="http://schemas.openxmlformats.org/officeDocument/2006/customXml" ds:itemID="{1E480F86-A978-4060-BF60-56AAB322FDAA}">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A7C683C-DA35-4A0E-ADD0-CC297892D8C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Atlas</Template>
  <Application>Microsoft Office PowerPoint</Application>
  <PresentationFormat>Widescreen</PresentationFormat>
  <Slides>18</Slides>
  <Notes>0</Notes>
  <HiddenSlides>0</HiddenSlide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Atlas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3</cp:revision>
  <dcterms:created xsi:type="dcterms:W3CDTF">2021-07-16T19:16:23Z</dcterms:created>
  <dcterms:modified xsi:type="dcterms:W3CDTF">2021-08-19T21:34:22Z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