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338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9B3FF"/>
    <a:srgbClr val="CC00FF"/>
    <a:srgbClr val="FF3300"/>
    <a:srgbClr val="FF9900"/>
    <a:srgbClr val="000000"/>
    <a:srgbClr val="66FF33"/>
    <a:srgbClr val="FFFF00"/>
    <a:srgbClr val="33CCFF"/>
    <a:srgbClr val="EAFA1E"/>
    <a:srgbClr val="F6F1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54757F-0E18-4E3C-A4AB-21199D447D24}" v="881" dt="2025-10-13T08:00:00.4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E79353-4CAD-4C9E-9402-5C764A5DBD08}" type="doc">
      <dgm:prSet loTypeId="urn:microsoft.com/office/officeart/2005/8/layout/vList6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A23A0934-A563-459F-AB5F-B045031B9505}">
      <dgm:prSet phldrT="[Text]"/>
      <dgm:spPr/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Internal factors</a:t>
          </a:r>
          <a:endParaRPr lang="en-GB" dirty="0"/>
        </a:p>
      </dgm:t>
    </dgm:pt>
    <dgm:pt modelId="{613F2353-F162-4E60-A155-47BDE2B616A4}" type="parTrans" cxnId="{91CC6387-3A14-401A-A0AA-28B81D97DD95}">
      <dgm:prSet/>
      <dgm:spPr/>
      <dgm:t>
        <a:bodyPr/>
        <a:lstStyle/>
        <a:p>
          <a:endParaRPr lang="en-GB"/>
        </a:p>
      </dgm:t>
    </dgm:pt>
    <dgm:pt modelId="{D1FC127F-C9E1-4853-AF0C-0BE7219E78BA}" type="sibTrans" cxnId="{91CC6387-3A14-401A-A0AA-28B81D97DD95}">
      <dgm:prSet/>
      <dgm:spPr/>
      <dgm:t>
        <a:bodyPr/>
        <a:lstStyle/>
        <a:p>
          <a:endParaRPr lang="en-GB"/>
        </a:p>
      </dgm:t>
    </dgm:pt>
    <dgm:pt modelId="{622C5317-28CD-479F-AD58-0D519D021E4E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Outdated website limits online sales</a:t>
          </a:r>
          <a:endParaRPr lang="en-GB" dirty="0"/>
        </a:p>
      </dgm:t>
    </dgm:pt>
    <dgm:pt modelId="{2AFD5330-557D-44B5-A012-D6BD17FCB0E7}" type="parTrans" cxnId="{E387997F-3E18-47C6-9A17-159A5DA7613C}">
      <dgm:prSet/>
      <dgm:spPr/>
      <dgm:t>
        <a:bodyPr/>
        <a:lstStyle/>
        <a:p>
          <a:endParaRPr lang="en-GB"/>
        </a:p>
      </dgm:t>
    </dgm:pt>
    <dgm:pt modelId="{D002B81F-4971-483A-A7E9-0341767D8DFF}" type="sibTrans" cxnId="{E387997F-3E18-47C6-9A17-159A5DA7613C}">
      <dgm:prSet/>
      <dgm:spPr/>
      <dgm:t>
        <a:bodyPr/>
        <a:lstStyle/>
        <a:p>
          <a:endParaRPr lang="en-GB"/>
        </a:p>
      </dgm:t>
    </dgm:pt>
    <dgm:pt modelId="{F9DF4028-4A3A-4CB1-8BD4-2DAD4B074E24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External factors</a:t>
          </a:r>
        </a:p>
      </dgm:t>
    </dgm:pt>
    <dgm:pt modelId="{42B265C9-B738-4A2F-8BB8-9926D3AA565A}" type="parTrans" cxnId="{191EC876-5326-4B1D-B98C-815C976F55DA}">
      <dgm:prSet/>
      <dgm:spPr/>
      <dgm:t>
        <a:bodyPr/>
        <a:lstStyle/>
        <a:p>
          <a:endParaRPr lang="en-GB"/>
        </a:p>
      </dgm:t>
    </dgm:pt>
    <dgm:pt modelId="{C240CF8B-B163-42B7-9224-2F6E71B1EE96}" type="sibTrans" cxnId="{191EC876-5326-4B1D-B98C-815C976F55DA}">
      <dgm:prSet/>
      <dgm:spPr/>
      <dgm:t>
        <a:bodyPr/>
        <a:lstStyle/>
        <a:p>
          <a:endParaRPr lang="en-GB"/>
        </a:p>
      </dgm:t>
    </dgm:pt>
    <dgm:pt modelId="{EE6323CE-34E0-4225-AB40-7736CE7C9605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Decline in high street foot traffic </a:t>
          </a:r>
        </a:p>
      </dgm:t>
    </dgm:pt>
    <dgm:pt modelId="{3B8BCB62-EC1E-45B4-9EE8-DED1CF75DF9F}" type="parTrans" cxnId="{9B96D30F-16C6-4AC4-A11C-56F9B8DAC891}">
      <dgm:prSet/>
      <dgm:spPr/>
      <dgm:t>
        <a:bodyPr/>
        <a:lstStyle/>
        <a:p>
          <a:endParaRPr lang="en-GB"/>
        </a:p>
      </dgm:t>
    </dgm:pt>
    <dgm:pt modelId="{9952A864-6274-48B4-9B74-9CDC51CF3B9A}" type="sibTrans" cxnId="{9B96D30F-16C6-4AC4-A11C-56F9B8DAC891}">
      <dgm:prSet/>
      <dgm:spPr/>
      <dgm:t>
        <a:bodyPr/>
        <a:lstStyle/>
        <a:p>
          <a:endParaRPr lang="en-GB"/>
        </a:p>
      </dgm:t>
    </dgm:pt>
    <dgm:pt modelId="{F728C669-6B3C-4EBF-B81D-1A383BAFF3D6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Consumer looking for convenience and choosing online shopping</a:t>
          </a:r>
        </a:p>
      </dgm:t>
    </dgm:pt>
    <dgm:pt modelId="{63E21B91-4D97-4D0C-8587-6AFE001CE8BF}" type="parTrans" cxnId="{9DDD77FF-E6B7-48CF-88C6-A73C07FD5C17}">
      <dgm:prSet/>
      <dgm:spPr/>
      <dgm:t>
        <a:bodyPr/>
        <a:lstStyle/>
        <a:p>
          <a:endParaRPr lang="en-GB"/>
        </a:p>
      </dgm:t>
    </dgm:pt>
    <dgm:pt modelId="{3DBA471F-8822-4495-8D33-7CA192F872EE}" type="sibTrans" cxnId="{9DDD77FF-E6B7-48CF-88C6-A73C07FD5C17}">
      <dgm:prSet/>
      <dgm:spPr/>
      <dgm:t>
        <a:bodyPr/>
        <a:lstStyle/>
        <a:p>
          <a:endParaRPr lang="en-GB"/>
        </a:p>
      </dgm:t>
    </dgm:pt>
    <dgm:pt modelId="{3BEF6426-C5BE-4E64-8AD5-B78A7A7D7A0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Strong competition</a:t>
          </a:r>
        </a:p>
      </dgm:t>
    </dgm:pt>
    <dgm:pt modelId="{7F310763-221D-4400-A09E-026DCBFCDAD1}" type="parTrans" cxnId="{4256FA78-EA8B-420D-854F-8EAC8F0A16E3}">
      <dgm:prSet/>
      <dgm:spPr/>
      <dgm:t>
        <a:bodyPr/>
        <a:lstStyle/>
        <a:p>
          <a:endParaRPr lang="en-GB"/>
        </a:p>
      </dgm:t>
    </dgm:pt>
    <dgm:pt modelId="{21FEE2C9-7B3E-42FF-B8D0-42E74386413D}" type="sibTrans" cxnId="{4256FA78-EA8B-420D-854F-8EAC8F0A16E3}">
      <dgm:prSet/>
      <dgm:spPr/>
      <dgm:t>
        <a:bodyPr/>
        <a:lstStyle/>
        <a:p>
          <a:endParaRPr lang="en-GB"/>
        </a:p>
      </dgm:t>
    </dgm:pt>
    <dgm:pt modelId="{835F9611-92D3-4E31-97CF-C6F4A3C7AD94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Weak digital marketing compared to competitors</a:t>
          </a:r>
          <a:endParaRPr lang="en-GB" dirty="0"/>
        </a:p>
      </dgm:t>
    </dgm:pt>
    <dgm:pt modelId="{BFB11D07-A514-44DF-A6AB-66E8FD4FE0EC}" type="parTrans" cxnId="{0464CD80-A536-4D12-A1C0-A05858E6F43A}">
      <dgm:prSet/>
      <dgm:spPr/>
      <dgm:t>
        <a:bodyPr/>
        <a:lstStyle/>
        <a:p>
          <a:endParaRPr lang="en-GB"/>
        </a:p>
      </dgm:t>
    </dgm:pt>
    <dgm:pt modelId="{C78B72AD-1EF6-49B9-8545-BC6657E168A2}" type="sibTrans" cxnId="{0464CD80-A536-4D12-A1C0-A05858E6F43A}">
      <dgm:prSet/>
      <dgm:spPr/>
      <dgm:t>
        <a:bodyPr/>
        <a:lstStyle/>
        <a:p>
          <a:endParaRPr lang="en-GB"/>
        </a:p>
      </dgm:t>
    </dgm:pt>
    <dgm:pt modelId="{E988DAD1-9ACB-414D-83E2-5C39CEE0AC8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Rising flower prices from inflation/supply chain issues</a:t>
          </a:r>
        </a:p>
      </dgm:t>
    </dgm:pt>
    <dgm:pt modelId="{58EEB454-98BB-44B9-A7EB-022A78B54A5D}" type="parTrans" cxnId="{48EAB051-C3DD-4658-B2CE-6C6720822C42}">
      <dgm:prSet/>
      <dgm:spPr/>
      <dgm:t>
        <a:bodyPr/>
        <a:lstStyle/>
        <a:p>
          <a:endParaRPr lang="en-GB"/>
        </a:p>
      </dgm:t>
    </dgm:pt>
    <dgm:pt modelId="{C26713F3-FC46-485A-A812-E539CDAE4791}" type="sibTrans" cxnId="{48EAB051-C3DD-4658-B2CE-6C6720822C42}">
      <dgm:prSet/>
      <dgm:spPr/>
      <dgm:t>
        <a:bodyPr/>
        <a:lstStyle/>
        <a:p>
          <a:endParaRPr lang="en-GB"/>
        </a:p>
      </dgm:t>
    </dgm:pt>
    <dgm:pt modelId="{88CF6DD8-EEA9-4D31-8E4D-EE097634CAA8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 flexible delivery or subscription options</a:t>
          </a:r>
          <a:endParaRPr lang="en-GB" dirty="0"/>
        </a:p>
      </dgm:t>
    </dgm:pt>
    <dgm:pt modelId="{16682B56-4D64-41DB-9452-37DE435644A7}" type="parTrans" cxnId="{DD23A28F-FD0D-4A3A-A5A0-7E1BDBB5821E}">
      <dgm:prSet/>
      <dgm:spPr/>
      <dgm:t>
        <a:bodyPr/>
        <a:lstStyle/>
        <a:p>
          <a:endParaRPr lang="en-GB"/>
        </a:p>
      </dgm:t>
    </dgm:pt>
    <dgm:pt modelId="{CA213A4F-FB57-475E-97DE-4D6FC101439E}" type="sibTrans" cxnId="{DD23A28F-FD0D-4A3A-A5A0-7E1BDBB5821E}">
      <dgm:prSet/>
      <dgm:spPr/>
      <dgm:t>
        <a:bodyPr/>
        <a:lstStyle/>
        <a:p>
          <a:endParaRPr lang="en-GB"/>
        </a:p>
      </dgm:t>
    </dgm:pt>
    <dgm:pt modelId="{123856AB-B6FC-461D-978A-7180B4301126}" type="pres">
      <dgm:prSet presAssocID="{84E79353-4CAD-4C9E-9402-5C764A5DBD08}" presName="Name0" presStyleCnt="0">
        <dgm:presLayoutVars>
          <dgm:dir/>
          <dgm:animLvl val="lvl"/>
          <dgm:resizeHandles/>
        </dgm:presLayoutVars>
      </dgm:prSet>
      <dgm:spPr/>
    </dgm:pt>
    <dgm:pt modelId="{708E3AE1-7BC5-4536-A568-60D925EEB6DB}" type="pres">
      <dgm:prSet presAssocID="{A23A0934-A563-459F-AB5F-B045031B9505}" presName="linNode" presStyleCnt="0"/>
      <dgm:spPr/>
    </dgm:pt>
    <dgm:pt modelId="{0200E1CF-73BF-49F9-9383-08E507B1B47E}" type="pres">
      <dgm:prSet presAssocID="{A23A0934-A563-459F-AB5F-B045031B9505}" presName="parentShp" presStyleLbl="node1" presStyleIdx="0" presStyleCnt="2" custScaleX="84167">
        <dgm:presLayoutVars>
          <dgm:bulletEnabled val="1"/>
        </dgm:presLayoutVars>
      </dgm:prSet>
      <dgm:spPr/>
    </dgm:pt>
    <dgm:pt modelId="{50226C23-C21B-40EC-A18B-698B90713E8F}" type="pres">
      <dgm:prSet presAssocID="{A23A0934-A563-459F-AB5F-B045031B9505}" presName="childShp" presStyleLbl="bgAccFollowNode1" presStyleIdx="0" presStyleCnt="2">
        <dgm:presLayoutVars>
          <dgm:bulletEnabled val="1"/>
        </dgm:presLayoutVars>
      </dgm:prSet>
      <dgm:spPr/>
    </dgm:pt>
    <dgm:pt modelId="{D3BCFD99-6447-4E0F-B496-6F4AD3D93764}" type="pres">
      <dgm:prSet presAssocID="{D1FC127F-C9E1-4853-AF0C-0BE7219E78BA}" presName="spacing" presStyleCnt="0"/>
      <dgm:spPr/>
    </dgm:pt>
    <dgm:pt modelId="{70A24D0D-A002-456C-84F6-EB8697CC0CD2}" type="pres">
      <dgm:prSet presAssocID="{F9DF4028-4A3A-4CB1-8BD4-2DAD4B074E24}" presName="linNode" presStyleCnt="0"/>
      <dgm:spPr/>
    </dgm:pt>
    <dgm:pt modelId="{CBF7A91F-0B39-4544-86A6-7CFD9108EBF6}" type="pres">
      <dgm:prSet presAssocID="{F9DF4028-4A3A-4CB1-8BD4-2DAD4B074E24}" presName="parentShp" presStyleLbl="node1" presStyleIdx="1" presStyleCnt="2" custScaleX="84167">
        <dgm:presLayoutVars>
          <dgm:bulletEnabled val="1"/>
        </dgm:presLayoutVars>
      </dgm:prSet>
      <dgm:spPr/>
    </dgm:pt>
    <dgm:pt modelId="{4A6BE4F0-D68B-4044-9EB4-4F25357B7273}" type="pres">
      <dgm:prSet presAssocID="{F9DF4028-4A3A-4CB1-8BD4-2DAD4B074E24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971D8305-A81E-4EC8-88CD-1604F758A3F1}" type="presOf" srcId="{3BEF6426-C5BE-4E64-8AD5-B78A7A7D7A0B}" destId="{4A6BE4F0-D68B-4044-9EB4-4F25357B7273}" srcOrd="0" destOrd="1" presId="urn:microsoft.com/office/officeart/2005/8/layout/vList6"/>
    <dgm:cxn modelId="{99965107-1C6B-4626-800F-BBB178BBE94B}" type="presOf" srcId="{F9DF4028-4A3A-4CB1-8BD4-2DAD4B074E24}" destId="{CBF7A91F-0B39-4544-86A6-7CFD9108EBF6}" srcOrd="0" destOrd="0" presId="urn:microsoft.com/office/officeart/2005/8/layout/vList6"/>
    <dgm:cxn modelId="{9B96D30F-16C6-4AC4-A11C-56F9B8DAC891}" srcId="{F9DF4028-4A3A-4CB1-8BD4-2DAD4B074E24}" destId="{EE6323CE-34E0-4225-AB40-7736CE7C9605}" srcOrd="0" destOrd="0" parTransId="{3B8BCB62-EC1E-45B4-9EE8-DED1CF75DF9F}" sibTransId="{9952A864-6274-48B4-9B74-9CDC51CF3B9A}"/>
    <dgm:cxn modelId="{C1C3E820-4013-4AC6-B9CF-D655510ECAAC}" type="presOf" srcId="{88CF6DD8-EEA9-4D31-8E4D-EE097634CAA8}" destId="{50226C23-C21B-40EC-A18B-698B90713E8F}" srcOrd="0" destOrd="2" presId="urn:microsoft.com/office/officeart/2005/8/layout/vList6"/>
    <dgm:cxn modelId="{F0EB7A3C-B7ED-41B5-8DF6-305FEAA5F4E2}" type="presOf" srcId="{EE6323CE-34E0-4225-AB40-7736CE7C9605}" destId="{4A6BE4F0-D68B-4044-9EB4-4F25357B7273}" srcOrd="0" destOrd="0" presId="urn:microsoft.com/office/officeart/2005/8/layout/vList6"/>
    <dgm:cxn modelId="{8F5CDC68-A556-49D8-8E6C-3934E5B8A8EF}" type="presOf" srcId="{835F9611-92D3-4E31-97CF-C6F4A3C7AD94}" destId="{50226C23-C21B-40EC-A18B-698B90713E8F}" srcOrd="0" destOrd="1" presId="urn:microsoft.com/office/officeart/2005/8/layout/vList6"/>
    <dgm:cxn modelId="{48EAB051-C3DD-4658-B2CE-6C6720822C42}" srcId="{F9DF4028-4A3A-4CB1-8BD4-2DAD4B074E24}" destId="{E988DAD1-9ACB-414D-83E2-5C39CEE0AC86}" srcOrd="2" destOrd="0" parTransId="{58EEB454-98BB-44B9-A7EB-022A78B54A5D}" sibTransId="{C26713F3-FC46-485A-A812-E539CDAE4791}"/>
    <dgm:cxn modelId="{191EC876-5326-4B1D-B98C-815C976F55DA}" srcId="{84E79353-4CAD-4C9E-9402-5C764A5DBD08}" destId="{F9DF4028-4A3A-4CB1-8BD4-2DAD4B074E24}" srcOrd="1" destOrd="0" parTransId="{42B265C9-B738-4A2F-8BB8-9926D3AA565A}" sibTransId="{C240CF8B-B163-42B7-9224-2F6E71B1EE96}"/>
    <dgm:cxn modelId="{4256FA78-EA8B-420D-854F-8EAC8F0A16E3}" srcId="{F9DF4028-4A3A-4CB1-8BD4-2DAD4B074E24}" destId="{3BEF6426-C5BE-4E64-8AD5-B78A7A7D7A0B}" srcOrd="1" destOrd="0" parTransId="{7F310763-221D-4400-A09E-026DCBFCDAD1}" sibTransId="{21FEE2C9-7B3E-42FF-B8D0-42E74386413D}"/>
    <dgm:cxn modelId="{78474859-D6FE-45C8-90FC-AFD20626EBE2}" type="presOf" srcId="{E988DAD1-9ACB-414D-83E2-5C39CEE0AC86}" destId="{4A6BE4F0-D68B-4044-9EB4-4F25357B7273}" srcOrd="0" destOrd="2" presId="urn:microsoft.com/office/officeart/2005/8/layout/vList6"/>
    <dgm:cxn modelId="{E387997F-3E18-47C6-9A17-159A5DA7613C}" srcId="{A23A0934-A563-459F-AB5F-B045031B9505}" destId="{622C5317-28CD-479F-AD58-0D519D021E4E}" srcOrd="0" destOrd="0" parTransId="{2AFD5330-557D-44B5-A012-D6BD17FCB0E7}" sibTransId="{D002B81F-4971-483A-A7E9-0341767D8DFF}"/>
    <dgm:cxn modelId="{0464CD80-A536-4D12-A1C0-A05858E6F43A}" srcId="{A23A0934-A563-459F-AB5F-B045031B9505}" destId="{835F9611-92D3-4E31-97CF-C6F4A3C7AD94}" srcOrd="1" destOrd="0" parTransId="{BFB11D07-A514-44DF-A6AB-66E8FD4FE0EC}" sibTransId="{C78B72AD-1EF6-49B9-8545-BC6657E168A2}"/>
    <dgm:cxn modelId="{14D4B983-7862-49F9-A243-DEBF1A1748EF}" type="presOf" srcId="{622C5317-28CD-479F-AD58-0D519D021E4E}" destId="{50226C23-C21B-40EC-A18B-698B90713E8F}" srcOrd="0" destOrd="0" presId="urn:microsoft.com/office/officeart/2005/8/layout/vList6"/>
    <dgm:cxn modelId="{91CC6387-3A14-401A-A0AA-28B81D97DD95}" srcId="{84E79353-4CAD-4C9E-9402-5C764A5DBD08}" destId="{A23A0934-A563-459F-AB5F-B045031B9505}" srcOrd="0" destOrd="0" parTransId="{613F2353-F162-4E60-A155-47BDE2B616A4}" sibTransId="{D1FC127F-C9E1-4853-AF0C-0BE7219E78BA}"/>
    <dgm:cxn modelId="{DD23A28F-FD0D-4A3A-A5A0-7E1BDBB5821E}" srcId="{A23A0934-A563-459F-AB5F-B045031B9505}" destId="{88CF6DD8-EEA9-4D31-8E4D-EE097634CAA8}" srcOrd="2" destOrd="0" parTransId="{16682B56-4D64-41DB-9452-37DE435644A7}" sibTransId="{CA213A4F-FB57-475E-97DE-4D6FC101439E}"/>
    <dgm:cxn modelId="{15A8C997-B5CB-4640-AD88-31E0D0C81946}" type="presOf" srcId="{84E79353-4CAD-4C9E-9402-5C764A5DBD08}" destId="{123856AB-B6FC-461D-978A-7180B4301126}" srcOrd="0" destOrd="0" presId="urn:microsoft.com/office/officeart/2005/8/layout/vList6"/>
    <dgm:cxn modelId="{01859FB7-5216-4727-9FBB-BCC6B55D7A0F}" type="presOf" srcId="{F728C669-6B3C-4EBF-B81D-1A383BAFF3D6}" destId="{4A6BE4F0-D68B-4044-9EB4-4F25357B7273}" srcOrd="0" destOrd="3" presId="urn:microsoft.com/office/officeart/2005/8/layout/vList6"/>
    <dgm:cxn modelId="{95FEBBC7-F275-425A-B82E-1CDC0F24C656}" type="presOf" srcId="{A23A0934-A563-459F-AB5F-B045031B9505}" destId="{0200E1CF-73BF-49F9-9383-08E507B1B47E}" srcOrd="0" destOrd="0" presId="urn:microsoft.com/office/officeart/2005/8/layout/vList6"/>
    <dgm:cxn modelId="{9DDD77FF-E6B7-48CF-88C6-A73C07FD5C17}" srcId="{F9DF4028-4A3A-4CB1-8BD4-2DAD4B074E24}" destId="{F728C669-6B3C-4EBF-B81D-1A383BAFF3D6}" srcOrd="3" destOrd="0" parTransId="{63E21B91-4D97-4D0C-8587-6AFE001CE8BF}" sibTransId="{3DBA471F-8822-4495-8D33-7CA192F872EE}"/>
    <dgm:cxn modelId="{8AE37319-45D6-4E72-A5B2-A37BE02EFADD}" type="presParOf" srcId="{123856AB-B6FC-461D-978A-7180B4301126}" destId="{708E3AE1-7BC5-4536-A568-60D925EEB6DB}" srcOrd="0" destOrd="0" presId="urn:microsoft.com/office/officeart/2005/8/layout/vList6"/>
    <dgm:cxn modelId="{72CC7C91-82AC-473F-937D-E50A219CEF3A}" type="presParOf" srcId="{708E3AE1-7BC5-4536-A568-60D925EEB6DB}" destId="{0200E1CF-73BF-49F9-9383-08E507B1B47E}" srcOrd="0" destOrd="0" presId="urn:microsoft.com/office/officeart/2005/8/layout/vList6"/>
    <dgm:cxn modelId="{F64B0825-A803-41EF-819F-D077F67CAD6C}" type="presParOf" srcId="{708E3AE1-7BC5-4536-A568-60D925EEB6DB}" destId="{50226C23-C21B-40EC-A18B-698B90713E8F}" srcOrd="1" destOrd="0" presId="urn:microsoft.com/office/officeart/2005/8/layout/vList6"/>
    <dgm:cxn modelId="{7C641CD5-C802-4588-B5DE-D209BE948DC4}" type="presParOf" srcId="{123856AB-B6FC-461D-978A-7180B4301126}" destId="{D3BCFD99-6447-4E0F-B496-6F4AD3D93764}" srcOrd="1" destOrd="0" presId="urn:microsoft.com/office/officeart/2005/8/layout/vList6"/>
    <dgm:cxn modelId="{77DA17D5-D448-4116-9C1C-EE8D4A0925F1}" type="presParOf" srcId="{123856AB-B6FC-461D-978A-7180B4301126}" destId="{70A24D0D-A002-456C-84F6-EB8697CC0CD2}" srcOrd="2" destOrd="0" presId="urn:microsoft.com/office/officeart/2005/8/layout/vList6"/>
    <dgm:cxn modelId="{8949BEFA-3E29-48FC-8452-D77719B54A2D}" type="presParOf" srcId="{70A24D0D-A002-456C-84F6-EB8697CC0CD2}" destId="{CBF7A91F-0B39-4544-86A6-7CFD9108EBF6}" srcOrd="0" destOrd="0" presId="urn:microsoft.com/office/officeart/2005/8/layout/vList6"/>
    <dgm:cxn modelId="{902AEC9A-E880-438E-A3E1-920B5299CC82}" type="presParOf" srcId="{70A24D0D-A002-456C-84F6-EB8697CC0CD2}" destId="{4A6BE4F0-D68B-4044-9EB4-4F25357B727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28183B-0C1B-47D5-9363-72F150DEE206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489493C-5E94-42D5-BEF1-FDF2626482B0}">
      <dgm:prSet phldrT="[Text]"/>
      <dgm:spPr/>
      <dgm:t>
        <a:bodyPr/>
        <a:lstStyle/>
        <a:p>
          <a:pPr>
            <a:buNone/>
          </a:pPr>
          <a:r>
            <a:rPr lang="en-GB" b="1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What is PESTEL</a:t>
          </a:r>
        </a:p>
        <a:p>
          <a:pPr>
            <a:buNone/>
          </a:pPr>
          <a:endParaRPr lang="en-GB" dirty="0"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PESTEL Framework is a tool used to analyse the external factors that effect the business. It examines six factors - Political, Economical, Social, Technological, Legal and Environmental.</a:t>
          </a:r>
          <a:endParaRPr lang="en-GB" dirty="0"/>
        </a:p>
      </dgm:t>
    </dgm:pt>
    <dgm:pt modelId="{1B407152-5FA2-404B-8F25-1BFAA9356A6E}" type="parTrans" cxnId="{FBAE839D-E622-49DB-AC8E-1EA35457C18A}">
      <dgm:prSet/>
      <dgm:spPr/>
      <dgm:t>
        <a:bodyPr/>
        <a:lstStyle/>
        <a:p>
          <a:endParaRPr lang="en-GB"/>
        </a:p>
      </dgm:t>
    </dgm:pt>
    <dgm:pt modelId="{19B462A5-AB81-48CA-B1D4-8BD82539D414}" type="sibTrans" cxnId="{FBAE839D-E622-49DB-AC8E-1EA35457C18A}">
      <dgm:prSet/>
      <dgm:spPr/>
      <dgm:t>
        <a:bodyPr/>
        <a:lstStyle/>
        <a:p>
          <a:endParaRPr lang="en-GB"/>
        </a:p>
      </dgm:t>
    </dgm:pt>
    <dgm:pt modelId="{2524FBFC-A3A4-4956-AD40-C9245810658C}">
      <dgm:prSet phldrT="[Text]"/>
      <dgm:spPr/>
      <dgm:t>
        <a:bodyPr/>
        <a:lstStyle/>
        <a:p>
          <a:pPr>
            <a:buNone/>
          </a:pPr>
          <a:r>
            <a: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Where is it used</a:t>
          </a:r>
        </a:p>
        <a:p>
          <a:pPr>
            <a:buNone/>
          </a:pP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is used by businesses to identify external challenges that’s out of their control (BDC, 2023)</a:t>
          </a:r>
          <a:endParaRPr lang="en-GB" dirty="0"/>
        </a:p>
      </dgm:t>
    </dgm:pt>
    <dgm:pt modelId="{2BC679CC-C2F3-44D2-A5DF-15F0C28D67B7}" type="parTrans" cxnId="{E28E2032-E7CC-43A6-956E-7B6F1056EFC5}">
      <dgm:prSet/>
      <dgm:spPr/>
      <dgm:t>
        <a:bodyPr/>
        <a:lstStyle/>
        <a:p>
          <a:endParaRPr lang="en-GB"/>
        </a:p>
      </dgm:t>
    </dgm:pt>
    <dgm:pt modelId="{3700E185-469A-41FA-BD42-F103160C2569}" type="sibTrans" cxnId="{E28E2032-E7CC-43A6-956E-7B6F1056EFC5}">
      <dgm:prSet/>
      <dgm:spPr/>
      <dgm:t>
        <a:bodyPr/>
        <a:lstStyle/>
        <a:p>
          <a:endParaRPr lang="en-GB"/>
        </a:p>
      </dgm:t>
    </dgm:pt>
    <dgm:pt modelId="{71A1F789-AE5F-49AD-969F-397F18F3BCA0}">
      <dgm:prSet phldrT="[Text]"/>
      <dgm:spPr/>
      <dgm:t>
        <a:bodyPr/>
        <a:lstStyle/>
        <a:p>
          <a:pPr>
            <a:buNone/>
          </a:pPr>
          <a:r>
            <a: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What are the benefits</a:t>
          </a:r>
        </a:p>
        <a:p>
          <a:pPr>
            <a:buNone/>
          </a:pP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offers a lot of  advantages.  A simple framework to understand that allows a business to see future threats and to take action to avoid or minimise their impact. (Makos, 2024) </a:t>
          </a:r>
          <a:endParaRPr lang="en-GB" dirty="0"/>
        </a:p>
      </dgm:t>
    </dgm:pt>
    <dgm:pt modelId="{00C67DAA-0614-4A7D-97A5-E601E87A60D1}" type="parTrans" cxnId="{22D3FD3A-C028-4B77-9E6A-878601189258}">
      <dgm:prSet/>
      <dgm:spPr/>
      <dgm:t>
        <a:bodyPr/>
        <a:lstStyle/>
        <a:p>
          <a:endParaRPr lang="en-GB"/>
        </a:p>
      </dgm:t>
    </dgm:pt>
    <dgm:pt modelId="{FF04D9C0-ADD4-4FC5-A6CE-1CF6727F16F5}" type="sibTrans" cxnId="{22D3FD3A-C028-4B77-9E6A-878601189258}">
      <dgm:prSet/>
      <dgm:spPr/>
      <dgm:t>
        <a:bodyPr/>
        <a:lstStyle/>
        <a:p>
          <a:endParaRPr lang="en-GB"/>
        </a:p>
      </dgm:t>
    </dgm:pt>
    <dgm:pt modelId="{51D5321C-B37F-4C01-85E2-EF9B4F947CD1}">
      <dgm:prSet phldrT="[Text]"/>
      <dgm:spPr/>
      <dgm:t>
        <a:bodyPr/>
        <a:lstStyle/>
        <a:p>
          <a:pPr>
            <a:buNone/>
          </a:pPr>
          <a:r>
            <a: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Disadvantages</a:t>
          </a:r>
        </a:p>
        <a:p>
          <a:pPr>
            <a:buNone/>
          </a:pPr>
          <a:endParaRPr lang="en-GB" b="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It can be difficult to put some factors into categories, and it is hard to draw a specific conclusion from the data.</a:t>
          </a:r>
          <a:endParaRPr lang="en-GB" b="0" dirty="0"/>
        </a:p>
      </dgm:t>
    </dgm:pt>
    <dgm:pt modelId="{7FC8E073-D30D-4F5F-BA27-7283D0952DA0}" type="parTrans" cxnId="{7E30655B-4597-4F40-9AC0-E1190B225271}">
      <dgm:prSet/>
      <dgm:spPr/>
      <dgm:t>
        <a:bodyPr/>
        <a:lstStyle/>
        <a:p>
          <a:endParaRPr lang="en-GB"/>
        </a:p>
      </dgm:t>
    </dgm:pt>
    <dgm:pt modelId="{E4A2548B-6AAE-4BCB-BC9E-F934B4A6FC57}" type="sibTrans" cxnId="{7E30655B-4597-4F40-9AC0-E1190B225271}">
      <dgm:prSet/>
      <dgm:spPr/>
      <dgm:t>
        <a:bodyPr/>
        <a:lstStyle/>
        <a:p>
          <a:endParaRPr lang="en-GB"/>
        </a:p>
      </dgm:t>
    </dgm:pt>
    <dgm:pt modelId="{53363E05-33DB-4B02-8F5E-6F0BC5AF559F}" type="pres">
      <dgm:prSet presAssocID="{5428183B-0C1B-47D5-9363-72F150DEE206}" presName="diagram" presStyleCnt="0">
        <dgm:presLayoutVars>
          <dgm:dir/>
          <dgm:resizeHandles val="exact"/>
        </dgm:presLayoutVars>
      </dgm:prSet>
      <dgm:spPr/>
    </dgm:pt>
    <dgm:pt modelId="{ECAFC07A-10C6-4173-A011-9F9CF91284DB}" type="pres">
      <dgm:prSet presAssocID="{C489493C-5E94-42D5-BEF1-FDF2626482B0}" presName="node" presStyleLbl="node1" presStyleIdx="0" presStyleCnt="4">
        <dgm:presLayoutVars>
          <dgm:bulletEnabled val="1"/>
        </dgm:presLayoutVars>
      </dgm:prSet>
      <dgm:spPr/>
    </dgm:pt>
    <dgm:pt modelId="{39EB2AB3-169F-4D2E-99CF-46773C19CEB6}" type="pres">
      <dgm:prSet presAssocID="{19B462A5-AB81-48CA-B1D4-8BD82539D414}" presName="sibTrans" presStyleCnt="0"/>
      <dgm:spPr/>
    </dgm:pt>
    <dgm:pt modelId="{3F3B3F55-408B-4727-9502-E196411F8CAD}" type="pres">
      <dgm:prSet presAssocID="{2524FBFC-A3A4-4956-AD40-C9245810658C}" presName="node" presStyleLbl="node1" presStyleIdx="1" presStyleCnt="4">
        <dgm:presLayoutVars>
          <dgm:bulletEnabled val="1"/>
        </dgm:presLayoutVars>
      </dgm:prSet>
      <dgm:spPr/>
    </dgm:pt>
    <dgm:pt modelId="{D4666442-9441-4B30-8160-1EB5C4C54991}" type="pres">
      <dgm:prSet presAssocID="{3700E185-469A-41FA-BD42-F103160C2569}" presName="sibTrans" presStyleCnt="0"/>
      <dgm:spPr/>
    </dgm:pt>
    <dgm:pt modelId="{1A04E200-AE55-463F-A7ED-75CA050C3752}" type="pres">
      <dgm:prSet presAssocID="{71A1F789-AE5F-49AD-969F-397F18F3BCA0}" presName="node" presStyleLbl="node1" presStyleIdx="2" presStyleCnt="4">
        <dgm:presLayoutVars>
          <dgm:bulletEnabled val="1"/>
        </dgm:presLayoutVars>
      </dgm:prSet>
      <dgm:spPr/>
    </dgm:pt>
    <dgm:pt modelId="{F6863240-B7A1-4268-ADBD-303A1C7C4F4F}" type="pres">
      <dgm:prSet presAssocID="{FF04D9C0-ADD4-4FC5-A6CE-1CF6727F16F5}" presName="sibTrans" presStyleCnt="0"/>
      <dgm:spPr/>
    </dgm:pt>
    <dgm:pt modelId="{3F06B83E-F87D-43C8-A2B5-9322D0DAE4FA}" type="pres">
      <dgm:prSet presAssocID="{51D5321C-B37F-4C01-85E2-EF9B4F947CD1}" presName="node" presStyleLbl="node1" presStyleIdx="3" presStyleCnt="4">
        <dgm:presLayoutVars>
          <dgm:bulletEnabled val="1"/>
        </dgm:presLayoutVars>
      </dgm:prSet>
      <dgm:spPr/>
    </dgm:pt>
  </dgm:ptLst>
  <dgm:cxnLst>
    <dgm:cxn modelId="{E28E2032-E7CC-43A6-956E-7B6F1056EFC5}" srcId="{5428183B-0C1B-47D5-9363-72F150DEE206}" destId="{2524FBFC-A3A4-4956-AD40-C9245810658C}" srcOrd="1" destOrd="0" parTransId="{2BC679CC-C2F3-44D2-A5DF-15F0C28D67B7}" sibTransId="{3700E185-469A-41FA-BD42-F103160C2569}"/>
    <dgm:cxn modelId="{22D3FD3A-C028-4B77-9E6A-878601189258}" srcId="{5428183B-0C1B-47D5-9363-72F150DEE206}" destId="{71A1F789-AE5F-49AD-969F-397F18F3BCA0}" srcOrd="2" destOrd="0" parTransId="{00C67DAA-0614-4A7D-97A5-E601E87A60D1}" sibTransId="{FF04D9C0-ADD4-4FC5-A6CE-1CF6727F16F5}"/>
    <dgm:cxn modelId="{7E30655B-4597-4F40-9AC0-E1190B225271}" srcId="{5428183B-0C1B-47D5-9363-72F150DEE206}" destId="{51D5321C-B37F-4C01-85E2-EF9B4F947CD1}" srcOrd="3" destOrd="0" parTransId="{7FC8E073-D30D-4F5F-BA27-7283D0952DA0}" sibTransId="{E4A2548B-6AAE-4BCB-BC9E-F934B4A6FC57}"/>
    <dgm:cxn modelId="{F8866642-5CDB-4AE2-A204-2C51B3697ED1}" type="presOf" srcId="{C489493C-5E94-42D5-BEF1-FDF2626482B0}" destId="{ECAFC07A-10C6-4173-A011-9F9CF91284DB}" srcOrd="0" destOrd="0" presId="urn:microsoft.com/office/officeart/2005/8/layout/default"/>
    <dgm:cxn modelId="{97EEFC49-C65B-4DD9-A0A9-D0CD59439065}" type="presOf" srcId="{5428183B-0C1B-47D5-9363-72F150DEE206}" destId="{53363E05-33DB-4B02-8F5E-6F0BC5AF559F}" srcOrd="0" destOrd="0" presId="urn:microsoft.com/office/officeart/2005/8/layout/default"/>
    <dgm:cxn modelId="{1D54BB6B-5DC0-4A13-9452-F3BFDAA60F6B}" type="presOf" srcId="{71A1F789-AE5F-49AD-969F-397F18F3BCA0}" destId="{1A04E200-AE55-463F-A7ED-75CA050C3752}" srcOrd="0" destOrd="0" presId="urn:microsoft.com/office/officeart/2005/8/layout/default"/>
    <dgm:cxn modelId="{7142324E-E640-4AFC-80E4-5038B5A5466E}" type="presOf" srcId="{2524FBFC-A3A4-4956-AD40-C9245810658C}" destId="{3F3B3F55-408B-4727-9502-E196411F8CAD}" srcOrd="0" destOrd="0" presId="urn:microsoft.com/office/officeart/2005/8/layout/default"/>
    <dgm:cxn modelId="{D6281196-C5C3-4066-91E1-86AE7B99129A}" type="presOf" srcId="{51D5321C-B37F-4C01-85E2-EF9B4F947CD1}" destId="{3F06B83E-F87D-43C8-A2B5-9322D0DAE4FA}" srcOrd="0" destOrd="0" presId="urn:microsoft.com/office/officeart/2005/8/layout/default"/>
    <dgm:cxn modelId="{FBAE839D-E622-49DB-AC8E-1EA35457C18A}" srcId="{5428183B-0C1B-47D5-9363-72F150DEE206}" destId="{C489493C-5E94-42D5-BEF1-FDF2626482B0}" srcOrd="0" destOrd="0" parTransId="{1B407152-5FA2-404B-8F25-1BFAA9356A6E}" sibTransId="{19B462A5-AB81-48CA-B1D4-8BD82539D414}"/>
    <dgm:cxn modelId="{CEE1F341-E20F-4A75-9DD5-E80FD2370C73}" type="presParOf" srcId="{53363E05-33DB-4B02-8F5E-6F0BC5AF559F}" destId="{ECAFC07A-10C6-4173-A011-9F9CF91284DB}" srcOrd="0" destOrd="0" presId="urn:microsoft.com/office/officeart/2005/8/layout/default"/>
    <dgm:cxn modelId="{44FF2089-F2CE-43AF-8764-9F3CF9222804}" type="presParOf" srcId="{53363E05-33DB-4B02-8F5E-6F0BC5AF559F}" destId="{39EB2AB3-169F-4D2E-99CF-46773C19CEB6}" srcOrd="1" destOrd="0" presId="urn:microsoft.com/office/officeart/2005/8/layout/default"/>
    <dgm:cxn modelId="{C6991016-2162-446D-B6B6-B6588809198B}" type="presParOf" srcId="{53363E05-33DB-4B02-8F5E-6F0BC5AF559F}" destId="{3F3B3F55-408B-4727-9502-E196411F8CAD}" srcOrd="2" destOrd="0" presId="urn:microsoft.com/office/officeart/2005/8/layout/default"/>
    <dgm:cxn modelId="{2B8C64B4-D861-4C71-8535-EF3486C78E54}" type="presParOf" srcId="{53363E05-33DB-4B02-8F5E-6F0BC5AF559F}" destId="{D4666442-9441-4B30-8160-1EB5C4C54991}" srcOrd="3" destOrd="0" presId="urn:microsoft.com/office/officeart/2005/8/layout/default"/>
    <dgm:cxn modelId="{2CEDAB1E-2C7C-4207-A4D6-9E9B406E3377}" type="presParOf" srcId="{53363E05-33DB-4B02-8F5E-6F0BC5AF559F}" destId="{1A04E200-AE55-463F-A7ED-75CA050C3752}" srcOrd="4" destOrd="0" presId="urn:microsoft.com/office/officeart/2005/8/layout/default"/>
    <dgm:cxn modelId="{EFAAB8B6-3CB5-4D38-8EF3-C0747D1963BE}" type="presParOf" srcId="{53363E05-33DB-4B02-8F5E-6F0BC5AF559F}" destId="{F6863240-B7A1-4268-ADBD-303A1C7C4F4F}" srcOrd="5" destOrd="0" presId="urn:microsoft.com/office/officeart/2005/8/layout/default"/>
    <dgm:cxn modelId="{CA32410E-D0FA-46FB-BE9F-559CAAC592DF}" type="presParOf" srcId="{53363E05-33DB-4B02-8F5E-6F0BC5AF559F}" destId="{3F06B83E-F87D-43C8-A2B5-9322D0DAE4FA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37F9DA-6EED-4FF9-8FAD-8F32ED572474}" type="doc">
      <dgm:prSet loTypeId="urn:microsoft.com/office/officeart/2005/8/layout/arrow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C1BD287-483B-46C2-970B-CD0C93B7869B}">
      <dgm:prSet phldrT="[Text]" phldr="0"/>
      <dgm:spPr/>
      <dgm:t>
        <a:bodyPr/>
        <a:lstStyle/>
        <a:p>
          <a:r>
            <a:rPr lang="en-GB" dirty="0"/>
            <a:t>Benefits </a:t>
          </a:r>
        </a:p>
      </dgm:t>
    </dgm:pt>
    <dgm:pt modelId="{BFEA47E7-2587-4012-9F93-A5624BFB5FA7}" type="parTrans" cxnId="{333270C8-BBF2-416C-88F7-0FF35F2FDAA1}">
      <dgm:prSet/>
      <dgm:spPr/>
      <dgm:t>
        <a:bodyPr/>
        <a:lstStyle/>
        <a:p>
          <a:endParaRPr lang="en-GB"/>
        </a:p>
      </dgm:t>
    </dgm:pt>
    <dgm:pt modelId="{1924E83E-8F06-4F18-BA6D-20DC9CC311D7}" type="sibTrans" cxnId="{333270C8-BBF2-416C-88F7-0FF35F2FDAA1}">
      <dgm:prSet/>
      <dgm:spPr/>
      <dgm:t>
        <a:bodyPr/>
        <a:lstStyle/>
        <a:p>
          <a:endParaRPr lang="en-GB"/>
        </a:p>
      </dgm:t>
    </dgm:pt>
    <dgm:pt modelId="{739F52E9-945C-43E5-BDA5-B2DCD05BBB30}">
      <dgm:prSet phldrT="[Text]" phldr="0"/>
      <dgm:spPr/>
      <dgm:t>
        <a:bodyPr/>
        <a:lstStyle/>
        <a:p>
          <a:r>
            <a:rPr lang="en-GB" dirty="0"/>
            <a:t>Criticism </a:t>
          </a:r>
        </a:p>
      </dgm:t>
    </dgm:pt>
    <dgm:pt modelId="{828C2602-8F49-4FE4-AA6A-43C2F6068F35}" type="parTrans" cxnId="{4F4D4ACF-FE4F-4CFB-A247-6898451D1BE8}">
      <dgm:prSet/>
      <dgm:spPr/>
      <dgm:t>
        <a:bodyPr/>
        <a:lstStyle/>
        <a:p>
          <a:endParaRPr lang="en-GB"/>
        </a:p>
      </dgm:t>
    </dgm:pt>
    <dgm:pt modelId="{C000FDFD-142B-464D-A397-C41FF029B888}" type="sibTrans" cxnId="{4F4D4ACF-FE4F-4CFB-A247-6898451D1BE8}">
      <dgm:prSet/>
      <dgm:spPr/>
      <dgm:t>
        <a:bodyPr/>
        <a:lstStyle/>
        <a:p>
          <a:endParaRPr lang="en-GB"/>
        </a:p>
      </dgm:t>
    </dgm:pt>
    <dgm:pt modelId="{D8B77FD9-327C-43D9-A6E8-29C4C30563A3}" type="pres">
      <dgm:prSet presAssocID="{1A37F9DA-6EED-4FF9-8FAD-8F32ED572474}" presName="cycle" presStyleCnt="0">
        <dgm:presLayoutVars>
          <dgm:dir/>
          <dgm:resizeHandles val="exact"/>
        </dgm:presLayoutVars>
      </dgm:prSet>
      <dgm:spPr/>
    </dgm:pt>
    <dgm:pt modelId="{76954CAD-E888-444B-ABC9-696787815968}" type="pres">
      <dgm:prSet presAssocID="{6C1BD287-483B-46C2-970B-CD0C93B7869B}" presName="arrow" presStyleLbl="node1" presStyleIdx="0" presStyleCnt="2" custRadScaleRad="97917" custRadScaleInc="-226">
        <dgm:presLayoutVars>
          <dgm:bulletEnabled val="1"/>
        </dgm:presLayoutVars>
      </dgm:prSet>
      <dgm:spPr/>
    </dgm:pt>
    <dgm:pt modelId="{7C138049-6110-4EAB-8E09-F7AF2C901679}" type="pres">
      <dgm:prSet presAssocID="{739F52E9-945C-43E5-BDA5-B2DCD05BBB30}" presName="arrow" presStyleLbl="node1" presStyleIdx="1" presStyleCnt="2" custRadScaleRad="100016">
        <dgm:presLayoutVars>
          <dgm:bulletEnabled val="1"/>
        </dgm:presLayoutVars>
      </dgm:prSet>
      <dgm:spPr/>
    </dgm:pt>
  </dgm:ptLst>
  <dgm:cxnLst>
    <dgm:cxn modelId="{41001114-BCDB-48F4-8E7C-E258858078D2}" type="presOf" srcId="{6C1BD287-483B-46C2-970B-CD0C93B7869B}" destId="{76954CAD-E888-444B-ABC9-696787815968}" srcOrd="0" destOrd="0" presId="urn:microsoft.com/office/officeart/2005/8/layout/arrow1"/>
    <dgm:cxn modelId="{D1A5D883-0E23-4AD7-B1C2-DD2CB8FA48D9}" type="presOf" srcId="{739F52E9-945C-43E5-BDA5-B2DCD05BBB30}" destId="{7C138049-6110-4EAB-8E09-F7AF2C901679}" srcOrd="0" destOrd="0" presId="urn:microsoft.com/office/officeart/2005/8/layout/arrow1"/>
    <dgm:cxn modelId="{FAD87CA0-B143-40E8-883D-94432CD6CD1C}" type="presOf" srcId="{1A37F9DA-6EED-4FF9-8FAD-8F32ED572474}" destId="{D8B77FD9-327C-43D9-A6E8-29C4C30563A3}" srcOrd="0" destOrd="0" presId="urn:microsoft.com/office/officeart/2005/8/layout/arrow1"/>
    <dgm:cxn modelId="{333270C8-BBF2-416C-88F7-0FF35F2FDAA1}" srcId="{1A37F9DA-6EED-4FF9-8FAD-8F32ED572474}" destId="{6C1BD287-483B-46C2-970B-CD0C93B7869B}" srcOrd="0" destOrd="0" parTransId="{BFEA47E7-2587-4012-9F93-A5624BFB5FA7}" sibTransId="{1924E83E-8F06-4F18-BA6D-20DC9CC311D7}"/>
    <dgm:cxn modelId="{4F4D4ACF-FE4F-4CFB-A247-6898451D1BE8}" srcId="{1A37F9DA-6EED-4FF9-8FAD-8F32ED572474}" destId="{739F52E9-945C-43E5-BDA5-B2DCD05BBB30}" srcOrd="1" destOrd="0" parTransId="{828C2602-8F49-4FE4-AA6A-43C2F6068F35}" sibTransId="{C000FDFD-142B-464D-A397-C41FF029B888}"/>
    <dgm:cxn modelId="{D88BEC8B-1382-42EE-A869-F6B6552BDD28}" type="presParOf" srcId="{D8B77FD9-327C-43D9-A6E8-29C4C30563A3}" destId="{76954CAD-E888-444B-ABC9-696787815968}" srcOrd="0" destOrd="0" presId="urn:microsoft.com/office/officeart/2005/8/layout/arrow1"/>
    <dgm:cxn modelId="{0302F392-5EFA-4C99-B694-8ED88D298BBB}" type="presParOf" srcId="{D8B77FD9-327C-43D9-A6E8-29C4C30563A3}" destId="{7C138049-6110-4EAB-8E09-F7AF2C901679}" srcOrd="1" destOrd="0" presId="urn:microsoft.com/office/officeart/2005/8/layout/arrow1"/>
  </dgm:cxnLst>
  <dgm:bg>
    <a:effectLst>
      <a:outerShdw blurRad="50800" dist="38100" dir="5400000" algn="t" rotWithShape="0">
        <a:prstClr val="black">
          <a:alpha val="40000"/>
        </a:prstClr>
      </a:outerShdw>
      <a:softEdge rad="0"/>
    </a:effectLst>
  </dgm:bg>
  <dgm:whole>
    <a:effectLst/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226C23-C21B-40EC-A18B-698B90713E8F}">
      <dsp:nvSpPr>
        <dsp:cNvPr id="0" name=""/>
        <dsp:cNvSpPr/>
      </dsp:nvSpPr>
      <dsp:spPr>
        <a:xfrm>
          <a:off x="4490728" y="508"/>
          <a:ext cx="7315200" cy="1983135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Outdated website limits online sales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Weak digital marketing compared to competitors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No flexible delivery or subscription options</a:t>
          </a:r>
          <a:endParaRPr lang="en-GB" sz="2000" kern="1200" dirty="0"/>
        </a:p>
      </dsp:txBody>
      <dsp:txXfrm>
        <a:off x="4490728" y="248400"/>
        <a:ext cx="6571524" cy="1487351"/>
      </dsp:txXfrm>
    </dsp:sp>
    <dsp:sp modelId="{0200E1CF-73BF-49F9-9383-08E507B1B47E}">
      <dsp:nvSpPr>
        <dsp:cNvPr id="0" name=""/>
        <dsp:cNvSpPr/>
      </dsp:nvSpPr>
      <dsp:spPr>
        <a:xfrm>
          <a:off x="386071" y="508"/>
          <a:ext cx="4104656" cy="198313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108585" rIns="217170" bIns="108585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>
              <a:latin typeface="Arial" panose="020B0604020202020204" pitchFamily="34" charset="0"/>
              <a:cs typeface="Arial" panose="020B0604020202020204" pitchFamily="34" charset="0"/>
            </a:rPr>
            <a:t>Internal factors</a:t>
          </a:r>
          <a:endParaRPr lang="en-GB" sz="5700" kern="1200" dirty="0"/>
        </a:p>
      </dsp:txBody>
      <dsp:txXfrm>
        <a:off x="482880" y="97317"/>
        <a:ext cx="3911038" cy="1789517"/>
      </dsp:txXfrm>
    </dsp:sp>
    <dsp:sp modelId="{4A6BE4F0-D68B-4044-9EB4-4F25357B7273}">
      <dsp:nvSpPr>
        <dsp:cNvPr id="0" name=""/>
        <dsp:cNvSpPr/>
      </dsp:nvSpPr>
      <dsp:spPr>
        <a:xfrm>
          <a:off x="4490728" y="2181957"/>
          <a:ext cx="7315200" cy="1983135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10861925"/>
            <a:satOff val="-51245"/>
            <a:lumOff val="-1851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0861925"/>
              <a:satOff val="-51245"/>
              <a:lumOff val="-18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Decline in high street foot traffic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Strong competition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Rising flower prices from inflation/supply chain issues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Consumer looking for convenience and choosing online shopping</a:t>
          </a:r>
        </a:p>
      </dsp:txBody>
      <dsp:txXfrm>
        <a:off x="4490728" y="2429849"/>
        <a:ext cx="6571524" cy="1487351"/>
      </dsp:txXfrm>
    </dsp:sp>
    <dsp:sp modelId="{CBF7A91F-0B39-4544-86A6-7CFD9108EBF6}">
      <dsp:nvSpPr>
        <dsp:cNvPr id="0" name=""/>
        <dsp:cNvSpPr/>
      </dsp:nvSpPr>
      <dsp:spPr>
        <a:xfrm>
          <a:off x="386071" y="2181957"/>
          <a:ext cx="4104656" cy="1983135"/>
        </a:xfrm>
        <a:prstGeom prst="roundRect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108585" rIns="217170" bIns="108585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>
              <a:latin typeface="Arial" panose="020B0604020202020204" pitchFamily="34" charset="0"/>
              <a:cs typeface="Arial" panose="020B0604020202020204" pitchFamily="34" charset="0"/>
            </a:rPr>
            <a:t>External factors</a:t>
          </a:r>
        </a:p>
      </dsp:txBody>
      <dsp:txXfrm>
        <a:off x="482880" y="2278766"/>
        <a:ext cx="3911038" cy="17895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AFC07A-10C6-4173-A011-9F9CF91284DB}">
      <dsp:nvSpPr>
        <dsp:cNvPr id="0" name=""/>
        <dsp:cNvSpPr/>
      </dsp:nvSpPr>
      <dsp:spPr>
        <a:xfrm>
          <a:off x="1694344" y="1450"/>
          <a:ext cx="3362665" cy="201759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none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What is PESTEL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PESTEL Framework is a tool used to analyse the external factors that effect the business. It examines six factors - Political, Economical, Social, Technological, Legal and Environmental.</a:t>
          </a:r>
          <a:endParaRPr lang="en-GB" sz="1600" kern="1200" dirty="0"/>
        </a:p>
      </dsp:txBody>
      <dsp:txXfrm>
        <a:off x="1694344" y="1450"/>
        <a:ext cx="3362665" cy="2017599"/>
      </dsp:txXfrm>
    </dsp:sp>
    <dsp:sp modelId="{3F3B3F55-408B-4727-9502-E196411F8CAD}">
      <dsp:nvSpPr>
        <dsp:cNvPr id="0" name=""/>
        <dsp:cNvSpPr/>
      </dsp:nvSpPr>
      <dsp:spPr>
        <a:xfrm>
          <a:off x="5393276" y="1450"/>
          <a:ext cx="3362665" cy="201759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Where is it used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It is used by businesses to identify external challenges that’s out of their control (BDC, 2023)</a:t>
          </a:r>
          <a:endParaRPr lang="en-GB" sz="1600" kern="1200" dirty="0"/>
        </a:p>
      </dsp:txBody>
      <dsp:txXfrm>
        <a:off x="5393276" y="1450"/>
        <a:ext cx="3362665" cy="2017599"/>
      </dsp:txXfrm>
    </dsp:sp>
    <dsp:sp modelId="{1A04E200-AE55-463F-A7ED-75CA050C3752}">
      <dsp:nvSpPr>
        <dsp:cNvPr id="0" name=""/>
        <dsp:cNvSpPr/>
      </dsp:nvSpPr>
      <dsp:spPr>
        <a:xfrm>
          <a:off x="1694344" y="2355315"/>
          <a:ext cx="3362665" cy="20175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What are the benefits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It offers a lot of  advantages.  A simple framework to understand that allows a business to see future threats and to take action to avoid or minimise their impact. (Makos, 2024) </a:t>
          </a:r>
          <a:endParaRPr lang="en-GB" sz="1600" kern="1200" dirty="0"/>
        </a:p>
      </dsp:txBody>
      <dsp:txXfrm>
        <a:off x="1694344" y="2355315"/>
        <a:ext cx="3362665" cy="2017599"/>
      </dsp:txXfrm>
    </dsp:sp>
    <dsp:sp modelId="{3F06B83E-F87D-43C8-A2B5-9322D0DAE4FA}">
      <dsp:nvSpPr>
        <dsp:cNvPr id="0" name=""/>
        <dsp:cNvSpPr/>
      </dsp:nvSpPr>
      <dsp:spPr>
        <a:xfrm>
          <a:off x="5393276" y="2355315"/>
          <a:ext cx="3362665" cy="201759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Disadvantages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 panose="020B0604020202020204" pitchFamily="34" charset="0"/>
              <a:cs typeface="Arial" panose="020B0604020202020204" pitchFamily="34" charset="0"/>
            </a:rPr>
            <a:t>It can be difficult to put some factors into categories, and it is hard to draw a specific conclusion from the data.</a:t>
          </a:r>
          <a:endParaRPr lang="en-GB" sz="1600" b="0" kern="1200" dirty="0"/>
        </a:p>
      </dsp:txBody>
      <dsp:txXfrm>
        <a:off x="5393276" y="2355315"/>
        <a:ext cx="3362665" cy="20175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954CAD-E888-444B-ABC9-696787815968}">
      <dsp:nvSpPr>
        <dsp:cNvPr id="0" name=""/>
        <dsp:cNvSpPr/>
      </dsp:nvSpPr>
      <dsp:spPr>
        <a:xfrm rot="16200000">
          <a:off x="27798" y="378021"/>
          <a:ext cx="2404564" cy="2404564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Benefits </a:t>
          </a:r>
        </a:p>
      </dsp:txBody>
      <dsp:txXfrm rot="5400000">
        <a:off x="448598" y="979161"/>
        <a:ext cx="1983765" cy="1202282"/>
      </dsp:txXfrm>
    </dsp:sp>
    <dsp:sp modelId="{7C138049-6110-4EAB-8E09-F7AF2C901679}">
      <dsp:nvSpPr>
        <dsp:cNvPr id="0" name=""/>
        <dsp:cNvSpPr/>
      </dsp:nvSpPr>
      <dsp:spPr>
        <a:xfrm rot="5400000">
          <a:off x="2646254" y="368824"/>
          <a:ext cx="2404564" cy="2404564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Criticism </a:t>
          </a:r>
        </a:p>
      </dsp:txBody>
      <dsp:txXfrm rot="-5400000">
        <a:off x="2646255" y="969965"/>
        <a:ext cx="1983765" cy="12022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474090D-CD95-4B41-BE3D-6596953D3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662" y="323519"/>
            <a:ext cx="4323899" cy="6212748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F3E811-B104-4DFF-951A-008C860FF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31520" y="792481"/>
            <a:ext cx="6410960" cy="5438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Karolina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Zalyte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2440342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Chijioke Uba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848224"/>
            <a:ext cx="9829800" cy="1292031"/>
          </a:xfrm>
        </p:spPr>
        <p:txBody>
          <a:bodyPr anchor="ctr">
            <a:normAutofit/>
          </a:bodyPr>
          <a:lstStyle/>
          <a:p>
            <a:pPr algn="ctr"/>
            <a:r>
              <a:rPr lang="en-GB" sz="50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the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230016"/>
            <a:ext cx="8074815" cy="3872203"/>
          </a:xfrm>
        </p:spPr>
        <p:txBody>
          <a:bodyPr anchor="t">
            <a:normAutofit/>
          </a:bodyPr>
          <a:lstStyle/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Haven Florists and the problems they are facing.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and apply the 5W2H model that summarises these issues.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and apply the PESTEL framework.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Talk about the Cause-and-Effect model.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Green Havan Florists</a:t>
            </a:r>
            <a:endParaRPr lang="en-GB" sz="4200" u="sng" dirty="0"/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20" y="2872899"/>
            <a:ext cx="4710949" cy="39668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Green Havan Florists is a small independent flower shop that thrived since opening in 2016, Norwich.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With bespoke floral arrangements, eco-friendly packaging and strong community they gained a wide range of costumers.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Cut sunflowers in buckets">
            <a:extLst>
              <a:ext uri="{FF2B5EF4-FFF2-40B4-BE49-F238E27FC236}">
                <a16:creationId xmlns:a16="http://schemas.microsoft.com/office/drawing/2014/main" id="{A8ABE142-55D9-64B4-63A6-1535E2F5EF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4" r="1797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244792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 into the problems Green Haven Florists are facing</a:t>
            </a:r>
            <a:endParaRPr lang="en-GB" sz="3200" u="sng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41042C9A-0C9C-BDD2-3ADD-3F25ACE17D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0480824"/>
              </p:ext>
            </p:extLst>
          </p:nvPr>
        </p:nvGraphicFramePr>
        <p:xfrm>
          <a:off x="71120" y="2377440"/>
          <a:ext cx="12192000" cy="4165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454155"/>
              </p:ext>
            </p:extLst>
          </p:nvPr>
        </p:nvGraphicFramePr>
        <p:xfrm>
          <a:off x="1211423" y="1285371"/>
          <a:ext cx="10227203" cy="4937760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146102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61029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461029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461029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461029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461029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461029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39648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b="1" baseline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The Root Problem</a:t>
                      </a:r>
                      <a:endParaRPr lang="en-GB" sz="2400" b="1" baseline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91366"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What?</a:t>
                      </a:r>
                      <a:endParaRPr lang="en-GB" sz="240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Where? </a:t>
                      </a:r>
                      <a:endParaRPr lang="en-GB" sz="240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When?</a:t>
                      </a:r>
                      <a:endParaRPr lang="en-GB" sz="240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Who?</a:t>
                      </a:r>
                      <a:endParaRPr lang="en-GB" sz="240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Why?</a:t>
                      </a:r>
                      <a:endParaRPr lang="en-GB" sz="240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How?</a:t>
                      </a:r>
                      <a:endParaRPr lang="en-GB" sz="240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much?</a:t>
                      </a:r>
                      <a:endParaRPr lang="en-GB" sz="2400" baseline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949389">
                <a:tc>
                  <a:txBody>
                    <a:bodyPr/>
                    <a:lstStyle/>
                    <a:p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effect is it having?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 money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87929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footfall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Norwich 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the past 12 months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business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Closure of nearby business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Lossing costumers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prices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87929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30% decline in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street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Outdated website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loss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Loss in revenue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61550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Liam and Pryia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I will be applying 5W2H model identify and define the problem</a:t>
            </a: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" y="318165"/>
            <a:ext cx="10905053" cy="1748160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analysis to help identify external factors 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1ADA4B5-EE88-B4B6-C085-ADE0C20711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1809698"/>
              </p:ext>
            </p:extLst>
          </p:nvPr>
        </p:nvGraphicFramePr>
        <p:xfrm>
          <a:off x="765110" y="1856792"/>
          <a:ext cx="10450286" cy="43743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1114996"/>
              </p:ext>
            </p:extLst>
          </p:nvPr>
        </p:nvGraphicFramePr>
        <p:xfrm>
          <a:off x="466928" y="1668117"/>
          <a:ext cx="11245175" cy="4236571"/>
        </p:xfrm>
        <a:graphic>
          <a:graphicData uri="http://schemas.openxmlformats.org/drawingml/2006/table">
            <a:tbl>
              <a:tblPr firstRow="1" bandRow="1" bandCol="1">
                <a:effectLst/>
                <a:tableStyleId>{5C22544A-7EE6-4342-B048-85BDC9FD1C3A}</a:tableStyleId>
              </a:tblPr>
              <a:tblGrid>
                <a:gridCol w="1833316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2486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09473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12581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01213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63732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348039"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 Factors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Factors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Factors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Factors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Factors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888532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import rules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5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Larger chains offer cheaper pricing</a:t>
                      </a: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5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Consumers prefer online convenience and quick delivery</a:t>
                      </a: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5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outdated website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minimal online marketing</a:t>
                      </a: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5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 permits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consumer rights</a:t>
                      </a:r>
                    </a:p>
                    <a:p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5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Eco-friendly packaging and sourcing is getting expensive </a:t>
                      </a: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Waste management</a:t>
                      </a:r>
                    </a:p>
                    <a:p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5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D5E02A5-CF87-755A-F971-1E1BC1FB4250}"/>
              </a:ext>
            </a:extLst>
          </p:cNvPr>
          <p:cNvSpPr txBox="1"/>
          <p:nvPr/>
        </p:nvSpPr>
        <p:spPr>
          <a:xfrm>
            <a:off x="6690049" y="6028316"/>
            <a:ext cx="5022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(Donnelly, 2025) (</a:t>
            </a:r>
            <a:r>
              <a:rPr lang="en-GB" dirty="0" err="1"/>
              <a:t>Mastilo</a:t>
            </a:r>
            <a:r>
              <a:rPr lang="en-GB" dirty="0"/>
              <a:t>, 2017) (</a:t>
            </a:r>
            <a:r>
              <a:rPr lang="en-GB" dirty="0" err="1"/>
              <a:t>Weavabel</a:t>
            </a:r>
            <a:r>
              <a:rPr lang="en-GB" dirty="0"/>
              <a:t>, 2024) </a:t>
            </a: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Cause-and-Effect model to understand causes of the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039"/>
            <a:ext cx="10515600" cy="109267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Model, also known as the Fishbone Diagram, is a tool used to identify causes of a problem.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9334C9D-0077-709C-9EB1-1E9F4B7B3C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5397852"/>
              </p:ext>
            </p:extLst>
          </p:nvPr>
        </p:nvGraphicFramePr>
        <p:xfrm>
          <a:off x="3570590" y="3019513"/>
          <a:ext cx="5050819" cy="31422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824D50C-5546-A520-87E4-093CE150E65C}"/>
              </a:ext>
            </a:extLst>
          </p:cNvPr>
          <p:cNvSpPr txBox="1"/>
          <p:nvPr/>
        </p:nvSpPr>
        <p:spPr>
          <a:xfrm>
            <a:off x="265889" y="3482625"/>
            <a:ext cx="345007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structured thinking by mapping all possible causes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to identify root causes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0B5C0A-3FEA-6378-F086-698812E7C326}"/>
              </a:ext>
            </a:extLst>
          </p:cNvPr>
          <p:cNvSpPr txBox="1"/>
          <p:nvPr/>
        </p:nvSpPr>
        <p:spPr>
          <a:xfrm>
            <a:off x="9105089" y="3429000"/>
            <a:ext cx="2616741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 consuming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can be too simple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027BAD-C7BA-1E85-2163-32C5B55AB68B}"/>
              </a:ext>
            </a:extLst>
          </p:cNvPr>
          <p:cNvSpPr txBox="1"/>
          <p:nvPr/>
        </p:nvSpPr>
        <p:spPr>
          <a:xfrm>
            <a:off x="265889" y="3482625"/>
            <a:ext cx="345007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structured thinking by mapping all possible causes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to identify root causes   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405842B-5C4D-2408-B668-618C791ED480}"/>
              </a:ext>
            </a:extLst>
          </p:cNvPr>
          <p:cNvSpPr txBox="1"/>
          <p:nvPr/>
        </p:nvSpPr>
        <p:spPr>
          <a:xfrm>
            <a:off x="265889" y="3482625"/>
            <a:ext cx="345007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structured thinking by mapping all possible causes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to identify root causes </a:t>
            </a:r>
          </a:p>
          <a:p>
            <a:endParaRPr lang="en-GB" dirty="0"/>
          </a:p>
        </p:txBody>
      </p:sp>
      <p:sp>
        <p:nvSpPr>
          <p:cNvPr id="17" name="Rectangle 1">
            <a:extLst>
              <a:ext uri="{FF2B5EF4-FFF2-40B4-BE49-F238E27FC236}">
                <a16:creationId xmlns:a16="http://schemas.microsoft.com/office/drawing/2014/main" id="{B43AAAD1-4157-CA04-1A5A-9F913D37CA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2644" y="5029438"/>
            <a:ext cx="225800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Sakdiyah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Eltivia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Afandi, 2022)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788207" y="92214"/>
            <a:ext cx="1064758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u="sng">
                <a:latin typeface="Arial" panose="020B0604020202020204" pitchFamily="34" charset="0"/>
                <a:cs typeface="Arial" panose="020B0604020202020204" pitchFamily="34" charset="0"/>
              </a:rPr>
              <a:t>Fish diagram</a:t>
            </a:r>
            <a:endParaRPr lang="en-GB" sz="4000" dirty="0"/>
          </a:p>
        </p:txBody>
      </p:sp>
      <p:pic>
        <p:nvPicPr>
          <p:cNvPr id="9" name="Picture 8" descr="A diagram of a fish with text&#10;&#10;AI-generated content may be incorrect.">
            <a:extLst>
              <a:ext uri="{FF2B5EF4-FFF2-40B4-BE49-F238E27FC236}">
                <a16:creationId xmlns:a16="http://schemas.microsoft.com/office/drawing/2014/main" id="{6AB2F5F0-3D08-4422-FDCD-C978D3F0AF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97" y="800100"/>
            <a:ext cx="11678856" cy="60579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9FDBDC62-0279-1533-AE9B-F0C059720EDC}"/>
              </a:ext>
            </a:extLst>
          </p:cNvPr>
          <p:cNvSpPr txBox="1"/>
          <p:nvPr/>
        </p:nvSpPr>
        <p:spPr>
          <a:xfrm>
            <a:off x="8636367" y="6396454"/>
            <a:ext cx="313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Anon,n.d</a:t>
            </a:r>
            <a:r>
              <a:rPr lang="en-GB" dirty="0"/>
              <a:t>) (Brooks,2011) 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unflowers and other fresh flowers on display">
            <a:extLst>
              <a:ext uri="{FF2B5EF4-FFF2-40B4-BE49-F238E27FC236}">
                <a16:creationId xmlns:a16="http://schemas.microsoft.com/office/drawing/2014/main" id="{7CD0E5B5-7C4E-53A2-A811-B1263F83A1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521" b="12884"/>
          <a:stretch>
            <a:fillRect/>
          </a:stretch>
        </p:blipFill>
        <p:spPr>
          <a:xfrm>
            <a:off x="20" y="11"/>
            <a:ext cx="12191980" cy="3301990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114" y="3302001"/>
            <a:ext cx="11304281" cy="35559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 has experienced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30% drop in in-store sales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due to reduced high street activity and changing consumer habits.</a:t>
            </a:r>
          </a:p>
          <a:p>
            <a:pPr lvl="2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suffers from an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 digital marketing strategy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2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Sourcing sustainable materials and importing premium flowers have become more expensive because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inflation and supply chain disruptions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4" y="731521"/>
            <a:ext cx="10706946" cy="1097279"/>
          </a:xfrm>
        </p:spPr>
        <p:txBody>
          <a:bodyPr anchor="ctr">
            <a:normAutofit fontScale="90000"/>
          </a:bodyPr>
          <a:lstStyle/>
          <a:p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4" y="1828800"/>
            <a:ext cx="10808546" cy="44023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Anon (n.d.)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2025 Floral Consumer Trends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https://www.freshproduce.com/siteassets/files/floral/2025-floral-consumer-trends-mid-year-update.pdf.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Brooks, I.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(2011) The international business environment : challenges and changes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. 2nd ed. Harlow, England ;; New York :, Financial Times/Prentice Hall.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BDC, 2023.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PESTEL analysis: Identify external forces affecting your organization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Donnelly, G. (2025)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Will the new Post-Brexit import fees affect UK businesses?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Makos, J. (2024)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Advantages of PESTLE Analysis in Business Strategic Planning.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Mastilo</a:t>
            </a: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Z. (2017) </a:t>
            </a:r>
            <a:r>
              <a:rPr lang="en-GB" sz="2000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'Impact of digital growth in modern business,' Business and Management Studies</a:t>
            </a: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3(4), p. 59.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9410A-64CA-DC27-BF45-F6671B71F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4" y="711200"/>
            <a:ext cx="9741746" cy="497738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Sakdiyah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S.H.,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Eltivia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N. and Afandi, A. (2022)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'Root cause analysis using Fishbone Diagram: Company Management Decision making,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'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Business Taxation and Economics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1(6), pp. 566–576. https://doi.org/10.54408/jabter.v1i6.103.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Weavabel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(2024)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'The cost of sustainable packaging — is it more expensive?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|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Weavabel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,'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Weavabel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28 March. https://www.weavabel.com/blog/why-the-cost-of-sustainable-packaging-in-fashion-is-truly-worth-it</a:t>
            </a:r>
          </a:p>
        </p:txBody>
      </p:sp>
    </p:spTree>
    <p:extLst>
      <p:ext uri="{BB962C8B-B14F-4D97-AF65-F5344CB8AC3E}">
        <p14:creationId xmlns:p14="http://schemas.microsoft.com/office/powerpoint/2010/main" val="15210278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br>
              <a:rPr lang="en-GB" sz="5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1329071"/>
            <a:ext cx="8709365" cy="4440794"/>
          </a:xfrm>
        </p:spPr>
        <p:txBody>
          <a:bodyPr anchor="t">
            <a:normAutofit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4278</TotalTime>
  <Words>894</Words>
  <Application>Microsoft Office PowerPoint</Application>
  <PresentationFormat>Widescreen</PresentationFormat>
  <Paragraphs>146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 of the presentation </vt:lpstr>
      <vt:lpstr>Overview of Green Havan Florists</vt:lpstr>
      <vt:lpstr>Insight into the problems Green Haven Florists are facing</vt:lpstr>
      <vt:lpstr>PowerPoint Presentation</vt:lpstr>
      <vt:lpstr>Pestel analysis to help identify external factors  </vt:lpstr>
      <vt:lpstr> PESTEL Framework   </vt:lpstr>
      <vt:lpstr> Cause-and-Effect model to understand causes of the problem </vt:lpstr>
      <vt:lpstr>PowerPoint Presentation</vt:lpstr>
      <vt:lpstr>PowerPoint Presentation</vt:lpstr>
      <vt:lpstr>  Reference List:  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Karolina Žalytė</cp:lastModifiedBy>
  <cp:revision>87</cp:revision>
  <dcterms:created xsi:type="dcterms:W3CDTF">2024-01-29T11:42:05Z</dcterms:created>
  <dcterms:modified xsi:type="dcterms:W3CDTF">2025-10-13T08:06:01Z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