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4" r:id="rId1"/>
  </p:sldMasterIdLst>
  <p:notesMasterIdLst>
    <p:notesMasterId r:id="rId19"/>
  </p:notesMasterIdLst>
  <p:sldIdLst>
    <p:sldId id="256" r:id="rId2"/>
    <p:sldId id="257" r:id="rId3"/>
    <p:sldId id="258" r:id="rId4"/>
    <p:sldId id="259" r:id="rId5"/>
    <p:sldId id="268" r:id="rId6"/>
    <p:sldId id="269" r:id="rId7"/>
    <p:sldId id="260" r:id="rId8"/>
    <p:sldId id="273" r:id="rId9"/>
    <p:sldId id="274" r:id="rId10"/>
    <p:sldId id="275" r:id="rId11"/>
    <p:sldId id="261" r:id="rId12"/>
    <p:sldId id="262" r:id="rId13"/>
    <p:sldId id="264" r:id="rId14"/>
    <p:sldId id="265" r:id="rId15"/>
    <p:sldId id="271" r:id="rId16"/>
    <p:sldId id="266"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9BCB83-DC2E-4778-A865-09C10AC009DE}" v="16" dt="2023-11-18T18:41:58.9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61" autoAdjust="0"/>
    <p:restoredTop sz="95258" autoAdjust="0"/>
  </p:normalViewPr>
  <p:slideViewPr>
    <p:cSldViewPr snapToGrid="0">
      <p:cViewPr varScale="1">
        <p:scale>
          <a:sx n="78" d="100"/>
          <a:sy n="78" d="100"/>
        </p:scale>
        <p:origin x="68" y="2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78824C-3267-462E-82F3-F8ED0D1EC786}" type="datetimeFigureOut">
              <a:rPr lang="en-US" smtClean="0"/>
              <a:t>11/22/2023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1C7381-19FE-4EBC-A0ED-3F03C58244BE}" type="slidenum">
              <a:rPr lang="en-US" smtClean="0"/>
              <a:t>‹#›</a:t>
            </a:fld>
            <a:endParaRPr lang="en-US"/>
          </a:p>
        </p:txBody>
      </p:sp>
    </p:spTree>
    <p:extLst>
      <p:ext uri="{BB962C8B-B14F-4D97-AF65-F5344CB8AC3E}">
        <p14:creationId xmlns:p14="http://schemas.microsoft.com/office/powerpoint/2010/main" val="3334236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Times New Roman" panose="02020603050405020304" pitchFamily="18" charset="0"/>
                <a:cs typeface="Times New Roman" panose="02020603050405020304" pitchFamily="18" charset="0"/>
              </a:rPr>
              <a:t>This study focuses on Barker and Stonehouse, one of the most well-known and esteemed furniture brands in the UK. Barker and Stonehouse was founded in 1946 in Stockton Country, Durham, and now operates ten locations throughout the UK, including ones in Newcastle and Thornaby. Barker and Stonehouse is a significant company, employing 411 people. This study aims to examine the knowledge, skills, and </a:t>
            </a:r>
            <a:r>
              <a:rPr lang="en-US" sz="1200" dirty="0" err="1">
                <a:solidFill>
                  <a:schemeClr val="tx1"/>
                </a:solidFill>
                <a:latin typeface="Times New Roman" panose="02020603050405020304" pitchFamily="18" charset="0"/>
                <a:cs typeface="Times New Roman" panose="02020603050405020304" pitchFamily="18" charset="0"/>
              </a:rPr>
              <a:t>behaviours</a:t>
            </a:r>
            <a:r>
              <a:rPr lang="en-US" sz="1200" dirty="0">
                <a:solidFill>
                  <a:schemeClr val="tx1"/>
                </a:solidFill>
                <a:latin typeface="Times New Roman" panose="02020603050405020304" pitchFamily="18" charset="0"/>
                <a:cs typeface="Times New Roman" panose="02020603050405020304" pitchFamily="18" charset="0"/>
              </a:rPr>
              <a:t> of human resources professionals through a combination of SWOT analysis, skill audit, and training and development requirements investigation. Lastly, this essay will discuss how an </a:t>
            </a:r>
            <a:r>
              <a:rPr lang="en-US" sz="1200" dirty="0" err="1">
                <a:solidFill>
                  <a:schemeClr val="tx1"/>
                </a:solidFill>
                <a:latin typeface="Times New Roman" panose="02020603050405020304" pitchFamily="18" charset="0"/>
                <a:cs typeface="Times New Roman" panose="02020603050405020304" pitchFamily="18" charset="0"/>
              </a:rPr>
              <a:t>organisation</a:t>
            </a:r>
            <a:r>
              <a:rPr lang="en-US" sz="1200" dirty="0">
                <a:solidFill>
                  <a:schemeClr val="tx1"/>
                </a:solidFill>
                <a:latin typeface="Times New Roman" panose="02020603050405020304" pitchFamily="18" charset="0"/>
                <a:cs typeface="Times New Roman" panose="02020603050405020304" pitchFamily="18" charset="0"/>
              </a:rPr>
              <a:t> can benefit from the experience of an HR professional.</a:t>
            </a:r>
            <a:endParaRPr lang="en-US" dirty="0"/>
          </a:p>
        </p:txBody>
      </p:sp>
      <p:sp>
        <p:nvSpPr>
          <p:cNvPr id="4" name="Slide Number Placeholder 3"/>
          <p:cNvSpPr>
            <a:spLocks noGrp="1"/>
          </p:cNvSpPr>
          <p:nvPr>
            <p:ph type="sldNum" sz="quarter" idx="10"/>
          </p:nvPr>
        </p:nvSpPr>
        <p:spPr/>
        <p:txBody>
          <a:bodyPr/>
          <a:lstStyle/>
          <a:p>
            <a:fld id="{8E1C7381-19FE-4EBC-A0ED-3F03C58244BE}" type="slidenum">
              <a:rPr lang="en-US" smtClean="0"/>
              <a:t>3</a:t>
            </a:fld>
            <a:endParaRPr lang="en-US"/>
          </a:p>
        </p:txBody>
      </p:sp>
    </p:spTree>
    <p:extLst>
      <p:ext uri="{BB962C8B-B14F-4D97-AF65-F5344CB8AC3E}">
        <p14:creationId xmlns:p14="http://schemas.microsoft.com/office/powerpoint/2010/main" val="1944029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Times New Roman" panose="02020603050405020304" pitchFamily="18" charset="0"/>
                <a:cs typeface="Times New Roman" panose="02020603050405020304" pitchFamily="18" charset="0"/>
              </a:rPr>
              <a:t>You can discover competent HR workers with a broad range of experience in the human resources department. The HR officer is one such person, and they have the following vital characteristics. </a:t>
            </a:r>
          </a:p>
          <a:p>
            <a:r>
              <a:rPr lang="en-US" sz="1200" dirty="0">
                <a:solidFill>
                  <a:schemeClr val="tx1"/>
                </a:solidFill>
                <a:latin typeface="Times New Roman" panose="02020603050405020304" pitchFamily="18" charset="0"/>
                <a:cs typeface="Times New Roman" panose="02020603050405020304" pitchFamily="18" charset="0"/>
              </a:rPr>
              <a:t>Human resources professionals bring a variety of knowledge to the table, but the following are the ones that enable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solidFill>
                <a:latin typeface="Times New Roman" panose="02020603050405020304" pitchFamily="18" charset="0"/>
                <a:cs typeface="Times New Roman" panose="02020603050405020304" pitchFamily="18" charset="0"/>
              </a:rPr>
              <a:t>Skills:</a:t>
            </a:r>
            <a:r>
              <a:rPr lang="en-GB" sz="1200" dirty="0">
                <a:solidFill>
                  <a:schemeClr val="tx1"/>
                </a:solidFill>
                <a:latin typeface="Times New Roman" panose="02020603050405020304" pitchFamily="18" charset="0"/>
                <a:cs typeface="Times New Roman" panose="02020603050405020304" pitchFamily="18" charset="0"/>
              </a:rPr>
              <a:t> </a:t>
            </a:r>
            <a:r>
              <a:rPr lang="en-US" sz="1200" dirty="0">
                <a:solidFill>
                  <a:schemeClr val="tx1"/>
                </a:solidFill>
                <a:latin typeface="Times New Roman" panose="02020603050405020304" pitchFamily="18" charset="0"/>
                <a:cs typeface="Times New Roman" panose="02020603050405020304" pitchFamily="18" charset="0"/>
              </a:rPr>
              <a:t>One of the most important competencies for human resources professionals is the ability to do their jobs accurately and competently. </a:t>
            </a:r>
          </a:p>
          <a:p>
            <a:r>
              <a:rPr lang="en-US" sz="1200" dirty="0">
                <a:solidFill>
                  <a:schemeClr val="tx1"/>
                </a:solidFill>
                <a:latin typeface="Times New Roman" panose="02020603050405020304" pitchFamily="18" charset="0"/>
                <a:cs typeface="Times New Roman" panose="02020603050405020304" pitchFamily="18" charset="0"/>
              </a:rPr>
              <a:t> them to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solidFill>
                <a:latin typeface="Times New Roman" panose="02020603050405020304" pitchFamily="18" charset="0"/>
                <a:cs typeface="Times New Roman" panose="02020603050405020304" pitchFamily="18" charset="0"/>
              </a:rPr>
              <a:t>Financial knowledge: </a:t>
            </a:r>
            <a:r>
              <a:rPr lang="en-US" sz="1200" dirty="0">
                <a:solidFill>
                  <a:schemeClr val="tx1"/>
                </a:solidFill>
                <a:latin typeface="Times New Roman" panose="02020603050405020304" pitchFamily="18" charset="0"/>
                <a:cs typeface="Times New Roman" panose="02020603050405020304" pitchFamily="18" charset="0"/>
              </a:rPr>
              <a:t>Because of their knowledge of finances, human resources professionals can design and carry out wage and payroll processes and procedures, which also enables them to improve their payroll system.</a:t>
            </a:r>
          </a:p>
          <a:p>
            <a:r>
              <a:rPr lang="en-US" sz="1200" dirty="0">
                <a:solidFill>
                  <a:schemeClr val="tx1"/>
                </a:solidFill>
                <a:latin typeface="Times New Roman" panose="02020603050405020304" pitchFamily="18" charset="0"/>
                <a:cs typeface="Times New Roman" panose="02020603050405020304" pitchFamily="18" charset="0"/>
              </a:rPr>
              <a:t>offer their businesses high-quality services. </a:t>
            </a:r>
          </a:p>
        </p:txBody>
      </p:sp>
      <p:sp>
        <p:nvSpPr>
          <p:cNvPr id="4" name="Slide Number Placeholder 3"/>
          <p:cNvSpPr>
            <a:spLocks noGrp="1"/>
          </p:cNvSpPr>
          <p:nvPr>
            <p:ph type="sldNum" sz="quarter" idx="10"/>
          </p:nvPr>
        </p:nvSpPr>
        <p:spPr/>
        <p:txBody>
          <a:bodyPr/>
          <a:lstStyle/>
          <a:p>
            <a:fld id="{8E1C7381-19FE-4EBC-A0ED-3F03C58244BE}" type="slidenum">
              <a:rPr lang="en-US" smtClean="0"/>
              <a:t>4</a:t>
            </a:fld>
            <a:endParaRPr lang="en-US"/>
          </a:p>
        </p:txBody>
      </p:sp>
    </p:spTree>
    <p:extLst>
      <p:ext uri="{BB962C8B-B14F-4D97-AF65-F5344CB8AC3E}">
        <p14:creationId xmlns:p14="http://schemas.microsoft.com/office/powerpoint/2010/main" val="1442474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dirty="0">
                <a:solidFill>
                  <a:schemeClr val="tx1"/>
                </a:solidFill>
                <a:latin typeface="Times New Roman" panose="02020603050405020304" pitchFamily="18" charset="0"/>
                <a:cs typeface="Times New Roman" panose="02020603050405020304" pitchFamily="18" charset="0"/>
              </a:rPr>
              <a:t>Administration skills:</a:t>
            </a:r>
            <a:r>
              <a:rPr lang="en-GB" sz="1200" dirty="0">
                <a:solidFill>
                  <a:schemeClr val="tx1"/>
                </a:solidFill>
                <a:latin typeface="Times New Roman" panose="02020603050405020304" pitchFamily="18" charset="0"/>
                <a:cs typeface="Times New Roman" panose="02020603050405020304" pitchFamily="18" charset="0"/>
              </a:rPr>
              <a:t> </a:t>
            </a:r>
            <a:r>
              <a:rPr lang="en-US" sz="1200" dirty="0">
                <a:solidFill>
                  <a:schemeClr val="tx1"/>
                </a:solidFill>
                <a:latin typeface="Times New Roman" panose="02020603050405020304" pitchFamily="18" charset="0"/>
                <a:cs typeface="Times New Roman" panose="02020603050405020304" pitchFamily="18" charset="0"/>
              </a:rPr>
              <a:t>Effective people management, the most important aspect of human resources work, depends on human resources professionals' ability to understand their workforce and their needs. This is made possible by having good administrative skills.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solidFill>
                <a:latin typeface="Times New Roman" panose="02020603050405020304" pitchFamily="18" charset="0"/>
                <a:cs typeface="Times New Roman" panose="02020603050405020304" pitchFamily="18" charset="0"/>
              </a:rPr>
              <a:t>Behaviour: </a:t>
            </a:r>
            <a:r>
              <a:rPr lang="en-US" sz="1200" dirty="0">
                <a:solidFill>
                  <a:schemeClr val="tx1"/>
                </a:solidFill>
                <a:latin typeface="Times New Roman" panose="02020603050405020304" pitchFamily="18" charset="0"/>
                <a:cs typeface="Times New Roman" panose="02020603050405020304" pitchFamily="18" charset="0"/>
              </a:rPr>
              <a:t>Human resource (HR) professionals should set an example of good health habits so that they can deliver high-quality work to their employers. This is because workplace wholesomeness is influenced by these </a:t>
            </a:r>
            <a:r>
              <a:rPr lang="en-US" sz="1200" dirty="0" err="1">
                <a:solidFill>
                  <a:schemeClr val="tx1"/>
                </a:solidFill>
                <a:latin typeface="Times New Roman" panose="02020603050405020304" pitchFamily="18" charset="0"/>
                <a:cs typeface="Times New Roman" panose="02020603050405020304" pitchFamily="18" charset="0"/>
              </a:rPr>
              <a:t>behaviours</a:t>
            </a:r>
            <a:r>
              <a:rPr lang="en-US" sz="1200" dirty="0">
                <a:solidFill>
                  <a:schemeClr val="tx1"/>
                </a:solidFill>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E1C7381-19FE-4EBC-A0ED-3F03C58244BE}" type="slidenum">
              <a:rPr lang="en-US" smtClean="0"/>
              <a:t>5</a:t>
            </a:fld>
            <a:endParaRPr lang="en-US"/>
          </a:p>
        </p:txBody>
      </p:sp>
    </p:spTree>
    <p:extLst>
      <p:ext uri="{BB962C8B-B14F-4D97-AF65-F5344CB8AC3E}">
        <p14:creationId xmlns:p14="http://schemas.microsoft.com/office/powerpoint/2010/main" val="211820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dirty="0">
                <a:solidFill>
                  <a:schemeClr val="tx1"/>
                </a:solidFill>
                <a:latin typeface="Times New Roman" panose="02020603050405020304" pitchFamily="18" charset="0"/>
                <a:cs typeface="Times New Roman" panose="02020603050405020304" pitchFamily="18" charset="0"/>
              </a:rPr>
              <a:t>Collaborative behaviour:</a:t>
            </a:r>
            <a:r>
              <a:rPr lang="en-GB" sz="1200" dirty="0">
                <a:solidFill>
                  <a:schemeClr val="tx1"/>
                </a:solidFill>
                <a:latin typeface="Times New Roman" panose="02020603050405020304" pitchFamily="18" charset="0"/>
                <a:cs typeface="Times New Roman" panose="02020603050405020304" pitchFamily="18" charset="0"/>
              </a:rPr>
              <a:t> </a:t>
            </a:r>
            <a:r>
              <a:rPr lang="en-US" sz="1200" dirty="0">
                <a:solidFill>
                  <a:schemeClr val="tx1"/>
                </a:solidFill>
                <a:latin typeface="Times New Roman" panose="02020603050405020304" pitchFamily="18" charset="0"/>
                <a:cs typeface="Times New Roman" panose="02020603050405020304" pitchFamily="18" charset="0"/>
              </a:rPr>
              <a:t>Collaborative </a:t>
            </a:r>
            <a:r>
              <a:rPr lang="en-US" sz="1200" dirty="0" err="1">
                <a:solidFill>
                  <a:schemeClr val="tx1"/>
                </a:solidFill>
                <a:latin typeface="Times New Roman" panose="02020603050405020304" pitchFamily="18" charset="0"/>
                <a:cs typeface="Times New Roman" panose="02020603050405020304" pitchFamily="18" charset="0"/>
              </a:rPr>
              <a:t>behaviours</a:t>
            </a:r>
            <a:r>
              <a:rPr lang="en-US" sz="1200" dirty="0">
                <a:solidFill>
                  <a:schemeClr val="tx1"/>
                </a:solidFill>
                <a:latin typeface="Times New Roman" panose="02020603050405020304" pitchFamily="18" charset="0"/>
                <a:cs typeface="Times New Roman" panose="02020603050405020304" pitchFamily="18" charset="0"/>
              </a:rPr>
              <a:t> are exhibited by human resources professionals, which facilitate their ability to work productively with peers and across many departments. The development of strong relationships is facilitated by collaborative </a:t>
            </a:r>
            <a:r>
              <a:rPr lang="en-US" sz="1200" dirty="0" err="1">
                <a:solidFill>
                  <a:schemeClr val="tx1"/>
                </a:solidFill>
                <a:latin typeface="Times New Roman" panose="02020603050405020304" pitchFamily="18" charset="0"/>
                <a:cs typeface="Times New Roman" panose="02020603050405020304" pitchFamily="18" charset="0"/>
              </a:rPr>
              <a:t>behaviours</a:t>
            </a:r>
            <a:r>
              <a:rPr lang="en-US" sz="1200" dirty="0">
                <a:solidFill>
                  <a:schemeClr val="tx1"/>
                </a:solidFill>
                <a:latin typeface="Times New Roman" panose="02020603050405020304" pitchFamily="18" charset="0"/>
                <a:cs typeface="Times New Roman" panose="02020603050405020304" pitchFamily="18" charset="0"/>
              </a:rPr>
              <a:t>, which enable the efficient handling and resolution of any given issue.</a:t>
            </a:r>
            <a:endParaRPr lang="en-US" dirty="0"/>
          </a:p>
        </p:txBody>
      </p:sp>
      <p:sp>
        <p:nvSpPr>
          <p:cNvPr id="4" name="Slide Number Placeholder 3"/>
          <p:cNvSpPr>
            <a:spLocks noGrp="1"/>
          </p:cNvSpPr>
          <p:nvPr>
            <p:ph type="sldNum" sz="quarter" idx="10"/>
          </p:nvPr>
        </p:nvSpPr>
        <p:spPr/>
        <p:txBody>
          <a:bodyPr/>
          <a:lstStyle/>
          <a:p>
            <a:fld id="{8E1C7381-19FE-4EBC-A0ED-3F03C58244BE}" type="slidenum">
              <a:rPr lang="en-US" smtClean="0"/>
              <a:t>6</a:t>
            </a:fld>
            <a:endParaRPr lang="en-US"/>
          </a:p>
        </p:txBody>
      </p:sp>
    </p:spTree>
    <p:extLst>
      <p:ext uri="{BB962C8B-B14F-4D97-AF65-F5344CB8AC3E}">
        <p14:creationId xmlns:p14="http://schemas.microsoft.com/office/powerpoint/2010/main" val="3779074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1C7381-19FE-4EBC-A0ED-3F03C58244BE}" type="slidenum">
              <a:rPr lang="en-US" smtClean="0"/>
              <a:t>7</a:t>
            </a:fld>
            <a:endParaRPr lang="en-US"/>
          </a:p>
        </p:txBody>
      </p:sp>
    </p:spTree>
    <p:extLst>
      <p:ext uri="{BB962C8B-B14F-4D97-AF65-F5344CB8AC3E}">
        <p14:creationId xmlns:p14="http://schemas.microsoft.com/office/powerpoint/2010/main" val="3659524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1C7381-19FE-4EBC-A0ED-3F03C58244BE}" type="slidenum">
              <a:rPr lang="en-US" smtClean="0"/>
              <a:t>8</a:t>
            </a:fld>
            <a:endParaRPr lang="en-US"/>
          </a:p>
        </p:txBody>
      </p:sp>
    </p:spTree>
    <p:extLst>
      <p:ext uri="{BB962C8B-B14F-4D97-AF65-F5344CB8AC3E}">
        <p14:creationId xmlns:p14="http://schemas.microsoft.com/office/powerpoint/2010/main" val="2456276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People consider chances for professional development that will assist them in managing stress and anxiety at work.</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Times New Roman" panose="02020603050405020304" pitchFamily="18" charset="0"/>
                <a:cs typeface="Times New Roman" panose="02020603050405020304" pitchFamily="18" charset="0"/>
              </a:rPr>
              <a:t>Improve culture: </a:t>
            </a:r>
            <a:r>
              <a:rPr lang="en-US" sz="1200" dirty="0">
                <a:solidFill>
                  <a:schemeClr val="tx1"/>
                </a:solidFill>
                <a:latin typeface="Times New Roman" panose="02020603050405020304" pitchFamily="18" charset="0"/>
                <a:cs typeface="Times New Roman" panose="02020603050405020304" pitchFamily="18" charset="0"/>
              </a:rPr>
              <a:t>Businesses can enhance their culture through HR training. Employees gain from training and development initiatives that impart cultural sensitivity and collaborative skills. Employees who have received HR training are also better able to comprehend the company's culture and any relevant policies or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Times New Roman" panose="02020603050405020304" pitchFamily="18" charset="0"/>
                <a:cs typeface="Times New Roman" panose="02020603050405020304" pitchFamily="18" charset="0"/>
              </a:rPr>
              <a:t>Reduce stress: </a:t>
            </a:r>
            <a:r>
              <a:rPr lang="en-US" sz="1200" dirty="0">
                <a:solidFill>
                  <a:schemeClr val="tx1"/>
                </a:solidFill>
                <a:latin typeface="Times New Roman" panose="02020603050405020304" pitchFamily="18" charset="0"/>
                <a:cs typeface="Times New Roman" panose="02020603050405020304" pitchFamily="18" charset="0"/>
              </a:rPr>
              <a:t>Education and growth lessen the strain that employees experience while doing their job duties, as a result of well-executed training and development </a:t>
            </a:r>
            <a:r>
              <a:rPr lang="en-US" sz="1200" dirty="0" err="1">
                <a:solidFill>
                  <a:schemeClr val="tx1"/>
                </a:solidFill>
                <a:latin typeface="Times New Roman" panose="02020603050405020304" pitchFamily="18" charset="0"/>
                <a:cs typeface="Times New Roman" panose="02020603050405020304" pitchFamily="18" charset="0"/>
              </a:rPr>
              <a:t>programmes</a:t>
            </a:r>
            <a:r>
              <a:rPr lang="en-US" sz="1200" dirty="0">
                <a:solidFill>
                  <a:schemeClr val="tx1"/>
                </a:solidFill>
                <a:latin typeface="Times New Roman" panose="02020603050405020304" pitchFamily="18" charset="0"/>
                <a:cs typeface="Times New Roman" panose="02020603050405020304" pitchFamily="18" charset="0"/>
              </a:rPr>
              <a:t>, employees and individuals can delve deeper into the world of learning. </a:t>
            </a:r>
            <a:endParaRPr lang="en-GB" sz="1200" dirty="0">
              <a:solidFill>
                <a:schemeClr val="tx1"/>
              </a:solidFill>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E1C7381-19FE-4EBC-A0ED-3F03C58244BE}" type="slidenum">
              <a:rPr lang="en-US" smtClean="0"/>
              <a:t>13</a:t>
            </a:fld>
            <a:endParaRPr lang="en-US"/>
          </a:p>
        </p:txBody>
      </p:sp>
    </p:spTree>
    <p:extLst>
      <p:ext uri="{BB962C8B-B14F-4D97-AF65-F5344CB8AC3E}">
        <p14:creationId xmlns:p14="http://schemas.microsoft.com/office/powerpoint/2010/main" val="40608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Times New Roman" panose="02020603050405020304" pitchFamily="18" charset="0"/>
                <a:cs typeface="Times New Roman" panose="02020603050405020304" pitchFamily="18" charset="0"/>
              </a:rPr>
              <a:t>Business growth: </a:t>
            </a:r>
            <a:r>
              <a:rPr lang="en-US" sz="1200" dirty="0">
                <a:solidFill>
                  <a:schemeClr val="tx1"/>
                </a:solidFill>
                <a:latin typeface="Times New Roman" panose="02020603050405020304" pitchFamily="18" charset="0"/>
                <a:cs typeface="Times New Roman" panose="02020603050405020304" pitchFamily="18" charset="0"/>
              </a:rPr>
              <a:t>Human resources specialists have the skills and expertise required to help businesses maintain their growth, which in turn enables companies to achieve their goals and objectives in a logical and steady manner. </a:t>
            </a:r>
            <a:endParaRPr lang="en-IN" dirty="0"/>
          </a:p>
        </p:txBody>
      </p:sp>
      <p:sp>
        <p:nvSpPr>
          <p:cNvPr id="4" name="Slide Number Placeholder 3"/>
          <p:cNvSpPr>
            <a:spLocks noGrp="1"/>
          </p:cNvSpPr>
          <p:nvPr>
            <p:ph type="sldNum" sz="quarter" idx="5"/>
          </p:nvPr>
        </p:nvSpPr>
        <p:spPr/>
        <p:txBody>
          <a:bodyPr/>
          <a:lstStyle/>
          <a:p>
            <a:fld id="{8E1C7381-19FE-4EBC-A0ED-3F03C58244BE}" type="slidenum">
              <a:rPr lang="en-US" smtClean="0"/>
              <a:t>14</a:t>
            </a:fld>
            <a:endParaRPr lang="en-US"/>
          </a:p>
        </p:txBody>
      </p:sp>
    </p:spTree>
    <p:extLst>
      <p:ext uri="{BB962C8B-B14F-4D97-AF65-F5344CB8AC3E}">
        <p14:creationId xmlns:p14="http://schemas.microsoft.com/office/powerpoint/2010/main" val="3600424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Times New Roman" panose="02020603050405020304" pitchFamily="18" charset="0"/>
                <a:cs typeface="Times New Roman" panose="02020603050405020304" pitchFamily="18" charset="0"/>
              </a:rPr>
              <a:t>Experts in human resources are able to </a:t>
            </a:r>
            <a:r>
              <a:rPr lang="en-US" sz="1200" dirty="0" err="1">
                <a:solidFill>
                  <a:schemeClr val="tx1"/>
                </a:solidFill>
                <a:latin typeface="Times New Roman" panose="02020603050405020304" pitchFamily="18" charset="0"/>
                <a:cs typeface="Times New Roman" panose="02020603050405020304" pitchFamily="18" charset="0"/>
              </a:rPr>
              <a:t>stabilise</a:t>
            </a:r>
            <a:r>
              <a:rPr lang="en-US" sz="1200" dirty="0">
                <a:solidFill>
                  <a:schemeClr val="tx1"/>
                </a:solidFill>
                <a:latin typeface="Times New Roman" panose="02020603050405020304" pitchFamily="18" charset="0"/>
                <a:cs typeface="Times New Roman" panose="02020603050405020304" pitchFamily="18" charset="0"/>
              </a:rPr>
              <a:t> </a:t>
            </a:r>
            <a:r>
              <a:rPr lang="en-US" sz="1200" dirty="0" err="1">
                <a:solidFill>
                  <a:schemeClr val="tx1"/>
                </a:solidFill>
                <a:latin typeface="Times New Roman" panose="02020603050405020304" pitchFamily="18" charset="0"/>
                <a:cs typeface="Times New Roman" panose="02020603050405020304" pitchFamily="18" charset="0"/>
              </a:rPr>
              <a:t>organisations</a:t>
            </a:r>
            <a:r>
              <a:rPr lang="en-US" sz="1200" dirty="0">
                <a:solidFill>
                  <a:schemeClr val="tx1"/>
                </a:solidFill>
                <a:latin typeface="Times New Roman" panose="02020603050405020304" pitchFamily="18" charset="0"/>
                <a:cs typeface="Times New Roman" panose="02020603050405020304" pitchFamily="18" charset="0"/>
              </a:rPr>
              <a:t> via the development of policies and procedures that facilitate the management of both employee and corporate performance. One example would be human resources policies that support controlling employees and their performance.</a:t>
            </a:r>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Improve human relation: </a:t>
            </a:r>
            <a:r>
              <a:rPr lang="en-US" sz="1200" dirty="0">
                <a:solidFill>
                  <a:schemeClr val="tx1"/>
                </a:solidFill>
                <a:latin typeface="Times New Roman" panose="02020603050405020304" pitchFamily="18" charset="0"/>
                <a:cs typeface="Times New Roman" panose="02020603050405020304" pitchFamily="18" charset="0"/>
              </a:rPr>
              <a:t>Businesses benefit from human resource experts' ability to raise employee morale and productivity in the workplace. Using human resources as an example, we can observe how HR specialists use HR policies and procedures to improve communication between staff members and the finance division. In turn, this promotes the expansion and stability of businesses.</a:t>
            </a:r>
            <a:endParaRPr lang="en-US" sz="12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8E1C7381-19FE-4EBC-A0ED-3F03C58244BE}" type="slidenum">
              <a:rPr lang="en-US" smtClean="0"/>
              <a:t>15</a:t>
            </a:fld>
            <a:endParaRPr lang="en-US"/>
          </a:p>
        </p:txBody>
      </p:sp>
    </p:spTree>
    <p:extLst>
      <p:ext uri="{BB962C8B-B14F-4D97-AF65-F5344CB8AC3E}">
        <p14:creationId xmlns:p14="http://schemas.microsoft.com/office/powerpoint/2010/main" val="340433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Times New Roman" panose="02020603050405020304" pitchFamily="18" charset="0"/>
                <a:cs typeface="Times New Roman" panose="02020603050405020304" pitchFamily="18" charset="0"/>
              </a:rPr>
              <a:t>Macke, J. and </a:t>
            </a:r>
            <a:r>
              <a:rPr lang="en-US" sz="1200" dirty="0" err="1">
                <a:solidFill>
                  <a:schemeClr val="tx1"/>
                </a:solidFill>
                <a:latin typeface="Times New Roman" panose="02020603050405020304" pitchFamily="18" charset="0"/>
                <a:cs typeface="Times New Roman" panose="02020603050405020304" pitchFamily="18" charset="0"/>
              </a:rPr>
              <a:t>Genari</a:t>
            </a:r>
            <a:r>
              <a:rPr lang="en-US" sz="1200" dirty="0">
                <a:solidFill>
                  <a:schemeClr val="tx1"/>
                </a:solidFill>
                <a:latin typeface="Times New Roman" panose="02020603050405020304" pitchFamily="18" charset="0"/>
                <a:cs typeface="Times New Roman" panose="02020603050405020304" pitchFamily="18" charset="0"/>
              </a:rPr>
              <a:t>, D., 2019. Systematic literature review on sustainable human resource management. Journal of cleaner production, 208, pp.806-815.</a:t>
            </a:r>
          </a:p>
          <a:p>
            <a:r>
              <a:rPr lang="en-US" sz="1200" dirty="0" err="1">
                <a:solidFill>
                  <a:schemeClr val="tx1"/>
                </a:solidFill>
                <a:latin typeface="Times New Roman" panose="02020603050405020304" pitchFamily="18" charset="0"/>
                <a:cs typeface="Times New Roman" panose="02020603050405020304" pitchFamily="18" charset="0"/>
              </a:rPr>
              <a:t>Strohmeier</a:t>
            </a:r>
            <a:r>
              <a:rPr lang="en-US" sz="1200" dirty="0">
                <a:solidFill>
                  <a:schemeClr val="tx1"/>
                </a:solidFill>
                <a:latin typeface="Times New Roman" panose="02020603050405020304" pitchFamily="18" charset="0"/>
                <a:cs typeface="Times New Roman" panose="02020603050405020304" pitchFamily="18" charset="0"/>
              </a:rPr>
              <a:t>, S., 2020. Digital human resource management: A conceptual clarification. German Journal of Human Resource Management, 34(3), pp.345-365.</a:t>
            </a:r>
          </a:p>
          <a:p>
            <a:endParaRPr lang="en-IN" dirty="0"/>
          </a:p>
        </p:txBody>
      </p:sp>
      <p:sp>
        <p:nvSpPr>
          <p:cNvPr id="4" name="Slide Number Placeholder 3"/>
          <p:cNvSpPr>
            <a:spLocks noGrp="1"/>
          </p:cNvSpPr>
          <p:nvPr>
            <p:ph type="sldNum" sz="quarter" idx="5"/>
          </p:nvPr>
        </p:nvSpPr>
        <p:spPr/>
        <p:txBody>
          <a:bodyPr/>
          <a:lstStyle/>
          <a:p>
            <a:fld id="{8E1C7381-19FE-4EBC-A0ED-3F03C58244BE}" type="slidenum">
              <a:rPr lang="en-US" smtClean="0"/>
              <a:t>17</a:t>
            </a:fld>
            <a:endParaRPr lang="en-US"/>
          </a:p>
        </p:txBody>
      </p:sp>
    </p:spTree>
    <p:extLst>
      <p:ext uri="{BB962C8B-B14F-4D97-AF65-F5344CB8AC3E}">
        <p14:creationId xmlns:p14="http://schemas.microsoft.com/office/powerpoint/2010/main" val="526574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5907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0858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4515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B712588-04B1-427B-82EE-E8DB90309F08}" type="datetimeFigureOut">
              <a:rPr lang="en-US" smtClean="0"/>
              <a:t>11/22/2023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508850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11/22/2023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1219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11/22/2023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22793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11/22/2023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0952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42A54C80-263E-416B-A8E0-580EDEADCBDC}" type="datetimeFigureOut">
              <a:rPr lang="en-US" smtClean="0"/>
              <a:t>11/22/2023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34617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11/22/2023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1637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C6B4A9-1611-4792-9094-5F34BCA07E0B}" type="datetimeFigureOut">
              <a:rPr lang="en-US" smtClean="0"/>
              <a:t>11/22/2023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175810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075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61BEF0D-F0BB-DE4B-95CE-6DB70DBA9567}" type="datetimeFigureOut">
              <a:rPr lang="en-US" smtClean="0"/>
              <a:pPr/>
              <a:t>11/22/2023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6834547"/>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5852" y="1621196"/>
            <a:ext cx="10780295" cy="3129417"/>
          </a:xfrm>
        </p:spPr>
        <p:txBody>
          <a:bodyPr>
            <a:noAutofit/>
          </a:bodyPr>
          <a:lstStyle/>
          <a:p>
            <a:pPr algn="ctr"/>
            <a:br>
              <a:rPr lang="en-GB" sz="4800" b="1" dirty="0">
                <a:solidFill>
                  <a:schemeClr val="tx1"/>
                </a:solidFill>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r>
              <a:rPr lang="en-GB" sz="4800" b="1" dirty="0">
                <a:solidFill>
                  <a:schemeClr val="tx1"/>
                </a:solidFill>
                <a:latin typeface="Times New Roman" panose="02020603050405020304" pitchFamily="18" charset="0"/>
                <a:cs typeface="Times New Roman" panose="02020603050405020304" pitchFamily="18" charset="0"/>
              </a:rPr>
              <a:t>DEVELOPING RELATIONSHIPS AND WORKPLACE ACHIEVEMENTS</a:t>
            </a:r>
            <a:br>
              <a:rPr lang="en-GB" sz="4800" b="1" dirty="0">
                <a:solidFill>
                  <a:schemeClr val="tx1"/>
                </a:solidFill>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br>
              <a:rPr lang="en-US" sz="4800" b="1" dirty="0">
                <a:solidFill>
                  <a:schemeClr val="tx1"/>
                </a:solidFill>
                <a:latin typeface="Times New Roman" panose="02020603050405020304" pitchFamily="18" charset="0"/>
                <a:cs typeface="Times New Roman" panose="02020603050405020304" pitchFamily="18" charset="0"/>
              </a:rPr>
            </a:br>
            <a:r>
              <a:rPr lang="en-US" sz="4800" b="1" dirty="0">
                <a:solidFill>
                  <a:schemeClr val="tx1"/>
                </a:solidFill>
                <a:latin typeface="Times New Roman" panose="02020603050405020304" pitchFamily="18" charset="0"/>
                <a:cs typeface="Times New Roman" panose="02020603050405020304" pitchFamily="18" charset="0"/>
              </a:rPr>
              <a:t>ALINA TEODORA ROSU</a:t>
            </a:r>
            <a:br>
              <a:rPr lang="en-US" sz="4800" b="1" dirty="0">
                <a:solidFill>
                  <a:schemeClr val="tx1"/>
                </a:solidFill>
                <a:latin typeface="Times New Roman" panose="02020603050405020304" pitchFamily="18" charset="0"/>
                <a:cs typeface="Times New Roman" panose="02020603050405020304" pitchFamily="18" charset="0"/>
              </a:rPr>
            </a:br>
            <a:r>
              <a:rPr lang="en-US" sz="4800" b="1" dirty="0">
                <a:solidFill>
                  <a:schemeClr val="tx1"/>
                </a:solidFill>
                <a:latin typeface="Times New Roman" panose="02020603050405020304" pitchFamily="18" charset="0"/>
                <a:cs typeface="Times New Roman" panose="02020603050405020304" pitchFamily="18" charset="0"/>
              </a:rPr>
              <a:t>2134117</a:t>
            </a:r>
          </a:p>
        </p:txBody>
      </p:sp>
    </p:spTree>
    <p:extLst>
      <p:ext uri="{BB962C8B-B14F-4D97-AF65-F5344CB8AC3E}">
        <p14:creationId xmlns:p14="http://schemas.microsoft.com/office/powerpoint/2010/main" val="2500803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7"/>
            <a:ext cx="3424517" cy="4601183"/>
          </a:xfrm>
        </p:spPr>
        <p:txBody>
          <a:bodyPr>
            <a:normAutofit/>
          </a:bodyPr>
          <a:lstStyle/>
          <a:p>
            <a:pPr algn="ctr"/>
            <a:r>
              <a:rPr lang="en-GB" sz="4800" b="1" dirty="0">
                <a:latin typeface="Times New Roman" panose="02020603050405020304" pitchFamily="18" charset="0"/>
                <a:cs typeface="Times New Roman" panose="02020603050405020304" pitchFamily="18" charset="0"/>
              </a:rPr>
              <a:t>TABLE OF CONTENT</a:t>
            </a:r>
            <a:br>
              <a:rPr lang="en-US" b="1"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595332" y="1365466"/>
            <a:ext cx="8596668" cy="4759631"/>
          </a:xfrm>
        </p:spPr>
        <p:txBody>
          <a:bodyPr>
            <a:noAutofit/>
          </a:bodyPr>
          <a:lstStyle/>
          <a:p>
            <a:r>
              <a:rPr lang="en-GB" sz="2200" dirty="0">
                <a:solidFill>
                  <a:schemeClr val="tx1"/>
                </a:solidFill>
                <a:latin typeface="Times New Roman" panose="02020603050405020304" pitchFamily="18" charset="0"/>
                <a:cs typeface="Times New Roman" panose="02020603050405020304" pitchFamily="18" charset="0"/>
              </a:rPr>
              <a:t>INTRODUCTION 	</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dirty="0">
                <a:solidFill>
                  <a:schemeClr val="tx1"/>
                </a:solidFill>
                <a:latin typeface="Times New Roman" panose="02020603050405020304" pitchFamily="18" charset="0"/>
                <a:cs typeface="Times New Roman" panose="02020603050405020304" pitchFamily="18" charset="0"/>
              </a:rPr>
              <a:t>MAIN BODY 	</a:t>
            </a:r>
            <a:endParaRPr lang="en-US" sz="22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tx1"/>
                </a:solidFill>
                <a:latin typeface="Times New Roman" panose="02020603050405020304" pitchFamily="18" charset="0"/>
                <a:cs typeface="Times New Roman" panose="02020603050405020304" pitchFamily="18" charset="0"/>
              </a:rPr>
              <a:t>Knowledge, skills and behaviours (KSB) of </a:t>
            </a:r>
            <a:endParaRPr lang="en-US" sz="22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tx1"/>
                </a:solidFill>
                <a:latin typeface="Times New Roman" panose="02020603050405020304" pitchFamily="18" charset="0"/>
                <a:cs typeface="Times New Roman" panose="02020603050405020304" pitchFamily="18" charset="0"/>
              </a:rPr>
              <a:t>HR professionals:</a:t>
            </a:r>
            <a:endParaRPr lang="en-US" sz="22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tx1"/>
                </a:solidFill>
                <a:latin typeface="Times New Roman" panose="02020603050405020304" pitchFamily="18" charset="0"/>
                <a:cs typeface="Times New Roman" panose="02020603050405020304" pitchFamily="18" charset="0"/>
              </a:rPr>
              <a:t>Personal SWOT analysis:</a:t>
            </a:r>
            <a:endParaRPr lang="en-US" sz="22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tx1"/>
                </a:solidFill>
                <a:latin typeface="Times New Roman" panose="02020603050405020304" pitchFamily="18" charset="0"/>
                <a:cs typeface="Times New Roman" panose="02020603050405020304" pitchFamily="18" charset="0"/>
              </a:rPr>
              <a:t>Training and development needs:</a:t>
            </a:r>
            <a:endParaRPr lang="en-US" sz="22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tx1"/>
                </a:solidFill>
                <a:latin typeface="Times New Roman" panose="02020603050405020304" pitchFamily="18" charset="0"/>
                <a:cs typeface="Times New Roman" panose="02020603050405020304" pitchFamily="18" charset="0"/>
              </a:rPr>
              <a:t>Benefits to the organization and individual of developing:</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dirty="0">
                <a:solidFill>
                  <a:schemeClr val="tx1"/>
                </a:solidFill>
                <a:latin typeface="Times New Roman" panose="02020603050405020304" pitchFamily="18" charset="0"/>
                <a:cs typeface="Times New Roman" panose="02020603050405020304" pitchFamily="18" charset="0"/>
              </a:rPr>
              <a:t>CONCLUSION	</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dirty="0">
                <a:solidFill>
                  <a:schemeClr val="tx1"/>
                </a:solidFill>
                <a:latin typeface="Times New Roman" panose="02020603050405020304" pitchFamily="18" charset="0"/>
                <a:cs typeface="Times New Roman" panose="02020603050405020304" pitchFamily="18" charset="0"/>
              </a:rPr>
              <a:t>REFERENCES	</a:t>
            </a:r>
            <a:endParaRPr lang="en-US" sz="2200" dirty="0">
              <a:solidFill>
                <a:schemeClr val="tx1"/>
              </a:solidFill>
              <a:latin typeface="Times New Roman" panose="02020603050405020304" pitchFamily="18" charset="0"/>
              <a:cs typeface="Times New Roman" panose="02020603050405020304" pitchFamily="18" charset="0"/>
            </a:endParaRPr>
          </a:p>
          <a:p>
            <a:endParaRPr lang="en-US" sz="2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44878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2677" y="395439"/>
            <a:ext cx="8596668" cy="483102"/>
          </a:xfrm>
        </p:spPr>
        <p:txBody>
          <a:bodyPr>
            <a:noAutofit/>
          </a:bodyPr>
          <a:lstStyle/>
          <a:p>
            <a:pPr lvl="0" algn="ctr"/>
            <a:br>
              <a:rPr lang="en-GB" sz="4800" b="1" dirty="0">
                <a:latin typeface="Times New Roman" panose="02020603050405020304" pitchFamily="18" charset="0"/>
                <a:cs typeface="Times New Roman" panose="02020603050405020304" pitchFamily="18" charset="0"/>
              </a:rPr>
            </a:br>
            <a:br>
              <a:rPr lang="en-GB" sz="4800" b="1" dirty="0">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r>
              <a:rPr lang="en-GB" sz="4800" b="1" dirty="0">
                <a:solidFill>
                  <a:schemeClr val="tx1"/>
                </a:solidFill>
                <a:latin typeface="Times New Roman" panose="02020603050405020304" pitchFamily="18" charset="0"/>
                <a:cs typeface="Times New Roman" panose="02020603050405020304" pitchFamily="18" charset="0"/>
              </a:rPr>
              <a:t>INTRODUCTION </a:t>
            </a:r>
            <a:br>
              <a:rPr lang="en-US" sz="4800" b="1" dirty="0">
                <a:solidFill>
                  <a:schemeClr val="tx1"/>
                </a:solidFill>
                <a:latin typeface="Times New Roman" panose="02020603050405020304" pitchFamily="18" charset="0"/>
                <a:cs typeface="Times New Roman" panose="02020603050405020304" pitchFamily="18" charset="0"/>
              </a:rPr>
            </a:br>
            <a:endParaRPr lang="en-US" sz="4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643781" y="1703294"/>
            <a:ext cx="5884831" cy="4759267"/>
          </a:xfrm>
        </p:spPr>
        <p:txBody>
          <a:bodyPr>
            <a:noAutofit/>
          </a:bodyPr>
          <a:lstStyle/>
          <a:p>
            <a:pPr marL="0" indent="0">
              <a:buNone/>
            </a:pPr>
            <a:r>
              <a:rPr lang="en-US" sz="2800" dirty="0">
                <a:solidFill>
                  <a:schemeClr val="tx1"/>
                </a:solidFill>
                <a:latin typeface="Times New Roman" panose="02020603050405020304" pitchFamily="18" charset="0"/>
                <a:cs typeface="Times New Roman" panose="02020603050405020304" pitchFamily="18" charset="0"/>
              </a:rPr>
              <a:t>The HR department is essential to any company's success because it assists the business in achieving its goals and objectives. Human resources professionals are accountable for building relationships and achieving goals in the workplace. They also have valuable competencies that help them provide high-quality work to the </a:t>
            </a:r>
            <a:r>
              <a:rPr lang="en-US" sz="2800" dirty="0" err="1">
                <a:solidFill>
                  <a:schemeClr val="tx1"/>
                </a:solidFill>
                <a:latin typeface="Times New Roman" panose="02020603050405020304" pitchFamily="18" charset="0"/>
                <a:cs typeface="Times New Roman" panose="02020603050405020304" pitchFamily="18" charset="0"/>
              </a:rPr>
              <a:t>organisation</a:t>
            </a:r>
            <a:r>
              <a:rPr lang="en-US" sz="2800" dirty="0">
                <a:solidFill>
                  <a:schemeClr val="tx1"/>
                </a:solidFill>
                <a:latin typeface="Times New Roman" panose="02020603050405020304" pitchFamily="18" charset="0"/>
                <a:cs typeface="Times New Roman" panose="02020603050405020304" pitchFamily="18" charset="0"/>
              </a:rPr>
              <a:t> (Stone, Cox, and Gavin, 2020). </a:t>
            </a:r>
            <a:endParaRPr lang="en-US" sz="2800" dirty="0">
              <a:solidFill>
                <a:srgbClr val="FF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D4CA0A8-C610-B278-F465-D7C7965C09DF}"/>
              </a:ext>
            </a:extLst>
          </p:cNvPr>
          <p:cNvPicPr>
            <a:picLocks noChangeAspect="1"/>
          </p:cNvPicPr>
          <p:nvPr/>
        </p:nvPicPr>
        <p:blipFill>
          <a:blip r:embed="rId3"/>
          <a:stretch>
            <a:fillRect/>
          </a:stretch>
        </p:blipFill>
        <p:spPr>
          <a:xfrm>
            <a:off x="211168" y="2061881"/>
            <a:ext cx="5078008" cy="4267201"/>
          </a:xfrm>
          <a:prstGeom prst="rect">
            <a:avLst/>
          </a:prstGeom>
        </p:spPr>
      </p:pic>
    </p:spTree>
    <p:extLst>
      <p:ext uri="{BB962C8B-B14F-4D97-AF65-F5344CB8AC3E}">
        <p14:creationId xmlns:p14="http://schemas.microsoft.com/office/powerpoint/2010/main" val="768965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954" y="652685"/>
            <a:ext cx="11001319" cy="1320800"/>
          </a:xfrm>
        </p:spPr>
        <p:txBody>
          <a:bodyPr>
            <a:noAutofit/>
          </a:bodyPr>
          <a:lstStyle/>
          <a:p>
            <a:pPr lvl="1" algn="ctr"/>
            <a:r>
              <a:rPr lang="en-GB" sz="2800" b="1" dirty="0">
                <a:solidFill>
                  <a:schemeClr val="tx1"/>
                </a:solidFill>
                <a:latin typeface="Times New Roman" panose="02020603050405020304" pitchFamily="18" charset="0"/>
                <a:cs typeface="Times New Roman" panose="02020603050405020304" pitchFamily="18" charset="0"/>
              </a:rPr>
              <a:t>KNOWLEDGE, SKILLS AND BEHAVIOURS (KSB) OF </a:t>
            </a:r>
            <a:br>
              <a:rPr lang="en-US"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HR PROFESSIONALS:</a:t>
            </a:r>
            <a:br>
              <a:rPr lang="en-US" sz="2800" b="1" dirty="0">
                <a:solidFill>
                  <a:schemeClr val="tx1"/>
                </a:solidFill>
                <a:latin typeface="Times New Roman" panose="02020603050405020304" pitchFamily="18" charset="0"/>
                <a:cs typeface="Times New Roman" panose="02020603050405020304" pitchFamily="18" charset="0"/>
              </a:rPr>
            </a:b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684999" y="1973485"/>
            <a:ext cx="5974047" cy="4231830"/>
          </a:xfrm>
        </p:spPr>
        <p:txBody>
          <a:bodyPr>
            <a:noAutofit/>
          </a:bodyPr>
          <a:lstStyle/>
          <a:p>
            <a:r>
              <a:rPr lang="en-US" sz="2200" dirty="0">
                <a:solidFill>
                  <a:schemeClr val="tx1"/>
                </a:solidFill>
                <a:latin typeface="Times New Roman" panose="02020603050405020304" pitchFamily="18" charset="0"/>
                <a:cs typeface="Times New Roman" panose="02020603050405020304" pitchFamily="18" charset="0"/>
              </a:rPr>
              <a:t>Human resource management, a crucial role in every </a:t>
            </a:r>
            <a:r>
              <a:rPr lang="en-US" sz="2200" dirty="0" err="1">
                <a:solidFill>
                  <a:schemeClr val="tx1"/>
                </a:solidFill>
                <a:latin typeface="Times New Roman" panose="02020603050405020304" pitchFamily="18" charset="0"/>
                <a:cs typeface="Times New Roman" panose="02020603050405020304" pitchFamily="18" charset="0"/>
              </a:rPr>
              <a:t>organisation</a:t>
            </a:r>
            <a:r>
              <a:rPr lang="en-US" sz="2200" dirty="0">
                <a:solidFill>
                  <a:schemeClr val="tx1"/>
                </a:solidFill>
                <a:latin typeface="Times New Roman" panose="02020603050405020304" pitchFamily="18" charset="0"/>
                <a:cs typeface="Times New Roman" panose="02020603050405020304" pitchFamily="18" charset="0"/>
              </a:rPr>
              <a:t>, focuses mostly on managing people and their actions at work. </a:t>
            </a:r>
          </a:p>
          <a:p>
            <a:r>
              <a:rPr lang="en-GB" sz="2200" b="1" dirty="0">
                <a:solidFill>
                  <a:schemeClr val="tx1"/>
                </a:solidFill>
                <a:latin typeface="Times New Roman" panose="02020603050405020304" pitchFamily="18" charset="0"/>
                <a:cs typeface="Times New Roman" panose="02020603050405020304" pitchFamily="18" charset="0"/>
              </a:rPr>
              <a:t>Knowledge: </a:t>
            </a:r>
            <a:r>
              <a:rPr lang="en-US" sz="2200" dirty="0">
                <a:solidFill>
                  <a:schemeClr val="tx1"/>
                </a:solidFill>
                <a:latin typeface="Times New Roman" panose="02020603050405020304" pitchFamily="18" charset="0"/>
                <a:cs typeface="Times New Roman" panose="02020603050405020304" pitchFamily="18" charset="0"/>
              </a:rPr>
              <a:t>Professionals in human resources has extensive knowledge of all aspects of the </a:t>
            </a:r>
            <a:r>
              <a:rPr lang="en-US" sz="2200" dirty="0" err="1">
                <a:solidFill>
                  <a:schemeClr val="tx1"/>
                </a:solidFill>
                <a:latin typeface="Times New Roman" panose="02020603050405020304" pitchFamily="18" charset="0"/>
                <a:cs typeface="Times New Roman" panose="02020603050405020304" pitchFamily="18" charset="0"/>
              </a:rPr>
              <a:t>organisation</a:t>
            </a:r>
            <a:r>
              <a:rPr lang="en-US" sz="2200" dirty="0">
                <a:solidFill>
                  <a:schemeClr val="tx1"/>
                </a:solidFill>
                <a:latin typeface="Times New Roman" panose="02020603050405020304" pitchFamily="18" charset="0"/>
                <a:cs typeface="Times New Roman" panose="02020603050405020304" pitchFamily="18" charset="0"/>
              </a:rPr>
              <a:t> and can offer priceless advice and understanding gained from years of experience. </a:t>
            </a:r>
          </a:p>
          <a:p>
            <a:r>
              <a:rPr lang="en-GB" sz="2200" b="1" dirty="0">
                <a:solidFill>
                  <a:schemeClr val="tx1"/>
                </a:solidFill>
                <a:latin typeface="Times New Roman" panose="02020603050405020304" pitchFamily="18" charset="0"/>
                <a:cs typeface="Times New Roman" panose="02020603050405020304" pitchFamily="18" charset="0"/>
              </a:rPr>
              <a:t>Business management knowledge: </a:t>
            </a:r>
            <a:r>
              <a:rPr lang="en-US" sz="2200" dirty="0">
                <a:solidFill>
                  <a:schemeClr val="tx1"/>
                </a:solidFill>
                <a:latin typeface="Times New Roman" panose="02020603050405020304" pitchFamily="18" charset="0"/>
                <a:cs typeface="Times New Roman" panose="02020603050405020304" pitchFamily="18" charset="0"/>
              </a:rPr>
              <a:t>Because of their background in business management, human resource managers are qualified to create and implement policies that are advantageous to their </a:t>
            </a:r>
            <a:r>
              <a:rPr lang="en-US" sz="2200" dirty="0" err="1">
                <a:solidFill>
                  <a:schemeClr val="tx1"/>
                </a:solidFill>
                <a:latin typeface="Times New Roman" panose="02020603050405020304" pitchFamily="18" charset="0"/>
                <a:cs typeface="Times New Roman" panose="02020603050405020304" pitchFamily="18" charset="0"/>
              </a:rPr>
              <a:t>organisations</a:t>
            </a:r>
            <a:r>
              <a:rPr lang="en-US" sz="2200" dirty="0">
                <a:solidFill>
                  <a:schemeClr val="tx1"/>
                </a:solidFill>
                <a:latin typeface="Times New Roman" panose="02020603050405020304" pitchFamily="18" charset="0"/>
                <a:cs typeface="Times New Roman" panose="02020603050405020304" pitchFamily="18" charset="0"/>
              </a:rPr>
              <a:t>.</a:t>
            </a:r>
          </a:p>
        </p:txBody>
      </p:sp>
      <p:pic>
        <p:nvPicPr>
          <p:cNvPr id="4" name="Picture 3">
            <a:extLst>
              <a:ext uri="{FF2B5EF4-FFF2-40B4-BE49-F238E27FC236}">
                <a16:creationId xmlns:a16="http://schemas.microsoft.com/office/drawing/2014/main" id="{04358C92-62AF-6DF9-8860-A7B737C7CEA3}"/>
              </a:ext>
            </a:extLst>
          </p:cNvPr>
          <p:cNvPicPr>
            <a:picLocks noChangeAspect="1"/>
          </p:cNvPicPr>
          <p:nvPr/>
        </p:nvPicPr>
        <p:blipFill>
          <a:blip r:embed="rId3"/>
          <a:stretch>
            <a:fillRect/>
          </a:stretch>
        </p:blipFill>
        <p:spPr>
          <a:xfrm>
            <a:off x="532954" y="2143778"/>
            <a:ext cx="4792081" cy="3891243"/>
          </a:xfrm>
          <a:prstGeom prst="rect">
            <a:avLst/>
          </a:prstGeom>
        </p:spPr>
      </p:pic>
    </p:spTree>
    <p:extLst>
      <p:ext uri="{BB962C8B-B14F-4D97-AF65-F5344CB8AC3E}">
        <p14:creationId xmlns:p14="http://schemas.microsoft.com/office/powerpoint/2010/main" val="3455254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pPr algn="ctr"/>
            <a:r>
              <a:rPr lang="en-US" dirty="0">
                <a:solidFill>
                  <a:schemeClr val="tx1"/>
                </a:solidFill>
                <a:latin typeface="Times New Roman" panose="02020603050405020304" pitchFamily="18" charset="0"/>
                <a:cs typeface="Times New Roman" panose="02020603050405020304" pitchFamily="18" charset="0"/>
              </a:rPr>
              <a:t>Skills</a:t>
            </a:r>
          </a:p>
        </p:txBody>
      </p:sp>
      <p:sp>
        <p:nvSpPr>
          <p:cNvPr id="3" name="Content Placeholder 2"/>
          <p:cNvSpPr>
            <a:spLocks noGrp="1"/>
          </p:cNvSpPr>
          <p:nvPr>
            <p:ph idx="1"/>
          </p:nvPr>
        </p:nvSpPr>
        <p:spPr>
          <a:xfrm>
            <a:off x="4765239" y="1908201"/>
            <a:ext cx="6745443" cy="4151939"/>
          </a:xfrm>
        </p:spPr>
        <p:txBody>
          <a:bodyPr>
            <a:noAutofit/>
          </a:bodyPr>
          <a:lstStyle/>
          <a:p>
            <a:r>
              <a:rPr lang="en-US" sz="2400" dirty="0">
                <a:solidFill>
                  <a:schemeClr val="tx1"/>
                </a:solidFill>
                <a:latin typeface="Times New Roman" panose="02020603050405020304" pitchFamily="18" charset="0"/>
                <a:cs typeface="Times New Roman" panose="02020603050405020304" pitchFamily="18" charset="0"/>
              </a:rPr>
              <a:t>Human resources experts require a broad range of skills to manage a workplace effectively. For example, an HR officer would need to be skilled in the following areas:</a:t>
            </a:r>
          </a:p>
          <a:p>
            <a:r>
              <a:rPr lang="en-GB" sz="2400" b="1" i="1" dirty="0">
                <a:solidFill>
                  <a:schemeClr val="tx1"/>
                </a:solidFill>
                <a:latin typeface="Times New Roman" panose="02020603050405020304" pitchFamily="18" charset="0"/>
                <a:cs typeface="Times New Roman" panose="02020603050405020304" pitchFamily="18" charset="0"/>
              </a:rPr>
              <a:t>Communication skills:</a:t>
            </a:r>
            <a:r>
              <a:rPr lang="en-GB" sz="2400" dirty="0">
                <a:solidFill>
                  <a:schemeClr val="tx1"/>
                </a:solidFill>
                <a:latin typeface="Times New Roman" panose="02020603050405020304" pitchFamily="18" charset="0"/>
                <a:cs typeface="Times New Roman" panose="02020603050405020304" pitchFamily="18" charset="0"/>
              </a:rPr>
              <a:t> </a:t>
            </a:r>
            <a:r>
              <a:rPr lang="en-US" sz="2400" dirty="0">
                <a:solidFill>
                  <a:schemeClr val="tx1"/>
                </a:solidFill>
                <a:latin typeface="Times New Roman" panose="02020603050405020304" pitchFamily="18" charset="0"/>
                <a:cs typeface="Times New Roman" panose="02020603050405020304" pitchFamily="18" charset="0"/>
              </a:rPr>
              <a:t>Because of their exceptional communication skills, human resources specialists are able to interact professionally with every employee and provide a good example for the rest of the </a:t>
            </a:r>
            <a:r>
              <a:rPr lang="en-US" sz="2400" dirty="0" err="1">
                <a:solidFill>
                  <a:schemeClr val="tx1"/>
                </a:solidFill>
                <a:latin typeface="Times New Roman" panose="02020603050405020304" pitchFamily="18" charset="0"/>
                <a:cs typeface="Times New Roman" panose="02020603050405020304" pitchFamily="18" charset="0"/>
              </a:rPr>
              <a:t>organisation</a:t>
            </a:r>
            <a:r>
              <a:rPr lang="en-US" sz="2400" dirty="0">
                <a:solidFill>
                  <a:schemeClr val="tx1"/>
                </a:solidFill>
                <a:latin typeface="Times New Roman" panose="02020603050405020304" pitchFamily="18" charset="0"/>
                <a:cs typeface="Times New Roman" panose="02020603050405020304" pitchFamily="18" charset="0"/>
              </a:rPr>
              <a:t> (Boon, Den Hartog, &amp; </a:t>
            </a:r>
            <a:r>
              <a:rPr lang="en-US" sz="2400" dirty="0" err="1">
                <a:solidFill>
                  <a:schemeClr val="tx1"/>
                </a:solidFill>
                <a:latin typeface="Times New Roman" panose="02020603050405020304" pitchFamily="18" charset="0"/>
                <a:cs typeface="Times New Roman" panose="02020603050405020304" pitchFamily="18" charset="0"/>
              </a:rPr>
              <a:t>Lepak</a:t>
            </a:r>
            <a:r>
              <a:rPr lang="en-US" sz="2400" dirty="0">
                <a:solidFill>
                  <a:schemeClr val="tx1"/>
                </a:solidFill>
                <a:latin typeface="Times New Roman" panose="02020603050405020304" pitchFamily="18" charset="0"/>
                <a:cs typeface="Times New Roman" panose="02020603050405020304" pitchFamily="18" charset="0"/>
              </a:rPr>
              <a:t>, 2019).</a:t>
            </a:r>
          </a:p>
        </p:txBody>
      </p:sp>
      <p:pic>
        <p:nvPicPr>
          <p:cNvPr id="4" name="Picture 3">
            <a:extLst>
              <a:ext uri="{FF2B5EF4-FFF2-40B4-BE49-F238E27FC236}">
                <a16:creationId xmlns:a16="http://schemas.microsoft.com/office/drawing/2014/main" id="{63A1D9A3-FEA9-9189-10D6-931931C7C815}"/>
              </a:ext>
            </a:extLst>
          </p:cNvPr>
          <p:cNvPicPr>
            <a:picLocks noChangeAspect="1"/>
          </p:cNvPicPr>
          <p:nvPr/>
        </p:nvPicPr>
        <p:blipFill>
          <a:blip r:embed="rId3"/>
          <a:stretch>
            <a:fillRect/>
          </a:stretch>
        </p:blipFill>
        <p:spPr>
          <a:xfrm>
            <a:off x="207754" y="2236373"/>
            <a:ext cx="4557485" cy="3495593"/>
          </a:xfrm>
          <a:prstGeom prst="rect">
            <a:avLst/>
          </a:prstGeom>
        </p:spPr>
      </p:pic>
    </p:spTree>
    <p:extLst>
      <p:ext uri="{BB962C8B-B14F-4D97-AF65-F5344CB8AC3E}">
        <p14:creationId xmlns:p14="http://schemas.microsoft.com/office/powerpoint/2010/main" val="1121064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normAutofit/>
          </a:bodyPr>
          <a:lstStyle/>
          <a:p>
            <a:pPr algn="ctr"/>
            <a:endParaRPr lang="en-US" sz="4800" b="1" dirty="0"/>
          </a:p>
        </p:txBody>
      </p:sp>
      <p:sp>
        <p:nvSpPr>
          <p:cNvPr id="3" name="Content Placeholder 2"/>
          <p:cNvSpPr>
            <a:spLocks noGrp="1"/>
          </p:cNvSpPr>
          <p:nvPr>
            <p:ph idx="1"/>
          </p:nvPr>
        </p:nvSpPr>
        <p:spPr>
          <a:xfrm>
            <a:off x="5163670" y="1488141"/>
            <a:ext cx="6566662" cy="4589930"/>
          </a:xfrm>
        </p:spPr>
        <p:txBody>
          <a:bodyPr>
            <a:noAutofit/>
          </a:bodyPr>
          <a:lstStyle/>
          <a:p>
            <a:pPr marL="0" indent="0">
              <a:buNone/>
            </a:pPr>
            <a:r>
              <a:rPr lang="en-US" sz="2200" dirty="0">
                <a:solidFill>
                  <a:schemeClr val="tx1"/>
                </a:solidFill>
                <a:latin typeface="Times New Roman" panose="02020603050405020304" pitchFamily="18" charset="0"/>
                <a:cs typeface="Times New Roman" panose="02020603050405020304" pitchFamily="18" charset="0"/>
              </a:rPr>
              <a:t>Human resource specialists need to have a kind and helpful manner because they are in frequent contact with people, namely employees. Employees in HR display a range of </a:t>
            </a:r>
            <a:r>
              <a:rPr lang="en-US" sz="2200" dirty="0" err="1">
                <a:solidFill>
                  <a:schemeClr val="tx1"/>
                </a:solidFill>
                <a:latin typeface="Times New Roman" panose="02020603050405020304" pitchFamily="18" charset="0"/>
                <a:cs typeface="Times New Roman" panose="02020603050405020304" pitchFamily="18" charset="0"/>
              </a:rPr>
              <a:t>behaviours</a:t>
            </a:r>
            <a:r>
              <a:rPr lang="en-US" sz="2200" dirty="0">
                <a:solidFill>
                  <a:schemeClr val="tx1"/>
                </a:solidFill>
                <a:latin typeface="Times New Roman" panose="02020603050405020304" pitchFamily="18" charset="0"/>
                <a:cs typeface="Times New Roman" panose="02020603050405020304" pitchFamily="18" charset="0"/>
              </a:rPr>
              <a:t>, such as:</a:t>
            </a:r>
          </a:p>
          <a:p>
            <a:pPr marL="0" indent="0">
              <a:buNone/>
            </a:pPr>
            <a:r>
              <a:rPr lang="en-GB" sz="2200" b="1" i="1" dirty="0">
                <a:solidFill>
                  <a:schemeClr val="tx1"/>
                </a:solidFill>
                <a:latin typeface="Times New Roman" panose="02020603050405020304" pitchFamily="18" charset="0"/>
                <a:cs typeface="Times New Roman" panose="02020603050405020304" pitchFamily="18" charset="0"/>
              </a:rPr>
              <a:t>Curious and transparency:</a:t>
            </a:r>
            <a:r>
              <a:rPr lang="en-GB" sz="2200" dirty="0">
                <a:solidFill>
                  <a:schemeClr val="tx1"/>
                </a:solidFill>
                <a:latin typeface="Times New Roman" panose="02020603050405020304" pitchFamily="18" charset="0"/>
                <a:cs typeface="Times New Roman" panose="02020603050405020304" pitchFamily="18" charset="0"/>
              </a:rPr>
              <a:t> </a:t>
            </a:r>
            <a:r>
              <a:rPr lang="en-US" sz="2200" dirty="0">
                <a:solidFill>
                  <a:schemeClr val="tx1"/>
                </a:solidFill>
                <a:latin typeface="Times New Roman" panose="02020603050405020304" pitchFamily="18" charset="0"/>
                <a:cs typeface="Times New Roman" panose="02020603050405020304" pitchFamily="18" charset="0"/>
              </a:rPr>
              <a:t>Human resources professionals are ready to answer any questions or concerns that employee may have while working, and they are also observant and honest (Pak et al., 2019). </a:t>
            </a:r>
          </a:p>
          <a:p>
            <a:pPr marL="0" indent="0">
              <a:buNone/>
            </a:pPr>
            <a:r>
              <a:rPr lang="en-US" sz="2200" dirty="0">
                <a:solidFill>
                  <a:schemeClr val="tx1"/>
                </a:solidFill>
                <a:latin typeface="Times New Roman" panose="02020603050405020304" pitchFamily="18" charset="0"/>
                <a:cs typeface="Times New Roman" panose="02020603050405020304" pitchFamily="18" charset="0"/>
              </a:rPr>
              <a:t>Experts in human resources remain composed under duress and are constantly available to assist with any issue that may come up.</a:t>
            </a:r>
          </a:p>
        </p:txBody>
      </p:sp>
      <p:pic>
        <p:nvPicPr>
          <p:cNvPr id="4" name="Picture 3">
            <a:extLst>
              <a:ext uri="{FF2B5EF4-FFF2-40B4-BE49-F238E27FC236}">
                <a16:creationId xmlns:a16="http://schemas.microsoft.com/office/drawing/2014/main" id="{55E3CBC7-AF07-374C-D3A7-E38105B7BC50}"/>
              </a:ext>
            </a:extLst>
          </p:cNvPr>
          <p:cNvPicPr>
            <a:picLocks noChangeAspect="1"/>
          </p:cNvPicPr>
          <p:nvPr/>
        </p:nvPicPr>
        <p:blipFill>
          <a:blip r:embed="rId3"/>
          <a:stretch>
            <a:fillRect/>
          </a:stretch>
        </p:blipFill>
        <p:spPr>
          <a:xfrm>
            <a:off x="206188" y="2037603"/>
            <a:ext cx="4423596" cy="3592232"/>
          </a:xfrm>
          <a:prstGeom prst="rect">
            <a:avLst/>
          </a:prstGeom>
        </p:spPr>
      </p:pic>
    </p:spTree>
    <p:extLst>
      <p:ext uri="{BB962C8B-B14F-4D97-AF65-F5344CB8AC3E}">
        <p14:creationId xmlns:p14="http://schemas.microsoft.com/office/powerpoint/2010/main" val="2774637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2067" y="346303"/>
            <a:ext cx="8596668" cy="1320800"/>
          </a:xfrm>
        </p:spPr>
        <p:txBody>
          <a:bodyPr>
            <a:normAutofit fontScale="90000"/>
          </a:bodyPr>
          <a:lstStyle/>
          <a:p>
            <a:pPr lvl="1" algn="ctr" defTabSz="457200" rtl="0">
              <a:spcBef>
                <a:spcPct val="0"/>
              </a:spcBef>
            </a:pPr>
            <a:r>
              <a:rPr lang="en-GB" sz="4800" b="1" dirty="0">
                <a:solidFill>
                  <a:schemeClr val="tx1"/>
                </a:solidFill>
                <a:latin typeface="Times New Roman" panose="02020603050405020304" pitchFamily="18" charset="0"/>
                <a:cs typeface="Times New Roman" panose="02020603050405020304" pitchFamily="18" charset="0"/>
              </a:rPr>
              <a:t>PERSONAL SWOT ANALYSIS</a:t>
            </a:r>
            <a:br>
              <a:rPr lang="en-US" sz="3600" b="1" u="sng" dirty="0">
                <a:solidFill>
                  <a:schemeClr val="tx1"/>
                </a:solidFill>
                <a:latin typeface="Times New Roman" panose="02020603050405020304" pitchFamily="18" charset="0"/>
                <a:cs typeface="Times New Roman" panose="02020603050405020304" pitchFamily="18" charset="0"/>
              </a:rPr>
            </a:b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791199" y="1667103"/>
            <a:ext cx="5827969" cy="4070309"/>
          </a:xfrm>
        </p:spPr>
        <p:txBody>
          <a:bodyPr>
            <a:noAutofit/>
          </a:bodyPr>
          <a:lstStyle/>
          <a:p>
            <a:r>
              <a:rPr lang="en-US" sz="2200" dirty="0">
                <a:solidFill>
                  <a:schemeClr val="tx1"/>
                </a:solidFill>
                <a:latin typeface="Times New Roman" panose="02020603050405020304" pitchFamily="18" charset="0"/>
                <a:cs typeface="Times New Roman" panose="02020603050405020304" pitchFamily="18" charset="0"/>
              </a:rPr>
              <a:t>People can evaluate the main advantages and disadvantages that help them achieve their career and personal goals by using the SWOT analysis. This study makes it easier for people to look at important possibilities and risks that they may face when thinking about moving up in their careers. The four main parts of the SWOT analysis are as follows:</a:t>
            </a:r>
          </a:p>
          <a:p>
            <a:endParaRPr lang="en-US" sz="22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C2F33F6-5851-79ED-3220-7B2D1216D658}"/>
              </a:ext>
            </a:extLst>
          </p:cNvPr>
          <p:cNvPicPr>
            <a:picLocks noChangeAspect="1"/>
          </p:cNvPicPr>
          <p:nvPr/>
        </p:nvPicPr>
        <p:blipFill>
          <a:blip r:embed="rId3"/>
          <a:stretch>
            <a:fillRect/>
          </a:stretch>
        </p:blipFill>
        <p:spPr>
          <a:xfrm>
            <a:off x="76199" y="2223247"/>
            <a:ext cx="5033683" cy="2456329"/>
          </a:xfrm>
          <a:prstGeom prst="rect">
            <a:avLst/>
          </a:prstGeom>
        </p:spPr>
      </p:pic>
    </p:spTree>
    <p:extLst>
      <p:ext uri="{BB962C8B-B14F-4D97-AF65-F5344CB8AC3E}">
        <p14:creationId xmlns:p14="http://schemas.microsoft.com/office/powerpoint/2010/main" val="2075482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2706221770"/>
              </p:ext>
            </p:extLst>
          </p:nvPr>
        </p:nvGraphicFramePr>
        <p:xfrm>
          <a:off x="690282" y="578223"/>
          <a:ext cx="10811436" cy="5701553"/>
        </p:xfrm>
        <a:graphic>
          <a:graphicData uri="http://schemas.openxmlformats.org/drawingml/2006/table">
            <a:tbl>
              <a:tblPr firstRow="1" firstCol="1" bandRow="1">
                <a:tableStyleId>{5C22544A-7EE6-4342-B048-85BDC9FD1C3A}</a:tableStyleId>
              </a:tblPr>
              <a:tblGrid>
                <a:gridCol w="5405718">
                  <a:extLst>
                    <a:ext uri="{9D8B030D-6E8A-4147-A177-3AD203B41FA5}">
                      <a16:colId xmlns:a16="http://schemas.microsoft.com/office/drawing/2014/main" val="554310405"/>
                    </a:ext>
                  </a:extLst>
                </a:gridCol>
                <a:gridCol w="5405718">
                  <a:extLst>
                    <a:ext uri="{9D8B030D-6E8A-4147-A177-3AD203B41FA5}">
                      <a16:colId xmlns:a16="http://schemas.microsoft.com/office/drawing/2014/main" val="2238340745"/>
                    </a:ext>
                  </a:extLst>
                </a:gridCol>
              </a:tblGrid>
              <a:tr h="2364967">
                <a:tc>
                  <a:txBody>
                    <a:bodyPr/>
                    <a:lstStyle/>
                    <a:p>
                      <a:pPr marL="0" marR="0" algn="ctr">
                        <a:lnSpc>
                          <a:spcPct val="150000"/>
                        </a:lnSpc>
                        <a:spcBef>
                          <a:spcPts val="0"/>
                        </a:spcBef>
                        <a:spcAft>
                          <a:spcPts val="0"/>
                        </a:spcAft>
                      </a:pPr>
                      <a:r>
                        <a:rPr lang="en-GB" sz="1600" b="1" dirty="0">
                          <a:solidFill>
                            <a:srgbClr val="FF0000"/>
                          </a:solidFill>
                          <a:effectLst/>
                          <a:latin typeface="Times New Roman" panose="02020603050405020304" pitchFamily="18" charset="0"/>
                          <a:cs typeface="Times New Roman" panose="02020603050405020304" pitchFamily="18" charset="0"/>
                        </a:rPr>
                        <a:t>Strength:</a:t>
                      </a:r>
                      <a:endParaRPr lang="en-US" sz="1600" b="1" dirty="0">
                        <a:solidFill>
                          <a:srgbClr val="FF0000"/>
                        </a:solidFill>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600" b="0" dirty="0">
                          <a:solidFill>
                            <a:srgbClr val="FF0000"/>
                          </a:solidFill>
                          <a:effectLst/>
                          <a:latin typeface="Times New Roman" panose="02020603050405020304" pitchFamily="18" charset="0"/>
                          <a:cs typeface="Times New Roman" panose="02020603050405020304" pitchFamily="18" charset="0"/>
                        </a:rPr>
                        <a:t>One of my many assets is that I have excellent communication skills, which allow me to express my views and thoughts to others in a clear and succinct manner. Conversely, my leadership skills enable me to mentor a group of people and share my knowledge.</a:t>
                      </a:r>
                      <a:endParaRPr lang="en-US" sz="1600" b="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1072" marR="51072" marT="0" marB="0">
                    <a:solidFill>
                      <a:schemeClr val="accent1">
                        <a:lumMod val="40000"/>
                        <a:lumOff val="60000"/>
                      </a:schemeClr>
                    </a:solidFill>
                  </a:tcPr>
                </a:tc>
                <a:tc>
                  <a:txBody>
                    <a:bodyPr/>
                    <a:lstStyle/>
                    <a:p>
                      <a:pPr marL="0" marR="0" algn="ctr">
                        <a:lnSpc>
                          <a:spcPct val="150000"/>
                        </a:lnSpc>
                        <a:spcBef>
                          <a:spcPts val="0"/>
                        </a:spcBef>
                        <a:spcAft>
                          <a:spcPts val="0"/>
                        </a:spcAft>
                      </a:pPr>
                      <a:r>
                        <a:rPr lang="en-GB" sz="1600" b="1" dirty="0">
                          <a:solidFill>
                            <a:srgbClr val="FF0000"/>
                          </a:solidFill>
                          <a:effectLst/>
                          <a:latin typeface="Times New Roman" panose="02020603050405020304" pitchFamily="18" charset="0"/>
                          <a:cs typeface="Times New Roman" panose="02020603050405020304" pitchFamily="18" charset="0"/>
                        </a:rPr>
                        <a:t>Weakness:</a:t>
                      </a:r>
                      <a:endParaRPr lang="en-US" sz="1600" b="1" dirty="0">
                        <a:solidFill>
                          <a:srgbClr val="FF0000"/>
                        </a:solidFill>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600" b="0" dirty="0">
                          <a:solidFill>
                            <a:srgbClr val="FF0000"/>
                          </a:solidFill>
                          <a:effectLst/>
                          <a:latin typeface="Times New Roman" panose="02020603050405020304" pitchFamily="18" charset="0"/>
                          <a:cs typeface="Times New Roman" panose="02020603050405020304" pitchFamily="18" charset="0"/>
                        </a:rPr>
                        <a:t>A few of my weaknesses that prevent me from progressing professionally include my poor critical thinking skills, my lack of experience in human resources, and my poor comprehension of administrative duties. Nevertheless, my self-assurance can suddenly collapse at any time.</a:t>
                      </a:r>
                    </a:p>
                  </a:txBody>
                  <a:tcPr marL="51072" marR="51072" marT="0" marB="0">
                    <a:solidFill>
                      <a:schemeClr val="accent1">
                        <a:lumMod val="40000"/>
                        <a:lumOff val="60000"/>
                      </a:schemeClr>
                    </a:solidFill>
                  </a:tcPr>
                </a:tc>
                <a:extLst>
                  <a:ext uri="{0D108BD9-81ED-4DB2-BD59-A6C34878D82A}">
                    <a16:rowId xmlns:a16="http://schemas.microsoft.com/office/drawing/2014/main" val="2964219061"/>
                  </a:ext>
                </a:extLst>
              </a:tr>
              <a:tr h="3336586">
                <a:tc>
                  <a:txBody>
                    <a:bodyPr/>
                    <a:lstStyle/>
                    <a:p>
                      <a:pPr marL="0" marR="0" algn="ctr">
                        <a:lnSpc>
                          <a:spcPct val="150000"/>
                        </a:lnSpc>
                        <a:spcBef>
                          <a:spcPts val="0"/>
                        </a:spcBef>
                        <a:spcAft>
                          <a:spcPts val="0"/>
                        </a:spcAft>
                      </a:pPr>
                      <a:r>
                        <a:rPr lang="en-GB" sz="1600" b="1" dirty="0">
                          <a:solidFill>
                            <a:srgbClr val="FF0000"/>
                          </a:solidFill>
                          <a:effectLst/>
                          <a:latin typeface="Times New Roman" panose="02020603050405020304" pitchFamily="18" charset="0"/>
                          <a:cs typeface="Times New Roman" panose="02020603050405020304" pitchFamily="18" charset="0"/>
                        </a:rPr>
                        <a:t>Opportunity:</a:t>
                      </a:r>
                      <a:endParaRPr lang="en-US" sz="1600" b="1" dirty="0">
                        <a:solidFill>
                          <a:srgbClr val="FF0000"/>
                        </a:solidFill>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600" b="0" dirty="0">
                          <a:solidFill>
                            <a:srgbClr val="FF0000"/>
                          </a:solidFill>
                          <a:effectLst/>
                          <a:latin typeface="Times New Roman" panose="02020603050405020304" pitchFamily="18" charset="0"/>
                          <a:cs typeface="Times New Roman" panose="02020603050405020304" pitchFamily="18" charset="0"/>
                        </a:rPr>
                        <a:t>There are numerous opportunities all around me, and I view them as bonus points that will enable me to progress in my career and accomplish my objectives. I've been able to sharpen my analytical skills and learn more about human resources by working here and interacting with other industry professionals.</a:t>
                      </a:r>
                      <a:endParaRPr lang="en-US" sz="1600" b="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1072" marR="51072" marT="0" marB="0">
                    <a:solidFill>
                      <a:schemeClr val="accent1">
                        <a:lumMod val="40000"/>
                        <a:lumOff val="60000"/>
                      </a:schemeClr>
                    </a:solidFill>
                  </a:tcPr>
                </a:tc>
                <a:tc>
                  <a:txBody>
                    <a:bodyPr/>
                    <a:lstStyle/>
                    <a:p>
                      <a:pPr marL="0" marR="0" algn="ctr">
                        <a:lnSpc>
                          <a:spcPct val="150000"/>
                        </a:lnSpc>
                        <a:spcBef>
                          <a:spcPts val="0"/>
                        </a:spcBef>
                        <a:spcAft>
                          <a:spcPts val="0"/>
                        </a:spcAft>
                      </a:pPr>
                      <a:r>
                        <a:rPr lang="en-GB" sz="1600" b="1" dirty="0">
                          <a:solidFill>
                            <a:srgbClr val="FF0000"/>
                          </a:solidFill>
                          <a:effectLst/>
                          <a:latin typeface="Times New Roman" panose="02020603050405020304" pitchFamily="18" charset="0"/>
                          <a:cs typeface="Times New Roman" panose="02020603050405020304" pitchFamily="18" charset="0"/>
                        </a:rPr>
                        <a:t>Threat:</a:t>
                      </a:r>
                      <a:endParaRPr lang="en-US" sz="1600" b="1" dirty="0">
                        <a:solidFill>
                          <a:srgbClr val="FF0000"/>
                        </a:solidFill>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600" b="0" dirty="0">
                          <a:solidFill>
                            <a:srgbClr val="FF0000"/>
                          </a:solidFill>
                          <a:effectLst/>
                          <a:latin typeface="Times New Roman" panose="02020603050405020304" pitchFamily="18" charset="0"/>
                          <a:cs typeface="Times New Roman" panose="02020603050405020304" pitchFamily="18" charset="0"/>
                        </a:rPr>
                        <a:t>When I say "threat," I mean the level of competition I'll face in the job market; my coworkers are the biggest risk because they have the knowledge and skills that make them successful. My peers are competitors who have more experience and knowledge in the HR sector than I do, and I lack their specific knowledge and background in this field.</a:t>
                      </a:r>
                      <a:endParaRPr lang="en-US" sz="1600" b="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1072" marR="51072" marT="0" marB="0">
                    <a:solidFill>
                      <a:schemeClr val="accent1">
                        <a:lumMod val="40000"/>
                        <a:lumOff val="60000"/>
                      </a:schemeClr>
                    </a:solidFill>
                  </a:tcPr>
                </a:tc>
                <a:extLst>
                  <a:ext uri="{0D108BD9-81ED-4DB2-BD59-A6C34878D82A}">
                    <a16:rowId xmlns:a16="http://schemas.microsoft.com/office/drawing/2014/main" val="2786592765"/>
                  </a:ext>
                </a:extLst>
              </a:tr>
            </a:tbl>
          </a:graphicData>
        </a:graphic>
      </p:graphicFrame>
    </p:spTree>
    <p:extLst>
      <p:ext uri="{BB962C8B-B14F-4D97-AF65-F5344CB8AC3E}">
        <p14:creationId xmlns:p14="http://schemas.microsoft.com/office/powerpoint/2010/main" val="3830925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Table 14"/>
          <p:cNvGraphicFramePr>
            <a:graphicFrameLocks noGrp="1"/>
          </p:cNvGraphicFramePr>
          <p:nvPr>
            <p:extLst>
              <p:ext uri="{D42A27DB-BD31-4B8C-83A1-F6EECF244321}">
                <p14:modId xmlns:p14="http://schemas.microsoft.com/office/powerpoint/2010/main" val="1560659078"/>
              </p:ext>
            </p:extLst>
          </p:nvPr>
        </p:nvGraphicFramePr>
        <p:xfrm>
          <a:off x="836023" y="326571"/>
          <a:ext cx="10387788" cy="1213917"/>
        </p:xfrm>
        <a:graphic>
          <a:graphicData uri="http://schemas.openxmlformats.org/drawingml/2006/table">
            <a:tbl>
              <a:tblPr firstRow="1" firstCol="1" lastRow="1" lastCol="1" bandRow="1" bandCol="1">
                <a:tableStyleId>{5C22544A-7EE6-4342-B048-85BDC9FD1C3A}</a:tableStyleId>
              </a:tblPr>
              <a:tblGrid>
                <a:gridCol w="10387788">
                  <a:extLst>
                    <a:ext uri="{9D8B030D-6E8A-4147-A177-3AD203B41FA5}">
                      <a16:colId xmlns:a16="http://schemas.microsoft.com/office/drawing/2014/main" val="2677438203"/>
                    </a:ext>
                  </a:extLst>
                </a:gridCol>
              </a:tblGrid>
              <a:tr h="550131">
                <a:tc>
                  <a:txBody>
                    <a:bodyPr/>
                    <a:lstStyle/>
                    <a:p>
                      <a:pPr marL="0" marR="0" algn="ctr">
                        <a:spcBef>
                          <a:spcPts val="15"/>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p>
                    <a:p>
                      <a:pPr marL="6985"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Name ALINA ROSU</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1217319904"/>
                  </a:ext>
                </a:extLst>
              </a:tr>
              <a:tr h="663786">
                <a:tc>
                  <a:txBody>
                    <a:bodyPr/>
                    <a:lstStyle/>
                    <a:p>
                      <a:pPr marL="6985" marR="5227320" indent="34925" algn="ctr">
                        <a:lnSpc>
                          <a:spcPct val="106000"/>
                        </a:lnSpc>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Job</a:t>
                      </a:r>
                      <a:r>
                        <a:rPr lang="en-US" sz="1600" spc="-25" dirty="0">
                          <a:solidFill>
                            <a:schemeClr val="tx1"/>
                          </a:solidFill>
                          <a:effectLst/>
                          <a:latin typeface="Times New Roman" panose="02020603050405020304" pitchFamily="18" charset="0"/>
                          <a:cs typeface="Times New Roman" panose="02020603050405020304" pitchFamily="18" charset="0"/>
                        </a:rPr>
                        <a:t> </a:t>
                      </a:r>
                      <a:r>
                        <a:rPr lang="en-US" sz="1600" dirty="0">
                          <a:solidFill>
                            <a:schemeClr val="tx1"/>
                          </a:solidFill>
                          <a:effectLst/>
                          <a:latin typeface="Times New Roman" panose="02020603050405020304" pitchFamily="18" charset="0"/>
                          <a:cs typeface="Times New Roman" panose="02020603050405020304" pitchFamily="18" charset="0"/>
                        </a:rPr>
                        <a:t>role:</a:t>
                      </a:r>
                      <a:r>
                        <a:rPr lang="en-US" sz="1600" spc="-30" dirty="0">
                          <a:solidFill>
                            <a:schemeClr val="tx1"/>
                          </a:solidFill>
                          <a:effectLst/>
                          <a:latin typeface="Times New Roman" panose="02020603050405020304" pitchFamily="18" charset="0"/>
                          <a:cs typeface="Times New Roman" panose="02020603050405020304" pitchFamily="18" charset="0"/>
                        </a:rPr>
                        <a:t> </a:t>
                      </a:r>
                      <a:r>
                        <a:rPr lang="en-US" sz="1600" dirty="0">
                          <a:solidFill>
                            <a:schemeClr val="tx1"/>
                          </a:solidFill>
                          <a:effectLst/>
                          <a:latin typeface="Times New Roman" panose="02020603050405020304" pitchFamily="18" charset="0"/>
                          <a:cs typeface="Times New Roman" panose="02020603050405020304" pitchFamily="18" charset="0"/>
                        </a:rPr>
                        <a:t>Human</a:t>
                      </a:r>
                      <a:r>
                        <a:rPr lang="en-US" sz="1600" spc="-30" dirty="0">
                          <a:solidFill>
                            <a:schemeClr val="tx1"/>
                          </a:solidFill>
                          <a:effectLst/>
                          <a:latin typeface="Times New Roman" panose="02020603050405020304" pitchFamily="18" charset="0"/>
                          <a:cs typeface="Times New Roman" panose="02020603050405020304" pitchFamily="18" charset="0"/>
                        </a:rPr>
                        <a:t> </a:t>
                      </a:r>
                      <a:r>
                        <a:rPr lang="en-US" sz="1600" dirty="0">
                          <a:solidFill>
                            <a:schemeClr val="tx1"/>
                          </a:solidFill>
                          <a:effectLst/>
                          <a:latin typeface="Times New Roman" panose="02020603050405020304" pitchFamily="18" charset="0"/>
                          <a:cs typeface="Times New Roman" panose="02020603050405020304" pitchFamily="18" charset="0"/>
                        </a:rPr>
                        <a:t>Resource</a:t>
                      </a:r>
                      <a:r>
                        <a:rPr lang="en-US" sz="1600" spc="-260" dirty="0">
                          <a:solidFill>
                            <a:schemeClr val="tx1"/>
                          </a:solidFill>
                          <a:effectLst/>
                          <a:latin typeface="Times New Roman" panose="02020603050405020304" pitchFamily="18" charset="0"/>
                          <a:cs typeface="Times New Roman" panose="02020603050405020304" pitchFamily="18" charset="0"/>
                        </a:rPr>
                        <a:t> </a:t>
                      </a:r>
                      <a:r>
                        <a:rPr lang="en-US" sz="1600" dirty="0">
                          <a:solidFill>
                            <a:schemeClr val="tx1"/>
                          </a:solidFill>
                          <a:effectLst/>
                          <a:latin typeface="Times New Roman" panose="02020603050405020304" pitchFamily="18" charset="0"/>
                          <a:cs typeface="Times New Roman" panose="02020603050405020304" pitchFamily="18" charset="0"/>
                        </a:rPr>
                        <a:t>Officer</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2659551875"/>
                  </a:ext>
                </a:extLst>
              </a:tr>
            </a:tbl>
          </a:graphicData>
        </a:graphic>
      </p:graphicFrame>
      <p:graphicFrame>
        <p:nvGraphicFramePr>
          <p:cNvPr id="16" name="Table 15"/>
          <p:cNvGraphicFramePr>
            <a:graphicFrameLocks noGrp="1"/>
          </p:cNvGraphicFramePr>
          <p:nvPr>
            <p:extLst>
              <p:ext uri="{D42A27DB-BD31-4B8C-83A1-F6EECF244321}">
                <p14:modId xmlns:p14="http://schemas.microsoft.com/office/powerpoint/2010/main" val="53879664"/>
              </p:ext>
            </p:extLst>
          </p:nvPr>
        </p:nvGraphicFramePr>
        <p:xfrm>
          <a:off x="836022" y="1540487"/>
          <a:ext cx="10387789" cy="4716620"/>
        </p:xfrm>
        <a:graphic>
          <a:graphicData uri="http://schemas.openxmlformats.org/drawingml/2006/table">
            <a:tbl>
              <a:tblPr firstRow="1" firstCol="1" lastRow="1" lastCol="1" bandRow="1" bandCol="1">
                <a:tableStyleId>{5C22544A-7EE6-4342-B048-85BDC9FD1C3A}</a:tableStyleId>
              </a:tblPr>
              <a:tblGrid>
                <a:gridCol w="2078327">
                  <a:extLst>
                    <a:ext uri="{9D8B030D-6E8A-4147-A177-3AD203B41FA5}">
                      <a16:colId xmlns:a16="http://schemas.microsoft.com/office/drawing/2014/main" val="1520735663"/>
                    </a:ext>
                  </a:extLst>
                </a:gridCol>
                <a:gridCol w="2076404">
                  <a:extLst>
                    <a:ext uri="{9D8B030D-6E8A-4147-A177-3AD203B41FA5}">
                      <a16:colId xmlns:a16="http://schemas.microsoft.com/office/drawing/2014/main" val="1852076112"/>
                    </a:ext>
                  </a:extLst>
                </a:gridCol>
                <a:gridCol w="2078327">
                  <a:extLst>
                    <a:ext uri="{9D8B030D-6E8A-4147-A177-3AD203B41FA5}">
                      <a16:colId xmlns:a16="http://schemas.microsoft.com/office/drawing/2014/main" val="346119317"/>
                    </a:ext>
                  </a:extLst>
                </a:gridCol>
                <a:gridCol w="2076404">
                  <a:extLst>
                    <a:ext uri="{9D8B030D-6E8A-4147-A177-3AD203B41FA5}">
                      <a16:colId xmlns:a16="http://schemas.microsoft.com/office/drawing/2014/main" val="1690980002"/>
                    </a:ext>
                  </a:extLst>
                </a:gridCol>
                <a:gridCol w="2078327">
                  <a:extLst>
                    <a:ext uri="{9D8B030D-6E8A-4147-A177-3AD203B41FA5}">
                      <a16:colId xmlns:a16="http://schemas.microsoft.com/office/drawing/2014/main" val="3194819389"/>
                    </a:ext>
                  </a:extLst>
                </a:gridCol>
              </a:tblGrid>
              <a:tr h="683569">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1270"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Very</a:t>
                      </a:r>
                      <a:r>
                        <a:rPr lang="en-US" sz="1600" spc="-1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good</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1270"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Good</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1905"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Adequate</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3175"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Little</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or</a:t>
                      </a:r>
                      <a:r>
                        <a:rPr lang="en-US" sz="1600" spc="-2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no</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experience</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3326462721"/>
                  </a:ext>
                </a:extLst>
              </a:tr>
              <a:tr h="717747">
                <a:tc gridSpan="5">
                  <a:txBody>
                    <a:bodyPr/>
                    <a:lstStyle/>
                    <a:p>
                      <a:pPr marL="2540" marR="0" algn="ctr">
                        <a:spcBef>
                          <a:spcPts val="45"/>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Information</a:t>
                      </a:r>
                      <a:r>
                        <a:rPr lang="en-US" sz="1600" spc="-15" dirty="0">
                          <a:solidFill>
                            <a:schemeClr val="tx1"/>
                          </a:solidFill>
                          <a:effectLst/>
                          <a:latin typeface="Times New Roman" panose="02020603050405020304" pitchFamily="18" charset="0"/>
                          <a:cs typeface="Times New Roman" panose="02020603050405020304" pitchFamily="18" charset="0"/>
                        </a:rPr>
                        <a:t> </a:t>
                      </a:r>
                      <a:r>
                        <a:rPr lang="en-US" sz="1600" dirty="0">
                          <a:solidFill>
                            <a:schemeClr val="tx1"/>
                          </a:solidFill>
                          <a:effectLst/>
                          <a:latin typeface="Times New Roman" panose="02020603050405020304" pitchFamily="18" charset="0"/>
                          <a:cs typeface="Times New Roman" panose="02020603050405020304" pitchFamily="18" charset="0"/>
                        </a:rPr>
                        <a:t>Technology</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859820252"/>
                  </a:ext>
                </a:extLst>
              </a:tr>
              <a:tr h="723444">
                <a:tc>
                  <a:txBody>
                    <a:bodyPr/>
                    <a:lstStyle/>
                    <a:p>
                      <a:pPr marL="2540"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Use</a:t>
                      </a:r>
                      <a:r>
                        <a:rPr lang="en-US" sz="1600" spc="-2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Microsoft</a:t>
                      </a:r>
                      <a:r>
                        <a:rPr lang="en-US" sz="1600" spc="-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Office</a:t>
                      </a:r>
                    </a:p>
                    <a:p>
                      <a:pPr marL="2540" marR="0" algn="ctr">
                        <a:spcBef>
                          <a:spcPts val="8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Word</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r>
                        <a:rPr lang="en-US" sz="1600" dirty="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1849131023"/>
                  </a:ext>
                </a:extLst>
              </a:tr>
              <a:tr h="374538">
                <a:tc>
                  <a:txBody>
                    <a:bodyPr/>
                    <a:lstStyle/>
                    <a:p>
                      <a:pPr marL="2540"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Use</a:t>
                      </a:r>
                      <a:r>
                        <a:rPr lang="en-US" sz="1600" spc="-1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Excel</a:t>
                      </a:r>
                      <a:r>
                        <a:rPr lang="en-US" sz="1600" spc="-1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spreadsheet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3142752380"/>
                  </a:ext>
                </a:extLst>
              </a:tr>
              <a:tr h="371690">
                <a:tc>
                  <a:txBody>
                    <a:bodyPr/>
                    <a:lstStyle/>
                    <a:p>
                      <a:pPr marL="2540" marR="0" algn="ctr">
                        <a:spcBef>
                          <a:spcPts val="3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Use</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a</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Database</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2475779914"/>
                  </a:ext>
                </a:extLst>
              </a:tr>
              <a:tr h="720595">
                <a:tc>
                  <a:txBody>
                    <a:bodyPr/>
                    <a:lstStyle/>
                    <a:p>
                      <a:pPr marL="2540"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Use</a:t>
                      </a:r>
                      <a:r>
                        <a:rPr lang="en-US" sz="1600" spc="-2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specialist</a:t>
                      </a:r>
                    </a:p>
                    <a:p>
                      <a:pPr marL="2540" marR="0" algn="ctr">
                        <a:lnSpc>
                          <a:spcPts val="1135"/>
                        </a:lnSpc>
                        <a:spcBef>
                          <a:spcPts val="9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HR</a:t>
                      </a:r>
                      <a:r>
                        <a:rPr lang="en-US" sz="1600" spc="-1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software</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3430150279"/>
                  </a:ext>
                </a:extLst>
              </a:tr>
              <a:tr h="374538">
                <a:tc>
                  <a:txBody>
                    <a:bodyPr/>
                    <a:lstStyle/>
                    <a:p>
                      <a:pPr marL="2540"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Use</a:t>
                      </a:r>
                      <a:r>
                        <a:rPr lang="en-US" sz="1600" spc="-1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the</a:t>
                      </a:r>
                      <a:r>
                        <a:rPr lang="en-US" sz="1600" spc="-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internet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3996172390"/>
                  </a:ext>
                </a:extLst>
              </a:tr>
              <a:tr h="371690">
                <a:tc>
                  <a:txBody>
                    <a:bodyPr/>
                    <a:lstStyle/>
                    <a:p>
                      <a:pPr marL="2540"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Use</a:t>
                      </a:r>
                      <a:r>
                        <a:rPr lang="en-US" sz="1600" spc="-1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e-mail</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3769945247"/>
                  </a:ext>
                </a:extLst>
              </a:tr>
              <a:tr h="378809">
                <a:tc>
                  <a:txBody>
                    <a:bodyPr/>
                    <a:lstStyle/>
                    <a:p>
                      <a:pPr marL="2540" marR="0" algn="ctr">
                        <a:spcBef>
                          <a:spcPts val="4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Use</a:t>
                      </a:r>
                      <a:r>
                        <a:rPr lang="en-US" sz="1600" spc="-2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PowerPoint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2375891007"/>
                  </a:ext>
                </a:extLst>
              </a:tr>
            </a:tbl>
          </a:graphicData>
        </a:graphic>
      </p:graphicFrame>
    </p:spTree>
    <p:extLst>
      <p:ext uri="{BB962C8B-B14F-4D97-AF65-F5344CB8AC3E}">
        <p14:creationId xmlns:p14="http://schemas.microsoft.com/office/powerpoint/2010/main" val="2956701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705693681"/>
              </p:ext>
            </p:extLst>
          </p:nvPr>
        </p:nvGraphicFramePr>
        <p:xfrm>
          <a:off x="522514" y="862149"/>
          <a:ext cx="11006095" cy="5406206"/>
        </p:xfrm>
        <a:graphic>
          <a:graphicData uri="http://schemas.openxmlformats.org/drawingml/2006/table">
            <a:tbl>
              <a:tblPr firstRow="1" firstCol="1" lastRow="1" lastCol="1" bandRow="1" bandCol="1">
                <a:tableStyleId>{5C22544A-7EE6-4342-B048-85BDC9FD1C3A}</a:tableStyleId>
              </a:tblPr>
              <a:tblGrid>
                <a:gridCol w="2202035">
                  <a:extLst>
                    <a:ext uri="{9D8B030D-6E8A-4147-A177-3AD203B41FA5}">
                      <a16:colId xmlns:a16="http://schemas.microsoft.com/office/drawing/2014/main" val="2286087991"/>
                    </a:ext>
                  </a:extLst>
                </a:gridCol>
                <a:gridCol w="2199995">
                  <a:extLst>
                    <a:ext uri="{9D8B030D-6E8A-4147-A177-3AD203B41FA5}">
                      <a16:colId xmlns:a16="http://schemas.microsoft.com/office/drawing/2014/main" val="764023558"/>
                    </a:ext>
                  </a:extLst>
                </a:gridCol>
                <a:gridCol w="2202035">
                  <a:extLst>
                    <a:ext uri="{9D8B030D-6E8A-4147-A177-3AD203B41FA5}">
                      <a16:colId xmlns:a16="http://schemas.microsoft.com/office/drawing/2014/main" val="3134414404"/>
                    </a:ext>
                  </a:extLst>
                </a:gridCol>
                <a:gridCol w="2199995">
                  <a:extLst>
                    <a:ext uri="{9D8B030D-6E8A-4147-A177-3AD203B41FA5}">
                      <a16:colId xmlns:a16="http://schemas.microsoft.com/office/drawing/2014/main" val="1618358310"/>
                    </a:ext>
                  </a:extLst>
                </a:gridCol>
                <a:gridCol w="2202035">
                  <a:extLst>
                    <a:ext uri="{9D8B030D-6E8A-4147-A177-3AD203B41FA5}">
                      <a16:colId xmlns:a16="http://schemas.microsoft.com/office/drawing/2014/main" val="2069590314"/>
                    </a:ext>
                  </a:extLst>
                </a:gridCol>
              </a:tblGrid>
              <a:tr h="496388">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1270"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Very</a:t>
                      </a:r>
                      <a:r>
                        <a:rPr lang="en-US" sz="1600" spc="-1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good</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1270"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Good</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1905"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Adequate</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3175"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Little</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or</a:t>
                      </a:r>
                      <a:r>
                        <a:rPr lang="en-US" sz="1600" spc="-2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no</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experience</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86599238"/>
                  </a:ext>
                </a:extLst>
              </a:tr>
              <a:tr h="607008">
                <a:tc gridSpan="5">
                  <a:txBody>
                    <a:bodyPr/>
                    <a:lstStyle/>
                    <a:p>
                      <a:pPr marL="2540" marR="0" algn="ctr">
                        <a:lnSpc>
                          <a:spcPts val="1145"/>
                        </a:lnSpc>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Communication</a:t>
                      </a:r>
                      <a:r>
                        <a:rPr lang="en-US" sz="1600" spc="-10" dirty="0">
                          <a:solidFill>
                            <a:schemeClr val="tx1"/>
                          </a:solidFill>
                          <a:effectLst/>
                          <a:latin typeface="Times New Roman" panose="02020603050405020304" pitchFamily="18" charset="0"/>
                          <a:cs typeface="Times New Roman" panose="02020603050405020304" pitchFamily="18" charset="0"/>
                        </a:rPr>
                        <a:t> </a:t>
                      </a:r>
                      <a:r>
                        <a:rPr lang="en-US" sz="1600" dirty="0">
                          <a:solidFill>
                            <a:schemeClr val="tx1"/>
                          </a:solidFill>
                          <a:effectLst/>
                          <a:latin typeface="Times New Roman" panose="02020603050405020304" pitchFamily="18" charset="0"/>
                          <a:cs typeface="Times New Roman" panose="02020603050405020304" pitchFamily="18" charset="0"/>
                        </a:rPr>
                        <a:t>Skills</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46632348"/>
                  </a:ext>
                </a:extLst>
              </a:tr>
              <a:tr h="608230">
                <a:tc>
                  <a:txBody>
                    <a:bodyPr/>
                    <a:lstStyle/>
                    <a:p>
                      <a:pPr marL="2540"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Drafting</a:t>
                      </a:r>
                      <a:r>
                        <a:rPr lang="en-US" sz="1600" spc="-2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contracts</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of</a:t>
                      </a:r>
                    </a:p>
                    <a:p>
                      <a:pPr marL="2540" marR="0" algn="ctr">
                        <a:spcBef>
                          <a:spcPts val="9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employment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3396505163"/>
                  </a:ext>
                </a:extLst>
              </a:tr>
              <a:tr h="665900">
                <a:tc>
                  <a:txBody>
                    <a:bodyPr/>
                    <a:lstStyle/>
                    <a:p>
                      <a:pPr marL="2540"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Taking</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notes of</a:t>
                      </a:r>
                    </a:p>
                    <a:p>
                      <a:pPr marL="2540" marR="0" algn="ctr">
                        <a:spcBef>
                          <a:spcPts val="9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disciplinary</a:t>
                      </a:r>
                      <a:r>
                        <a:rPr lang="en-US" sz="1600" spc="26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hearings</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2183060560"/>
                  </a:ext>
                </a:extLst>
              </a:tr>
              <a:tr h="306558">
                <a:tc>
                  <a:txBody>
                    <a:bodyPr/>
                    <a:lstStyle/>
                    <a:p>
                      <a:pPr marL="1270"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Write</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reports</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3419369007"/>
                  </a:ext>
                </a:extLst>
              </a:tr>
              <a:tr h="830514">
                <a:tc>
                  <a:txBody>
                    <a:bodyPr/>
                    <a:lstStyle/>
                    <a:p>
                      <a:pPr marL="2540" marR="0" algn="ctr">
                        <a:lnSpc>
                          <a:spcPts val="1145"/>
                        </a:lnSpc>
                        <a:spcBef>
                          <a:spcPts val="0"/>
                        </a:spcBef>
                        <a:spcAft>
                          <a:spcPts val="0"/>
                        </a:spcAft>
                        <a:tabLst>
                          <a:tab pos="636270" algn="l"/>
                          <a:tab pos="1249680" algn="l"/>
                        </a:tabLst>
                      </a:pPr>
                      <a:r>
                        <a:rPr lang="en-US" sz="1600">
                          <a:solidFill>
                            <a:schemeClr val="tx1"/>
                          </a:solidFill>
                          <a:effectLst/>
                          <a:latin typeface="Times New Roman" panose="02020603050405020304" pitchFamily="18" charset="0"/>
                          <a:cs typeface="Times New Roman" panose="02020603050405020304" pitchFamily="18" charset="0"/>
                        </a:rPr>
                        <a:t>Produce	material	to</a:t>
                      </a:r>
                    </a:p>
                    <a:p>
                      <a:pPr marL="2540" marR="0" algn="ctr">
                        <a:lnSpc>
                          <a:spcPts val="1135"/>
                        </a:lnSpc>
                        <a:spcBef>
                          <a:spcPts val="9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support</a:t>
                      </a:r>
                      <a:r>
                        <a:rPr lang="en-US" sz="1600" spc="-2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presentations</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2272685237"/>
                  </a:ext>
                </a:extLst>
              </a:tr>
              <a:tr h="610672">
                <a:tc>
                  <a:txBody>
                    <a:bodyPr/>
                    <a:lstStyle/>
                    <a:p>
                      <a:pPr marL="2540" marR="0" algn="ctr">
                        <a:spcBef>
                          <a:spcPts val="1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Delivering</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a</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training</a:t>
                      </a:r>
                    </a:p>
                    <a:p>
                      <a:pPr marL="2540" marR="0" algn="ctr">
                        <a:spcBef>
                          <a:spcPts val="8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session</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4229376025"/>
                  </a:ext>
                </a:extLst>
              </a:tr>
              <a:tr h="610672">
                <a:tc>
                  <a:txBody>
                    <a:bodyPr/>
                    <a:lstStyle/>
                    <a:p>
                      <a:pPr marL="2540" marR="0" algn="ctr">
                        <a:spcBef>
                          <a:spcPts val="1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Resolving</a:t>
                      </a:r>
                    </a:p>
                    <a:p>
                      <a:pPr marL="2540" marR="0" algn="ctr">
                        <a:spcBef>
                          <a:spcPts val="85"/>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disputes/complaints</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1207322828"/>
                  </a:ext>
                </a:extLst>
              </a:tr>
              <a:tr h="310221">
                <a:tc>
                  <a:txBody>
                    <a:bodyPr/>
                    <a:lstStyle/>
                    <a:p>
                      <a:pPr marL="2540"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Interviewing</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205973874"/>
                  </a:ext>
                </a:extLst>
              </a:tr>
              <a:tr h="360043">
                <a:tc>
                  <a:txBody>
                    <a:bodyPr/>
                    <a:lstStyle/>
                    <a:p>
                      <a:pPr marL="2540" marR="0" algn="ctr">
                        <a:lnSpc>
                          <a:spcPts val="1145"/>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Advising</a:t>
                      </a:r>
                      <a:r>
                        <a:rPr lang="en-US" sz="1600" spc="-10">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on</a:t>
                      </a:r>
                      <a:r>
                        <a:rPr lang="en-US" sz="1600" spc="-15">
                          <a:solidFill>
                            <a:schemeClr val="tx1"/>
                          </a:solidFill>
                          <a:effectLst/>
                          <a:latin typeface="Times New Roman" panose="02020603050405020304" pitchFamily="18" charset="0"/>
                          <a:cs typeface="Times New Roman" panose="02020603050405020304" pitchFamily="18" charset="0"/>
                        </a:rPr>
                        <a:t> </a:t>
                      </a:r>
                      <a:r>
                        <a:rPr lang="en-US" sz="1600">
                          <a:solidFill>
                            <a:schemeClr val="tx1"/>
                          </a:solidFill>
                          <a:effectLst/>
                          <a:latin typeface="Times New Roman" panose="02020603050405020304" pitchFamily="18" charset="0"/>
                          <a:cs typeface="Times New Roman" panose="02020603050405020304" pitchFamily="18" charset="0"/>
                        </a:rPr>
                        <a:t>HR issues</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 </a:t>
                      </a:r>
                      <a:endParaRPr lang="en-US" sz="160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tc>
                  <a:txBody>
                    <a:bodyPr/>
                    <a:lstStyle/>
                    <a:p>
                      <a:pPr marL="0" marR="0" algn="ctr">
                        <a:spcBef>
                          <a:spcPts val="0"/>
                        </a:spcBef>
                        <a:spcAft>
                          <a:spcPts val="0"/>
                        </a:spcAft>
                      </a:pPr>
                      <a:r>
                        <a:rPr lang="en-US" sz="1600" dirty="0">
                          <a:solidFill>
                            <a:schemeClr val="tx1"/>
                          </a:solidFill>
                          <a:effectLst/>
                          <a:latin typeface="Times New Roman" panose="02020603050405020304" pitchFamily="18" charset="0"/>
                          <a:cs typeface="Times New Roman" panose="02020603050405020304" pitchFamily="18" charset="0"/>
                          <a:sym typeface="Wingdings 2" panose="05020102010507070707" pitchFamily="18" charset="2"/>
                        </a:rPr>
                        <a:t></a:t>
                      </a:r>
                      <a:endParaRPr lang="en-US" sz="1600" dirty="0">
                        <a:solidFill>
                          <a:schemeClr val="tx1"/>
                        </a:solidFill>
                        <a:effectLst/>
                        <a:latin typeface="Times New Roman" panose="02020603050405020304" pitchFamily="18" charset="0"/>
                        <a:ea typeface="Arial MT"/>
                        <a:cs typeface="Times New Roman" panose="02020603050405020304" pitchFamily="18" charset="0"/>
                      </a:endParaRPr>
                    </a:p>
                  </a:txBody>
                  <a:tcPr marL="0" marR="0" marT="0" marB="0">
                    <a:solidFill>
                      <a:schemeClr val="accent1">
                        <a:lumMod val="40000"/>
                        <a:lumOff val="60000"/>
                      </a:schemeClr>
                    </a:solidFill>
                  </a:tcPr>
                </a:tc>
                <a:extLst>
                  <a:ext uri="{0D108BD9-81ED-4DB2-BD59-A6C34878D82A}">
                    <a16:rowId xmlns:a16="http://schemas.microsoft.com/office/drawing/2014/main" val="766931764"/>
                  </a:ext>
                </a:extLst>
              </a:tr>
            </a:tbl>
          </a:graphicData>
        </a:graphic>
      </p:graphicFrame>
    </p:spTree>
    <p:extLst>
      <p:ext uri="{BB962C8B-B14F-4D97-AF65-F5344CB8AC3E}">
        <p14:creationId xmlns:p14="http://schemas.microsoft.com/office/powerpoint/2010/main" val="281343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685" y="0"/>
            <a:ext cx="8596668" cy="1320800"/>
          </a:xfrm>
        </p:spPr>
        <p:txBody>
          <a:bodyPr/>
          <a:lstStyle/>
          <a:p>
            <a:pPr algn="ctr"/>
            <a:r>
              <a:rPr lang="en-US" dirty="0">
                <a:solidFill>
                  <a:schemeClr val="tx1"/>
                </a:solidFill>
                <a:latin typeface="Times New Roman" panose="02020603050405020304" pitchFamily="18" charset="0"/>
                <a:cs typeface="Times New Roman" panose="02020603050405020304" pitchFamily="18" charset="0"/>
              </a:rPr>
              <a:t>PERSONAL SKILLS AUDIT</a:t>
            </a:r>
            <a:endParaRPr lang="en-US"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4060434558"/>
              </p:ext>
            </p:extLst>
          </p:nvPr>
        </p:nvGraphicFramePr>
        <p:xfrm>
          <a:off x="841829" y="1103086"/>
          <a:ext cx="10672485" cy="5167087"/>
        </p:xfrm>
        <a:graphic>
          <a:graphicData uri="http://schemas.openxmlformats.org/drawingml/2006/table">
            <a:tbl>
              <a:tblPr>
                <a:tableStyleId>{5C22544A-7EE6-4342-B048-85BDC9FD1C3A}</a:tableStyleId>
              </a:tblPr>
              <a:tblGrid>
                <a:gridCol w="2134497">
                  <a:extLst>
                    <a:ext uri="{9D8B030D-6E8A-4147-A177-3AD203B41FA5}">
                      <a16:colId xmlns:a16="http://schemas.microsoft.com/office/drawing/2014/main" val="3592641568"/>
                    </a:ext>
                  </a:extLst>
                </a:gridCol>
                <a:gridCol w="2134497">
                  <a:extLst>
                    <a:ext uri="{9D8B030D-6E8A-4147-A177-3AD203B41FA5}">
                      <a16:colId xmlns:a16="http://schemas.microsoft.com/office/drawing/2014/main" val="1278448796"/>
                    </a:ext>
                  </a:extLst>
                </a:gridCol>
                <a:gridCol w="2134497">
                  <a:extLst>
                    <a:ext uri="{9D8B030D-6E8A-4147-A177-3AD203B41FA5}">
                      <a16:colId xmlns:a16="http://schemas.microsoft.com/office/drawing/2014/main" val="1556887124"/>
                    </a:ext>
                  </a:extLst>
                </a:gridCol>
                <a:gridCol w="2134497">
                  <a:extLst>
                    <a:ext uri="{9D8B030D-6E8A-4147-A177-3AD203B41FA5}">
                      <a16:colId xmlns:a16="http://schemas.microsoft.com/office/drawing/2014/main" val="4084934880"/>
                    </a:ext>
                  </a:extLst>
                </a:gridCol>
                <a:gridCol w="2134497">
                  <a:extLst>
                    <a:ext uri="{9D8B030D-6E8A-4147-A177-3AD203B41FA5}">
                      <a16:colId xmlns:a16="http://schemas.microsoft.com/office/drawing/2014/main" val="3429006397"/>
                    </a:ext>
                  </a:extLst>
                </a:gridCol>
              </a:tblGrid>
              <a:tr h="601237">
                <a:tc>
                  <a:txBody>
                    <a:bodyPr/>
                    <a:lstStyle/>
                    <a:p>
                      <a:pPr marL="0" marR="0" algn="just">
                        <a:lnSpc>
                          <a:spcPct val="150000"/>
                        </a:lnSpc>
                        <a:spcBef>
                          <a:spcPts val="0"/>
                        </a:spcBef>
                        <a:spcAft>
                          <a:spcPts val="0"/>
                        </a:spcAft>
                      </a:pPr>
                      <a:r>
                        <a:rPr lang="en-GB" sz="1600">
                          <a:effectLst/>
                        </a:rPr>
                        <a:t>Skills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Very good</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Good</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Average</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No good</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623298974"/>
                  </a:ext>
                </a:extLst>
              </a:tr>
              <a:tr h="601237">
                <a:tc gridSpan="5">
                  <a:txBody>
                    <a:bodyPr/>
                    <a:lstStyle/>
                    <a:p>
                      <a:pPr marL="0" marR="0" algn="ctr">
                        <a:lnSpc>
                          <a:spcPct val="150000"/>
                        </a:lnSpc>
                        <a:spcBef>
                          <a:spcPts val="0"/>
                        </a:spcBef>
                        <a:spcAft>
                          <a:spcPts val="0"/>
                        </a:spcAft>
                      </a:pPr>
                      <a:r>
                        <a:rPr lang="en-GB" sz="1600" dirty="0">
                          <a:effectLst/>
                        </a:rPr>
                        <a:t>Information technology</a:t>
                      </a:r>
                      <a:endParaRPr lang="en-US" sz="1600" dirty="0">
                        <a:effectLst/>
                        <a:latin typeface="Times New Roman" panose="02020603050405020304" pitchFamily="18" charset="0"/>
                        <a:ea typeface="Times New Roman" panose="02020603050405020304" pitchFamily="18" charset="0"/>
                      </a:endParaRPr>
                    </a:p>
                  </a:txBody>
                  <a:tcPr marL="34925" marR="34925" marT="34925" marB="34925"/>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072275586"/>
                  </a:ext>
                </a:extLst>
              </a:tr>
              <a:tr h="1080451">
                <a:tc>
                  <a:txBody>
                    <a:bodyPr/>
                    <a:lstStyle/>
                    <a:p>
                      <a:pPr marL="0" marR="0" algn="just">
                        <a:lnSpc>
                          <a:spcPct val="150000"/>
                        </a:lnSpc>
                        <a:spcBef>
                          <a:spcPts val="0"/>
                        </a:spcBef>
                        <a:spcAft>
                          <a:spcPts val="0"/>
                        </a:spcAft>
                      </a:pPr>
                      <a:r>
                        <a:rPr lang="en-GB" sz="1600">
                          <a:effectLst/>
                        </a:rPr>
                        <a:t>Use of Micro soft systems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Yes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dirty="0">
                          <a:effectLst/>
                        </a:rPr>
                        <a:t> </a:t>
                      </a:r>
                      <a:endParaRPr lang="en-US" sz="1600" dirty="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2605768762"/>
                  </a:ext>
                </a:extLst>
              </a:tr>
              <a:tr h="601237">
                <a:tc>
                  <a:txBody>
                    <a:bodyPr/>
                    <a:lstStyle/>
                    <a:p>
                      <a:pPr marL="0" marR="0" algn="just">
                        <a:lnSpc>
                          <a:spcPct val="150000"/>
                        </a:lnSpc>
                        <a:spcBef>
                          <a:spcPts val="0"/>
                        </a:spcBef>
                        <a:spcAft>
                          <a:spcPts val="0"/>
                        </a:spcAft>
                      </a:pPr>
                      <a:r>
                        <a:rPr lang="en-GB" sz="1600">
                          <a:effectLst/>
                        </a:rPr>
                        <a:t>Use of word</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Yes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dirty="0">
                          <a:effectLst/>
                        </a:rPr>
                        <a:t> </a:t>
                      </a:r>
                      <a:endParaRPr lang="en-US" sz="1600" dirty="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720236714"/>
                  </a:ext>
                </a:extLst>
              </a:tr>
              <a:tr h="601237">
                <a:tc>
                  <a:txBody>
                    <a:bodyPr/>
                    <a:lstStyle/>
                    <a:p>
                      <a:pPr marL="0" marR="0" algn="just">
                        <a:lnSpc>
                          <a:spcPct val="150000"/>
                        </a:lnSpc>
                        <a:spcBef>
                          <a:spcPts val="0"/>
                        </a:spcBef>
                        <a:spcAft>
                          <a:spcPts val="0"/>
                        </a:spcAft>
                      </a:pPr>
                      <a:r>
                        <a:rPr lang="en-GB" sz="1600">
                          <a:effectLst/>
                        </a:rPr>
                        <a:t>Use of excel</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Yes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1304319043"/>
                  </a:ext>
                </a:extLst>
              </a:tr>
              <a:tr h="1080451">
                <a:tc>
                  <a:txBody>
                    <a:bodyPr/>
                    <a:lstStyle/>
                    <a:p>
                      <a:pPr marL="0" marR="0" algn="just">
                        <a:lnSpc>
                          <a:spcPct val="150000"/>
                        </a:lnSpc>
                        <a:spcBef>
                          <a:spcPts val="0"/>
                        </a:spcBef>
                        <a:spcAft>
                          <a:spcPts val="0"/>
                        </a:spcAft>
                      </a:pPr>
                      <a:r>
                        <a:rPr lang="en-GB" sz="1600">
                          <a:effectLst/>
                        </a:rPr>
                        <a:t>Use of administrative system</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dirty="0">
                          <a:effectLst/>
                        </a:rPr>
                        <a:t> </a:t>
                      </a:r>
                      <a:endParaRPr lang="en-US" sz="1600" dirty="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No</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2816243905"/>
                  </a:ext>
                </a:extLst>
              </a:tr>
              <a:tr h="601237">
                <a:tc>
                  <a:txBody>
                    <a:bodyPr/>
                    <a:lstStyle/>
                    <a:p>
                      <a:pPr marL="0" marR="0" algn="just">
                        <a:lnSpc>
                          <a:spcPct val="150000"/>
                        </a:lnSpc>
                        <a:spcBef>
                          <a:spcPts val="0"/>
                        </a:spcBef>
                        <a:spcAft>
                          <a:spcPts val="0"/>
                        </a:spcAft>
                      </a:pPr>
                      <a:r>
                        <a:rPr lang="en-GB" sz="1600">
                          <a:effectLst/>
                        </a:rPr>
                        <a:t>Use of HR portal</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Not sure</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dirty="0">
                          <a:effectLst/>
                        </a:rPr>
                        <a:t> </a:t>
                      </a:r>
                      <a:endParaRPr lang="en-US" sz="1600" dirty="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655833910"/>
                  </a:ext>
                </a:extLst>
              </a:tr>
            </a:tbl>
          </a:graphicData>
        </a:graphic>
      </p:graphicFrame>
    </p:spTree>
    <p:extLst>
      <p:ext uri="{BB962C8B-B14F-4D97-AF65-F5344CB8AC3E}">
        <p14:creationId xmlns:p14="http://schemas.microsoft.com/office/powerpoint/2010/main" val="1735938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685" y="0"/>
            <a:ext cx="8596668" cy="1320800"/>
          </a:xfrm>
        </p:spPr>
        <p:txBody>
          <a:bodyPr/>
          <a:lstStyle/>
          <a:p>
            <a:pPr algn="ct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93861477"/>
              </p:ext>
            </p:extLst>
          </p:nvPr>
        </p:nvGraphicFramePr>
        <p:xfrm>
          <a:off x="677685" y="885370"/>
          <a:ext cx="10836630" cy="5588001"/>
        </p:xfrm>
        <a:graphic>
          <a:graphicData uri="http://schemas.openxmlformats.org/drawingml/2006/table">
            <a:tbl>
              <a:tblPr>
                <a:tableStyleId>{5C22544A-7EE6-4342-B048-85BDC9FD1C3A}</a:tableStyleId>
              </a:tblPr>
              <a:tblGrid>
                <a:gridCol w="2167326">
                  <a:extLst>
                    <a:ext uri="{9D8B030D-6E8A-4147-A177-3AD203B41FA5}">
                      <a16:colId xmlns:a16="http://schemas.microsoft.com/office/drawing/2014/main" val="2424723446"/>
                    </a:ext>
                  </a:extLst>
                </a:gridCol>
                <a:gridCol w="2167326">
                  <a:extLst>
                    <a:ext uri="{9D8B030D-6E8A-4147-A177-3AD203B41FA5}">
                      <a16:colId xmlns:a16="http://schemas.microsoft.com/office/drawing/2014/main" val="2587537905"/>
                    </a:ext>
                  </a:extLst>
                </a:gridCol>
                <a:gridCol w="2167326">
                  <a:extLst>
                    <a:ext uri="{9D8B030D-6E8A-4147-A177-3AD203B41FA5}">
                      <a16:colId xmlns:a16="http://schemas.microsoft.com/office/drawing/2014/main" val="1363725196"/>
                    </a:ext>
                  </a:extLst>
                </a:gridCol>
                <a:gridCol w="2167326">
                  <a:extLst>
                    <a:ext uri="{9D8B030D-6E8A-4147-A177-3AD203B41FA5}">
                      <a16:colId xmlns:a16="http://schemas.microsoft.com/office/drawing/2014/main" val="2409408152"/>
                    </a:ext>
                  </a:extLst>
                </a:gridCol>
                <a:gridCol w="2167326">
                  <a:extLst>
                    <a:ext uri="{9D8B030D-6E8A-4147-A177-3AD203B41FA5}">
                      <a16:colId xmlns:a16="http://schemas.microsoft.com/office/drawing/2014/main" val="2826657075"/>
                    </a:ext>
                  </a:extLst>
                </a:gridCol>
              </a:tblGrid>
              <a:tr h="489825">
                <a:tc>
                  <a:txBody>
                    <a:bodyPr/>
                    <a:lstStyle/>
                    <a:p>
                      <a:pPr marL="0" marR="0" algn="just">
                        <a:lnSpc>
                          <a:spcPct val="150000"/>
                        </a:lnSpc>
                        <a:spcBef>
                          <a:spcPts val="0"/>
                        </a:spcBef>
                        <a:spcAft>
                          <a:spcPts val="0"/>
                        </a:spcAft>
                      </a:pPr>
                      <a:r>
                        <a:rPr lang="en-GB" sz="1600">
                          <a:effectLst/>
                        </a:rPr>
                        <a:t>Skills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Very good</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Good</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Average</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No good</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3402404162"/>
                  </a:ext>
                </a:extLst>
              </a:tr>
              <a:tr h="489825">
                <a:tc gridSpan="5">
                  <a:txBody>
                    <a:bodyPr/>
                    <a:lstStyle/>
                    <a:p>
                      <a:pPr marL="0" marR="0" algn="ctr">
                        <a:lnSpc>
                          <a:spcPct val="150000"/>
                        </a:lnSpc>
                        <a:spcBef>
                          <a:spcPts val="0"/>
                        </a:spcBef>
                        <a:spcAft>
                          <a:spcPts val="0"/>
                        </a:spcAft>
                      </a:pPr>
                      <a:r>
                        <a:rPr lang="en-GB" sz="1600">
                          <a:effectLst/>
                        </a:rPr>
                        <a:t>Communication skills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900396894"/>
                  </a:ext>
                </a:extLst>
              </a:tr>
              <a:tr h="1353516">
                <a:tc>
                  <a:txBody>
                    <a:bodyPr/>
                    <a:lstStyle/>
                    <a:p>
                      <a:pPr marL="0" marR="0" algn="just">
                        <a:lnSpc>
                          <a:spcPct val="150000"/>
                        </a:lnSpc>
                        <a:spcBef>
                          <a:spcPts val="0"/>
                        </a:spcBef>
                        <a:spcAft>
                          <a:spcPts val="0"/>
                        </a:spcAft>
                      </a:pPr>
                      <a:r>
                        <a:rPr lang="en-GB" sz="1600">
                          <a:effectLst/>
                        </a:rPr>
                        <a:t>Use of professional language</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Yes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dirty="0">
                          <a:effectLst/>
                        </a:rPr>
                        <a:t> </a:t>
                      </a:r>
                      <a:endParaRPr lang="en-US" sz="1600" dirty="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1106918889"/>
                  </a:ext>
                </a:extLst>
              </a:tr>
              <a:tr h="921670">
                <a:tc>
                  <a:txBody>
                    <a:bodyPr/>
                    <a:lstStyle/>
                    <a:p>
                      <a:pPr marL="0" marR="0" algn="just">
                        <a:lnSpc>
                          <a:spcPct val="150000"/>
                        </a:lnSpc>
                        <a:spcBef>
                          <a:spcPts val="0"/>
                        </a:spcBef>
                        <a:spcAft>
                          <a:spcPts val="0"/>
                        </a:spcAft>
                      </a:pPr>
                      <a:r>
                        <a:rPr lang="en-GB" sz="1600">
                          <a:effectLst/>
                        </a:rPr>
                        <a:t>Use of clear words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Yes</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3877208325"/>
                  </a:ext>
                </a:extLst>
              </a:tr>
              <a:tr h="921670">
                <a:tc>
                  <a:txBody>
                    <a:bodyPr/>
                    <a:lstStyle/>
                    <a:p>
                      <a:pPr marL="0" marR="0" algn="just">
                        <a:lnSpc>
                          <a:spcPct val="150000"/>
                        </a:lnSpc>
                        <a:spcBef>
                          <a:spcPts val="0"/>
                        </a:spcBef>
                        <a:spcAft>
                          <a:spcPts val="0"/>
                        </a:spcAft>
                      </a:pPr>
                      <a:r>
                        <a:rPr lang="en-GB" sz="1600">
                          <a:effectLst/>
                        </a:rPr>
                        <a:t>Use of different language</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No</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2758469446"/>
                  </a:ext>
                </a:extLst>
              </a:tr>
              <a:tr h="489825">
                <a:tc>
                  <a:txBody>
                    <a:bodyPr/>
                    <a:lstStyle/>
                    <a:p>
                      <a:pPr marL="0" marR="0" algn="just">
                        <a:lnSpc>
                          <a:spcPct val="150000"/>
                        </a:lnSpc>
                        <a:spcBef>
                          <a:spcPts val="0"/>
                        </a:spcBef>
                        <a:spcAft>
                          <a:spcPts val="0"/>
                        </a:spcAft>
                      </a:pPr>
                      <a:r>
                        <a:rPr lang="en-GB" sz="1600">
                          <a:effectLst/>
                        </a:rPr>
                        <a:t>Use anger</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No</a:t>
                      </a:r>
                      <a:endParaRPr lang="en-US" sz="160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578430892"/>
                  </a:ext>
                </a:extLst>
              </a:tr>
              <a:tr h="921670">
                <a:tc>
                  <a:txBody>
                    <a:bodyPr/>
                    <a:lstStyle/>
                    <a:p>
                      <a:pPr marL="0" marR="0" algn="just">
                        <a:lnSpc>
                          <a:spcPct val="150000"/>
                        </a:lnSpc>
                        <a:spcBef>
                          <a:spcPts val="0"/>
                        </a:spcBef>
                        <a:spcAft>
                          <a:spcPts val="0"/>
                        </a:spcAft>
                      </a:pPr>
                      <a:r>
                        <a:rPr lang="en-GB" sz="1600">
                          <a:effectLst/>
                        </a:rPr>
                        <a:t>Use of moral concept</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dirty="0">
                          <a:effectLst/>
                        </a:rPr>
                        <a:t>Yes</a:t>
                      </a:r>
                      <a:endParaRPr lang="en-US" sz="1600" dirty="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a:effectLst/>
                        </a:rPr>
                        <a:t> </a:t>
                      </a:r>
                      <a:endParaRPr lang="en-US" sz="1600">
                        <a:effectLst/>
                        <a:latin typeface="Times New Roman" panose="02020603050405020304" pitchFamily="18" charset="0"/>
                        <a:ea typeface="Times New Roman" panose="02020603050405020304" pitchFamily="18" charset="0"/>
                      </a:endParaRPr>
                    </a:p>
                  </a:txBody>
                  <a:tcPr marL="34925" marR="34925" marT="34925" marB="34925"/>
                </a:tc>
                <a:tc>
                  <a:txBody>
                    <a:bodyPr/>
                    <a:lstStyle/>
                    <a:p>
                      <a:pPr marL="0" marR="0" algn="just">
                        <a:lnSpc>
                          <a:spcPct val="150000"/>
                        </a:lnSpc>
                        <a:spcBef>
                          <a:spcPts val="0"/>
                        </a:spcBef>
                        <a:spcAft>
                          <a:spcPts val="0"/>
                        </a:spcAft>
                      </a:pPr>
                      <a:r>
                        <a:rPr lang="en-GB" sz="1600" dirty="0">
                          <a:effectLst/>
                        </a:rPr>
                        <a:t> </a:t>
                      </a:r>
                      <a:endParaRPr lang="en-US" sz="1600" dirty="0">
                        <a:effectLst/>
                        <a:latin typeface="Times New Roman" panose="02020603050405020304" pitchFamily="18" charset="0"/>
                        <a:ea typeface="Times New Roman" panose="02020603050405020304" pitchFamily="18" charset="0"/>
                      </a:endParaRPr>
                    </a:p>
                  </a:txBody>
                  <a:tcPr marL="34925" marR="34925" marT="34925" marB="34925"/>
                </a:tc>
                <a:extLst>
                  <a:ext uri="{0D108BD9-81ED-4DB2-BD59-A6C34878D82A}">
                    <a16:rowId xmlns:a16="http://schemas.microsoft.com/office/drawing/2014/main" val="1762306315"/>
                  </a:ext>
                </a:extLst>
              </a:tr>
            </a:tbl>
          </a:graphicData>
        </a:graphic>
      </p:graphicFrame>
    </p:spTree>
    <p:extLst>
      <p:ext uri="{BB962C8B-B14F-4D97-AF65-F5344CB8AC3E}">
        <p14:creationId xmlns:p14="http://schemas.microsoft.com/office/powerpoint/2010/main" val="44634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168" y="376518"/>
            <a:ext cx="8596668" cy="1320800"/>
          </a:xfrm>
        </p:spPr>
        <p:txBody>
          <a:bodyPr>
            <a:noAutofit/>
          </a:bodyPr>
          <a:lstStyle/>
          <a:p>
            <a:pPr lvl="1" algn="ctr" defTabSz="457200" rtl="0">
              <a:spcBef>
                <a:spcPct val="0"/>
              </a:spcBef>
            </a:pPr>
            <a:r>
              <a:rPr lang="en-GB" sz="3600" b="1" dirty="0">
                <a:solidFill>
                  <a:schemeClr val="tx1"/>
                </a:solidFill>
                <a:latin typeface="Times New Roman" panose="02020603050405020304" pitchFamily="18" charset="0"/>
                <a:cs typeface="Times New Roman" panose="02020603050405020304" pitchFamily="18" charset="0"/>
              </a:rPr>
              <a:t>TRAINING AND DEVELOPMENT NEEDS</a:t>
            </a:r>
            <a:br>
              <a:rPr lang="en-US" sz="3600" b="1" dirty="0">
                <a:solidFill>
                  <a:schemeClr val="tx1"/>
                </a:solidFill>
                <a:latin typeface="Times New Roman" panose="02020603050405020304" pitchFamily="18" charset="0"/>
                <a:cs typeface="Times New Roman" panose="02020603050405020304" pitchFamily="18" charset="0"/>
              </a:rPr>
            </a:b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46499" y="1194962"/>
            <a:ext cx="5168167" cy="4901038"/>
          </a:xfrm>
        </p:spPr>
        <p:txBody>
          <a:bodyPr>
            <a:noAutofit/>
          </a:bodyPr>
          <a:lstStyle/>
          <a:p>
            <a:r>
              <a:rPr lang="en-GB" sz="2200" dirty="0">
                <a:solidFill>
                  <a:schemeClr val="tx1"/>
                </a:solidFill>
                <a:latin typeface="Times New Roman" panose="02020603050405020304" pitchFamily="18" charset="0"/>
                <a:cs typeface="Times New Roman" panose="02020603050405020304" pitchFamily="18" charset="0"/>
              </a:rPr>
              <a:t>Increase knowledge: </a:t>
            </a:r>
            <a:r>
              <a:rPr lang="en-US" sz="2200" dirty="0">
                <a:solidFill>
                  <a:schemeClr val="tx1"/>
                </a:solidFill>
                <a:latin typeface="Times New Roman" panose="02020603050405020304" pitchFamily="18" charset="0"/>
                <a:cs typeface="Times New Roman" panose="02020603050405020304" pitchFamily="18" charset="0"/>
              </a:rPr>
              <a:t>Every employee can gain from possibilities for training and development aimed at improving their skill and getting them ready for obstacles they may encounter at work. </a:t>
            </a:r>
          </a:p>
          <a:p>
            <a:r>
              <a:rPr lang="en-US" sz="2200" dirty="0">
                <a:solidFill>
                  <a:schemeClr val="tx1"/>
                </a:solidFill>
                <a:latin typeface="Times New Roman" panose="02020603050405020304" pitchFamily="18" charset="0"/>
                <a:cs typeface="Times New Roman" panose="02020603050405020304" pitchFamily="18" charset="0"/>
              </a:rPr>
              <a:t>Giving people the knowledge they need to run a business successfully is the aim of training (Macke and </a:t>
            </a:r>
            <a:r>
              <a:rPr lang="en-US" sz="2200" dirty="0" err="1">
                <a:solidFill>
                  <a:schemeClr val="tx1"/>
                </a:solidFill>
                <a:latin typeface="Times New Roman" panose="02020603050405020304" pitchFamily="18" charset="0"/>
                <a:cs typeface="Times New Roman" panose="02020603050405020304" pitchFamily="18" charset="0"/>
              </a:rPr>
              <a:t>Genari</a:t>
            </a:r>
            <a:r>
              <a:rPr lang="en-US" sz="2200" dirty="0">
                <a:solidFill>
                  <a:schemeClr val="tx1"/>
                </a:solidFill>
                <a:latin typeface="Times New Roman" panose="02020603050405020304" pitchFamily="18" charset="0"/>
                <a:cs typeface="Times New Roman" panose="02020603050405020304" pitchFamily="18" charset="0"/>
              </a:rPr>
              <a:t>, 2019). In human resources, training is still crucial for the development and enhancement of knowledge, skills, and </a:t>
            </a:r>
            <a:r>
              <a:rPr lang="en-US" sz="2200" dirty="0" err="1">
                <a:solidFill>
                  <a:schemeClr val="tx1"/>
                </a:solidFill>
                <a:latin typeface="Times New Roman" panose="02020603050405020304" pitchFamily="18" charset="0"/>
                <a:cs typeface="Times New Roman" panose="02020603050405020304" pitchFamily="18" charset="0"/>
              </a:rPr>
              <a:t>behaviour</a:t>
            </a:r>
            <a:r>
              <a:rPr lang="en-US" sz="2200" dirty="0">
                <a:solidFill>
                  <a:schemeClr val="tx1"/>
                </a:solidFill>
                <a:latin typeface="Times New Roman" panose="02020603050405020304" pitchFamily="18" charset="0"/>
                <a:cs typeface="Times New Roman" panose="02020603050405020304" pitchFamily="18" charset="0"/>
              </a:rPr>
              <a:t>.</a:t>
            </a:r>
          </a:p>
        </p:txBody>
      </p:sp>
      <p:pic>
        <p:nvPicPr>
          <p:cNvPr id="4" name="Picture 3">
            <a:extLst>
              <a:ext uri="{FF2B5EF4-FFF2-40B4-BE49-F238E27FC236}">
                <a16:creationId xmlns:a16="http://schemas.microsoft.com/office/drawing/2014/main" id="{EB41AB0F-73D4-6A70-62AB-77DAE6507259}"/>
              </a:ext>
            </a:extLst>
          </p:cNvPr>
          <p:cNvPicPr>
            <a:picLocks noChangeAspect="1"/>
          </p:cNvPicPr>
          <p:nvPr/>
        </p:nvPicPr>
        <p:blipFill>
          <a:blip r:embed="rId3"/>
          <a:stretch>
            <a:fillRect/>
          </a:stretch>
        </p:blipFill>
        <p:spPr>
          <a:xfrm>
            <a:off x="250499" y="1930981"/>
            <a:ext cx="6096000" cy="3429000"/>
          </a:xfrm>
          <a:prstGeom prst="rect">
            <a:avLst/>
          </a:prstGeom>
        </p:spPr>
      </p:pic>
    </p:spTree>
    <p:extLst>
      <p:ext uri="{BB962C8B-B14F-4D97-AF65-F5344CB8AC3E}">
        <p14:creationId xmlns:p14="http://schemas.microsoft.com/office/powerpoint/2010/main" val="534627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7193" y="233082"/>
            <a:ext cx="8596668" cy="1320800"/>
          </a:xfrm>
        </p:spPr>
        <p:txBody>
          <a:bodyPr>
            <a:normAutofit fontScale="90000"/>
          </a:bodyPr>
          <a:lstStyle/>
          <a:p>
            <a:pPr algn="ctr"/>
            <a:r>
              <a:rPr lang="en-GB" sz="4000" b="1" dirty="0">
                <a:solidFill>
                  <a:schemeClr val="tx1"/>
                </a:solidFill>
                <a:latin typeface="Times New Roman" panose="02020603050405020304" pitchFamily="18" charset="0"/>
                <a:cs typeface="Times New Roman" panose="02020603050405020304" pitchFamily="18" charset="0"/>
              </a:rPr>
              <a:t>BENEFITS TO THE ORGANIZATION AND INDIVIDUAL OF DEVELOPING</a:t>
            </a:r>
            <a:r>
              <a:rPr lang="en-US" sz="4000" b="1" dirty="0">
                <a:solidFill>
                  <a:schemeClr val="tx1"/>
                </a:solidFill>
                <a:latin typeface="Times New Roman" panose="02020603050405020304" pitchFamily="18" charset="0"/>
                <a:cs typeface="Times New Roman" panose="02020603050405020304" pitchFamily="18" charset="0"/>
              </a:rPr>
              <a:t> </a:t>
            </a:r>
            <a:r>
              <a:rPr lang="en-GB" sz="4000" b="1" dirty="0">
                <a:solidFill>
                  <a:schemeClr val="tx1"/>
                </a:solidFill>
                <a:latin typeface="Times New Roman" panose="02020603050405020304" pitchFamily="18" charset="0"/>
                <a:cs typeface="Times New Roman" panose="02020603050405020304" pitchFamily="18" charset="0"/>
              </a:rPr>
              <a:t>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737411" y="1553882"/>
            <a:ext cx="5777767" cy="4560047"/>
          </a:xfrm>
        </p:spPr>
        <p:txBody>
          <a:bodyPr>
            <a:noAutofit/>
          </a:bodyPr>
          <a:lstStyle/>
          <a:p>
            <a:r>
              <a:rPr lang="en-GB" sz="2200" dirty="0">
                <a:solidFill>
                  <a:schemeClr val="tx1"/>
                </a:solidFill>
                <a:latin typeface="Times New Roman" panose="02020603050405020304" pitchFamily="18" charset="0"/>
                <a:cs typeface="Times New Roman" panose="02020603050405020304" pitchFamily="18" charset="0"/>
              </a:rPr>
              <a:t>Internal stability: </a:t>
            </a:r>
            <a:r>
              <a:rPr lang="en-US" sz="2200" dirty="0">
                <a:solidFill>
                  <a:schemeClr val="tx1"/>
                </a:solidFill>
                <a:latin typeface="Times New Roman" panose="02020603050405020304" pitchFamily="18" charset="0"/>
                <a:cs typeface="Times New Roman" panose="02020603050405020304" pitchFamily="18" charset="0"/>
              </a:rPr>
              <a:t>Due to their knowledge, experience, and skill, human resources (HR) specialists are valuable members of the management team. </a:t>
            </a:r>
          </a:p>
          <a:p>
            <a:r>
              <a:rPr lang="en-US" sz="2200" dirty="0">
                <a:solidFill>
                  <a:schemeClr val="tx1"/>
                </a:solidFill>
                <a:latin typeface="Times New Roman" panose="02020603050405020304" pitchFamily="18" charset="0"/>
                <a:cs typeface="Times New Roman" panose="02020603050405020304" pitchFamily="18" charset="0"/>
              </a:rPr>
              <a:t>Internal stability is enjoyed by the firm as an HR officer, which greatly benefits the business. </a:t>
            </a:r>
          </a:p>
          <a:p>
            <a:r>
              <a:rPr lang="en-US" sz="2200" dirty="0">
                <a:solidFill>
                  <a:schemeClr val="tx1"/>
                </a:solidFill>
                <a:latin typeface="Times New Roman" panose="02020603050405020304" pitchFamily="18" charset="0"/>
                <a:cs typeface="Times New Roman" panose="02020603050405020304" pitchFamily="18" charset="0"/>
              </a:rPr>
              <a:t>HR officers are skilled in handling workplace management to fulfil demand and are able to create solutions that are specific to the demands of each individual organization.</a:t>
            </a:r>
          </a:p>
          <a:p>
            <a:endParaRPr lang="en-US" sz="22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3AFFD3B-DEC1-2494-F74B-3DF335E27DE4}"/>
              </a:ext>
            </a:extLst>
          </p:cNvPr>
          <p:cNvPicPr>
            <a:picLocks noChangeAspect="1"/>
          </p:cNvPicPr>
          <p:nvPr/>
        </p:nvPicPr>
        <p:blipFill>
          <a:blip r:embed="rId3"/>
          <a:stretch>
            <a:fillRect/>
          </a:stretch>
        </p:blipFill>
        <p:spPr>
          <a:xfrm>
            <a:off x="394105" y="2314575"/>
            <a:ext cx="3686175" cy="2228850"/>
          </a:xfrm>
          <a:prstGeom prst="rect">
            <a:avLst/>
          </a:prstGeom>
        </p:spPr>
      </p:pic>
    </p:spTree>
    <p:extLst>
      <p:ext uri="{BB962C8B-B14F-4D97-AF65-F5344CB8AC3E}">
        <p14:creationId xmlns:p14="http://schemas.microsoft.com/office/powerpoint/2010/main" val="1502156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1734" y="368968"/>
            <a:ext cx="8596668" cy="1320800"/>
          </a:xfrm>
        </p:spPr>
        <p:txBody>
          <a:bodyPr>
            <a:normAutofit/>
          </a:bodyPr>
          <a:lstStyle/>
          <a:p>
            <a:pPr algn="ctr"/>
            <a:r>
              <a:rPr lang="en-US" sz="4800" b="1" dirty="0">
                <a:solidFill>
                  <a:schemeClr val="tx1"/>
                </a:solidFill>
                <a:latin typeface="Times New Roman" panose="02020603050405020304" pitchFamily="18" charset="0"/>
                <a:cs typeface="Times New Roman" panose="02020603050405020304" pitchFamily="18" charset="0"/>
              </a:rPr>
              <a:t>CONTINUE</a:t>
            </a:r>
            <a:r>
              <a:rPr lang="en-US" sz="4800" b="1" dirty="0">
                <a:latin typeface="Times New Roman" panose="02020603050405020304" pitchFamily="18" charset="0"/>
                <a:cs typeface="Times New Roman" panose="02020603050405020304" pitchFamily="18" charset="0"/>
              </a:rPr>
              <a:t>…</a:t>
            </a:r>
            <a:endParaRPr lang="en-US" sz="4800" b="1" dirty="0"/>
          </a:p>
        </p:txBody>
      </p:sp>
      <p:sp>
        <p:nvSpPr>
          <p:cNvPr id="3" name="Content Placeholder 2"/>
          <p:cNvSpPr>
            <a:spLocks noGrp="1"/>
          </p:cNvSpPr>
          <p:nvPr>
            <p:ph idx="1"/>
          </p:nvPr>
        </p:nvSpPr>
        <p:spPr>
          <a:xfrm>
            <a:off x="5890068" y="1506071"/>
            <a:ext cx="5688120" cy="4625788"/>
          </a:xfrm>
        </p:spPr>
        <p:txBody>
          <a:bodyPr>
            <a:noAutofit/>
          </a:bodyPr>
          <a:lstStyle/>
          <a:p>
            <a:r>
              <a:rPr lang="en-US" sz="2200" dirty="0">
                <a:solidFill>
                  <a:schemeClr val="tx1"/>
                </a:solidFill>
                <a:latin typeface="Times New Roman" panose="02020603050405020304" pitchFamily="18" charset="0"/>
                <a:cs typeface="Times New Roman" panose="02020603050405020304" pitchFamily="18" charset="0"/>
              </a:rPr>
              <a:t>If human resources continue to operate at a high standard of professionalism, they can support the company's growth. </a:t>
            </a:r>
          </a:p>
          <a:p>
            <a:r>
              <a:rPr lang="en-US" sz="2200" dirty="0">
                <a:solidFill>
                  <a:schemeClr val="tx1"/>
                </a:solidFill>
                <a:latin typeface="Times New Roman" panose="02020603050405020304" pitchFamily="18" charset="0"/>
                <a:cs typeface="Times New Roman" panose="02020603050405020304" pitchFamily="18" charset="0"/>
              </a:rPr>
              <a:t>Although not solely responsible for a company's success, HR officers and professionals make a significant contribution to the company's consistent growth in revenue and profits (</a:t>
            </a:r>
            <a:r>
              <a:rPr lang="en-US" sz="2200" dirty="0" err="1">
                <a:solidFill>
                  <a:schemeClr val="tx1"/>
                </a:solidFill>
                <a:latin typeface="Times New Roman" panose="02020603050405020304" pitchFamily="18" charset="0"/>
                <a:cs typeface="Times New Roman" panose="02020603050405020304" pitchFamily="18" charset="0"/>
              </a:rPr>
              <a:t>Strohmeier</a:t>
            </a:r>
            <a:r>
              <a:rPr lang="en-US" sz="2200" dirty="0">
                <a:solidFill>
                  <a:schemeClr val="tx1"/>
                </a:solidFill>
                <a:latin typeface="Times New Roman" panose="02020603050405020304" pitchFamily="18" charset="0"/>
                <a:cs typeface="Times New Roman" panose="02020603050405020304" pitchFamily="18" charset="0"/>
              </a:rPr>
              <a:t>, 2020).</a:t>
            </a:r>
          </a:p>
          <a:p>
            <a:r>
              <a:rPr lang="en-GB" sz="2200" dirty="0">
                <a:solidFill>
                  <a:schemeClr val="tx1"/>
                </a:solidFill>
                <a:latin typeface="Times New Roman" panose="02020603050405020304" pitchFamily="18" charset="0"/>
                <a:cs typeface="Times New Roman" panose="02020603050405020304" pitchFamily="18" charset="0"/>
              </a:rPr>
              <a:t>Performance management:</a:t>
            </a:r>
            <a:r>
              <a:rPr lang="en-US" sz="2200" dirty="0">
                <a:solidFill>
                  <a:schemeClr val="tx1"/>
                </a:solidFill>
                <a:latin typeface="Times New Roman" panose="02020603050405020304" pitchFamily="18" charset="0"/>
                <a:cs typeface="Times New Roman" panose="02020603050405020304" pitchFamily="18" charset="0"/>
              </a:rPr>
              <a:t>Businesses are able to make an impression on the market because HR specialists are adept at controlling employee performance. </a:t>
            </a:r>
            <a:endParaRPr lang="en-GB" sz="22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E23E60E-70C9-2E24-3047-3953D45DC69A}"/>
              </a:ext>
            </a:extLst>
          </p:cNvPr>
          <p:cNvPicPr>
            <a:picLocks noChangeAspect="1"/>
          </p:cNvPicPr>
          <p:nvPr/>
        </p:nvPicPr>
        <p:blipFill>
          <a:blip r:embed="rId3"/>
          <a:stretch>
            <a:fillRect/>
          </a:stretch>
        </p:blipFill>
        <p:spPr>
          <a:xfrm>
            <a:off x="376519" y="1828800"/>
            <a:ext cx="5253316" cy="3926541"/>
          </a:xfrm>
          <a:prstGeom prst="rect">
            <a:avLst/>
          </a:prstGeom>
        </p:spPr>
      </p:pic>
    </p:spTree>
    <p:extLst>
      <p:ext uri="{BB962C8B-B14F-4D97-AF65-F5344CB8AC3E}">
        <p14:creationId xmlns:p14="http://schemas.microsoft.com/office/powerpoint/2010/main" val="145879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7666" y="412377"/>
            <a:ext cx="8596668" cy="1320800"/>
          </a:xfrm>
        </p:spPr>
        <p:txBody>
          <a:bodyPr/>
          <a:lstStyle/>
          <a:p>
            <a:pPr lvl="0" algn="ctr"/>
            <a:r>
              <a:rPr lang="en-GB" b="1" dirty="0">
                <a:solidFill>
                  <a:schemeClr val="tx1"/>
                </a:solidFill>
                <a:latin typeface="Times New Roman" panose="02020603050405020304" pitchFamily="18" charset="0"/>
                <a:cs typeface="Times New Roman" panose="02020603050405020304" pitchFamily="18" charset="0"/>
              </a:rPr>
              <a:t>CONCLUSION</a:t>
            </a:r>
            <a:br>
              <a:rPr lang="en-US" b="1"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68252" y="1751106"/>
            <a:ext cx="8596668" cy="3880773"/>
          </a:xfrm>
        </p:spPr>
        <p:txBody>
          <a:bodyPr>
            <a:normAutofit/>
          </a:bodyPr>
          <a:lstStyle/>
          <a:p>
            <a:pPr algn="just"/>
            <a:r>
              <a:rPr lang="en-US" sz="2200" dirty="0">
                <a:solidFill>
                  <a:schemeClr val="tx1"/>
                </a:solidFill>
                <a:latin typeface="Times New Roman" panose="02020603050405020304" pitchFamily="18" charset="0"/>
                <a:cs typeface="Times New Roman" panose="02020603050405020304" pitchFamily="18" charset="0"/>
              </a:rPr>
              <a:t>This paper has discussed the importance of human resource management in any organization's personnel management. This study has gone on to discuss how workplace productivity is impacted by the knowledge, skills, and </a:t>
            </a:r>
            <a:r>
              <a:rPr lang="en-US" sz="2200" dirty="0" err="1">
                <a:solidFill>
                  <a:schemeClr val="tx1"/>
                </a:solidFill>
                <a:latin typeface="Times New Roman" panose="02020603050405020304" pitchFamily="18" charset="0"/>
                <a:cs typeface="Times New Roman" panose="02020603050405020304" pitchFamily="18" charset="0"/>
              </a:rPr>
              <a:t>behaviours</a:t>
            </a:r>
            <a:r>
              <a:rPr lang="en-US" sz="2200" dirty="0">
                <a:solidFill>
                  <a:schemeClr val="tx1"/>
                </a:solidFill>
                <a:latin typeface="Times New Roman" panose="02020603050405020304" pitchFamily="18" charset="0"/>
                <a:cs typeface="Times New Roman" panose="02020603050405020304" pitchFamily="18" charset="0"/>
              </a:rPr>
              <a:t> of HR professionals in the corporate sector. An individual's strengths, weaknesses, opportunities, and threats have been </a:t>
            </a:r>
            <a:r>
              <a:rPr lang="en-US" sz="2200" dirty="0" err="1">
                <a:solidFill>
                  <a:schemeClr val="tx1"/>
                </a:solidFill>
                <a:latin typeface="Times New Roman" panose="02020603050405020304" pitchFamily="18" charset="0"/>
                <a:cs typeface="Times New Roman" panose="02020603050405020304" pitchFamily="18" charset="0"/>
              </a:rPr>
              <a:t>analysed</a:t>
            </a:r>
            <a:r>
              <a:rPr lang="en-US" sz="2200" dirty="0">
                <a:solidFill>
                  <a:schemeClr val="tx1"/>
                </a:solidFill>
                <a:latin typeface="Times New Roman" panose="02020603050405020304" pitchFamily="18" charset="0"/>
                <a:cs typeface="Times New Roman" panose="02020603050405020304" pitchFamily="18" charset="0"/>
              </a:rPr>
              <a:t> through a SWOT analysis and a personal skills audit in this study. Later in this study, we have explored the requirements for training and development in the professional sector of the </a:t>
            </a:r>
            <a:r>
              <a:rPr lang="en-US" sz="2200" dirty="0" err="1">
                <a:solidFill>
                  <a:schemeClr val="tx1"/>
                </a:solidFill>
                <a:latin typeface="Times New Roman" panose="02020603050405020304" pitchFamily="18" charset="0"/>
                <a:cs typeface="Times New Roman" panose="02020603050405020304" pitchFamily="18" charset="0"/>
              </a:rPr>
              <a:t>organisation</a:t>
            </a:r>
            <a:r>
              <a:rPr lang="en-US" sz="2200" dirty="0">
                <a:solidFill>
                  <a:schemeClr val="tx1"/>
                </a:solidFill>
                <a:latin typeface="Times New Roman" panose="02020603050405020304" pitchFamily="18" charset="0"/>
                <a:cs typeface="Times New Roman" panose="02020603050405020304" pitchFamily="18" charset="0"/>
              </a:rPr>
              <a:t>. The methods in which an HR officer can support the management and HR departments of an </a:t>
            </a:r>
            <a:r>
              <a:rPr lang="en-US" sz="2200" dirty="0" err="1">
                <a:solidFill>
                  <a:schemeClr val="tx1"/>
                </a:solidFill>
                <a:latin typeface="Times New Roman" panose="02020603050405020304" pitchFamily="18" charset="0"/>
                <a:cs typeface="Times New Roman" panose="02020603050405020304" pitchFamily="18" charset="0"/>
              </a:rPr>
              <a:t>organisation</a:t>
            </a:r>
            <a:r>
              <a:rPr lang="en-US" sz="2200" dirty="0">
                <a:solidFill>
                  <a:schemeClr val="tx1"/>
                </a:solidFill>
                <a:latin typeface="Times New Roman" panose="02020603050405020304" pitchFamily="18" charset="0"/>
                <a:cs typeface="Times New Roman" panose="02020603050405020304" pitchFamily="18" charset="0"/>
              </a:rPr>
              <a:t> are outlined in the paper's conclusion.</a:t>
            </a:r>
          </a:p>
        </p:txBody>
      </p:sp>
    </p:spTree>
    <p:extLst>
      <p:ext uri="{BB962C8B-B14F-4D97-AF65-F5344CB8AC3E}">
        <p14:creationId xmlns:p14="http://schemas.microsoft.com/office/powerpoint/2010/main" val="453307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pPr lvl="0" algn="ctr"/>
            <a:r>
              <a:rPr lang="en-GB" b="1" dirty="0">
                <a:solidFill>
                  <a:schemeClr val="tx1"/>
                </a:solidFill>
                <a:latin typeface="Times New Roman" panose="02020603050405020304" pitchFamily="18" charset="0"/>
                <a:cs typeface="Times New Roman" panose="02020603050405020304" pitchFamily="18" charset="0"/>
              </a:rPr>
              <a:t>REFERENCES</a:t>
            </a:r>
            <a:br>
              <a:rPr lang="en-US" b="1"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797666" y="1488613"/>
            <a:ext cx="8596668" cy="3880773"/>
          </a:xfrm>
        </p:spPr>
        <p:txBody>
          <a:bodyPr>
            <a:noAutofit/>
          </a:bodyPr>
          <a:lstStyle/>
          <a:p>
            <a:r>
              <a:rPr lang="en-US" sz="2200" dirty="0">
                <a:solidFill>
                  <a:schemeClr val="tx1"/>
                </a:solidFill>
                <a:latin typeface="Times New Roman" panose="02020603050405020304" pitchFamily="18" charset="0"/>
                <a:cs typeface="Times New Roman" panose="02020603050405020304" pitchFamily="18" charset="0"/>
              </a:rPr>
              <a:t>Stone, R.J., Cox, A. and Gavin, M., 2020. Human resource management. John Wiley &amp; Sons.</a:t>
            </a:r>
          </a:p>
          <a:p>
            <a:r>
              <a:rPr lang="en-US" sz="2200" dirty="0">
                <a:solidFill>
                  <a:schemeClr val="tx1"/>
                </a:solidFill>
                <a:latin typeface="Times New Roman" panose="02020603050405020304" pitchFamily="18" charset="0"/>
                <a:cs typeface="Times New Roman" panose="02020603050405020304" pitchFamily="18" charset="0"/>
              </a:rPr>
              <a:t>Boon, C., Den </a:t>
            </a:r>
            <a:r>
              <a:rPr lang="en-US" sz="2200" dirty="0" err="1">
                <a:solidFill>
                  <a:schemeClr val="tx1"/>
                </a:solidFill>
                <a:latin typeface="Times New Roman" panose="02020603050405020304" pitchFamily="18" charset="0"/>
                <a:cs typeface="Times New Roman" panose="02020603050405020304" pitchFamily="18" charset="0"/>
              </a:rPr>
              <a:t>Hartog</a:t>
            </a:r>
            <a:r>
              <a:rPr lang="en-US" sz="2200" dirty="0">
                <a:solidFill>
                  <a:schemeClr val="tx1"/>
                </a:solidFill>
                <a:latin typeface="Times New Roman" panose="02020603050405020304" pitchFamily="18" charset="0"/>
                <a:cs typeface="Times New Roman" panose="02020603050405020304" pitchFamily="18" charset="0"/>
              </a:rPr>
              <a:t>, D.N. and </a:t>
            </a:r>
            <a:r>
              <a:rPr lang="en-US" sz="2200" dirty="0" err="1">
                <a:solidFill>
                  <a:schemeClr val="tx1"/>
                </a:solidFill>
                <a:latin typeface="Times New Roman" panose="02020603050405020304" pitchFamily="18" charset="0"/>
                <a:cs typeface="Times New Roman" panose="02020603050405020304" pitchFamily="18" charset="0"/>
              </a:rPr>
              <a:t>Lepak</a:t>
            </a:r>
            <a:r>
              <a:rPr lang="en-US" sz="2200" dirty="0">
                <a:solidFill>
                  <a:schemeClr val="tx1"/>
                </a:solidFill>
                <a:latin typeface="Times New Roman" panose="02020603050405020304" pitchFamily="18" charset="0"/>
                <a:cs typeface="Times New Roman" panose="02020603050405020304" pitchFamily="18" charset="0"/>
              </a:rPr>
              <a:t>, D.P., 2019. A systematic review of human resource management systems and their measurement. Journal of management, 45(6), pp.2498-2537.</a:t>
            </a:r>
          </a:p>
          <a:p>
            <a:r>
              <a:rPr lang="en-US" sz="2200" dirty="0">
                <a:solidFill>
                  <a:schemeClr val="tx1"/>
                </a:solidFill>
                <a:latin typeface="Times New Roman" panose="02020603050405020304" pitchFamily="18" charset="0"/>
                <a:cs typeface="Times New Roman" panose="02020603050405020304" pitchFamily="18" charset="0"/>
              </a:rPr>
              <a:t>Pak and et.al., 2019. Human Resource Management and the ability, motivation and opportunity to continue working: A review of quantitative studies. Human Resource Management Review, 29(3), pp.336-352.</a:t>
            </a:r>
          </a:p>
        </p:txBody>
      </p:sp>
    </p:spTree>
    <p:extLst>
      <p:ext uri="{BB962C8B-B14F-4D97-AF65-F5344CB8AC3E}">
        <p14:creationId xmlns:p14="http://schemas.microsoft.com/office/powerpoint/2010/main" val="349440205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205</TotalTime>
  <Words>2065</Words>
  <Application>Microsoft Office PowerPoint</Application>
  <PresentationFormat>Widescreen</PresentationFormat>
  <Paragraphs>238</Paragraphs>
  <Slides>17</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Corbel</vt:lpstr>
      <vt:lpstr>Times New Roman</vt:lpstr>
      <vt:lpstr>Wingdings 2</vt:lpstr>
      <vt:lpstr>Frame</vt:lpstr>
      <vt:lpstr>      DEVELOPING RELATIONSHIPS AND WORKPLACE ACHIEVEMENTS   ALINA TEODORA ROSU 2134117</vt:lpstr>
      <vt:lpstr>TABLE OF CONTENT </vt:lpstr>
      <vt:lpstr>   INTRODUCTION  </vt:lpstr>
      <vt:lpstr>KNOWLEDGE, SKILLS AND BEHAVIOURS (KSB) OF  HR PROFESSIONALS: </vt:lpstr>
      <vt:lpstr>Skills</vt:lpstr>
      <vt:lpstr>PowerPoint Presentation</vt:lpstr>
      <vt:lpstr>PERSONAL SWOT ANALYSIS </vt:lpstr>
      <vt:lpstr>PowerPoint Presentation</vt:lpstr>
      <vt:lpstr>PowerPoint Presentation</vt:lpstr>
      <vt:lpstr>PowerPoint Presentation</vt:lpstr>
      <vt:lpstr>PERSONAL SKILLS AUDIT</vt:lpstr>
      <vt:lpstr>PowerPoint Presentation</vt:lpstr>
      <vt:lpstr>TRAINING AND DEVELOPMENT NEEDS </vt:lpstr>
      <vt:lpstr>BENEFITS TO THE ORGANIZATION AND INDIVIDUAL OF DEVELOPING   </vt:lpstr>
      <vt:lpstr>CONTINUE…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Alina Teodora Rosu (2134117)</cp:lastModifiedBy>
  <cp:revision>113</cp:revision>
  <dcterms:created xsi:type="dcterms:W3CDTF">2022-11-03T11:02:26Z</dcterms:created>
  <dcterms:modified xsi:type="dcterms:W3CDTF">2023-11-22T15:19:22Z</dcterms:modified>
</cp:coreProperties>
</file>