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63" r:id="rId4"/>
    <p:sldId id="262" r:id="rId5"/>
    <p:sldId id="264" r:id="rId6"/>
    <p:sldId id="258" r:id="rId7"/>
    <p:sldId id="259" r:id="rId8"/>
    <p:sldId id="260"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1" d="100"/>
          <a:sy n="71" d="100"/>
        </p:scale>
        <p:origin x="6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2977993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3794193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4109289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4153179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1489395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3923818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29486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3220694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1492518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3583022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35470754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8C058F-9804-40E3-B1DD-272A1B1D2000}" type="slidenum">
              <a:rPr lang="en-GB" smtClean="0"/>
              <a:t>‹#›</a:t>
            </a:fld>
            <a:endParaRPr lang="en-GB"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180503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15975264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2446901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37684874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3074752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4014718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B2E9A46-A337-49E0-9660-FFAF9CCD00F2}" type="datetimeFigureOut">
              <a:rPr lang="en-GB" smtClean="0"/>
              <a:t>05/05/2023</a:t>
            </a:fld>
            <a:endParaRPr lang="en-GB"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CF8C058F-9804-40E3-B1DD-272A1B1D2000}" type="slidenum">
              <a:rPr lang="en-GB" smtClean="0"/>
              <a:t>‹#›</a:t>
            </a:fld>
            <a:endParaRPr lang="en-GB" dirty="0"/>
          </a:p>
        </p:txBody>
      </p:sp>
    </p:spTree>
    <p:extLst>
      <p:ext uri="{BB962C8B-B14F-4D97-AF65-F5344CB8AC3E}">
        <p14:creationId xmlns:p14="http://schemas.microsoft.com/office/powerpoint/2010/main" val="26697972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1.com/blog/post-workplace-time-management" TargetMode="External"/><Relationship Id="rId2" Type="http://schemas.openxmlformats.org/officeDocument/2006/relationships/hyperlink" Target="https://ehsangazar.com/how-to-lead-an-engineering-team-e4003575bb11" TargetMode="External"/><Relationship Id="rId1" Type="http://schemas.openxmlformats.org/officeDocument/2006/relationships/slideLayout" Target="../slideLayouts/slideLayout2.xml"/><Relationship Id="rId5" Type="http://schemas.openxmlformats.org/officeDocument/2006/relationships/hyperlink" Target="https://www.openreach.com/about/our-company/health-and-safety" TargetMode="External"/><Relationship Id="rId4" Type="http://schemas.openxmlformats.org/officeDocument/2006/relationships/hyperlink" Target="https://www.hse.gov.uk/simple-health-safety/index.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PATCH LEAD – BT OPENREACH</a:t>
            </a:r>
          </a:p>
        </p:txBody>
      </p:sp>
      <p:sp>
        <p:nvSpPr>
          <p:cNvPr id="3" name="Subtitle 2"/>
          <p:cNvSpPr>
            <a:spLocks noGrp="1"/>
          </p:cNvSpPr>
          <p:nvPr>
            <p:ph type="subTitle" idx="1"/>
          </p:nvPr>
        </p:nvSpPr>
        <p:spPr>
          <a:xfrm>
            <a:off x="1751012" y="4318001"/>
            <a:ext cx="8689976" cy="698500"/>
          </a:xfrm>
        </p:spPr>
        <p:txBody>
          <a:bodyPr>
            <a:normAutofit/>
          </a:bodyPr>
          <a:lstStyle/>
          <a:p>
            <a:r>
              <a:rPr lang="en-GB" sz="3200" b="1" dirty="0"/>
              <a:t>Dominic SHEPPARD</a:t>
            </a:r>
          </a:p>
        </p:txBody>
      </p:sp>
    </p:spTree>
    <p:extLst>
      <p:ext uri="{BB962C8B-B14F-4D97-AF65-F5344CB8AC3E}">
        <p14:creationId xmlns:p14="http://schemas.microsoft.com/office/powerpoint/2010/main" val="30150990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399" y="255446"/>
            <a:ext cx="10364451" cy="860659"/>
          </a:xfrm>
        </p:spPr>
        <p:txBody>
          <a:bodyPr/>
          <a:lstStyle/>
          <a:p>
            <a:r>
              <a:rPr lang="en-GB" b="1" dirty="0"/>
              <a:t>PATCH LEAD – BT OPENREACH</a:t>
            </a:r>
          </a:p>
        </p:txBody>
      </p:sp>
      <p:sp>
        <p:nvSpPr>
          <p:cNvPr id="3" name="Content Placeholder 2"/>
          <p:cNvSpPr>
            <a:spLocks noGrp="1"/>
          </p:cNvSpPr>
          <p:nvPr>
            <p:ph sz="quarter" idx="13"/>
          </p:nvPr>
        </p:nvSpPr>
        <p:spPr>
          <a:xfrm>
            <a:off x="914399" y="1021976"/>
            <a:ext cx="10363826" cy="5721724"/>
          </a:xfrm>
        </p:spPr>
        <p:txBody>
          <a:bodyPr>
            <a:normAutofit fontScale="85000" lnSpcReduction="10000"/>
          </a:bodyPr>
          <a:lstStyle/>
          <a:p>
            <a:pPr marL="0" indent="0">
              <a:buNone/>
            </a:pPr>
            <a:r>
              <a:rPr lang="en-GB" sz="3100" b="1" dirty="0"/>
              <a:t>The main purposes of this job role are: </a:t>
            </a:r>
          </a:p>
          <a:p>
            <a:r>
              <a:rPr lang="en-GB" sz="3100" b="1" dirty="0"/>
              <a:t>To support 25 MEMBERS OF STAFF WHOS ROLE RANGES FROM POLE TESTERS TO POWER ENGINEERS AND PLANT PROTECTION OFFICERS (PPO)</a:t>
            </a:r>
          </a:p>
          <a:p>
            <a:r>
              <a:rPr lang="en-GB" sz="3100" b="1" dirty="0"/>
              <a:t>TO ASSIST AND GUIDE THE CORRECT EXECUTION OF HEALTH AND SAFETY WITHIN THREE DIFFERENT TRADES THAT THE TEAM HOLDS. </a:t>
            </a:r>
          </a:p>
          <a:p>
            <a:r>
              <a:rPr lang="en-GB" sz="3100" b="1" dirty="0"/>
              <a:t>TO ENHANCE people’s skillset, in terms of making sure they are up to date with training within the role </a:t>
            </a:r>
          </a:p>
          <a:p>
            <a:r>
              <a:rPr lang="en-GB" sz="3100" b="1" dirty="0"/>
              <a:t>To report to  management regarding any engineering queries that cannot be answered by myself but also any professional etiquette and wellbeing issues.</a:t>
            </a:r>
          </a:p>
          <a:p>
            <a:endParaRPr lang="en-GB" sz="2800" dirty="0"/>
          </a:p>
          <a:p>
            <a:endParaRPr lang="en-GB" sz="2800" dirty="0"/>
          </a:p>
        </p:txBody>
      </p:sp>
    </p:spTree>
    <p:extLst>
      <p:ext uri="{BB962C8B-B14F-4D97-AF65-F5344CB8AC3E}">
        <p14:creationId xmlns:p14="http://schemas.microsoft.com/office/powerpoint/2010/main" val="3847742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233706"/>
            <a:ext cx="10364451" cy="895848"/>
          </a:xfrm>
        </p:spPr>
        <p:txBody>
          <a:bodyPr/>
          <a:lstStyle/>
          <a:p>
            <a:r>
              <a:rPr lang="en-GB" b="1" dirty="0"/>
              <a:t>PATCH LEAD – BT OPENREACH</a:t>
            </a:r>
          </a:p>
        </p:txBody>
      </p:sp>
      <p:sp>
        <p:nvSpPr>
          <p:cNvPr id="3" name="Content Placeholder 2"/>
          <p:cNvSpPr>
            <a:spLocks noGrp="1"/>
          </p:cNvSpPr>
          <p:nvPr>
            <p:ph sz="quarter" idx="13"/>
          </p:nvPr>
        </p:nvSpPr>
        <p:spPr>
          <a:xfrm>
            <a:off x="914399" y="1129554"/>
            <a:ext cx="10363826" cy="5351928"/>
          </a:xfrm>
        </p:spPr>
        <p:txBody>
          <a:bodyPr>
            <a:normAutofit/>
          </a:bodyPr>
          <a:lstStyle/>
          <a:p>
            <a:pPr marL="0" indent="0">
              <a:buNone/>
            </a:pPr>
            <a:r>
              <a:rPr lang="en-GB" sz="2800" b="1" dirty="0"/>
              <a:t>The main purposes of this job role are: </a:t>
            </a:r>
          </a:p>
          <a:p>
            <a:r>
              <a:rPr lang="en-GB" sz="2800" b="1" dirty="0"/>
              <a:t>Quarterly inspections of work that already has been completed, making sure it is to a high standard.</a:t>
            </a:r>
          </a:p>
          <a:p>
            <a:r>
              <a:rPr lang="en-GB" sz="2800" b="1" dirty="0"/>
              <a:t>TO SUPERVISE AND COACH ENGINEERS WHO HAVE MADE ERRORS WHEN COMPLETING THEIR WORK.</a:t>
            </a:r>
          </a:p>
          <a:p>
            <a:r>
              <a:rPr lang="en-GB" sz="2800" b="1" dirty="0"/>
              <a:t>TO WRITE REPORTS PROFESSIONALLY ON ENGINEERS USING CORRECT DIALOGUE IN AN UNBIASED WAY.</a:t>
            </a:r>
          </a:p>
          <a:p>
            <a:endParaRPr lang="en-GB" sz="2800" dirty="0"/>
          </a:p>
          <a:p>
            <a:endParaRPr lang="en-GB" sz="2800" dirty="0"/>
          </a:p>
        </p:txBody>
      </p:sp>
    </p:spTree>
    <p:extLst>
      <p:ext uri="{BB962C8B-B14F-4D97-AF65-F5344CB8AC3E}">
        <p14:creationId xmlns:p14="http://schemas.microsoft.com/office/powerpoint/2010/main" val="199316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322681"/>
            <a:ext cx="10364451" cy="927895"/>
          </a:xfrm>
        </p:spPr>
        <p:txBody>
          <a:bodyPr/>
          <a:lstStyle/>
          <a:p>
            <a:r>
              <a:rPr lang="en-GB" b="1" dirty="0"/>
              <a:t>WHY IS THIS ROLE AN IMPORTANT ONE?</a:t>
            </a:r>
          </a:p>
        </p:txBody>
      </p:sp>
      <p:sp>
        <p:nvSpPr>
          <p:cNvPr id="3" name="Content Placeholder 2"/>
          <p:cNvSpPr>
            <a:spLocks noGrp="1"/>
          </p:cNvSpPr>
          <p:nvPr>
            <p:ph sz="quarter" idx="13"/>
          </p:nvPr>
        </p:nvSpPr>
        <p:spPr>
          <a:xfrm>
            <a:off x="913774" y="1143000"/>
            <a:ext cx="10363826" cy="5520690"/>
          </a:xfrm>
        </p:spPr>
        <p:txBody>
          <a:bodyPr>
            <a:normAutofit/>
          </a:bodyPr>
          <a:lstStyle/>
          <a:p>
            <a:r>
              <a:rPr lang="en-GB" sz="2400" b="1" dirty="0"/>
              <a:t>This role is an important one within the team, because it reduces the responsibilities of the managers time out in the field that could be more beneficial to be used elsewhere  - SO IN REGARDS, TO USEFULLNESS OF THE ROLE, TIME MANAGEMENT SKILLS ARE ESSENTIAL – AS ACCORDING TO ONE WEBSITE BY </a:t>
            </a:r>
            <a:r>
              <a:rPr lang="en-GB" sz="2400" b="1" dirty="0">
                <a:effectLst/>
              </a:rPr>
              <a:t>Go1 Content &amp; Editorial Team. (2022), TIME MANAGEMENT SKILLS CAN BE BENEFICIAL TO THE COMPANY SO NO ONE IS PUT UNDER PRESSURE AND EMPLOYEES CAN MEET TARGETS/DEADLINES THAT ARE SENSIBLE, THIS ROLE RELIEVES SOME OF THAT PRESSURE AND IS BENEFICIAL TO ALL WITHIN THE TEAM.</a:t>
            </a:r>
          </a:p>
          <a:p>
            <a:endParaRPr lang="en-GB" sz="2400" b="1" dirty="0">
              <a:effectLst/>
            </a:endParaRPr>
          </a:p>
          <a:p>
            <a:pPr marL="0" indent="0" algn="r">
              <a:buNone/>
            </a:pPr>
            <a:r>
              <a:rPr lang="en-GB" sz="1600" b="1" dirty="0">
                <a:effectLst/>
                <a:latin typeface="Times New Roman" panose="02020603050405020304" pitchFamily="18" charset="0"/>
              </a:rPr>
              <a:t>(Go1 Content &amp; Editorial Team, 2022).</a:t>
            </a:r>
            <a:endParaRPr lang="en-GB" sz="1600" b="1" dirty="0"/>
          </a:p>
        </p:txBody>
      </p:sp>
    </p:spTree>
    <p:extLst>
      <p:ext uri="{BB962C8B-B14F-4D97-AF65-F5344CB8AC3E}">
        <p14:creationId xmlns:p14="http://schemas.microsoft.com/office/powerpoint/2010/main" val="908550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4798" y="215105"/>
            <a:ext cx="10364451" cy="1075813"/>
          </a:xfrm>
        </p:spPr>
        <p:txBody>
          <a:bodyPr/>
          <a:lstStyle/>
          <a:p>
            <a:r>
              <a:rPr lang="en-GB" b="1" dirty="0"/>
              <a:t>WHY IS THIS ROLE AN IMPORTANT ONE?</a:t>
            </a:r>
          </a:p>
        </p:txBody>
      </p:sp>
      <p:sp>
        <p:nvSpPr>
          <p:cNvPr id="3" name="Content Placeholder 2"/>
          <p:cNvSpPr>
            <a:spLocks noGrp="1"/>
          </p:cNvSpPr>
          <p:nvPr>
            <p:ph sz="quarter" idx="13"/>
          </p:nvPr>
        </p:nvSpPr>
        <p:spPr>
          <a:xfrm>
            <a:off x="913774" y="1290918"/>
            <a:ext cx="10363826" cy="5190564"/>
          </a:xfrm>
        </p:spPr>
        <p:txBody>
          <a:bodyPr>
            <a:normAutofit fontScale="77500" lnSpcReduction="20000"/>
          </a:bodyPr>
          <a:lstStyle/>
          <a:p>
            <a:r>
              <a:rPr lang="en-GB" sz="2800" b="1" dirty="0"/>
              <a:t>Meetings can be briefed out by patch leads on a weekly meeting with the team which could include anything from management, health and safety and equipment changes.</a:t>
            </a:r>
          </a:p>
          <a:p>
            <a:r>
              <a:rPr lang="en-GB" sz="2800" b="1" dirty="0"/>
              <a:t>So, IN REGARD TO THE ROLES USEFULLNESS, A PART OF THE ROLE IS DOWN TO HEALTH AND SAFETY – THE HEALTH AND SAFETY AT WORK ACT 1974 IS IMPORTANT IN TERMS OF ALL BUSINESSES HAVE TO FOLLOW THE GUIDELINES ISSUED, ACCORDING TO THE HEALTH AND SAFETY EXECUTIVE WEBSITE , EXAMPLES INCLUDE UPDATING THE COMPANY’S HEALTH AND SAFETY POLICY REGULARLY AND MANAGING RISKS AT WORK.</a:t>
            </a:r>
          </a:p>
          <a:p>
            <a:r>
              <a:rPr lang="en-GB" sz="2800" b="1" dirty="0"/>
              <a:t>BT HAVE SEVERAL SCHEMES THEY ARE ACCREDITIED TO SUCH AS CHAS – WHICH IS THE CONTRACTORS HEALTH AND SAFETY ASSESSMENT SCHEME – THIS CAN BE FOUND ON BT’S WEBSITE, THEY ALSO HAVE A HEALTH, SAFETY AND ENVIRONMENT POLICY, ALSO FOUND ON THE COMPANY’S WEBSITE.</a:t>
            </a:r>
          </a:p>
          <a:p>
            <a:pPr marL="1371600" lvl="3" indent="0" algn="r">
              <a:buNone/>
            </a:pPr>
            <a:r>
              <a:rPr lang="en-GB" sz="2100" b="1" dirty="0"/>
              <a:t>(</a:t>
            </a:r>
            <a:r>
              <a:rPr lang="en-GB" sz="2100" b="1" i="1" dirty="0"/>
              <a:t>Health and Safety EXECUTIVE</a:t>
            </a:r>
            <a:r>
              <a:rPr lang="en-GB" sz="2100" b="1" dirty="0"/>
              <a:t>, n.d.)</a:t>
            </a:r>
          </a:p>
        </p:txBody>
      </p:sp>
    </p:spTree>
    <p:extLst>
      <p:ext uri="{BB962C8B-B14F-4D97-AF65-F5344CB8AC3E}">
        <p14:creationId xmlns:p14="http://schemas.microsoft.com/office/powerpoint/2010/main" val="2890897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215106"/>
            <a:ext cx="10364451" cy="1075812"/>
          </a:xfrm>
        </p:spPr>
        <p:txBody>
          <a:bodyPr/>
          <a:lstStyle/>
          <a:p>
            <a:r>
              <a:rPr lang="en-GB" b="1" dirty="0"/>
              <a:t>EXPERIENCE AND KNOWLEDGE</a:t>
            </a:r>
          </a:p>
        </p:txBody>
      </p:sp>
      <p:sp>
        <p:nvSpPr>
          <p:cNvPr id="3" name="Content Placeholder 2"/>
          <p:cNvSpPr>
            <a:spLocks noGrp="1"/>
          </p:cNvSpPr>
          <p:nvPr>
            <p:ph sz="quarter" idx="13"/>
          </p:nvPr>
        </p:nvSpPr>
        <p:spPr>
          <a:xfrm>
            <a:off x="913774" y="1129553"/>
            <a:ext cx="10363826" cy="5177117"/>
          </a:xfrm>
        </p:spPr>
        <p:txBody>
          <a:bodyPr>
            <a:normAutofit fontScale="92500" lnSpcReduction="20000"/>
          </a:bodyPr>
          <a:lstStyle/>
          <a:p>
            <a:r>
              <a:rPr lang="en-GB" sz="2400" b="1" dirty="0"/>
              <a:t>CARRYING OUT RISK ASSESSMENTS ON TELEPHONE POLES</a:t>
            </a:r>
          </a:p>
          <a:p>
            <a:r>
              <a:rPr lang="en-GB" sz="2400" b="1" dirty="0"/>
              <a:t>CLIMBING POLES AND UNDERSTANDING THE RULES AND REGULATIONS AROUND THIS  - HEALTH AND SAFETY /PPE</a:t>
            </a:r>
          </a:p>
          <a:p>
            <a:r>
              <a:rPr lang="en-GB" sz="2400" b="1" dirty="0"/>
              <a:t>COMMUNICATING WITH OUTSIDE CONTRACTORS/UTILITIES / HIGH PRESSURE PIPELINES</a:t>
            </a:r>
          </a:p>
          <a:p>
            <a:r>
              <a:rPr lang="en-GB" sz="2400" b="1" dirty="0"/>
              <a:t>VEHICLE AND EQUIPMENT MAINTENANCE</a:t>
            </a:r>
          </a:p>
          <a:p>
            <a:r>
              <a:rPr lang="en-GB" sz="2400" b="1" dirty="0"/>
              <a:t>TIME SERVED </a:t>
            </a:r>
          </a:p>
          <a:p>
            <a:pPr marL="0" indent="0">
              <a:buNone/>
            </a:pPr>
            <a:r>
              <a:rPr lang="en-GB" sz="2400" b="1" dirty="0"/>
              <a:t>EACH OF THE ABOVE ARE SOME OF MY CURRENT EXPERIENCE AND KNOWLEDGE BASED ON MY CURRENT ROLE, THESE ARE LINKED TO THE HEALTH AND SAFETY ELEMENT OF THE TEAM AND THE ROLE BT PLAY IN FOLLOWING THE HEALTH AND SAFETY AT WORK ACT GUIDANCE.</a:t>
            </a:r>
          </a:p>
          <a:p>
            <a:pPr marL="0" indent="0" algn="r">
              <a:buNone/>
            </a:pPr>
            <a:r>
              <a:rPr lang="en-GB" sz="2000" b="1" dirty="0"/>
              <a:t>(</a:t>
            </a:r>
            <a:r>
              <a:rPr lang="en-GB" sz="2000" b="1" i="1" dirty="0"/>
              <a:t>Health and Safety EXECUTIVE</a:t>
            </a:r>
            <a:r>
              <a:rPr lang="en-GB" sz="2000" b="1" dirty="0"/>
              <a:t>, n.d.)</a:t>
            </a:r>
            <a:endParaRPr lang="en-GB" b="1" dirty="0"/>
          </a:p>
          <a:p>
            <a:endParaRPr lang="en-GB" b="1" dirty="0"/>
          </a:p>
          <a:p>
            <a:endParaRPr lang="en-GB" b="1" dirty="0"/>
          </a:p>
          <a:p>
            <a:endParaRPr lang="en-GB" b="1" dirty="0"/>
          </a:p>
          <a:p>
            <a:endParaRPr lang="en-GB" dirty="0"/>
          </a:p>
          <a:p>
            <a:endParaRPr lang="en-GB" dirty="0"/>
          </a:p>
          <a:p>
            <a:endParaRPr lang="en-GB" dirty="0"/>
          </a:p>
        </p:txBody>
      </p:sp>
    </p:spTree>
    <p:extLst>
      <p:ext uri="{BB962C8B-B14F-4D97-AF65-F5344CB8AC3E}">
        <p14:creationId xmlns:p14="http://schemas.microsoft.com/office/powerpoint/2010/main" val="1720894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188260"/>
            <a:ext cx="10364451" cy="1089212"/>
          </a:xfrm>
        </p:spPr>
        <p:txBody>
          <a:bodyPr/>
          <a:lstStyle/>
          <a:p>
            <a:r>
              <a:rPr lang="en-GB" b="1" dirty="0"/>
              <a:t>QUALITIES, SKILLS &amp; ATTRIBUTES</a:t>
            </a:r>
          </a:p>
        </p:txBody>
      </p:sp>
      <p:sp>
        <p:nvSpPr>
          <p:cNvPr id="3" name="Content Placeholder 2"/>
          <p:cNvSpPr>
            <a:spLocks noGrp="1"/>
          </p:cNvSpPr>
          <p:nvPr>
            <p:ph sz="quarter" idx="13"/>
          </p:nvPr>
        </p:nvSpPr>
        <p:spPr>
          <a:xfrm>
            <a:off x="913774" y="1277473"/>
            <a:ext cx="10363826" cy="5163670"/>
          </a:xfrm>
        </p:spPr>
        <p:txBody>
          <a:bodyPr>
            <a:normAutofit/>
          </a:bodyPr>
          <a:lstStyle/>
          <a:p>
            <a:r>
              <a:rPr lang="en-GB" sz="2400" b="1" dirty="0"/>
              <a:t>GOOD AT TIME MANAGEMENT</a:t>
            </a:r>
          </a:p>
          <a:p>
            <a:r>
              <a:rPr lang="en-GB" sz="2400" b="1" dirty="0"/>
              <a:t>BEING METHODICAL AND ACCURATE IN RECORDING DATA</a:t>
            </a:r>
          </a:p>
          <a:p>
            <a:r>
              <a:rPr lang="en-GB" sz="2400" b="1" dirty="0"/>
              <a:t>COMPUTER SKILLS</a:t>
            </a:r>
          </a:p>
          <a:p>
            <a:r>
              <a:rPr lang="en-GB" sz="2400" b="1" dirty="0"/>
              <a:t>EXCELLENT COMMUNICATION SKILLS</a:t>
            </a:r>
          </a:p>
          <a:p>
            <a:r>
              <a:rPr lang="en-GB" sz="2400" b="1" dirty="0"/>
              <a:t>TEAM LEADING SKILLS EXPERIENCE</a:t>
            </a:r>
          </a:p>
          <a:p>
            <a:pPr marL="0" indent="0">
              <a:buNone/>
            </a:pPr>
            <a:r>
              <a:rPr lang="en-GB" sz="2400" b="1" dirty="0"/>
              <a:t>This role would need all these skill sets, particularly team leading skills as you would be </a:t>
            </a:r>
            <a:r>
              <a:rPr lang="en-GB" sz="2400" b="1" dirty="0" err="1"/>
              <a:t>managING</a:t>
            </a:r>
            <a:r>
              <a:rPr lang="en-GB" sz="2400" b="1" dirty="0"/>
              <a:t> a team of 25 other engineers in different roles.  According to an article by GAZAR (2021), THE PURPOSE OF A TEAMLEADER IS TO PROVIDE GUIDANCE AND CLEAR PLAN SO THAT THE TEAM WORKS AND ANY PROBLEMS CAN BE IRONED OUT EASILY.</a:t>
            </a:r>
          </a:p>
        </p:txBody>
      </p:sp>
    </p:spTree>
    <p:extLst>
      <p:ext uri="{BB962C8B-B14F-4D97-AF65-F5344CB8AC3E}">
        <p14:creationId xmlns:p14="http://schemas.microsoft.com/office/powerpoint/2010/main" val="2770524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3"/>
          <p:cNvSpPr>
            <a:spLocks noGrp="1"/>
          </p:cNvSpPr>
          <p:nvPr>
            <p:ph sz="quarter" idx="13"/>
          </p:nvPr>
        </p:nvSpPr>
        <p:spPr>
          <a:xfrm>
            <a:off x="914400" y="762000"/>
            <a:ext cx="10363200" cy="5029200"/>
          </a:xfrm>
        </p:spPr>
        <p:txBody>
          <a:bodyPr>
            <a:normAutofit/>
          </a:bodyPr>
          <a:lstStyle/>
          <a:p>
            <a:pPr marL="0" indent="0" algn="ctr">
              <a:buNone/>
            </a:pPr>
            <a:endParaRPr lang="en-GB" sz="5400" b="1" dirty="0"/>
          </a:p>
          <a:p>
            <a:pPr marL="0" indent="0" algn="ctr">
              <a:buNone/>
            </a:pPr>
            <a:r>
              <a:rPr lang="en-GB" sz="5400" b="1" dirty="0"/>
              <a:t>THANK YOU FOR LISTENING</a:t>
            </a:r>
          </a:p>
          <a:p>
            <a:pPr marL="0" indent="0" algn="ctr">
              <a:buNone/>
            </a:pPr>
            <a:endParaRPr lang="en-GB" sz="5400" b="1" dirty="0"/>
          </a:p>
          <a:p>
            <a:pPr marL="0" indent="0" algn="ctr">
              <a:buNone/>
            </a:pPr>
            <a:r>
              <a:rPr lang="en-GB" sz="5400" b="1" dirty="0"/>
              <a:t>Any QUESTIONS?</a:t>
            </a:r>
            <a:endParaRPr lang="en-GB" sz="5400" dirty="0"/>
          </a:p>
        </p:txBody>
      </p:sp>
    </p:spTree>
    <p:extLst>
      <p:ext uri="{BB962C8B-B14F-4D97-AF65-F5344CB8AC3E}">
        <p14:creationId xmlns:p14="http://schemas.microsoft.com/office/powerpoint/2010/main" val="1765809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161365"/>
            <a:ext cx="10364451" cy="1004459"/>
          </a:xfrm>
        </p:spPr>
        <p:txBody>
          <a:bodyPr/>
          <a:lstStyle/>
          <a:p>
            <a:r>
              <a:rPr lang="en-GB" b="1" dirty="0"/>
              <a:t>REFERENCES</a:t>
            </a:r>
            <a:endParaRPr lang="en-GB" dirty="0"/>
          </a:p>
        </p:txBody>
      </p:sp>
      <p:sp>
        <p:nvSpPr>
          <p:cNvPr id="3" name="Content Placeholder 2"/>
          <p:cNvSpPr>
            <a:spLocks noGrp="1"/>
          </p:cNvSpPr>
          <p:nvPr>
            <p:ph sz="quarter" idx="13"/>
          </p:nvPr>
        </p:nvSpPr>
        <p:spPr>
          <a:xfrm>
            <a:off x="913774" y="1048872"/>
            <a:ext cx="10363826" cy="4814046"/>
          </a:xfrm>
        </p:spPr>
        <p:txBody>
          <a:bodyPr>
            <a:normAutofit/>
          </a:bodyPr>
          <a:lstStyle/>
          <a:p>
            <a:r>
              <a:rPr lang="en-GB" b="1" dirty="0">
                <a:effectLst/>
              </a:rPr>
              <a:t>Gazar. (2021). </a:t>
            </a:r>
            <a:r>
              <a:rPr lang="en-GB" b="1" i="1" dirty="0">
                <a:effectLst/>
              </a:rPr>
              <a:t>How to lead a team of engineers? </a:t>
            </a:r>
            <a:r>
              <a:rPr lang="en-GB" b="1" dirty="0">
                <a:effectLst/>
              </a:rPr>
              <a:t>. </a:t>
            </a:r>
            <a:r>
              <a:rPr lang="en-GB" b="1" i="1" dirty="0">
                <a:effectLst/>
              </a:rPr>
              <a:t>Medium</a:t>
            </a:r>
            <a:r>
              <a:rPr lang="en-GB" b="1" dirty="0">
                <a:effectLst/>
              </a:rPr>
              <a:t>. </a:t>
            </a:r>
            <a:r>
              <a:rPr lang="en-GB" b="1" dirty="0">
                <a:effectLst/>
                <a:hlinkClick r:id="rId2"/>
              </a:rPr>
              <a:t>https://ehsangazar.com/how-to-lead-an-engineering-team-e4003575bb11</a:t>
            </a:r>
            <a:r>
              <a:rPr lang="en-GB" b="1" dirty="0">
                <a:effectLst/>
              </a:rPr>
              <a:t> (ACCESSED 04/05/2023)</a:t>
            </a:r>
          </a:p>
          <a:p>
            <a:r>
              <a:rPr lang="en-GB" b="1" dirty="0">
                <a:effectLst/>
              </a:rPr>
              <a:t>Go1 Content &amp; Editorial Team. (2022). The importance of time management in the workplace | Go1. </a:t>
            </a:r>
            <a:r>
              <a:rPr lang="en-GB" b="1" i="1" dirty="0">
                <a:effectLst/>
              </a:rPr>
              <a:t>The importance of time management in the workplace</a:t>
            </a:r>
            <a:r>
              <a:rPr lang="en-GB" b="1" dirty="0">
                <a:effectLst/>
              </a:rPr>
              <a:t>. </a:t>
            </a:r>
            <a:r>
              <a:rPr lang="en-GB" b="1" dirty="0">
                <a:effectLst/>
                <a:hlinkClick r:id="rId3"/>
              </a:rPr>
              <a:t>https://www.go1.com/blog/post-workplace-time-management</a:t>
            </a:r>
            <a:r>
              <a:rPr lang="en-GB" b="1" dirty="0">
                <a:effectLst/>
              </a:rPr>
              <a:t> (ACCESSED 01/05/2023)</a:t>
            </a:r>
          </a:p>
          <a:p>
            <a:r>
              <a:rPr lang="en-GB" b="1" dirty="0">
                <a:effectLst/>
              </a:rPr>
              <a:t>HEALTH AND SAFETY EXECUTIVE (N.D.). </a:t>
            </a:r>
            <a:r>
              <a:rPr lang="en-GB" b="1" i="1" dirty="0">
                <a:effectLst/>
              </a:rPr>
              <a:t>Health and safety basics for your business. </a:t>
            </a:r>
            <a:r>
              <a:rPr lang="en-GB" b="1" dirty="0">
                <a:effectLst/>
                <a:hlinkClick r:id="rId4"/>
              </a:rPr>
              <a:t>https://www.hse.gov.uk/simple-health-safety/index.htm</a:t>
            </a:r>
            <a:r>
              <a:rPr lang="en-GB" b="1" dirty="0">
                <a:effectLst/>
              </a:rPr>
              <a:t> (ACCESSED 03/05/2023)</a:t>
            </a:r>
          </a:p>
          <a:p>
            <a:r>
              <a:rPr lang="en-GB" b="1" dirty="0">
                <a:effectLst/>
              </a:rPr>
              <a:t>Openreach. (n.d</a:t>
            </a:r>
            <a:r>
              <a:rPr lang="en-GB" b="1" i="1" dirty="0">
                <a:effectLst/>
              </a:rPr>
              <a:t>.). HEALTH AND SAFETY</a:t>
            </a:r>
            <a:r>
              <a:rPr lang="en-GB" b="1" dirty="0">
                <a:effectLst/>
              </a:rPr>
              <a:t>. </a:t>
            </a:r>
            <a:r>
              <a:rPr lang="en-GB" b="1" dirty="0">
                <a:effectLst/>
                <a:hlinkClick r:id="rId5"/>
              </a:rPr>
              <a:t>https://www.openreach.com/about/our-company/health-and-safety</a:t>
            </a:r>
            <a:r>
              <a:rPr lang="en-GB" b="1" dirty="0">
                <a:effectLst/>
              </a:rPr>
              <a:t> (ACCESSED 03/05/2023)</a:t>
            </a:r>
          </a:p>
          <a:p>
            <a:endParaRPr lang="en-GB" b="1" dirty="0">
              <a:effectLst/>
            </a:endParaRPr>
          </a:p>
          <a:p>
            <a:pPr marL="0" indent="0">
              <a:buNone/>
            </a:pPr>
            <a:endParaRPr lang="en-GB" sz="1800" dirty="0">
              <a:effectLst/>
              <a:latin typeface="Times New Roman" panose="02020603050405020304" pitchFamily="18" charset="0"/>
            </a:endParaRPr>
          </a:p>
        </p:txBody>
      </p:sp>
    </p:spTree>
    <p:extLst>
      <p:ext uri="{BB962C8B-B14F-4D97-AF65-F5344CB8AC3E}">
        <p14:creationId xmlns:p14="http://schemas.microsoft.com/office/powerpoint/2010/main" val="113464237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341</TotalTime>
  <Words>783</Words>
  <Application>Microsoft Office PowerPoint</Application>
  <PresentationFormat>Widescreen</PresentationFormat>
  <Paragraphs>50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Times New Roman</vt:lpstr>
      <vt:lpstr>Tw Cen MT</vt:lpstr>
      <vt:lpstr>Droplet</vt:lpstr>
      <vt:lpstr>PATCH LEAD – BT OPENREACH</vt:lpstr>
      <vt:lpstr>PATCH LEAD – BT OPENREACH</vt:lpstr>
      <vt:lpstr>PATCH LEAD – BT OPENREACH</vt:lpstr>
      <vt:lpstr>WHY IS THIS ROLE AN IMPORTANT ONE?</vt:lpstr>
      <vt:lpstr>WHY IS THIS ROLE AN IMPORTANT ONE?</vt:lpstr>
      <vt:lpstr>EXPERIENCE AND KNOWLEDGE</vt:lpstr>
      <vt:lpstr>QUALITIES, SKILLS &amp; ATTRIBUTES</vt:lpstr>
      <vt:lpstr>PowerPoint Presentation</vt:lpstr>
      <vt:lpstr>REFERENCES</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POLE TESTER – BT OPENREACH</dc:title>
  <dc:creator>Judith Sheppard (Hywel Dda UHB - Business Support Officer)</dc:creator>
  <cp:lastModifiedBy>Dom Sheppard (1902308)</cp:lastModifiedBy>
  <cp:revision>37</cp:revision>
  <dcterms:created xsi:type="dcterms:W3CDTF">2023-05-01T13:31:15Z</dcterms:created>
  <dcterms:modified xsi:type="dcterms:W3CDTF">2023-05-05T13:52:39Z</dcterms:modified>
</cp:coreProperties>
</file>