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charts/chart3.xml" ContentType="application/vnd.openxmlformats-officedocument.drawingml.chart+xml"/>
  <Override PartName="/ppt/theme/themeOverride1.xml" ContentType="application/vnd.openxmlformats-officedocument.themeOverride+xml"/>
  <Override PartName="/ppt/drawings/drawing1.xml" ContentType="application/vnd.openxmlformats-officedocument.drawingml.chartshapes+xml"/>
  <Override PartName="/ppt/charts/chart4.xml" ContentType="application/vnd.openxmlformats-officedocument.drawingml.chart+xml"/>
  <Override PartName="/ppt/theme/themeOverride2.xml" ContentType="application/vnd.openxmlformats-officedocument.themeOverride+xml"/>
  <Override PartName="/ppt/charts/chart5.xml" ContentType="application/vnd.openxmlformats-officedocument.drawingml.chart+xml"/>
  <Override PartName="/ppt/theme/themeOverride3.xml" ContentType="application/vnd.openxmlformats-officedocument.themeOverride+xml"/>
  <Override PartName="/ppt/charts/chart6.xml" ContentType="application/vnd.openxmlformats-officedocument.drawingml.chart+xml"/>
  <Override PartName="/ppt/theme/themeOverride4.xml" ContentType="application/vnd.openxmlformats-officedocument.themeOverride+xml"/>
  <Override PartName="/ppt/charts/chart7.xml" ContentType="application/vnd.openxmlformats-officedocument.drawingml.chart+xml"/>
  <Override PartName="/ppt/theme/themeOverride5.xml" ContentType="application/vnd.openxmlformats-officedocument.themeOverr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rts/chart8.xml" ContentType="application/vnd.openxmlformats-officedocument.drawingml.chart+xml"/>
  <Override PartName="/ppt/theme/themeOverride6.xml" ContentType="application/vnd.openxmlformats-officedocument.themeOverride+xml"/>
  <Override PartName="/ppt/charts/chart9.xml" ContentType="application/vnd.openxmlformats-officedocument.drawingml.chart+xml"/>
  <Override PartName="/ppt/theme/themeOverride7.xml" ContentType="application/vnd.openxmlformats-officedocument.themeOverride+xml"/>
  <Override PartName="/ppt/charts/chart10.xml" ContentType="application/vnd.openxmlformats-officedocument.drawingml.chart+xml"/>
  <Override PartName="/ppt/theme/themeOverride8.xml" ContentType="application/vnd.openxmlformats-officedocument.themeOverride+xml"/>
  <Override PartName="/ppt/drawings/drawing2.xml" ContentType="application/vnd.openxmlformats-officedocument.drawingml.chartshapes+xml"/>
  <Override PartName="/ppt/charts/chart11.xml" ContentType="application/vnd.openxmlformats-officedocument.drawingml.chart+xml"/>
  <Override PartName="/ppt/theme/themeOverride9.xml" ContentType="application/vnd.openxmlformats-officedocument.themeOverride+xml"/>
  <Override PartName="/ppt/charts/chart12.xml" ContentType="application/vnd.openxmlformats-officedocument.drawingml.chart+xml"/>
  <Override PartName="/ppt/theme/themeOverride10.xml" ContentType="application/vnd.openxmlformats-officedocument.themeOverride+xml"/>
  <Override PartName="/ppt/charts/chart13.xml" ContentType="application/vnd.openxmlformats-officedocument.drawingml.chart+xml"/>
  <Override PartName="/ppt/theme/themeOverride11.xml" ContentType="application/vnd.openxmlformats-officedocument.themeOverride+xml"/>
  <Override PartName="/ppt/charts/chart14.xml" ContentType="application/vnd.openxmlformats-officedocument.drawingml.chart+xml"/>
  <Override PartName="/ppt/theme/themeOverride12.xml" ContentType="application/vnd.openxmlformats-officedocument.themeOverride+xml"/>
  <Override PartName="/ppt/charts/chart15.xml" ContentType="application/vnd.openxmlformats-officedocument.drawingml.chart+xml"/>
  <Override PartName="/ppt/theme/themeOverride13.xml" ContentType="application/vnd.openxmlformats-officedocument.themeOverride+xml"/>
  <Override PartName="/ppt/charts/chart16.xml" ContentType="application/vnd.openxmlformats-officedocument.drawingml.chart+xml"/>
  <Override PartName="/ppt/theme/themeOverride14.xml" ContentType="application/vnd.openxmlformats-officedocument.themeOverride+xml"/>
  <Override PartName="/ppt/charts/chart17.xml" ContentType="application/vnd.openxmlformats-officedocument.drawingml.chart+xml"/>
  <Override PartName="/ppt/theme/themeOverride15.xml" ContentType="application/vnd.openxmlformats-officedocument.themeOverride+xml"/>
  <Override PartName="/ppt/charts/chart18.xml" ContentType="application/vnd.openxmlformats-officedocument.drawingml.chart+xml"/>
  <Override PartName="/ppt/theme/themeOverride16.xml" ContentType="application/vnd.openxmlformats-officedocument.themeOverride+xml"/>
  <Override PartName="/ppt/charts/chart19.xml" ContentType="application/vnd.openxmlformats-officedocument.drawingml.chart+xml"/>
  <Override PartName="/ppt/theme/themeOverride17.xml" ContentType="application/vnd.openxmlformats-officedocument.themeOverride+xml"/>
  <Override PartName="/ppt/charts/chart20.xml" ContentType="application/vnd.openxmlformats-officedocument.drawingml.chart+xml"/>
  <Override PartName="/ppt/theme/themeOverride18.xml" ContentType="application/vnd.openxmlformats-officedocument.themeOverride+xml"/>
  <Override PartName="/ppt/charts/chart21.xml" ContentType="application/vnd.openxmlformats-officedocument.drawingml.chart+xml"/>
  <Override PartName="/ppt/theme/themeOverride19.xml" ContentType="application/vnd.openxmlformats-officedocument.themeOverride+xml"/>
  <Override PartName="/ppt/charts/chart22.xml" ContentType="application/vnd.openxmlformats-officedocument.drawingml.chart+xml"/>
  <Override PartName="/ppt/theme/themeOverride20.xml" ContentType="application/vnd.openxmlformats-officedocument.themeOverr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86" r:id="rId3"/>
  </p:sldMasterIdLst>
  <p:notesMasterIdLst>
    <p:notesMasterId r:id="rId76"/>
  </p:notesMasterIdLst>
  <p:sldIdLst>
    <p:sldId id="279" r:id="rId4"/>
    <p:sldId id="350" r:id="rId5"/>
    <p:sldId id="257" r:id="rId6"/>
    <p:sldId id="258" r:id="rId7"/>
    <p:sldId id="259" r:id="rId8"/>
    <p:sldId id="365" r:id="rId9"/>
    <p:sldId id="261" r:id="rId10"/>
    <p:sldId id="262" r:id="rId11"/>
    <p:sldId id="263" r:id="rId12"/>
    <p:sldId id="264" r:id="rId13"/>
    <p:sldId id="265" r:id="rId14"/>
    <p:sldId id="266" r:id="rId15"/>
    <p:sldId id="276" r:id="rId16"/>
    <p:sldId id="277" r:id="rId17"/>
    <p:sldId id="366" r:id="rId18"/>
    <p:sldId id="267" r:id="rId19"/>
    <p:sldId id="269" r:id="rId20"/>
    <p:sldId id="270" r:id="rId21"/>
    <p:sldId id="271" r:id="rId22"/>
    <p:sldId id="272" r:id="rId23"/>
    <p:sldId id="273" r:id="rId24"/>
    <p:sldId id="274" r:id="rId25"/>
    <p:sldId id="275" r:id="rId26"/>
    <p:sldId id="284" r:id="rId27"/>
    <p:sldId id="278" r:id="rId28"/>
    <p:sldId id="367" r:id="rId29"/>
    <p:sldId id="368" r:id="rId30"/>
    <p:sldId id="369" r:id="rId31"/>
    <p:sldId id="370" r:id="rId32"/>
    <p:sldId id="371" r:id="rId33"/>
    <p:sldId id="325" r:id="rId34"/>
    <p:sldId id="372" r:id="rId35"/>
    <p:sldId id="373" r:id="rId36"/>
    <p:sldId id="297" r:id="rId37"/>
    <p:sldId id="374" r:id="rId38"/>
    <p:sldId id="375" r:id="rId39"/>
    <p:sldId id="287" r:id="rId40"/>
    <p:sldId id="288" r:id="rId41"/>
    <p:sldId id="289" r:id="rId42"/>
    <p:sldId id="290" r:id="rId43"/>
    <p:sldId id="291" r:id="rId44"/>
    <p:sldId id="292" r:id="rId45"/>
    <p:sldId id="293" r:id="rId46"/>
    <p:sldId id="294" r:id="rId47"/>
    <p:sldId id="376" r:id="rId48"/>
    <p:sldId id="299" r:id="rId49"/>
    <p:sldId id="377" r:id="rId50"/>
    <p:sldId id="378" r:id="rId51"/>
    <p:sldId id="379" r:id="rId52"/>
    <p:sldId id="303" r:id="rId53"/>
    <p:sldId id="305" r:id="rId54"/>
    <p:sldId id="380" r:id="rId55"/>
    <p:sldId id="307" r:id="rId56"/>
    <p:sldId id="306" r:id="rId57"/>
    <p:sldId id="308" r:id="rId58"/>
    <p:sldId id="381" r:id="rId59"/>
    <p:sldId id="310" r:id="rId60"/>
    <p:sldId id="382" r:id="rId61"/>
    <p:sldId id="312" r:id="rId62"/>
    <p:sldId id="383" r:id="rId63"/>
    <p:sldId id="315" r:id="rId64"/>
    <p:sldId id="316" r:id="rId65"/>
    <p:sldId id="317" r:id="rId66"/>
    <p:sldId id="318" r:id="rId67"/>
    <p:sldId id="314" r:id="rId68"/>
    <p:sldId id="319" r:id="rId69"/>
    <p:sldId id="320" r:id="rId70"/>
    <p:sldId id="321" r:id="rId71"/>
    <p:sldId id="322" r:id="rId72"/>
    <p:sldId id="323" r:id="rId73"/>
    <p:sldId id="324" r:id="rId74"/>
    <p:sldId id="285" r:id="rId7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B454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E8034E78-7F5D-4C2E-B375-FC64B27BC917}" styleName="Dark Style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left>
            <a:ln w="25400" cmpd="sng">
              <a:solidFill>
                <a:schemeClr val="lt1"/>
              </a:solidFill>
            </a:ln>
          </a:left>
        </a:tcBdr>
        <a:fill>
          <a:solidFill>
            <a:schemeClr val="dk1">
              <a:tint val="60000"/>
            </a:schemeClr>
          </a:solidFill>
        </a:fill>
      </a:tcStyle>
    </a:lastCol>
    <a:firstCol>
      <a:tcTxStyle b="on"/>
      <a:tcStyle>
        <a:tcBdr>
          <a:right>
            <a:ln w="25400" cmpd="sng">
              <a:solidFill>
                <a:schemeClr val="lt1"/>
              </a:solidFill>
            </a:ln>
          </a:right>
        </a:tcBdr>
        <a:fill>
          <a:solidFill>
            <a:schemeClr val="dk1">
              <a:tint val="60000"/>
            </a:schemeClr>
          </a:solidFill>
        </a:fill>
      </a:tcStyle>
    </a:firstCol>
    <a:lastRow>
      <a:tcTxStyle b="on"/>
      <a:tcStyle>
        <a:tcBdr>
          <a:top>
            <a:ln w="25400" cmpd="sng">
              <a:solidFill>
                <a:schemeClr val="lt1"/>
              </a:solidFill>
            </a:ln>
          </a:top>
        </a:tcBdr>
        <a:fill>
          <a:solidFill>
            <a:schemeClr val="dk1">
              <a:tint val="6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5202B0CA-FC54-4496-8BCA-5EF66A818D29}" styleName="Dark Style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dk1">
              <a:tint val="20000"/>
            </a:schemeClr>
          </a:solidFill>
        </a:fill>
      </a:tcStyle>
    </a:lastRow>
    <a:firstRow>
      <a:tcTxStyle b="on">
        <a:fontRef idx="minor">
          <a:scrgbClr r="0" g="0" b="0"/>
        </a:fontRef>
        <a:schemeClr val="lt1"/>
      </a:tcTxStyle>
      <a:tcStyle>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3" d="100"/>
          <a:sy n="63" d="100"/>
        </p:scale>
        <p:origin x="76" y="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3.xml"/><Relationship Id="rId21" Type="http://schemas.openxmlformats.org/officeDocument/2006/relationships/slide" Target="slides/slide18.xml"/><Relationship Id="rId42" Type="http://schemas.openxmlformats.org/officeDocument/2006/relationships/slide" Target="slides/slide39.xml"/><Relationship Id="rId47" Type="http://schemas.openxmlformats.org/officeDocument/2006/relationships/slide" Target="slides/slide44.xml"/><Relationship Id="rId63" Type="http://schemas.openxmlformats.org/officeDocument/2006/relationships/slide" Target="slides/slide60.xml"/><Relationship Id="rId68" Type="http://schemas.openxmlformats.org/officeDocument/2006/relationships/slide" Target="slides/slide65.xml"/><Relationship Id="rId16" Type="http://schemas.openxmlformats.org/officeDocument/2006/relationships/slide" Target="slides/slide1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slide" Target="slides/slide50.xml"/><Relationship Id="rId58" Type="http://schemas.openxmlformats.org/officeDocument/2006/relationships/slide" Target="slides/slide55.xml"/><Relationship Id="rId66" Type="http://schemas.openxmlformats.org/officeDocument/2006/relationships/slide" Target="slides/slide63.xml"/><Relationship Id="rId74" Type="http://schemas.openxmlformats.org/officeDocument/2006/relationships/slide" Target="slides/slide71.xml"/><Relationship Id="rId79" Type="http://schemas.openxmlformats.org/officeDocument/2006/relationships/theme" Target="theme/theme1.xml"/><Relationship Id="rId5" Type="http://schemas.openxmlformats.org/officeDocument/2006/relationships/slide" Target="slides/slide2.xml"/><Relationship Id="rId61" Type="http://schemas.openxmlformats.org/officeDocument/2006/relationships/slide" Target="slides/slide58.xml"/><Relationship Id="rId19" Type="http://schemas.openxmlformats.org/officeDocument/2006/relationships/slide" Target="slides/slide1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56" Type="http://schemas.openxmlformats.org/officeDocument/2006/relationships/slide" Target="slides/slide53.xml"/><Relationship Id="rId64" Type="http://schemas.openxmlformats.org/officeDocument/2006/relationships/slide" Target="slides/slide61.xml"/><Relationship Id="rId69" Type="http://schemas.openxmlformats.org/officeDocument/2006/relationships/slide" Target="slides/slide66.xml"/><Relationship Id="rId77" Type="http://schemas.openxmlformats.org/officeDocument/2006/relationships/presProps" Target="presProps.xml"/><Relationship Id="rId8" Type="http://schemas.openxmlformats.org/officeDocument/2006/relationships/slide" Target="slides/slide5.xml"/><Relationship Id="rId51" Type="http://schemas.openxmlformats.org/officeDocument/2006/relationships/slide" Target="slides/slide48.xml"/><Relationship Id="rId72" Type="http://schemas.openxmlformats.org/officeDocument/2006/relationships/slide" Target="slides/slide69.xml"/><Relationship Id="rId80" Type="http://schemas.openxmlformats.org/officeDocument/2006/relationships/tableStyles" Target="tableStyles.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59" Type="http://schemas.openxmlformats.org/officeDocument/2006/relationships/slide" Target="slides/slide56.xml"/><Relationship Id="rId67" Type="http://schemas.openxmlformats.org/officeDocument/2006/relationships/slide" Target="slides/slide64.xml"/><Relationship Id="rId20" Type="http://schemas.openxmlformats.org/officeDocument/2006/relationships/slide" Target="slides/slide17.xml"/><Relationship Id="rId41" Type="http://schemas.openxmlformats.org/officeDocument/2006/relationships/slide" Target="slides/slide38.xml"/><Relationship Id="rId54" Type="http://schemas.openxmlformats.org/officeDocument/2006/relationships/slide" Target="slides/slide51.xml"/><Relationship Id="rId62" Type="http://schemas.openxmlformats.org/officeDocument/2006/relationships/slide" Target="slides/slide59.xml"/><Relationship Id="rId70" Type="http://schemas.openxmlformats.org/officeDocument/2006/relationships/slide" Target="slides/slide67.xml"/><Relationship Id="rId75" Type="http://schemas.openxmlformats.org/officeDocument/2006/relationships/slide" Target="slides/slide72.xml"/><Relationship Id="rId1" Type="http://schemas.openxmlformats.org/officeDocument/2006/relationships/slideMaster" Target="slideMasters/slideMaster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 Id="rId57" Type="http://schemas.openxmlformats.org/officeDocument/2006/relationships/slide" Target="slides/slide54.xml"/><Relationship Id="rId10" Type="http://schemas.openxmlformats.org/officeDocument/2006/relationships/slide" Target="slides/slide7.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slide" Target="slides/slide49.xml"/><Relationship Id="rId60" Type="http://schemas.openxmlformats.org/officeDocument/2006/relationships/slide" Target="slides/slide57.xml"/><Relationship Id="rId65" Type="http://schemas.openxmlformats.org/officeDocument/2006/relationships/slide" Target="slides/slide62.xml"/><Relationship Id="rId73" Type="http://schemas.openxmlformats.org/officeDocument/2006/relationships/slide" Target="slides/slide70.xml"/><Relationship Id="rId78" Type="http://schemas.openxmlformats.org/officeDocument/2006/relationships/viewProps" Target="viewProps.xml"/><Relationship Id="rId4" Type="http://schemas.openxmlformats.org/officeDocument/2006/relationships/slide" Target="slides/slide1.xml"/><Relationship Id="rId9" Type="http://schemas.openxmlformats.org/officeDocument/2006/relationships/slide" Target="slides/slide6.xml"/><Relationship Id="rId13" Type="http://schemas.openxmlformats.org/officeDocument/2006/relationships/slide" Target="slides/slide10.xml"/><Relationship Id="rId18" Type="http://schemas.openxmlformats.org/officeDocument/2006/relationships/slide" Target="slides/slide15.xml"/><Relationship Id="rId39" Type="http://schemas.openxmlformats.org/officeDocument/2006/relationships/slide" Target="slides/slide36.xml"/><Relationship Id="rId34" Type="http://schemas.openxmlformats.org/officeDocument/2006/relationships/slide" Target="slides/slide31.xml"/><Relationship Id="rId50" Type="http://schemas.openxmlformats.org/officeDocument/2006/relationships/slide" Target="slides/slide47.xml"/><Relationship Id="rId55" Type="http://schemas.openxmlformats.org/officeDocument/2006/relationships/slide" Target="slides/slide52.xml"/><Relationship Id="rId76" Type="http://schemas.openxmlformats.org/officeDocument/2006/relationships/notesMaster" Target="notesMasters/notesMaster1.xml"/><Relationship Id="rId7" Type="http://schemas.openxmlformats.org/officeDocument/2006/relationships/slide" Target="slides/slide4.xml"/><Relationship Id="rId71" Type="http://schemas.openxmlformats.org/officeDocument/2006/relationships/slide" Target="slides/slide68.xml"/><Relationship Id="rId2" Type="http://schemas.openxmlformats.org/officeDocument/2006/relationships/slideMaster" Target="slideMasters/slideMaster2.xml"/><Relationship Id="rId29" Type="http://schemas.openxmlformats.org/officeDocument/2006/relationships/slide" Target="slides/slide26.xml"/></Relationships>
</file>

<file path=ppt/charts/_rels/chart1.xml.rels><?xml version="1.0" encoding="UTF-8" standalone="yes"?>
<Relationships xmlns="http://schemas.openxmlformats.org/package/2006/relationships"><Relationship Id="rId3" Type="http://schemas.openxmlformats.org/officeDocument/2006/relationships/oleObject" Target="https://d.docs.live.net/d204c6bcbc896501/Documents/Book1.xlsx" TargetMode="External"/><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https://d.docs.live.net/d204c6bcbc896501/Documents/Book1.xlsx" TargetMode="External"/><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chartUserShapes" Target="../drawings/drawing1.xml"/><Relationship Id="rId2" Type="http://schemas.openxmlformats.org/officeDocument/2006/relationships/oleObject" Target="Book1" TargetMode="External"/><Relationship Id="rId1" Type="http://schemas.openxmlformats.org/officeDocument/2006/relationships/themeOverride" Target="../theme/themeOverride1.xml"/></Relationships>
</file>

<file path=ppt/charts/_rels/chart4.xml.rels><?xml version="1.0" encoding="UTF-8" standalone="yes"?>
<Relationships xmlns="http://schemas.openxmlformats.org/package/2006/relationships"><Relationship Id="rId2" Type="http://schemas.openxmlformats.org/officeDocument/2006/relationships/oleObject" Target="Book1" TargetMode="External"/><Relationship Id="rId1" Type="http://schemas.openxmlformats.org/officeDocument/2006/relationships/themeOverride" Target="../theme/themeOverride2.xml"/></Relationships>
</file>

<file path=ppt/charts/_rels/chart5.xml.rels><?xml version="1.0" encoding="UTF-8" standalone="yes"?>
<Relationships xmlns="http://schemas.openxmlformats.org/package/2006/relationships"><Relationship Id="rId2" Type="http://schemas.openxmlformats.org/officeDocument/2006/relationships/oleObject" Target="Book1" TargetMode="External"/><Relationship Id="rId1" Type="http://schemas.openxmlformats.org/officeDocument/2006/relationships/themeOverride" Target="../theme/themeOverride3.xml"/></Relationships>
</file>

<file path=ppt/charts/_rels/chart6.xml.rels><?xml version="1.0" encoding="UTF-8" standalone="yes"?>
<Relationships xmlns="http://schemas.openxmlformats.org/package/2006/relationships"><Relationship Id="rId2" Type="http://schemas.openxmlformats.org/officeDocument/2006/relationships/oleObject" Target="Book1" TargetMode="External"/><Relationship Id="rId1" Type="http://schemas.openxmlformats.org/officeDocument/2006/relationships/themeOverride" Target="../theme/themeOverride4.xml"/></Relationships>
</file>

<file path=ppt/charts/_rels/chart7.xml.rels><?xml version="1.0" encoding="UTF-8" standalone="yes"?>
<Relationships xmlns="http://schemas.openxmlformats.org/package/2006/relationships"><Relationship Id="rId2" Type="http://schemas.openxmlformats.org/officeDocument/2006/relationships/oleObject" Target="Book1" TargetMode="External"/><Relationship Id="rId1" Type="http://schemas.openxmlformats.org/officeDocument/2006/relationships/themeOverride" Target="../theme/themeOverride5.xml"/></Relationships>
</file>

<file path=ppt/charts/_rels/chart8.xml.rels><?xml version="1.0" encoding="UTF-8" standalone="yes"?>
<Relationships xmlns="http://schemas.openxmlformats.org/package/2006/relationships"><Relationship Id="rId2" Type="http://schemas.openxmlformats.org/officeDocument/2006/relationships/oleObject" Target="Book1" TargetMode="External"/><Relationship Id="rId1" Type="http://schemas.openxmlformats.org/officeDocument/2006/relationships/themeOverride" Target="../theme/themeOverride6.xml"/></Relationships>
</file>

<file path=ppt/charts/_rels/chart9.xml.rels><?xml version="1.0" encoding="UTF-8" standalone="yes"?>
<Relationships xmlns="http://schemas.openxmlformats.org/package/2006/relationships"><Relationship Id="rId2" Type="http://schemas.openxmlformats.org/officeDocument/2006/relationships/oleObject" Target="Book1" TargetMode="External"/><Relationship Id="rId1" Type="http://schemas.openxmlformats.org/officeDocument/2006/relationships/themeOverride" Target="../theme/themeOverride7.xml"/></Relationships>
</file>

<file path=ppt/charts/_rels/chart10.xml.rels><?xml version="1.0" encoding="UTF-8" standalone="yes"?>
<Relationships xmlns="http://schemas.openxmlformats.org/package/2006/relationships"><Relationship Id="rId3" Type="http://schemas.openxmlformats.org/officeDocument/2006/relationships/chartUserShapes" Target="../drawings/drawing2.xml"/><Relationship Id="rId2" Type="http://schemas.openxmlformats.org/officeDocument/2006/relationships/oleObject" Target="Book1" TargetMode="External"/><Relationship Id="rId1" Type="http://schemas.openxmlformats.org/officeDocument/2006/relationships/themeOverride" Target="../theme/themeOverride8.xml"/></Relationships>
</file>

<file path=ppt/charts/_rels/chart11.xml.rels><?xml version="1.0" encoding="UTF-8" standalone="yes"?>
<Relationships xmlns="http://schemas.openxmlformats.org/package/2006/relationships"><Relationship Id="rId2" Type="http://schemas.openxmlformats.org/officeDocument/2006/relationships/oleObject" Target="Book1" TargetMode="External"/><Relationship Id="rId1" Type="http://schemas.openxmlformats.org/officeDocument/2006/relationships/themeOverride" Target="../theme/themeOverride9.xml"/></Relationships>
</file>

<file path=ppt/charts/_rels/chart12.xml.rels><?xml version="1.0" encoding="UTF-8" standalone="yes"?>
<Relationships xmlns="http://schemas.openxmlformats.org/package/2006/relationships"><Relationship Id="rId2" Type="http://schemas.openxmlformats.org/officeDocument/2006/relationships/oleObject" Target="Book1" TargetMode="External"/><Relationship Id="rId1" Type="http://schemas.openxmlformats.org/officeDocument/2006/relationships/themeOverride" Target="../theme/themeOverride10.xml"/></Relationships>
</file>

<file path=ppt/charts/_rels/chart13.xml.rels><?xml version="1.0" encoding="UTF-8" standalone="yes"?>
<Relationships xmlns="http://schemas.openxmlformats.org/package/2006/relationships"><Relationship Id="rId2" Type="http://schemas.openxmlformats.org/officeDocument/2006/relationships/oleObject" Target="Book1" TargetMode="External"/><Relationship Id="rId1" Type="http://schemas.openxmlformats.org/officeDocument/2006/relationships/themeOverride" Target="../theme/themeOverride11.xml"/></Relationships>
</file>

<file path=ppt/charts/_rels/chart14.xml.rels><?xml version="1.0" encoding="UTF-8" standalone="yes"?>
<Relationships xmlns="http://schemas.openxmlformats.org/package/2006/relationships"><Relationship Id="rId2" Type="http://schemas.openxmlformats.org/officeDocument/2006/relationships/oleObject" Target="Book1" TargetMode="External"/><Relationship Id="rId1" Type="http://schemas.openxmlformats.org/officeDocument/2006/relationships/themeOverride" Target="../theme/themeOverride12.xml"/></Relationships>
</file>

<file path=ppt/charts/_rels/chart15.xml.rels><?xml version="1.0" encoding="UTF-8" standalone="yes"?>
<Relationships xmlns="http://schemas.openxmlformats.org/package/2006/relationships"><Relationship Id="rId2" Type="http://schemas.openxmlformats.org/officeDocument/2006/relationships/oleObject" Target="Book1" TargetMode="External"/><Relationship Id="rId1" Type="http://schemas.openxmlformats.org/officeDocument/2006/relationships/themeOverride" Target="../theme/themeOverride13.xml"/></Relationships>
</file>

<file path=ppt/charts/_rels/chart16.xml.rels><?xml version="1.0" encoding="UTF-8" standalone="yes"?>
<Relationships xmlns="http://schemas.openxmlformats.org/package/2006/relationships"><Relationship Id="rId2" Type="http://schemas.openxmlformats.org/officeDocument/2006/relationships/oleObject" Target="Book1" TargetMode="External"/><Relationship Id="rId1" Type="http://schemas.openxmlformats.org/officeDocument/2006/relationships/themeOverride" Target="../theme/themeOverride14.xml"/></Relationships>
</file>

<file path=ppt/charts/_rels/chart17.xml.rels><?xml version="1.0" encoding="UTF-8" standalone="yes"?>
<Relationships xmlns="http://schemas.openxmlformats.org/package/2006/relationships"><Relationship Id="rId2" Type="http://schemas.openxmlformats.org/officeDocument/2006/relationships/oleObject" Target="Book1" TargetMode="External"/><Relationship Id="rId1" Type="http://schemas.openxmlformats.org/officeDocument/2006/relationships/themeOverride" Target="../theme/themeOverride15.xml"/></Relationships>
</file>

<file path=ppt/charts/_rels/chart18.xml.rels><?xml version="1.0" encoding="UTF-8" standalone="yes"?>
<Relationships xmlns="http://schemas.openxmlformats.org/package/2006/relationships"><Relationship Id="rId2" Type="http://schemas.openxmlformats.org/officeDocument/2006/relationships/oleObject" Target="Book1" TargetMode="External"/><Relationship Id="rId1" Type="http://schemas.openxmlformats.org/officeDocument/2006/relationships/themeOverride" Target="../theme/themeOverride16.xml"/></Relationships>
</file>

<file path=ppt/charts/_rels/chart19.xml.rels><?xml version="1.0" encoding="UTF-8" standalone="yes"?>
<Relationships xmlns="http://schemas.openxmlformats.org/package/2006/relationships"><Relationship Id="rId2" Type="http://schemas.openxmlformats.org/officeDocument/2006/relationships/oleObject" Target="file:///F:\Documents\Wakefield\Civics\Civics%20Spring%2008\Econ%20Unit%202\CW%2311.xls" TargetMode="External"/><Relationship Id="rId1" Type="http://schemas.openxmlformats.org/officeDocument/2006/relationships/themeOverride" Target="../theme/themeOverride17.xml"/></Relationships>
</file>

<file path=ppt/charts/_rels/chart20.xml.rels><?xml version="1.0" encoding="UTF-8" standalone="yes"?>
<Relationships xmlns="http://schemas.openxmlformats.org/package/2006/relationships"><Relationship Id="rId2" Type="http://schemas.openxmlformats.org/officeDocument/2006/relationships/oleObject" Target="file:///F:\Documents\Wakefield\Civics\Civics%20Spring%2008\Econ%20Unit%202\CW%2311.xls" TargetMode="External"/><Relationship Id="rId1" Type="http://schemas.openxmlformats.org/officeDocument/2006/relationships/themeOverride" Target="../theme/themeOverride18.xml"/></Relationships>
</file>

<file path=ppt/charts/_rels/chart21.xml.rels><?xml version="1.0" encoding="UTF-8" standalone="yes"?>
<Relationships xmlns="http://schemas.openxmlformats.org/package/2006/relationships"><Relationship Id="rId2" Type="http://schemas.openxmlformats.org/officeDocument/2006/relationships/oleObject" Target="file:///F:\Documents\Wakefield\Civics\Civics%20Spring%2008\Econ%20Unit%202\CW%2311.xls" TargetMode="External"/><Relationship Id="rId1" Type="http://schemas.openxmlformats.org/officeDocument/2006/relationships/themeOverride" Target="../theme/themeOverride19.xml"/></Relationships>
</file>

<file path=ppt/charts/_rels/chart22.xml.rels><?xml version="1.0" encoding="UTF-8" standalone="yes"?>
<Relationships xmlns="http://schemas.openxmlformats.org/package/2006/relationships"><Relationship Id="rId2" Type="http://schemas.openxmlformats.org/officeDocument/2006/relationships/oleObject" Target="file:///F:\Documents\Wakefield\Civics\Civics%20Spring%2008\Econ%20Unit%202\CW%2311.xls" TargetMode="External"/><Relationship Id="rId1" Type="http://schemas.openxmlformats.org/officeDocument/2006/relationships/themeOverride" Target="../theme/themeOverride20.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sz="1400" b="1" i="0" u="none" strike="noStrike" kern="1200" baseline="0" dirty="0">
                <a:solidFill>
                  <a:srgbClr val="696464"/>
                </a:solidFill>
              </a:rPr>
              <a:t>Demand Curve for pairs of shoes</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lineChart>
        <c:grouping val="standard"/>
        <c:varyColors val="0"/>
        <c:ser>
          <c:idx val="0"/>
          <c:order val="0"/>
          <c:tx>
            <c:strRef>
              <c:f>Sheet1!$G$3</c:f>
              <c:strCache>
                <c:ptCount val="1"/>
                <c:pt idx="0">
                  <c:v>Price per pair of shoes</c:v>
                </c:pt>
              </c:strCache>
            </c:strRef>
          </c:tx>
          <c:spPr>
            <a:ln w="28575" cap="rnd">
              <a:solidFill>
                <a:schemeClr val="accent1"/>
              </a:solidFill>
              <a:round/>
            </a:ln>
            <a:effectLst/>
          </c:spPr>
          <c:marker>
            <c:symbol val="none"/>
          </c:marker>
          <c:cat>
            <c:numRef>
              <c:f>Sheet1!$F$4:$F$8</c:f>
              <c:numCache>
                <c:formatCode>General</c:formatCode>
                <c:ptCount val="5"/>
                <c:pt idx="0">
                  <c:v>200</c:v>
                </c:pt>
                <c:pt idx="1">
                  <c:v>400</c:v>
                </c:pt>
                <c:pt idx="2">
                  <c:v>600</c:v>
                </c:pt>
                <c:pt idx="3">
                  <c:v>800</c:v>
                </c:pt>
                <c:pt idx="4">
                  <c:v>1000</c:v>
                </c:pt>
              </c:numCache>
            </c:numRef>
          </c:cat>
          <c:val>
            <c:numRef>
              <c:f>Sheet1!$G$4:$G$8</c:f>
              <c:numCache>
                <c:formatCode>"£"#,##0</c:formatCode>
                <c:ptCount val="5"/>
                <c:pt idx="0">
                  <c:v>50</c:v>
                </c:pt>
                <c:pt idx="1">
                  <c:v>40</c:v>
                </c:pt>
                <c:pt idx="2">
                  <c:v>30</c:v>
                </c:pt>
                <c:pt idx="3">
                  <c:v>20</c:v>
                </c:pt>
                <c:pt idx="4">
                  <c:v>10</c:v>
                </c:pt>
              </c:numCache>
            </c:numRef>
          </c:val>
          <c:smooth val="0"/>
          <c:extLst>
            <c:ext xmlns:c16="http://schemas.microsoft.com/office/drawing/2014/chart" uri="{C3380CC4-5D6E-409C-BE32-E72D297353CC}">
              <c16:uniqueId val="{00000000-DE86-4A8C-BA89-45B9D00718C9}"/>
            </c:ext>
          </c:extLst>
        </c:ser>
        <c:dLbls>
          <c:showLegendKey val="0"/>
          <c:showVal val="0"/>
          <c:showCatName val="0"/>
          <c:showSerName val="0"/>
          <c:showPercent val="0"/>
          <c:showBubbleSize val="0"/>
        </c:dLbls>
        <c:smooth val="0"/>
        <c:axId val="1293082000"/>
        <c:axId val="1293081520"/>
      </c:lineChart>
      <c:catAx>
        <c:axId val="1293082000"/>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b="1"/>
                  <a:t>Number of pairs</a:t>
                </a:r>
              </a:p>
            </c:rich>
          </c:tx>
          <c:layout>
            <c:manualLayout>
              <c:xMode val="edge"/>
              <c:yMode val="edge"/>
              <c:x val="0.50542935258092736"/>
              <c:y val="0.88331000291630213"/>
            </c:manualLayout>
          </c:layout>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293081520"/>
        <c:crosses val="autoZero"/>
        <c:auto val="1"/>
        <c:lblAlgn val="ctr"/>
        <c:lblOffset val="100"/>
        <c:noMultiLvlLbl val="0"/>
      </c:catAx>
      <c:valAx>
        <c:axId val="1293081520"/>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b="1"/>
                  <a:t>Price per pair of shoes</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quot;£&quot;#,##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293082000"/>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sz="1400" b="1" i="0" u="none" strike="noStrike" kern="1200" baseline="0" dirty="0">
                <a:solidFill>
                  <a:srgbClr val="696464"/>
                </a:solidFill>
              </a:rPr>
              <a:t>Demand Curve for pairs of shoes</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lineChart>
        <c:grouping val="standard"/>
        <c:varyColors val="0"/>
        <c:ser>
          <c:idx val="0"/>
          <c:order val="0"/>
          <c:tx>
            <c:strRef>
              <c:f>Sheet1!$G$3</c:f>
              <c:strCache>
                <c:ptCount val="1"/>
                <c:pt idx="0">
                  <c:v>Price per pair of shoes</c:v>
                </c:pt>
              </c:strCache>
            </c:strRef>
          </c:tx>
          <c:spPr>
            <a:ln w="28575" cap="rnd">
              <a:solidFill>
                <a:schemeClr val="accent1"/>
              </a:solidFill>
              <a:round/>
            </a:ln>
            <a:effectLst/>
          </c:spPr>
          <c:marker>
            <c:symbol val="none"/>
          </c:marker>
          <c:cat>
            <c:numRef>
              <c:f>Sheet1!$F$4:$F$8</c:f>
              <c:numCache>
                <c:formatCode>General</c:formatCode>
                <c:ptCount val="5"/>
                <c:pt idx="0">
                  <c:v>200</c:v>
                </c:pt>
                <c:pt idx="1">
                  <c:v>400</c:v>
                </c:pt>
                <c:pt idx="2">
                  <c:v>600</c:v>
                </c:pt>
                <c:pt idx="3">
                  <c:v>800</c:v>
                </c:pt>
                <c:pt idx="4">
                  <c:v>1000</c:v>
                </c:pt>
              </c:numCache>
            </c:numRef>
          </c:cat>
          <c:val>
            <c:numRef>
              <c:f>Sheet1!$G$4:$G$8</c:f>
              <c:numCache>
                <c:formatCode>"£"#,##0</c:formatCode>
                <c:ptCount val="5"/>
                <c:pt idx="0">
                  <c:v>50</c:v>
                </c:pt>
                <c:pt idx="1">
                  <c:v>40</c:v>
                </c:pt>
                <c:pt idx="2">
                  <c:v>30</c:v>
                </c:pt>
                <c:pt idx="3">
                  <c:v>20</c:v>
                </c:pt>
                <c:pt idx="4">
                  <c:v>10</c:v>
                </c:pt>
              </c:numCache>
            </c:numRef>
          </c:val>
          <c:smooth val="0"/>
          <c:extLst>
            <c:ext xmlns:c16="http://schemas.microsoft.com/office/drawing/2014/chart" uri="{C3380CC4-5D6E-409C-BE32-E72D297353CC}">
              <c16:uniqueId val="{00000000-D70D-4D6E-B0AD-E844167E0001}"/>
            </c:ext>
          </c:extLst>
        </c:ser>
        <c:dLbls>
          <c:showLegendKey val="0"/>
          <c:showVal val="0"/>
          <c:showCatName val="0"/>
          <c:showSerName val="0"/>
          <c:showPercent val="0"/>
          <c:showBubbleSize val="0"/>
        </c:dLbls>
        <c:smooth val="0"/>
        <c:axId val="1293082000"/>
        <c:axId val="1293081520"/>
      </c:lineChart>
      <c:catAx>
        <c:axId val="1293082000"/>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b="1"/>
                  <a:t>Number of pairs</a:t>
                </a:r>
              </a:p>
            </c:rich>
          </c:tx>
          <c:layout>
            <c:manualLayout>
              <c:xMode val="edge"/>
              <c:yMode val="edge"/>
              <c:x val="0.50542935258092736"/>
              <c:y val="0.88331000291630213"/>
            </c:manualLayout>
          </c:layout>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293081520"/>
        <c:crosses val="autoZero"/>
        <c:auto val="1"/>
        <c:lblAlgn val="ctr"/>
        <c:lblOffset val="100"/>
        <c:noMultiLvlLbl val="0"/>
      </c:catAx>
      <c:valAx>
        <c:axId val="1293081520"/>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b="1"/>
                  <a:t>Price per pair of shoes</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quot;£&quot;#,##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293082000"/>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overlay val="0"/>
    </c:title>
    <c:autoTitleDeleted val="0"/>
    <c:plotArea>
      <c:layout>
        <c:manualLayout>
          <c:layoutTarget val="inner"/>
          <c:xMode val="edge"/>
          <c:yMode val="edge"/>
          <c:x val="7.4668665270052267E-2"/>
          <c:y val="0.10006841357945009"/>
          <c:w val="0.69536191576970308"/>
          <c:h val="0.76909384277784953"/>
        </c:manualLayout>
      </c:layout>
      <c:scatterChart>
        <c:scatterStyle val="lineMarker"/>
        <c:varyColors val="0"/>
        <c:ser>
          <c:idx val="0"/>
          <c:order val="0"/>
          <c:tx>
            <c:v>Demand Curve for Widgets</c:v>
          </c:tx>
          <c:xVal>
            <c:numRef>
              <c:f>Sheet1!$B$1:$B$5</c:f>
              <c:numCache>
                <c:formatCode>General</c:formatCode>
                <c:ptCount val="5"/>
                <c:pt idx="0">
                  <c:v>2</c:v>
                </c:pt>
                <c:pt idx="1">
                  <c:v>4</c:v>
                </c:pt>
                <c:pt idx="2">
                  <c:v>6</c:v>
                </c:pt>
                <c:pt idx="3">
                  <c:v>8</c:v>
                </c:pt>
                <c:pt idx="4">
                  <c:v>10</c:v>
                </c:pt>
              </c:numCache>
            </c:numRef>
          </c:xVal>
          <c:yVal>
            <c:numRef>
              <c:f>Sheet1!$A$1:$A$5</c:f>
              <c:numCache>
                <c:formatCode>"$"#,##0_);[Red]\("$"#,##0\)</c:formatCode>
                <c:ptCount val="5"/>
                <c:pt idx="0">
                  <c:v>5</c:v>
                </c:pt>
                <c:pt idx="1">
                  <c:v>4</c:v>
                </c:pt>
                <c:pt idx="2">
                  <c:v>3</c:v>
                </c:pt>
                <c:pt idx="3">
                  <c:v>2</c:v>
                </c:pt>
                <c:pt idx="4">
                  <c:v>1</c:v>
                </c:pt>
              </c:numCache>
            </c:numRef>
          </c:yVal>
          <c:smooth val="0"/>
          <c:extLst>
            <c:ext xmlns:c16="http://schemas.microsoft.com/office/drawing/2014/chart" uri="{C3380CC4-5D6E-409C-BE32-E72D297353CC}">
              <c16:uniqueId val="{00000000-28F2-4097-A5D1-39DE13DD3DEC}"/>
            </c:ext>
          </c:extLst>
        </c:ser>
        <c:dLbls>
          <c:showLegendKey val="0"/>
          <c:showVal val="0"/>
          <c:showCatName val="0"/>
          <c:showSerName val="0"/>
          <c:showPercent val="0"/>
          <c:showBubbleSize val="0"/>
        </c:dLbls>
        <c:axId val="68745088"/>
        <c:axId val="68771840"/>
      </c:scatterChart>
      <c:valAx>
        <c:axId val="68745088"/>
        <c:scaling>
          <c:orientation val="minMax"/>
        </c:scaling>
        <c:delete val="0"/>
        <c:axPos val="b"/>
        <c:title>
          <c:tx>
            <c:rich>
              <a:bodyPr/>
              <a:lstStyle/>
              <a:p>
                <a:pPr>
                  <a:defRPr/>
                </a:pPr>
                <a:r>
                  <a:rPr lang="en-US" dirty="0"/>
                  <a:t>Quantity Demanded</a:t>
                </a:r>
                <a:r>
                  <a:rPr lang="en-US" baseline="0" dirty="0"/>
                  <a:t> of Widgets</a:t>
                </a:r>
                <a:endParaRPr lang="en-US" dirty="0"/>
              </a:p>
            </c:rich>
          </c:tx>
          <c:overlay val="0"/>
        </c:title>
        <c:numFmt formatCode="General" sourceLinked="1"/>
        <c:majorTickMark val="none"/>
        <c:minorTickMark val="none"/>
        <c:tickLblPos val="nextTo"/>
        <c:crossAx val="68771840"/>
        <c:crosses val="autoZero"/>
        <c:crossBetween val="midCat"/>
      </c:valAx>
      <c:valAx>
        <c:axId val="68771840"/>
        <c:scaling>
          <c:orientation val="minMax"/>
        </c:scaling>
        <c:delete val="0"/>
        <c:axPos val="l"/>
        <c:majorGridlines/>
        <c:title>
          <c:tx>
            <c:rich>
              <a:bodyPr/>
              <a:lstStyle/>
              <a:p>
                <a:pPr>
                  <a:defRPr/>
                </a:pPr>
                <a:r>
                  <a:rPr lang="en-US"/>
                  <a:t>Price per Widget</a:t>
                </a:r>
              </a:p>
            </c:rich>
          </c:tx>
          <c:overlay val="0"/>
        </c:title>
        <c:numFmt formatCode="&quot;$&quot;#,##0_);[Red]\(&quot;$&quot;#,##0\)" sourceLinked="1"/>
        <c:majorTickMark val="none"/>
        <c:minorTickMark val="none"/>
        <c:tickLblPos val="nextTo"/>
        <c:crossAx val="68745088"/>
        <c:crosses val="autoZero"/>
        <c:crossBetween val="midCat"/>
      </c:valAx>
    </c:plotArea>
    <c:legend>
      <c:legendPos val="r"/>
      <c:overlay val="0"/>
    </c:legend>
    <c:plotVisOnly val="1"/>
    <c:dispBlanksAs val="gap"/>
    <c:showDLblsOverMax val="0"/>
  </c:chart>
  <c:spPr>
    <a:solidFill>
      <a:schemeClr val="bg1"/>
    </a:solidFill>
  </c:spPr>
  <c:externalData r:id="rId2">
    <c:autoUpdate val="0"/>
  </c:externalData>
  <c:userShapes r:id="rId3"/>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overlay val="0"/>
    </c:title>
    <c:autoTitleDeleted val="0"/>
    <c:plotArea>
      <c:layout/>
      <c:scatterChart>
        <c:scatterStyle val="lineMarker"/>
        <c:varyColors val="0"/>
        <c:ser>
          <c:idx val="0"/>
          <c:order val="0"/>
          <c:tx>
            <c:v>Demand Curve for Widgets</c:v>
          </c:tx>
          <c:xVal>
            <c:numRef>
              <c:f>Sheet1!$B$1:$B$5</c:f>
              <c:numCache>
                <c:formatCode>General</c:formatCode>
                <c:ptCount val="5"/>
                <c:pt idx="0">
                  <c:v>2</c:v>
                </c:pt>
                <c:pt idx="1">
                  <c:v>4</c:v>
                </c:pt>
                <c:pt idx="2">
                  <c:v>6</c:v>
                </c:pt>
                <c:pt idx="3">
                  <c:v>8</c:v>
                </c:pt>
                <c:pt idx="4">
                  <c:v>10</c:v>
                </c:pt>
              </c:numCache>
            </c:numRef>
          </c:xVal>
          <c:yVal>
            <c:numRef>
              <c:f>Sheet1!$A$1:$A$5</c:f>
              <c:numCache>
                <c:formatCode>"$"#,##0_);[Red]\("$"#,##0\)</c:formatCode>
                <c:ptCount val="5"/>
                <c:pt idx="0">
                  <c:v>5</c:v>
                </c:pt>
                <c:pt idx="1">
                  <c:v>4</c:v>
                </c:pt>
                <c:pt idx="2">
                  <c:v>3</c:v>
                </c:pt>
                <c:pt idx="3">
                  <c:v>2</c:v>
                </c:pt>
                <c:pt idx="4">
                  <c:v>1</c:v>
                </c:pt>
              </c:numCache>
            </c:numRef>
          </c:yVal>
          <c:smooth val="0"/>
          <c:extLst>
            <c:ext xmlns:c16="http://schemas.microsoft.com/office/drawing/2014/chart" uri="{C3380CC4-5D6E-409C-BE32-E72D297353CC}">
              <c16:uniqueId val="{00000000-CD5C-40DE-9F76-1943779F2B87}"/>
            </c:ext>
          </c:extLst>
        </c:ser>
        <c:dLbls>
          <c:showLegendKey val="0"/>
          <c:showVal val="0"/>
          <c:showCatName val="0"/>
          <c:showSerName val="0"/>
          <c:showPercent val="0"/>
          <c:showBubbleSize val="0"/>
        </c:dLbls>
        <c:axId val="68781184"/>
        <c:axId val="68783104"/>
      </c:scatterChart>
      <c:valAx>
        <c:axId val="68781184"/>
        <c:scaling>
          <c:orientation val="minMax"/>
        </c:scaling>
        <c:delete val="0"/>
        <c:axPos val="b"/>
        <c:title>
          <c:tx>
            <c:rich>
              <a:bodyPr/>
              <a:lstStyle/>
              <a:p>
                <a:pPr>
                  <a:defRPr/>
                </a:pPr>
                <a:r>
                  <a:rPr lang="en-US"/>
                  <a:t>Quantity Demanded</a:t>
                </a:r>
                <a:r>
                  <a:rPr lang="en-US" baseline="0"/>
                  <a:t> of Widgets</a:t>
                </a:r>
                <a:endParaRPr lang="en-US"/>
              </a:p>
            </c:rich>
          </c:tx>
          <c:overlay val="0"/>
        </c:title>
        <c:numFmt formatCode="General" sourceLinked="1"/>
        <c:majorTickMark val="none"/>
        <c:minorTickMark val="none"/>
        <c:tickLblPos val="nextTo"/>
        <c:crossAx val="68783104"/>
        <c:crosses val="autoZero"/>
        <c:crossBetween val="midCat"/>
      </c:valAx>
      <c:valAx>
        <c:axId val="68783104"/>
        <c:scaling>
          <c:orientation val="minMax"/>
        </c:scaling>
        <c:delete val="0"/>
        <c:axPos val="l"/>
        <c:majorGridlines/>
        <c:title>
          <c:tx>
            <c:rich>
              <a:bodyPr/>
              <a:lstStyle/>
              <a:p>
                <a:pPr>
                  <a:defRPr/>
                </a:pPr>
                <a:r>
                  <a:rPr lang="en-US"/>
                  <a:t>Price per Widget</a:t>
                </a:r>
              </a:p>
            </c:rich>
          </c:tx>
          <c:overlay val="0"/>
        </c:title>
        <c:numFmt formatCode="&quot;$&quot;#,##0_);[Red]\(&quot;$&quot;#,##0\)" sourceLinked="1"/>
        <c:majorTickMark val="none"/>
        <c:minorTickMark val="none"/>
        <c:tickLblPos val="nextTo"/>
        <c:crossAx val="68781184"/>
        <c:crosses val="autoZero"/>
        <c:crossBetween val="midCat"/>
      </c:valAx>
    </c:plotArea>
    <c:legend>
      <c:legendPos val="r"/>
      <c:overlay val="0"/>
    </c:legend>
    <c:plotVisOnly val="1"/>
    <c:dispBlanksAs val="gap"/>
    <c:showDLblsOverMax val="0"/>
  </c:chart>
  <c:spPr>
    <a:solidFill>
      <a:schemeClr val="bg1"/>
    </a:solidFill>
  </c:spPr>
  <c:externalData r:id="rId2">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a:lstStyle/>
          <a:p>
            <a:pPr>
              <a:defRPr/>
            </a:pPr>
            <a:r>
              <a:rPr lang="en-US"/>
              <a:t>Increase in Demand</a:t>
            </a:r>
          </a:p>
        </c:rich>
      </c:tx>
      <c:overlay val="0"/>
    </c:title>
    <c:autoTitleDeleted val="0"/>
    <c:plotArea>
      <c:layout/>
      <c:scatterChart>
        <c:scatterStyle val="smoothMarker"/>
        <c:varyColors val="0"/>
        <c:ser>
          <c:idx val="0"/>
          <c:order val="0"/>
          <c:tx>
            <c:v>Orginal Demand Curve</c:v>
          </c:tx>
          <c:xVal>
            <c:numRef>
              <c:f>Sheet2!$B$1:$B$5</c:f>
              <c:numCache>
                <c:formatCode>General</c:formatCode>
                <c:ptCount val="5"/>
                <c:pt idx="0">
                  <c:v>2</c:v>
                </c:pt>
                <c:pt idx="1">
                  <c:v>4</c:v>
                </c:pt>
                <c:pt idx="2">
                  <c:v>6</c:v>
                </c:pt>
                <c:pt idx="3">
                  <c:v>8</c:v>
                </c:pt>
                <c:pt idx="4">
                  <c:v>10</c:v>
                </c:pt>
              </c:numCache>
            </c:numRef>
          </c:xVal>
          <c:yVal>
            <c:numRef>
              <c:f>Sheet2!$A$1:$A$5</c:f>
              <c:numCache>
                <c:formatCode>"$"#,##0_);[Red]\("$"#,##0\)</c:formatCode>
                <c:ptCount val="5"/>
                <c:pt idx="0">
                  <c:v>5</c:v>
                </c:pt>
                <c:pt idx="1">
                  <c:v>4</c:v>
                </c:pt>
                <c:pt idx="2">
                  <c:v>3</c:v>
                </c:pt>
                <c:pt idx="3">
                  <c:v>2</c:v>
                </c:pt>
                <c:pt idx="4">
                  <c:v>1</c:v>
                </c:pt>
              </c:numCache>
            </c:numRef>
          </c:yVal>
          <c:smooth val="1"/>
          <c:extLst>
            <c:ext xmlns:c16="http://schemas.microsoft.com/office/drawing/2014/chart" uri="{C3380CC4-5D6E-409C-BE32-E72D297353CC}">
              <c16:uniqueId val="{00000000-F77F-48F8-A2B9-A04DDD369B82}"/>
            </c:ext>
          </c:extLst>
        </c:ser>
        <c:ser>
          <c:idx val="1"/>
          <c:order val="1"/>
          <c:tx>
            <c:v>New Demand Curve</c:v>
          </c:tx>
          <c:xVal>
            <c:numRef>
              <c:f>Sheet2!$C$1:$C$5</c:f>
              <c:numCache>
                <c:formatCode>General</c:formatCode>
                <c:ptCount val="5"/>
                <c:pt idx="0">
                  <c:v>4</c:v>
                </c:pt>
                <c:pt idx="1">
                  <c:v>6</c:v>
                </c:pt>
                <c:pt idx="2">
                  <c:v>8</c:v>
                </c:pt>
                <c:pt idx="3">
                  <c:v>10</c:v>
                </c:pt>
                <c:pt idx="4">
                  <c:v>12</c:v>
                </c:pt>
              </c:numCache>
            </c:numRef>
          </c:xVal>
          <c:yVal>
            <c:numRef>
              <c:f>Sheet2!$A$1:$A$5</c:f>
              <c:numCache>
                <c:formatCode>"$"#,##0_);[Red]\("$"#,##0\)</c:formatCode>
                <c:ptCount val="5"/>
                <c:pt idx="0">
                  <c:v>5</c:v>
                </c:pt>
                <c:pt idx="1">
                  <c:v>4</c:v>
                </c:pt>
                <c:pt idx="2">
                  <c:v>3</c:v>
                </c:pt>
                <c:pt idx="3">
                  <c:v>2</c:v>
                </c:pt>
                <c:pt idx="4">
                  <c:v>1</c:v>
                </c:pt>
              </c:numCache>
            </c:numRef>
          </c:yVal>
          <c:smooth val="1"/>
          <c:extLst>
            <c:ext xmlns:c16="http://schemas.microsoft.com/office/drawing/2014/chart" uri="{C3380CC4-5D6E-409C-BE32-E72D297353CC}">
              <c16:uniqueId val="{00000001-F77F-48F8-A2B9-A04DDD369B82}"/>
            </c:ext>
          </c:extLst>
        </c:ser>
        <c:dLbls>
          <c:showLegendKey val="0"/>
          <c:showVal val="0"/>
          <c:showCatName val="0"/>
          <c:showSerName val="0"/>
          <c:showPercent val="0"/>
          <c:showBubbleSize val="0"/>
        </c:dLbls>
        <c:axId val="68972544"/>
        <c:axId val="68974464"/>
      </c:scatterChart>
      <c:valAx>
        <c:axId val="68972544"/>
        <c:scaling>
          <c:orientation val="minMax"/>
        </c:scaling>
        <c:delete val="0"/>
        <c:axPos val="b"/>
        <c:title>
          <c:tx>
            <c:rich>
              <a:bodyPr/>
              <a:lstStyle/>
              <a:p>
                <a:pPr>
                  <a:defRPr/>
                </a:pPr>
                <a:r>
                  <a:rPr lang="en-US"/>
                  <a:t>Quantity Demanded of Widets</a:t>
                </a:r>
              </a:p>
            </c:rich>
          </c:tx>
          <c:overlay val="0"/>
        </c:title>
        <c:numFmt formatCode="General" sourceLinked="1"/>
        <c:majorTickMark val="none"/>
        <c:minorTickMark val="none"/>
        <c:tickLblPos val="nextTo"/>
        <c:crossAx val="68974464"/>
        <c:crosses val="autoZero"/>
        <c:crossBetween val="midCat"/>
      </c:valAx>
      <c:valAx>
        <c:axId val="68974464"/>
        <c:scaling>
          <c:orientation val="minMax"/>
        </c:scaling>
        <c:delete val="0"/>
        <c:axPos val="l"/>
        <c:majorGridlines/>
        <c:title>
          <c:tx>
            <c:rich>
              <a:bodyPr/>
              <a:lstStyle/>
              <a:p>
                <a:pPr>
                  <a:defRPr/>
                </a:pPr>
                <a:r>
                  <a:rPr lang="en-US"/>
                  <a:t>Price per Widget</a:t>
                </a:r>
              </a:p>
            </c:rich>
          </c:tx>
          <c:overlay val="0"/>
        </c:title>
        <c:numFmt formatCode="&quot;$&quot;#,##0_);[Red]\(&quot;$&quot;#,##0\)" sourceLinked="1"/>
        <c:majorTickMark val="none"/>
        <c:minorTickMark val="none"/>
        <c:tickLblPos val="nextTo"/>
        <c:crossAx val="68972544"/>
        <c:crosses val="autoZero"/>
        <c:crossBetween val="midCat"/>
      </c:valAx>
    </c:plotArea>
    <c:legend>
      <c:legendPos val="r"/>
      <c:overlay val="0"/>
    </c:legend>
    <c:plotVisOnly val="1"/>
    <c:dispBlanksAs val="gap"/>
    <c:showDLblsOverMax val="0"/>
  </c:chart>
  <c:spPr>
    <a:solidFill>
      <a:schemeClr val="bg1"/>
    </a:solidFill>
  </c:spPr>
  <c:externalData r:id="rId2">
    <c:autoUpdate val="0"/>
  </c:externalData>
</c:chartSpace>
</file>

<file path=ppt/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overlay val="0"/>
    </c:title>
    <c:autoTitleDeleted val="0"/>
    <c:plotArea>
      <c:layout/>
      <c:scatterChart>
        <c:scatterStyle val="lineMarker"/>
        <c:varyColors val="0"/>
        <c:ser>
          <c:idx val="0"/>
          <c:order val="0"/>
          <c:tx>
            <c:v>Demand Curve for Widgets</c:v>
          </c:tx>
          <c:xVal>
            <c:numRef>
              <c:f>Sheet1!$B$1:$B$5</c:f>
              <c:numCache>
                <c:formatCode>General</c:formatCode>
                <c:ptCount val="5"/>
                <c:pt idx="0">
                  <c:v>2</c:v>
                </c:pt>
                <c:pt idx="1">
                  <c:v>4</c:v>
                </c:pt>
                <c:pt idx="2">
                  <c:v>6</c:v>
                </c:pt>
                <c:pt idx="3">
                  <c:v>8</c:v>
                </c:pt>
                <c:pt idx="4">
                  <c:v>10</c:v>
                </c:pt>
              </c:numCache>
            </c:numRef>
          </c:xVal>
          <c:yVal>
            <c:numRef>
              <c:f>Sheet1!$A$1:$A$5</c:f>
              <c:numCache>
                <c:formatCode>"$"#,##0_);[Red]\("$"#,##0\)</c:formatCode>
                <c:ptCount val="5"/>
                <c:pt idx="0">
                  <c:v>5</c:v>
                </c:pt>
                <c:pt idx="1">
                  <c:v>4</c:v>
                </c:pt>
                <c:pt idx="2">
                  <c:v>3</c:v>
                </c:pt>
                <c:pt idx="3">
                  <c:v>2</c:v>
                </c:pt>
                <c:pt idx="4">
                  <c:v>1</c:v>
                </c:pt>
              </c:numCache>
            </c:numRef>
          </c:yVal>
          <c:smooth val="0"/>
          <c:extLst>
            <c:ext xmlns:c16="http://schemas.microsoft.com/office/drawing/2014/chart" uri="{C3380CC4-5D6E-409C-BE32-E72D297353CC}">
              <c16:uniqueId val="{00000000-C61B-4B97-BBD7-87BAEC23830E}"/>
            </c:ext>
          </c:extLst>
        </c:ser>
        <c:dLbls>
          <c:showLegendKey val="0"/>
          <c:showVal val="0"/>
          <c:showCatName val="0"/>
          <c:showSerName val="0"/>
          <c:showPercent val="0"/>
          <c:showBubbleSize val="0"/>
        </c:dLbls>
        <c:axId val="69003520"/>
        <c:axId val="69054848"/>
      </c:scatterChart>
      <c:valAx>
        <c:axId val="69003520"/>
        <c:scaling>
          <c:orientation val="minMax"/>
        </c:scaling>
        <c:delete val="0"/>
        <c:axPos val="b"/>
        <c:title>
          <c:tx>
            <c:rich>
              <a:bodyPr/>
              <a:lstStyle/>
              <a:p>
                <a:pPr>
                  <a:defRPr/>
                </a:pPr>
                <a:r>
                  <a:rPr lang="en-US"/>
                  <a:t>Quantity Demanded</a:t>
                </a:r>
                <a:r>
                  <a:rPr lang="en-US" baseline="0"/>
                  <a:t> of Widgets</a:t>
                </a:r>
                <a:endParaRPr lang="en-US"/>
              </a:p>
            </c:rich>
          </c:tx>
          <c:overlay val="0"/>
        </c:title>
        <c:numFmt formatCode="General" sourceLinked="1"/>
        <c:majorTickMark val="none"/>
        <c:minorTickMark val="none"/>
        <c:tickLblPos val="nextTo"/>
        <c:crossAx val="69054848"/>
        <c:crosses val="autoZero"/>
        <c:crossBetween val="midCat"/>
      </c:valAx>
      <c:valAx>
        <c:axId val="69054848"/>
        <c:scaling>
          <c:orientation val="minMax"/>
        </c:scaling>
        <c:delete val="0"/>
        <c:axPos val="l"/>
        <c:majorGridlines/>
        <c:title>
          <c:tx>
            <c:rich>
              <a:bodyPr/>
              <a:lstStyle/>
              <a:p>
                <a:pPr>
                  <a:defRPr/>
                </a:pPr>
                <a:r>
                  <a:rPr lang="en-US"/>
                  <a:t>Price per Widget</a:t>
                </a:r>
              </a:p>
            </c:rich>
          </c:tx>
          <c:overlay val="0"/>
        </c:title>
        <c:numFmt formatCode="&quot;$&quot;#,##0_);[Red]\(&quot;$&quot;#,##0\)" sourceLinked="1"/>
        <c:majorTickMark val="none"/>
        <c:minorTickMark val="none"/>
        <c:tickLblPos val="nextTo"/>
        <c:crossAx val="69003520"/>
        <c:crosses val="autoZero"/>
        <c:crossBetween val="midCat"/>
      </c:valAx>
    </c:plotArea>
    <c:legend>
      <c:legendPos val="r"/>
      <c:overlay val="0"/>
    </c:legend>
    <c:plotVisOnly val="1"/>
    <c:dispBlanksAs val="gap"/>
    <c:showDLblsOverMax val="0"/>
  </c:chart>
  <c:spPr>
    <a:solidFill>
      <a:schemeClr val="bg1"/>
    </a:solidFill>
  </c:spPr>
  <c:externalData r:id="rId2">
    <c:autoUpdate val="0"/>
  </c:externalData>
</c:chartSpace>
</file>

<file path=ppt/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a:lstStyle/>
          <a:p>
            <a:pPr>
              <a:defRPr/>
            </a:pPr>
            <a:r>
              <a:rPr lang="en-US"/>
              <a:t>Decrease in Demand</a:t>
            </a:r>
          </a:p>
        </c:rich>
      </c:tx>
      <c:overlay val="0"/>
    </c:title>
    <c:autoTitleDeleted val="0"/>
    <c:plotArea>
      <c:layout>
        <c:manualLayout>
          <c:layoutTarget val="inner"/>
          <c:xMode val="edge"/>
          <c:yMode val="edge"/>
          <c:x val="8.0902201414012442E-2"/>
          <c:y val="0.10018466441694802"/>
          <c:w val="0.69942434560544797"/>
          <c:h val="0.77199175103112283"/>
        </c:manualLayout>
      </c:layout>
      <c:scatterChart>
        <c:scatterStyle val="smoothMarker"/>
        <c:varyColors val="0"/>
        <c:ser>
          <c:idx val="0"/>
          <c:order val="0"/>
          <c:tx>
            <c:v>Original Demand Curve</c:v>
          </c:tx>
          <c:xVal>
            <c:numRef>
              <c:f>Sheet3!$B$1:$B$5</c:f>
              <c:numCache>
                <c:formatCode>General</c:formatCode>
                <c:ptCount val="5"/>
                <c:pt idx="0">
                  <c:v>2</c:v>
                </c:pt>
                <c:pt idx="1">
                  <c:v>4</c:v>
                </c:pt>
                <c:pt idx="2">
                  <c:v>6</c:v>
                </c:pt>
                <c:pt idx="3">
                  <c:v>8</c:v>
                </c:pt>
                <c:pt idx="4">
                  <c:v>10</c:v>
                </c:pt>
              </c:numCache>
            </c:numRef>
          </c:xVal>
          <c:yVal>
            <c:numRef>
              <c:f>Sheet3!$A$1:$A$5</c:f>
              <c:numCache>
                <c:formatCode>"$"#,##0_);[Red]\("$"#,##0\)</c:formatCode>
                <c:ptCount val="5"/>
                <c:pt idx="0">
                  <c:v>5</c:v>
                </c:pt>
                <c:pt idx="1">
                  <c:v>4</c:v>
                </c:pt>
                <c:pt idx="2">
                  <c:v>3</c:v>
                </c:pt>
                <c:pt idx="3">
                  <c:v>2</c:v>
                </c:pt>
                <c:pt idx="4">
                  <c:v>1</c:v>
                </c:pt>
              </c:numCache>
            </c:numRef>
          </c:yVal>
          <c:smooth val="1"/>
          <c:extLst>
            <c:ext xmlns:c16="http://schemas.microsoft.com/office/drawing/2014/chart" uri="{C3380CC4-5D6E-409C-BE32-E72D297353CC}">
              <c16:uniqueId val="{00000000-185C-4A61-AB22-6E1C6B08332D}"/>
            </c:ext>
          </c:extLst>
        </c:ser>
        <c:ser>
          <c:idx val="1"/>
          <c:order val="1"/>
          <c:tx>
            <c:v>New Demand Curve</c:v>
          </c:tx>
          <c:xVal>
            <c:numRef>
              <c:f>Sheet3!$C$1:$C$5</c:f>
              <c:numCache>
                <c:formatCode>General</c:formatCode>
                <c:ptCount val="5"/>
                <c:pt idx="0">
                  <c:v>0</c:v>
                </c:pt>
                <c:pt idx="1">
                  <c:v>2</c:v>
                </c:pt>
                <c:pt idx="2">
                  <c:v>4</c:v>
                </c:pt>
                <c:pt idx="3">
                  <c:v>6</c:v>
                </c:pt>
                <c:pt idx="4">
                  <c:v>8</c:v>
                </c:pt>
              </c:numCache>
            </c:numRef>
          </c:xVal>
          <c:yVal>
            <c:numRef>
              <c:f>Sheet3!$A$1:$A$5</c:f>
              <c:numCache>
                <c:formatCode>"$"#,##0_);[Red]\("$"#,##0\)</c:formatCode>
                <c:ptCount val="5"/>
                <c:pt idx="0">
                  <c:v>5</c:v>
                </c:pt>
                <c:pt idx="1">
                  <c:v>4</c:v>
                </c:pt>
                <c:pt idx="2">
                  <c:v>3</c:v>
                </c:pt>
                <c:pt idx="3">
                  <c:v>2</c:v>
                </c:pt>
                <c:pt idx="4">
                  <c:v>1</c:v>
                </c:pt>
              </c:numCache>
            </c:numRef>
          </c:yVal>
          <c:smooth val="1"/>
          <c:extLst>
            <c:ext xmlns:c16="http://schemas.microsoft.com/office/drawing/2014/chart" uri="{C3380CC4-5D6E-409C-BE32-E72D297353CC}">
              <c16:uniqueId val="{00000001-185C-4A61-AB22-6E1C6B08332D}"/>
            </c:ext>
          </c:extLst>
        </c:ser>
        <c:dLbls>
          <c:showLegendKey val="0"/>
          <c:showVal val="0"/>
          <c:showCatName val="0"/>
          <c:showSerName val="0"/>
          <c:showPercent val="0"/>
          <c:showBubbleSize val="0"/>
        </c:dLbls>
        <c:axId val="69104768"/>
        <c:axId val="69106688"/>
      </c:scatterChart>
      <c:valAx>
        <c:axId val="69104768"/>
        <c:scaling>
          <c:orientation val="minMax"/>
        </c:scaling>
        <c:delete val="0"/>
        <c:axPos val="b"/>
        <c:title>
          <c:tx>
            <c:rich>
              <a:bodyPr/>
              <a:lstStyle/>
              <a:p>
                <a:pPr>
                  <a:defRPr/>
                </a:pPr>
                <a:r>
                  <a:rPr lang="en-US"/>
                  <a:t>Quantity Demanded of Widgets</a:t>
                </a:r>
              </a:p>
            </c:rich>
          </c:tx>
          <c:overlay val="0"/>
        </c:title>
        <c:numFmt formatCode="General" sourceLinked="1"/>
        <c:majorTickMark val="none"/>
        <c:minorTickMark val="none"/>
        <c:tickLblPos val="nextTo"/>
        <c:crossAx val="69106688"/>
        <c:crosses val="autoZero"/>
        <c:crossBetween val="midCat"/>
      </c:valAx>
      <c:valAx>
        <c:axId val="69106688"/>
        <c:scaling>
          <c:orientation val="minMax"/>
        </c:scaling>
        <c:delete val="0"/>
        <c:axPos val="l"/>
        <c:majorGridlines/>
        <c:title>
          <c:tx>
            <c:rich>
              <a:bodyPr/>
              <a:lstStyle/>
              <a:p>
                <a:pPr>
                  <a:defRPr/>
                </a:pPr>
                <a:r>
                  <a:rPr lang="en-US"/>
                  <a:t>Price per Widget</a:t>
                </a:r>
              </a:p>
            </c:rich>
          </c:tx>
          <c:overlay val="0"/>
        </c:title>
        <c:numFmt formatCode="&quot;$&quot;#,##0_);[Red]\(&quot;$&quot;#,##0\)" sourceLinked="1"/>
        <c:majorTickMark val="none"/>
        <c:minorTickMark val="none"/>
        <c:tickLblPos val="nextTo"/>
        <c:crossAx val="69104768"/>
        <c:crosses val="autoZero"/>
        <c:crossBetween val="midCat"/>
      </c:valAx>
      <c:spPr>
        <a:noFill/>
        <a:ln w="25400">
          <a:noFill/>
        </a:ln>
      </c:spPr>
    </c:plotArea>
    <c:legend>
      <c:legendPos val="r"/>
      <c:overlay val="0"/>
    </c:legend>
    <c:plotVisOnly val="1"/>
    <c:dispBlanksAs val="gap"/>
    <c:showDLblsOverMax val="0"/>
  </c:chart>
  <c:spPr>
    <a:solidFill>
      <a:schemeClr val="bg1"/>
    </a:solidFill>
  </c:spPr>
  <c:externalData r:id="rId2">
    <c:autoUpdate val="0"/>
  </c:externalData>
</c:chartSpace>
</file>

<file path=ppt/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4"/>
    </mc:Choice>
    <mc:Fallback>
      <c:style val="4"/>
    </mc:Fallback>
  </mc:AlternateContent>
  <c:clrMapOvr bg1="lt1" tx1="dk1" bg2="lt2" tx2="dk2" accent1="accent1" accent2="accent2" accent3="accent3" accent4="accent4" accent5="accent5" accent6="accent6" hlink="hlink" folHlink="folHlink"/>
  <c:chart>
    <c:title>
      <c:tx>
        <c:rich>
          <a:bodyPr/>
          <a:lstStyle/>
          <a:p>
            <a:pPr>
              <a:defRPr/>
            </a:pPr>
            <a:r>
              <a:rPr lang="en-US"/>
              <a:t>Supply Curve for Widgets </a:t>
            </a:r>
          </a:p>
        </c:rich>
      </c:tx>
      <c:overlay val="0"/>
    </c:title>
    <c:autoTitleDeleted val="0"/>
    <c:plotArea>
      <c:layout/>
      <c:scatterChart>
        <c:scatterStyle val="smoothMarker"/>
        <c:varyColors val="0"/>
        <c:ser>
          <c:idx val="0"/>
          <c:order val="0"/>
          <c:tx>
            <c:v>Supply Curve </c:v>
          </c:tx>
          <c:xVal>
            <c:numRef>
              <c:f>Sheet4!$B$1:$B$5</c:f>
              <c:numCache>
                <c:formatCode>General</c:formatCode>
                <c:ptCount val="5"/>
                <c:pt idx="0">
                  <c:v>10</c:v>
                </c:pt>
                <c:pt idx="1">
                  <c:v>8</c:v>
                </c:pt>
                <c:pt idx="2">
                  <c:v>6</c:v>
                </c:pt>
                <c:pt idx="3">
                  <c:v>4</c:v>
                </c:pt>
                <c:pt idx="4">
                  <c:v>2</c:v>
                </c:pt>
              </c:numCache>
            </c:numRef>
          </c:xVal>
          <c:yVal>
            <c:numRef>
              <c:f>Sheet4!$A$1:$A$5</c:f>
              <c:numCache>
                <c:formatCode>"$"#,##0_);[Red]\("$"#,##0\)</c:formatCode>
                <c:ptCount val="5"/>
                <c:pt idx="0">
                  <c:v>5</c:v>
                </c:pt>
                <c:pt idx="1">
                  <c:v>4</c:v>
                </c:pt>
                <c:pt idx="2">
                  <c:v>3</c:v>
                </c:pt>
                <c:pt idx="3">
                  <c:v>2</c:v>
                </c:pt>
                <c:pt idx="4">
                  <c:v>1</c:v>
                </c:pt>
              </c:numCache>
            </c:numRef>
          </c:yVal>
          <c:smooth val="1"/>
          <c:extLst>
            <c:ext xmlns:c16="http://schemas.microsoft.com/office/drawing/2014/chart" uri="{C3380CC4-5D6E-409C-BE32-E72D297353CC}">
              <c16:uniqueId val="{00000000-18A3-4D90-9EA9-4AF05E5C6535}"/>
            </c:ext>
          </c:extLst>
        </c:ser>
        <c:dLbls>
          <c:showLegendKey val="0"/>
          <c:showVal val="0"/>
          <c:showCatName val="0"/>
          <c:showSerName val="0"/>
          <c:showPercent val="0"/>
          <c:showBubbleSize val="0"/>
        </c:dLbls>
        <c:axId val="76934528"/>
        <c:axId val="77088256"/>
      </c:scatterChart>
      <c:valAx>
        <c:axId val="76934528"/>
        <c:scaling>
          <c:orientation val="minMax"/>
        </c:scaling>
        <c:delete val="0"/>
        <c:axPos val="b"/>
        <c:title>
          <c:tx>
            <c:rich>
              <a:bodyPr/>
              <a:lstStyle/>
              <a:p>
                <a:pPr>
                  <a:defRPr/>
                </a:pPr>
                <a:r>
                  <a:rPr lang="en-US"/>
                  <a:t>Quantity Supplied of Widgets</a:t>
                </a:r>
              </a:p>
            </c:rich>
          </c:tx>
          <c:overlay val="0"/>
        </c:title>
        <c:numFmt formatCode="General" sourceLinked="1"/>
        <c:majorTickMark val="none"/>
        <c:minorTickMark val="none"/>
        <c:tickLblPos val="nextTo"/>
        <c:crossAx val="77088256"/>
        <c:crosses val="autoZero"/>
        <c:crossBetween val="midCat"/>
      </c:valAx>
      <c:valAx>
        <c:axId val="77088256"/>
        <c:scaling>
          <c:orientation val="minMax"/>
        </c:scaling>
        <c:delete val="0"/>
        <c:axPos val="l"/>
        <c:majorGridlines/>
        <c:title>
          <c:tx>
            <c:rich>
              <a:bodyPr/>
              <a:lstStyle/>
              <a:p>
                <a:pPr>
                  <a:defRPr/>
                </a:pPr>
                <a:r>
                  <a:rPr lang="en-US"/>
                  <a:t>Price per Widget</a:t>
                </a:r>
              </a:p>
            </c:rich>
          </c:tx>
          <c:overlay val="0"/>
        </c:title>
        <c:numFmt formatCode="&quot;$&quot;#,##0_);[Red]\(&quot;$&quot;#,##0\)" sourceLinked="1"/>
        <c:majorTickMark val="none"/>
        <c:minorTickMark val="none"/>
        <c:tickLblPos val="nextTo"/>
        <c:crossAx val="76934528"/>
        <c:crosses val="autoZero"/>
        <c:crossBetween val="midCat"/>
      </c:valAx>
    </c:plotArea>
    <c:legend>
      <c:legendPos val="r"/>
      <c:overlay val="0"/>
    </c:legend>
    <c:plotVisOnly val="1"/>
    <c:dispBlanksAs val="gap"/>
    <c:showDLblsOverMax val="0"/>
  </c:chart>
  <c:spPr>
    <a:solidFill>
      <a:schemeClr val="bg1"/>
    </a:solidFill>
  </c:spPr>
  <c:externalData r:id="rId2">
    <c:autoUpdate val="0"/>
  </c:externalData>
</c:chartSpace>
</file>

<file path=ppt/charts/chart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4"/>
    </mc:Choice>
    <mc:Fallback>
      <c:style val="4"/>
    </mc:Fallback>
  </mc:AlternateContent>
  <c:clrMapOvr bg1="lt1" tx1="dk1" bg2="lt2" tx2="dk2" accent1="accent1" accent2="accent2" accent3="accent3" accent4="accent4" accent5="accent5" accent6="accent6" hlink="hlink" folHlink="folHlink"/>
  <c:chart>
    <c:title>
      <c:tx>
        <c:rich>
          <a:bodyPr/>
          <a:lstStyle/>
          <a:p>
            <a:pPr>
              <a:defRPr/>
            </a:pPr>
            <a:r>
              <a:rPr lang="en-US"/>
              <a:t>Supply Curve for Widgets </a:t>
            </a:r>
          </a:p>
        </c:rich>
      </c:tx>
      <c:overlay val="0"/>
    </c:title>
    <c:autoTitleDeleted val="0"/>
    <c:plotArea>
      <c:layout/>
      <c:scatterChart>
        <c:scatterStyle val="smoothMarker"/>
        <c:varyColors val="0"/>
        <c:ser>
          <c:idx val="0"/>
          <c:order val="0"/>
          <c:tx>
            <c:v>Supply Curve </c:v>
          </c:tx>
          <c:xVal>
            <c:numRef>
              <c:f>Sheet4!$B$1:$B$5</c:f>
              <c:numCache>
                <c:formatCode>General</c:formatCode>
                <c:ptCount val="5"/>
                <c:pt idx="0">
                  <c:v>10</c:v>
                </c:pt>
                <c:pt idx="1">
                  <c:v>8</c:v>
                </c:pt>
                <c:pt idx="2">
                  <c:v>6</c:v>
                </c:pt>
                <c:pt idx="3">
                  <c:v>4</c:v>
                </c:pt>
                <c:pt idx="4">
                  <c:v>2</c:v>
                </c:pt>
              </c:numCache>
            </c:numRef>
          </c:xVal>
          <c:yVal>
            <c:numRef>
              <c:f>Sheet4!$A$1:$A$5</c:f>
              <c:numCache>
                <c:formatCode>"$"#,##0_);[Red]\("$"#,##0\)</c:formatCode>
                <c:ptCount val="5"/>
                <c:pt idx="0">
                  <c:v>5</c:v>
                </c:pt>
                <c:pt idx="1">
                  <c:v>4</c:v>
                </c:pt>
                <c:pt idx="2">
                  <c:v>3</c:v>
                </c:pt>
                <c:pt idx="3">
                  <c:v>2</c:v>
                </c:pt>
                <c:pt idx="4">
                  <c:v>1</c:v>
                </c:pt>
              </c:numCache>
            </c:numRef>
          </c:yVal>
          <c:smooth val="1"/>
          <c:extLst>
            <c:ext xmlns:c16="http://schemas.microsoft.com/office/drawing/2014/chart" uri="{C3380CC4-5D6E-409C-BE32-E72D297353CC}">
              <c16:uniqueId val="{00000000-325D-40C2-AD7F-5C660239897A}"/>
            </c:ext>
          </c:extLst>
        </c:ser>
        <c:dLbls>
          <c:showLegendKey val="0"/>
          <c:showVal val="0"/>
          <c:showCatName val="0"/>
          <c:showSerName val="0"/>
          <c:showPercent val="0"/>
          <c:showBubbleSize val="0"/>
        </c:dLbls>
        <c:axId val="77096832"/>
        <c:axId val="77099008"/>
      </c:scatterChart>
      <c:valAx>
        <c:axId val="77096832"/>
        <c:scaling>
          <c:orientation val="minMax"/>
        </c:scaling>
        <c:delete val="0"/>
        <c:axPos val="b"/>
        <c:title>
          <c:tx>
            <c:rich>
              <a:bodyPr/>
              <a:lstStyle/>
              <a:p>
                <a:pPr>
                  <a:defRPr/>
                </a:pPr>
                <a:r>
                  <a:rPr lang="en-US"/>
                  <a:t>Quantity Supplied of Widgets</a:t>
                </a:r>
              </a:p>
            </c:rich>
          </c:tx>
          <c:overlay val="0"/>
        </c:title>
        <c:numFmt formatCode="General" sourceLinked="1"/>
        <c:majorTickMark val="none"/>
        <c:minorTickMark val="none"/>
        <c:tickLblPos val="nextTo"/>
        <c:crossAx val="77099008"/>
        <c:crosses val="autoZero"/>
        <c:crossBetween val="midCat"/>
      </c:valAx>
      <c:valAx>
        <c:axId val="77099008"/>
        <c:scaling>
          <c:orientation val="minMax"/>
        </c:scaling>
        <c:delete val="0"/>
        <c:axPos val="l"/>
        <c:majorGridlines/>
        <c:title>
          <c:tx>
            <c:rich>
              <a:bodyPr/>
              <a:lstStyle/>
              <a:p>
                <a:pPr>
                  <a:defRPr/>
                </a:pPr>
                <a:r>
                  <a:rPr lang="en-US"/>
                  <a:t>Price per Widget</a:t>
                </a:r>
              </a:p>
            </c:rich>
          </c:tx>
          <c:overlay val="0"/>
        </c:title>
        <c:numFmt formatCode="&quot;$&quot;#,##0_);[Red]\(&quot;$&quot;#,##0\)" sourceLinked="1"/>
        <c:majorTickMark val="none"/>
        <c:minorTickMark val="none"/>
        <c:tickLblPos val="nextTo"/>
        <c:crossAx val="77096832"/>
        <c:crosses val="autoZero"/>
        <c:crossBetween val="midCat"/>
      </c:valAx>
    </c:plotArea>
    <c:legend>
      <c:legendPos val="r"/>
      <c:overlay val="0"/>
    </c:legend>
    <c:plotVisOnly val="1"/>
    <c:dispBlanksAs val="gap"/>
    <c:showDLblsOverMax val="0"/>
  </c:chart>
  <c:spPr>
    <a:solidFill>
      <a:schemeClr val="bg1"/>
    </a:solidFill>
  </c:spPr>
  <c:externalData r:id="rId2">
    <c:autoUpdate val="0"/>
  </c:externalData>
</c:chartSpace>
</file>

<file path=ppt/charts/chart1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4"/>
    </mc:Choice>
    <mc:Fallback>
      <c:style val="4"/>
    </mc:Fallback>
  </mc:AlternateContent>
  <c:clrMapOvr bg1="lt1" tx1="dk1" bg2="lt2" tx2="dk2" accent1="accent1" accent2="accent2" accent3="accent3" accent4="accent4" accent5="accent5" accent6="accent6" hlink="hlink" folHlink="folHlink"/>
  <c:chart>
    <c:title>
      <c:tx>
        <c:rich>
          <a:bodyPr/>
          <a:lstStyle/>
          <a:p>
            <a:pPr>
              <a:defRPr/>
            </a:pPr>
            <a:r>
              <a:rPr lang="en-US"/>
              <a:t>Supply Curve for Widgets </a:t>
            </a:r>
          </a:p>
        </c:rich>
      </c:tx>
      <c:overlay val="0"/>
    </c:title>
    <c:autoTitleDeleted val="0"/>
    <c:plotArea>
      <c:layout/>
      <c:scatterChart>
        <c:scatterStyle val="smoothMarker"/>
        <c:varyColors val="0"/>
        <c:ser>
          <c:idx val="0"/>
          <c:order val="0"/>
          <c:tx>
            <c:v>Supply Curve </c:v>
          </c:tx>
          <c:xVal>
            <c:numRef>
              <c:f>Sheet4!$B$1:$B$5</c:f>
              <c:numCache>
                <c:formatCode>General</c:formatCode>
                <c:ptCount val="5"/>
                <c:pt idx="0">
                  <c:v>10</c:v>
                </c:pt>
                <c:pt idx="1">
                  <c:v>8</c:v>
                </c:pt>
                <c:pt idx="2">
                  <c:v>6</c:v>
                </c:pt>
                <c:pt idx="3">
                  <c:v>4</c:v>
                </c:pt>
                <c:pt idx="4">
                  <c:v>2</c:v>
                </c:pt>
              </c:numCache>
            </c:numRef>
          </c:xVal>
          <c:yVal>
            <c:numRef>
              <c:f>Sheet4!$A$1:$A$5</c:f>
              <c:numCache>
                <c:formatCode>"$"#,##0_);[Red]\("$"#,##0\)</c:formatCode>
                <c:ptCount val="5"/>
                <c:pt idx="0">
                  <c:v>5</c:v>
                </c:pt>
                <c:pt idx="1">
                  <c:v>4</c:v>
                </c:pt>
                <c:pt idx="2">
                  <c:v>3</c:v>
                </c:pt>
                <c:pt idx="3">
                  <c:v>2</c:v>
                </c:pt>
                <c:pt idx="4">
                  <c:v>1</c:v>
                </c:pt>
              </c:numCache>
            </c:numRef>
          </c:yVal>
          <c:smooth val="1"/>
          <c:extLst>
            <c:ext xmlns:c16="http://schemas.microsoft.com/office/drawing/2014/chart" uri="{C3380CC4-5D6E-409C-BE32-E72D297353CC}">
              <c16:uniqueId val="{00000000-E726-4289-B605-7527221DD1DD}"/>
            </c:ext>
          </c:extLst>
        </c:ser>
        <c:dLbls>
          <c:showLegendKey val="0"/>
          <c:showVal val="0"/>
          <c:showCatName val="0"/>
          <c:showSerName val="0"/>
          <c:showPercent val="0"/>
          <c:showBubbleSize val="0"/>
        </c:dLbls>
        <c:axId val="77187712"/>
        <c:axId val="77230848"/>
      </c:scatterChart>
      <c:valAx>
        <c:axId val="77187712"/>
        <c:scaling>
          <c:orientation val="minMax"/>
        </c:scaling>
        <c:delete val="0"/>
        <c:axPos val="b"/>
        <c:title>
          <c:tx>
            <c:rich>
              <a:bodyPr/>
              <a:lstStyle/>
              <a:p>
                <a:pPr>
                  <a:defRPr/>
                </a:pPr>
                <a:r>
                  <a:rPr lang="en-US"/>
                  <a:t>Quantity Supplied of Widgets</a:t>
                </a:r>
              </a:p>
            </c:rich>
          </c:tx>
          <c:overlay val="0"/>
        </c:title>
        <c:numFmt formatCode="General" sourceLinked="1"/>
        <c:majorTickMark val="none"/>
        <c:minorTickMark val="none"/>
        <c:tickLblPos val="nextTo"/>
        <c:crossAx val="77230848"/>
        <c:crosses val="autoZero"/>
        <c:crossBetween val="midCat"/>
      </c:valAx>
      <c:valAx>
        <c:axId val="77230848"/>
        <c:scaling>
          <c:orientation val="minMax"/>
        </c:scaling>
        <c:delete val="0"/>
        <c:axPos val="l"/>
        <c:majorGridlines/>
        <c:title>
          <c:tx>
            <c:rich>
              <a:bodyPr/>
              <a:lstStyle/>
              <a:p>
                <a:pPr>
                  <a:defRPr/>
                </a:pPr>
                <a:r>
                  <a:rPr lang="en-US"/>
                  <a:t>Price per Widget</a:t>
                </a:r>
              </a:p>
            </c:rich>
          </c:tx>
          <c:overlay val="0"/>
        </c:title>
        <c:numFmt formatCode="&quot;$&quot;#,##0_);[Red]\(&quot;$&quot;#,##0\)" sourceLinked="1"/>
        <c:majorTickMark val="none"/>
        <c:minorTickMark val="none"/>
        <c:tickLblPos val="nextTo"/>
        <c:crossAx val="77187712"/>
        <c:crosses val="autoZero"/>
        <c:crossBetween val="midCat"/>
      </c:valAx>
    </c:plotArea>
    <c:legend>
      <c:legendPos val="r"/>
      <c:overlay val="0"/>
    </c:legend>
    <c:plotVisOnly val="1"/>
    <c:dispBlanksAs val="gap"/>
    <c:showDLblsOverMax val="0"/>
  </c:chart>
  <c:spPr>
    <a:solidFill>
      <a:schemeClr val="bg1"/>
    </a:solidFill>
  </c:spPr>
  <c:externalData r:id="rId2">
    <c:autoUpdate val="0"/>
  </c:externalData>
  <c:userShapes r:id="rId3"/>
</c:chartSpace>
</file>

<file path=ppt/charts/chart1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4"/>
    </mc:Choice>
    <mc:Fallback>
      <c:style val="4"/>
    </mc:Fallback>
  </mc:AlternateContent>
  <c:clrMapOvr bg1="lt1" tx1="dk1" bg2="lt2" tx2="dk2" accent1="accent1" accent2="accent2" accent3="accent3" accent4="accent4" accent5="accent5" accent6="accent6" hlink="hlink" folHlink="folHlink"/>
  <c:chart>
    <c:title>
      <c:tx>
        <c:rich>
          <a:bodyPr/>
          <a:lstStyle/>
          <a:p>
            <a:pPr>
              <a:defRPr/>
            </a:pPr>
            <a:r>
              <a:rPr lang="en-US"/>
              <a:t>Supply Curve for Widgets </a:t>
            </a:r>
          </a:p>
        </c:rich>
      </c:tx>
      <c:overlay val="0"/>
    </c:title>
    <c:autoTitleDeleted val="0"/>
    <c:plotArea>
      <c:layout/>
      <c:scatterChart>
        <c:scatterStyle val="smoothMarker"/>
        <c:varyColors val="0"/>
        <c:ser>
          <c:idx val="0"/>
          <c:order val="0"/>
          <c:tx>
            <c:v>Supply Curve </c:v>
          </c:tx>
          <c:xVal>
            <c:numRef>
              <c:f>Sheet4!$B$1:$B$5</c:f>
              <c:numCache>
                <c:formatCode>General</c:formatCode>
                <c:ptCount val="5"/>
                <c:pt idx="0">
                  <c:v>10</c:v>
                </c:pt>
                <c:pt idx="1">
                  <c:v>8</c:v>
                </c:pt>
                <c:pt idx="2">
                  <c:v>6</c:v>
                </c:pt>
                <c:pt idx="3">
                  <c:v>4</c:v>
                </c:pt>
                <c:pt idx="4">
                  <c:v>2</c:v>
                </c:pt>
              </c:numCache>
            </c:numRef>
          </c:xVal>
          <c:yVal>
            <c:numRef>
              <c:f>Sheet4!$A$1:$A$5</c:f>
              <c:numCache>
                <c:formatCode>"$"#,##0_);[Red]\("$"#,##0\)</c:formatCode>
                <c:ptCount val="5"/>
                <c:pt idx="0">
                  <c:v>5</c:v>
                </c:pt>
                <c:pt idx="1">
                  <c:v>4</c:v>
                </c:pt>
                <c:pt idx="2">
                  <c:v>3</c:v>
                </c:pt>
                <c:pt idx="3">
                  <c:v>2</c:v>
                </c:pt>
                <c:pt idx="4">
                  <c:v>1</c:v>
                </c:pt>
              </c:numCache>
            </c:numRef>
          </c:yVal>
          <c:smooth val="1"/>
          <c:extLst>
            <c:ext xmlns:c16="http://schemas.microsoft.com/office/drawing/2014/chart" uri="{C3380CC4-5D6E-409C-BE32-E72D297353CC}">
              <c16:uniqueId val="{00000000-2EED-4BC7-B133-00CA0AE3100D}"/>
            </c:ext>
          </c:extLst>
        </c:ser>
        <c:dLbls>
          <c:showLegendKey val="0"/>
          <c:showVal val="0"/>
          <c:showCatName val="0"/>
          <c:showSerName val="0"/>
          <c:showPercent val="0"/>
          <c:showBubbleSize val="0"/>
        </c:dLbls>
        <c:axId val="77379072"/>
        <c:axId val="77380992"/>
      </c:scatterChart>
      <c:valAx>
        <c:axId val="77379072"/>
        <c:scaling>
          <c:orientation val="minMax"/>
        </c:scaling>
        <c:delete val="0"/>
        <c:axPos val="b"/>
        <c:title>
          <c:tx>
            <c:rich>
              <a:bodyPr/>
              <a:lstStyle/>
              <a:p>
                <a:pPr>
                  <a:defRPr/>
                </a:pPr>
                <a:r>
                  <a:rPr lang="en-US"/>
                  <a:t>Quantity Supplied of Widgets</a:t>
                </a:r>
              </a:p>
            </c:rich>
          </c:tx>
          <c:overlay val="0"/>
        </c:title>
        <c:numFmt formatCode="General" sourceLinked="1"/>
        <c:majorTickMark val="none"/>
        <c:minorTickMark val="none"/>
        <c:tickLblPos val="nextTo"/>
        <c:crossAx val="77380992"/>
        <c:crosses val="autoZero"/>
        <c:crossBetween val="midCat"/>
      </c:valAx>
      <c:valAx>
        <c:axId val="77380992"/>
        <c:scaling>
          <c:orientation val="minMax"/>
        </c:scaling>
        <c:delete val="0"/>
        <c:axPos val="l"/>
        <c:majorGridlines/>
        <c:title>
          <c:tx>
            <c:rich>
              <a:bodyPr/>
              <a:lstStyle/>
              <a:p>
                <a:pPr>
                  <a:defRPr/>
                </a:pPr>
                <a:r>
                  <a:rPr lang="en-US"/>
                  <a:t>Price per Widget</a:t>
                </a:r>
              </a:p>
            </c:rich>
          </c:tx>
          <c:overlay val="0"/>
        </c:title>
        <c:numFmt formatCode="&quot;$&quot;#,##0_);[Red]\(&quot;$&quot;#,##0\)" sourceLinked="1"/>
        <c:majorTickMark val="none"/>
        <c:minorTickMark val="none"/>
        <c:tickLblPos val="nextTo"/>
        <c:crossAx val="77379072"/>
        <c:crosses val="autoZero"/>
        <c:crossBetween val="midCat"/>
      </c:valAx>
    </c:plotArea>
    <c:legend>
      <c:legendPos val="r"/>
      <c:overlay val="0"/>
    </c:legend>
    <c:plotVisOnly val="1"/>
    <c:dispBlanksAs val="gap"/>
    <c:showDLblsOverMax val="0"/>
  </c:chart>
  <c:spPr>
    <a:solidFill>
      <a:schemeClr val="bg1"/>
    </a:solidFill>
  </c:spPr>
  <c:externalData r:id="rId2">
    <c:autoUpdate val="0"/>
  </c:externalData>
</c:chartSpace>
</file>

<file path=ppt/charts/chart1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a:lstStyle/>
          <a:p>
            <a:pPr>
              <a:defRPr/>
            </a:pPr>
            <a:r>
              <a:rPr lang="en-US"/>
              <a:t>Increase in Supply</a:t>
            </a:r>
          </a:p>
        </c:rich>
      </c:tx>
      <c:overlay val="0"/>
    </c:title>
    <c:autoTitleDeleted val="0"/>
    <c:plotArea>
      <c:layout/>
      <c:scatterChart>
        <c:scatterStyle val="smoothMarker"/>
        <c:varyColors val="0"/>
        <c:ser>
          <c:idx val="0"/>
          <c:order val="0"/>
          <c:tx>
            <c:v>Original Supply Curve</c:v>
          </c:tx>
          <c:xVal>
            <c:numRef>
              <c:f>Sheet4!$B$1:$B$5</c:f>
              <c:numCache>
                <c:formatCode>General</c:formatCode>
                <c:ptCount val="5"/>
                <c:pt idx="0">
                  <c:v>10</c:v>
                </c:pt>
                <c:pt idx="1">
                  <c:v>8</c:v>
                </c:pt>
                <c:pt idx="2">
                  <c:v>6</c:v>
                </c:pt>
                <c:pt idx="3">
                  <c:v>4</c:v>
                </c:pt>
                <c:pt idx="4">
                  <c:v>2</c:v>
                </c:pt>
              </c:numCache>
            </c:numRef>
          </c:xVal>
          <c:yVal>
            <c:numRef>
              <c:f>Sheet4!$A$1:$A$5</c:f>
              <c:numCache>
                <c:formatCode>"$"#,##0_);[Red]\("$"#,##0\)</c:formatCode>
                <c:ptCount val="5"/>
                <c:pt idx="0">
                  <c:v>5</c:v>
                </c:pt>
                <c:pt idx="1">
                  <c:v>4</c:v>
                </c:pt>
                <c:pt idx="2">
                  <c:v>3</c:v>
                </c:pt>
                <c:pt idx="3">
                  <c:v>2</c:v>
                </c:pt>
                <c:pt idx="4">
                  <c:v>1</c:v>
                </c:pt>
              </c:numCache>
            </c:numRef>
          </c:yVal>
          <c:smooth val="1"/>
          <c:extLst>
            <c:ext xmlns:c16="http://schemas.microsoft.com/office/drawing/2014/chart" uri="{C3380CC4-5D6E-409C-BE32-E72D297353CC}">
              <c16:uniqueId val="{00000000-44C5-4B96-969E-3A8AAC04EE65}"/>
            </c:ext>
          </c:extLst>
        </c:ser>
        <c:ser>
          <c:idx val="1"/>
          <c:order val="1"/>
          <c:tx>
            <c:v>New Supply Curve </c:v>
          </c:tx>
          <c:xVal>
            <c:numRef>
              <c:f>Sheet4!$C$1:$C$5</c:f>
              <c:numCache>
                <c:formatCode>General</c:formatCode>
                <c:ptCount val="5"/>
                <c:pt idx="0">
                  <c:v>12</c:v>
                </c:pt>
                <c:pt idx="1">
                  <c:v>10</c:v>
                </c:pt>
                <c:pt idx="2">
                  <c:v>8</c:v>
                </c:pt>
                <c:pt idx="3">
                  <c:v>6</c:v>
                </c:pt>
                <c:pt idx="4">
                  <c:v>4</c:v>
                </c:pt>
              </c:numCache>
            </c:numRef>
          </c:xVal>
          <c:yVal>
            <c:numRef>
              <c:f>Sheet4!$A$1:$A$5</c:f>
              <c:numCache>
                <c:formatCode>"$"#,##0_);[Red]\("$"#,##0\)</c:formatCode>
                <c:ptCount val="5"/>
                <c:pt idx="0">
                  <c:v>5</c:v>
                </c:pt>
                <c:pt idx="1">
                  <c:v>4</c:v>
                </c:pt>
                <c:pt idx="2">
                  <c:v>3</c:v>
                </c:pt>
                <c:pt idx="3">
                  <c:v>2</c:v>
                </c:pt>
                <c:pt idx="4">
                  <c:v>1</c:v>
                </c:pt>
              </c:numCache>
            </c:numRef>
          </c:yVal>
          <c:smooth val="1"/>
          <c:extLst>
            <c:ext xmlns:c16="http://schemas.microsoft.com/office/drawing/2014/chart" uri="{C3380CC4-5D6E-409C-BE32-E72D297353CC}">
              <c16:uniqueId val="{00000001-44C5-4B96-969E-3A8AAC04EE65}"/>
            </c:ext>
          </c:extLst>
        </c:ser>
        <c:dLbls>
          <c:showLegendKey val="0"/>
          <c:showVal val="0"/>
          <c:showCatName val="0"/>
          <c:showSerName val="0"/>
          <c:showPercent val="0"/>
          <c:showBubbleSize val="0"/>
        </c:dLbls>
        <c:axId val="77382016"/>
        <c:axId val="77383936"/>
      </c:scatterChart>
      <c:valAx>
        <c:axId val="77382016"/>
        <c:scaling>
          <c:orientation val="minMax"/>
        </c:scaling>
        <c:delete val="0"/>
        <c:axPos val="b"/>
        <c:title>
          <c:tx>
            <c:rich>
              <a:bodyPr/>
              <a:lstStyle/>
              <a:p>
                <a:pPr>
                  <a:defRPr/>
                </a:pPr>
                <a:r>
                  <a:rPr lang="en-US"/>
                  <a:t>Quantities Supplied of Widgets</a:t>
                </a:r>
              </a:p>
            </c:rich>
          </c:tx>
          <c:overlay val="0"/>
        </c:title>
        <c:numFmt formatCode="General" sourceLinked="1"/>
        <c:majorTickMark val="none"/>
        <c:minorTickMark val="none"/>
        <c:tickLblPos val="nextTo"/>
        <c:crossAx val="77383936"/>
        <c:crosses val="autoZero"/>
        <c:crossBetween val="midCat"/>
      </c:valAx>
      <c:valAx>
        <c:axId val="77383936"/>
        <c:scaling>
          <c:orientation val="minMax"/>
        </c:scaling>
        <c:delete val="0"/>
        <c:axPos val="l"/>
        <c:majorGridlines/>
        <c:title>
          <c:tx>
            <c:rich>
              <a:bodyPr/>
              <a:lstStyle/>
              <a:p>
                <a:pPr>
                  <a:defRPr/>
                </a:pPr>
                <a:r>
                  <a:rPr lang="en-US"/>
                  <a:t>Price per Widget</a:t>
                </a:r>
              </a:p>
            </c:rich>
          </c:tx>
          <c:overlay val="0"/>
        </c:title>
        <c:numFmt formatCode="&quot;$&quot;#,##0_);[Red]\(&quot;$&quot;#,##0\)" sourceLinked="1"/>
        <c:majorTickMark val="none"/>
        <c:minorTickMark val="none"/>
        <c:tickLblPos val="nextTo"/>
        <c:crossAx val="77382016"/>
        <c:crosses val="autoZero"/>
        <c:crossBetween val="midCat"/>
      </c:valAx>
    </c:plotArea>
    <c:legend>
      <c:legendPos val="r"/>
      <c:overlay val="0"/>
    </c:legend>
    <c:plotVisOnly val="1"/>
    <c:dispBlanksAs val="gap"/>
    <c:showDLblsOverMax val="0"/>
  </c:chart>
  <c:spPr>
    <a:solidFill>
      <a:schemeClr val="bg1"/>
    </a:solidFill>
  </c:spPr>
  <c:externalData r:id="rId2">
    <c:autoUpdate val="0"/>
  </c:externalData>
</c:chartSpace>
</file>

<file path=ppt/charts/chart1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4"/>
    </mc:Choice>
    <mc:Fallback>
      <c:style val="4"/>
    </mc:Fallback>
  </mc:AlternateContent>
  <c:clrMapOvr bg1="lt1" tx1="dk1" bg2="lt2" tx2="dk2" accent1="accent1" accent2="accent2" accent3="accent3" accent4="accent4" accent5="accent5" accent6="accent6" hlink="hlink" folHlink="folHlink"/>
  <c:chart>
    <c:title>
      <c:tx>
        <c:rich>
          <a:bodyPr/>
          <a:lstStyle/>
          <a:p>
            <a:pPr>
              <a:defRPr/>
            </a:pPr>
            <a:r>
              <a:rPr lang="en-US"/>
              <a:t>Supply Curve for Widgets </a:t>
            </a:r>
          </a:p>
        </c:rich>
      </c:tx>
      <c:overlay val="0"/>
    </c:title>
    <c:autoTitleDeleted val="0"/>
    <c:plotArea>
      <c:layout/>
      <c:scatterChart>
        <c:scatterStyle val="smoothMarker"/>
        <c:varyColors val="0"/>
        <c:ser>
          <c:idx val="0"/>
          <c:order val="0"/>
          <c:tx>
            <c:v>Supply Curve </c:v>
          </c:tx>
          <c:xVal>
            <c:numRef>
              <c:f>Sheet4!$B$1:$B$5</c:f>
              <c:numCache>
                <c:formatCode>General</c:formatCode>
                <c:ptCount val="5"/>
                <c:pt idx="0">
                  <c:v>10</c:v>
                </c:pt>
                <c:pt idx="1">
                  <c:v>8</c:v>
                </c:pt>
                <c:pt idx="2">
                  <c:v>6</c:v>
                </c:pt>
                <c:pt idx="3">
                  <c:v>4</c:v>
                </c:pt>
                <c:pt idx="4">
                  <c:v>2</c:v>
                </c:pt>
              </c:numCache>
            </c:numRef>
          </c:xVal>
          <c:yVal>
            <c:numRef>
              <c:f>Sheet4!$A$1:$A$5</c:f>
              <c:numCache>
                <c:formatCode>"$"#,##0_);[Red]\("$"#,##0\)</c:formatCode>
                <c:ptCount val="5"/>
                <c:pt idx="0">
                  <c:v>5</c:v>
                </c:pt>
                <c:pt idx="1">
                  <c:v>4</c:v>
                </c:pt>
                <c:pt idx="2">
                  <c:v>3</c:v>
                </c:pt>
                <c:pt idx="3">
                  <c:v>2</c:v>
                </c:pt>
                <c:pt idx="4">
                  <c:v>1</c:v>
                </c:pt>
              </c:numCache>
            </c:numRef>
          </c:yVal>
          <c:smooth val="1"/>
          <c:extLst>
            <c:ext xmlns:c16="http://schemas.microsoft.com/office/drawing/2014/chart" uri="{C3380CC4-5D6E-409C-BE32-E72D297353CC}">
              <c16:uniqueId val="{00000000-1D1D-4EDC-9F2A-9ED0D48209FB}"/>
            </c:ext>
          </c:extLst>
        </c:ser>
        <c:dLbls>
          <c:showLegendKey val="0"/>
          <c:showVal val="0"/>
          <c:showCatName val="0"/>
          <c:showSerName val="0"/>
          <c:showPercent val="0"/>
          <c:showBubbleSize val="0"/>
        </c:dLbls>
        <c:axId val="77421184"/>
        <c:axId val="77460224"/>
      </c:scatterChart>
      <c:valAx>
        <c:axId val="77421184"/>
        <c:scaling>
          <c:orientation val="minMax"/>
        </c:scaling>
        <c:delete val="0"/>
        <c:axPos val="b"/>
        <c:title>
          <c:tx>
            <c:rich>
              <a:bodyPr/>
              <a:lstStyle/>
              <a:p>
                <a:pPr>
                  <a:defRPr/>
                </a:pPr>
                <a:r>
                  <a:rPr lang="en-US"/>
                  <a:t>Quantity Supplied of Widgets</a:t>
                </a:r>
              </a:p>
            </c:rich>
          </c:tx>
          <c:overlay val="0"/>
        </c:title>
        <c:numFmt formatCode="General" sourceLinked="1"/>
        <c:majorTickMark val="none"/>
        <c:minorTickMark val="none"/>
        <c:tickLblPos val="nextTo"/>
        <c:crossAx val="77460224"/>
        <c:crosses val="autoZero"/>
        <c:crossBetween val="midCat"/>
      </c:valAx>
      <c:valAx>
        <c:axId val="77460224"/>
        <c:scaling>
          <c:orientation val="minMax"/>
        </c:scaling>
        <c:delete val="0"/>
        <c:axPos val="l"/>
        <c:majorGridlines/>
        <c:title>
          <c:tx>
            <c:rich>
              <a:bodyPr/>
              <a:lstStyle/>
              <a:p>
                <a:pPr>
                  <a:defRPr/>
                </a:pPr>
                <a:r>
                  <a:rPr lang="en-US"/>
                  <a:t>Price per Widget</a:t>
                </a:r>
              </a:p>
            </c:rich>
          </c:tx>
          <c:overlay val="0"/>
        </c:title>
        <c:numFmt formatCode="&quot;$&quot;#,##0_);[Red]\(&quot;$&quot;#,##0\)" sourceLinked="1"/>
        <c:majorTickMark val="none"/>
        <c:minorTickMark val="none"/>
        <c:tickLblPos val="nextTo"/>
        <c:crossAx val="77421184"/>
        <c:crosses val="autoZero"/>
        <c:crossBetween val="midCat"/>
      </c:valAx>
    </c:plotArea>
    <c:legend>
      <c:legendPos val="r"/>
      <c:overlay val="0"/>
    </c:legend>
    <c:plotVisOnly val="1"/>
    <c:dispBlanksAs val="gap"/>
    <c:showDLblsOverMax val="0"/>
  </c:chart>
  <c:spPr>
    <a:solidFill>
      <a:schemeClr val="bg1"/>
    </a:solidFill>
  </c:spPr>
  <c:externalData r:id="rId2">
    <c:autoUpdate val="0"/>
  </c:externalData>
</c:chartSpace>
</file>

<file path=ppt/charts/chart1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a:lstStyle/>
          <a:p>
            <a:pPr>
              <a:defRPr/>
            </a:pPr>
            <a:r>
              <a:rPr lang="en-US"/>
              <a:t>Decrease in Supply</a:t>
            </a:r>
          </a:p>
        </c:rich>
      </c:tx>
      <c:layout>
        <c:manualLayout>
          <c:xMode val="edge"/>
          <c:yMode val="edge"/>
          <c:x val="0.29864588801399827"/>
          <c:y val="2.7777777777777901E-2"/>
        </c:manualLayout>
      </c:layout>
      <c:overlay val="0"/>
    </c:title>
    <c:autoTitleDeleted val="0"/>
    <c:plotArea>
      <c:layout/>
      <c:scatterChart>
        <c:scatterStyle val="smoothMarker"/>
        <c:varyColors val="0"/>
        <c:ser>
          <c:idx val="0"/>
          <c:order val="0"/>
          <c:tx>
            <c:v>Original Supply Curve</c:v>
          </c:tx>
          <c:xVal>
            <c:numRef>
              <c:f>Sheet5!$B$1:$B$5</c:f>
              <c:numCache>
                <c:formatCode>General</c:formatCode>
                <c:ptCount val="5"/>
                <c:pt idx="0">
                  <c:v>10</c:v>
                </c:pt>
                <c:pt idx="1">
                  <c:v>8</c:v>
                </c:pt>
                <c:pt idx="2">
                  <c:v>6</c:v>
                </c:pt>
                <c:pt idx="3">
                  <c:v>4</c:v>
                </c:pt>
                <c:pt idx="4">
                  <c:v>2</c:v>
                </c:pt>
              </c:numCache>
            </c:numRef>
          </c:xVal>
          <c:yVal>
            <c:numRef>
              <c:f>Sheet5!$A$1:$A$5</c:f>
              <c:numCache>
                <c:formatCode>"$"#,##0_);[Red]\("$"#,##0\)</c:formatCode>
                <c:ptCount val="5"/>
                <c:pt idx="0">
                  <c:v>5</c:v>
                </c:pt>
                <c:pt idx="1">
                  <c:v>4</c:v>
                </c:pt>
                <c:pt idx="2">
                  <c:v>3</c:v>
                </c:pt>
                <c:pt idx="3">
                  <c:v>2</c:v>
                </c:pt>
                <c:pt idx="4">
                  <c:v>1</c:v>
                </c:pt>
              </c:numCache>
            </c:numRef>
          </c:yVal>
          <c:smooth val="1"/>
          <c:extLst>
            <c:ext xmlns:c16="http://schemas.microsoft.com/office/drawing/2014/chart" uri="{C3380CC4-5D6E-409C-BE32-E72D297353CC}">
              <c16:uniqueId val="{00000000-D862-405E-87CD-78EA63BD2D8C}"/>
            </c:ext>
          </c:extLst>
        </c:ser>
        <c:ser>
          <c:idx val="1"/>
          <c:order val="1"/>
          <c:tx>
            <c:v>New Supply Curve</c:v>
          </c:tx>
          <c:xVal>
            <c:numRef>
              <c:f>Sheet5!$C$1:$C$5</c:f>
              <c:numCache>
                <c:formatCode>General</c:formatCode>
                <c:ptCount val="5"/>
                <c:pt idx="0">
                  <c:v>8</c:v>
                </c:pt>
                <c:pt idx="1">
                  <c:v>6</c:v>
                </c:pt>
                <c:pt idx="2">
                  <c:v>4</c:v>
                </c:pt>
                <c:pt idx="3">
                  <c:v>2</c:v>
                </c:pt>
                <c:pt idx="4">
                  <c:v>0</c:v>
                </c:pt>
              </c:numCache>
            </c:numRef>
          </c:xVal>
          <c:yVal>
            <c:numRef>
              <c:f>Sheet5!$A$1:$A$5</c:f>
              <c:numCache>
                <c:formatCode>"$"#,##0_);[Red]\("$"#,##0\)</c:formatCode>
                <c:ptCount val="5"/>
                <c:pt idx="0">
                  <c:v>5</c:v>
                </c:pt>
                <c:pt idx="1">
                  <c:v>4</c:v>
                </c:pt>
                <c:pt idx="2">
                  <c:v>3</c:v>
                </c:pt>
                <c:pt idx="3">
                  <c:v>2</c:v>
                </c:pt>
                <c:pt idx="4">
                  <c:v>1</c:v>
                </c:pt>
              </c:numCache>
            </c:numRef>
          </c:yVal>
          <c:smooth val="1"/>
          <c:extLst>
            <c:ext xmlns:c16="http://schemas.microsoft.com/office/drawing/2014/chart" uri="{C3380CC4-5D6E-409C-BE32-E72D297353CC}">
              <c16:uniqueId val="{00000001-D862-405E-87CD-78EA63BD2D8C}"/>
            </c:ext>
          </c:extLst>
        </c:ser>
        <c:dLbls>
          <c:showLegendKey val="0"/>
          <c:showVal val="0"/>
          <c:showCatName val="0"/>
          <c:showSerName val="0"/>
          <c:showPercent val="0"/>
          <c:showBubbleSize val="0"/>
        </c:dLbls>
        <c:axId val="77510144"/>
        <c:axId val="77512064"/>
      </c:scatterChart>
      <c:valAx>
        <c:axId val="77510144"/>
        <c:scaling>
          <c:orientation val="minMax"/>
        </c:scaling>
        <c:delete val="0"/>
        <c:axPos val="b"/>
        <c:title>
          <c:tx>
            <c:rich>
              <a:bodyPr/>
              <a:lstStyle/>
              <a:p>
                <a:pPr>
                  <a:defRPr/>
                </a:pPr>
                <a:r>
                  <a:rPr lang="en-US"/>
                  <a:t>Quantity Supplied of Widgets</a:t>
                </a:r>
              </a:p>
            </c:rich>
          </c:tx>
          <c:overlay val="0"/>
        </c:title>
        <c:numFmt formatCode="General" sourceLinked="1"/>
        <c:majorTickMark val="none"/>
        <c:minorTickMark val="none"/>
        <c:tickLblPos val="nextTo"/>
        <c:crossAx val="77512064"/>
        <c:crosses val="autoZero"/>
        <c:crossBetween val="midCat"/>
      </c:valAx>
      <c:valAx>
        <c:axId val="77512064"/>
        <c:scaling>
          <c:orientation val="minMax"/>
        </c:scaling>
        <c:delete val="0"/>
        <c:axPos val="l"/>
        <c:majorGridlines/>
        <c:title>
          <c:tx>
            <c:rich>
              <a:bodyPr/>
              <a:lstStyle/>
              <a:p>
                <a:pPr>
                  <a:defRPr/>
                </a:pPr>
                <a:r>
                  <a:rPr lang="en-US"/>
                  <a:t>Price per Widget</a:t>
                </a:r>
              </a:p>
            </c:rich>
          </c:tx>
          <c:overlay val="0"/>
        </c:title>
        <c:numFmt formatCode="&quot;$&quot;#,##0_);[Red]\(&quot;$&quot;#,##0\)" sourceLinked="1"/>
        <c:majorTickMark val="none"/>
        <c:minorTickMark val="none"/>
        <c:tickLblPos val="nextTo"/>
        <c:crossAx val="77510144"/>
        <c:crosses val="autoZero"/>
        <c:crossBetween val="midCat"/>
      </c:valAx>
    </c:plotArea>
    <c:legend>
      <c:legendPos val="r"/>
      <c:overlay val="0"/>
    </c:legend>
    <c:plotVisOnly val="1"/>
    <c:dispBlanksAs val="gap"/>
    <c:showDLblsOverMax val="0"/>
  </c:chart>
  <c:spPr>
    <a:solidFill>
      <a:schemeClr val="bg1"/>
    </a:solidFill>
  </c:spPr>
  <c:externalData r:id="rId2">
    <c:autoUpdate val="0"/>
  </c:externalData>
</c:chartSpace>
</file>

<file path=ppt/charts/chart1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a:lstStyle/>
          <a:p>
            <a:pPr>
              <a:defRPr/>
            </a:pPr>
            <a:r>
              <a:rPr lang="en-US"/>
              <a:t>Supply and Demand for Widgets</a:t>
            </a:r>
          </a:p>
        </c:rich>
      </c:tx>
      <c:overlay val="0"/>
    </c:title>
    <c:autoTitleDeleted val="0"/>
    <c:plotArea>
      <c:layout/>
      <c:scatterChart>
        <c:scatterStyle val="smoothMarker"/>
        <c:varyColors val="0"/>
        <c:ser>
          <c:idx val="0"/>
          <c:order val="0"/>
          <c:tx>
            <c:v>Demand Curve</c:v>
          </c:tx>
          <c:xVal>
            <c:numRef>
              <c:f>Sheet6!$B$1:$B$5</c:f>
              <c:numCache>
                <c:formatCode>General</c:formatCode>
                <c:ptCount val="5"/>
                <c:pt idx="0">
                  <c:v>2</c:v>
                </c:pt>
                <c:pt idx="1">
                  <c:v>4</c:v>
                </c:pt>
                <c:pt idx="2">
                  <c:v>6</c:v>
                </c:pt>
                <c:pt idx="3">
                  <c:v>8</c:v>
                </c:pt>
                <c:pt idx="4">
                  <c:v>10</c:v>
                </c:pt>
              </c:numCache>
            </c:numRef>
          </c:xVal>
          <c:yVal>
            <c:numRef>
              <c:f>Sheet6!$A$1:$A$5</c:f>
              <c:numCache>
                <c:formatCode>"$"#,##0_);[Red]\("$"#,##0\)</c:formatCode>
                <c:ptCount val="5"/>
                <c:pt idx="0">
                  <c:v>5</c:v>
                </c:pt>
                <c:pt idx="1">
                  <c:v>4</c:v>
                </c:pt>
                <c:pt idx="2">
                  <c:v>3</c:v>
                </c:pt>
                <c:pt idx="3">
                  <c:v>2</c:v>
                </c:pt>
                <c:pt idx="4">
                  <c:v>1</c:v>
                </c:pt>
              </c:numCache>
            </c:numRef>
          </c:yVal>
          <c:smooth val="1"/>
          <c:extLst>
            <c:ext xmlns:c16="http://schemas.microsoft.com/office/drawing/2014/chart" uri="{C3380CC4-5D6E-409C-BE32-E72D297353CC}">
              <c16:uniqueId val="{00000000-CF47-437E-831A-AEE2B5D0D876}"/>
            </c:ext>
          </c:extLst>
        </c:ser>
        <c:ser>
          <c:idx val="1"/>
          <c:order val="1"/>
          <c:tx>
            <c:v>Supply Curve</c:v>
          </c:tx>
          <c:xVal>
            <c:numRef>
              <c:f>Sheet6!$C$1:$C$5</c:f>
              <c:numCache>
                <c:formatCode>General</c:formatCode>
                <c:ptCount val="5"/>
                <c:pt idx="0">
                  <c:v>10</c:v>
                </c:pt>
                <c:pt idx="1">
                  <c:v>8</c:v>
                </c:pt>
                <c:pt idx="2">
                  <c:v>6</c:v>
                </c:pt>
                <c:pt idx="3">
                  <c:v>4</c:v>
                </c:pt>
                <c:pt idx="4">
                  <c:v>2</c:v>
                </c:pt>
              </c:numCache>
            </c:numRef>
          </c:xVal>
          <c:yVal>
            <c:numRef>
              <c:f>Sheet6!$A$1:$A$5</c:f>
              <c:numCache>
                <c:formatCode>"$"#,##0_);[Red]\("$"#,##0\)</c:formatCode>
                <c:ptCount val="5"/>
                <c:pt idx="0">
                  <c:v>5</c:v>
                </c:pt>
                <c:pt idx="1">
                  <c:v>4</c:v>
                </c:pt>
                <c:pt idx="2">
                  <c:v>3</c:v>
                </c:pt>
                <c:pt idx="3">
                  <c:v>2</c:v>
                </c:pt>
                <c:pt idx="4">
                  <c:v>1</c:v>
                </c:pt>
              </c:numCache>
            </c:numRef>
          </c:yVal>
          <c:smooth val="1"/>
          <c:extLst>
            <c:ext xmlns:c16="http://schemas.microsoft.com/office/drawing/2014/chart" uri="{C3380CC4-5D6E-409C-BE32-E72D297353CC}">
              <c16:uniqueId val="{00000001-CF47-437E-831A-AEE2B5D0D876}"/>
            </c:ext>
          </c:extLst>
        </c:ser>
        <c:dLbls>
          <c:showLegendKey val="0"/>
          <c:showVal val="0"/>
          <c:showCatName val="0"/>
          <c:showSerName val="0"/>
          <c:showPercent val="0"/>
          <c:showBubbleSize val="0"/>
        </c:dLbls>
        <c:axId val="78369920"/>
        <c:axId val="78371840"/>
      </c:scatterChart>
      <c:valAx>
        <c:axId val="78369920"/>
        <c:scaling>
          <c:orientation val="minMax"/>
        </c:scaling>
        <c:delete val="0"/>
        <c:axPos val="b"/>
        <c:title>
          <c:tx>
            <c:rich>
              <a:bodyPr/>
              <a:lstStyle/>
              <a:p>
                <a:pPr>
                  <a:defRPr/>
                </a:pPr>
                <a:r>
                  <a:rPr lang="en-US"/>
                  <a:t>Quantity of Widgets</a:t>
                </a:r>
              </a:p>
            </c:rich>
          </c:tx>
          <c:overlay val="0"/>
        </c:title>
        <c:numFmt formatCode="General" sourceLinked="1"/>
        <c:majorTickMark val="none"/>
        <c:minorTickMark val="none"/>
        <c:tickLblPos val="nextTo"/>
        <c:crossAx val="78371840"/>
        <c:crosses val="autoZero"/>
        <c:crossBetween val="midCat"/>
      </c:valAx>
      <c:valAx>
        <c:axId val="78371840"/>
        <c:scaling>
          <c:orientation val="minMax"/>
        </c:scaling>
        <c:delete val="0"/>
        <c:axPos val="l"/>
        <c:majorGridlines/>
        <c:title>
          <c:tx>
            <c:rich>
              <a:bodyPr/>
              <a:lstStyle/>
              <a:p>
                <a:pPr>
                  <a:defRPr/>
                </a:pPr>
                <a:r>
                  <a:rPr lang="en-US"/>
                  <a:t>Price per Widget</a:t>
                </a:r>
              </a:p>
            </c:rich>
          </c:tx>
          <c:overlay val="0"/>
        </c:title>
        <c:numFmt formatCode="&quot;$&quot;#,##0_);[Red]\(&quot;$&quot;#,##0\)" sourceLinked="1"/>
        <c:majorTickMark val="none"/>
        <c:minorTickMark val="none"/>
        <c:tickLblPos val="nextTo"/>
        <c:crossAx val="78369920"/>
        <c:crosses val="autoZero"/>
        <c:crossBetween val="midCat"/>
      </c:valAx>
    </c:plotArea>
    <c:legend>
      <c:legendPos val="r"/>
      <c:overlay val="0"/>
    </c:legend>
    <c:plotVisOnly val="1"/>
    <c:dispBlanksAs val="gap"/>
    <c:showDLblsOverMax val="0"/>
  </c:chart>
  <c:spPr>
    <a:solidFill>
      <a:prstClr val="white"/>
    </a:solidFill>
  </c:spPr>
  <c:externalData r:id="rId2">
    <c:autoUpdate val="0"/>
  </c:externalData>
</c:chartSpace>
</file>

<file path=ppt/charts/chart1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a:lstStyle/>
          <a:p>
            <a:pPr>
              <a:defRPr/>
            </a:pPr>
            <a:r>
              <a:rPr lang="en-US"/>
              <a:t>Supply and Demand for Widgets</a:t>
            </a:r>
          </a:p>
        </c:rich>
      </c:tx>
      <c:overlay val="0"/>
    </c:title>
    <c:autoTitleDeleted val="0"/>
    <c:plotArea>
      <c:layout/>
      <c:scatterChart>
        <c:scatterStyle val="smoothMarker"/>
        <c:varyColors val="0"/>
        <c:ser>
          <c:idx val="0"/>
          <c:order val="0"/>
          <c:tx>
            <c:v>Demand Curve</c:v>
          </c:tx>
          <c:xVal>
            <c:numRef>
              <c:f>Sheet6!$B$1:$B$5</c:f>
              <c:numCache>
                <c:formatCode>General</c:formatCode>
                <c:ptCount val="5"/>
                <c:pt idx="0">
                  <c:v>2</c:v>
                </c:pt>
                <c:pt idx="1">
                  <c:v>4</c:v>
                </c:pt>
                <c:pt idx="2">
                  <c:v>6</c:v>
                </c:pt>
                <c:pt idx="3">
                  <c:v>8</c:v>
                </c:pt>
                <c:pt idx="4">
                  <c:v>10</c:v>
                </c:pt>
              </c:numCache>
            </c:numRef>
          </c:xVal>
          <c:yVal>
            <c:numRef>
              <c:f>Sheet6!$A$1:$A$5</c:f>
              <c:numCache>
                <c:formatCode>"$"#,##0_);[Red]\("$"#,##0\)</c:formatCode>
                <c:ptCount val="5"/>
                <c:pt idx="0">
                  <c:v>5</c:v>
                </c:pt>
                <c:pt idx="1">
                  <c:v>4</c:v>
                </c:pt>
                <c:pt idx="2">
                  <c:v>3</c:v>
                </c:pt>
                <c:pt idx="3">
                  <c:v>2</c:v>
                </c:pt>
                <c:pt idx="4">
                  <c:v>1</c:v>
                </c:pt>
              </c:numCache>
            </c:numRef>
          </c:yVal>
          <c:smooth val="1"/>
          <c:extLst>
            <c:ext xmlns:c16="http://schemas.microsoft.com/office/drawing/2014/chart" uri="{C3380CC4-5D6E-409C-BE32-E72D297353CC}">
              <c16:uniqueId val="{00000000-AD30-49EF-986D-C8CDED91A5C5}"/>
            </c:ext>
          </c:extLst>
        </c:ser>
        <c:ser>
          <c:idx val="1"/>
          <c:order val="1"/>
          <c:tx>
            <c:v>Supply Curve</c:v>
          </c:tx>
          <c:xVal>
            <c:numRef>
              <c:f>Sheet6!$C$1:$C$5</c:f>
              <c:numCache>
                <c:formatCode>General</c:formatCode>
                <c:ptCount val="5"/>
                <c:pt idx="0">
                  <c:v>10</c:v>
                </c:pt>
                <c:pt idx="1">
                  <c:v>8</c:v>
                </c:pt>
                <c:pt idx="2">
                  <c:v>6</c:v>
                </c:pt>
                <c:pt idx="3">
                  <c:v>4</c:v>
                </c:pt>
                <c:pt idx="4">
                  <c:v>2</c:v>
                </c:pt>
              </c:numCache>
            </c:numRef>
          </c:xVal>
          <c:yVal>
            <c:numRef>
              <c:f>Sheet6!$A$1:$A$5</c:f>
              <c:numCache>
                <c:formatCode>"$"#,##0_);[Red]\("$"#,##0\)</c:formatCode>
                <c:ptCount val="5"/>
                <c:pt idx="0">
                  <c:v>5</c:v>
                </c:pt>
                <c:pt idx="1">
                  <c:v>4</c:v>
                </c:pt>
                <c:pt idx="2">
                  <c:v>3</c:v>
                </c:pt>
                <c:pt idx="3">
                  <c:v>2</c:v>
                </c:pt>
                <c:pt idx="4">
                  <c:v>1</c:v>
                </c:pt>
              </c:numCache>
            </c:numRef>
          </c:yVal>
          <c:smooth val="1"/>
          <c:extLst>
            <c:ext xmlns:c16="http://schemas.microsoft.com/office/drawing/2014/chart" uri="{C3380CC4-5D6E-409C-BE32-E72D297353CC}">
              <c16:uniqueId val="{00000001-AD30-49EF-986D-C8CDED91A5C5}"/>
            </c:ext>
          </c:extLst>
        </c:ser>
        <c:dLbls>
          <c:showLegendKey val="0"/>
          <c:showVal val="0"/>
          <c:showCatName val="0"/>
          <c:showSerName val="0"/>
          <c:showPercent val="0"/>
          <c:showBubbleSize val="0"/>
        </c:dLbls>
        <c:axId val="78414592"/>
        <c:axId val="78416512"/>
      </c:scatterChart>
      <c:valAx>
        <c:axId val="78414592"/>
        <c:scaling>
          <c:orientation val="minMax"/>
        </c:scaling>
        <c:delete val="0"/>
        <c:axPos val="b"/>
        <c:title>
          <c:tx>
            <c:rich>
              <a:bodyPr/>
              <a:lstStyle/>
              <a:p>
                <a:pPr>
                  <a:defRPr/>
                </a:pPr>
                <a:r>
                  <a:rPr lang="en-US"/>
                  <a:t>Quantity of Widgets</a:t>
                </a:r>
              </a:p>
            </c:rich>
          </c:tx>
          <c:overlay val="0"/>
        </c:title>
        <c:numFmt formatCode="General" sourceLinked="1"/>
        <c:majorTickMark val="none"/>
        <c:minorTickMark val="none"/>
        <c:tickLblPos val="nextTo"/>
        <c:crossAx val="78416512"/>
        <c:crosses val="autoZero"/>
        <c:crossBetween val="midCat"/>
      </c:valAx>
      <c:valAx>
        <c:axId val="78416512"/>
        <c:scaling>
          <c:orientation val="minMax"/>
        </c:scaling>
        <c:delete val="0"/>
        <c:axPos val="l"/>
        <c:majorGridlines/>
        <c:title>
          <c:tx>
            <c:rich>
              <a:bodyPr/>
              <a:lstStyle/>
              <a:p>
                <a:pPr>
                  <a:defRPr/>
                </a:pPr>
                <a:r>
                  <a:rPr lang="en-US"/>
                  <a:t>Price per Widget</a:t>
                </a:r>
              </a:p>
            </c:rich>
          </c:tx>
          <c:overlay val="0"/>
        </c:title>
        <c:numFmt formatCode="&quot;$&quot;#,##0_);[Red]\(&quot;$&quot;#,##0\)" sourceLinked="1"/>
        <c:majorTickMark val="none"/>
        <c:minorTickMark val="none"/>
        <c:tickLblPos val="nextTo"/>
        <c:crossAx val="78414592"/>
        <c:crosses val="autoZero"/>
        <c:crossBetween val="midCat"/>
      </c:valAx>
    </c:plotArea>
    <c:legend>
      <c:legendPos val="r"/>
      <c:overlay val="0"/>
    </c:legend>
    <c:plotVisOnly val="1"/>
    <c:dispBlanksAs val="gap"/>
    <c:showDLblsOverMax val="0"/>
  </c:chart>
  <c:spPr>
    <a:solidFill>
      <a:prstClr val="white"/>
    </a:solidFill>
  </c:spPr>
  <c:externalData r:id="rId2">
    <c:autoUpdate val="0"/>
  </c:externalData>
</c:chartSpace>
</file>

<file path=ppt/charts/chart1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a:lstStyle/>
          <a:p>
            <a:pPr>
              <a:defRPr/>
            </a:pPr>
            <a:r>
              <a:rPr lang="en-US"/>
              <a:t>Supply and Demand for Widgets</a:t>
            </a:r>
          </a:p>
        </c:rich>
      </c:tx>
      <c:overlay val="0"/>
    </c:title>
    <c:autoTitleDeleted val="0"/>
    <c:plotArea>
      <c:layout/>
      <c:scatterChart>
        <c:scatterStyle val="smoothMarker"/>
        <c:varyColors val="0"/>
        <c:ser>
          <c:idx val="0"/>
          <c:order val="0"/>
          <c:tx>
            <c:v>Demand Curve</c:v>
          </c:tx>
          <c:xVal>
            <c:numRef>
              <c:f>Sheet6!$B$1:$B$5</c:f>
              <c:numCache>
                <c:formatCode>General</c:formatCode>
                <c:ptCount val="5"/>
                <c:pt idx="0">
                  <c:v>2</c:v>
                </c:pt>
                <c:pt idx="1">
                  <c:v>4</c:v>
                </c:pt>
                <c:pt idx="2">
                  <c:v>6</c:v>
                </c:pt>
                <c:pt idx="3">
                  <c:v>8</c:v>
                </c:pt>
                <c:pt idx="4">
                  <c:v>10</c:v>
                </c:pt>
              </c:numCache>
            </c:numRef>
          </c:xVal>
          <c:yVal>
            <c:numRef>
              <c:f>Sheet6!$A$1:$A$5</c:f>
              <c:numCache>
                <c:formatCode>"$"#,##0_);[Red]\("$"#,##0\)</c:formatCode>
                <c:ptCount val="5"/>
                <c:pt idx="0">
                  <c:v>5</c:v>
                </c:pt>
                <c:pt idx="1">
                  <c:v>4</c:v>
                </c:pt>
                <c:pt idx="2">
                  <c:v>3</c:v>
                </c:pt>
                <c:pt idx="3">
                  <c:v>2</c:v>
                </c:pt>
                <c:pt idx="4">
                  <c:v>1</c:v>
                </c:pt>
              </c:numCache>
            </c:numRef>
          </c:yVal>
          <c:smooth val="1"/>
          <c:extLst>
            <c:ext xmlns:c16="http://schemas.microsoft.com/office/drawing/2014/chart" uri="{C3380CC4-5D6E-409C-BE32-E72D297353CC}">
              <c16:uniqueId val="{00000000-A86B-4D4C-908A-746AF9205764}"/>
            </c:ext>
          </c:extLst>
        </c:ser>
        <c:ser>
          <c:idx val="1"/>
          <c:order val="1"/>
          <c:tx>
            <c:v>Supply Curve</c:v>
          </c:tx>
          <c:xVal>
            <c:numRef>
              <c:f>Sheet6!$C$1:$C$5</c:f>
              <c:numCache>
                <c:formatCode>General</c:formatCode>
                <c:ptCount val="5"/>
                <c:pt idx="0">
                  <c:v>10</c:v>
                </c:pt>
                <c:pt idx="1">
                  <c:v>8</c:v>
                </c:pt>
                <c:pt idx="2">
                  <c:v>6</c:v>
                </c:pt>
                <c:pt idx="3">
                  <c:v>4</c:v>
                </c:pt>
                <c:pt idx="4">
                  <c:v>2</c:v>
                </c:pt>
              </c:numCache>
            </c:numRef>
          </c:xVal>
          <c:yVal>
            <c:numRef>
              <c:f>Sheet6!$A$1:$A$5</c:f>
              <c:numCache>
                <c:formatCode>"$"#,##0_);[Red]\("$"#,##0\)</c:formatCode>
                <c:ptCount val="5"/>
                <c:pt idx="0">
                  <c:v>5</c:v>
                </c:pt>
                <c:pt idx="1">
                  <c:v>4</c:v>
                </c:pt>
                <c:pt idx="2">
                  <c:v>3</c:v>
                </c:pt>
                <c:pt idx="3">
                  <c:v>2</c:v>
                </c:pt>
                <c:pt idx="4">
                  <c:v>1</c:v>
                </c:pt>
              </c:numCache>
            </c:numRef>
          </c:yVal>
          <c:smooth val="1"/>
          <c:extLst>
            <c:ext xmlns:c16="http://schemas.microsoft.com/office/drawing/2014/chart" uri="{C3380CC4-5D6E-409C-BE32-E72D297353CC}">
              <c16:uniqueId val="{00000001-A86B-4D4C-908A-746AF9205764}"/>
            </c:ext>
          </c:extLst>
        </c:ser>
        <c:dLbls>
          <c:showLegendKey val="0"/>
          <c:showVal val="0"/>
          <c:showCatName val="0"/>
          <c:showSerName val="0"/>
          <c:showPercent val="0"/>
          <c:showBubbleSize val="0"/>
        </c:dLbls>
        <c:axId val="84545920"/>
        <c:axId val="84547840"/>
      </c:scatterChart>
      <c:valAx>
        <c:axId val="84545920"/>
        <c:scaling>
          <c:orientation val="minMax"/>
        </c:scaling>
        <c:delete val="0"/>
        <c:axPos val="b"/>
        <c:title>
          <c:tx>
            <c:rich>
              <a:bodyPr/>
              <a:lstStyle/>
              <a:p>
                <a:pPr>
                  <a:defRPr/>
                </a:pPr>
                <a:r>
                  <a:rPr lang="en-US"/>
                  <a:t>Quantity of Widgets</a:t>
                </a:r>
              </a:p>
            </c:rich>
          </c:tx>
          <c:overlay val="0"/>
        </c:title>
        <c:numFmt formatCode="General" sourceLinked="1"/>
        <c:majorTickMark val="none"/>
        <c:minorTickMark val="none"/>
        <c:tickLblPos val="nextTo"/>
        <c:crossAx val="84547840"/>
        <c:crosses val="autoZero"/>
        <c:crossBetween val="midCat"/>
      </c:valAx>
      <c:valAx>
        <c:axId val="84547840"/>
        <c:scaling>
          <c:orientation val="minMax"/>
        </c:scaling>
        <c:delete val="0"/>
        <c:axPos val="l"/>
        <c:majorGridlines/>
        <c:title>
          <c:tx>
            <c:rich>
              <a:bodyPr/>
              <a:lstStyle/>
              <a:p>
                <a:pPr>
                  <a:defRPr/>
                </a:pPr>
                <a:r>
                  <a:rPr lang="en-US"/>
                  <a:t>Price per Widget</a:t>
                </a:r>
              </a:p>
            </c:rich>
          </c:tx>
          <c:overlay val="0"/>
        </c:title>
        <c:numFmt formatCode="&quot;$&quot;#,##0_);[Red]\(&quot;$&quot;#,##0\)" sourceLinked="1"/>
        <c:majorTickMark val="none"/>
        <c:minorTickMark val="none"/>
        <c:tickLblPos val="nextTo"/>
        <c:crossAx val="84545920"/>
        <c:crosses val="autoZero"/>
        <c:crossBetween val="midCat"/>
      </c:valAx>
    </c:plotArea>
    <c:legend>
      <c:legendPos val="r"/>
      <c:overlay val="0"/>
    </c:legend>
    <c:plotVisOnly val="1"/>
    <c:dispBlanksAs val="gap"/>
    <c:showDLblsOverMax val="0"/>
  </c:chart>
  <c:spPr>
    <a:solidFill>
      <a:prstClr val="white"/>
    </a:solidFill>
  </c:spPr>
  <c:externalData r:id="rId2">
    <c:autoUpdate val="0"/>
  </c:externalData>
</c:chartSpace>
</file>

<file path=ppt/charts/chart1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a:lstStyle/>
          <a:p>
            <a:pPr>
              <a:defRPr/>
            </a:pPr>
            <a:r>
              <a:rPr lang="en-US"/>
              <a:t>Supply and Demand for Widgets</a:t>
            </a:r>
          </a:p>
        </c:rich>
      </c:tx>
      <c:overlay val="0"/>
    </c:title>
    <c:autoTitleDeleted val="0"/>
    <c:plotArea>
      <c:layout/>
      <c:scatterChart>
        <c:scatterStyle val="smoothMarker"/>
        <c:varyColors val="0"/>
        <c:ser>
          <c:idx val="0"/>
          <c:order val="0"/>
          <c:tx>
            <c:v>Demand Curve</c:v>
          </c:tx>
          <c:xVal>
            <c:numRef>
              <c:f>Sheet6!$B$1:$B$5</c:f>
              <c:numCache>
                <c:formatCode>General</c:formatCode>
                <c:ptCount val="5"/>
                <c:pt idx="0">
                  <c:v>2</c:v>
                </c:pt>
                <c:pt idx="1">
                  <c:v>4</c:v>
                </c:pt>
                <c:pt idx="2">
                  <c:v>6</c:v>
                </c:pt>
                <c:pt idx="3">
                  <c:v>8</c:v>
                </c:pt>
                <c:pt idx="4">
                  <c:v>10</c:v>
                </c:pt>
              </c:numCache>
            </c:numRef>
          </c:xVal>
          <c:yVal>
            <c:numRef>
              <c:f>Sheet6!$A$1:$A$5</c:f>
              <c:numCache>
                <c:formatCode>"$"#,##0_);[Red]\("$"#,##0\)</c:formatCode>
                <c:ptCount val="5"/>
                <c:pt idx="0">
                  <c:v>5</c:v>
                </c:pt>
                <c:pt idx="1">
                  <c:v>4</c:v>
                </c:pt>
                <c:pt idx="2">
                  <c:v>3</c:v>
                </c:pt>
                <c:pt idx="3">
                  <c:v>2</c:v>
                </c:pt>
                <c:pt idx="4">
                  <c:v>1</c:v>
                </c:pt>
              </c:numCache>
            </c:numRef>
          </c:yVal>
          <c:smooth val="1"/>
          <c:extLst>
            <c:ext xmlns:c16="http://schemas.microsoft.com/office/drawing/2014/chart" uri="{C3380CC4-5D6E-409C-BE32-E72D297353CC}">
              <c16:uniqueId val="{00000000-17E4-4F49-9E1A-78D053E2A4B4}"/>
            </c:ext>
          </c:extLst>
        </c:ser>
        <c:ser>
          <c:idx val="1"/>
          <c:order val="1"/>
          <c:tx>
            <c:v>Supply Curve</c:v>
          </c:tx>
          <c:xVal>
            <c:numRef>
              <c:f>Sheet6!$C$1:$C$5</c:f>
              <c:numCache>
                <c:formatCode>General</c:formatCode>
                <c:ptCount val="5"/>
                <c:pt idx="0">
                  <c:v>10</c:v>
                </c:pt>
                <c:pt idx="1">
                  <c:v>8</c:v>
                </c:pt>
                <c:pt idx="2">
                  <c:v>6</c:v>
                </c:pt>
                <c:pt idx="3">
                  <c:v>4</c:v>
                </c:pt>
                <c:pt idx="4">
                  <c:v>2</c:v>
                </c:pt>
              </c:numCache>
            </c:numRef>
          </c:xVal>
          <c:yVal>
            <c:numRef>
              <c:f>Sheet6!$A$1:$A$5</c:f>
              <c:numCache>
                <c:formatCode>"$"#,##0_);[Red]\("$"#,##0\)</c:formatCode>
                <c:ptCount val="5"/>
                <c:pt idx="0">
                  <c:v>5</c:v>
                </c:pt>
                <c:pt idx="1">
                  <c:v>4</c:v>
                </c:pt>
                <c:pt idx="2">
                  <c:v>3</c:v>
                </c:pt>
                <c:pt idx="3">
                  <c:v>2</c:v>
                </c:pt>
                <c:pt idx="4">
                  <c:v>1</c:v>
                </c:pt>
              </c:numCache>
            </c:numRef>
          </c:yVal>
          <c:smooth val="1"/>
          <c:extLst>
            <c:ext xmlns:c16="http://schemas.microsoft.com/office/drawing/2014/chart" uri="{C3380CC4-5D6E-409C-BE32-E72D297353CC}">
              <c16:uniqueId val="{00000001-17E4-4F49-9E1A-78D053E2A4B4}"/>
            </c:ext>
          </c:extLst>
        </c:ser>
        <c:dLbls>
          <c:showLegendKey val="0"/>
          <c:showVal val="0"/>
          <c:showCatName val="0"/>
          <c:showSerName val="0"/>
          <c:showPercent val="0"/>
          <c:showBubbleSize val="0"/>
        </c:dLbls>
        <c:axId val="113274880"/>
        <c:axId val="113276800"/>
      </c:scatterChart>
      <c:valAx>
        <c:axId val="113274880"/>
        <c:scaling>
          <c:orientation val="minMax"/>
        </c:scaling>
        <c:delete val="0"/>
        <c:axPos val="b"/>
        <c:title>
          <c:tx>
            <c:rich>
              <a:bodyPr/>
              <a:lstStyle/>
              <a:p>
                <a:pPr>
                  <a:defRPr/>
                </a:pPr>
                <a:r>
                  <a:rPr lang="en-US"/>
                  <a:t>Quantity of Widgets</a:t>
                </a:r>
              </a:p>
            </c:rich>
          </c:tx>
          <c:overlay val="0"/>
        </c:title>
        <c:numFmt formatCode="General" sourceLinked="1"/>
        <c:majorTickMark val="none"/>
        <c:minorTickMark val="none"/>
        <c:tickLblPos val="nextTo"/>
        <c:crossAx val="113276800"/>
        <c:crosses val="autoZero"/>
        <c:crossBetween val="midCat"/>
      </c:valAx>
      <c:valAx>
        <c:axId val="113276800"/>
        <c:scaling>
          <c:orientation val="minMax"/>
        </c:scaling>
        <c:delete val="0"/>
        <c:axPos val="l"/>
        <c:majorGridlines/>
        <c:title>
          <c:tx>
            <c:rich>
              <a:bodyPr/>
              <a:lstStyle/>
              <a:p>
                <a:pPr>
                  <a:defRPr/>
                </a:pPr>
                <a:r>
                  <a:rPr lang="en-US"/>
                  <a:t>Price per Widget</a:t>
                </a:r>
              </a:p>
            </c:rich>
          </c:tx>
          <c:overlay val="0"/>
        </c:title>
        <c:numFmt formatCode="&quot;$&quot;#,##0_);[Red]\(&quot;$&quot;#,##0\)" sourceLinked="1"/>
        <c:majorTickMark val="none"/>
        <c:minorTickMark val="none"/>
        <c:tickLblPos val="nextTo"/>
        <c:crossAx val="113274880"/>
        <c:crosses val="autoZero"/>
        <c:crossBetween val="midCat"/>
      </c:valAx>
    </c:plotArea>
    <c:legend>
      <c:legendPos val="r"/>
      <c:overlay val="0"/>
    </c:legend>
    <c:plotVisOnly val="1"/>
    <c:dispBlanksAs val="gap"/>
    <c:showDLblsOverMax val="0"/>
  </c:chart>
  <c:spPr>
    <a:solidFill>
      <a:prstClr val="white"/>
    </a:solidFill>
  </c:spPr>
  <c:externalData r:id="rId2">
    <c:autoUpdate val="0"/>
  </c:externalData>
</c:chartSpace>
</file>

<file path=ppt/charts/chart1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a:lstStyle/>
          <a:p>
            <a:pPr>
              <a:defRPr/>
            </a:pPr>
            <a:r>
              <a:rPr lang="en-US"/>
              <a:t>Supply and Demand for Boomerangs</a:t>
            </a:r>
          </a:p>
        </c:rich>
      </c:tx>
      <c:overlay val="0"/>
    </c:title>
    <c:autoTitleDeleted val="0"/>
    <c:plotArea>
      <c:layout/>
      <c:scatterChart>
        <c:scatterStyle val="smoothMarker"/>
        <c:varyColors val="0"/>
        <c:ser>
          <c:idx val="0"/>
          <c:order val="0"/>
          <c:tx>
            <c:v>Demand</c:v>
          </c:tx>
          <c:xVal>
            <c:numRef>
              <c:f>Sheet1!$B$1:$B$5</c:f>
              <c:numCache>
                <c:formatCode>General</c:formatCode>
                <c:ptCount val="5"/>
                <c:pt idx="0">
                  <c:v>10</c:v>
                </c:pt>
                <c:pt idx="1">
                  <c:v>8</c:v>
                </c:pt>
                <c:pt idx="2">
                  <c:v>6</c:v>
                </c:pt>
                <c:pt idx="3">
                  <c:v>4</c:v>
                </c:pt>
                <c:pt idx="4">
                  <c:v>2</c:v>
                </c:pt>
              </c:numCache>
            </c:numRef>
          </c:xVal>
          <c:yVal>
            <c:numRef>
              <c:f>Sheet1!$A$1:$A$5</c:f>
              <c:numCache>
                <c:formatCode>"$"#,##0_);[Red]\("$"#,##0\)</c:formatCode>
                <c:ptCount val="5"/>
                <c:pt idx="0">
                  <c:v>2</c:v>
                </c:pt>
                <c:pt idx="1">
                  <c:v>4</c:v>
                </c:pt>
                <c:pt idx="2">
                  <c:v>6</c:v>
                </c:pt>
                <c:pt idx="3">
                  <c:v>8</c:v>
                </c:pt>
                <c:pt idx="4">
                  <c:v>10</c:v>
                </c:pt>
              </c:numCache>
            </c:numRef>
          </c:yVal>
          <c:smooth val="1"/>
          <c:extLst>
            <c:ext xmlns:c16="http://schemas.microsoft.com/office/drawing/2014/chart" uri="{C3380CC4-5D6E-409C-BE32-E72D297353CC}">
              <c16:uniqueId val="{00000000-BEC3-4C5C-BB25-5A52B49E0140}"/>
            </c:ext>
          </c:extLst>
        </c:ser>
        <c:ser>
          <c:idx val="1"/>
          <c:order val="1"/>
          <c:tx>
            <c:v>Supply</c:v>
          </c:tx>
          <c:xVal>
            <c:numRef>
              <c:f>Sheet1!$C$1:$C$5</c:f>
              <c:numCache>
                <c:formatCode>General</c:formatCode>
                <c:ptCount val="5"/>
                <c:pt idx="0">
                  <c:v>2</c:v>
                </c:pt>
                <c:pt idx="1">
                  <c:v>4</c:v>
                </c:pt>
                <c:pt idx="2">
                  <c:v>6</c:v>
                </c:pt>
                <c:pt idx="3">
                  <c:v>8</c:v>
                </c:pt>
                <c:pt idx="4">
                  <c:v>10</c:v>
                </c:pt>
              </c:numCache>
            </c:numRef>
          </c:xVal>
          <c:yVal>
            <c:numRef>
              <c:f>Sheet1!$A$1:$A$5</c:f>
              <c:numCache>
                <c:formatCode>"$"#,##0_);[Red]\("$"#,##0\)</c:formatCode>
                <c:ptCount val="5"/>
                <c:pt idx="0">
                  <c:v>2</c:v>
                </c:pt>
                <c:pt idx="1">
                  <c:v>4</c:v>
                </c:pt>
                <c:pt idx="2">
                  <c:v>6</c:v>
                </c:pt>
                <c:pt idx="3">
                  <c:v>8</c:v>
                </c:pt>
                <c:pt idx="4">
                  <c:v>10</c:v>
                </c:pt>
              </c:numCache>
            </c:numRef>
          </c:yVal>
          <c:smooth val="1"/>
          <c:extLst>
            <c:ext xmlns:c16="http://schemas.microsoft.com/office/drawing/2014/chart" uri="{C3380CC4-5D6E-409C-BE32-E72D297353CC}">
              <c16:uniqueId val="{00000001-BEC3-4C5C-BB25-5A52B49E0140}"/>
            </c:ext>
          </c:extLst>
        </c:ser>
        <c:dLbls>
          <c:showLegendKey val="0"/>
          <c:showVal val="0"/>
          <c:showCatName val="0"/>
          <c:showSerName val="0"/>
          <c:showPercent val="0"/>
          <c:showBubbleSize val="0"/>
        </c:dLbls>
        <c:axId val="116084096"/>
        <c:axId val="116102656"/>
      </c:scatterChart>
      <c:valAx>
        <c:axId val="116084096"/>
        <c:scaling>
          <c:orientation val="minMax"/>
        </c:scaling>
        <c:delete val="0"/>
        <c:axPos val="b"/>
        <c:title>
          <c:tx>
            <c:rich>
              <a:bodyPr/>
              <a:lstStyle/>
              <a:p>
                <a:pPr>
                  <a:defRPr/>
                </a:pPr>
                <a:r>
                  <a:rPr lang="en-US"/>
                  <a:t>Quantity of Boomerangs</a:t>
                </a:r>
              </a:p>
            </c:rich>
          </c:tx>
          <c:overlay val="0"/>
        </c:title>
        <c:numFmt formatCode="General" sourceLinked="1"/>
        <c:majorTickMark val="none"/>
        <c:minorTickMark val="none"/>
        <c:tickLblPos val="nextTo"/>
        <c:crossAx val="116102656"/>
        <c:crosses val="autoZero"/>
        <c:crossBetween val="midCat"/>
      </c:valAx>
      <c:valAx>
        <c:axId val="116102656"/>
        <c:scaling>
          <c:orientation val="minMax"/>
        </c:scaling>
        <c:delete val="0"/>
        <c:axPos val="l"/>
        <c:majorGridlines/>
        <c:title>
          <c:tx>
            <c:rich>
              <a:bodyPr/>
              <a:lstStyle/>
              <a:p>
                <a:pPr>
                  <a:defRPr/>
                </a:pPr>
                <a:r>
                  <a:rPr lang="en-US"/>
                  <a:t>Price per Boomerang</a:t>
                </a:r>
              </a:p>
            </c:rich>
          </c:tx>
          <c:overlay val="0"/>
        </c:title>
        <c:numFmt formatCode="&quot;$&quot;#,##0_);[Red]\(&quot;$&quot;#,##0\)" sourceLinked="1"/>
        <c:majorTickMark val="none"/>
        <c:minorTickMark val="none"/>
        <c:tickLblPos val="nextTo"/>
        <c:crossAx val="116084096"/>
        <c:crosses val="autoZero"/>
        <c:crossBetween val="midCat"/>
      </c:valAx>
    </c:plotArea>
    <c:legend>
      <c:legendPos val="r"/>
      <c:overlay val="0"/>
    </c:legend>
    <c:plotVisOnly val="1"/>
    <c:dispBlanksAs val="gap"/>
    <c:showDLblsOverMax val="0"/>
  </c:chart>
  <c:spPr>
    <a:solidFill>
      <a:prstClr val="white"/>
    </a:solidFill>
  </c:spPr>
  <c:externalData r:id="rId2">
    <c:autoUpdate val="0"/>
  </c:externalData>
</c:chartSpace>
</file>

<file path=ppt/charts/chart2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a:lstStyle/>
          <a:p>
            <a:pPr>
              <a:defRPr/>
            </a:pPr>
            <a:r>
              <a:rPr lang="en-US"/>
              <a:t>Supply and Demand for Boomerangs</a:t>
            </a:r>
          </a:p>
        </c:rich>
      </c:tx>
      <c:overlay val="0"/>
    </c:title>
    <c:autoTitleDeleted val="0"/>
    <c:plotArea>
      <c:layout/>
      <c:scatterChart>
        <c:scatterStyle val="smoothMarker"/>
        <c:varyColors val="0"/>
        <c:ser>
          <c:idx val="0"/>
          <c:order val="0"/>
          <c:tx>
            <c:v>Demand</c:v>
          </c:tx>
          <c:xVal>
            <c:numRef>
              <c:f>Sheet1!$B$1:$B$5</c:f>
              <c:numCache>
                <c:formatCode>General</c:formatCode>
                <c:ptCount val="5"/>
                <c:pt idx="0">
                  <c:v>10</c:v>
                </c:pt>
                <c:pt idx="1">
                  <c:v>8</c:v>
                </c:pt>
                <c:pt idx="2">
                  <c:v>6</c:v>
                </c:pt>
                <c:pt idx="3">
                  <c:v>4</c:v>
                </c:pt>
                <c:pt idx="4">
                  <c:v>2</c:v>
                </c:pt>
              </c:numCache>
            </c:numRef>
          </c:xVal>
          <c:yVal>
            <c:numRef>
              <c:f>Sheet1!$A$1:$A$5</c:f>
              <c:numCache>
                <c:formatCode>"$"#,##0_);[Red]\("$"#,##0\)</c:formatCode>
                <c:ptCount val="5"/>
                <c:pt idx="0">
                  <c:v>2</c:v>
                </c:pt>
                <c:pt idx="1">
                  <c:v>4</c:v>
                </c:pt>
                <c:pt idx="2">
                  <c:v>6</c:v>
                </c:pt>
                <c:pt idx="3">
                  <c:v>8</c:v>
                </c:pt>
                <c:pt idx="4">
                  <c:v>10</c:v>
                </c:pt>
              </c:numCache>
            </c:numRef>
          </c:yVal>
          <c:smooth val="1"/>
          <c:extLst>
            <c:ext xmlns:c16="http://schemas.microsoft.com/office/drawing/2014/chart" uri="{C3380CC4-5D6E-409C-BE32-E72D297353CC}">
              <c16:uniqueId val="{00000000-61E5-43E0-BCEA-DB755AD3A70A}"/>
            </c:ext>
          </c:extLst>
        </c:ser>
        <c:ser>
          <c:idx val="1"/>
          <c:order val="1"/>
          <c:tx>
            <c:v>Supply</c:v>
          </c:tx>
          <c:xVal>
            <c:numRef>
              <c:f>Sheet1!$C$1:$C$5</c:f>
              <c:numCache>
                <c:formatCode>General</c:formatCode>
                <c:ptCount val="5"/>
                <c:pt idx="0">
                  <c:v>2</c:v>
                </c:pt>
                <c:pt idx="1">
                  <c:v>4</c:v>
                </c:pt>
                <c:pt idx="2">
                  <c:v>6</c:v>
                </c:pt>
                <c:pt idx="3">
                  <c:v>8</c:v>
                </c:pt>
                <c:pt idx="4">
                  <c:v>10</c:v>
                </c:pt>
              </c:numCache>
            </c:numRef>
          </c:xVal>
          <c:yVal>
            <c:numRef>
              <c:f>Sheet1!$A$1:$A$5</c:f>
              <c:numCache>
                <c:formatCode>"$"#,##0_);[Red]\("$"#,##0\)</c:formatCode>
                <c:ptCount val="5"/>
                <c:pt idx="0">
                  <c:v>2</c:v>
                </c:pt>
                <c:pt idx="1">
                  <c:v>4</c:v>
                </c:pt>
                <c:pt idx="2">
                  <c:v>6</c:v>
                </c:pt>
                <c:pt idx="3">
                  <c:v>8</c:v>
                </c:pt>
                <c:pt idx="4">
                  <c:v>10</c:v>
                </c:pt>
              </c:numCache>
            </c:numRef>
          </c:yVal>
          <c:smooth val="1"/>
          <c:extLst>
            <c:ext xmlns:c16="http://schemas.microsoft.com/office/drawing/2014/chart" uri="{C3380CC4-5D6E-409C-BE32-E72D297353CC}">
              <c16:uniqueId val="{00000001-61E5-43E0-BCEA-DB755AD3A70A}"/>
            </c:ext>
          </c:extLst>
        </c:ser>
        <c:dLbls>
          <c:showLegendKey val="0"/>
          <c:showVal val="0"/>
          <c:showCatName val="0"/>
          <c:showSerName val="0"/>
          <c:showPercent val="0"/>
          <c:showBubbleSize val="0"/>
        </c:dLbls>
        <c:axId val="116460160"/>
        <c:axId val="116593408"/>
      </c:scatterChart>
      <c:valAx>
        <c:axId val="116460160"/>
        <c:scaling>
          <c:orientation val="minMax"/>
        </c:scaling>
        <c:delete val="0"/>
        <c:axPos val="b"/>
        <c:title>
          <c:tx>
            <c:rich>
              <a:bodyPr/>
              <a:lstStyle/>
              <a:p>
                <a:pPr>
                  <a:defRPr/>
                </a:pPr>
                <a:r>
                  <a:rPr lang="en-US"/>
                  <a:t>Quantity of Boomerangs</a:t>
                </a:r>
              </a:p>
            </c:rich>
          </c:tx>
          <c:overlay val="0"/>
        </c:title>
        <c:numFmt formatCode="General" sourceLinked="1"/>
        <c:majorTickMark val="none"/>
        <c:minorTickMark val="none"/>
        <c:tickLblPos val="nextTo"/>
        <c:crossAx val="116593408"/>
        <c:crosses val="autoZero"/>
        <c:crossBetween val="midCat"/>
      </c:valAx>
      <c:valAx>
        <c:axId val="116593408"/>
        <c:scaling>
          <c:orientation val="minMax"/>
        </c:scaling>
        <c:delete val="0"/>
        <c:axPos val="l"/>
        <c:majorGridlines/>
        <c:title>
          <c:tx>
            <c:rich>
              <a:bodyPr/>
              <a:lstStyle/>
              <a:p>
                <a:pPr>
                  <a:defRPr/>
                </a:pPr>
                <a:r>
                  <a:rPr lang="en-US"/>
                  <a:t>Price per Boomerang</a:t>
                </a:r>
              </a:p>
            </c:rich>
          </c:tx>
          <c:overlay val="0"/>
        </c:title>
        <c:numFmt formatCode="&quot;$&quot;#,##0_);[Red]\(&quot;$&quot;#,##0\)" sourceLinked="1"/>
        <c:majorTickMark val="none"/>
        <c:minorTickMark val="none"/>
        <c:tickLblPos val="nextTo"/>
        <c:crossAx val="116460160"/>
        <c:crosses val="autoZero"/>
        <c:crossBetween val="midCat"/>
      </c:valAx>
    </c:plotArea>
    <c:legend>
      <c:legendPos val="r"/>
      <c:overlay val="0"/>
    </c:legend>
    <c:plotVisOnly val="1"/>
    <c:dispBlanksAs val="gap"/>
    <c:showDLblsOverMax val="0"/>
  </c:chart>
  <c:spPr>
    <a:solidFill>
      <a:prstClr val="white"/>
    </a:solidFill>
  </c:spPr>
  <c:externalData r:id="rId2">
    <c:autoUpdate val="0"/>
  </c:externalData>
</c:chartSpace>
</file>

<file path=ppt/charts/chart2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a:lstStyle/>
          <a:p>
            <a:pPr>
              <a:defRPr/>
            </a:pPr>
            <a:r>
              <a:rPr lang="en-US"/>
              <a:t>Supply and Demand for Boomerangs</a:t>
            </a:r>
          </a:p>
        </c:rich>
      </c:tx>
      <c:overlay val="0"/>
    </c:title>
    <c:autoTitleDeleted val="0"/>
    <c:plotArea>
      <c:layout/>
      <c:scatterChart>
        <c:scatterStyle val="smoothMarker"/>
        <c:varyColors val="0"/>
        <c:ser>
          <c:idx val="0"/>
          <c:order val="0"/>
          <c:tx>
            <c:v>Demand</c:v>
          </c:tx>
          <c:xVal>
            <c:numRef>
              <c:f>Sheet1!$B$1:$B$5</c:f>
              <c:numCache>
                <c:formatCode>General</c:formatCode>
                <c:ptCount val="5"/>
                <c:pt idx="0">
                  <c:v>10</c:v>
                </c:pt>
                <c:pt idx="1">
                  <c:v>8</c:v>
                </c:pt>
                <c:pt idx="2">
                  <c:v>6</c:v>
                </c:pt>
                <c:pt idx="3">
                  <c:v>4</c:v>
                </c:pt>
                <c:pt idx="4">
                  <c:v>2</c:v>
                </c:pt>
              </c:numCache>
            </c:numRef>
          </c:xVal>
          <c:yVal>
            <c:numRef>
              <c:f>Sheet1!$A$1:$A$5</c:f>
              <c:numCache>
                <c:formatCode>"$"#,##0_);[Red]\("$"#,##0\)</c:formatCode>
                <c:ptCount val="5"/>
                <c:pt idx="0">
                  <c:v>2</c:v>
                </c:pt>
                <c:pt idx="1">
                  <c:v>4</c:v>
                </c:pt>
                <c:pt idx="2">
                  <c:v>6</c:v>
                </c:pt>
                <c:pt idx="3">
                  <c:v>8</c:v>
                </c:pt>
                <c:pt idx="4">
                  <c:v>10</c:v>
                </c:pt>
              </c:numCache>
            </c:numRef>
          </c:yVal>
          <c:smooth val="1"/>
          <c:extLst>
            <c:ext xmlns:c16="http://schemas.microsoft.com/office/drawing/2014/chart" uri="{C3380CC4-5D6E-409C-BE32-E72D297353CC}">
              <c16:uniqueId val="{00000000-2CA8-4CAC-998A-D89FF126F51A}"/>
            </c:ext>
          </c:extLst>
        </c:ser>
        <c:ser>
          <c:idx val="1"/>
          <c:order val="1"/>
          <c:tx>
            <c:v>Supply</c:v>
          </c:tx>
          <c:xVal>
            <c:numRef>
              <c:f>Sheet1!$C$1:$C$5</c:f>
              <c:numCache>
                <c:formatCode>General</c:formatCode>
                <c:ptCount val="5"/>
                <c:pt idx="0">
                  <c:v>2</c:v>
                </c:pt>
                <c:pt idx="1">
                  <c:v>4</c:v>
                </c:pt>
                <c:pt idx="2">
                  <c:v>6</c:v>
                </c:pt>
                <c:pt idx="3">
                  <c:v>8</c:v>
                </c:pt>
                <c:pt idx="4">
                  <c:v>10</c:v>
                </c:pt>
              </c:numCache>
            </c:numRef>
          </c:xVal>
          <c:yVal>
            <c:numRef>
              <c:f>Sheet1!$A$1:$A$5</c:f>
              <c:numCache>
                <c:formatCode>"$"#,##0_);[Red]\("$"#,##0\)</c:formatCode>
                <c:ptCount val="5"/>
                <c:pt idx="0">
                  <c:v>2</c:v>
                </c:pt>
                <c:pt idx="1">
                  <c:v>4</c:v>
                </c:pt>
                <c:pt idx="2">
                  <c:v>6</c:v>
                </c:pt>
                <c:pt idx="3">
                  <c:v>8</c:v>
                </c:pt>
                <c:pt idx="4">
                  <c:v>10</c:v>
                </c:pt>
              </c:numCache>
            </c:numRef>
          </c:yVal>
          <c:smooth val="1"/>
          <c:extLst>
            <c:ext xmlns:c16="http://schemas.microsoft.com/office/drawing/2014/chart" uri="{C3380CC4-5D6E-409C-BE32-E72D297353CC}">
              <c16:uniqueId val="{00000001-2CA8-4CAC-998A-D89FF126F51A}"/>
            </c:ext>
          </c:extLst>
        </c:ser>
        <c:dLbls>
          <c:showLegendKey val="0"/>
          <c:showVal val="0"/>
          <c:showCatName val="0"/>
          <c:showSerName val="0"/>
          <c:showPercent val="0"/>
          <c:showBubbleSize val="0"/>
        </c:dLbls>
        <c:axId val="116647808"/>
        <c:axId val="116654080"/>
      </c:scatterChart>
      <c:valAx>
        <c:axId val="116647808"/>
        <c:scaling>
          <c:orientation val="minMax"/>
        </c:scaling>
        <c:delete val="0"/>
        <c:axPos val="b"/>
        <c:title>
          <c:tx>
            <c:rich>
              <a:bodyPr/>
              <a:lstStyle/>
              <a:p>
                <a:pPr>
                  <a:defRPr/>
                </a:pPr>
                <a:r>
                  <a:rPr lang="en-US"/>
                  <a:t>Quantity of Boomerangs</a:t>
                </a:r>
              </a:p>
            </c:rich>
          </c:tx>
          <c:overlay val="0"/>
        </c:title>
        <c:numFmt formatCode="General" sourceLinked="1"/>
        <c:majorTickMark val="none"/>
        <c:minorTickMark val="none"/>
        <c:tickLblPos val="nextTo"/>
        <c:crossAx val="116654080"/>
        <c:crosses val="autoZero"/>
        <c:crossBetween val="midCat"/>
      </c:valAx>
      <c:valAx>
        <c:axId val="116654080"/>
        <c:scaling>
          <c:orientation val="minMax"/>
        </c:scaling>
        <c:delete val="0"/>
        <c:axPos val="l"/>
        <c:majorGridlines/>
        <c:title>
          <c:tx>
            <c:rich>
              <a:bodyPr/>
              <a:lstStyle/>
              <a:p>
                <a:pPr>
                  <a:defRPr/>
                </a:pPr>
                <a:r>
                  <a:rPr lang="en-US"/>
                  <a:t>Price per Boomerang</a:t>
                </a:r>
              </a:p>
            </c:rich>
          </c:tx>
          <c:overlay val="0"/>
        </c:title>
        <c:numFmt formatCode="&quot;$&quot;#,##0_);[Red]\(&quot;$&quot;#,##0\)" sourceLinked="1"/>
        <c:majorTickMark val="none"/>
        <c:minorTickMark val="none"/>
        <c:tickLblPos val="nextTo"/>
        <c:crossAx val="116647808"/>
        <c:crosses val="autoZero"/>
        <c:crossBetween val="midCat"/>
      </c:valAx>
    </c:plotArea>
    <c:legend>
      <c:legendPos val="r"/>
      <c:overlay val="0"/>
    </c:legend>
    <c:plotVisOnly val="1"/>
    <c:dispBlanksAs val="gap"/>
    <c:showDLblsOverMax val="0"/>
  </c:chart>
  <c:spPr>
    <a:solidFill>
      <a:prstClr val="white"/>
    </a:solidFill>
  </c:spPr>
  <c:externalData r:id="rId2">
    <c:autoUpdate val="0"/>
  </c:externalData>
</c:chartSpace>
</file>

<file path=ppt/charts/chart2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a:lstStyle/>
          <a:p>
            <a:pPr>
              <a:defRPr/>
            </a:pPr>
            <a:r>
              <a:rPr lang="en-US"/>
              <a:t>Supply and Demand for Boomerangs</a:t>
            </a:r>
          </a:p>
        </c:rich>
      </c:tx>
      <c:overlay val="0"/>
    </c:title>
    <c:autoTitleDeleted val="0"/>
    <c:plotArea>
      <c:layout/>
      <c:scatterChart>
        <c:scatterStyle val="smoothMarker"/>
        <c:varyColors val="0"/>
        <c:ser>
          <c:idx val="0"/>
          <c:order val="0"/>
          <c:tx>
            <c:v>Original Demand</c:v>
          </c:tx>
          <c:xVal>
            <c:numRef>
              <c:f>Sheet1!$B$1:$B$5</c:f>
              <c:numCache>
                <c:formatCode>General</c:formatCode>
                <c:ptCount val="5"/>
                <c:pt idx="0">
                  <c:v>10</c:v>
                </c:pt>
                <c:pt idx="1">
                  <c:v>8</c:v>
                </c:pt>
                <c:pt idx="2">
                  <c:v>6</c:v>
                </c:pt>
                <c:pt idx="3">
                  <c:v>4</c:v>
                </c:pt>
                <c:pt idx="4">
                  <c:v>2</c:v>
                </c:pt>
              </c:numCache>
            </c:numRef>
          </c:xVal>
          <c:yVal>
            <c:numRef>
              <c:f>Sheet1!$A$1:$A$5</c:f>
              <c:numCache>
                <c:formatCode>"$"#,##0_);[Red]\("$"#,##0\)</c:formatCode>
                <c:ptCount val="5"/>
                <c:pt idx="0">
                  <c:v>2</c:v>
                </c:pt>
                <c:pt idx="1">
                  <c:v>4</c:v>
                </c:pt>
                <c:pt idx="2">
                  <c:v>6</c:v>
                </c:pt>
                <c:pt idx="3">
                  <c:v>8</c:v>
                </c:pt>
                <c:pt idx="4">
                  <c:v>10</c:v>
                </c:pt>
              </c:numCache>
            </c:numRef>
          </c:yVal>
          <c:smooth val="1"/>
          <c:extLst>
            <c:ext xmlns:c16="http://schemas.microsoft.com/office/drawing/2014/chart" uri="{C3380CC4-5D6E-409C-BE32-E72D297353CC}">
              <c16:uniqueId val="{00000000-2EC0-4F01-8A0C-D6A92B8AC154}"/>
            </c:ext>
          </c:extLst>
        </c:ser>
        <c:ser>
          <c:idx val="1"/>
          <c:order val="1"/>
          <c:tx>
            <c:v>Supply</c:v>
          </c:tx>
          <c:xVal>
            <c:numRef>
              <c:f>Sheet1!$C$1:$C$5</c:f>
              <c:numCache>
                <c:formatCode>General</c:formatCode>
                <c:ptCount val="5"/>
                <c:pt idx="0">
                  <c:v>2</c:v>
                </c:pt>
                <c:pt idx="1">
                  <c:v>4</c:v>
                </c:pt>
                <c:pt idx="2">
                  <c:v>6</c:v>
                </c:pt>
                <c:pt idx="3">
                  <c:v>8</c:v>
                </c:pt>
                <c:pt idx="4">
                  <c:v>10</c:v>
                </c:pt>
              </c:numCache>
            </c:numRef>
          </c:xVal>
          <c:yVal>
            <c:numRef>
              <c:f>Sheet1!$A$1:$A$5</c:f>
              <c:numCache>
                <c:formatCode>"$"#,##0_);[Red]\("$"#,##0\)</c:formatCode>
                <c:ptCount val="5"/>
                <c:pt idx="0">
                  <c:v>2</c:v>
                </c:pt>
                <c:pt idx="1">
                  <c:v>4</c:v>
                </c:pt>
                <c:pt idx="2">
                  <c:v>6</c:v>
                </c:pt>
                <c:pt idx="3">
                  <c:v>8</c:v>
                </c:pt>
                <c:pt idx="4">
                  <c:v>10</c:v>
                </c:pt>
              </c:numCache>
            </c:numRef>
          </c:yVal>
          <c:smooth val="1"/>
          <c:extLst>
            <c:ext xmlns:c16="http://schemas.microsoft.com/office/drawing/2014/chart" uri="{C3380CC4-5D6E-409C-BE32-E72D297353CC}">
              <c16:uniqueId val="{00000001-2EC0-4F01-8A0C-D6A92B8AC154}"/>
            </c:ext>
          </c:extLst>
        </c:ser>
        <c:ser>
          <c:idx val="2"/>
          <c:order val="2"/>
          <c:tx>
            <c:v>New Demand</c:v>
          </c:tx>
          <c:xVal>
            <c:numRef>
              <c:f>Sheet1!$D$1:$D$5</c:f>
              <c:numCache>
                <c:formatCode>General</c:formatCode>
                <c:ptCount val="5"/>
                <c:pt idx="0">
                  <c:v>14</c:v>
                </c:pt>
                <c:pt idx="1">
                  <c:v>12</c:v>
                </c:pt>
                <c:pt idx="2">
                  <c:v>10</c:v>
                </c:pt>
                <c:pt idx="3">
                  <c:v>8</c:v>
                </c:pt>
                <c:pt idx="4">
                  <c:v>6</c:v>
                </c:pt>
              </c:numCache>
            </c:numRef>
          </c:xVal>
          <c:yVal>
            <c:numRef>
              <c:f>Sheet1!$A$1:$A$5</c:f>
              <c:numCache>
                <c:formatCode>"$"#,##0_);[Red]\("$"#,##0\)</c:formatCode>
                <c:ptCount val="5"/>
                <c:pt idx="0">
                  <c:v>2</c:v>
                </c:pt>
                <c:pt idx="1">
                  <c:v>4</c:v>
                </c:pt>
                <c:pt idx="2">
                  <c:v>6</c:v>
                </c:pt>
                <c:pt idx="3">
                  <c:v>8</c:v>
                </c:pt>
                <c:pt idx="4">
                  <c:v>10</c:v>
                </c:pt>
              </c:numCache>
            </c:numRef>
          </c:yVal>
          <c:smooth val="1"/>
          <c:extLst>
            <c:ext xmlns:c16="http://schemas.microsoft.com/office/drawing/2014/chart" uri="{C3380CC4-5D6E-409C-BE32-E72D297353CC}">
              <c16:uniqueId val="{00000002-2EC0-4F01-8A0C-D6A92B8AC154}"/>
            </c:ext>
          </c:extLst>
        </c:ser>
        <c:dLbls>
          <c:showLegendKey val="0"/>
          <c:showVal val="0"/>
          <c:showCatName val="0"/>
          <c:showSerName val="0"/>
          <c:showPercent val="0"/>
          <c:showBubbleSize val="0"/>
        </c:dLbls>
        <c:axId val="116721536"/>
        <c:axId val="116760576"/>
      </c:scatterChart>
      <c:valAx>
        <c:axId val="116721536"/>
        <c:scaling>
          <c:orientation val="minMax"/>
        </c:scaling>
        <c:delete val="0"/>
        <c:axPos val="b"/>
        <c:title>
          <c:tx>
            <c:rich>
              <a:bodyPr/>
              <a:lstStyle/>
              <a:p>
                <a:pPr>
                  <a:defRPr/>
                </a:pPr>
                <a:r>
                  <a:rPr lang="en-US"/>
                  <a:t>Quantity of Boomerangs</a:t>
                </a:r>
              </a:p>
            </c:rich>
          </c:tx>
          <c:overlay val="0"/>
        </c:title>
        <c:numFmt formatCode="General" sourceLinked="1"/>
        <c:majorTickMark val="none"/>
        <c:minorTickMark val="none"/>
        <c:tickLblPos val="nextTo"/>
        <c:crossAx val="116760576"/>
        <c:crosses val="autoZero"/>
        <c:crossBetween val="midCat"/>
      </c:valAx>
      <c:valAx>
        <c:axId val="116760576"/>
        <c:scaling>
          <c:orientation val="minMax"/>
        </c:scaling>
        <c:delete val="0"/>
        <c:axPos val="l"/>
        <c:majorGridlines/>
        <c:title>
          <c:tx>
            <c:rich>
              <a:bodyPr/>
              <a:lstStyle/>
              <a:p>
                <a:pPr>
                  <a:defRPr/>
                </a:pPr>
                <a:r>
                  <a:rPr lang="en-US"/>
                  <a:t>Price per Boomerang</a:t>
                </a:r>
              </a:p>
            </c:rich>
          </c:tx>
          <c:overlay val="0"/>
        </c:title>
        <c:numFmt formatCode="&quot;$&quot;#,##0_);[Red]\(&quot;$&quot;#,##0\)" sourceLinked="1"/>
        <c:majorTickMark val="none"/>
        <c:minorTickMark val="none"/>
        <c:tickLblPos val="nextTo"/>
        <c:crossAx val="116721536"/>
        <c:crosses val="autoZero"/>
        <c:crossBetween val="midCat"/>
      </c:valAx>
    </c:plotArea>
    <c:legend>
      <c:legendPos val="r"/>
      <c:overlay val="0"/>
    </c:legend>
    <c:plotVisOnly val="1"/>
    <c:dispBlanksAs val="gap"/>
    <c:showDLblsOverMax val="0"/>
  </c:chart>
  <c:spPr>
    <a:solidFill>
      <a:prstClr val="white"/>
    </a:solidFill>
  </c:spPr>
  <c:externalData r:id="rId2">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diagrams/colors1.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6C1214F-85EA-4DF7-901D-B9F600CAB5B7}" type="doc">
      <dgm:prSet loTypeId="urn:microsoft.com/office/officeart/2005/8/layout/vList5" loCatId="list" qsTypeId="urn:microsoft.com/office/officeart/2005/8/quickstyle/simple1" qsCatId="simple" csTypeId="urn:microsoft.com/office/officeart/2005/8/colors/accent1_1" csCatId="accent1" phldr="1"/>
      <dgm:spPr/>
      <dgm:t>
        <a:bodyPr/>
        <a:lstStyle/>
        <a:p>
          <a:endParaRPr lang="en-US"/>
        </a:p>
      </dgm:t>
    </dgm:pt>
    <dgm:pt modelId="{713E7F64-B218-4114-B6E1-A8AC3048E049}">
      <dgm:prSet/>
      <dgm:spPr/>
      <dgm:t>
        <a:bodyPr/>
        <a:lstStyle/>
        <a:p>
          <a:pPr rtl="0"/>
          <a:r>
            <a:rPr lang="en-US" b="1" i="0" baseline="0" dirty="0"/>
            <a:t>What</a:t>
          </a:r>
          <a:r>
            <a:rPr lang="en-US" b="1" i="0" dirty="0"/>
            <a:t> do you notice about the demand curve?</a:t>
          </a:r>
          <a:endParaRPr lang="en-US" b="1" dirty="0"/>
        </a:p>
      </dgm:t>
    </dgm:pt>
    <dgm:pt modelId="{DD67FEFF-A9B0-4AE9-A5F9-852D01D1A6EF}" type="parTrans" cxnId="{98FBCAF0-F2D6-41A1-AB21-A2A9145772B8}">
      <dgm:prSet/>
      <dgm:spPr/>
      <dgm:t>
        <a:bodyPr/>
        <a:lstStyle/>
        <a:p>
          <a:endParaRPr lang="en-US"/>
        </a:p>
      </dgm:t>
    </dgm:pt>
    <dgm:pt modelId="{3C6F0B95-CBC2-433B-B78A-C29B11802C6E}" type="sibTrans" cxnId="{98FBCAF0-F2D6-41A1-AB21-A2A9145772B8}">
      <dgm:prSet/>
      <dgm:spPr/>
      <dgm:t>
        <a:bodyPr/>
        <a:lstStyle/>
        <a:p>
          <a:endParaRPr lang="en-US"/>
        </a:p>
      </dgm:t>
    </dgm:pt>
    <dgm:pt modelId="{36B7BAC5-A214-4831-97A0-440F1A3ABAB4}">
      <dgm:prSet/>
      <dgm:spPr/>
      <dgm:t>
        <a:bodyPr/>
        <a:lstStyle/>
        <a:p>
          <a:pPr rtl="0"/>
          <a:r>
            <a:rPr lang="en-US" b="1" baseline="0" dirty="0"/>
            <a:t>How</a:t>
          </a:r>
          <a:r>
            <a:rPr lang="en-US" b="1" dirty="0"/>
            <a:t> would you describe the slope of the demand curve?</a:t>
          </a:r>
        </a:p>
      </dgm:t>
    </dgm:pt>
    <dgm:pt modelId="{7EE97086-87E5-4763-AA56-04BF7F8A954F}" type="parTrans" cxnId="{D91849D7-B891-4674-97B1-2B3F19D84624}">
      <dgm:prSet/>
      <dgm:spPr/>
      <dgm:t>
        <a:bodyPr/>
        <a:lstStyle/>
        <a:p>
          <a:endParaRPr lang="en-US"/>
        </a:p>
      </dgm:t>
    </dgm:pt>
    <dgm:pt modelId="{BD81E887-A318-4E32-8774-BE2176C46A78}" type="sibTrans" cxnId="{D91849D7-B891-4674-97B1-2B3F19D84624}">
      <dgm:prSet/>
      <dgm:spPr/>
      <dgm:t>
        <a:bodyPr/>
        <a:lstStyle/>
        <a:p>
          <a:endParaRPr lang="en-US"/>
        </a:p>
      </dgm:t>
    </dgm:pt>
    <dgm:pt modelId="{3B92E690-9750-4B65-BF85-0091428478CB}">
      <dgm:prSet/>
      <dgm:spPr/>
      <dgm:t>
        <a:bodyPr/>
        <a:lstStyle/>
        <a:p>
          <a:pPr rtl="0"/>
          <a:r>
            <a:rPr lang="en-US" b="1" i="0" baseline="0" dirty="0"/>
            <a:t>Do</a:t>
          </a:r>
          <a:r>
            <a:rPr lang="en-US" b="1" i="0" dirty="0"/>
            <a:t> you think that price and quantity demanded tend to have this </a:t>
          </a:r>
          <a:r>
            <a:rPr lang="en-US" b="1" dirty="0"/>
            <a:t>relationship?</a:t>
          </a:r>
          <a:endParaRPr lang="en-US" b="1" i="0" baseline="0" dirty="0"/>
        </a:p>
      </dgm:t>
    </dgm:pt>
    <dgm:pt modelId="{116C00BD-2E7E-4F93-8B74-10778B79AFAC}" type="parTrans" cxnId="{27C0BDF5-1472-4723-8064-D6CF2D316680}">
      <dgm:prSet/>
      <dgm:spPr/>
      <dgm:t>
        <a:bodyPr/>
        <a:lstStyle/>
        <a:p>
          <a:endParaRPr lang="en-US"/>
        </a:p>
      </dgm:t>
    </dgm:pt>
    <dgm:pt modelId="{D189374D-5553-4404-8D27-B0A3AAA69C42}" type="sibTrans" cxnId="{27C0BDF5-1472-4723-8064-D6CF2D316680}">
      <dgm:prSet/>
      <dgm:spPr/>
      <dgm:t>
        <a:bodyPr/>
        <a:lstStyle/>
        <a:p>
          <a:endParaRPr lang="en-US"/>
        </a:p>
      </dgm:t>
    </dgm:pt>
    <dgm:pt modelId="{93023181-1086-4CBF-8986-AB25AF14F90E}" type="pres">
      <dgm:prSet presAssocID="{06C1214F-85EA-4DF7-901D-B9F600CAB5B7}" presName="Name0" presStyleCnt="0">
        <dgm:presLayoutVars>
          <dgm:dir/>
          <dgm:animLvl val="lvl"/>
          <dgm:resizeHandles val="exact"/>
        </dgm:presLayoutVars>
      </dgm:prSet>
      <dgm:spPr/>
    </dgm:pt>
    <dgm:pt modelId="{9EF90616-0323-4857-B62F-27EE53C52380}" type="pres">
      <dgm:prSet presAssocID="{713E7F64-B218-4114-B6E1-A8AC3048E049}" presName="linNode" presStyleCnt="0"/>
      <dgm:spPr/>
    </dgm:pt>
    <dgm:pt modelId="{A67CD0C1-66F9-4965-9A93-C36FF24A086A}" type="pres">
      <dgm:prSet presAssocID="{713E7F64-B218-4114-B6E1-A8AC3048E049}" presName="parentText" presStyleLbl="node1" presStyleIdx="0" presStyleCnt="3" custLinFactNeighborX="-91461" custLinFactNeighborY="-9817">
        <dgm:presLayoutVars>
          <dgm:chMax val="1"/>
          <dgm:bulletEnabled val="1"/>
        </dgm:presLayoutVars>
      </dgm:prSet>
      <dgm:spPr/>
    </dgm:pt>
    <dgm:pt modelId="{00E95B94-ACFB-40AD-9209-95FBB4C35E2E}" type="pres">
      <dgm:prSet presAssocID="{3C6F0B95-CBC2-433B-B78A-C29B11802C6E}" presName="sp" presStyleCnt="0"/>
      <dgm:spPr/>
    </dgm:pt>
    <dgm:pt modelId="{E73B57EB-ABC1-4F66-B8AA-4F8B7B95EF61}" type="pres">
      <dgm:prSet presAssocID="{36B7BAC5-A214-4831-97A0-440F1A3ABAB4}" presName="linNode" presStyleCnt="0"/>
      <dgm:spPr/>
    </dgm:pt>
    <dgm:pt modelId="{C730F61E-CF0C-4349-97D5-D7AD6ECE82D1}" type="pres">
      <dgm:prSet presAssocID="{36B7BAC5-A214-4831-97A0-440F1A3ABAB4}" presName="parentText" presStyleLbl="node1" presStyleIdx="1" presStyleCnt="3">
        <dgm:presLayoutVars>
          <dgm:chMax val="1"/>
          <dgm:bulletEnabled val="1"/>
        </dgm:presLayoutVars>
      </dgm:prSet>
      <dgm:spPr/>
    </dgm:pt>
    <dgm:pt modelId="{7EEF60E3-1856-4B08-B262-4C52E221929C}" type="pres">
      <dgm:prSet presAssocID="{BD81E887-A318-4E32-8774-BE2176C46A78}" presName="sp" presStyleCnt="0"/>
      <dgm:spPr/>
    </dgm:pt>
    <dgm:pt modelId="{D231A644-8688-4D7E-846B-9067570557DC}" type="pres">
      <dgm:prSet presAssocID="{3B92E690-9750-4B65-BF85-0091428478CB}" presName="linNode" presStyleCnt="0"/>
      <dgm:spPr/>
    </dgm:pt>
    <dgm:pt modelId="{CF7831A8-0C9F-4425-815B-FC15440C0B73}" type="pres">
      <dgm:prSet presAssocID="{3B92E690-9750-4B65-BF85-0091428478CB}" presName="parentText" presStyleLbl="node1" presStyleIdx="2" presStyleCnt="3" custLinFactNeighborX="88580" custLinFactNeighborY="152">
        <dgm:presLayoutVars>
          <dgm:chMax val="1"/>
          <dgm:bulletEnabled val="1"/>
        </dgm:presLayoutVars>
      </dgm:prSet>
      <dgm:spPr/>
    </dgm:pt>
  </dgm:ptLst>
  <dgm:cxnLst>
    <dgm:cxn modelId="{9A55131E-D480-459E-85E8-FC8663A6A88E}" type="presOf" srcId="{36B7BAC5-A214-4831-97A0-440F1A3ABAB4}" destId="{C730F61E-CF0C-4349-97D5-D7AD6ECE82D1}" srcOrd="0" destOrd="0" presId="urn:microsoft.com/office/officeart/2005/8/layout/vList5"/>
    <dgm:cxn modelId="{5119A96F-EF6C-4B05-B934-0C119F7093A6}" type="presOf" srcId="{06C1214F-85EA-4DF7-901D-B9F600CAB5B7}" destId="{93023181-1086-4CBF-8986-AB25AF14F90E}" srcOrd="0" destOrd="0" presId="urn:microsoft.com/office/officeart/2005/8/layout/vList5"/>
    <dgm:cxn modelId="{D17A5A7C-DB51-4817-91CC-77C1684F75FA}" type="presOf" srcId="{3B92E690-9750-4B65-BF85-0091428478CB}" destId="{CF7831A8-0C9F-4425-815B-FC15440C0B73}" srcOrd="0" destOrd="0" presId="urn:microsoft.com/office/officeart/2005/8/layout/vList5"/>
    <dgm:cxn modelId="{BA2163BC-E01A-4B1D-BC5E-F250947FA8F8}" type="presOf" srcId="{713E7F64-B218-4114-B6E1-A8AC3048E049}" destId="{A67CD0C1-66F9-4965-9A93-C36FF24A086A}" srcOrd="0" destOrd="0" presId="urn:microsoft.com/office/officeart/2005/8/layout/vList5"/>
    <dgm:cxn modelId="{D91849D7-B891-4674-97B1-2B3F19D84624}" srcId="{06C1214F-85EA-4DF7-901D-B9F600CAB5B7}" destId="{36B7BAC5-A214-4831-97A0-440F1A3ABAB4}" srcOrd="1" destOrd="0" parTransId="{7EE97086-87E5-4763-AA56-04BF7F8A954F}" sibTransId="{BD81E887-A318-4E32-8774-BE2176C46A78}"/>
    <dgm:cxn modelId="{98FBCAF0-F2D6-41A1-AB21-A2A9145772B8}" srcId="{06C1214F-85EA-4DF7-901D-B9F600CAB5B7}" destId="{713E7F64-B218-4114-B6E1-A8AC3048E049}" srcOrd="0" destOrd="0" parTransId="{DD67FEFF-A9B0-4AE9-A5F9-852D01D1A6EF}" sibTransId="{3C6F0B95-CBC2-433B-B78A-C29B11802C6E}"/>
    <dgm:cxn modelId="{27C0BDF5-1472-4723-8064-D6CF2D316680}" srcId="{06C1214F-85EA-4DF7-901D-B9F600CAB5B7}" destId="{3B92E690-9750-4B65-BF85-0091428478CB}" srcOrd="2" destOrd="0" parTransId="{116C00BD-2E7E-4F93-8B74-10778B79AFAC}" sibTransId="{D189374D-5553-4404-8D27-B0A3AAA69C42}"/>
    <dgm:cxn modelId="{06D37CAA-3561-4E7E-82A1-DB9C7608BE3E}" type="presParOf" srcId="{93023181-1086-4CBF-8986-AB25AF14F90E}" destId="{9EF90616-0323-4857-B62F-27EE53C52380}" srcOrd="0" destOrd="0" presId="urn:microsoft.com/office/officeart/2005/8/layout/vList5"/>
    <dgm:cxn modelId="{87433FA3-9BE4-4B61-8675-CF65F3521517}" type="presParOf" srcId="{9EF90616-0323-4857-B62F-27EE53C52380}" destId="{A67CD0C1-66F9-4965-9A93-C36FF24A086A}" srcOrd="0" destOrd="0" presId="urn:microsoft.com/office/officeart/2005/8/layout/vList5"/>
    <dgm:cxn modelId="{EE6F4D97-38BC-4561-AA0C-07DC83C555E6}" type="presParOf" srcId="{93023181-1086-4CBF-8986-AB25AF14F90E}" destId="{00E95B94-ACFB-40AD-9209-95FBB4C35E2E}" srcOrd="1" destOrd="0" presId="urn:microsoft.com/office/officeart/2005/8/layout/vList5"/>
    <dgm:cxn modelId="{55205E73-8496-4E37-99F0-54D6F16C2CC8}" type="presParOf" srcId="{93023181-1086-4CBF-8986-AB25AF14F90E}" destId="{E73B57EB-ABC1-4F66-B8AA-4F8B7B95EF61}" srcOrd="2" destOrd="0" presId="urn:microsoft.com/office/officeart/2005/8/layout/vList5"/>
    <dgm:cxn modelId="{2158E8C9-5205-4C37-9855-56976B6A1BBD}" type="presParOf" srcId="{E73B57EB-ABC1-4F66-B8AA-4F8B7B95EF61}" destId="{C730F61E-CF0C-4349-97D5-D7AD6ECE82D1}" srcOrd="0" destOrd="0" presId="urn:microsoft.com/office/officeart/2005/8/layout/vList5"/>
    <dgm:cxn modelId="{C187792B-A882-481B-9D4E-C583CFB37F90}" type="presParOf" srcId="{93023181-1086-4CBF-8986-AB25AF14F90E}" destId="{7EEF60E3-1856-4B08-B262-4C52E221929C}" srcOrd="3" destOrd="0" presId="urn:microsoft.com/office/officeart/2005/8/layout/vList5"/>
    <dgm:cxn modelId="{341F75E0-8C3F-41EA-B71C-6F681225B64E}" type="presParOf" srcId="{93023181-1086-4CBF-8986-AB25AF14F90E}" destId="{D231A644-8688-4D7E-846B-9067570557DC}" srcOrd="4" destOrd="0" presId="urn:microsoft.com/office/officeart/2005/8/layout/vList5"/>
    <dgm:cxn modelId="{ADD58126-9802-4FB0-BC1F-8E637B82EA86}" type="presParOf" srcId="{D231A644-8688-4D7E-846B-9067570557DC}" destId="{CF7831A8-0C9F-4425-815B-FC15440C0B73}" srcOrd="0"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6F7F278-2B14-4E8B-BE13-844F24854B36}"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US"/>
        </a:p>
      </dgm:t>
    </dgm:pt>
    <dgm:pt modelId="{83513219-1BC9-4029-B6C9-18C02B3EC1F4}">
      <dgm:prSet/>
      <dgm:spPr/>
      <dgm:t>
        <a:bodyPr/>
        <a:lstStyle/>
        <a:p>
          <a:pPr rtl="0"/>
          <a:r>
            <a:rPr lang="en-US" dirty="0"/>
            <a:t>What do you notice about the supply curve?</a:t>
          </a:r>
        </a:p>
      </dgm:t>
    </dgm:pt>
    <dgm:pt modelId="{A823A2EF-2B92-45A6-8D0B-1C039D4CDA80}" type="parTrans" cxnId="{93AA5295-FD30-47BB-B3C0-CD1D6FEBD3F9}">
      <dgm:prSet/>
      <dgm:spPr/>
      <dgm:t>
        <a:bodyPr/>
        <a:lstStyle/>
        <a:p>
          <a:endParaRPr lang="en-US"/>
        </a:p>
      </dgm:t>
    </dgm:pt>
    <dgm:pt modelId="{1468BF77-65D2-465F-893F-0F905960B4C4}" type="sibTrans" cxnId="{93AA5295-FD30-47BB-B3C0-CD1D6FEBD3F9}">
      <dgm:prSet/>
      <dgm:spPr/>
      <dgm:t>
        <a:bodyPr/>
        <a:lstStyle/>
        <a:p>
          <a:endParaRPr lang="en-US"/>
        </a:p>
      </dgm:t>
    </dgm:pt>
    <dgm:pt modelId="{F923C5CE-C801-4FDC-B3BF-24C00350C493}">
      <dgm:prSet/>
      <dgm:spPr/>
      <dgm:t>
        <a:bodyPr/>
        <a:lstStyle/>
        <a:p>
          <a:pPr rtl="0"/>
          <a:r>
            <a:rPr lang="en-US" dirty="0"/>
            <a:t>How would you describe the slope of the supply curve?</a:t>
          </a:r>
        </a:p>
      </dgm:t>
    </dgm:pt>
    <dgm:pt modelId="{56024A1C-4B3D-4175-A066-5032E79A59F9}" type="parTrans" cxnId="{CC0BFD8D-938C-421B-989F-AF7703A78438}">
      <dgm:prSet/>
      <dgm:spPr/>
      <dgm:t>
        <a:bodyPr/>
        <a:lstStyle/>
        <a:p>
          <a:endParaRPr lang="en-US"/>
        </a:p>
      </dgm:t>
    </dgm:pt>
    <dgm:pt modelId="{87F1C1C2-BC94-4A81-AABC-86A2C998EF33}" type="sibTrans" cxnId="{CC0BFD8D-938C-421B-989F-AF7703A78438}">
      <dgm:prSet/>
      <dgm:spPr/>
      <dgm:t>
        <a:bodyPr/>
        <a:lstStyle/>
        <a:p>
          <a:endParaRPr lang="en-US"/>
        </a:p>
      </dgm:t>
    </dgm:pt>
    <dgm:pt modelId="{1E633178-F126-4018-9D36-85B6AFACE46A}">
      <dgm:prSet/>
      <dgm:spPr/>
      <dgm:t>
        <a:bodyPr/>
        <a:lstStyle/>
        <a:p>
          <a:pPr rtl="0"/>
          <a:r>
            <a:rPr lang="en-US" dirty="0"/>
            <a:t>Do you think that price and quantity supplied tend to have this relationship?</a:t>
          </a:r>
        </a:p>
      </dgm:t>
    </dgm:pt>
    <dgm:pt modelId="{25765216-DF0C-4CF1-BF65-8A89A61137D9}" type="parTrans" cxnId="{3E87A3E7-F427-43C3-8023-DE5DE6323F9E}">
      <dgm:prSet/>
      <dgm:spPr/>
      <dgm:t>
        <a:bodyPr/>
        <a:lstStyle/>
        <a:p>
          <a:endParaRPr lang="en-US"/>
        </a:p>
      </dgm:t>
    </dgm:pt>
    <dgm:pt modelId="{AB619D47-4D72-42BE-92E4-0BD57CCCD296}" type="sibTrans" cxnId="{3E87A3E7-F427-43C3-8023-DE5DE6323F9E}">
      <dgm:prSet/>
      <dgm:spPr/>
      <dgm:t>
        <a:bodyPr/>
        <a:lstStyle/>
        <a:p>
          <a:endParaRPr lang="en-US"/>
        </a:p>
      </dgm:t>
    </dgm:pt>
    <dgm:pt modelId="{12E20277-99AF-48F0-9D76-3A582226FBA3}" type="pres">
      <dgm:prSet presAssocID="{A6F7F278-2B14-4E8B-BE13-844F24854B36}" presName="Name0" presStyleCnt="0">
        <dgm:presLayoutVars>
          <dgm:dir/>
          <dgm:animLvl val="lvl"/>
          <dgm:resizeHandles val="exact"/>
        </dgm:presLayoutVars>
      </dgm:prSet>
      <dgm:spPr/>
    </dgm:pt>
    <dgm:pt modelId="{EE76C19C-B64E-4CEF-B3EE-FD0CC434BE73}" type="pres">
      <dgm:prSet presAssocID="{83513219-1BC9-4029-B6C9-18C02B3EC1F4}" presName="linNode" presStyleCnt="0"/>
      <dgm:spPr/>
    </dgm:pt>
    <dgm:pt modelId="{7D224A89-F3E7-4956-BF4E-31480E97DB2F}" type="pres">
      <dgm:prSet presAssocID="{83513219-1BC9-4029-B6C9-18C02B3EC1F4}" presName="parentText" presStyleLbl="node1" presStyleIdx="0" presStyleCnt="3" custLinFactNeighborX="-91369" custLinFactNeighborY="-16483">
        <dgm:presLayoutVars>
          <dgm:chMax val="1"/>
          <dgm:bulletEnabled val="1"/>
        </dgm:presLayoutVars>
      </dgm:prSet>
      <dgm:spPr/>
    </dgm:pt>
    <dgm:pt modelId="{EE0E0AB5-DD85-4EA9-BE9A-CA73EA5C5250}" type="pres">
      <dgm:prSet presAssocID="{1468BF77-65D2-465F-893F-0F905960B4C4}" presName="sp" presStyleCnt="0"/>
      <dgm:spPr/>
    </dgm:pt>
    <dgm:pt modelId="{4C99E45C-D2DB-4DD2-AD61-D8E2F8B0D80D}" type="pres">
      <dgm:prSet presAssocID="{F923C5CE-C801-4FDC-B3BF-24C00350C493}" presName="linNode" presStyleCnt="0"/>
      <dgm:spPr/>
    </dgm:pt>
    <dgm:pt modelId="{0CF2E1E1-BA04-4E1A-A026-AEB5C92A9AE8}" type="pres">
      <dgm:prSet presAssocID="{F923C5CE-C801-4FDC-B3BF-24C00350C493}" presName="parentText" presStyleLbl="node1" presStyleIdx="1" presStyleCnt="3">
        <dgm:presLayoutVars>
          <dgm:chMax val="1"/>
          <dgm:bulletEnabled val="1"/>
        </dgm:presLayoutVars>
      </dgm:prSet>
      <dgm:spPr/>
    </dgm:pt>
    <dgm:pt modelId="{F788D2EC-93A2-442C-A509-17A5A64E4209}" type="pres">
      <dgm:prSet presAssocID="{87F1C1C2-BC94-4A81-AABC-86A2C998EF33}" presName="sp" presStyleCnt="0"/>
      <dgm:spPr/>
    </dgm:pt>
    <dgm:pt modelId="{E6B2915F-0D22-465B-ADE8-DCF69B711FF9}" type="pres">
      <dgm:prSet presAssocID="{1E633178-F126-4018-9D36-85B6AFACE46A}" presName="linNode" presStyleCnt="0"/>
      <dgm:spPr/>
    </dgm:pt>
    <dgm:pt modelId="{23401231-900C-405D-B89B-62EAC7149B3F}" type="pres">
      <dgm:prSet presAssocID="{1E633178-F126-4018-9D36-85B6AFACE46A}" presName="parentText" presStyleLbl="node1" presStyleIdx="2" presStyleCnt="3" custLinFactNeighborX="89683" custLinFactNeighborY="152">
        <dgm:presLayoutVars>
          <dgm:chMax val="1"/>
          <dgm:bulletEnabled val="1"/>
        </dgm:presLayoutVars>
      </dgm:prSet>
      <dgm:spPr/>
    </dgm:pt>
  </dgm:ptLst>
  <dgm:cxnLst>
    <dgm:cxn modelId="{8315210C-A05B-48AA-AB79-1BF3DC4A7CA3}" type="presOf" srcId="{83513219-1BC9-4029-B6C9-18C02B3EC1F4}" destId="{7D224A89-F3E7-4956-BF4E-31480E97DB2F}" srcOrd="0" destOrd="0" presId="urn:microsoft.com/office/officeart/2005/8/layout/vList5"/>
    <dgm:cxn modelId="{41587166-D91F-4F66-8035-EB63659AA3A5}" type="presOf" srcId="{A6F7F278-2B14-4E8B-BE13-844F24854B36}" destId="{12E20277-99AF-48F0-9D76-3A582226FBA3}" srcOrd="0" destOrd="0" presId="urn:microsoft.com/office/officeart/2005/8/layout/vList5"/>
    <dgm:cxn modelId="{BC387D81-4284-438A-9123-9B3508A32BEC}" type="presOf" srcId="{1E633178-F126-4018-9D36-85B6AFACE46A}" destId="{23401231-900C-405D-B89B-62EAC7149B3F}" srcOrd="0" destOrd="0" presId="urn:microsoft.com/office/officeart/2005/8/layout/vList5"/>
    <dgm:cxn modelId="{CC0BFD8D-938C-421B-989F-AF7703A78438}" srcId="{A6F7F278-2B14-4E8B-BE13-844F24854B36}" destId="{F923C5CE-C801-4FDC-B3BF-24C00350C493}" srcOrd="1" destOrd="0" parTransId="{56024A1C-4B3D-4175-A066-5032E79A59F9}" sibTransId="{87F1C1C2-BC94-4A81-AABC-86A2C998EF33}"/>
    <dgm:cxn modelId="{93AA5295-FD30-47BB-B3C0-CD1D6FEBD3F9}" srcId="{A6F7F278-2B14-4E8B-BE13-844F24854B36}" destId="{83513219-1BC9-4029-B6C9-18C02B3EC1F4}" srcOrd="0" destOrd="0" parTransId="{A823A2EF-2B92-45A6-8D0B-1C039D4CDA80}" sibTransId="{1468BF77-65D2-465F-893F-0F905960B4C4}"/>
    <dgm:cxn modelId="{19497D9B-CFA4-4B13-A89E-E15D9801E435}" type="presOf" srcId="{F923C5CE-C801-4FDC-B3BF-24C00350C493}" destId="{0CF2E1E1-BA04-4E1A-A026-AEB5C92A9AE8}" srcOrd="0" destOrd="0" presId="urn:microsoft.com/office/officeart/2005/8/layout/vList5"/>
    <dgm:cxn modelId="{3E87A3E7-F427-43C3-8023-DE5DE6323F9E}" srcId="{A6F7F278-2B14-4E8B-BE13-844F24854B36}" destId="{1E633178-F126-4018-9D36-85B6AFACE46A}" srcOrd="2" destOrd="0" parTransId="{25765216-DF0C-4CF1-BF65-8A89A61137D9}" sibTransId="{AB619D47-4D72-42BE-92E4-0BD57CCCD296}"/>
    <dgm:cxn modelId="{620B934F-367D-44C2-9A48-B4FCA6D1FEDB}" type="presParOf" srcId="{12E20277-99AF-48F0-9D76-3A582226FBA3}" destId="{EE76C19C-B64E-4CEF-B3EE-FD0CC434BE73}" srcOrd="0" destOrd="0" presId="urn:microsoft.com/office/officeart/2005/8/layout/vList5"/>
    <dgm:cxn modelId="{EA167CA4-2E8E-4DC0-B2F1-B187222AC328}" type="presParOf" srcId="{EE76C19C-B64E-4CEF-B3EE-FD0CC434BE73}" destId="{7D224A89-F3E7-4956-BF4E-31480E97DB2F}" srcOrd="0" destOrd="0" presId="urn:microsoft.com/office/officeart/2005/8/layout/vList5"/>
    <dgm:cxn modelId="{07FBB15A-CD15-4471-B429-BA6FACFC5B71}" type="presParOf" srcId="{12E20277-99AF-48F0-9D76-3A582226FBA3}" destId="{EE0E0AB5-DD85-4EA9-BE9A-CA73EA5C5250}" srcOrd="1" destOrd="0" presId="urn:microsoft.com/office/officeart/2005/8/layout/vList5"/>
    <dgm:cxn modelId="{B9F0ACC5-259A-4A07-B411-5ABD5DBAA7CD}" type="presParOf" srcId="{12E20277-99AF-48F0-9D76-3A582226FBA3}" destId="{4C99E45C-D2DB-4DD2-AD61-D8E2F8B0D80D}" srcOrd="2" destOrd="0" presId="urn:microsoft.com/office/officeart/2005/8/layout/vList5"/>
    <dgm:cxn modelId="{DFFBF640-91DA-4F6F-A01B-B4901BB24427}" type="presParOf" srcId="{4C99E45C-D2DB-4DD2-AD61-D8E2F8B0D80D}" destId="{0CF2E1E1-BA04-4E1A-A026-AEB5C92A9AE8}" srcOrd="0" destOrd="0" presId="urn:microsoft.com/office/officeart/2005/8/layout/vList5"/>
    <dgm:cxn modelId="{25A132D7-D4FD-4362-8080-38D0DAD05E5E}" type="presParOf" srcId="{12E20277-99AF-48F0-9D76-3A582226FBA3}" destId="{F788D2EC-93A2-442C-A509-17A5A64E4209}" srcOrd="3" destOrd="0" presId="urn:microsoft.com/office/officeart/2005/8/layout/vList5"/>
    <dgm:cxn modelId="{CC56D864-1061-4118-8FEA-FE64F07DC99F}" type="presParOf" srcId="{12E20277-99AF-48F0-9D76-3A582226FBA3}" destId="{E6B2915F-0D22-465B-ADE8-DCF69B711FF9}" srcOrd="4" destOrd="0" presId="urn:microsoft.com/office/officeart/2005/8/layout/vList5"/>
    <dgm:cxn modelId="{7293F068-601B-412D-A7FE-BA9B9A60123C}" type="presParOf" srcId="{E6B2915F-0D22-465B-ADE8-DCF69B711FF9}" destId="{23401231-900C-405D-B89B-62EAC7149B3F}" srcOrd="0"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7CD0C1-66F9-4965-9A93-C36FF24A086A}">
      <dsp:nvSpPr>
        <dsp:cNvPr id="0" name=""/>
        <dsp:cNvSpPr/>
      </dsp:nvSpPr>
      <dsp:spPr>
        <a:xfrm>
          <a:off x="0" y="0"/>
          <a:ext cx="2962656" cy="476296"/>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22860" rIns="45720" bIns="22860" numCol="1" spcCol="1270" anchor="ctr" anchorCtr="0">
          <a:noAutofit/>
        </a:bodyPr>
        <a:lstStyle/>
        <a:p>
          <a:pPr marL="0" lvl="0" indent="0" algn="ctr" defTabSz="533400" rtl="0">
            <a:lnSpc>
              <a:spcPct val="90000"/>
            </a:lnSpc>
            <a:spcBef>
              <a:spcPct val="0"/>
            </a:spcBef>
            <a:spcAft>
              <a:spcPct val="35000"/>
            </a:spcAft>
            <a:buNone/>
          </a:pPr>
          <a:r>
            <a:rPr lang="en-US" sz="1200" b="1" i="0" kern="1200" baseline="0" dirty="0"/>
            <a:t>What</a:t>
          </a:r>
          <a:r>
            <a:rPr lang="en-US" sz="1200" b="1" i="0" kern="1200" dirty="0"/>
            <a:t> do you notice about the demand curve?</a:t>
          </a:r>
          <a:endParaRPr lang="en-US" sz="1200" b="1" kern="1200" dirty="0"/>
        </a:p>
      </dsp:txBody>
      <dsp:txXfrm>
        <a:off x="23251" y="23251"/>
        <a:ext cx="2916154" cy="429794"/>
      </dsp:txXfrm>
    </dsp:sp>
    <dsp:sp modelId="{C730F61E-CF0C-4349-97D5-D7AD6ECE82D1}">
      <dsp:nvSpPr>
        <dsp:cNvPr id="0" name=""/>
        <dsp:cNvSpPr/>
      </dsp:nvSpPr>
      <dsp:spPr>
        <a:xfrm>
          <a:off x="2633471" y="500833"/>
          <a:ext cx="2962656" cy="476296"/>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22860" rIns="45720" bIns="22860" numCol="1" spcCol="1270" anchor="ctr" anchorCtr="0">
          <a:noAutofit/>
        </a:bodyPr>
        <a:lstStyle/>
        <a:p>
          <a:pPr marL="0" lvl="0" indent="0" algn="ctr" defTabSz="533400" rtl="0">
            <a:lnSpc>
              <a:spcPct val="90000"/>
            </a:lnSpc>
            <a:spcBef>
              <a:spcPct val="0"/>
            </a:spcBef>
            <a:spcAft>
              <a:spcPct val="35000"/>
            </a:spcAft>
            <a:buNone/>
          </a:pPr>
          <a:r>
            <a:rPr lang="en-US" sz="1200" b="1" kern="1200" baseline="0" dirty="0"/>
            <a:t>How</a:t>
          </a:r>
          <a:r>
            <a:rPr lang="en-US" sz="1200" b="1" kern="1200" dirty="0"/>
            <a:t> would you describe the slope of the demand curve?</a:t>
          </a:r>
        </a:p>
      </dsp:txBody>
      <dsp:txXfrm>
        <a:off x="2656722" y="524084"/>
        <a:ext cx="2916154" cy="429794"/>
      </dsp:txXfrm>
    </dsp:sp>
    <dsp:sp modelId="{CF7831A8-0C9F-4425-815B-FC15440C0B73}">
      <dsp:nvSpPr>
        <dsp:cNvPr id="0" name=""/>
        <dsp:cNvSpPr/>
      </dsp:nvSpPr>
      <dsp:spPr>
        <a:xfrm>
          <a:off x="5257792" y="1001666"/>
          <a:ext cx="2962656" cy="476296"/>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22860" rIns="45720" bIns="22860" numCol="1" spcCol="1270" anchor="ctr" anchorCtr="0">
          <a:noAutofit/>
        </a:bodyPr>
        <a:lstStyle/>
        <a:p>
          <a:pPr marL="0" lvl="0" indent="0" algn="ctr" defTabSz="533400" rtl="0">
            <a:lnSpc>
              <a:spcPct val="90000"/>
            </a:lnSpc>
            <a:spcBef>
              <a:spcPct val="0"/>
            </a:spcBef>
            <a:spcAft>
              <a:spcPct val="35000"/>
            </a:spcAft>
            <a:buNone/>
          </a:pPr>
          <a:r>
            <a:rPr lang="en-US" sz="1200" b="1" i="0" kern="1200" baseline="0" dirty="0"/>
            <a:t>Do</a:t>
          </a:r>
          <a:r>
            <a:rPr lang="en-US" sz="1200" b="1" i="0" kern="1200" dirty="0"/>
            <a:t> you think that price and quantity demanded tend to have this </a:t>
          </a:r>
          <a:r>
            <a:rPr lang="en-US" sz="1200" b="1" kern="1200" dirty="0"/>
            <a:t>relationship?</a:t>
          </a:r>
          <a:endParaRPr lang="en-US" sz="1200" b="1" i="0" kern="1200" baseline="0" dirty="0"/>
        </a:p>
      </dsp:txBody>
      <dsp:txXfrm>
        <a:off x="5281043" y="1024917"/>
        <a:ext cx="2916154" cy="42979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224A89-F3E7-4956-BF4E-31480E97DB2F}">
      <dsp:nvSpPr>
        <dsp:cNvPr id="0" name=""/>
        <dsp:cNvSpPr/>
      </dsp:nvSpPr>
      <dsp:spPr>
        <a:xfrm>
          <a:off x="0" y="0"/>
          <a:ext cx="3072384" cy="46657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24765" rIns="49530" bIns="24765" numCol="1" spcCol="1270" anchor="ctr" anchorCtr="0">
          <a:noAutofit/>
        </a:bodyPr>
        <a:lstStyle/>
        <a:p>
          <a:pPr marL="0" lvl="0" indent="0" algn="ctr" defTabSz="577850" rtl="0">
            <a:lnSpc>
              <a:spcPct val="90000"/>
            </a:lnSpc>
            <a:spcBef>
              <a:spcPct val="0"/>
            </a:spcBef>
            <a:spcAft>
              <a:spcPct val="35000"/>
            </a:spcAft>
            <a:buNone/>
          </a:pPr>
          <a:r>
            <a:rPr lang="en-US" sz="1300" kern="1200" dirty="0"/>
            <a:t>What do you notice about the supply curve?</a:t>
          </a:r>
        </a:p>
      </dsp:txBody>
      <dsp:txXfrm>
        <a:off x="22776" y="22776"/>
        <a:ext cx="3026832" cy="421024"/>
      </dsp:txXfrm>
    </dsp:sp>
    <dsp:sp modelId="{0CF2E1E1-BA04-4E1A-A026-AEB5C92A9AE8}">
      <dsp:nvSpPr>
        <dsp:cNvPr id="0" name=""/>
        <dsp:cNvSpPr/>
      </dsp:nvSpPr>
      <dsp:spPr>
        <a:xfrm>
          <a:off x="2731008" y="490611"/>
          <a:ext cx="3072384" cy="46657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24765" rIns="49530" bIns="24765" numCol="1" spcCol="1270" anchor="ctr" anchorCtr="0">
          <a:noAutofit/>
        </a:bodyPr>
        <a:lstStyle/>
        <a:p>
          <a:pPr marL="0" lvl="0" indent="0" algn="ctr" defTabSz="577850" rtl="0">
            <a:lnSpc>
              <a:spcPct val="90000"/>
            </a:lnSpc>
            <a:spcBef>
              <a:spcPct val="0"/>
            </a:spcBef>
            <a:spcAft>
              <a:spcPct val="35000"/>
            </a:spcAft>
            <a:buNone/>
          </a:pPr>
          <a:r>
            <a:rPr lang="en-US" sz="1300" kern="1200" dirty="0"/>
            <a:t>How would you describe the slope of the supply curve?</a:t>
          </a:r>
        </a:p>
      </dsp:txBody>
      <dsp:txXfrm>
        <a:off x="2753784" y="513387"/>
        <a:ext cx="3026832" cy="421024"/>
      </dsp:txXfrm>
    </dsp:sp>
    <dsp:sp modelId="{23401231-900C-405D-B89B-62EAC7149B3F}">
      <dsp:nvSpPr>
        <dsp:cNvPr id="0" name=""/>
        <dsp:cNvSpPr/>
      </dsp:nvSpPr>
      <dsp:spPr>
        <a:xfrm>
          <a:off x="5462016" y="981223"/>
          <a:ext cx="3072384" cy="46657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24765" rIns="49530" bIns="24765" numCol="1" spcCol="1270" anchor="ctr" anchorCtr="0">
          <a:noAutofit/>
        </a:bodyPr>
        <a:lstStyle/>
        <a:p>
          <a:pPr marL="0" lvl="0" indent="0" algn="ctr" defTabSz="577850" rtl="0">
            <a:lnSpc>
              <a:spcPct val="90000"/>
            </a:lnSpc>
            <a:spcBef>
              <a:spcPct val="0"/>
            </a:spcBef>
            <a:spcAft>
              <a:spcPct val="35000"/>
            </a:spcAft>
            <a:buNone/>
          </a:pPr>
          <a:r>
            <a:rPr lang="en-US" sz="1300" kern="1200" dirty="0"/>
            <a:t>Do you think that price and quantity supplied tend to have this relationship?</a:t>
          </a:r>
        </a:p>
      </dsp:txBody>
      <dsp:txXfrm>
        <a:off x="5484792" y="1003999"/>
        <a:ext cx="3026832" cy="421024"/>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drawing1.xml><?xml version="1.0" encoding="utf-8"?>
<c:userShapes xmlns:c="http://schemas.openxmlformats.org/drawingml/2006/chart">
  <cdr:relSizeAnchor xmlns:cdr="http://schemas.openxmlformats.org/drawingml/2006/chartDrawing">
    <cdr:from>
      <cdr:x>0.77064</cdr:x>
      <cdr:y>0.01639</cdr:y>
    </cdr:from>
    <cdr:to>
      <cdr:x>1</cdr:x>
      <cdr:y>0.13558</cdr:y>
    </cdr:to>
    <cdr:sp macro="" textlink="">
      <cdr:nvSpPr>
        <cdr:cNvPr id="8" name="Text Box 23"/>
        <cdr:cNvSpPr txBox="1">
          <a:spLocks xmlns:a="http://schemas.openxmlformats.org/drawingml/2006/main" noChangeArrowheads="1"/>
        </cdr:cNvSpPr>
      </cdr:nvSpPr>
      <cdr:spPr bwMode="auto">
        <a:xfrm xmlns:a="http://schemas.openxmlformats.org/drawingml/2006/main">
          <a:off x="6400800" y="76200"/>
          <a:ext cx="1905000" cy="553998"/>
        </a:xfrm>
        <a:prstGeom xmlns:a="http://schemas.openxmlformats.org/drawingml/2006/main" prst="rect">
          <a:avLst/>
        </a:prstGeom>
        <a:solidFill xmlns:a="http://schemas.openxmlformats.org/drawingml/2006/main">
          <a:srgbClr val="7E9CE8"/>
        </a:solidFill>
        <a:ln xmlns:a="http://schemas.openxmlformats.org/drawingml/2006/main" w="9525">
          <a:noFill/>
          <a:miter lim="800000"/>
          <a:headEnd/>
          <a:tailEnd/>
        </a:ln>
        <a:effectLst xmlns:a="http://schemas.openxmlformats.org/drawingml/2006/main"/>
      </cdr:spPr>
      <cdr:txBody>
        <a:bodyPr xmlns:a="http://schemas.openxmlformats.org/drawingml/2006/main">
          <a:spAutoFit/>
        </a:bodyPr>
        <a:lstStyle xmlns:a="http://schemas.openxmlformats.org/drawingml/2006/main">
          <a:defPPr>
            <a:defRPr lang="en-US"/>
          </a:defPPr>
          <a:lvl1pPr algn="l" rtl="0" fontAlgn="base">
            <a:spcBef>
              <a:spcPct val="0"/>
            </a:spcBef>
            <a:spcAft>
              <a:spcPct val="0"/>
            </a:spcAft>
            <a:defRPr kern="1200">
              <a:solidFill>
                <a:srgbClr val="000000"/>
              </a:solidFill>
              <a:latin typeface="Arial" charset="0"/>
            </a:defRPr>
          </a:lvl1pPr>
          <a:lvl2pPr marL="457200" algn="l" rtl="0" fontAlgn="base">
            <a:spcBef>
              <a:spcPct val="0"/>
            </a:spcBef>
            <a:spcAft>
              <a:spcPct val="0"/>
            </a:spcAft>
            <a:defRPr kern="1200">
              <a:solidFill>
                <a:srgbClr val="000000"/>
              </a:solidFill>
              <a:latin typeface="Arial" charset="0"/>
            </a:defRPr>
          </a:lvl2pPr>
          <a:lvl3pPr marL="914400" algn="l" rtl="0" fontAlgn="base">
            <a:spcBef>
              <a:spcPct val="0"/>
            </a:spcBef>
            <a:spcAft>
              <a:spcPct val="0"/>
            </a:spcAft>
            <a:defRPr kern="1200">
              <a:solidFill>
                <a:srgbClr val="000000"/>
              </a:solidFill>
              <a:latin typeface="Arial" charset="0"/>
            </a:defRPr>
          </a:lvl3pPr>
          <a:lvl4pPr marL="1371600" algn="l" rtl="0" fontAlgn="base">
            <a:spcBef>
              <a:spcPct val="0"/>
            </a:spcBef>
            <a:spcAft>
              <a:spcPct val="0"/>
            </a:spcAft>
            <a:defRPr kern="1200">
              <a:solidFill>
                <a:srgbClr val="000000"/>
              </a:solidFill>
              <a:latin typeface="Arial" charset="0"/>
            </a:defRPr>
          </a:lvl4pPr>
          <a:lvl5pPr marL="1828800" algn="l" rtl="0" fontAlgn="base">
            <a:spcBef>
              <a:spcPct val="0"/>
            </a:spcBef>
            <a:spcAft>
              <a:spcPct val="0"/>
            </a:spcAft>
            <a:defRPr kern="1200">
              <a:solidFill>
                <a:srgbClr val="000000"/>
              </a:solidFill>
              <a:latin typeface="Arial" charset="0"/>
            </a:defRPr>
          </a:lvl5pPr>
          <a:lvl6pPr marL="2286000" algn="l" defTabSz="914400" rtl="0" eaLnBrk="1" latinLnBrk="0" hangingPunct="1">
            <a:defRPr kern="1200">
              <a:solidFill>
                <a:srgbClr val="000000"/>
              </a:solidFill>
              <a:latin typeface="Arial" charset="0"/>
            </a:defRPr>
          </a:lvl6pPr>
          <a:lvl7pPr marL="2743200" algn="l" defTabSz="914400" rtl="0" eaLnBrk="1" latinLnBrk="0" hangingPunct="1">
            <a:defRPr kern="1200">
              <a:solidFill>
                <a:srgbClr val="000000"/>
              </a:solidFill>
              <a:latin typeface="Arial" charset="0"/>
            </a:defRPr>
          </a:lvl7pPr>
          <a:lvl8pPr marL="3200400" algn="l" defTabSz="914400" rtl="0" eaLnBrk="1" latinLnBrk="0" hangingPunct="1">
            <a:defRPr kern="1200">
              <a:solidFill>
                <a:srgbClr val="000000"/>
              </a:solidFill>
              <a:latin typeface="Arial" charset="0"/>
            </a:defRPr>
          </a:lvl8pPr>
          <a:lvl9pPr marL="3657600" algn="l" defTabSz="914400" rtl="0" eaLnBrk="1" latinLnBrk="0" hangingPunct="1">
            <a:defRPr kern="1200">
              <a:solidFill>
                <a:srgbClr val="000000"/>
              </a:solidFill>
              <a:latin typeface="Arial" charset="0"/>
            </a:defRPr>
          </a:lvl9pPr>
        </a:lstStyle>
        <a:p xmlns:a="http://schemas.openxmlformats.org/drawingml/2006/main">
          <a:pPr>
            <a:spcBef>
              <a:spcPct val="50000"/>
            </a:spcBef>
            <a:buFont typeface="Arial" pitchFamily="34" charset="0"/>
            <a:buChar char="•"/>
          </a:pPr>
          <a:r>
            <a:rPr lang="en-GB" sz="1000" dirty="0">
              <a:latin typeface="Verdana" pitchFamily="34" charset="0"/>
              <a:cs typeface="Times New Roman" pitchFamily="18" charset="0"/>
            </a:rPr>
            <a:t>At $3 per Widget, the Quantity demanded of widgets is 6.</a:t>
          </a:r>
        </a:p>
      </cdr:txBody>
    </cdr:sp>
  </cdr:relSizeAnchor>
</c:userShapes>
</file>

<file path=ppt/drawings/drawing2.xml><?xml version="1.0" encoding="utf-8"?>
<c:userShapes xmlns:c="http://schemas.openxmlformats.org/drawingml/2006/chart">
  <cdr:relSizeAnchor xmlns:cdr="http://schemas.openxmlformats.org/drawingml/2006/chartDrawing">
    <cdr:from>
      <cdr:x>0.77477</cdr:x>
      <cdr:y>0</cdr:y>
    </cdr:from>
    <cdr:to>
      <cdr:x>1</cdr:x>
      <cdr:y>0.10386</cdr:y>
    </cdr:to>
    <cdr:sp macro="" textlink="">
      <cdr:nvSpPr>
        <cdr:cNvPr id="2" name="Text Box 23"/>
        <cdr:cNvSpPr txBox="1">
          <a:spLocks xmlns:a="http://schemas.openxmlformats.org/drawingml/2006/main" noChangeArrowheads="1"/>
        </cdr:cNvSpPr>
      </cdr:nvSpPr>
      <cdr:spPr bwMode="auto">
        <a:xfrm xmlns:a="http://schemas.openxmlformats.org/drawingml/2006/main">
          <a:off x="6553200" y="0"/>
          <a:ext cx="1905000" cy="553998"/>
        </a:xfrm>
        <a:prstGeom xmlns:a="http://schemas.openxmlformats.org/drawingml/2006/main" prst="rect">
          <a:avLst/>
        </a:prstGeom>
        <a:solidFill xmlns:a="http://schemas.openxmlformats.org/drawingml/2006/main">
          <a:srgbClr val="7E9CE8"/>
        </a:solidFill>
        <a:ln xmlns:a="http://schemas.openxmlformats.org/drawingml/2006/main" w="9525">
          <a:noFill/>
          <a:miter lim="800000"/>
          <a:headEnd/>
          <a:tailEnd/>
        </a:ln>
        <a:effectLst xmlns:a="http://schemas.openxmlformats.org/drawingml/2006/main"/>
      </cdr:spPr>
      <cdr:txBody>
        <a:bodyPr xmlns:a="http://schemas.openxmlformats.org/drawingml/2006/main">
          <a:spAutoFit/>
        </a:bodyPr>
        <a:lstStyle xmlns:a="http://schemas.openxmlformats.org/drawingml/2006/main">
          <a:lvl1pPr marL="0" indent="0">
            <a:defRPr sz="1100">
              <a:latin typeface="Calibri"/>
            </a:defRPr>
          </a:lvl1pPr>
          <a:lvl2pPr marL="457200" indent="0">
            <a:defRPr sz="1100">
              <a:latin typeface="Calibri"/>
            </a:defRPr>
          </a:lvl2pPr>
          <a:lvl3pPr marL="914400" indent="0">
            <a:defRPr sz="1100">
              <a:latin typeface="Calibri"/>
            </a:defRPr>
          </a:lvl3pPr>
          <a:lvl4pPr marL="1371600" indent="0">
            <a:defRPr sz="1100">
              <a:latin typeface="Calibri"/>
            </a:defRPr>
          </a:lvl4pPr>
          <a:lvl5pPr marL="1828800" indent="0">
            <a:defRPr sz="1100">
              <a:latin typeface="Calibri"/>
            </a:defRPr>
          </a:lvl5pPr>
          <a:lvl6pPr marL="2286000" indent="0">
            <a:defRPr sz="1100">
              <a:latin typeface="Calibri"/>
            </a:defRPr>
          </a:lvl6pPr>
          <a:lvl7pPr marL="2743200" indent="0">
            <a:defRPr sz="1100">
              <a:latin typeface="Calibri"/>
            </a:defRPr>
          </a:lvl7pPr>
          <a:lvl8pPr marL="3200400" indent="0">
            <a:defRPr sz="1100">
              <a:latin typeface="Calibri"/>
            </a:defRPr>
          </a:lvl8pPr>
          <a:lvl9pPr marL="3657600" indent="0">
            <a:defRPr sz="1100">
              <a:latin typeface="Calibri"/>
            </a:defRPr>
          </a:lvl9pPr>
        </a:lstStyle>
        <a:p xmlns:a="http://schemas.openxmlformats.org/drawingml/2006/main">
          <a:pPr>
            <a:spcBef>
              <a:spcPct val="50000"/>
            </a:spcBef>
            <a:buFont typeface="Arial" pitchFamily="34" charset="0"/>
            <a:buChar char="•"/>
          </a:pPr>
          <a:r>
            <a:rPr lang="en-GB" sz="1000" dirty="0">
              <a:latin typeface="Verdana" pitchFamily="34" charset="0"/>
              <a:cs typeface="Times New Roman" pitchFamily="18" charset="0"/>
            </a:rPr>
            <a:t>At $3 per Widget, the Quantity supplied of widgets is 6.</a:t>
          </a:r>
        </a:p>
      </cdr:txBody>
    </cdr:sp>
  </cdr:relSizeAnchor>
</c:userShape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19CCE22-441F-4417-B22C-7B46FCAD099D}" type="datetimeFigureOut">
              <a:rPr lang="en-GB" smtClean="0"/>
              <a:t>13/09/2024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463A6CC-969E-4043-8878-D8D446F2DEFD}" type="slidenum">
              <a:rPr lang="en-GB" smtClean="0"/>
              <a:t>‹#›</a:t>
            </a:fld>
            <a:endParaRPr lang="en-GB"/>
          </a:p>
        </p:txBody>
      </p:sp>
    </p:spTree>
    <p:extLst>
      <p:ext uri="{BB962C8B-B14F-4D97-AF65-F5344CB8AC3E}">
        <p14:creationId xmlns:p14="http://schemas.microsoft.com/office/powerpoint/2010/main" val="5476032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a:extLst>
              <a:ext uri="{FF2B5EF4-FFF2-40B4-BE49-F238E27FC236}">
                <a16:creationId xmlns:a16="http://schemas.microsoft.com/office/drawing/2014/main" id="{B79E7E56-599C-682D-49E7-6A81987EBBC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8851" name="Notes Placeholder 2">
            <a:extLst>
              <a:ext uri="{FF2B5EF4-FFF2-40B4-BE49-F238E27FC236}">
                <a16:creationId xmlns:a16="http://schemas.microsoft.com/office/drawing/2014/main" id="{E924C389-F02D-55A2-35D8-A4DE99AC09F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78852" name="Slide Number Placeholder 3">
            <a:extLst>
              <a:ext uri="{FF2B5EF4-FFF2-40B4-BE49-F238E27FC236}">
                <a16:creationId xmlns:a16="http://schemas.microsoft.com/office/drawing/2014/main" id="{6ABA3956-682C-0681-9D08-27CFCC45A7B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71050204-67B9-4E52-AC92-4DD3926B34FC}" type="slidenum">
              <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a:t>
            </a:fld>
            <a:endPar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1D092D-FE72-4522-9BB7-D52A972D0B2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2BD3111-DACE-47C8-B579-84FF10E261B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149F424-21AB-4181-97A5-A7B48C508421}"/>
              </a:ext>
            </a:extLst>
          </p:cNvPr>
          <p:cNvSpPr>
            <a:spLocks noGrp="1"/>
          </p:cNvSpPr>
          <p:nvPr>
            <p:ph type="dt" sz="half" idx="10"/>
          </p:nvPr>
        </p:nvSpPr>
        <p:spPr/>
        <p:txBody>
          <a:bodyPr/>
          <a:lstStyle/>
          <a:p>
            <a:fld id="{6C1EB576-7AA4-47EC-AF8B-4F62EF473663}" type="datetimeFigureOut">
              <a:rPr lang="en-GB" smtClean="0"/>
              <a:t>13/09/2024</a:t>
            </a:fld>
            <a:endParaRPr lang="en-GB"/>
          </a:p>
        </p:txBody>
      </p:sp>
      <p:sp>
        <p:nvSpPr>
          <p:cNvPr id="5" name="Footer Placeholder 4">
            <a:extLst>
              <a:ext uri="{FF2B5EF4-FFF2-40B4-BE49-F238E27FC236}">
                <a16:creationId xmlns:a16="http://schemas.microsoft.com/office/drawing/2014/main" id="{15350757-B595-4262-88E4-0AB683702BA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E83589-533A-48AB-AAE8-18EC0E0CE194}"/>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26585587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ED73AB-D42F-4E02-B8B5-2569CCE7B76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C4383C8-39D6-4D44-A063-C09EDD5E305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7F0D164-CB8C-4E45-ACB5-2B8ACDA76FA9}"/>
              </a:ext>
            </a:extLst>
          </p:cNvPr>
          <p:cNvSpPr>
            <a:spLocks noGrp="1"/>
          </p:cNvSpPr>
          <p:nvPr>
            <p:ph type="dt" sz="half" idx="10"/>
          </p:nvPr>
        </p:nvSpPr>
        <p:spPr/>
        <p:txBody>
          <a:bodyPr/>
          <a:lstStyle/>
          <a:p>
            <a:fld id="{6C1EB576-7AA4-47EC-AF8B-4F62EF473663}" type="datetimeFigureOut">
              <a:rPr lang="en-GB" smtClean="0"/>
              <a:t>13/09/2024</a:t>
            </a:fld>
            <a:endParaRPr lang="en-GB"/>
          </a:p>
        </p:txBody>
      </p:sp>
      <p:sp>
        <p:nvSpPr>
          <p:cNvPr id="5" name="Footer Placeholder 4">
            <a:extLst>
              <a:ext uri="{FF2B5EF4-FFF2-40B4-BE49-F238E27FC236}">
                <a16:creationId xmlns:a16="http://schemas.microsoft.com/office/drawing/2014/main" id="{AFB601A0-86B1-4E23-BD0B-4D8F755E73A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FA1603-9BDE-4E0C-9980-442E1C65CD2A}"/>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20697320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40941E-C56A-410A-B43C-1A0315EE060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F8B667A-80DB-4D3C-9879-C426A136D2A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8D3B723-D641-43E8-BE72-CFF5B4F5970F}"/>
              </a:ext>
            </a:extLst>
          </p:cNvPr>
          <p:cNvSpPr>
            <a:spLocks noGrp="1"/>
          </p:cNvSpPr>
          <p:nvPr>
            <p:ph type="dt" sz="half" idx="10"/>
          </p:nvPr>
        </p:nvSpPr>
        <p:spPr/>
        <p:txBody>
          <a:bodyPr/>
          <a:lstStyle/>
          <a:p>
            <a:fld id="{6C1EB576-7AA4-47EC-AF8B-4F62EF473663}" type="datetimeFigureOut">
              <a:rPr lang="en-GB" smtClean="0"/>
              <a:t>13/09/2024</a:t>
            </a:fld>
            <a:endParaRPr lang="en-GB"/>
          </a:p>
        </p:txBody>
      </p:sp>
      <p:sp>
        <p:nvSpPr>
          <p:cNvPr id="5" name="Footer Placeholder 4">
            <a:extLst>
              <a:ext uri="{FF2B5EF4-FFF2-40B4-BE49-F238E27FC236}">
                <a16:creationId xmlns:a16="http://schemas.microsoft.com/office/drawing/2014/main" id="{CE2B6780-8E0E-449D-B34A-54D7F9BED15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085354-7F28-481C-A84D-29980BA83CCD}"/>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3839633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10D12B-9951-407F-B4FE-8A4619FFEFE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4426A13-854E-459B-B963-4178AB018B8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3DC89A2-F9CE-450A-90B5-E44F1733ECB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9FE443E-EDBE-479E-81C1-D6DF1E26A9EF}"/>
              </a:ext>
            </a:extLst>
          </p:cNvPr>
          <p:cNvSpPr>
            <a:spLocks noGrp="1"/>
          </p:cNvSpPr>
          <p:nvPr>
            <p:ph type="dt" sz="half" idx="10"/>
          </p:nvPr>
        </p:nvSpPr>
        <p:spPr/>
        <p:txBody>
          <a:bodyPr/>
          <a:lstStyle/>
          <a:p>
            <a:fld id="{6C1EB576-7AA4-47EC-AF8B-4F62EF473663}" type="datetimeFigureOut">
              <a:rPr lang="en-GB" smtClean="0"/>
              <a:t>13/09/2024</a:t>
            </a:fld>
            <a:endParaRPr lang="en-GB"/>
          </a:p>
        </p:txBody>
      </p:sp>
      <p:sp>
        <p:nvSpPr>
          <p:cNvPr id="6" name="Footer Placeholder 5">
            <a:extLst>
              <a:ext uri="{FF2B5EF4-FFF2-40B4-BE49-F238E27FC236}">
                <a16:creationId xmlns:a16="http://schemas.microsoft.com/office/drawing/2014/main" id="{FCA885AC-C44B-4725-BA69-F12C06A544B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EAAEF5F-060A-4969-B860-10365F3B31A7}"/>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5687152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EB53C9-05A9-4BEA-B80A-E8A58A3247D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1195F33-050D-4595-B434-CC3A1B43937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DD22232-7AAE-4B04-A78C-078CEB0B857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2D5ECA6-8E00-42A2-BF59-58E2FE9C26E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8487B33-CAAC-4958-8690-E704161CB9A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2FC13B1-A6D2-4221-98B0-2D7C86F813A1}"/>
              </a:ext>
            </a:extLst>
          </p:cNvPr>
          <p:cNvSpPr>
            <a:spLocks noGrp="1"/>
          </p:cNvSpPr>
          <p:nvPr>
            <p:ph type="dt" sz="half" idx="10"/>
          </p:nvPr>
        </p:nvSpPr>
        <p:spPr/>
        <p:txBody>
          <a:bodyPr/>
          <a:lstStyle/>
          <a:p>
            <a:fld id="{6C1EB576-7AA4-47EC-AF8B-4F62EF473663}" type="datetimeFigureOut">
              <a:rPr lang="en-GB" smtClean="0"/>
              <a:t>13/09/2024</a:t>
            </a:fld>
            <a:endParaRPr lang="en-GB"/>
          </a:p>
        </p:txBody>
      </p:sp>
      <p:sp>
        <p:nvSpPr>
          <p:cNvPr id="8" name="Footer Placeholder 7">
            <a:extLst>
              <a:ext uri="{FF2B5EF4-FFF2-40B4-BE49-F238E27FC236}">
                <a16:creationId xmlns:a16="http://schemas.microsoft.com/office/drawing/2014/main" id="{889723C9-3BA7-46CB-AC70-FBCEF9B8F46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4DFD232-6F27-4753-A6AB-26B5E4D6E6CE}"/>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3284353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14016A-48FC-4D2E-89B0-E738E8B31BA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82D6823-C92F-4A24-B0DE-141C6DD11894}"/>
              </a:ext>
            </a:extLst>
          </p:cNvPr>
          <p:cNvSpPr>
            <a:spLocks noGrp="1"/>
          </p:cNvSpPr>
          <p:nvPr>
            <p:ph type="dt" sz="half" idx="10"/>
          </p:nvPr>
        </p:nvSpPr>
        <p:spPr/>
        <p:txBody>
          <a:bodyPr/>
          <a:lstStyle/>
          <a:p>
            <a:fld id="{6C1EB576-7AA4-47EC-AF8B-4F62EF473663}" type="datetimeFigureOut">
              <a:rPr lang="en-GB" smtClean="0"/>
              <a:t>13/09/2024</a:t>
            </a:fld>
            <a:endParaRPr lang="en-GB"/>
          </a:p>
        </p:txBody>
      </p:sp>
      <p:sp>
        <p:nvSpPr>
          <p:cNvPr id="4" name="Footer Placeholder 3">
            <a:extLst>
              <a:ext uri="{FF2B5EF4-FFF2-40B4-BE49-F238E27FC236}">
                <a16:creationId xmlns:a16="http://schemas.microsoft.com/office/drawing/2014/main" id="{A958DA77-6734-4EBD-A818-DF4812FEF72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9A4D706-3112-410B-91EC-C844A4CD7135}"/>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24772150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7BDFAEB-C952-4569-89EB-4B3AECCF4928}"/>
              </a:ext>
            </a:extLst>
          </p:cNvPr>
          <p:cNvSpPr>
            <a:spLocks noGrp="1"/>
          </p:cNvSpPr>
          <p:nvPr>
            <p:ph type="dt" sz="half" idx="10"/>
          </p:nvPr>
        </p:nvSpPr>
        <p:spPr/>
        <p:txBody>
          <a:bodyPr/>
          <a:lstStyle/>
          <a:p>
            <a:fld id="{6C1EB576-7AA4-47EC-AF8B-4F62EF473663}" type="datetimeFigureOut">
              <a:rPr lang="en-GB" smtClean="0"/>
              <a:t>13/09/2024</a:t>
            </a:fld>
            <a:endParaRPr lang="en-GB"/>
          </a:p>
        </p:txBody>
      </p:sp>
      <p:sp>
        <p:nvSpPr>
          <p:cNvPr id="3" name="Footer Placeholder 2">
            <a:extLst>
              <a:ext uri="{FF2B5EF4-FFF2-40B4-BE49-F238E27FC236}">
                <a16:creationId xmlns:a16="http://schemas.microsoft.com/office/drawing/2014/main" id="{2FFFEE5D-037A-4CDB-BE8D-6F2E83B969C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CF79F8B-9EB4-4593-B783-9C53EA16EA78}"/>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42188637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F71062-E3CC-42ED-B496-3E07BB35A3F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DEFB990-5E94-47DF-9014-80A8F04F8BB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0B19BE6-6724-48B1-92F3-7337632550E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8C859D1-5C7C-41F9-9F02-332177446808}"/>
              </a:ext>
            </a:extLst>
          </p:cNvPr>
          <p:cNvSpPr>
            <a:spLocks noGrp="1"/>
          </p:cNvSpPr>
          <p:nvPr>
            <p:ph type="dt" sz="half" idx="10"/>
          </p:nvPr>
        </p:nvSpPr>
        <p:spPr/>
        <p:txBody>
          <a:bodyPr/>
          <a:lstStyle/>
          <a:p>
            <a:fld id="{6C1EB576-7AA4-47EC-AF8B-4F62EF473663}" type="datetimeFigureOut">
              <a:rPr lang="en-GB" smtClean="0"/>
              <a:t>13/09/2024</a:t>
            </a:fld>
            <a:endParaRPr lang="en-GB"/>
          </a:p>
        </p:txBody>
      </p:sp>
      <p:sp>
        <p:nvSpPr>
          <p:cNvPr id="6" name="Footer Placeholder 5">
            <a:extLst>
              <a:ext uri="{FF2B5EF4-FFF2-40B4-BE49-F238E27FC236}">
                <a16:creationId xmlns:a16="http://schemas.microsoft.com/office/drawing/2014/main" id="{586F95A5-9808-418F-A9BC-52B7B6F798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4488DDC-5EC5-4C47-9438-3072607149D9}"/>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11735079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5883A3-67A0-4FC9-A364-67F0517E5A9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8DF0F7D-6597-4364-AD87-8520DFC70B2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14C43CB-32C9-4746-8AE5-3229234A9B3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AEF82EB-9E13-4D20-8F16-E54C7D9E0392}"/>
              </a:ext>
            </a:extLst>
          </p:cNvPr>
          <p:cNvSpPr>
            <a:spLocks noGrp="1"/>
          </p:cNvSpPr>
          <p:nvPr>
            <p:ph type="dt" sz="half" idx="10"/>
          </p:nvPr>
        </p:nvSpPr>
        <p:spPr/>
        <p:txBody>
          <a:bodyPr/>
          <a:lstStyle/>
          <a:p>
            <a:fld id="{6C1EB576-7AA4-47EC-AF8B-4F62EF473663}" type="datetimeFigureOut">
              <a:rPr lang="en-GB" smtClean="0"/>
              <a:t>13/09/2024</a:t>
            </a:fld>
            <a:endParaRPr lang="en-GB"/>
          </a:p>
        </p:txBody>
      </p:sp>
      <p:sp>
        <p:nvSpPr>
          <p:cNvPr id="6" name="Footer Placeholder 5">
            <a:extLst>
              <a:ext uri="{FF2B5EF4-FFF2-40B4-BE49-F238E27FC236}">
                <a16:creationId xmlns:a16="http://schemas.microsoft.com/office/drawing/2014/main" id="{B99B96DB-9961-4BA6-A98E-FA7961AD0FA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1E9AACF-4BB2-4C3E-8284-2060B9F82F1A}"/>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25067282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854FF9-0F7A-4127-96C4-A0C26310E92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33E32D6-D8BF-4BE8-875D-C725694A740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338ADDF-C385-4685-8334-3C74F8865E9A}"/>
              </a:ext>
            </a:extLst>
          </p:cNvPr>
          <p:cNvSpPr>
            <a:spLocks noGrp="1"/>
          </p:cNvSpPr>
          <p:nvPr>
            <p:ph type="dt" sz="half" idx="10"/>
          </p:nvPr>
        </p:nvSpPr>
        <p:spPr/>
        <p:txBody>
          <a:bodyPr/>
          <a:lstStyle/>
          <a:p>
            <a:fld id="{6C1EB576-7AA4-47EC-AF8B-4F62EF473663}" type="datetimeFigureOut">
              <a:rPr lang="en-GB" smtClean="0"/>
              <a:t>13/09/2024</a:t>
            </a:fld>
            <a:endParaRPr lang="en-GB"/>
          </a:p>
        </p:txBody>
      </p:sp>
      <p:sp>
        <p:nvSpPr>
          <p:cNvPr id="5" name="Footer Placeholder 4">
            <a:extLst>
              <a:ext uri="{FF2B5EF4-FFF2-40B4-BE49-F238E27FC236}">
                <a16:creationId xmlns:a16="http://schemas.microsoft.com/office/drawing/2014/main" id="{927C99BA-7D98-4990-BFA6-19F677F014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BA480A-DF86-4A5A-A908-2D0D478CFFA9}"/>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15479195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934C3A8-363F-4FF1-BB70-C7C49FB8247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E0A7BFF-58AC-419C-8F04-D7BB25843D9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6C2EAE4-BF0E-47B6-939A-7D8BA085BA88}"/>
              </a:ext>
            </a:extLst>
          </p:cNvPr>
          <p:cNvSpPr>
            <a:spLocks noGrp="1"/>
          </p:cNvSpPr>
          <p:nvPr>
            <p:ph type="dt" sz="half" idx="10"/>
          </p:nvPr>
        </p:nvSpPr>
        <p:spPr/>
        <p:txBody>
          <a:bodyPr/>
          <a:lstStyle/>
          <a:p>
            <a:fld id="{6C1EB576-7AA4-47EC-AF8B-4F62EF473663}" type="datetimeFigureOut">
              <a:rPr lang="en-GB" smtClean="0"/>
              <a:t>13/09/2024</a:t>
            </a:fld>
            <a:endParaRPr lang="en-GB"/>
          </a:p>
        </p:txBody>
      </p:sp>
      <p:sp>
        <p:nvSpPr>
          <p:cNvPr id="5" name="Footer Placeholder 4">
            <a:extLst>
              <a:ext uri="{FF2B5EF4-FFF2-40B4-BE49-F238E27FC236}">
                <a16:creationId xmlns:a16="http://schemas.microsoft.com/office/drawing/2014/main" id="{AA30BB70-8C0B-4510-8619-52F06D187A6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E19FB91-5E03-49BE-950E-4EB0C8B52A78}"/>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9716888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a:prstGeom prst="rect">
            <a:avLst/>
          </a:prstGeo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a:prstGeom prst="rect">
            <a:avLst/>
          </a:prstGeo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a:prstGeom prst="rect">
            <a:avLst/>
          </a:prstGeom>
        </p:spPr>
        <p:txBody>
          <a:bodyPr/>
          <a:lstStyle>
            <a:lvl1pPr>
              <a:defRPr/>
            </a:lvl1pPr>
          </a:lstStyle>
          <a:p>
            <a:pPr>
              <a:defRPr/>
            </a:pPr>
            <a:fld id="{8EFCBBD8-CF39-48F7-8656-50407EDD0B37}" type="datetime1">
              <a:rPr lang="en-GB" altLang="en-US"/>
              <a:pPr>
                <a:defRPr/>
              </a:pPr>
              <a:t>13/09/2024</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a:xfrm>
            <a:off x="10608733" y="6381751"/>
            <a:ext cx="973667" cy="339725"/>
          </a:xfrm>
          <a:prstGeom prst="rect">
            <a:avLst/>
          </a:prstGeom>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8677904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a:xfrm>
            <a:off x="334433" y="6524626"/>
            <a:ext cx="1295400" cy="219075"/>
          </a:xfrm>
          <a:prstGeom prst="rect">
            <a:avLst/>
          </a:prstGeom>
        </p:spPr>
        <p:txBody>
          <a:bodyPr/>
          <a:lstStyle>
            <a:lvl1pPr>
              <a:defRPr/>
            </a:lvl1pPr>
          </a:lstStyle>
          <a:p>
            <a:pPr>
              <a:defRPr/>
            </a:pPr>
            <a:fld id="{2303D31F-598B-47EE-BA37-93F097A3D676}" type="datetime1">
              <a:rPr lang="en-GB" altLang="en-US"/>
              <a:pPr>
                <a:defRPr/>
              </a:pPr>
              <a:t>13/09/2024</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a:xfrm>
            <a:off x="10608733" y="6381751"/>
            <a:ext cx="973667" cy="339725"/>
          </a:xfrm>
          <a:prstGeom prst="rect">
            <a:avLst/>
          </a:prstGeom>
        </p:spPr>
        <p:txBody>
          <a:bodyPr/>
          <a:lstStyle>
            <a:lvl1pPr>
              <a:defRPr/>
            </a:lvl1pPr>
          </a:lstStyle>
          <a:p>
            <a:pPr>
              <a:defRPr/>
            </a:pPr>
            <a:fld id="{6550E941-99E4-4403-A917-B30FF69A9617}" type="slidenum">
              <a:rPr lang="en-GB" altLang="en-US"/>
              <a:pPr>
                <a:defRPr/>
              </a:pPr>
              <a:t>‹#›</a:t>
            </a:fld>
            <a:endParaRPr lang="en-GB" altLang="en-US"/>
          </a:p>
        </p:txBody>
      </p:sp>
      <p:sp>
        <p:nvSpPr>
          <p:cNvPr id="7" name="Text Box 11"/>
          <p:cNvSpPr txBox="1">
            <a:spLocks noChangeArrowheads="1"/>
          </p:cNvSpPr>
          <p:nvPr userDrawn="1"/>
        </p:nvSpPr>
        <p:spPr bwMode="auto">
          <a:xfrm>
            <a:off x="2" y="1"/>
            <a:ext cx="5999989" cy="339724"/>
          </a:xfrm>
          <a:prstGeom prst="rect">
            <a:avLst/>
          </a:prstGeom>
          <a:noFill/>
          <a:ln w="9525">
            <a:noFill/>
            <a:miter lim="800000"/>
            <a:headEnd/>
            <a:tailEnd/>
          </a:ln>
          <a:effectLst/>
        </p:spPr>
        <p:txBody>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a:defRPr/>
            </a:pPr>
            <a:r>
              <a:rPr lang="en-IN" altLang="en-US" sz="800" dirty="0"/>
              <a:t>Glen Arnold, </a:t>
            </a:r>
            <a:r>
              <a:rPr lang="en-US" altLang="en-US" sz="800" i="1" dirty="0"/>
              <a:t>Corporate Financial Management</a:t>
            </a:r>
            <a:r>
              <a:rPr lang="en-US" altLang="en-US" sz="800" dirty="0"/>
              <a:t>, 5</a:t>
            </a:r>
            <a:r>
              <a:rPr lang="en-US" altLang="en-US" sz="800" baseline="30000" dirty="0"/>
              <a:t>th</a:t>
            </a:r>
            <a:r>
              <a:rPr lang="en-US" altLang="en-US" sz="800" dirty="0"/>
              <a:t>  Edition © Pearson Education Limited 2013</a:t>
            </a:r>
            <a:endParaRPr lang="en-GB" altLang="en-US" sz="800" dirty="0"/>
          </a:p>
        </p:txBody>
      </p:sp>
      <p:sp>
        <p:nvSpPr>
          <p:cNvPr id="8" name="Slide Number Placeholder 5">
            <a:extLst>
              <a:ext uri="{FF2B5EF4-FFF2-40B4-BE49-F238E27FC236}">
                <a16:creationId xmlns:a16="http://schemas.microsoft.com/office/drawing/2014/main" id="{49EDCEDB-BC6D-4588-B62D-E297C3288852}"/>
              </a:ext>
            </a:extLst>
          </p:cNvPr>
          <p:cNvSpPr txBox="1">
            <a:spLocks/>
          </p:cNvSpPr>
          <p:nvPr userDrawn="1"/>
        </p:nvSpPr>
        <p:spPr>
          <a:xfrm>
            <a:off x="11472597" y="1"/>
            <a:ext cx="973667" cy="339725"/>
          </a:xfrm>
          <a:prstGeom prst="rect">
            <a:avLst/>
          </a:prstGeom>
        </p:spPr>
        <p:txBody>
          <a:bodyPr/>
          <a:lstStyle>
            <a:defPPr>
              <a:defRPr lang="en-US"/>
            </a:defPPr>
            <a:lvl1pPr algn="l" rtl="0" eaLnBrk="0" fontAlgn="base" hangingPunct="0">
              <a:spcBef>
                <a:spcPct val="0"/>
              </a:spcBef>
              <a:spcAft>
                <a:spcPct val="0"/>
              </a:spcAft>
              <a:defRPr sz="800"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550E941-99E4-4403-A917-B30FF69A9617}" type="slidenum">
              <a:rPr lang="en-GB" altLang="en-US" sz="800" smtClean="0"/>
              <a:pPr>
                <a:defRPr/>
              </a:pPr>
              <a:t>‹#›</a:t>
            </a:fld>
            <a:endParaRPr lang="en-GB" altLang="en-US" sz="800"/>
          </a:p>
        </p:txBody>
      </p:sp>
    </p:spTree>
    <p:extLst>
      <p:ext uri="{BB962C8B-B14F-4D97-AF65-F5344CB8AC3E}">
        <p14:creationId xmlns:p14="http://schemas.microsoft.com/office/powerpoint/2010/main" val="6867528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a:prstGeom prst="rect">
            <a:avLst/>
          </a:prstGeo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a:prstGeom prst="rect">
            <a:avLst/>
          </a:prstGeo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a:xfrm>
            <a:off x="334433" y="6524626"/>
            <a:ext cx="1295400" cy="219075"/>
          </a:xfrm>
          <a:prstGeom prst="rect">
            <a:avLst/>
          </a:prstGeom>
        </p:spPr>
        <p:txBody>
          <a:bodyPr/>
          <a:lstStyle>
            <a:lvl1pPr>
              <a:defRPr/>
            </a:lvl1pPr>
          </a:lstStyle>
          <a:p>
            <a:pPr>
              <a:defRPr/>
            </a:pPr>
            <a:fld id="{B07525B8-0A1E-48CE-AA7A-94CA5D59C5A5}" type="datetime1">
              <a:rPr lang="en-GB" altLang="en-US"/>
              <a:pPr>
                <a:defRPr/>
              </a:pPr>
              <a:t>13/09/2024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a:xfrm>
            <a:off x="10608733" y="6381751"/>
            <a:ext cx="973667" cy="339725"/>
          </a:xfrm>
          <a:prstGeom prst="rect">
            <a:avLst/>
          </a:prstGeom>
        </p:spPr>
        <p:txBody>
          <a:bodyPr/>
          <a:lstStyle>
            <a:lvl1pPr>
              <a:defRPr/>
            </a:lvl1pPr>
          </a:lstStyle>
          <a:p>
            <a:pPr>
              <a:defRPr/>
            </a:pPr>
            <a:fld id="{9F0CEAE2-E49E-4389-B4D7-B5A65611D1B7}" type="slidenum">
              <a:rPr lang="en-GB" altLang="en-US"/>
              <a:pPr>
                <a:defRPr/>
              </a:pPr>
              <a:t>‹#›</a:t>
            </a:fld>
            <a:endParaRPr lang="en-GB" altLang="en-US"/>
          </a:p>
        </p:txBody>
      </p:sp>
      <p:sp>
        <p:nvSpPr>
          <p:cNvPr id="6" name="Text Box 11"/>
          <p:cNvSpPr txBox="1">
            <a:spLocks noChangeArrowheads="1"/>
          </p:cNvSpPr>
          <p:nvPr userDrawn="1"/>
        </p:nvSpPr>
        <p:spPr bwMode="auto">
          <a:xfrm>
            <a:off x="2" y="1"/>
            <a:ext cx="5999989" cy="339724"/>
          </a:xfrm>
          <a:prstGeom prst="rect">
            <a:avLst/>
          </a:prstGeom>
          <a:noFill/>
          <a:ln w="9525">
            <a:noFill/>
            <a:miter lim="800000"/>
            <a:headEnd/>
            <a:tailEnd/>
          </a:ln>
          <a:effectLst/>
        </p:spPr>
        <p:txBody>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a:defRPr/>
            </a:pPr>
            <a:r>
              <a:rPr lang="en-IN" altLang="en-US" sz="800" dirty="0"/>
              <a:t>Glen Arnold, </a:t>
            </a:r>
            <a:r>
              <a:rPr lang="en-US" altLang="en-US" sz="800" i="1" dirty="0"/>
              <a:t>Corporate Financial Management</a:t>
            </a:r>
            <a:r>
              <a:rPr lang="en-US" altLang="en-US" sz="800" dirty="0"/>
              <a:t>, 5</a:t>
            </a:r>
            <a:r>
              <a:rPr lang="en-US" altLang="en-US" sz="800" baseline="30000" dirty="0"/>
              <a:t>th</a:t>
            </a:r>
            <a:r>
              <a:rPr lang="en-US" altLang="en-US" sz="800" dirty="0"/>
              <a:t>  Edition © Pearson Education Limited 2013</a:t>
            </a:r>
            <a:endParaRPr lang="en-GB" altLang="en-US" sz="800" dirty="0"/>
          </a:p>
        </p:txBody>
      </p:sp>
      <p:sp>
        <p:nvSpPr>
          <p:cNvPr id="7" name="Slide Number Placeholder 5">
            <a:extLst>
              <a:ext uri="{FF2B5EF4-FFF2-40B4-BE49-F238E27FC236}">
                <a16:creationId xmlns:a16="http://schemas.microsoft.com/office/drawing/2014/main" id="{49EDCEDB-BC6D-4588-B62D-E297C3288852}"/>
              </a:ext>
            </a:extLst>
          </p:cNvPr>
          <p:cNvSpPr txBox="1">
            <a:spLocks/>
          </p:cNvSpPr>
          <p:nvPr userDrawn="1"/>
        </p:nvSpPr>
        <p:spPr>
          <a:xfrm>
            <a:off x="11472597" y="1"/>
            <a:ext cx="973667" cy="339725"/>
          </a:xfrm>
          <a:prstGeom prst="rect">
            <a:avLst/>
          </a:prstGeom>
        </p:spPr>
        <p:txBody>
          <a:bodyPr/>
          <a:lstStyle>
            <a:defPPr>
              <a:defRPr lang="en-US"/>
            </a:defPPr>
            <a:lvl1pPr algn="l" rtl="0" eaLnBrk="0" fontAlgn="base" hangingPunct="0">
              <a:spcBef>
                <a:spcPct val="0"/>
              </a:spcBef>
              <a:spcAft>
                <a:spcPct val="0"/>
              </a:spcAft>
              <a:defRPr sz="800"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550E941-99E4-4403-A917-B30FF69A9617}" type="slidenum">
              <a:rPr lang="en-GB" altLang="en-US" sz="800" smtClean="0"/>
              <a:pPr>
                <a:defRPr/>
              </a:pPr>
              <a:t>‹#›</a:t>
            </a:fld>
            <a:endParaRPr lang="en-GB" altLang="en-US" sz="800"/>
          </a:p>
        </p:txBody>
      </p:sp>
    </p:spTree>
    <p:extLst>
      <p:ext uri="{BB962C8B-B14F-4D97-AF65-F5344CB8AC3E}">
        <p14:creationId xmlns:p14="http://schemas.microsoft.com/office/powerpoint/2010/main" val="19276643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a:xfrm>
            <a:off x="334433" y="6524626"/>
            <a:ext cx="1295400" cy="219075"/>
          </a:xfrm>
          <a:prstGeom prst="rect">
            <a:avLst/>
          </a:prstGeom>
        </p:spPr>
        <p:txBody>
          <a:bodyPr/>
          <a:lstStyle>
            <a:lvl1pPr>
              <a:defRPr/>
            </a:lvl1pPr>
          </a:lstStyle>
          <a:p>
            <a:pPr>
              <a:defRPr/>
            </a:pPr>
            <a:fld id="{F7614AD2-EBEE-4B9C-B8EB-7B45076136C4}" type="datetime1">
              <a:rPr lang="en-GB" altLang="en-US"/>
              <a:pPr>
                <a:defRPr/>
              </a:pPr>
              <a:t>13/09/2024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a:xfrm>
            <a:off x="10608733" y="6381751"/>
            <a:ext cx="973667" cy="339725"/>
          </a:xfrm>
          <a:prstGeom prst="rect">
            <a:avLst/>
          </a:prstGeom>
        </p:spPr>
        <p:txBody>
          <a:bodyPr/>
          <a:lstStyle>
            <a:lvl1pPr>
              <a:defRPr/>
            </a:lvl1pPr>
          </a:lstStyle>
          <a:p>
            <a:pPr>
              <a:defRPr/>
            </a:pPr>
            <a:fld id="{386495F9-B3F5-4DDF-9323-6CEC80C52C17}" type="slidenum">
              <a:rPr lang="en-GB" altLang="en-US"/>
              <a:pPr>
                <a:defRPr/>
              </a:pPr>
              <a:t>‹#›</a:t>
            </a:fld>
            <a:endParaRPr lang="en-GB" altLang="en-US"/>
          </a:p>
        </p:txBody>
      </p:sp>
      <p:sp>
        <p:nvSpPr>
          <p:cNvPr id="7" name="Text Box 11"/>
          <p:cNvSpPr txBox="1">
            <a:spLocks noChangeArrowheads="1"/>
          </p:cNvSpPr>
          <p:nvPr userDrawn="1"/>
        </p:nvSpPr>
        <p:spPr bwMode="auto">
          <a:xfrm>
            <a:off x="2" y="1"/>
            <a:ext cx="5999989" cy="339724"/>
          </a:xfrm>
          <a:prstGeom prst="rect">
            <a:avLst/>
          </a:prstGeom>
          <a:noFill/>
          <a:ln w="9525">
            <a:noFill/>
            <a:miter lim="800000"/>
            <a:headEnd/>
            <a:tailEnd/>
          </a:ln>
          <a:effectLst/>
        </p:spPr>
        <p:txBody>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a:defRPr/>
            </a:pPr>
            <a:r>
              <a:rPr lang="en-IN" altLang="en-US" sz="800" dirty="0"/>
              <a:t>Glen Arnold, </a:t>
            </a:r>
            <a:r>
              <a:rPr lang="en-US" altLang="en-US" sz="800" i="1" dirty="0"/>
              <a:t>Corporate Financial Management</a:t>
            </a:r>
            <a:r>
              <a:rPr lang="en-US" altLang="en-US" sz="800" dirty="0"/>
              <a:t>, 5</a:t>
            </a:r>
            <a:r>
              <a:rPr lang="en-US" altLang="en-US" sz="800" baseline="30000" dirty="0"/>
              <a:t>th</a:t>
            </a:r>
            <a:r>
              <a:rPr lang="en-US" altLang="en-US" sz="800" dirty="0"/>
              <a:t>  Edition © Pearson Education Limited 2013</a:t>
            </a:r>
            <a:endParaRPr lang="en-GB" altLang="en-US" sz="800" dirty="0"/>
          </a:p>
        </p:txBody>
      </p:sp>
      <p:sp>
        <p:nvSpPr>
          <p:cNvPr id="8" name="Slide Number Placeholder 5">
            <a:extLst>
              <a:ext uri="{FF2B5EF4-FFF2-40B4-BE49-F238E27FC236}">
                <a16:creationId xmlns:a16="http://schemas.microsoft.com/office/drawing/2014/main" id="{49EDCEDB-BC6D-4588-B62D-E297C3288852}"/>
              </a:ext>
            </a:extLst>
          </p:cNvPr>
          <p:cNvSpPr txBox="1">
            <a:spLocks/>
          </p:cNvSpPr>
          <p:nvPr userDrawn="1"/>
        </p:nvSpPr>
        <p:spPr>
          <a:xfrm>
            <a:off x="11472597" y="1"/>
            <a:ext cx="973667" cy="339725"/>
          </a:xfrm>
          <a:prstGeom prst="rect">
            <a:avLst/>
          </a:prstGeom>
        </p:spPr>
        <p:txBody>
          <a:bodyPr/>
          <a:lstStyle>
            <a:defPPr>
              <a:defRPr lang="en-US"/>
            </a:defPPr>
            <a:lvl1pPr algn="l" rtl="0" eaLnBrk="0" fontAlgn="base" hangingPunct="0">
              <a:spcBef>
                <a:spcPct val="0"/>
              </a:spcBef>
              <a:spcAft>
                <a:spcPct val="0"/>
              </a:spcAft>
              <a:defRPr sz="800"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550E941-99E4-4403-A917-B30FF69A9617}" type="slidenum">
              <a:rPr lang="en-GB" altLang="en-US" sz="800" smtClean="0"/>
              <a:pPr>
                <a:defRPr/>
              </a:pPr>
              <a:t>‹#›</a:t>
            </a:fld>
            <a:endParaRPr lang="en-GB" altLang="en-US" sz="800"/>
          </a:p>
        </p:txBody>
      </p:sp>
    </p:spTree>
    <p:extLst>
      <p:ext uri="{BB962C8B-B14F-4D97-AF65-F5344CB8AC3E}">
        <p14:creationId xmlns:p14="http://schemas.microsoft.com/office/powerpoint/2010/main" val="33783524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a:xfrm>
            <a:off x="334433" y="6524626"/>
            <a:ext cx="1295400" cy="219075"/>
          </a:xfrm>
          <a:prstGeom prst="rect">
            <a:avLst/>
          </a:prstGeom>
        </p:spPr>
        <p:txBody>
          <a:bodyPr/>
          <a:lstStyle>
            <a:lvl1pPr>
              <a:defRPr/>
            </a:lvl1pPr>
          </a:lstStyle>
          <a:p>
            <a:pPr>
              <a:defRPr/>
            </a:pPr>
            <a:fld id="{9453B735-BACA-4CF9-84E6-D7AD67CD6A41}" type="datetime1">
              <a:rPr lang="en-GB" altLang="en-US"/>
              <a:pPr>
                <a:defRPr/>
              </a:pPr>
              <a:t>13/09/2024</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a:xfrm>
            <a:off x="10608733" y="6381751"/>
            <a:ext cx="973667" cy="339725"/>
          </a:xfrm>
          <a:prstGeom prst="rect">
            <a:avLst/>
          </a:prstGeom>
        </p:spPr>
        <p:txBody>
          <a:bodyPr/>
          <a:lstStyle>
            <a:lvl1pPr>
              <a:defRPr/>
            </a:lvl1pPr>
          </a:lstStyle>
          <a:p>
            <a:pPr>
              <a:defRPr/>
            </a:pPr>
            <a:fld id="{0669F83E-C611-4B90-8FAE-1379528B23C3}" type="slidenum">
              <a:rPr lang="en-GB" altLang="en-US"/>
              <a:pPr>
                <a:defRPr/>
              </a:pPr>
              <a:t>‹#›</a:t>
            </a:fld>
            <a:endParaRPr lang="en-GB" altLang="en-US"/>
          </a:p>
        </p:txBody>
      </p:sp>
      <p:sp>
        <p:nvSpPr>
          <p:cNvPr id="9" name="Text Box 11"/>
          <p:cNvSpPr txBox="1">
            <a:spLocks noChangeArrowheads="1"/>
          </p:cNvSpPr>
          <p:nvPr userDrawn="1"/>
        </p:nvSpPr>
        <p:spPr bwMode="auto">
          <a:xfrm>
            <a:off x="2" y="1"/>
            <a:ext cx="5999989" cy="339724"/>
          </a:xfrm>
          <a:prstGeom prst="rect">
            <a:avLst/>
          </a:prstGeom>
          <a:noFill/>
          <a:ln w="9525">
            <a:noFill/>
            <a:miter lim="800000"/>
            <a:headEnd/>
            <a:tailEnd/>
          </a:ln>
          <a:effectLst/>
        </p:spPr>
        <p:txBody>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a:defRPr/>
            </a:pPr>
            <a:r>
              <a:rPr lang="en-IN" altLang="en-US" sz="800" dirty="0"/>
              <a:t>Glen Arnold, </a:t>
            </a:r>
            <a:r>
              <a:rPr lang="en-US" altLang="en-US" sz="800" i="1" dirty="0"/>
              <a:t>Corporate Financial Management</a:t>
            </a:r>
            <a:r>
              <a:rPr lang="en-US" altLang="en-US" sz="800" dirty="0"/>
              <a:t>, 5</a:t>
            </a:r>
            <a:r>
              <a:rPr lang="en-US" altLang="en-US" sz="800" baseline="30000" dirty="0"/>
              <a:t>th</a:t>
            </a:r>
            <a:r>
              <a:rPr lang="en-US" altLang="en-US" sz="800" dirty="0"/>
              <a:t>  Edition © Pearson Education Limited 2013</a:t>
            </a:r>
            <a:endParaRPr lang="en-GB" altLang="en-US" sz="800" dirty="0"/>
          </a:p>
        </p:txBody>
      </p:sp>
      <p:sp>
        <p:nvSpPr>
          <p:cNvPr id="10" name="Slide Number Placeholder 5">
            <a:extLst>
              <a:ext uri="{FF2B5EF4-FFF2-40B4-BE49-F238E27FC236}">
                <a16:creationId xmlns:a16="http://schemas.microsoft.com/office/drawing/2014/main" id="{49EDCEDB-BC6D-4588-B62D-E297C3288852}"/>
              </a:ext>
            </a:extLst>
          </p:cNvPr>
          <p:cNvSpPr txBox="1">
            <a:spLocks/>
          </p:cNvSpPr>
          <p:nvPr userDrawn="1"/>
        </p:nvSpPr>
        <p:spPr>
          <a:xfrm>
            <a:off x="11472597" y="1"/>
            <a:ext cx="973667" cy="339725"/>
          </a:xfrm>
          <a:prstGeom prst="rect">
            <a:avLst/>
          </a:prstGeom>
        </p:spPr>
        <p:txBody>
          <a:bodyPr/>
          <a:lstStyle>
            <a:defPPr>
              <a:defRPr lang="en-US"/>
            </a:defPPr>
            <a:lvl1pPr algn="l" rtl="0" eaLnBrk="0" fontAlgn="base" hangingPunct="0">
              <a:spcBef>
                <a:spcPct val="0"/>
              </a:spcBef>
              <a:spcAft>
                <a:spcPct val="0"/>
              </a:spcAft>
              <a:defRPr sz="800"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550E941-99E4-4403-A917-B30FF69A9617}" type="slidenum">
              <a:rPr lang="en-GB" altLang="en-US" sz="800" smtClean="0"/>
              <a:pPr>
                <a:defRPr/>
              </a:pPr>
              <a:t>‹#›</a:t>
            </a:fld>
            <a:endParaRPr lang="en-GB" altLang="en-US" sz="800"/>
          </a:p>
        </p:txBody>
      </p:sp>
    </p:spTree>
    <p:extLst>
      <p:ext uri="{BB962C8B-B14F-4D97-AF65-F5344CB8AC3E}">
        <p14:creationId xmlns:p14="http://schemas.microsoft.com/office/powerpoint/2010/main" val="342045588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a:xfrm>
            <a:off x="334433" y="6524626"/>
            <a:ext cx="1295400" cy="219075"/>
          </a:xfrm>
          <a:prstGeom prst="rect">
            <a:avLst/>
          </a:prstGeom>
        </p:spPr>
        <p:txBody>
          <a:bodyPr/>
          <a:lstStyle>
            <a:lvl1pPr>
              <a:defRPr/>
            </a:lvl1pPr>
          </a:lstStyle>
          <a:p>
            <a:pPr>
              <a:defRPr/>
            </a:pPr>
            <a:fld id="{D58B45E6-64D3-4C5F-BDB6-A1B894EEEA29}" type="datetime1">
              <a:rPr lang="en-GB" altLang="en-US"/>
              <a:pPr>
                <a:defRPr/>
              </a:pPr>
              <a:t>13/09/2024</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a:xfrm>
            <a:off x="10608733" y="6381751"/>
            <a:ext cx="973667" cy="339725"/>
          </a:xfrm>
          <a:prstGeom prst="rect">
            <a:avLst/>
          </a:prstGeom>
        </p:spPr>
        <p:txBody>
          <a:bodyPr/>
          <a:lstStyle>
            <a:lvl1pPr>
              <a:defRPr/>
            </a:lvl1pPr>
          </a:lstStyle>
          <a:p>
            <a:pPr>
              <a:defRPr/>
            </a:pPr>
            <a:fld id="{FAF5663D-1B9D-48C8-BD8E-835F92F174D7}" type="slidenum">
              <a:rPr lang="en-GB" altLang="en-US"/>
              <a:pPr>
                <a:defRPr/>
              </a:pPr>
              <a:t>‹#›</a:t>
            </a:fld>
            <a:endParaRPr lang="en-GB" altLang="en-US"/>
          </a:p>
        </p:txBody>
      </p:sp>
      <p:sp>
        <p:nvSpPr>
          <p:cNvPr id="5" name="Text Box 11"/>
          <p:cNvSpPr txBox="1">
            <a:spLocks noChangeArrowheads="1"/>
          </p:cNvSpPr>
          <p:nvPr userDrawn="1"/>
        </p:nvSpPr>
        <p:spPr bwMode="auto">
          <a:xfrm>
            <a:off x="2" y="1"/>
            <a:ext cx="5999989" cy="339724"/>
          </a:xfrm>
          <a:prstGeom prst="rect">
            <a:avLst/>
          </a:prstGeom>
          <a:noFill/>
          <a:ln w="9525">
            <a:noFill/>
            <a:miter lim="800000"/>
            <a:headEnd/>
            <a:tailEnd/>
          </a:ln>
          <a:effectLst/>
        </p:spPr>
        <p:txBody>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a:defRPr/>
            </a:pPr>
            <a:r>
              <a:rPr lang="en-IN" altLang="en-US" sz="800" dirty="0"/>
              <a:t>Glen Arnold, </a:t>
            </a:r>
            <a:r>
              <a:rPr lang="en-US" altLang="en-US" sz="800" i="1" dirty="0"/>
              <a:t>Corporate Financial Management</a:t>
            </a:r>
            <a:r>
              <a:rPr lang="en-US" altLang="en-US" sz="800" dirty="0"/>
              <a:t>, 5</a:t>
            </a:r>
            <a:r>
              <a:rPr lang="en-US" altLang="en-US" sz="800" baseline="30000" dirty="0"/>
              <a:t>th</a:t>
            </a:r>
            <a:r>
              <a:rPr lang="en-US" altLang="en-US" sz="800" dirty="0"/>
              <a:t>  Edition © Pearson Education Limited 2013</a:t>
            </a:r>
            <a:endParaRPr lang="en-GB" altLang="en-US" sz="800" dirty="0"/>
          </a:p>
        </p:txBody>
      </p:sp>
      <p:sp>
        <p:nvSpPr>
          <p:cNvPr id="6" name="Slide Number Placeholder 5">
            <a:extLst>
              <a:ext uri="{FF2B5EF4-FFF2-40B4-BE49-F238E27FC236}">
                <a16:creationId xmlns:a16="http://schemas.microsoft.com/office/drawing/2014/main" id="{49EDCEDB-BC6D-4588-B62D-E297C3288852}"/>
              </a:ext>
            </a:extLst>
          </p:cNvPr>
          <p:cNvSpPr txBox="1">
            <a:spLocks/>
          </p:cNvSpPr>
          <p:nvPr userDrawn="1"/>
        </p:nvSpPr>
        <p:spPr>
          <a:xfrm>
            <a:off x="11472597" y="1"/>
            <a:ext cx="973667" cy="339725"/>
          </a:xfrm>
          <a:prstGeom prst="rect">
            <a:avLst/>
          </a:prstGeom>
        </p:spPr>
        <p:txBody>
          <a:bodyPr/>
          <a:lstStyle>
            <a:defPPr>
              <a:defRPr lang="en-US"/>
            </a:defPPr>
            <a:lvl1pPr algn="l" rtl="0" eaLnBrk="0" fontAlgn="base" hangingPunct="0">
              <a:spcBef>
                <a:spcPct val="0"/>
              </a:spcBef>
              <a:spcAft>
                <a:spcPct val="0"/>
              </a:spcAft>
              <a:defRPr sz="800"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550E941-99E4-4403-A917-B30FF69A9617}" type="slidenum">
              <a:rPr lang="en-GB" altLang="en-US" sz="800" smtClean="0"/>
              <a:pPr>
                <a:defRPr/>
              </a:pPr>
              <a:t>‹#›</a:t>
            </a:fld>
            <a:endParaRPr lang="en-GB" altLang="en-US" sz="800"/>
          </a:p>
        </p:txBody>
      </p:sp>
    </p:spTree>
    <p:extLst>
      <p:ext uri="{BB962C8B-B14F-4D97-AF65-F5344CB8AC3E}">
        <p14:creationId xmlns:p14="http://schemas.microsoft.com/office/powerpoint/2010/main" val="181568417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a:xfrm>
            <a:off x="334433" y="6524626"/>
            <a:ext cx="1295400" cy="219075"/>
          </a:xfrm>
          <a:prstGeom prst="rect">
            <a:avLst/>
          </a:prstGeom>
        </p:spPr>
        <p:txBody>
          <a:bodyPr/>
          <a:lstStyle>
            <a:lvl1pPr>
              <a:defRPr/>
            </a:lvl1pPr>
          </a:lstStyle>
          <a:p>
            <a:pPr>
              <a:defRPr/>
            </a:pPr>
            <a:fld id="{D30023C4-5528-489E-A726-D14A340FF59E}" type="datetime1">
              <a:rPr lang="en-GB" altLang="en-US"/>
              <a:pPr>
                <a:defRPr/>
              </a:pPr>
              <a:t>13/09/2024</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a:xfrm>
            <a:off x="10608733" y="6381751"/>
            <a:ext cx="973667" cy="339725"/>
          </a:xfrm>
          <a:prstGeom prst="rect">
            <a:avLst/>
          </a:prstGeom>
        </p:spPr>
        <p:txBody>
          <a:bodyPr/>
          <a:lstStyle>
            <a:lvl1pPr>
              <a:defRPr/>
            </a:lvl1pPr>
          </a:lstStyle>
          <a:p>
            <a:pPr>
              <a:defRPr/>
            </a:pPr>
            <a:fld id="{AA1819AB-B9DA-41D7-8C91-5DE9528F5AA4}" type="slidenum">
              <a:rPr lang="en-GB" altLang="en-US"/>
              <a:pPr>
                <a:defRPr/>
              </a:pPr>
              <a:t>‹#›</a:t>
            </a:fld>
            <a:endParaRPr lang="en-GB" altLang="en-US"/>
          </a:p>
        </p:txBody>
      </p:sp>
      <p:sp>
        <p:nvSpPr>
          <p:cNvPr id="4" name="Text Box 11"/>
          <p:cNvSpPr txBox="1">
            <a:spLocks noChangeArrowheads="1"/>
          </p:cNvSpPr>
          <p:nvPr userDrawn="1"/>
        </p:nvSpPr>
        <p:spPr bwMode="auto">
          <a:xfrm>
            <a:off x="2" y="1"/>
            <a:ext cx="5999989" cy="339724"/>
          </a:xfrm>
          <a:prstGeom prst="rect">
            <a:avLst/>
          </a:prstGeom>
          <a:noFill/>
          <a:ln w="9525">
            <a:noFill/>
            <a:miter lim="800000"/>
            <a:headEnd/>
            <a:tailEnd/>
          </a:ln>
          <a:effectLst/>
        </p:spPr>
        <p:txBody>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a:defRPr/>
            </a:pPr>
            <a:r>
              <a:rPr lang="en-IN" altLang="en-US" sz="800" dirty="0"/>
              <a:t>Glen Arnold, </a:t>
            </a:r>
            <a:r>
              <a:rPr lang="en-US" altLang="en-US" sz="800" i="1" dirty="0"/>
              <a:t>Corporate Financial Management</a:t>
            </a:r>
            <a:r>
              <a:rPr lang="en-US" altLang="en-US" sz="800" dirty="0"/>
              <a:t>, 5</a:t>
            </a:r>
            <a:r>
              <a:rPr lang="en-US" altLang="en-US" sz="800" baseline="30000" dirty="0"/>
              <a:t>th</a:t>
            </a:r>
            <a:r>
              <a:rPr lang="en-US" altLang="en-US" sz="800" dirty="0"/>
              <a:t>  Edition © Pearson Education Limited 2013</a:t>
            </a:r>
            <a:endParaRPr lang="en-GB" altLang="en-US" sz="800" dirty="0"/>
          </a:p>
        </p:txBody>
      </p:sp>
      <p:sp>
        <p:nvSpPr>
          <p:cNvPr id="5" name="Slide Number Placeholder 5">
            <a:extLst>
              <a:ext uri="{FF2B5EF4-FFF2-40B4-BE49-F238E27FC236}">
                <a16:creationId xmlns:a16="http://schemas.microsoft.com/office/drawing/2014/main" id="{49EDCEDB-BC6D-4588-B62D-E297C3288852}"/>
              </a:ext>
            </a:extLst>
          </p:cNvPr>
          <p:cNvSpPr txBox="1">
            <a:spLocks/>
          </p:cNvSpPr>
          <p:nvPr userDrawn="1"/>
        </p:nvSpPr>
        <p:spPr>
          <a:xfrm>
            <a:off x="11472597" y="1"/>
            <a:ext cx="973667" cy="339725"/>
          </a:xfrm>
          <a:prstGeom prst="rect">
            <a:avLst/>
          </a:prstGeom>
        </p:spPr>
        <p:txBody>
          <a:bodyPr/>
          <a:lstStyle>
            <a:defPPr>
              <a:defRPr lang="en-US"/>
            </a:defPPr>
            <a:lvl1pPr algn="l" rtl="0" eaLnBrk="0" fontAlgn="base" hangingPunct="0">
              <a:spcBef>
                <a:spcPct val="0"/>
              </a:spcBef>
              <a:spcAft>
                <a:spcPct val="0"/>
              </a:spcAft>
              <a:defRPr sz="800"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550E941-99E4-4403-A917-B30FF69A9617}" type="slidenum">
              <a:rPr lang="en-GB" altLang="en-US" sz="800" smtClean="0"/>
              <a:pPr>
                <a:defRPr/>
              </a:pPr>
              <a:t>‹#›</a:t>
            </a:fld>
            <a:endParaRPr lang="en-GB" altLang="en-US" sz="800"/>
          </a:p>
        </p:txBody>
      </p:sp>
    </p:spTree>
    <p:extLst>
      <p:ext uri="{BB962C8B-B14F-4D97-AF65-F5344CB8AC3E}">
        <p14:creationId xmlns:p14="http://schemas.microsoft.com/office/powerpoint/2010/main" val="411729420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a:prstGeom prst="rect">
            <a:avLst/>
          </a:prstGeo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a:xfrm>
            <a:off x="334433" y="6524626"/>
            <a:ext cx="1295400" cy="219075"/>
          </a:xfrm>
          <a:prstGeom prst="rect">
            <a:avLst/>
          </a:prstGeom>
        </p:spPr>
        <p:txBody>
          <a:bodyPr/>
          <a:lstStyle>
            <a:lvl1pPr>
              <a:defRPr/>
            </a:lvl1pPr>
          </a:lstStyle>
          <a:p>
            <a:pPr>
              <a:defRPr/>
            </a:pPr>
            <a:fld id="{0AF297A0-C124-4ADC-9EF2-B843F7980417}" type="datetime1">
              <a:rPr lang="en-GB" altLang="en-US"/>
              <a:pPr>
                <a:defRPr/>
              </a:pPr>
              <a:t>13/09/2024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a:xfrm>
            <a:off x="10608733" y="6381751"/>
            <a:ext cx="973667" cy="339725"/>
          </a:xfrm>
          <a:prstGeom prst="rect">
            <a:avLst/>
          </a:prstGeom>
        </p:spPr>
        <p:txBody>
          <a:bodyPr/>
          <a:lstStyle>
            <a:lvl1pPr>
              <a:defRPr/>
            </a:lvl1pPr>
          </a:lstStyle>
          <a:p>
            <a:pPr>
              <a:defRPr/>
            </a:pPr>
            <a:fld id="{EF707D33-CDDE-408A-A9D9-8533BBB69567}" type="slidenum">
              <a:rPr lang="en-GB" altLang="en-US"/>
              <a:pPr>
                <a:defRPr/>
              </a:pPr>
              <a:t>‹#›</a:t>
            </a:fld>
            <a:endParaRPr lang="en-GB" altLang="en-US"/>
          </a:p>
        </p:txBody>
      </p:sp>
      <p:sp>
        <p:nvSpPr>
          <p:cNvPr id="7" name="Text Box 11"/>
          <p:cNvSpPr txBox="1">
            <a:spLocks noChangeArrowheads="1"/>
          </p:cNvSpPr>
          <p:nvPr userDrawn="1"/>
        </p:nvSpPr>
        <p:spPr bwMode="auto">
          <a:xfrm>
            <a:off x="2" y="1"/>
            <a:ext cx="5999989" cy="339724"/>
          </a:xfrm>
          <a:prstGeom prst="rect">
            <a:avLst/>
          </a:prstGeom>
          <a:noFill/>
          <a:ln w="9525">
            <a:noFill/>
            <a:miter lim="800000"/>
            <a:headEnd/>
            <a:tailEnd/>
          </a:ln>
          <a:effectLst/>
        </p:spPr>
        <p:txBody>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a:defRPr/>
            </a:pPr>
            <a:r>
              <a:rPr lang="en-IN" altLang="en-US" sz="800" dirty="0"/>
              <a:t>Glen Arnold, </a:t>
            </a:r>
            <a:r>
              <a:rPr lang="en-US" altLang="en-US" sz="800" i="1" dirty="0"/>
              <a:t>Corporate Financial Management</a:t>
            </a:r>
            <a:r>
              <a:rPr lang="en-US" altLang="en-US" sz="800" dirty="0"/>
              <a:t>, 5</a:t>
            </a:r>
            <a:r>
              <a:rPr lang="en-US" altLang="en-US" sz="800" baseline="30000" dirty="0"/>
              <a:t>th</a:t>
            </a:r>
            <a:r>
              <a:rPr lang="en-US" altLang="en-US" sz="800" dirty="0"/>
              <a:t>  Edition © Pearson Education Limited 2013</a:t>
            </a:r>
            <a:endParaRPr lang="en-GB" altLang="en-US" sz="800" dirty="0"/>
          </a:p>
        </p:txBody>
      </p:sp>
      <p:sp>
        <p:nvSpPr>
          <p:cNvPr id="8" name="Slide Number Placeholder 5">
            <a:extLst>
              <a:ext uri="{FF2B5EF4-FFF2-40B4-BE49-F238E27FC236}">
                <a16:creationId xmlns:a16="http://schemas.microsoft.com/office/drawing/2014/main" id="{49EDCEDB-BC6D-4588-B62D-E297C3288852}"/>
              </a:ext>
            </a:extLst>
          </p:cNvPr>
          <p:cNvSpPr txBox="1">
            <a:spLocks/>
          </p:cNvSpPr>
          <p:nvPr userDrawn="1"/>
        </p:nvSpPr>
        <p:spPr>
          <a:xfrm>
            <a:off x="11472597" y="1"/>
            <a:ext cx="973667" cy="339725"/>
          </a:xfrm>
          <a:prstGeom prst="rect">
            <a:avLst/>
          </a:prstGeom>
        </p:spPr>
        <p:txBody>
          <a:bodyPr/>
          <a:lstStyle>
            <a:defPPr>
              <a:defRPr lang="en-US"/>
            </a:defPPr>
            <a:lvl1pPr algn="l" rtl="0" eaLnBrk="0" fontAlgn="base" hangingPunct="0">
              <a:spcBef>
                <a:spcPct val="0"/>
              </a:spcBef>
              <a:spcAft>
                <a:spcPct val="0"/>
              </a:spcAft>
              <a:defRPr sz="800"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550E941-99E4-4403-A917-B30FF69A9617}" type="slidenum">
              <a:rPr lang="en-GB" altLang="en-US" sz="800" smtClean="0"/>
              <a:pPr>
                <a:defRPr/>
              </a:pPr>
              <a:t>‹#›</a:t>
            </a:fld>
            <a:endParaRPr lang="en-GB" altLang="en-US" sz="800"/>
          </a:p>
        </p:txBody>
      </p:sp>
    </p:spTree>
    <p:extLst>
      <p:ext uri="{BB962C8B-B14F-4D97-AF65-F5344CB8AC3E}">
        <p14:creationId xmlns:p14="http://schemas.microsoft.com/office/powerpoint/2010/main" val="364644791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a:prstGeom prst="rect">
            <a:avLst/>
          </a:prstGeo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a:prstGeom prst="rect">
            <a:avLst/>
          </a:prstGeo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a:xfrm>
            <a:off x="334433" y="6524626"/>
            <a:ext cx="1295400" cy="219075"/>
          </a:xfrm>
          <a:prstGeom prst="rect">
            <a:avLst/>
          </a:prstGeom>
        </p:spPr>
        <p:txBody>
          <a:bodyPr/>
          <a:lstStyle>
            <a:lvl1pPr>
              <a:defRPr/>
            </a:lvl1pPr>
          </a:lstStyle>
          <a:p>
            <a:pPr>
              <a:defRPr/>
            </a:pPr>
            <a:fld id="{BBFE7C81-BC59-49C4-B970-6020E639505B}" type="datetime1">
              <a:rPr lang="en-GB" altLang="en-US"/>
              <a:pPr>
                <a:defRPr/>
              </a:pPr>
              <a:t>13/09/2024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a:xfrm>
            <a:off x="10608733" y="6381751"/>
            <a:ext cx="973667" cy="339725"/>
          </a:xfrm>
          <a:prstGeom prst="rect">
            <a:avLst/>
          </a:prstGeom>
        </p:spPr>
        <p:txBody>
          <a:bodyPr/>
          <a:lstStyle>
            <a:lvl1pPr>
              <a:defRPr/>
            </a:lvl1pPr>
          </a:lstStyle>
          <a:p>
            <a:pPr>
              <a:defRPr/>
            </a:pPr>
            <a:fld id="{1C564236-0921-40F4-A526-D08299A9CEDF}" type="slidenum">
              <a:rPr lang="en-GB" altLang="en-US"/>
              <a:pPr>
                <a:defRPr/>
              </a:pPr>
              <a:t>‹#›</a:t>
            </a:fld>
            <a:endParaRPr lang="en-GB" altLang="en-US"/>
          </a:p>
        </p:txBody>
      </p:sp>
      <p:sp>
        <p:nvSpPr>
          <p:cNvPr id="7" name="Text Box 11"/>
          <p:cNvSpPr txBox="1">
            <a:spLocks noChangeArrowheads="1"/>
          </p:cNvSpPr>
          <p:nvPr userDrawn="1"/>
        </p:nvSpPr>
        <p:spPr bwMode="auto">
          <a:xfrm>
            <a:off x="2" y="1"/>
            <a:ext cx="5999989" cy="339724"/>
          </a:xfrm>
          <a:prstGeom prst="rect">
            <a:avLst/>
          </a:prstGeom>
          <a:noFill/>
          <a:ln w="9525">
            <a:noFill/>
            <a:miter lim="800000"/>
            <a:headEnd/>
            <a:tailEnd/>
          </a:ln>
          <a:effectLst/>
        </p:spPr>
        <p:txBody>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a:defRPr/>
            </a:pPr>
            <a:r>
              <a:rPr lang="en-IN" altLang="en-US" sz="800" dirty="0"/>
              <a:t>Glen Arnold, </a:t>
            </a:r>
            <a:r>
              <a:rPr lang="en-US" altLang="en-US" sz="800" i="1" dirty="0"/>
              <a:t>Corporate Financial Management</a:t>
            </a:r>
            <a:r>
              <a:rPr lang="en-US" altLang="en-US" sz="800" dirty="0"/>
              <a:t>, 5</a:t>
            </a:r>
            <a:r>
              <a:rPr lang="en-US" altLang="en-US" sz="800" baseline="30000" dirty="0"/>
              <a:t>th</a:t>
            </a:r>
            <a:r>
              <a:rPr lang="en-US" altLang="en-US" sz="800" dirty="0"/>
              <a:t>  Edition © Pearson Education Limited 2013</a:t>
            </a:r>
            <a:endParaRPr lang="en-GB" altLang="en-US" sz="800" dirty="0"/>
          </a:p>
        </p:txBody>
      </p:sp>
      <p:sp>
        <p:nvSpPr>
          <p:cNvPr id="8" name="Slide Number Placeholder 5">
            <a:extLst>
              <a:ext uri="{FF2B5EF4-FFF2-40B4-BE49-F238E27FC236}">
                <a16:creationId xmlns:a16="http://schemas.microsoft.com/office/drawing/2014/main" id="{49EDCEDB-BC6D-4588-B62D-E297C3288852}"/>
              </a:ext>
            </a:extLst>
          </p:cNvPr>
          <p:cNvSpPr txBox="1">
            <a:spLocks/>
          </p:cNvSpPr>
          <p:nvPr userDrawn="1"/>
        </p:nvSpPr>
        <p:spPr>
          <a:xfrm>
            <a:off x="11472597" y="1"/>
            <a:ext cx="973667" cy="339725"/>
          </a:xfrm>
          <a:prstGeom prst="rect">
            <a:avLst/>
          </a:prstGeom>
        </p:spPr>
        <p:txBody>
          <a:bodyPr/>
          <a:lstStyle>
            <a:defPPr>
              <a:defRPr lang="en-US"/>
            </a:defPPr>
            <a:lvl1pPr algn="l" rtl="0" eaLnBrk="0" fontAlgn="base" hangingPunct="0">
              <a:spcBef>
                <a:spcPct val="0"/>
              </a:spcBef>
              <a:spcAft>
                <a:spcPct val="0"/>
              </a:spcAft>
              <a:defRPr sz="800"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550E941-99E4-4403-A917-B30FF69A9617}" type="slidenum">
              <a:rPr lang="en-GB" altLang="en-US" sz="800" smtClean="0"/>
              <a:pPr>
                <a:defRPr/>
              </a:pPr>
              <a:t>‹#›</a:t>
            </a:fld>
            <a:endParaRPr lang="en-GB" altLang="en-US" sz="800"/>
          </a:p>
        </p:txBody>
      </p:sp>
    </p:spTree>
    <p:extLst>
      <p:ext uri="{BB962C8B-B14F-4D97-AF65-F5344CB8AC3E}">
        <p14:creationId xmlns:p14="http://schemas.microsoft.com/office/powerpoint/2010/main" val="312558442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p>
            <a:r>
              <a:rPr lang="en-US"/>
              <a:t>Click to edit Master title style</a:t>
            </a:r>
            <a:endParaRPr lang="en-GB"/>
          </a:p>
        </p:txBody>
      </p:sp>
      <p:sp>
        <p:nvSpPr>
          <p:cNvPr id="3" name="Vertical Text Placeholder 2"/>
          <p:cNvSpPr>
            <a:spLocks noGrp="1"/>
          </p:cNvSpPr>
          <p:nvPr>
            <p:ph type="body" orient="vert" idx="1"/>
          </p:nvPr>
        </p:nvSpPr>
        <p:spPr>
          <a:xfrm>
            <a:off x="609600" y="1600200"/>
            <a:ext cx="10972800" cy="3916363"/>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a:xfrm>
            <a:off x="334433" y="6524626"/>
            <a:ext cx="1295400" cy="219075"/>
          </a:xfrm>
          <a:prstGeom prst="rect">
            <a:avLst/>
          </a:prstGeom>
        </p:spPr>
        <p:txBody>
          <a:bodyPr/>
          <a:lstStyle>
            <a:lvl1pPr>
              <a:defRPr/>
            </a:lvl1pPr>
          </a:lstStyle>
          <a:p>
            <a:pPr>
              <a:defRPr/>
            </a:pPr>
            <a:fld id="{312EEDF0-64B3-49F7-80EF-7E736BE598CD}" type="datetime1">
              <a:rPr lang="en-GB" altLang="en-US"/>
              <a:pPr>
                <a:defRPr/>
              </a:pPr>
              <a:t>13/09/2024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a:xfrm>
            <a:off x="10608733" y="6381751"/>
            <a:ext cx="973667" cy="339725"/>
          </a:xfrm>
          <a:prstGeom prst="rect">
            <a:avLst/>
          </a:prstGeom>
        </p:spPr>
        <p:txBody>
          <a:bodyPr/>
          <a:lstStyle>
            <a:lvl1pPr>
              <a:defRPr/>
            </a:lvl1pPr>
          </a:lstStyle>
          <a:p>
            <a:pPr>
              <a:defRPr/>
            </a:pPr>
            <a:fld id="{C05FFBAA-7097-4EBF-8EC8-BA13F122F32E}" type="slidenum">
              <a:rPr lang="en-GB" altLang="en-US"/>
              <a:pPr>
                <a:defRPr/>
              </a:pPr>
              <a:t>‹#›</a:t>
            </a:fld>
            <a:endParaRPr lang="en-GB" altLang="en-US"/>
          </a:p>
        </p:txBody>
      </p:sp>
      <p:sp>
        <p:nvSpPr>
          <p:cNvPr id="6" name="Text Box 11"/>
          <p:cNvSpPr txBox="1">
            <a:spLocks noChangeArrowheads="1"/>
          </p:cNvSpPr>
          <p:nvPr userDrawn="1"/>
        </p:nvSpPr>
        <p:spPr bwMode="auto">
          <a:xfrm>
            <a:off x="2" y="1"/>
            <a:ext cx="5999989" cy="339724"/>
          </a:xfrm>
          <a:prstGeom prst="rect">
            <a:avLst/>
          </a:prstGeom>
          <a:noFill/>
          <a:ln w="9525">
            <a:noFill/>
            <a:miter lim="800000"/>
            <a:headEnd/>
            <a:tailEnd/>
          </a:ln>
          <a:effectLst/>
        </p:spPr>
        <p:txBody>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a:defRPr/>
            </a:pPr>
            <a:r>
              <a:rPr lang="en-IN" altLang="en-US" sz="800" dirty="0"/>
              <a:t>Glen Arnold, </a:t>
            </a:r>
            <a:r>
              <a:rPr lang="en-US" altLang="en-US" sz="800" i="1" dirty="0"/>
              <a:t>Corporate Financial Management</a:t>
            </a:r>
            <a:r>
              <a:rPr lang="en-US" altLang="en-US" sz="800" dirty="0"/>
              <a:t>, 5</a:t>
            </a:r>
            <a:r>
              <a:rPr lang="en-US" altLang="en-US" sz="800" baseline="30000" dirty="0"/>
              <a:t>th</a:t>
            </a:r>
            <a:r>
              <a:rPr lang="en-US" altLang="en-US" sz="800" dirty="0"/>
              <a:t>  Edition © Pearson Education Limited 2013</a:t>
            </a:r>
            <a:endParaRPr lang="en-GB" altLang="en-US" sz="800" dirty="0"/>
          </a:p>
        </p:txBody>
      </p:sp>
      <p:sp>
        <p:nvSpPr>
          <p:cNvPr id="7" name="Slide Number Placeholder 5">
            <a:extLst>
              <a:ext uri="{FF2B5EF4-FFF2-40B4-BE49-F238E27FC236}">
                <a16:creationId xmlns:a16="http://schemas.microsoft.com/office/drawing/2014/main" id="{49EDCEDB-BC6D-4588-B62D-E297C3288852}"/>
              </a:ext>
            </a:extLst>
          </p:cNvPr>
          <p:cNvSpPr txBox="1">
            <a:spLocks/>
          </p:cNvSpPr>
          <p:nvPr userDrawn="1"/>
        </p:nvSpPr>
        <p:spPr>
          <a:xfrm>
            <a:off x="11472597" y="1"/>
            <a:ext cx="973667" cy="339725"/>
          </a:xfrm>
          <a:prstGeom prst="rect">
            <a:avLst/>
          </a:prstGeom>
        </p:spPr>
        <p:txBody>
          <a:bodyPr/>
          <a:lstStyle>
            <a:defPPr>
              <a:defRPr lang="en-US"/>
            </a:defPPr>
            <a:lvl1pPr algn="l" rtl="0" eaLnBrk="0" fontAlgn="base" hangingPunct="0">
              <a:spcBef>
                <a:spcPct val="0"/>
              </a:spcBef>
              <a:spcAft>
                <a:spcPct val="0"/>
              </a:spcAft>
              <a:defRPr sz="800"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550E941-99E4-4403-A917-B30FF69A9617}" type="slidenum">
              <a:rPr lang="en-GB" altLang="en-US" sz="800" smtClean="0"/>
              <a:pPr>
                <a:defRPr/>
              </a:pPr>
              <a:t>‹#›</a:t>
            </a:fld>
            <a:endParaRPr lang="en-GB" altLang="en-US" sz="800"/>
          </a:p>
        </p:txBody>
      </p:sp>
    </p:spTree>
    <p:extLst>
      <p:ext uri="{BB962C8B-B14F-4D97-AF65-F5344CB8AC3E}">
        <p14:creationId xmlns:p14="http://schemas.microsoft.com/office/powerpoint/2010/main" val="311497495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a:prstGeom prst="rect">
            <a:avLst/>
          </a:prstGeo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a:xfrm>
            <a:off x="334433" y="6524626"/>
            <a:ext cx="1295400" cy="219075"/>
          </a:xfrm>
          <a:prstGeom prst="rect">
            <a:avLst/>
          </a:prstGeom>
        </p:spPr>
        <p:txBody>
          <a:bodyPr/>
          <a:lstStyle>
            <a:lvl1pPr>
              <a:defRPr/>
            </a:lvl1pPr>
          </a:lstStyle>
          <a:p>
            <a:pPr>
              <a:defRPr/>
            </a:pPr>
            <a:fld id="{AF471B8D-6ACC-4BC6-87AC-49C3135EE585}" type="datetime1">
              <a:rPr lang="en-GB" altLang="en-US"/>
              <a:pPr>
                <a:defRPr/>
              </a:pPr>
              <a:t>13/09/2024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a:xfrm>
            <a:off x="10608733" y="6381751"/>
            <a:ext cx="973667" cy="339725"/>
          </a:xfrm>
          <a:prstGeom prst="rect">
            <a:avLst/>
          </a:prstGeom>
        </p:spPr>
        <p:txBody>
          <a:bodyPr/>
          <a:lstStyle>
            <a:lvl1pPr>
              <a:defRPr/>
            </a:lvl1pPr>
          </a:lstStyle>
          <a:p>
            <a:pPr>
              <a:defRPr/>
            </a:pPr>
            <a:fld id="{3F27268F-FCE8-404C-B794-14F77261286D}" type="slidenum">
              <a:rPr lang="en-GB" altLang="en-US"/>
              <a:pPr>
                <a:defRPr/>
              </a:pPr>
              <a:t>‹#›</a:t>
            </a:fld>
            <a:endParaRPr lang="en-GB" altLang="en-US"/>
          </a:p>
        </p:txBody>
      </p:sp>
      <p:sp>
        <p:nvSpPr>
          <p:cNvPr id="6" name="Text Box 11"/>
          <p:cNvSpPr txBox="1">
            <a:spLocks noChangeArrowheads="1"/>
          </p:cNvSpPr>
          <p:nvPr userDrawn="1"/>
        </p:nvSpPr>
        <p:spPr bwMode="auto">
          <a:xfrm>
            <a:off x="2" y="1"/>
            <a:ext cx="5999989" cy="339724"/>
          </a:xfrm>
          <a:prstGeom prst="rect">
            <a:avLst/>
          </a:prstGeom>
          <a:noFill/>
          <a:ln w="9525">
            <a:noFill/>
            <a:miter lim="800000"/>
            <a:headEnd/>
            <a:tailEnd/>
          </a:ln>
          <a:effectLst/>
        </p:spPr>
        <p:txBody>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a:defRPr/>
            </a:pPr>
            <a:r>
              <a:rPr lang="en-IN" altLang="en-US" sz="800" dirty="0"/>
              <a:t>Glen Arnold, </a:t>
            </a:r>
            <a:r>
              <a:rPr lang="en-US" altLang="en-US" sz="800" i="1" dirty="0"/>
              <a:t>Corporate Financial Management</a:t>
            </a:r>
            <a:r>
              <a:rPr lang="en-US" altLang="en-US" sz="800" dirty="0"/>
              <a:t>, 5</a:t>
            </a:r>
            <a:r>
              <a:rPr lang="en-US" altLang="en-US" sz="800" baseline="30000" dirty="0"/>
              <a:t>th</a:t>
            </a:r>
            <a:r>
              <a:rPr lang="en-US" altLang="en-US" sz="800" dirty="0"/>
              <a:t>  Edition © Pearson Education Limited 2013</a:t>
            </a:r>
            <a:endParaRPr lang="en-GB" altLang="en-US" sz="800" dirty="0"/>
          </a:p>
        </p:txBody>
      </p:sp>
      <p:sp>
        <p:nvSpPr>
          <p:cNvPr id="7" name="Slide Number Placeholder 5">
            <a:extLst>
              <a:ext uri="{FF2B5EF4-FFF2-40B4-BE49-F238E27FC236}">
                <a16:creationId xmlns:a16="http://schemas.microsoft.com/office/drawing/2014/main" id="{49EDCEDB-BC6D-4588-B62D-E297C3288852}"/>
              </a:ext>
            </a:extLst>
          </p:cNvPr>
          <p:cNvSpPr txBox="1">
            <a:spLocks/>
          </p:cNvSpPr>
          <p:nvPr userDrawn="1"/>
        </p:nvSpPr>
        <p:spPr>
          <a:xfrm>
            <a:off x="11472597" y="1"/>
            <a:ext cx="973667" cy="339725"/>
          </a:xfrm>
          <a:prstGeom prst="rect">
            <a:avLst/>
          </a:prstGeom>
        </p:spPr>
        <p:txBody>
          <a:bodyPr/>
          <a:lstStyle>
            <a:defPPr>
              <a:defRPr lang="en-US"/>
            </a:defPPr>
            <a:lvl1pPr algn="l" rtl="0" eaLnBrk="0" fontAlgn="base" hangingPunct="0">
              <a:spcBef>
                <a:spcPct val="0"/>
              </a:spcBef>
              <a:spcAft>
                <a:spcPct val="0"/>
              </a:spcAft>
              <a:defRPr sz="800"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550E941-99E4-4403-A917-B30FF69A9617}" type="slidenum">
              <a:rPr lang="en-GB" altLang="en-US" sz="800" smtClean="0"/>
              <a:pPr>
                <a:defRPr/>
              </a:pPr>
              <a:t>‹#›</a:t>
            </a:fld>
            <a:endParaRPr lang="en-GB" altLang="en-US" sz="800"/>
          </a:p>
        </p:txBody>
      </p:sp>
    </p:spTree>
    <p:extLst>
      <p:ext uri="{BB962C8B-B14F-4D97-AF65-F5344CB8AC3E}">
        <p14:creationId xmlns:p14="http://schemas.microsoft.com/office/powerpoint/2010/main" val="98999356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endParaRPr lang="en-GB"/>
          </a:p>
        </p:txBody>
      </p:sp>
      <p:sp>
        <p:nvSpPr>
          <p:cNvPr id="3" name="Table Placeholder 2"/>
          <p:cNvSpPr>
            <a:spLocks noGrp="1"/>
          </p:cNvSpPr>
          <p:nvPr>
            <p:ph type="tbl" idx="1"/>
          </p:nvPr>
        </p:nvSpPr>
        <p:spPr>
          <a:xfrm>
            <a:off x="609600" y="1600201"/>
            <a:ext cx="10972800" cy="4525963"/>
          </a:xfrm>
        </p:spPr>
        <p:txBody>
          <a:bodyPr/>
          <a:lstStyle/>
          <a:p>
            <a:pPr lvl="0"/>
            <a:endParaRPr lang="en-GB" noProof="0"/>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fld id="{3C107EFD-A413-40D9-8B6D-6CF5024404BB}" type="slidenum">
              <a:rPr lang="en-GB" altLang="en-US"/>
              <a:pPr/>
              <a:t>‹#›</a:t>
            </a:fld>
            <a:endParaRPr lang="en-GB" altLang="en-US"/>
          </a:p>
        </p:txBody>
      </p:sp>
      <p:sp>
        <p:nvSpPr>
          <p:cNvPr id="7" name="Text Box 11"/>
          <p:cNvSpPr txBox="1">
            <a:spLocks noChangeArrowheads="1"/>
          </p:cNvSpPr>
          <p:nvPr userDrawn="1"/>
        </p:nvSpPr>
        <p:spPr bwMode="auto">
          <a:xfrm>
            <a:off x="2" y="1"/>
            <a:ext cx="5999989" cy="339724"/>
          </a:xfrm>
          <a:prstGeom prst="rect">
            <a:avLst/>
          </a:prstGeom>
          <a:noFill/>
          <a:ln w="9525">
            <a:noFill/>
            <a:miter lim="800000"/>
            <a:headEnd/>
            <a:tailEnd/>
          </a:ln>
          <a:effectLst/>
        </p:spPr>
        <p:txBody>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a:defRPr/>
            </a:pPr>
            <a:r>
              <a:rPr lang="en-IN" altLang="en-US" sz="800" dirty="0"/>
              <a:t>Glen Arnold, </a:t>
            </a:r>
            <a:r>
              <a:rPr lang="en-US" altLang="en-US" sz="800" i="1" dirty="0"/>
              <a:t>Corporate Financial Management</a:t>
            </a:r>
            <a:r>
              <a:rPr lang="en-US" altLang="en-US" sz="800" dirty="0"/>
              <a:t>, 5</a:t>
            </a:r>
            <a:r>
              <a:rPr lang="en-US" altLang="en-US" sz="800" baseline="30000" dirty="0"/>
              <a:t>th</a:t>
            </a:r>
            <a:r>
              <a:rPr lang="en-US" altLang="en-US" sz="800" dirty="0"/>
              <a:t>  Edition © Pearson Education Limited 2013</a:t>
            </a:r>
            <a:endParaRPr lang="en-GB" altLang="en-US" sz="800" dirty="0"/>
          </a:p>
        </p:txBody>
      </p:sp>
      <p:sp>
        <p:nvSpPr>
          <p:cNvPr id="8" name="Slide Number Placeholder 5">
            <a:extLst>
              <a:ext uri="{FF2B5EF4-FFF2-40B4-BE49-F238E27FC236}">
                <a16:creationId xmlns:a16="http://schemas.microsoft.com/office/drawing/2014/main" id="{49EDCEDB-BC6D-4588-B62D-E297C3288852}"/>
              </a:ext>
            </a:extLst>
          </p:cNvPr>
          <p:cNvSpPr txBox="1">
            <a:spLocks/>
          </p:cNvSpPr>
          <p:nvPr userDrawn="1"/>
        </p:nvSpPr>
        <p:spPr>
          <a:xfrm>
            <a:off x="11472597" y="1"/>
            <a:ext cx="973667" cy="339725"/>
          </a:xfrm>
          <a:prstGeom prst="rect">
            <a:avLst/>
          </a:prstGeom>
        </p:spPr>
        <p:txBody>
          <a:bodyPr/>
          <a:lstStyle>
            <a:defPPr>
              <a:defRPr lang="en-US"/>
            </a:defPPr>
            <a:lvl1pPr algn="l" rtl="0" eaLnBrk="0" fontAlgn="base" hangingPunct="0">
              <a:spcBef>
                <a:spcPct val="0"/>
              </a:spcBef>
              <a:spcAft>
                <a:spcPct val="0"/>
              </a:spcAft>
              <a:defRPr sz="800"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550E941-99E4-4403-A917-B30FF69A9617}" type="slidenum">
              <a:rPr lang="en-GB" altLang="en-US" sz="800" smtClean="0"/>
              <a:pPr>
                <a:defRPr/>
              </a:pPr>
              <a:t>‹#›</a:t>
            </a:fld>
            <a:endParaRPr lang="en-GB" altLang="en-US" sz="800"/>
          </a:p>
        </p:txBody>
      </p:sp>
    </p:spTree>
    <p:extLst>
      <p:ext uri="{BB962C8B-B14F-4D97-AF65-F5344CB8AC3E}">
        <p14:creationId xmlns:p14="http://schemas.microsoft.com/office/powerpoint/2010/main" val="174329809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fld id="{98AF844A-97AA-4F97-815A-EBFC2DB0CED3}" type="slidenum">
              <a:rPr lang="en-GB" altLang="en-US"/>
              <a:pPr/>
              <a:t>‹#›</a:t>
            </a:fld>
            <a:endParaRPr lang="en-GB" altLang="en-US"/>
          </a:p>
        </p:txBody>
      </p:sp>
      <p:sp>
        <p:nvSpPr>
          <p:cNvPr id="8" name="Text Box 11"/>
          <p:cNvSpPr txBox="1">
            <a:spLocks noChangeArrowheads="1"/>
          </p:cNvSpPr>
          <p:nvPr userDrawn="1"/>
        </p:nvSpPr>
        <p:spPr bwMode="auto">
          <a:xfrm>
            <a:off x="2" y="1"/>
            <a:ext cx="5999989" cy="339724"/>
          </a:xfrm>
          <a:prstGeom prst="rect">
            <a:avLst/>
          </a:prstGeom>
          <a:noFill/>
          <a:ln w="9525">
            <a:noFill/>
            <a:miter lim="800000"/>
            <a:headEnd/>
            <a:tailEnd/>
          </a:ln>
          <a:effectLst/>
        </p:spPr>
        <p:txBody>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a:defRPr/>
            </a:pPr>
            <a:r>
              <a:rPr lang="en-IN" altLang="en-US" sz="800" dirty="0"/>
              <a:t>Glen Arnold, </a:t>
            </a:r>
            <a:r>
              <a:rPr lang="en-US" altLang="en-US" sz="800" i="1" dirty="0"/>
              <a:t>Corporate Financial Management</a:t>
            </a:r>
            <a:r>
              <a:rPr lang="en-US" altLang="en-US" sz="800" dirty="0"/>
              <a:t>, 5</a:t>
            </a:r>
            <a:r>
              <a:rPr lang="en-US" altLang="en-US" sz="800" baseline="30000" dirty="0"/>
              <a:t>th</a:t>
            </a:r>
            <a:r>
              <a:rPr lang="en-US" altLang="en-US" sz="800" dirty="0"/>
              <a:t>  Edition © Pearson Education Limited 2013</a:t>
            </a:r>
            <a:endParaRPr lang="en-GB" altLang="en-US" sz="800" dirty="0"/>
          </a:p>
        </p:txBody>
      </p:sp>
      <p:sp>
        <p:nvSpPr>
          <p:cNvPr id="9" name="Slide Number Placeholder 5">
            <a:extLst>
              <a:ext uri="{FF2B5EF4-FFF2-40B4-BE49-F238E27FC236}">
                <a16:creationId xmlns:a16="http://schemas.microsoft.com/office/drawing/2014/main" id="{49EDCEDB-BC6D-4588-B62D-E297C3288852}"/>
              </a:ext>
            </a:extLst>
          </p:cNvPr>
          <p:cNvSpPr txBox="1">
            <a:spLocks/>
          </p:cNvSpPr>
          <p:nvPr userDrawn="1"/>
        </p:nvSpPr>
        <p:spPr>
          <a:xfrm>
            <a:off x="11472597" y="1"/>
            <a:ext cx="973667" cy="339725"/>
          </a:xfrm>
          <a:prstGeom prst="rect">
            <a:avLst/>
          </a:prstGeom>
        </p:spPr>
        <p:txBody>
          <a:bodyPr/>
          <a:lstStyle>
            <a:defPPr>
              <a:defRPr lang="en-US"/>
            </a:defPPr>
            <a:lvl1pPr algn="l" rtl="0" eaLnBrk="0" fontAlgn="base" hangingPunct="0">
              <a:spcBef>
                <a:spcPct val="0"/>
              </a:spcBef>
              <a:spcAft>
                <a:spcPct val="0"/>
              </a:spcAft>
              <a:defRPr sz="800"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550E941-99E4-4403-A917-B30FF69A9617}" type="slidenum">
              <a:rPr lang="en-GB" altLang="en-US" sz="800" smtClean="0"/>
              <a:pPr>
                <a:defRPr/>
              </a:pPr>
              <a:t>‹#›</a:t>
            </a:fld>
            <a:endParaRPr lang="en-GB" altLang="en-US" sz="800"/>
          </a:p>
        </p:txBody>
      </p:sp>
    </p:spTree>
    <p:extLst>
      <p:ext uri="{BB962C8B-B14F-4D97-AF65-F5344CB8AC3E}">
        <p14:creationId xmlns:p14="http://schemas.microsoft.com/office/powerpoint/2010/main" val="117175862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FD4E5B2-D641-7A45-B4B4-944C7BC6E77C}"/>
              </a:ext>
            </a:extLst>
          </p:cNvPr>
          <p:cNvSpPr/>
          <p:nvPr/>
        </p:nvSpPr>
        <p:spPr>
          <a:xfrm>
            <a:off x="0" y="0"/>
            <a:ext cx="12192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a:defRPr/>
            </a:pPr>
            <a:endParaRPr lang="en-US" sz="1800"/>
          </a:p>
        </p:txBody>
      </p:sp>
      <p:sp useBgFill="1">
        <p:nvSpPr>
          <p:cNvPr id="3" name="Rounded Rectangle 10">
            <a:extLst>
              <a:ext uri="{FF2B5EF4-FFF2-40B4-BE49-F238E27FC236}">
                <a16:creationId xmlns:a16="http://schemas.microsoft.com/office/drawing/2014/main" id="{E50A12CB-4C43-B91B-3F98-9BB77853EDE3}"/>
              </a:ext>
            </a:extLst>
          </p:cNvPr>
          <p:cNvSpPr/>
          <p:nvPr/>
        </p:nvSpPr>
        <p:spPr>
          <a:xfrm>
            <a:off x="86785" y="69851"/>
            <a:ext cx="12018433" cy="6691313"/>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a:defRPr/>
            </a:pPr>
            <a:endParaRPr lang="en-US" sz="1800"/>
          </a:p>
        </p:txBody>
      </p:sp>
      <p:sp>
        <p:nvSpPr>
          <p:cNvPr id="4" name="Rectangle 3">
            <a:extLst>
              <a:ext uri="{FF2B5EF4-FFF2-40B4-BE49-F238E27FC236}">
                <a16:creationId xmlns:a16="http://schemas.microsoft.com/office/drawing/2014/main" id="{242B9439-BDAA-61CA-4604-E277E36CB35A}"/>
              </a:ext>
            </a:extLst>
          </p:cNvPr>
          <p:cNvSpPr/>
          <p:nvPr/>
        </p:nvSpPr>
        <p:spPr>
          <a:xfrm>
            <a:off x="84667" y="1449389"/>
            <a:ext cx="12026900" cy="1527175"/>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sz="1800"/>
          </a:p>
        </p:txBody>
      </p:sp>
      <p:sp>
        <p:nvSpPr>
          <p:cNvPr id="5" name="Rectangle 4">
            <a:extLst>
              <a:ext uri="{FF2B5EF4-FFF2-40B4-BE49-F238E27FC236}">
                <a16:creationId xmlns:a16="http://schemas.microsoft.com/office/drawing/2014/main" id="{7D15E952-4990-45A8-004A-6B7A9CD08EE4}"/>
              </a:ext>
            </a:extLst>
          </p:cNvPr>
          <p:cNvSpPr/>
          <p:nvPr/>
        </p:nvSpPr>
        <p:spPr>
          <a:xfrm>
            <a:off x="84667" y="1397000"/>
            <a:ext cx="12026900" cy="120650"/>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sz="1800"/>
          </a:p>
        </p:txBody>
      </p:sp>
      <p:sp>
        <p:nvSpPr>
          <p:cNvPr id="6" name="Rectangle 5">
            <a:extLst>
              <a:ext uri="{FF2B5EF4-FFF2-40B4-BE49-F238E27FC236}">
                <a16:creationId xmlns:a16="http://schemas.microsoft.com/office/drawing/2014/main" id="{2D6E8C68-0A6C-B9F7-4A19-5470EC4DB32F}"/>
              </a:ext>
            </a:extLst>
          </p:cNvPr>
          <p:cNvSpPr/>
          <p:nvPr/>
        </p:nvSpPr>
        <p:spPr>
          <a:xfrm>
            <a:off x="84667" y="2976564"/>
            <a:ext cx="12026900" cy="111125"/>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sz="1800"/>
          </a:p>
        </p:txBody>
      </p:sp>
      <p:sp>
        <p:nvSpPr>
          <p:cNvPr id="9" name="Subtitle 8"/>
          <p:cNvSpPr>
            <a:spLocks noGrp="1"/>
          </p:cNvSpPr>
          <p:nvPr>
            <p:ph type="subTitle" idx="1"/>
          </p:nvPr>
        </p:nvSpPr>
        <p:spPr>
          <a:xfrm>
            <a:off x="1727200" y="3200400"/>
            <a:ext cx="8534400" cy="1600200"/>
          </a:xfrm>
        </p:spPr>
        <p:txBody>
          <a:bodyPr/>
          <a:lstStyle>
            <a:lvl1pPr marL="0" indent="0" algn="ctr">
              <a:buNone/>
              <a:defRPr sz="26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en-US"/>
              <a:t>Click to edit Master subtitle style</a:t>
            </a:r>
          </a:p>
        </p:txBody>
      </p:sp>
      <p:sp>
        <p:nvSpPr>
          <p:cNvPr id="8" name="Title 7"/>
          <p:cNvSpPr>
            <a:spLocks noGrp="1"/>
          </p:cNvSpPr>
          <p:nvPr>
            <p:ph type="ctrTitle"/>
          </p:nvPr>
        </p:nvSpPr>
        <p:spPr>
          <a:xfrm>
            <a:off x="609600" y="1505931"/>
            <a:ext cx="10972800" cy="1470025"/>
          </a:xfrm>
        </p:spPr>
        <p:txBody>
          <a:bodyPr anchor="ctr"/>
          <a:lstStyle>
            <a:lvl1pPr algn="ctr">
              <a:defRPr lang="en-US" dirty="0">
                <a:solidFill>
                  <a:srgbClr val="FFFFFF"/>
                </a:solidFill>
              </a:defRPr>
            </a:lvl1pPr>
          </a:lstStyle>
          <a:p>
            <a:r>
              <a:rPr lang="en-US"/>
              <a:t>Click to edit Master title style</a:t>
            </a:r>
          </a:p>
        </p:txBody>
      </p:sp>
      <p:sp>
        <p:nvSpPr>
          <p:cNvPr id="7" name="Date Placeholder 27">
            <a:extLst>
              <a:ext uri="{FF2B5EF4-FFF2-40B4-BE49-F238E27FC236}">
                <a16:creationId xmlns:a16="http://schemas.microsoft.com/office/drawing/2014/main" id="{D490FD4D-E208-E673-2D21-429E73230566}"/>
              </a:ext>
            </a:extLst>
          </p:cNvPr>
          <p:cNvSpPr>
            <a:spLocks noGrp="1"/>
          </p:cNvSpPr>
          <p:nvPr>
            <p:ph type="dt" sz="half" idx="10"/>
          </p:nvPr>
        </p:nvSpPr>
        <p:spPr/>
        <p:txBody>
          <a:bodyPr/>
          <a:lstStyle>
            <a:lvl1pPr>
              <a:defRPr/>
            </a:lvl1pPr>
          </a:lstStyle>
          <a:p>
            <a:pPr>
              <a:defRPr/>
            </a:pPr>
            <a:fld id="{D7B66B48-74CE-4342-9C8B-DF29F1FF503D}" type="datetimeFigureOut">
              <a:rPr lang="en-US"/>
              <a:pPr>
                <a:defRPr/>
              </a:pPr>
              <a:t>9/13/2024</a:t>
            </a:fld>
            <a:endParaRPr lang="en-US"/>
          </a:p>
        </p:txBody>
      </p:sp>
      <p:sp>
        <p:nvSpPr>
          <p:cNvPr id="10" name="Footer Placeholder 16">
            <a:extLst>
              <a:ext uri="{FF2B5EF4-FFF2-40B4-BE49-F238E27FC236}">
                <a16:creationId xmlns:a16="http://schemas.microsoft.com/office/drawing/2014/main" id="{26F8D228-283E-2DDA-E681-9AE59B2E9A4F}"/>
              </a:ext>
            </a:extLst>
          </p:cNvPr>
          <p:cNvSpPr>
            <a:spLocks noGrp="1"/>
          </p:cNvSpPr>
          <p:nvPr>
            <p:ph type="ftr" sz="quarter" idx="11"/>
          </p:nvPr>
        </p:nvSpPr>
        <p:spPr/>
        <p:txBody>
          <a:bodyPr/>
          <a:lstStyle>
            <a:lvl1pPr>
              <a:defRPr/>
            </a:lvl1pPr>
          </a:lstStyle>
          <a:p>
            <a:pPr>
              <a:defRPr/>
            </a:pPr>
            <a:endParaRPr lang="en-US"/>
          </a:p>
        </p:txBody>
      </p:sp>
      <p:sp>
        <p:nvSpPr>
          <p:cNvPr id="11" name="Slide Number Placeholder 28">
            <a:extLst>
              <a:ext uri="{FF2B5EF4-FFF2-40B4-BE49-F238E27FC236}">
                <a16:creationId xmlns:a16="http://schemas.microsoft.com/office/drawing/2014/main" id="{654C93C4-E27D-5078-A5B5-D07EBE23EC63}"/>
              </a:ext>
            </a:extLst>
          </p:cNvPr>
          <p:cNvSpPr>
            <a:spLocks noGrp="1"/>
          </p:cNvSpPr>
          <p:nvPr>
            <p:ph type="sldNum" sz="quarter" idx="12"/>
          </p:nvPr>
        </p:nvSpPr>
        <p:spPr/>
        <p:txBody>
          <a:bodyPr/>
          <a:lstStyle>
            <a:lvl1pPr>
              <a:defRPr/>
            </a:lvl1pPr>
          </a:lstStyle>
          <a:p>
            <a:fld id="{0C3587CA-E182-4CCE-8896-00665186C656}" type="slidenum">
              <a:rPr lang="en-US" altLang="en-US"/>
              <a:pPr/>
              <a:t>‹#›</a:t>
            </a:fld>
            <a:endParaRPr lang="en-US" altLang="en-US"/>
          </a:p>
        </p:txBody>
      </p:sp>
    </p:spTree>
    <p:extLst>
      <p:ext uri="{BB962C8B-B14F-4D97-AF65-F5344CB8AC3E}">
        <p14:creationId xmlns:p14="http://schemas.microsoft.com/office/powerpoint/2010/main" val="9233067"/>
      </p:ext>
    </p:extLst>
  </p:cSld>
  <p:clrMapOvr>
    <a:overrideClrMapping bg1="lt1" tx1="dk1" bg2="lt2" tx2="dk2" accent1="accent1" accent2="accent2" accent3="accent3" accent4="accent4" accent5="accent5" accent6="accent6" hlink="hlink" folHlink="folHlink"/>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8" name="Content Placeholder 7"/>
          <p:cNvSpPr>
            <a:spLocks noGrp="1"/>
          </p:cNvSpPr>
          <p:nvPr>
            <p:ph sz="quarter" idx="1"/>
          </p:nvPr>
        </p:nvSpPr>
        <p:spPr>
          <a:xfrm>
            <a:off x="1219200" y="1447800"/>
            <a:ext cx="10363200"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13">
            <a:extLst>
              <a:ext uri="{FF2B5EF4-FFF2-40B4-BE49-F238E27FC236}">
                <a16:creationId xmlns:a16="http://schemas.microsoft.com/office/drawing/2014/main" id="{3E712E72-B449-ECBC-1522-B81EA3000487}"/>
              </a:ext>
            </a:extLst>
          </p:cNvPr>
          <p:cNvSpPr>
            <a:spLocks noGrp="1"/>
          </p:cNvSpPr>
          <p:nvPr>
            <p:ph type="dt" sz="half" idx="10"/>
          </p:nvPr>
        </p:nvSpPr>
        <p:spPr/>
        <p:txBody>
          <a:bodyPr/>
          <a:lstStyle>
            <a:lvl1pPr>
              <a:defRPr/>
            </a:lvl1pPr>
          </a:lstStyle>
          <a:p>
            <a:pPr>
              <a:defRPr/>
            </a:pPr>
            <a:fld id="{D359DE19-1877-4147-9D2D-FECAA3F5F57A}" type="datetimeFigureOut">
              <a:rPr lang="en-US"/>
              <a:pPr>
                <a:defRPr/>
              </a:pPr>
              <a:t>9/13/2024</a:t>
            </a:fld>
            <a:endParaRPr lang="en-US"/>
          </a:p>
        </p:txBody>
      </p:sp>
      <p:sp>
        <p:nvSpPr>
          <p:cNvPr id="4" name="Footer Placeholder 2">
            <a:extLst>
              <a:ext uri="{FF2B5EF4-FFF2-40B4-BE49-F238E27FC236}">
                <a16:creationId xmlns:a16="http://schemas.microsoft.com/office/drawing/2014/main" id="{000D1670-6F7A-8C41-9002-F060EE43BB1E}"/>
              </a:ext>
            </a:extLst>
          </p:cNvPr>
          <p:cNvSpPr>
            <a:spLocks noGrp="1"/>
          </p:cNvSpPr>
          <p:nvPr>
            <p:ph type="ftr" sz="quarter" idx="11"/>
          </p:nvPr>
        </p:nvSpPr>
        <p:spPr/>
        <p:txBody>
          <a:bodyPr/>
          <a:lstStyle>
            <a:lvl1pPr>
              <a:defRPr/>
            </a:lvl1pPr>
          </a:lstStyle>
          <a:p>
            <a:pPr>
              <a:defRPr/>
            </a:pPr>
            <a:endParaRPr lang="en-US"/>
          </a:p>
        </p:txBody>
      </p:sp>
      <p:sp>
        <p:nvSpPr>
          <p:cNvPr id="5" name="Slide Number Placeholder 22">
            <a:extLst>
              <a:ext uri="{FF2B5EF4-FFF2-40B4-BE49-F238E27FC236}">
                <a16:creationId xmlns:a16="http://schemas.microsoft.com/office/drawing/2014/main" id="{02EC5671-C772-AB22-967B-652851A0DCB3}"/>
              </a:ext>
            </a:extLst>
          </p:cNvPr>
          <p:cNvSpPr>
            <a:spLocks noGrp="1"/>
          </p:cNvSpPr>
          <p:nvPr>
            <p:ph type="sldNum" sz="quarter" idx="12"/>
          </p:nvPr>
        </p:nvSpPr>
        <p:spPr/>
        <p:txBody>
          <a:bodyPr/>
          <a:lstStyle>
            <a:lvl1pPr>
              <a:defRPr/>
            </a:lvl1pPr>
          </a:lstStyle>
          <a:p>
            <a:fld id="{366D19C8-83B2-426C-8940-9E8D791F80E5}" type="slidenum">
              <a:rPr lang="en-US" altLang="en-US"/>
              <a:pPr/>
              <a:t>‹#›</a:t>
            </a:fld>
            <a:endParaRPr lang="en-US" altLang="en-US"/>
          </a:p>
        </p:txBody>
      </p:sp>
    </p:spTree>
    <p:extLst>
      <p:ext uri="{BB962C8B-B14F-4D97-AF65-F5344CB8AC3E}">
        <p14:creationId xmlns:p14="http://schemas.microsoft.com/office/powerpoint/2010/main" val="143121422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11D5214-ECAF-E5A1-997D-0E36140602FE}"/>
              </a:ext>
            </a:extLst>
          </p:cNvPr>
          <p:cNvSpPr/>
          <p:nvPr/>
        </p:nvSpPr>
        <p:spPr>
          <a:xfrm>
            <a:off x="0" y="0"/>
            <a:ext cx="12192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a:defRPr/>
            </a:pPr>
            <a:endParaRPr lang="en-US" sz="1800"/>
          </a:p>
        </p:txBody>
      </p:sp>
      <p:sp useBgFill="1">
        <p:nvSpPr>
          <p:cNvPr id="5" name="Rounded Rectangle 10">
            <a:extLst>
              <a:ext uri="{FF2B5EF4-FFF2-40B4-BE49-F238E27FC236}">
                <a16:creationId xmlns:a16="http://schemas.microsoft.com/office/drawing/2014/main" id="{4FC01935-603C-00CE-CDED-C931B529370A}"/>
              </a:ext>
            </a:extLst>
          </p:cNvPr>
          <p:cNvSpPr/>
          <p:nvPr/>
        </p:nvSpPr>
        <p:spPr>
          <a:xfrm>
            <a:off x="87084" y="69756"/>
            <a:ext cx="12017829"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3">
            <a:schemeClr val="lt1"/>
          </a:fillRef>
          <a:effectRef idx="1">
            <a:schemeClr val="accent1"/>
          </a:effectRef>
          <a:fontRef idx="minor">
            <a:schemeClr val="lt1"/>
          </a:fontRef>
        </p:style>
        <p:txBody>
          <a:bodyPr anchor="ctr"/>
          <a:lstStyle/>
          <a:p>
            <a:pPr algn="ctr">
              <a:defRPr/>
            </a:pPr>
            <a:endParaRPr lang="en-US" sz="1800"/>
          </a:p>
        </p:txBody>
      </p:sp>
      <p:sp>
        <p:nvSpPr>
          <p:cNvPr id="6" name="Rectangle 5">
            <a:extLst>
              <a:ext uri="{FF2B5EF4-FFF2-40B4-BE49-F238E27FC236}">
                <a16:creationId xmlns:a16="http://schemas.microsoft.com/office/drawing/2014/main" id="{2C2C45F7-25FF-9CB5-7E40-FA2F6BD92606}"/>
              </a:ext>
            </a:extLst>
          </p:cNvPr>
          <p:cNvSpPr/>
          <p:nvPr/>
        </p:nvSpPr>
        <p:spPr>
          <a:xfrm flipV="1">
            <a:off x="93134" y="2376489"/>
            <a:ext cx="12018433" cy="92075"/>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sz="1800"/>
          </a:p>
        </p:txBody>
      </p:sp>
      <p:sp>
        <p:nvSpPr>
          <p:cNvPr id="7" name="Rectangle 6">
            <a:extLst>
              <a:ext uri="{FF2B5EF4-FFF2-40B4-BE49-F238E27FC236}">
                <a16:creationId xmlns:a16="http://schemas.microsoft.com/office/drawing/2014/main" id="{D4BBDBBB-7298-3C57-EEF1-83BCFF63A20D}"/>
              </a:ext>
            </a:extLst>
          </p:cNvPr>
          <p:cNvSpPr/>
          <p:nvPr/>
        </p:nvSpPr>
        <p:spPr>
          <a:xfrm>
            <a:off x="93134" y="2341564"/>
            <a:ext cx="12018433" cy="46037"/>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sz="1800"/>
          </a:p>
        </p:txBody>
      </p:sp>
      <p:sp>
        <p:nvSpPr>
          <p:cNvPr id="8" name="Rectangle 7">
            <a:extLst>
              <a:ext uri="{FF2B5EF4-FFF2-40B4-BE49-F238E27FC236}">
                <a16:creationId xmlns:a16="http://schemas.microsoft.com/office/drawing/2014/main" id="{AC7E22D7-567A-85CE-668C-A6C9990CABB2}"/>
              </a:ext>
            </a:extLst>
          </p:cNvPr>
          <p:cNvSpPr/>
          <p:nvPr/>
        </p:nvSpPr>
        <p:spPr>
          <a:xfrm>
            <a:off x="91018" y="2468564"/>
            <a:ext cx="12020549" cy="46037"/>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sz="1800"/>
          </a:p>
        </p:txBody>
      </p:sp>
      <p:sp>
        <p:nvSpPr>
          <p:cNvPr id="2" name="Title 1"/>
          <p:cNvSpPr>
            <a:spLocks noGrp="1"/>
          </p:cNvSpPr>
          <p:nvPr>
            <p:ph type="title"/>
          </p:nvPr>
        </p:nvSpPr>
        <p:spPr>
          <a:xfrm>
            <a:off x="963084" y="952501"/>
            <a:ext cx="10363200" cy="1362075"/>
          </a:xfrm>
        </p:spPr>
        <p:txBody>
          <a:bodyPr/>
          <a:lstStyle>
            <a:lvl1pPr algn="l">
              <a:buNone/>
              <a:defRPr sz="4000" b="0" cap="none"/>
            </a:lvl1pPr>
          </a:lstStyle>
          <a:p>
            <a:r>
              <a:rPr lang="en-US"/>
              <a:t>Click to edit Master title style</a:t>
            </a:r>
          </a:p>
        </p:txBody>
      </p:sp>
      <p:sp>
        <p:nvSpPr>
          <p:cNvPr id="3" name="Text Placeholder 2"/>
          <p:cNvSpPr>
            <a:spLocks noGrp="1"/>
          </p:cNvSpPr>
          <p:nvPr>
            <p:ph type="body" idx="1"/>
          </p:nvPr>
        </p:nvSpPr>
        <p:spPr>
          <a:xfrm>
            <a:off x="963084" y="2547938"/>
            <a:ext cx="10363200" cy="1338262"/>
          </a:xfrm>
        </p:spPr>
        <p:txBody>
          <a:bodyPr/>
          <a:lstStyle>
            <a:lvl1pPr marL="0" indent="0">
              <a:buNone/>
              <a:defRPr sz="24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a:r>
              <a:rPr lang="en-US"/>
              <a:t>Click to edit Master text styles</a:t>
            </a:r>
          </a:p>
        </p:txBody>
      </p:sp>
      <p:sp>
        <p:nvSpPr>
          <p:cNvPr id="9" name="Date Placeholder 3">
            <a:extLst>
              <a:ext uri="{FF2B5EF4-FFF2-40B4-BE49-F238E27FC236}">
                <a16:creationId xmlns:a16="http://schemas.microsoft.com/office/drawing/2014/main" id="{72AA0E06-85C4-FDC9-FBB6-A8B56C7B397E}"/>
              </a:ext>
            </a:extLst>
          </p:cNvPr>
          <p:cNvSpPr>
            <a:spLocks noGrp="1"/>
          </p:cNvSpPr>
          <p:nvPr>
            <p:ph type="dt" sz="half" idx="10"/>
          </p:nvPr>
        </p:nvSpPr>
        <p:spPr/>
        <p:txBody>
          <a:bodyPr/>
          <a:lstStyle>
            <a:lvl1pPr>
              <a:defRPr/>
            </a:lvl1pPr>
          </a:lstStyle>
          <a:p>
            <a:pPr>
              <a:defRPr/>
            </a:pPr>
            <a:fld id="{96C800B8-3775-434D-8D15-02DB12FB374E}" type="datetimeFigureOut">
              <a:rPr lang="en-US"/>
              <a:pPr>
                <a:defRPr/>
              </a:pPr>
              <a:t>9/13/2024</a:t>
            </a:fld>
            <a:endParaRPr lang="en-US"/>
          </a:p>
        </p:txBody>
      </p:sp>
      <p:sp>
        <p:nvSpPr>
          <p:cNvPr id="10" name="Footer Placeholder 4">
            <a:extLst>
              <a:ext uri="{FF2B5EF4-FFF2-40B4-BE49-F238E27FC236}">
                <a16:creationId xmlns:a16="http://schemas.microsoft.com/office/drawing/2014/main" id="{1EE9ACC7-1788-4EB2-23FA-1C64C9BE8ACF}"/>
              </a:ext>
            </a:extLst>
          </p:cNvPr>
          <p:cNvSpPr>
            <a:spLocks noGrp="1"/>
          </p:cNvSpPr>
          <p:nvPr>
            <p:ph type="ftr" sz="quarter" idx="11"/>
          </p:nvPr>
        </p:nvSpPr>
        <p:spPr>
          <a:xfrm>
            <a:off x="1066800" y="6172200"/>
            <a:ext cx="5334000" cy="457200"/>
          </a:xfrm>
        </p:spPr>
        <p:txBody>
          <a:bodyPr/>
          <a:lstStyle>
            <a:lvl1pPr>
              <a:defRPr/>
            </a:lvl1pPr>
          </a:lstStyle>
          <a:p>
            <a:pPr>
              <a:defRPr/>
            </a:pPr>
            <a:endParaRPr lang="en-US"/>
          </a:p>
        </p:txBody>
      </p:sp>
      <p:sp>
        <p:nvSpPr>
          <p:cNvPr id="11" name="Slide Number Placeholder 5">
            <a:extLst>
              <a:ext uri="{FF2B5EF4-FFF2-40B4-BE49-F238E27FC236}">
                <a16:creationId xmlns:a16="http://schemas.microsoft.com/office/drawing/2014/main" id="{8DCE3C03-405C-ED82-591F-ABD491874D8B}"/>
              </a:ext>
            </a:extLst>
          </p:cNvPr>
          <p:cNvSpPr>
            <a:spLocks noGrp="1"/>
          </p:cNvSpPr>
          <p:nvPr>
            <p:ph type="sldNum" sz="quarter" idx="12"/>
          </p:nvPr>
        </p:nvSpPr>
        <p:spPr>
          <a:xfrm>
            <a:off x="194733" y="6208713"/>
            <a:ext cx="609600" cy="457200"/>
          </a:xfrm>
        </p:spPr>
        <p:txBody>
          <a:bodyPr/>
          <a:lstStyle>
            <a:lvl1pPr>
              <a:defRPr/>
            </a:lvl1pPr>
          </a:lstStyle>
          <a:p>
            <a:fld id="{50BB49C3-9C58-4E97-9E34-283EB4FC868D}" type="slidenum">
              <a:rPr lang="en-US" altLang="en-US"/>
              <a:pPr/>
              <a:t>‹#›</a:t>
            </a:fld>
            <a:endParaRPr lang="en-US" altLang="en-US"/>
          </a:p>
        </p:txBody>
      </p:sp>
    </p:spTree>
    <p:extLst>
      <p:ext uri="{BB962C8B-B14F-4D97-AF65-F5344CB8AC3E}">
        <p14:creationId xmlns:p14="http://schemas.microsoft.com/office/powerpoint/2010/main" val="4165985142"/>
      </p:ext>
    </p:extLst>
  </p:cSld>
  <p:clrMapOvr>
    <a:overrideClrMapping bg1="lt1" tx1="dk1" bg2="lt2" tx2="dk2" accent1="accent1" accent2="accent2" accent3="accent3" accent4="accent4" accent5="accent5" accent6="accent6" hlink="hlink" folHlink="folHlink"/>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9" name="Content Placeholder 8"/>
          <p:cNvSpPr>
            <a:spLocks noGrp="1"/>
          </p:cNvSpPr>
          <p:nvPr>
            <p:ph sz="quarter" idx="1"/>
          </p:nvPr>
        </p:nvSpPr>
        <p:spPr>
          <a:xfrm>
            <a:off x="1219200" y="1447800"/>
            <a:ext cx="4998720"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2"/>
          </p:nvPr>
        </p:nvSpPr>
        <p:spPr>
          <a:xfrm>
            <a:off x="6578600" y="1447800"/>
            <a:ext cx="4998720"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13">
            <a:extLst>
              <a:ext uri="{FF2B5EF4-FFF2-40B4-BE49-F238E27FC236}">
                <a16:creationId xmlns:a16="http://schemas.microsoft.com/office/drawing/2014/main" id="{3E24F084-285C-B51D-D98E-E0416A0C7765}"/>
              </a:ext>
            </a:extLst>
          </p:cNvPr>
          <p:cNvSpPr>
            <a:spLocks noGrp="1"/>
          </p:cNvSpPr>
          <p:nvPr>
            <p:ph type="dt" sz="half" idx="10"/>
          </p:nvPr>
        </p:nvSpPr>
        <p:spPr/>
        <p:txBody>
          <a:bodyPr/>
          <a:lstStyle>
            <a:lvl1pPr>
              <a:defRPr/>
            </a:lvl1pPr>
          </a:lstStyle>
          <a:p>
            <a:pPr>
              <a:defRPr/>
            </a:pPr>
            <a:fld id="{D8487041-BC46-40DD-800D-8ED8E6181CE2}" type="datetimeFigureOut">
              <a:rPr lang="en-US"/>
              <a:pPr>
                <a:defRPr/>
              </a:pPr>
              <a:t>9/13/2024</a:t>
            </a:fld>
            <a:endParaRPr lang="en-US"/>
          </a:p>
        </p:txBody>
      </p:sp>
      <p:sp>
        <p:nvSpPr>
          <p:cNvPr id="4" name="Footer Placeholder 2">
            <a:extLst>
              <a:ext uri="{FF2B5EF4-FFF2-40B4-BE49-F238E27FC236}">
                <a16:creationId xmlns:a16="http://schemas.microsoft.com/office/drawing/2014/main" id="{173C80C1-EF29-DEF1-A4EA-B3C09272162C}"/>
              </a:ext>
            </a:extLst>
          </p:cNvPr>
          <p:cNvSpPr>
            <a:spLocks noGrp="1"/>
          </p:cNvSpPr>
          <p:nvPr>
            <p:ph type="ftr" sz="quarter" idx="11"/>
          </p:nvPr>
        </p:nvSpPr>
        <p:spPr/>
        <p:txBody>
          <a:bodyPr/>
          <a:lstStyle>
            <a:lvl1pPr>
              <a:defRPr/>
            </a:lvl1pPr>
          </a:lstStyle>
          <a:p>
            <a:pPr>
              <a:defRPr/>
            </a:pPr>
            <a:endParaRPr lang="en-US"/>
          </a:p>
        </p:txBody>
      </p:sp>
      <p:sp>
        <p:nvSpPr>
          <p:cNvPr id="5" name="Slide Number Placeholder 22">
            <a:extLst>
              <a:ext uri="{FF2B5EF4-FFF2-40B4-BE49-F238E27FC236}">
                <a16:creationId xmlns:a16="http://schemas.microsoft.com/office/drawing/2014/main" id="{3464E7C8-1B9E-F95A-36AE-EA7AC9E63527}"/>
              </a:ext>
            </a:extLst>
          </p:cNvPr>
          <p:cNvSpPr>
            <a:spLocks noGrp="1"/>
          </p:cNvSpPr>
          <p:nvPr>
            <p:ph type="sldNum" sz="quarter" idx="12"/>
          </p:nvPr>
        </p:nvSpPr>
        <p:spPr/>
        <p:txBody>
          <a:bodyPr/>
          <a:lstStyle>
            <a:lvl1pPr>
              <a:defRPr/>
            </a:lvl1pPr>
          </a:lstStyle>
          <a:p>
            <a:fld id="{EFBB5337-80A1-4099-AB5D-D2F23B5B670A}" type="slidenum">
              <a:rPr lang="en-US" altLang="en-US"/>
              <a:pPr/>
              <a:t>‹#›</a:t>
            </a:fld>
            <a:endParaRPr lang="en-US" altLang="en-US"/>
          </a:p>
        </p:txBody>
      </p:sp>
    </p:spTree>
    <p:extLst>
      <p:ext uri="{BB962C8B-B14F-4D97-AF65-F5344CB8AC3E}">
        <p14:creationId xmlns:p14="http://schemas.microsoft.com/office/powerpoint/2010/main" val="62724192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19200" y="273050"/>
            <a:ext cx="103632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219200" y="1447800"/>
            <a:ext cx="4978400" cy="762000"/>
          </a:xfrm>
          <a:noFill/>
          <a:ln w="12700" cap="sq" cmpd="sng" algn="ctr">
            <a:noFill/>
            <a:prstDash val="solid"/>
          </a:ln>
        </p:spPr>
        <p:txBody>
          <a:bodyPr anchor="b">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a:r>
              <a:rPr lang="en-US"/>
              <a:t>Click to edit Master text styles</a:t>
            </a:r>
          </a:p>
        </p:txBody>
      </p:sp>
      <p:sp>
        <p:nvSpPr>
          <p:cNvPr id="4" name="Text Placeholder 3"/>
          <p:cNvSpPr>
            <a:spLocks noGrp="1"/>
          </p:cNvSpPr>
          <p:nvPr>
            <p:ph type="body" sz="half" idx="3"/>
          </p:nvPr>
        </p:nvSpPr>
        <p:spPr>
          <a:xfrm>
            <a:off x="6604000" y="1447800"/>
            <a:ext cx="4978400" cy="762000"/>
          </a:xfrm>
          <a:noFill/>
          <a:ln w="12700" cap="sq" cmpd="sng" algn="ctr">
            <a:noFill/>
            <a:prstDash val="solid"/>
          </a:ln>
        </p:spPr>
        <p:txBody>
          <a:bodyPr anchor="b">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a:r>
              <a:rPr lang="en-US"/>
              <a:t>Click to edit Master text styles</a:t>
            </a:r>
          </a:p>
        </p:txBody>
      </p:sp>
      <p:sp>
        <p:nvSpPr>
          <p:cNvPr id="11" name="Content Placeholder 10"/>
          <p:cNvSpPr>
            <a:spLocks noGrp="1"/>
          </p:cNvSpPr>
          <p:nvPr>
            <p:ph sz="half" idx="2"/>
          </p:nvPr>
        </p:nvSpPr>
        <p:spPr>
          <a:xfrm>
            <a:off x="1219200" y="2247900"/>
            <a:ext cx="4978400" cy="3886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Content Placeholder 12"/>
          <p:cNvSpPr>
            <a:spLocks noGrp="1"/>
          </p:cNvSpPr>
          <p:nvPr>
            <p:ph sz="half" idx="4"/>
          </p:nvPr>
        </p:nvSpPr>
        <p:spPr>
          <a:xfrm>
            <a:off x="6604000" y="2247900"/>
            <a:ext cx="4978400" cy="3886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13">
            <a:extLst>
              <a:ext uri="{FF2B5EF4-FFF2-40B4-BE49-F238E27FC236}">
                <a16:creationId xmlns:a16="http://schemas.microsoft.com/office/drawing/2014/main" id="{0CB25F16-F747-4D9F-575E-0F8ECCEA8372}"/>
              </a:ext>
            </a:extLst>
          </p:cNvPr>
          <p:cNvSpPr>
            <a:spLocks noGrp="1"/>
          </p:cNvSpPr>
          <p:nvPr>
            <p:ph type="dt" sz="half" idx="10"/>
          </p:nvPr>
        </p:nvSpPr>
        <p:spPr/>
        <p:txBody>
          <a:bodyPr/>
          <a:lstStyle>
            <a:lvl1pPr>
              <a:defRPr/>
            </a:lvl1pPr>
          </a:lstStyle>
          <a:p>
            <a:pPr>
              <a:defRPr/>
            </a:pPr>
            <a:fld id="{B7E8A396-1840-473E-8C35-1342299ABA11}" type="datetimeFigureOut">
              <a:rPr lang="en-US"/>
              <a:pPr>
                <a:defRPr/>
              </a:pPr>
              <a:t>9/13/2024</a:t>
            </a:fld>
            <a:endParaRPr lang="en-US"/>
          </a:p>
        </p:txBody>
      </p:sp>
      <p:sp>
        <p:nvSpPr>
          <p:cNvPr id="6" name="Footer Placeholder 2">
            <a:extLst>
              <a:ext uri="{FF2B5EF4-FFF2-40B4-BE49-F238E27FC236}">
                <a16:creationId xmlns:a16="http://schemas.microsoft.com/office/drawing/2014/main" id="{B712958F-9CC0-BE6D-7B81-B46CE0B26E31}"/>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22">
            <a:extLst>
              <a:ext uri="{FF2B5EF4-FFF2-40B4-BE49-F238E27FC236}">
                <a16:creationId xmlns:a16="http://schemas.microsoft.com/office/drawing/2014/main" id="{CDCDE7E8-5F21-D8DD-D303-D1A39D3FBD10}"/>
              </a:ext>
            </a:extLst>
          </p:cNvPr>
          <p:cNvSpPr>
            <a:spLocks noGrp="1"/>
          </p:cNvSpPr>
          <p:nvPr>
            <p:ph type="sldNum" sz="quarter" idx="12"/>
          </p:nvPr>
        </p:nvSpPr>
        <p:spPr/>
        <p:txBody>
          <a:bodyPr/>
          <a:lstStyle>
            <a:lvl1pPr>
              <a:defRPr/>
            </a:lvl1pPr>
          </a:lstStyle>
          <a:p>
            <a:fld id="{377106C4-91F6-42DB-AE75-96FEFC6BD0A6}" type="slidenum">
              <a:rPr lang="en-US" altLang="en-US"/>
              <a:pPr/>
              <a:t>‹#›</a:t>
            </a:fld>
            <a:endParaRPr lang="en-US" altLang="en-US"/>
          </a:p>
        </p:txBody>
      </p:sp>
    </p:spTree>
    <p:extLst>
      <p:ext uri="{BB962C8B-B14F-4D97-AF65-F5344CB8AC3E}">
        <p14:creationId xmlns:p14="http://schemas.microsoft.com/office/powerpoint/2010/main" val="363915068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13">
            <a:extLst>
              <a:ext uri="{FF2B5EF4-FFF2-40B4-BE49-F238E27FC236}">
                <a16:creationId xmlns:a16="http://schemas.microsoft.com/office/drawing/2014/main" id="{013877FF-8D3A-93E0-6F46-31CF60E9237D}"/>
              </a:ext>
            </a:extLst>
          </p:cNvPr>
          <p:cNvSpPr>
            <a:spLocks noGrp="1"/>
          </p:cNvSpPr>
          <p:nvPr>
            <p:ph type="dt" sz="half" idx="10"/>
          </p:nvPr>
        </p:nvSpPr>
        <p:spPr/>
        <p:txBody>
          <a:bodyPr/>
          <a:lstStyle>
            <a:lvl1pPr>
              <a:defRPr/>
            </a:lvl1pPr>
          </a:lstStyle>
          <a:p>
            <a:pPr>
              <a:defRPr/>
            </a:pPr>
            <a:fld id="{F0B731DD-BC78-4ACC-BD2E-457F43456E64}" type="datetimeFigureOut">
              <a:rPr lang="en-US"/>
              <a:pPr>
                <a:defRPr/>
              </a:pPr>
              <a:t>9/13/2024</a:t>
            </a:fld>
            <a:endParaRPr lang="en-US"/>
          </a:p>
        </p:txBody>
      </p:sp>
      <p:sp>
        <p:nvSpPr>
          <p:cNvPr id="4" name="Footer Placeholder 2">
            <a:extLst>
              <a:ext uri="{FF2B5EF4-FFF2-40B4-BE49-F238E27FC236}">
                <a16:creationId xmlns:a16="http://schemas.microsoft.com/office/drawing/2014/main" id="{FADF6A58-1C5F-F9DD-97EB-FDD23183517C}"/>
              </a:ext>
            </a:extLst>
          </p:cNvPr>
          <p:cNvSpPr>
            <a:spLocks noGrp="1"/>
          </p:cNvSpPr>
          <p:nvPr>
            <p:ph type="ftr" sz="quarter" idx="11"/>
          </p:nvPr>
        </p:nvSpPr>
        <p:spPr/>
        <p:txBody>
          <a:bodyPr/>
          <a:lstStyle>
            <a:lvl1pPr>
              <a:defRPr/>
            </a:lvl1pPr>
          </a:lstStyle>
          <a:p>
            <a:pPr>
              <a:defRPr/>
            </a:pPr>
            <a:endParaRPr lang="en-US"/>
          </a:p>
        </p:txBody>
      </p:sp>
      <p:sp>
        <p:nvSpPr>
          <p:cNvPr id="5" name="Slide Number Placeholder 22">
            <a:extLst>
              <a:ext uri="{FF2B5EF4-FFF2-40B4-BE49-F238E27FC236}">
                <a16:creationId xmlns:a16="http://schemas.microsoft.com/office/drawing/2014/main" id="{FC454E3D-69D9-73B9-53B8-2F80947B1F0D}"/>
              </a:ext>
            </a:extLst>
          </p:cNvPr>
          <p:cNvSpPr>
            <a:spLocks noGrp="1"/>
          </p:cNvSpPr>
          <p:nvPr>
            <p:ph type="sldNum" sz="quarter" idx="12"/>
          </p:nvPr>
        </p:nvSpPr>
        <p:spPr/>
        <p:txBody>
          <a:bodyPr/>
          <a:lstStyle>
            <a:lvl1pPr>
              <a:defRPr/>
            </a:lvl1pPr>
          </a:lstStyle>
          <a:p>
            <a:fld id="{C67447D8-0EA1-42A7-9298-F223C0361E8D}" type="slidenum">
              <a:rPr lang="en-US" altLang="en-US"/>
              <a:pPr/>
              <a:t>‹#›</a:t>
            </a:fld>
            <a:endParaRPr lang="en-US" altLang="en-US"/>
          </a:p>
        </p:txBody>
      </p:sp>
    </p:spTree>
    <p:extLst>
      <p:ext uri="{BB962C8B-B14F-4D97-AF65-F5344CB8AC3E}">
        <p14:creationId xmlns:p14="http://schemas.microsoft.com/office/powerpoint/2010/main" val="75843466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3">
            <a:extLst>
              <a:ext uri="{FF2B5EF4-FFF2-40B4-BE49-F238E27FC236}">
                <a16:creationId xmlns:a16="http://schemas.microsoft.com/office/drawing/2014/main" id="{399DE23A-7D7C-344D-C18B-BF8C55A718AB}"/>
              </a:ext>
            </a:extLst>
          </p:cNvPr>
          <p:cNvSpPr>
            <a:spLocks noGrp="1"/>
          </p:cNvSpPr>
          <p:nvPr>
            <p:ph type="dt" sz="half" idx="10"/>
          </p:nvPr>
        </p:nvSpPr>
        <p:spPr/>
        <p:txBody>
          <a:bodyPr/>
          <a:lstStyle>
            <a:lvl1pPr>
              <a:defRPr/>
            </a:lvl1pPr>
          </a:lstStyle>
          <a:p>
            <a:pPr>
              <a:defRPr/>
            </a:pPr>
            <a:fld id="{4C5F1E05-1BED-41BD-997F-42540E4C729D}" type="datetimeFigureOut">
              <a:rPr lang="en-US"/>
              <a:pPr>
                <a:defRPr/>
              </a:pPr>
              <a:t>9/13/2024</a:t>
            </a:fld>
            <a:endParaRPr lang="en-US"/>
          </a:p>
        </p:txBody>
      </p:sp>
      <p:sp>
        <p:nvSpPr>
          <p:cNvPr id="3" name="Footer Placeholder 2">
            <a:extLst>
              <a:ext uri="{FF2B5EF4-FFF2-40B4-BE49-F238E27FC236}">
                <a16:creationId xmlns:a16="http://schemas.microsoft.com/office/drawing/2014/main" id="{2E3F2BB3-8304-1F4F-CDF1-712379022EFC}"/>
              </a:ext>
            </a:extLst>
          </p:cNvPr>
          <p:cNvSpPr>
            <a:spLocks noGrp="1"/>
          </p:cNvSpPr>
          <p:nvPr>
            <p:ph type="ftr" sz="quarter" idx="11"/>
          </p:nvPr>
        </p:nvSpPr>
        <p:spPr/>
        <p:txBody>
          <a:bodyPr/>
          <a:lstStyle>
            <a:lvl1pPr>
              <a:defRPr/>
            </a:lvl1pPr>
          </a:lstStyle>
          <a:p>
            <a:pPr>
              <a:defRPr/>
            </a:pPr>
            <a:endParaRPr lang="en-US"/>
          </a:p>
        </p:txBody>
      </p:sp>
      <p:sp>
        <p:nvSpPr>
          <p:cNvPr id="4" name="Slide Number Placeholder 22">
            <a:extLst>
              <a:ext uri="{FF2B5EF4-FFF2-40B4-BE49-F238E27FC236}">
                <a16:creationId xmlns:a16="http://schemas.microsoft.com/office/drawing/2014/main" id="{4C29BAC4-2FC0-F414-81E4-90D66BDD3B72}"/>
              </a:ext>
            </a:extLst>
          </p:cNvPr>
          <p:cNvSpPr>
            <a:spLocks noGrp="1"/>
          </p:cNvSpPr>
          <p:nvPr>
            <p:ph type="sldNum" sz="quarter" idx="12"/>
          </p:nvPr>
        </p:nvSpPr>
        <p:spPr/>
        <p:txBody>
          <a:bodyPr/>
          <a:lstStyle>
            <a:lvl1pPr>
              <a:defRPr/>
            </a:lvl1pPr>
          </a:lstStyle>
          <a:p>
            <a:fld id="{5FBA0E92-191B-47F8-8FF5-0978592BAF60}" type="slidenum">
              <a:rPr lang="en-US" altLang="en-US"/>
              <a:pPr/>
              <a:t>‹#›</a:t>
            </a:fld>
            <a:endParaRPr lang="en-US" altLang="en-US"/>
          </a:p>
        </p:txBody>
      </p:sp>
    </p:spTree>
    <p:extLst>
      <p:ext uri="{BB962C8B-B14F-4D97-AF65-F5344CB8AC3E}">
        <p14:creationId xmlns:p14="http://schemas.microsoft.com/office/powerpoint/2010/main" val="37264858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85A02DB-B532-D336-5998-9CA0DF1BF97D}"/>
              </a:ext>
            </a:extLst>
          </p:cNvPr>
          <p:cNvSpPr/>
          <p:nvPr/>
        </p:nvSpPr>
        <p:spPr>
          <a:xfrm>
            <a:off x="0" y="0"/>
            <a:ext cx="12192000" cy="6858000"/>
          </a:xfrm>
          <a:prstGeom prst="rect">
            <a:avLst/>
          </a:prstGeom>
          <a:solidFill>
            <a:srgbClr val="FFFFFF"/>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sz="1800"/>
          </a:p>
        </p:txBody>
      </p:sp>
      <p:sp useBgFill="1">
        <p:nvSpPr>
          <p:cNvPr id="5" name="Rounded Rectangle 10">
            <a:extLst>
              <a:ext uri="{FF2B5EF4-FFF2-40B4-BE49-F238E27FC236}">
                <a16:creationId xmlns:a16="http://schemas.microsoft.com/office/drawing/2014/main" id="{72D50825-A2BF-759A-CADD-F14EA41B6AA7}"/>
              </a:ext>
            </a:extLst>
          </p:cNvPr>
          <p:cNvSpPr/>
          <p:nvPr/>
        </p:nvSpPr>
        <p:spPr>
          <a:xfrm>
            <a:off x="84668" y="69850"/>
            <a:ext cx="12018433" cy="6692900"/>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a:defRPr/>
            </a:pPr>
            <a:endParaRPr lang="en-US" sz="1800"/>
          </a:p>
        </p:txBody>
      </p:sp>
      <p:sp>
        <p:nvSpPr>
          <p:cNvPr id="2" name="Title 1"/>
          <p:cNvSpPr>
            <a:spLocks noGrp="1"/>
          </p:cNvSpPr>
          <p:nvPr>
            <p:ph type="title"/>
          </p:nvPr>
        </p:nvSpPr>
        <p:spPr>
          <a:xfrm>
            <a:off x="1219200" y="273050"/>
            <a:ext cx="10363200" cy="1143000"/>
          </a:xfrm>
        </p:spPr>
        <p:txBody>
          <a:bodyPr/>
          <a:lstStyle>
            <a:lvl1pPr algn="l">
              <a:buNone/>
              <a:defRPr sz="4000" b="0"/>
            </a:lvl1pPr>
          </a:lstStyle>
          <a:p>
            <a:r>
              <a:rPr lang="en-US"/>
              <a:t>Click to edit Master title style</a:t>
            </a:r>
          </a:p>
        </p:txBody>
      </p:sp>
      <p:sp>
        <p:nvSpPr>
          <p:cNvPr id="3" name="Text Placeholder 2"/>
          <p:cNvSpPr>
            <a:spLocks noGrp="1"/>
          </p:cNvSpPr>
          <p:nvPr>
            <p:ph type="body" idx="2"/>
          </p:nvPr>
        </p:nvSpPr>
        <p:spPr>
          <a:xfrm>
            <a:off x="1219200" y="1600200"/>
            <a:ext cx="2540000" cy="4495800"/>
          </a:xfrm>
        </p:spPr>
        <p:txBody>
          <a:bodyPr/>
          <a:lstStyle>
            <a:lvl1pPr marL="0" indent="0">
              <a:buNone/>
              <a:defRPr sz="1800"/>
            </a:lvl1pPr>
            <a:lvl2pPr>
              <a:buNone/>
              <a:defRPr sz="1200"/>
            </a:lvl2pPr>
            <a:lvl3pPr>
              <a:buNone/>
              <a:defRPr sz="1000"/>
            </a:lvl3pPr>
            <a:lvl4pPr>
              <a:buNone/>
              <a:defRPr sz="900"/>
            </a:lvl4pPr>
            <a:lvl5pPr>
              <a:buNone/>
              <a:defRPr sz="900"/>
            </a:lvl5pPr>
          </a:lstStyle>
          <a:p>
            <a:pPr lvl="0"/>
            <a:r>
              <a:rPr lang="en-US"/>
              <a:t>Click to edit Master text styles</a:t>
            </a:r>
          </a:p>
        </p:txBody>
      </p:sp>
      <p:sp>
        <p:nvSpPr>
          <p:cNvPr id="11" name="Content Placeholder 10"/>
          <p:cNvSpPr>
            <a:spLocks noGrp="1"/>
          </p:cNvSpPr>
          <p:nvPr>
            <p:ph sz="quarter" idx="1"/>
          </p:nvPr>
        </p:nvSpPr>
        <p:spPr>
          <a:xfrm>
            <a:off x="3962400" y="1600200"/>
            <a:ext cx="76200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4">
            <a:extLst>
              <a:ext uri="{FF2B5EF4-FFF2-40B4-BE49-F238E27FC236}">
                <a16:creationId xmlns:a16="http://schemas.microsoft.com/office/drawing/2014/main" id="{EBC3A73A-4183-A0AE-E609-1C4B0A31CB04}"/>
              </a:ext>
            </a:extLst>
          </p:cNvPr>
          <p:cNvSpPr>
            <a:spLocks noGrp="1"/>
          </p:cNvSpPr>
          <p:nvPr>
            <p:ph type="dt" sz="half" idx="10"/>
          </p:nvPr>
        </p:nvSpPr>
        <p:spPr/>
        <p:txBody>
          <a:bodyPr/>
          <a:lstStyle>
            <a:lvl1pPr>
              <a:defRPr/>
            </a:lvl1pPr>
          </a:lstStyle>
          <a:p>
            <a:pPr>
              <a:defRPr/>
            </a:pPr>
            <a:fld id="{72717B90-229A-4A4B-8CA0-3A36F1522A76}" type="datetimeFigureOut">
              <a:rPr lang="en-US"/>
              <a:pPr>
                <a:defRPr/>
              </a:pPr>
              <a:t>9/13/2024</a:t>
            </a:fld>
            <a:endParaRPr lang="en-US"/>
          </a:p>
        </p:txBody>
      </p:sp>
      <p:sp>
        <p:nvSpPr>
          <p:cNvPr id="7" name="Footer Placeholder 5">
            <a:extLst>
              <a:ext uri="{FF2B5EF4-FFF2-40B4-BE49-F238E27FC236}">
                <a16:creationId xmlns:a16="http://schemas.microsoft.com/office/drawing/2014/main" id="{54501AE8-BA07-079A-58D9-4AB8D74EF0A9}"/>
              </a:ext>
            </a:extLst>
          </p:cNvPr>
          <p:cNvSpPr>
            <a:spLocks noGrp="1"/>
          </p:cNvSpPr>
          <p:nvPr>
            <p:ph type="ftr" sz="quarter" idx="11"/>
          </p:nvPr>
        </p:nvSpPr>
        <p:spPr/>
        <p:txBody>
          <a:bodyPr/>
          <a:lstStyle>
            <a:lvl1pPr>
              <a:defRPr/>
            </a:lvl1pPr>
          </a:lstStyle>
          <a:p>
            <a:pPr>
              <a:defRPr/>
            </a:pPr>
            <a:endParaRPr lang="en-US"/>
          </a:p>
        </p:txBody>
      </p:sp>
      <p:sp>
        <p:nvSpPr>
          <p:cNvPr id="8" name="Slide Number Placeholder 6">
            <a:extLst>
              <a:ext uri="{FF2B5EF4-FFF2-40B4-BE49-F238E27FC236}">
                <a16:creationId xmlns:a16="http://schemas.microsoft.com/office/drawing/2014/main" id="{1BFCDAA5-EDDB-58CC-5262-4F063DE6437E}"/>
              </a:ext>
            </a:extLst>
          </p:cNvPr>
          <p:cNvSpPr>
            <a:spLocks noGrp="1"/>
          </p:cNvSpPr>
          <p:nvPr>
            <p:ph type="sldNum" sz="quarter" idx="12"/>
          </p:nvPr>
        </p:nvSpPr>
        <p:spPr/>
        <p:txBody>
          <a:bodyPr/>
          <a:lstStyle>
            <a:lvl1pPr>
              <a:defRPr/>
            </a:lvl1pPr>
          </a:lstStyle>
          <a:p>
            <a:fld id="{FA45DDCF-7028-4B49-983E-3CC989AC4CB1}" type="slidenum">
              <a:rPr lang="en-US" altLang="en-US"/>
              <a:pPr/>
              <a:t>‹#›</a:t>
            </a:fld>
            <a:endParaRPr lang="en-US" altLang="en-US"/>
          </a:p>
        </p:txBody>
      </p:sp>
    </p:spTree>
    <p:extLst>
      <p:ext uri="{BB962C8B-B14F-4D97-AF65-F5344CB8AC3E}">
        <p14:creationId xmlns:p14="http://schemas.microsoft.com/office/powerpoint/2010/main" val="310906405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415D0956-36E3-F565-087F-375297054AE2}"/>
              </a:ext>
            </a:extLst>
          </p:cNvPr>
          <p:cNvSpPr/>
          <p:nvPr/>
        </p:nvSpPr>
        <p:spPr>
          <a:xfrm flipV="1">
            <a:off x="91018" y="4683126"/>
            <a:ext cx="12009967" cy="92075"/>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sz="1800"/>
          </a:p>
        </p:txBody>
      </p:sp>
      <p:sp>
        <p:nvSpPr>
          <p:cNvPr id="6" name="Rectangle 5">
            <a:extLst>
              <a:ext uri="{FF2B5EF4-FFF2-40B4-BE49-F238E27FC236}">
                <a16:creationId xmlns:a16="http://schemas.microsoft.com/office/drawing/2014/main" id="{FC6363E4-7A56-056E-C39E-DBD4DA1B50CA}"/>
              </a:ext>
            </a:extLst>
          </p:cNvPr>
          <p:cNvSpPr/>
          <p:nvPr/>
        </p:nvSpPr>
        <p:spPr>
          <a:xfrm>
            <a:off x="91018" y="4649789"/>
            <a:ext cx="12009967" cy="46037"/>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sz="1800"/>
          </a:p>
        </p:txBody>
      </p:sp>
      <p:sp>
        <p:nvSpPr>
          <p:cNvPr id="7" name="Rectangle 6">
            <a:extLst>
              <a:ext uri="{FF2B5EF4-FFF2-40B4-BE49-F238E27FC236}">
                <a16:creationId xmlns:a16="http://schemas.microsoft.com/office/drawing/2014/main" id="{1098A09F-78EE-AB43-13FB-BECA2DE9B49E}"/>
              </a:ext>
            </a:extLst>
          </p:cNvPr>
          <p:cNvSpPr/>
          <p:nvPr/>
        </p:nvSpPr>
        <p:spPr>
          <a:xfrm>
            <a:off x="91018" y="4773614"/>
            <a:ext cx="12009967" cy="47625"/>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sz="1800"/>
          </a:p>
        </p:txBody>
      </p:sp>
      <p:sp>
        <p:nvSpPr>
          <p:cNvPr id="2" name="Title 1"/>
          <p:cNvSpPr>
            <a:spLocks noGrp="1"/>
          </p:cNvSpPr>
          <p:nvPr>
            <p:ph type="title"/>
          </p:nvPr>
        </p:nvSpPr>
        <p:spPr>
          <a:xfrm>
            <a:off x="1219200" y="4900550"/>
            <a:ext cx="9753600" cy="522288"/>
          </a:xfrm>
        </p:spPr>
        <p:txBody>
          <a:bodyPr anchor="ctr">
            <a:noAutofit/>
          </a:bodyPr>
          <a:lstStyle>
            <a:lvl1pPr algn="l">
              <a:buNone/>
              <a:defRPr sz="2800" b="0"/>
            </a:lvl1pPr>
          </a:lstStyle>
          <a:p>
            <a:r>
              <a:rPr lang="en-US"/>
              <a:t>Click to edit Master title style</a:t>
            </a:r>
          </a:p>
        </p:txBody>
      </p:sp>
      <p:sp>
        <p:nvSpPr>
          <p:cNvPr id="4" name="Text Placeholder 3"/>
          <p:cNvSpPr>
            <a:spLocks noGrp="1"/>
          </p:cNvSpPr>
          <p:nvPr>
            <p:ph type="body" sz="half" idx="2"/>
          </p:nvPr>
        </p:nvSpPr>
        <p:spPr>
          <a:xfrm>
            <a:off x="1219200" y="5445825"/>
            <a:ext cx="9753600" cy="685800"/>
          </a:xfrm>
        </p:spPr>
        <p:txBody>
          <a:bodyPr/>
          <a:lstStyle>
            <a:lvl1pPr marL="0" indent="0">
              <a:buFontTx/>
              <a:buNone/>
              <a:defRPr sz="1600"/>
            </a:lvl1pPr>
            <a:lvl2pPr>
              <a:defRPr sz="1200"/>
            </a:lvl2pPr>
            <a:lvl3pPr>
              <a:defRPr sz="1000"/>
            </a:lvl3pPr>
            <a:lvl4pPr>
              <a:defRPr sz="900"/>
            </a:lvl4pPr>
            <a:lvl5pPr>
              <a:defRPr sz="900"/>
            </a:lvl5pPr>
          </a:lstStyle>
          <a:p>
            <a:pPr lvl="0"/>
            <a:r>
              <a:rPr lang="en-US"/>
              <a:t>Click to edit Master text styles</a:t>
            </a:r>
          </a:p>
        </p:txBody>
      </p:sp>
      <p:sp>
        <p:nvSpPr>
          <p:cNvPr id="3" name="Picture Placeholder 2"/>
          <p:cNvSpPr>
            <a:spLocks noGrp="1"/>
          </p:cNvSpPr>
          <p:nvPr>
            <p:ph type="pic" idx="1"/>
          </p:nvPr>
        </p:nvSpPr>
        <p:spPr>
          <a:xfrm>
            <a:off x="91078" y="66676"/>
            <a:ext cx="12002497" cy="4581525"/>
          </a:xfrm>
          <a:prstGeom prst="round2SameRect">
            <a:avLst>
              <a:gd name="adj1" fmla="val 7101"/>
              <a:gd name="adj2" fmla="val 0"/>
            </a:avLst>
          </a:prstGeom>
          <a:solidFill>
            <a:schemeClr val="bg2"/>
          </a:solidFill>
          <a:ln w="6350">
            <a:solidFill>
              <a:schemeClr val="tx1"/>
            </a:solidFill>
          </a:ln>
        </p:spPr>
        <p:txBody>
          <a:bodyPr>
            <a:normAutofit/>
          </a:bodyPr>
          <a:lstStyle>
            <a:lvl1pPr marL="0" indent="0">
              <a:buNone/>
              <a:defRPr sz="3200"/>
            </a:lvl1pPr>
          </a:lstStyle>
          <a:p>
            <a:pPr lvl="0"/>
            <a:r>
              <a:rPr lang="en-US" noProof="0"/>
              <a:t>Click icon to add picture</a:t>
            </a:r>
            <a:endParaRPr lang="en-US" noProof="0" dirty="0"/>
          </a:p>
        </p:txBody>
      </p:sp>
      <p:sp>
        <p:nvSpPr>
          <p:cNvPr id="8" name="Date Placeholder 4">
            <a:extLst>
              <a:ext uri="{FF2B5EF4-FFF2-40B4-BE49-F238E27FC236}">
                <a16:creationId xmlns:a16="http://schemas.microsoft.com/office/drawing/2014/main" id="{55AAA1B6-74AF-577F-EAC8-406DB926BEFC}"/>
              </a:ext>
            </a:extLst>
          </p:cNvPr>
          <p:cNvSpPr>
            <a:spLocks noGrp="1"/>
          </p:cNvSpPr>
          <p:nvPr>
            <p:ph type="dt" sz="half" idx="10"/>
          </p:nvPr>
        </p:nvSpPr>
        <p:spPr/>
        <p:txBody>
          <a:bodyPr/>
          <a:lstStyle>
            <a:lvl1pPr>
              <a:defRPr/>
            </a:lvl1pPr>
          </a:lstStyle>
          <a:p>
            <a:pPr>
              <a:defRPr/>
            </a:pPr>
            <a:fld id="{CC9955B5-814D-415D-83C6-C8B82AB59126}" type="datetimeFigureOut">
              <a:rPr lang="en-US"/>
              <a:pPr>
                <a:defRPr/>
              </a:pPr>
              <a:t>9/13/2024</a:t>
            </a:fld>
            <a:endParaRPr lang="en-US"/>
          </a:p>
        </p:txBody>
      </p:sp>
      <p:sp>
        <p:nvSpPr>
          <p:cNvPr id="9" name="Footer Placeholder 5">
            <a:extLst>
              <a:ext uri="{FF2B5EF4-FFF2-40B4-BE49-F238E27FC236}">
                <a16:creationId xmlns:a16="http://schemas.microsoft.com/office/drawing/2014/main" id="{B1944619-9609-9DA6-30D7-2B2355748FFC}"/>
              </a:ext>
            </a:extLst>
          </p:cNvPr>
          <p:cNvSpPr>
            <a:spLocks noGrp="1"/>
          </p:cNvSpPr>
          <p:nvPr>
            <p:ph type="ftr" sz="quarter" idx="11"/>
          </p:nvPr>
        </p:nvSpPr>
        <p:spPr>
          <a:xfrm>
            <a:off x="1219200" y="6172200"/>
            <a:ext cx="5181600" cy="457200"/>
          </a:xfrm>
        </p:spPr>
        <p:txBody>
          <a:bodyPr/>
          <a:lstStyle>
            <a:lvl1pPr>
              <a:defRPr/>
            </a:lvl1pPr>
          </a:lstStyle>
          <a:p>
            <a:pPr>
              <a:defRPr/>
            </a:pPr>
            <a:endParaRPr lang="en-US"/>
          </a:p>
        </p:txBody>
      </p:sp>
      <p:sp>
        <p:nvSpPr>
          <p:cNvPr id="10" name="Slide Number Placeholder 6">
            <a:extLst>
              <a:ext uri="{FF2B5EF4-FFF2-40B4-BE49-F238E27FC236}">
                <a16:creationId xmlns:a16="http://schemas.microsoft.com/office/drawing/2014/main" id="{2EC9103B-740F-A3B3-0A08-52F14D78A324}"/>
              </a:ext>
            </a:extLst>
          </p:cNvPr>
          <p:cNvSpPr>
            <a:spLocks noGrp="1"/>
          </p:cNvSpPr>
          <p:nvPr>
            <p:ph type="sldNum" sz="quarter" idx="12"/>
          </p:nvPr>
        </p:nvSpPr>
        <p:spPr>
          <a:xfrm>
            <a:off x="194733" y="6208713"/>
            <a:ext cx="609600" cy="457200"/>
          </a:xfrm>
        </p:spPr>
        <p:txBody>
          <a:bodyPr/>
          <a:lstStyle>
            <a:lvl1pPr>
              <a:defRPr/>
            </a:lvl1pPr>
          </a:lstStyle>
          <a:p>
            <a:fld id="{2FC631C2-BEAA-4EBC-8DCD-D0882689B859}" type="slidenum">
              <a:rPr lang="en-US" altLang="en-US"/>
              <a:pPr/>
              <a:t>‹#›</a:t>
            </a:fld>
            <a:endParaRPr lang="en-US" altLang="en-US"/>
          </a:p>
        </p:txBody>
      </p:sp>
    </p:spTree>
    <p:extLst>
      <p:ext uri="{BB962C8B-B14F-4D97-AF65-F5344CB8AC3E}">
        <p14:creationId xmlns:p14="http://schemas.microsoft.com/office/powerpoint/2010/main" val="311284525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13">
            <a:extLst>
              <a:ext uri="{FF2B5EF4-FFF2-40B4-BE49-F238E27FC236}">
                <a16:creationId xmlns:a16="http://schemas.microsoft.com/office/drawing/2014/main" id="{D81FB67B-932C-A204-71C1-BC04F77FB3FF}"/>
              </a:ext>
            </a:extLst>
          </p:cNvPr>
          <p:cNvSpPr>
            <a:spLocks noGrp="1"/>
          </p:cNvSpPr>
          <p:nvPr>
            <p:ph type="dt" sz="half" idx="10"/>
          </p:nvPr>
        </p:nvSpPr>
        <p:spPr/>
        <p:txBody>
          <a:bodyPr/>
          <a:lstStyle>
            <a:lvl1pPr>
              <a:defRPr/>
            </a:lvl1pPr>
          </a:lstStyle>
          <a:p>
            <a:pPr>
              <a:defRPr/>
            </a:pPr>
            <a:fld id="{5069057F-1DA3-4B20-93C3-EDF4482FC4F5}" type="datetimeFigureOut">
              <a:rPr lang="en-US"/>
              <a:pPr>
                <a:defRPr/>
              </a:pPr>
              <a:t>9/13/2024</a:t>
            </a:fld>
            <a:endParaRPr lang="en-US"/>
          </a:p>
        </p:txBody>
      </p:sp>
      <p:sp>
        <p:nvSpPr>
          <p:cNvPr id="5" name="Footer Placeholder 2">
            <a:extLst>
              <a:ext uri="{FF2B5EF4-FFF2-40B4-BE49-F238E27FC236}">
                <a16:creationId xmlns:a16="http://schemas.microsoft.com/office/drawing/2014/main" id="{CF50A123-9DFC-3A9B-0C3C-EDBB30544D59}"/>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22">
            <a:extLst>
              <a:ext uri="{FF2B5EF4-FFF2-40B4-BE49-F238E27FC236}">
                <a16:creationId xmlns:a16="http://schemas.microsoft.com/office/drawing/2014/main" id="{D047E114-B1F5-9098-5152-DCC78712DAEB}"/>
              </a:ext>
            </a:extLst>
          </p:cNvPr>
          <p:cNvSpPr>
            <a:spLocks noGrp="1"/>
          </p:cNvSpPr>
          <p:nvPr>
            <p:ph type="sldNum" sz="quarter" idx="12"/>
          </p:nvPr>
        </p:nvSpPr>
        <p:spPr/>
        <p:txBody>
          <a:bodyPr/>
          <a:lstStyle>
            <a:lvl1pPr>
              <a:defRPr/>
            </a:lvl1pPr>
          </a:lstStyle>
          <a:p>
            <a:fld id="{54619C0B-E7A1-4726-8F44-BD1B78E7002F}" type="slidenum">
              <a:rPr lang="en-US" altLang="en-US"/>
              <a:pPr/>
              <a:t>‹#›</a:t>
            </a:fld>
            <a:endParaRPr lang="en-US" altLang="en-US"/>
          </a:p>
        </p:txBody>
      </p:sp>
    </p:spTree>
    <p:extLst>
      <p:ext uri="{BB962C8B-B14F-4D97-AF65-F5344CB8AC3E}">
        <p14:creationId xmlns:p14="http://schemas.microsoft.com/office/powerpoint/2010/main" val="180106256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42"/>
            <a:ext cx="268224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219200" y="274641"/>
            <a:ext cx="7416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13">
            <a:extLst>
              <a:ext uri="{FF2B5EF4-FFF2-40B4-BE49-F238E27FC236}">
                <a16:creationId xmlns:a16="http://schemas.microsoft.com/office/drawing/2014/main" id="{E633F6BE-A85E-BF55-23DC-CD68764209FE}"/>
              </a:ext>
            </a:extLst>
          </p:cNvPr>
          <p:cNvSpPr>
            <a:spLocks noGrp="1"/>
          </p:cNvSpPr>
          <p:nvPr>
            <p:ph type="dt" sz="half" idx="10"/>
          </p:nvPr>
        </p:nvSpPr>
        <p:spPr/>
        <p:txBody>
          <a:bodyPr/>
          <a:lstStyle>
            <a:lvl1pPr>
              <a:defRPr/>
            </a:lvl1pPr>
          </a:lstStyle>
          <a:p>
            <a:pPr>
              <a:defRPr/>
            </a:pPr>
            <a:fld id="{6EA9C7EF-1D1E-423A-BBA4-7C1D85C6B7E7}" type="datetimeFigureOut">
              <a:rPr lang="en-US"/>
              <a:pPr>
                <a:defRPr/>
              </a:pPr>
              <a:t>9/13/2024</a:t>
            </a:fld>
            <a:endParaRPr lang="en-US"/>
          </a:p>
        </p:txBody>
      </p:sp>
      <p:sp>
        <p:nvSpPr>
          <p:cNvPr id="5" name="Footer Placeholder 2">
            <a:extLst>
              <a:ext uri="{FF2B5EF4-FFF2-40B4-BE49-F238E27FC236}">
                <a16:creationId xmlns:a16="http://schemas.microsoft.com/office/drawing/2014/main" id="{78BC34DA-7C5B-6665-0DF6-F4F956AE5C73}"/>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22">
            <a:extLst>
              <a:ext uri="{FF2B5EF4-FFF2-40B4-BE49-F238E27FC236}">
                <a16:creationId xmlns:a16="http://schemas.microsoft.com/office/drawing/2014/main" id="{2A5C967C-D5B8-3C28-502D-7CB6CB4DA22C}"/>
              </a:ext>
            </a:extLst>
          </p:cNvPr>
          <p:cNvSpPr>
            <a:spLocks noGrp="1"/>
          </p:cNvSpPr>
          <p:nvPr>
            <p:ph type="sldNum" sz="quarter" idx="12"/>
          </p:nvPr>
        </p:nvSpPr>
        <p:spPr/>
        <p:txBody>
          <a:bodyPr/>
          <a:lstStyle>
            <a:lvl1pPr>
              <a:defRPr/>
            </a:lvl1pPr>
          </a:lstStyle>
          <a:p>
            <a:fld id="{738D6087-47B8-432B-A1F2-4A42D32D6E41}" type="slidenum">
              <a:rPr lang="en-US" altLang="en-US"/>
              <a:pPr/>
              <a:t>‹#›</a:t>
            </a:fld>
            <a:endParaRPr lang="en-US" altLang="en-US"/>
          </a:p>
        </p:txBody>
      </p:sp>
    </p:spTree>
    <p:extLst>
      <p:ext uri="{BB962C8B-B14F-4D97-AF65-F5344CB8AC3E}">
        <p14:creationId xmlns:p14="http://schemas.microsoft.com/office/powerpoint/2010/main" val="406827569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p>
        </p:txBody>
      </p:sp>
      <p:sp>
        <p:nvSpPr>
          <p:cNvPr id="3" name="Table Placeholder 2"/>
          <p:cNvSpPr>
            <a:spLocks noGrp="1"/>
          </p:cNvSpPr>
          <p:nvPr>
            <p:ph type="tbl" idx="1"/>
          </p:nvPr>
        </p:nvSpPr>
        <p:spPr>
          <a:xfrm>
            <a:off x="609600" y="1600201"/>
            <a:ext cx="10972800" cy="4525963"/>
          </a:xfrm>
        </p:spPr>
        <p:txBody>
          <a:bodyPr rtlCol="0">
            <a:normAutofit/>
          </a:bodyPr>
          <a:lstStyle/>
          <a:p>
            <a:pPr lvl="0"/>
            <a:endParaRPr lang="en-US" noProof="0"/>
          </a:p>
        </p:txBody>
      </p:sp>
      <p:sp>
        <p:nvSpPr>
          <p:cNvPr id="4" name="Date Placeholder 3">
            <a:extLst>
              <a:ext uri="{FF2B5EF4-FFF2-40B4-BE49-F238E27FC236}">
                <a16:creationId xmlns:a16="http://schemas.microsoft.com/office/drawing/2014/main" id="{9686B89D-A017-8AB4-33EA-D5F6E51F41A9}"/>
              </a:ext>
            </a:extLst>
          </p:cNvPr>
          <p:cNvSpPr>
            <a:spLocks noGrp="1"/>
          </p:cNvSpPr>
          <p:nvPr>
            <p:ph type="dt" sz="half" idx="10"/>
          </p:nvPr>
        </p:nvSpPr>
        <p:spPr>
          <a:xfrm>
            <a:off x="609600" y="6245225"/>
            <a:ext cx="2844800" cy="476250"/>
          </a:xfrm>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D3B1E66F-CE5E-BD5B-E915-CF041EFC24F9}"/>
              </a:ext>
            </a:extLst>
          </p:cNvPr>
          <p:cNvSpPr>
            <a:spLocks noGrp="1"/>
          </p:cNvSpPr>
          <p:nvPr>
            <p:ph type="ftr" sz="quarter" idx="11"/>
          </p:nvPr>
        </p:nvSpPr>
        <p:spPr>
          <a:xfrm>
            <a:off x="4165600" y="6245225"/>
            <a:ext cx="3860800" cy="476250"/>
          </a:xfrm>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45753CBC-457F-0F4E-2904-0182787A01D7}"/>
              </a:ext>
            </a:extLst>
          </p:cNvPr>
          <p:cNvSpPr>
            <a:spLocks noGrp="1"/>
          </p:cNvSpPr>
          <p:nvPr>
            <p:ph type="sldNum" sz="quarter" idx="12"/>
          </p:nvPr>
        </p:nvSpPr>
        <p:spPr>
          <a:xfrm>
            <a:off x="8737600" y="6245225"/>
            <a:ext cx="2844800" cy="476250"/>
          </a:xfrm>
        </p:spPr>
        <p:txBody>
          <a:bodyPr/>
          <a:lstStyle>
            <a:lvl1pPr>
              <a:defRPr/>
            </a:lvl1pPr>
          </a:lstStyle>
          <a:p>
            <a:fld id="{5B26947E-BD50-4C6C-9FA9-AAB55C54DE2A}" type="slidenum">
              <a:rPr lang="en-US" altLang="en-US"/>
              <a:pPr/>
              <a:t>‹#›</a:t>
            </a:fld>
            <a:endParaRPr lang="en-US" altLang="en-US"/>
          </a:p>
        </p:txBody>
      </p:sp>
    </p:spTree>
    <p:extLst>
      <p:ext uri="{BB962C8B-B14F-4D97-AF65-F5344CB8AC3E}">
        <p14:creationId xmlns:p14="http://schemas.microsoft.com/office/powerpoint/2010/main" val="36637125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image" Target="../media/image1.jpeg"/><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2.xml"/><Relationship Id="rId13" Type="http://schemas.openxmlformats.org/officeDocument/2006/relationships/theme" Target="../theme/theme3.xml"/><Relationship Id="rId3" Type="http://schemas.openxmlformats.org/officeDocument/2006/relationships/slideLayout" Target="../slideLayouts/slideLayout27.xml"/><Relationship Id="rId7" Type="http://schemas.openxmlformats.org/officeDocument/2006/relationships/slideLayout" Target="../slideLayouts/slideLayout31.xml"/><Relationship Id="rId12" Type="http://schemas.openxmlformats.org/officeDocument/2006/relationships/slideLayout" Target="../slideLayouts/slideLayout36.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slideLayout" Target="../slideLayouts/slideLayout30.xml"/><Relationship Id="rId11" Type="http://schemas.openxmlformats.org/officeDocument/2006/relationships/slideLayout" Target="../slideLayouts/slideLayout35.xml"/><Relationship Id="rId5" Type="http://schemas.openxmlformats.org/officeDocument/2006/relationships/slideLayout" Target="../slideLayouts/slideLayout29.xml"/><Relationship Id="rId10" Type="http://schemas.openxmlformats.org/officeDocument/2006/relationships/slideLayout" Target="../slideLayouts/slideLayout34.xml"/><Relationship Id="rId4" Type="http://schemas.openxmlformats.org/officeDocument/2006/relationships/slideLayout" Target="../slideLayouts/slideLayout28.xml"/><Relationship Id="rId9" Type="http://schemas.openxmlformats.org/officeDocument/2006/relationships/slideLayout" Target="../slideLayouts/slideLayout3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FC2E0CE-4010-4D19-A805-059E3FE39F1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6A3EE43-27F0-41CE-86A9-8C765F61507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6DD289-C8EB-4A35-97F1-65D86595F3F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C1EB576-7AA4-47EC-AF8B-4F62EF473663}" type="datetimeFigureOut">
              <a:rPr lang="en-GB" smtClean="0"/>
              <a:t>13/09/2024</a:t>
            </a:fld>
            <a:endParaRPr lang="en-GB"/>
          </a:p>
        </p:txBody>
      </p:sp>
      <p:sp>
        <p:nvSpPr>
          <p:cNvPr id="5" name="Footer Placeholder 4">
            <a:extLst>
              <a:ext uri="{FF2B5EF4-FFF2-40B4-BE49-F238E27FC236}">
                <a16:creationId xmlns:a16="http://schemas.microsoft.com/office/drawing/2014/main" id="{28F696F1-2AD4-4DD5-8D78-CBE9A93A63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094CDD2-509B-4211-AAA7-D4F00A052B8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449F772-B7C6-4C16-8340-307070D6813B}" type="slidenum">
              <a:rPr lang="en-GB" smtClean="0"/>
              <a:t>‹#›</a:t>
            </a:fld>
            <a:endParaRPr lang="en-GB"/>
          </a:p>
        </p:txBody>
      </p:sp>
    </p:spTree>
    <p:extLst>
      <p:ext uri="{BB962C8B-B14F-4D97-AF65-F5344CB8AC3E}">
        <p14:creationId xmlns:p14="http://schemas.microsoft.com/office/powerpoint/2010/main" val="361133946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5" cstate="print"/>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9223890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D3C8269-81C2-7B50-DD52-CEA241DAA15B}"/>
              </a:ext>
            </a:extLst>
          </p:cNvPr>
          <p:cNvSpPr/>
          <p:nvPr/>
        </p:nvSpPr>
        <p:spPr>
          <a:xfrm>
            <a:off x="0" y="0"/>
            <a:ext cx="12192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a:defRPr/>
            </a:pPr>
            <a:endParaRPr lang="en-US" sz="1800"/>
          </a:p>
        </p:txBody>
      </p:sp>
      <p:sp useBgFill="1">
        <p:nvSpPr>
          <p:cNvPr id="8" name="Rounded Rectangle 7">
            <a:extLst>
              <a:ext uri="{FF2B5EF4-FFF2-40B4-BE49-F238E27FC236}">
                <a16:creationId xmlns:a16="http://schemas.microsoft.com/office/drawing/2014/main" id="{AB066C9B-4258-4117-8FA1-BCD75CF1F17E}"/>
              </a:ext>
            </a:extLst>
          </p:cNvPr>
          <p:cNvSpPr/>
          <p:nvPr/>
        </p:nvSpPr>
        <p:spPr>
          <a:xfrm>
            <a:off x="84668" y="69850"/>
            <a:ext cx="12018433" cy="6692900"/>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a:defRPr/>
            </a:pPr>
            <a:endParaRPr lang="en-US" sz="1800"/>
          </a:p>
        </p:txBody>
      </p:sp>
      <p:sp>
        <p:nvSpPr>
          <p:cNvPr id="1028" name="Title Placeholder 21">
            <a:extLst>
              <a:ext uri="{FF2B5EF4-FFF2-40B4-BE49-F238E27FC236}">
                <a16:creationId xmlns:a16="http://schemas.microsoft.com/office/drawing/2014/main" id="{6552814A-9683-BA20-0DE9-AA87F5BB5D8F}"/>
              </a:ext>
            </a:extLst>
          </p:cNvPr>
          <p:cNvSpPr>
            <a:spLocks noGrp="1"/>
          </p:cNvSpPr>
          <p:nvPr>
            <p:ph type="title"/>
          </p:nvPr>
        </p:nvSpPr>
        <p:spPr bwMode="auto">
          <a:xfrm>
            <a:off x="1219200" y="274638"/>
            <a:ext cx="103632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91440" numCol="1" anchor="b" anchorCtr="0" compatLnSpc="1">
            <a:prstTxWarp prst="textNoShape">
              <a:avLst/>
            </a:prstTxWarp>
          </a:bodyPr>
          <a:lstStyle/>
          <a:p>
            <a:pPr lvl="0"/>
            <a:r>
              <a:rPr lang="en-US" altLang="en-US"/>
              <a:t>Click to edit Master title style</a:t>
            </a:r>
          </a:p>
        </p:txBody>
      </p:sp>
      <p:sp>
        <p:nvSpPr>
          <p:cNvPr id="1029" name="Text Placeholder 12">
            <a:extLst>
              <a:ext uri="{FF2B5EF4-FFF2-40B4-BE49-F238E27FC236}">
                <a16:creationId xmlns:a16="http://schemas.microsoft.com/office/drawing/2014/main" id="{A9DDBFD7-E361-E90A-FC67-94405F2627AE}"/>
              </a:ext>
            </a:extLst>
          </p:cNvPr>
          <p:cNvSpPr>
            <a:spLocks noGrp="1"/>
          </p:cNvSpPr>
          <p:nvPr>
            <p:ph type="body" idx="1"/>
          </p:nvPr>
        </p:nvSpPr>
        <p:spPr bwMode="auto">
          <a:xfrm>
            <a:off x="1219200" y="1447800"/>
            <a:ext cx="10363200" cy="457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4" name="Date Placeholder 13">
            <a:extLst>
              <a:ext uri="{FF2B5EF4-FFF2-40B4-BE49-F238E27FC236}">
                <a16:creationId xmlns:a16="http://schemas.microsoft.com/office/drawing/2014/main" id="{ED43EA13-DE7F-9EA4-4A08-E7B76C6EB175}"/>
              </a:ext>
            </a:extLst>
          </p:cNvPr>
          <p:cNvSpPr>
            <a:spLocks noGrp="1"/>
          </p:cNvSpPr>
          <p:nvPr>
            <p:ph type="dt" sz="half" idx="2"/>
          </p:nvPr>
        </p:nvSpPr>
        <p:spPr>
          <a:xfrm>
            <a:off x="8229600" y="6191250"/>
            <a:ext cx="3302000" cy="476250"/>
          </a:xfrm>
          <a:prstGeom prst="rect">
            <a:avLst/>
          </a:prstGeom>
        </p:spPr>
        <p:txBody>
          <a:bodyPr anchor="ctr" anchorCtr="0"/>
          <a:lstStyle>
            <a:lvl1pPr algn="r" eaLnBrk="1" latinLnBrk="0" hangingPunct="1">
              <a:defRPr kumimoji="0" sz="1400">
                <a:solidFill>
                  <a:schemeClr val="tx2"/>
                </a:solidFill>
                <a:latin typeface="Arial" charset="0"/>
              </a:defRPr>
            </a:lvl1pPr>
          </a:lstStyle>
          <a:p>
            <a:pPr>
              <a:defRPr/>
            </a:pPr>
            <a:fld id="{9B2E8920-5E4D-41D3-A723-8FC0780983F4}" type="datetimeFigureOut">
              <a:rPr lang="en-US"/>
              <a:pPr>
                <a:defRPr/>
              </a:pPr>
              <a:t>9/13/2024</a:t>
            </a:fld>
            <a:endParaRPr lang="en-US"/>
          </a:p>
        </p:txBody>
      </p:sp>
      <p:sp>
        <p:nvSpPr>
          <p:cNvPr id="3" name="Footer Placeholder 2">
            <a:extLst>
              <a:ext uri="{FF2B5EF4-FFF2-40B4-BE49-F238E27FC236}">
                <a16:creationId xmlns:a16="http://schemas.microsoft.com/office/drawing/2014/main" id="{196E5333-10FB-D94C-E321-D61E63376B25}"/>
              </a:ext>
            </a:extLst>
          </p:cNvPr>
          <p:cNvSpPr>
            <a:spLocks noGrp="1"/>
          </p:cNvSpPr>
          <p:nvPr>
            <p:ph type="ftr" sz="quarter" idx="3"/>
          </p:nvPr>
        </p:nvSpPr>
        <p:spPr>
          <a:xfrm>
            <a:off x="1219200" y="6172200"/>
            <a:ext cx="5283200" cy="457200"/>
          </a:xfrm>
          <a:prstGeom prst="rect">
            <a:avLst/>
          </a:prstGeom>
        </p:spPr>
        <p:txBody>
          <a:bodyPr anchor="ctr" anchorCtr="0"/>
          <a:lstStyle>
            <a:lvl1pPr eaLnBrk="1" latinLnBrk="0" hangingPunct="1">
              <a:defRPr kumimoji="0" sz="1400">
                <a:solidFill>
                  <a:schemeClr val="tx2"/>
                </a:solidFill>
                <a:latin typeface="Arial" charset="0"/>
              </a:defRPr>
            </a:lvl1pPr>
          </a:lstStyle>
          <a:p>
            <a:pPr>
              <a:defRPr/>
            </a:pPr>
            <a:endParaRPr lang="en-US"/>
          </a:p>
        </p:txBody>
      </p:sp>
      <p:sp>
        <p:nvSpPr>
          <p:cNvPr id="23" name="Slide Number Placeholder 22">
            <a:extLst>
              <a:ext uri="{FF2B5EF4-FFF2-40B4-BE49-F238E27FC236}">
                <a16:creationId xmlns:a16="http://schemas.microsoft.com/office/drawing/2014/main" id="{2F0DCF18-D59B-2C7D-07D5-0F89B8461C45}"/>
              </a:ext>
            </a:extLst>
          </p:cNvPr>
          <p:cNvSpPr>
            <a:spLocks noGrp="1"/>
          </p:cNvSpPr>
          <p:nvPr>
            <p:ph type="sldNum" sz="quarter" idx="4"/>
          </p:nvPr>
        </p:nvSpPr>
        <p:spPr>
          <a:xfrm>
            <a:off x="194733" y="6210300"/>
            <a:ext cx="609600" cy="457200"/>
          </a:xfrm>
          <a:prstGeom prst="ellipse">
            <a:avLst/>
          </a:prstGeom>
          <a:solidFill>
            <a:schemeClr val="accent1"/>
          </a:solidFill>
        </p:spPr>
        <p:txBody>
          <a:bodyPr vert="horz" wrap="none" lIns="0" tIns="0" rIns="0" bIns="0" numCol="1" anchor="ctr" anchorCtr="1" compatLnSpc="1">
            <a:prstTxWarp prst="textNoShape">
              <a:avLst/>
            </a:prstTxWarp>
            <a:noAutofit/>
          </a:bodyPr>
          <a:lstStyle>
            <a:lvl1pPr algn="ctr">
              <a:defRPr sz="1400">
                <a:solidFill>
                  <a:srgbClr val="FFFFFF"/>
                </a:solidFill>
                <a:latin typeface="Franklin Gothic Book" panose="020B0503020102020204" pitchFamily="34" charset="0"/>
              </a:defRPr>
            </a:lvl1pPr>
          </a:lstStyle>
          <a:p>
            <a:fld id="{349CB7B3-1BD3-4A47-9009-5A70EF013BAA}" type="slidenum">
              <a:rPr lang="en-US" altLang="en-US"/>
              <a:pPr/>
              <a:t>‹#›</a:t>
            </a:fld>
            <a:endParaRPr lang="en-US" altLang="en-US"/>
          </a:p>
        </p:txBody>
      </p:sp>
    </p:spTree>
    <p:extLst>
      <p:ext uri="{BB962C8B-B14F-4D97-AF65-F5344CB8AC3E}">
        <p14:creationId xmlns:p14="http://schemas.microsoft.com/office/powerpoint/2010/main" val="2466613870"/>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 id="2147483698" r:id="rId12"/>
  </p:sldLayoutIdLst>
  <p:txStyles>
    <p:titleStyle>
      <a:lvl1pPr algn="l" rtl="0" eaLnBrk="0" fontAlgn="base" hangingPunct="0">
        <a:spcBef>
          <a:spcPct val="0"/>
        </a:spcBef>
        <a:spcAft>
          <a:spcPct val="0"/>
        </a:spcAft>
        <a:defRPr sz="4000" kern="12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Franklin Gothic Book" pitchFamily="34" charset="0"/>
        </a:defRPr>
      </a:lvl2pPr>
      <a:lvl3pPr algn="l" rtl="0" eaLnBrk="0" fontAlgn="base" hangingPunct="0">
        <a:spcBef>
          <a:spcPct val="0"/>
        </a:spcBef>
        <a:spcAft>
          <a:spcPct val="0"/>
        </a:spcAft>
        <a:defRPr sz="4000">
          <a:solidFill>
            <a:schemeClr val="tx2"/>
          </a:solidFill>
          <a:latin typeface="Franklin Gothic Book" pitchFamily="34" charset="0"/>
        </a:defRPr>
      </a:lvl3pPr>
      <a:lvl4pPr algn="l" rtl="0" eaLnBrk="0" fontAlgn="base" hangingPunct="0">
        <a:spcBef>
          <a:spcPct val="0"/>
        </a:spcBef>
        <a:spcAft>
          <a:spcPct val="0"/>
        </a:spcAft>
        <a:defRPr sz="4000">
          <a:solidFill>
            <a:schemeClr val="tx2"/>
          </a:solidFill>
          <a:latin typeface="Franklin Gothic Book" pitchFamily="34" charset="0"/>
        </a:defRPr>
      </a:lvl4pPr>
      <a:lvl5pPr algn="l" rtl="0" eaLnBrk="0" fontAlgn="base" hangingPunct="0">
        <a:spcBef>
          <a:spcPct val="0"/>
        </a:spcBef>
        <a:spcAft>
          <a:spcPct val="0"/>
        </a:spcAft>
        <a:defRPr sz="4000">
          <a:solidFill>
            <a:schemeClr val="tx2"/>
          </a:solidFill>
          <a:latin typeface="Franklin Gothic Book" pitchFamily="34" charset="0"/>
        </a:defRPr>
      </a:lvl5pPr>
      <a:lvl6pPr marL="457200" algn="l" rtl="0" fontAlgn="base">
        <a:spcBef>
          <a:spcPct val="0"/>
        </a:spcBef>
        <a:spcAft>
          <a:spcPct val="0"/>
        </a:spcAft>
        <a:defRPr sz="4000">
          <a:solidFill>
            <a:schemeClr val="tx2"/>
          </a:solidFill>
          <a:latin typeface="Franklin Gothic Book" pitchFamily="34" charset="0"/>
        </a:defRPr>
      </a:lvl6pPr>
      <a:lvl7pPr marL="914400" algn="l" rtl="0" fontAlgn="base">
        <a:spcBef>
          <a:spcPct val="0"/>
        </a:spcBef>
        <a:spcAft>
          <a:spcPct val="0"/>
        </a:spcAft>
        <a:defRPr sz="4000">
          <a:solidFill>
            <a:schemeClr val="tx2"/>
          </a:solidFill>
          <a:latin typeface="Franklin Gothic Book" pitchFamily="34" charset="0"/>
        </a:defRPr>
      </a:lvl7pPr>
      <a:lvl8pPr marL="1371600" algn="l" rtl="0" fontAlgn="base">
        <a:spcBef>
          <a:spcPct val="0"/>
        </a:spcBef>
        <a:spcAft>
          <a:spcPct val="0"/>
        </a:spcAft>
        <a:defRPr sz="4000">
          <a:solidFill>
            <a:schemeClr val="tx2"/>
          </a:solidFill>
          <a:latin typeface="Franklin Gothic Book" pitchFamily="34" charset="0"/>
        </a:defRPr>
      </a:lvl8pPr>
      <a:lvl9pPr marL="1828800" algn="l" rtl="0" fontAlgn="base">
        <a:spcBef>
          <a:spcPct val="0"/>
        </a:spcBef>
        <a:spcAft>
          <a:spcPct val="0"/>
        </a:spcAft>
        <a:defRPr sz="4000">
          <a:solidFill>
            <a:schemeClr val="tx2"/>
          </a:solidFill>
          <a:latin typeface="Franklin Gothic Book" pitchFamily="34" charset="0"/>
        </a:defRPr>
      </a:lvl9pPr>
    </p:titleStyle>
    <p:bodyStyle>
      <a:lvl1pPr marL="273050" indent="-273050" algn="l" rtl="0" eaLnBrk="0" fontAlgn="base" hangingPunct="0">
        <a:spcBef>
          <a:spcPts val="575"/>
        </a:spcBef>
        <a:spcAft>
          <a:spcPct val="0"/>
        </a:spcAft>
        <a:buClr>
          <a:schemeClr val="accent1"/>
        </a:buClr>
        <a:buSzPct val="85000"/>
        <a:buFont typeface="Wingdings 2" panose="05020102010507070707" pitchFamily="18" charset="2"/>
        <a:buChar char=""/>
        <a:defRPr sz="2600" kern="1200">
          <a:solidFill>
            <a:schemeClr val="tx1"/>
          </a:solidFill>
          <a:latin typeface="+mn-lt"/>
          <a:ea typeface="+mn-ea"/>
          <a:cs typeface="+mn-cs"/>
        </a:defRPr>
      </a:lvl1pPr>
      <a:lvl2pPr marL="547688" indent="-228600" algn="l" rtl="0" eaLnBrk="0" fontAlgn="base" hangingPunct="0">
        <a:spcBef>
          <a:spcPts val="375"/>
        </a:spcBef>
        <a:spcAft>
          <a:spcPct val="0"/>
        </a:spcAft>
        <a:buClr>
          <a:schemeClr val="accent2"/>
        </a:buClr>
        <a:buSzPct val="85000"/>
        <a:buFont typeface="Wingdings 2" panose="05020102010507070707" pitchFamily="18" charset="2"/>
        <a:buChar char=""/>
        <a:defRPr sz="2400" kern="1200">
          <a:solidFill>
            <a:schemeClr val="tx1"/>
          </a:solidFill>
          <a:latin typeface="+mn-lt"/>
          <a:ea typeface="+mn-ea"/>
          <a:cs typeface="+mn-cs"/>
        </a:defRPr>
      </a:lvl2pPr>
      <a:lvl3pPr marL="822325" indent="-228600" algn="l" rtl="0" eaLnBrk="0" fontAlgn="base" hangingPunct="0">
        <a:spcBef>
          <a:spcPts val="375"/>
        </a:spcBef>
        <a:spcAft>
          <a:spcPct val="0"/>
        </a:spcAft>
        <a:buClr>
          <a:srgbClr val="E6B1AB"/>
        </a:buClr>
        <a:buSzPct val="85000"/>
        <a:buFont typeface="Wingdings 2" panose="05020102010507070707" pitchFamily="18" charset="2"/>
        <a:buChar char=""/>
        <a:defRPr sz="2000" kern="1200">
          <a:solidFill>
            <a:schemeClr val="tx1"/>
          </a:solidFill>
          <a:latin typeface="+mn-lt"/>
          <a:ea typeface="+mn-ea"/>
          <a:cs typeface="+mn-cs"/>
        </a:defRPr>
      </a:lvl3pPr>
      <a:lvl4pPr marL="1096963" indent="-228600" algn="l" rtl="0" eaLnBrk="0" fontAlgn="base" hangingPunct="0">
        <a:spcBef>
          <a:spcPts val="375"/>
        </a:spcBef>
        <a:spcAft>
          <a:spcPct val="0"/>
        </a:spcAft>
        <a:buClr>
          <a:srgbClr val="A28E6A"/>
        </a:buClr>
        <a:buSzPct val="80000"/>
        <a:buFont typeface="Wingdings 2" panose="05020102010507070707" pitchFamily="18" charset="2"/>
        <a:buChar char=""/>
        <a:defRPr sz="2000" kern="1200">
          <a:solidFill>
            <a:schemeClr val="tx1"/>
          </a:solidFill>
          <a:latin typeface="+mn-lt"/>
          <a:ea typeface="+mn-ea"/>
          <a:cs typeface="+mn-cs"/>
        </a:defRPr>
      </a:lvl4pPr>
      <a:lvl5pPr marL="1371600" indent="-228600" algn="l" rtl="0" eaLnBrk="0" fontAlgn="base" hangingPunct="0">
        <a:spcBef>
          <a:spcPts val="375"/>
        </a:spcBef>
        <a:spcAft>
          <a:spcPct val="0"/>
        </a:spcAft>
        <a:buClr>
          <a:srgbClr val="A28E6A"/>
        </a:buClr>
        <a:buChar char="o"/>
        <a:defRPr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26.xml"/><Relationship Id="rId4" Type="http://schemas.openxmlformats.org/officeDocument/2006/relationships/image" Target="../media/image7.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chart" Target="../charts/chart1.xml"/><Relationship Id="rId2" Type="http://schemas.openxmlformats.org/officeDocument/2006/relationships/diagramData" Target="../diagrams/data1.xml"/><Relationship Id="rId1" Type="http://schemas.openxmlformats.org/officeDocument/2006/relationships/slideLayout" Target="../slideLayouts/slideLayout2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2" Type="http://schemas.openxmlformats.org/officeDocument/2006/relationships/chart" Target="../charts/chart2.xml"/><Relationship Id="rId1" Type="http://schemas.openxmlformats.org/officeDocument/2006/relationships/slideLayout" Target="../slideLayouts/slideLayout26.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6.xml"/><Relationship Id="rId4" Type="http://schemas.openxmlformats.org/officeDocument/2006/relationships/image" Target="../media/image10.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10.xml.rels><?xml version="1.0" encoding="UTF-8" standalone="yes"?>
<Relationships xmlns="http://schemas.openxmlformats.org/package/2006/relationships"><Relationship Id="rId2" Type="http://schemas.openxmlformats.org/officeDocument/2006/relationships/chart" Target="../charts/chart3.xml"/><Relationship Id="rId1" Type="http://schemas.openxmlformats.org/officeDocument/2006/relationships/slideLayout" Target="../slideLayouts/slideLayout2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13.xml.rels><?xml version="1.0" encoding="UTF-8" standalone="yes"?>
<Relationships xmlns="http://schemas.openxmlformats.org/package/2006/relationships"><Relationship Id="rId3" Type="http://schemas.openxmlformats.org/officeDocument/2006/relationships/chart" Target="../charts/chart5.xml"/><Relationship Id="rId2" Type="http://schemas.openxmlformats.org/officeDocument/2006/relationships/chart" Target="../charts/chart4.xml"/><Relationship Id="rId1" Type="http://schemas.openxmlformats.org/officeDocument/2006/relationships/slideLayout" Target="../slideLayouts/slideLayout26.xml"/></Relationships>
</file>

<file path=ppt/slides/_rels/slide14.xml.rels><?xml version="1.0" encoding="UTF-8" standalone="yes"?>
<Relationships xmlns="http://schemas.openxmlformats.org/package/2006/relationships"><Relationship Id="rId3" Type="http://schemas.openxmlformats.org/officeDocument/2006/relationships/chart" Target="../charts/chart7.xml"/><Relationship Id="rId2" Type="http://schemas.openxmlformats.org/officeDocument/2006/relationships/chart" Target="../charts/chart6.xml"/><Relationship Id="rId1" Type="http://schemas.openxmlformats.org/officeDocument/2006/relationships/slideLayout" Target="../slideLayouts/slideLayout2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1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slideLayout" Target="../slideLayouts/slideLayout26.xml"/><Relationship Id="rId1" Type="http://schemas.openxmlformats.org/officeDocument/2006/relationships/video" Target="https://www.youtube.com/embed/J5NXHmn2y4Q?feature=oembed"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slideLayout" Target="../slideLayouts/slideLayout26.xml"/><Relationship Id="rId1" Type="http://schemas.openxmlformats.org/officeDocument/2006/relationships/video" Target="https://www.youtube.com/embed/J5NXHmn2y4Q?feature=oembed"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slideLayout" Target="../slideLayouts/slideLayout26.xml"/><Relationship Id="rId1" Type="http://schemas.openxmlformats.org/officeDocument/2006/relationships/video" Target="https://www.youtube.com/embed/J5NXHmn2y4Q?feature=oembed"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slideLayout" Target="../slideLayouts/slideLayout26.xml"/><Relationship Id="rId1" Type="http://schemas.openxmlformats.org/officeDocument/2006/relationships/video" Target="https://www.youtube.com/embed/J5NXHmn2y4Q?feature=oembed"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slideLayout" Target="../slideLayouts/slideLayout26.xml"/><Relationship Id="rId1" Type="http://schemas.openxmlformats.org/officeDocument/2006/relationships/video" Target="https://www.youtube.com/embed/J5NXHmn2y4Q?feature=oembed"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slideLayout" Target="../slideLayouts/slideLayout26.xml"/><Relationship Id="rId1" Type="http://schemas.openxmlformats.org/officeDocument/2006/relationships/video" Target="https://www.youtube.com/embed/J5NXHmn2y4Q?feature=oembed"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slideLayout" Target="../slideLayouts/slideLayout26.xml"/><Relationship Id="rId1" Type="http://schemas.openxmlformats.org/officeDocument/2006/relationships/video" Target="https://www.youtube.com/embed/gBm5CDF3pPc?feature=oembed" TargetMode="Externa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3.png"/><Relationship Id="rId4" Type="http://schemas.openxmlformats.org/officeDocument/2006/relationships/image" Target="../media/image5.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chart" Target="../charts/chart8.xml"/><Relationship Id="rId2" Type="http://schemas.openxmlformats.org/officeDocument/2006/relationships/diagramData" Target="../diagrams/data2.xml"/><Relationship Id="rId1" Type="http://schemas.openxmlformats.org/officeDocument/2006/relationships/slideLayout" Target="../slideLayouts/slideLayout2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9.xml.rels><?xml version="1.0" encoding="UTF-8" standalone="yes"?>
<Relationships xmlns="http://schemas.openxmlformats.org/package/2006/relationships"><Relationship Id="rId2" Type="http://schemas.openxmlformats.org/officeDocument/2006/relationships/chart" Target="../charts/chart9.xml"/><Relationship Id="rId1" Type="http://schemas.openxmlformats.org/officeDocument/2006/relationships/slideLayout" Target="../slideLayouts/slideLayout26.xml"/></Relationships>
</file>

<file path=ppt/slides/_rels/slide3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6.xml"/><Relationship Id="rId5" Type="http://schemas.openxmlformats.org/officeDocument/2006/relationships/image" Target="../media/image17.png"/><Relationship Id="rId4" Type="http://schemas.openxmlformats.org/officeDocument/2006/relationships/image" Target="../media/image16.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32.xml.rels><?xml version="1.0" encoding="UTF-8" standalone="yes"?>
<Relationships xmlns="http://schemas.openxmlformats.org/package/2006/relationships"><Relationship Id="rId2" Type="http://schemas.openxmlformats.org/officeDocument/2006/relationships/chart" Target="../charts/chart10.xml"/><Relationship Id="rId1" Type="http://schemas.openxmlformats.org/officeDocument/2006/relationships/slideLayout" Target="../slideLayouts/slideLayout26.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34.xml.rels><?xml version="1.0" encoding="UTF-8" standalone="yes"?>
<Relationships xmlns="http://schemas.openxmlformats.org/package/2006/relationships"><Relationship Id="rId3" Type="http://schemas.openxmlformats.org/officeDocument/2006/relationships/chart" Target="../charts/chart12.xml"/><Relationship Id="rId2" Type="http://schemas.openxmlformats.org/officeDocument/2006/relationships/chart" Target="../charts/chart11.xml"/><Relationship Id="rId1" Type="http://schemas.openxmlformats.org/officeDocument/2006/relationships/slideLayout" Target="../slideLayouts/slideLayout26.xml"/></Relationships>
</file>

<file path=ppt/slides/_rels/slide35.xml.rels><?xml version="1.0" encoding="UTF-8" standalone="yes"?>
<Relationships xmlns="http://schemas.openxmlformats.org/package/2006/relationships"><Relationship Id="rId3" Type="http://schemas.openxmlformats.org/officeDocument/2006/relationships/chart" Target="../charts/chart14.xml"/><Relationship Id="rId2" Type="http://schemas.openxmlformats.org/officeDocument/2006/relationships/chart" Target="../charts/chart13.xml"/><Relationship Id="rId1" Type="http://schemas.openxmlformats.org/officeDocument/2006/relationships/slideLayout" Target="../slideLayouts/slideLayout26.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3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slideLayout" Target="../slideLayouts/slideLayout26.xml"/><Relationship Id="rId1" Type="http://schemas.openxmlformats.org/officeDocument/2006/relationships/video" Target="https://www.youtube.com/embed/J5NXHmn2y4Q?feature=oembed" TargetMode="External"/></Relationships>
</file>

<file path=ppt/slides/_rels/slide4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slideLayout" Target="../slideLayouts/slideLayout26.xml"/><Relationship Id="rId1" Type="http://schemas.openxmlformats.org/officeDocument/2006/relationships/video" Target="https://www.youtube.com/embed/J5NXHmn2y4Q?feature=oembed" TargetMode="External"/></Relationships>
</file>

<file path=ppt/slides/_rels/slide4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slideLayout" Target="../slideLayouts/slideLayout26.xml"/><Relationship Id="rId1" Type="http://schemas.openxmlformats.org/officeDocument/2006/relationships/video" Target="https://www.youtube.com/embed/J5NXHmn2y4Q?feature=oembed" TargetMode="External"/></Relationships>
</file>

<file path=ppt/slides/_rels/slide4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slideLayout" Target="../slideLayouts/slideLayout26.xml"/><Relationship Id="rId1" Type="http://schemas.openxmlformats.org/officeDocument/2006/relationships/video" Target="https://www.youtube.com/embed/J5NXHmn2y4Q?feature=oembed" TargetMode="External"/></Relationships>
</file>

<file path=ppt/slides/_rels/slide4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slideLayout" Target="../slideLayouts/slideLayout26.xml"/><Relationship Id="rId1" Type="http://schemas.openxmlformats.org/officeDocument/2006/relationships/video" Target="https://www.youtube.com/embed/J5NXHmn2y4Q?feature=oembed" TargetMode="External"/></Relationships>
</file>

<file path=ppt/slides/_rels/slide4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slideLayout" Target="../slideLayouts/slideLayout26.xml"/><Relationship Id="rId1" Type="http://schemas.openxmlformats.org/officeDocument/2006/relationships/video" Target="https://www.youtube.com/embed/J5NXHmn2y4Q?feature=oembed" TargetMode="External"/></Relationships>
</file>

<file path=ppt/slides/_rels/slide4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slideLayout" Target="../slideLayouts/slideLayout26.xml"/><Relationship Id="rId1" Type="http://schemas.openxmlformats.org/officeDocument/2006/relationships/video" Target="https://www.youtube.com/embed/J5NXHmn2y4Q?feature=oembed" TargetMode="Externa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48.xml.rels><?xml version="1.0" encoding="UTF-8" standalone="yes"?>
<Relationships xmlns="http://schemas.openxmlformats.org/package/2006/relationships"><Relationship Id="rId2" Type="http://schemas.openxmlformats.org/officeDocument/2006/relationships/chart" Target="../charts/chart15.xml"/><Relationship Id="rId1" Type="http://schemas.openxmlformats.org/officeDocument/2006/relationships/slideLayout" Target="../slideLayouts/slideLayout26.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50.xml.rels><?xml version="1.0" encoding="UTF-8" standalone="yes"?>
<Relationships xmlns="http://schemas.openxmlformats.org/package/2006/relationships"><Relationship Id="rId2" Type="http://schemas.openxmlformats.org/officeDocument/2006/relationships/chart" Target="../charts/chart16.xml"/><Relationship Id="rId1" Type="http://schemas.openxmlformats.org/officeDocument/2006/relationships/slideLayout" Target="../slideLayouts/slideLayout26.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52.xml.rels><?xml version="1.0" encoding="UTF-8" standalone="yes"?>
<Relationships xmlns="http://schemas.openxmlformats.org/package/2006/relationships"><Relationship Id="rId2" Type="http://schemas.openxmlformats.org/officeDocument/2006/relationships/chart" Target="../charts/chart17.xml"/><Relationship Id="rId1" Type="http://schemas.openxmlformats.org/officeDocument/2006/relationships/slideLayout" Target="../slideLayouts/slideLayout26.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54.xml.rels><?xml version="1.0" encoding="UTF-8" standalone="yes"?>
<Relationships xmlns="http://schemas.openxmlformats.org/package/2006/relationships"><Relationship Id="rId2" Type="http://schemas.openxmlformats.org/officeDocument/2006/relationships/chart" Target="../charts/chart18.xml"/><Relationship Id="rId1" Type="http://schemas.openxmlformats.org/officeDocument/2006/relationships/slideLayout" Target="../slideLayouts/slideLayout26.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56.xml.rels><?xml version="1.0" encoding="UTF-8" standalone="yes"?>
<Relationships xmlns="http://schemas.openxmlformats.org/package/2006/relationships"><Relationship Id="rId2" Type="http://schemas.openxmlformats.org/officeDocument/2006/relationships/chart" Target="../charts/chart19.xml"/><Relationship Id="rId1" Type="http://schemas.openxmlformats.org/officeDocument/2006/relationships/slideLayout" Target="../slideLayouts/slideLayout26.xml"/></Relationships>
</file>

<file path=ppt/slides/_rels/slide57.xml.rels><?xml version="1.0" encoding="UTF-8" standalone="yes"?>
<Relationships xmlns="http://schemas.openxmlformats.org/package/2006/relationships"><Relationship Id="rId2" Type="http://schemas.openxmlformats.org/officeDocument/2006/relationships/chart" Target="../charts/chart20.xml"/><Relationship Id="rId1" Type="http://schemas.openxmlformats.org/officeDocument/2006/relationships/slideLayout" Target="../slideLayouts/slideLayout26.xml"/></Relationships>
</file>

<file path=ppt/slides/_rels/slide58.xml.rels><?xml version="1.0" encoding="UTF-8" standalone="yes"?>
<Relationships xmlns="http://schemas.openxmlformats.org/package/2006/relationships"><Relationship Id="rId2" Type="http://schemas.openxmlformats.org/officeDocument/2006/relationships/chart" Target="../charts/chart21.xml"/><Relationship Id="rId1" Type="http://schemas.openxmlformats.org/officeDocument/2006/relationships/slideLayout" Target="../slideLayouts/slideLayout26.xml"/></Relationships>
</file>

<file path=ppt/slides/_rels/slide59.xml.rels><?xml version="1.0" encoding="UTF-8" standalone="yes"?>
<Relationships xmlns="http://schemas.openxmlformats.org/package/2006/relationships"><Relationship Id="rId2" Type="http://schemas.openxmlformats.org/officeDocument/2006/relationships/chart" Target="../charts/chart22.xml"/><Relationship Id="rId1" Type="http://schemas.openxmlformats.org/officeDocument/2006/relationships/slideLayout" Target="../slideLayouts/slideLayout26.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7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18.png"/><Relationship Id="rId4" Type="http://schemas.openxmlformats.org/officeDocument/2006/relationships/image" Target="../media/image5.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08213" y="908050"/>
            <a:ext cx="7772400" cy="1235066"/>
          </a:xfrm>
        </p:spPr>
        <p:txBody>
          <a:bodyPr/>
          <a:lstStyle/>
          <a:p>
            <a:pPr eaLnBrk="1" hangingPunct="1"/>
            <a:r>
              <a:rPr lang="en-GB" altLang="en-US" b="1" dirty="0">
                <a:solidFill>
                  <a:schemeClr val="accent2"/>
                </a:solidFill>
              </a:rPr>
              <a:t>BA Business Management</a:t>
            </a:r>
          </a:p>
        </p:txBody>
      </p:sp>
      <p:sp>
        <p:nvSpPr>
          <p:cNvPr id="6147" name="Subtitle 4"/>
          <p:cNvSpPr>
            <a:spLocks noGrp="1"/>
          </p:cNvSpPr>
          <p:nvPr>
            <p:ph type="subTitle" idx="1"/>
          </p:nvPr>
        </p:nvSpPr>
        <p:spPr>
          <a:xfrm>
            <a:off x="2095472" y="1928803"/>
            <a:ext cx="7786742" cy="3357586"/>
          </a:xfrm>
        </p:spPr>
        <p:txBody>
          <a:bodyPr/>
          <a:lstStyle/>
          <a:p>
            <a:pPr eaLnBrk="1" hangingPunct="1"/>
            <a:r>
              <a:rPr lang="en-GB" altLang="en-US" sz="3600" b="1" dirty="0">
                <a:solidFill>
                  <a:schemeClr val="accent2"/>
                </a:solidFill>
              </a:rPr>
              <a:t>Management Economics LCBB5008</a:t>
            </a:r>
          </a:p>
          <a:p>
            <a:pPr eaLnBrk="1" hangingPunct="1"/>
            <a:endParaRPr lang="en-GB" altLang="en-US" dirty="0">
              <a:solidFill>
                <a:schemeClr val="accent2"/>
              </a:solidFill>
            </a:endParaRPr>
          </a:p>
          <a:p>
            <a:pPr eaLnBrk="1" hangingPunct="1"/>
            <a:r>
              <a:rPr lang="en-GB" altLang="en-US" b="1" dirty="0">
                <a:solidFill>
                  <a:schemeClr val="accent2"/>
                </a:solidFill>
              </a:rPr>
              <a:t>Week 1 Lesson 1</a:t>
            </a:r>
          </a:p>
          <a:p>
            <a:pPr eaLnBrk="1" hangingPunct="1"/>
            <a:endParaRPr lang="en-GB" altLang="en-US" dirty="0">
              <a:solidFill>
                <a:schemeClr val="accent2"/>
              </a:solidFill>
            </a:endParaRPr>
          </a:p>
          <a:p>
            <a:pPr eaLnBrk="1" hangingPunct="1"/>
            <a:r>
              <a:rPr lang="en-GB" altLang="en-US" sz="4800" b="1" dirty="0">
                <a:solidFill>
                  <a:schemeClr val="accent2"/>
                </a:solidFill>
              </a:rPr>
              <a:t>Introduction to Management Economics</a:t>
            </a:r>
          </a:p>
        </p:txBody>
      </p:sp>
      <p:sp>
        <p:nvSpPr>
          <p:cNvPr id="6149" name="Slide Number Placeholder 5"/>
          <p:cNvSpPr>
            <a:spLocks noGrp="1" noChangeArrowheads="1"/>
          </p:cNvSpPr>
          <p:nvPr>
            <p:ph type="sldNum" sz="quarter" idx="12"/>
          </p:nvPr>
        </p:nvSpPr>
        <p:spPr bwMode="auto">
          <a:xfrm>
            <a:off x="9768408" y="6453337"/>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0" fontAlgn="base" hangingPunct="0">
              <a:spcBef>
                <a:spcPct val="0"/>
              </a:spcBef>
              <a:spcAft>
                <a:spcPct val="0"/>
              </a:spcAft>
              <a:buNone/>
            </a:pPr>
            <a:fld id="{B6282CF4-F11D-4118-ADBB-5F84001E3BD5}" type="slidenum">
              <a:rPr lang="en-GB" altLang="en-US" sz="1200">
                <a:solidFill>
                  <a:srgbClr val="898989"/>
                </a:solidFill>
                <a:cs typeface="Arial" panose="020B0604020202020204" pitchFamily="34" charset="0"/>
              </a:rPr>
              <a:pPr eaLnBrk="0" fontAlgn="base" hangingPunct="0">
                <a:spcBef>
                  <a:spcPct val="0"/>
                </a:spcBef>
                <a:spcAft>
                  <a:spcPct val="0"/>
                </a:spcAft>
                <a:buNone/>
              </a:pPr>
              <a:t>1</a:t>
            </a:fld>
            <a:endParaRPr lang="en-GB" altLang="en-US" sz="1200" dirty="0">
              <a:solidFill>
                <a:srgbClr val="898989"/>
              </a:solidFill>
              <a:cs typeface="Arial" panose="020B0604020202020204" pitchFamily="34" charset="0"/>
            </a:endParaRPr>
          </a:p>
        </p:txBody>
      </p:sp>
    </p:spTree>
    <p:extLst>
      <p:ext uri="{BB962C8B-B14F-4D97-AF65-F5344CB8AC3E}">
        <p14:creationId xmlns:p14="http://schemas.microsoft.com/office/powerpoint/2010/main" val="111046772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032B16-A4FC-4992-A1E5-6B8F57F12723}"/>
              </a:ext>
            </a:extLst>
          </p:cNvPr>
          <p:cNvSpPr>
            <a:spLocks noGrp="1"/>
          </p:cNvSpPr>
          <p:nvPr>
            <p:ph type="ctrTitle"/>
          </p:nvPr>
        </p:nvSpPr>
        <p:spPr>
          <a:xfrm>
            <a:off x="0" y="640788"/>
            <a:ext cx="12115801" cy="503679"/>
          </a:xfrm>
        </p:spPr>
        <p:txBody>
          <a:bodyPr>
            <a:noAutofit/>
          </a:bodyPr>
          <a:lstStyle/>
          <a:p>
            <a:r>
              <a:rPr lang="en-US" sz="4000" b="1" dirty="0">
                <a:solidFill>
                  <a:srgbClr val="002060"/>
                </a:solidFill>
                <a:latin typeface="+mn-lt"/>
              </a:rPr>
              <a:t>Lesson plan</a:t>
            </a:r>
            <a:br>
              <a:rPr lang="en-US" sz="4000" b="1" dirty="0">
                <a:solidFill>
                  <a:srgbClr val="002060"/>
                </a:solidFill>
                <a:latin typeface="+mn-lt"/>
              </a:rPr>
            </a:br>
            <a:r>
              <a:rPr lang="en-US" sz="4000" b="1" dirty="0">
                <a:solidFill>
                  <a:srgbClr val="002060"/>
                </a:solidFill>
                <a:latin typeface="+mn-lt"/>
              </a:rPr>
              <a:t>We aim to do the following:</a:t>
            </a:r>
            <a:endParaRPr lang="en-GB" sz="4800" b="1" dirty="0">
              <a:solidFill>
                <a:srgbClr val="002060"/>
              </a:solidFill>
              <a:latin typeface="+mn-lt"/>
            </a:endParaRPr>
          </a:p>
        </p:txBody>
      </p:sp>
      <p:pic>
        <p:nvPicPr>
          <p:cNvPr id="9" name="Picture 8">
            <a:extLst>
              <a:ext uri="{FF2B5EF4-FFF2-40B4-BE49-F238E27FC236}">
                <a16:creationId xmlns:a16="http://schemas.microsoft.com/office/drawing/2014/main" id="{9F33731D-774F-49CF-9333-8E4FF0B9CB0E}"/>
              </a:ext>
            </a:extLst>
          </p:cNvPr>
          <p:cNvPicPr>
            <a:picLocks noChangeAspect="1"/>
          </p:cNvPicPr>
          <p:nvPr/>
        </p:nvPicPr>
        <p:blipFill>
          <a:blip r:embed="rId2"/>
          <a:stretch>
            <a:fillRect/>
          </a:stretch>
        </p:blipFill>
        <p:spPr>
          <a:xfrm>
            <a:off x="0" y="6198521"/>
            <a:ext cx="12192000" cy="680127"/>
          </a:xfrm>
          <a:prstGeom prst="rect">
            <a:avLst/>
          </a:prstGeom>
        </p:spPr>
      </p:pic>
      <p:sp>
        <p:nvSpPr>
          <p:cNvPr id="115" name="Content Placeholder 2"/>
          <p:cNvSpPr txBox="1">
            <a:spLocks/>
          </p:cNvSpPr>
          <p:nvPr/>
        </p:nvSpPr>
        <p:spPr>
          <a:xfrm>
            <a:off x="1705649" y="1941641"/>
            <a:ext cx="8555028" cy="3970397"/>
          </a:xfrm>
          <a:prstGeom prst="rect">
            <a:avLst/>
          </a:prstGeom>
        </p:spPr>
        <p:txBody>
          <a:bodyPr vert="horz" lIns="91440" tIns="45720" rIns="91440" bIns="45720" rtlCol="0">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457200" marR="0" lvl="0" indent="-4572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800" b="1" i="0" u="none" strike="noStrike" kern="1200" cap="none" spc="0" normalizeH="0" baseline="0" noProof="0" dirty="0">
                <a:ln>
                  <a:noFill/>
                </a:ln>
                <a:solidFill>
                  <a:srgbClr val="002060"/>
                </a:solidFill>
                <a:effectLst/>
                <a:uLnTx/>
                <a:uFillTx/>
                <a:latin typeface="Calibri" panose="020F0502020204030204"/>
                <a:ea typeface="+mn-ea"/>
                <a:cs typeface="+mn-cs"/>
              </a:rPr>
              <a:t>Laws of Demand and supply</a:t>
            </a:r>
          </a:p>
          <a:p>
            <a:pPr marL="457200" marR="0" lvl="0" indent="-4572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US" sz="2800" b="1" dirty="0">
                <a:solidFill>
                  <a:srgbClr val="002060"/>
                </a:solidFill>
                <a:latin typeface="Calibri" panose="020F0502020204030204"/>
              </a:rPr>
              <a:t>Determinants of demand and supply</a:t>
            </a:r>
          </a:p>
          <a:p>
            <a:pPr marL="457200" marR="0" lvl="0" indent="-4572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800" b="1" i="0" u="none" strike="noStrike" kern="1200" cap="none" spc="0" normalizeH="0" baseline="0" noProof="0" dirty="0">
                <a:ln>
                  <a:noFill/>
                </a:ln>
                <a:solidFill>
                  <a:srgbClr val="002060"/>
                </a:solidFill>
                <a:effectLst/>
                <a:uLnTx/>
                <a:uFillTx/>
                <a:latin typeface="Calibri" panose="020F0502020204030204"/>
                <a:ea typeface="+mn-ea"/>
                <a:cs typeface="+mn-cs"/>
              </a:rPr>
              <a:t>Elasticities of demand and supply</a:t>
            </a:r>
            <a:br>
              <a:rPr kumimoji="0" lang="en-US" sz="2800" b="1" i="0" u="none" strike="noStrike" kern="1200" cap="none" spc="0" normalizeH="0" baseline="0" noProof="0" dirty="0">
                <a:ln>
                  <a:noFill/>
                </a:ln>
                <a:solidFill>
                  <a:srgbClr val="002060"/>
                </a:solidFill>
                <a:effectLst/>
                <a:uLnTx/>
                <a:uFillTx/>
                <a:latin typeface="Calibri" panose="020F0502020204030204"/>
                <a:ea typeface="+mn-ea"/>
                <a:cs typeface="+mn-cs"/>
              </a:rPr>
            </a:br>
            <a:r>
              <a:rPr kumimoji="0" lang="en-US" sz="2800" b="1" i="0" u="none" strike="noStrike" kern="1200" cap="none" spc="0" normalizeH="0" baseline="0" noProof="0" dirty="0">
                <a:ln>
                  <a:noFill/>
                </a:ln>
                <a:solidFill>
                  <a:srgbClr val="002060"/>
                </a:solidFill>
                <a:effectLst/>
                <a:uLnTx/>
                <a:uFillTx/>
                <a:latin typeface="Calibri" panose="020F0502020204030204"/>
                <a:ea typeface="+mn-ea"/>
                <a:cs typeface="+mn-cs"/>
              </a:rPr>
              <a:t>           </a:t>
            </a:r>
            <a:endParaRPr kumimoji="0" lang="en-US" sz="27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9738178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D7341EBF-DF66-867D-461D-C144BF3E9260}"/>
              </a:ext>
            </a:extLst>
          </p:cNvPr>
          <p:cNvSpPr>
            <a:spLocks noGrp="1"/>
          </p:cNvSpPr>
          <p:nvPr>
            <p:ph type="title"/>
          </p:nvPr>
        </p:nvSpPr>
        <p:spPr>
          <a:xfrm>
            <a:off x="1981200" y="-152400"/>
            <a:ext cx="8229600" cy="1143000"/>
          </a:xfrm>
        </p:spPr>
        <p:txBody>
          <a:bodyPr/>
          <a:lstStyle/>
          <a:p>
            <a:pPr eaLnBrk="1" hangingPunct="1"/>
            <a:r>
              <a:rPr lang="en-US" altLang="en-US" dirty="0">
                <a:solidFill>
                  <a:srgbClr val="002060"/>
                </a:solidFill>
                <a:latin typeface="Calibri" panose="020F0502020204030204" pitchFamily="34" charset="0"/>
                <a:ea typeface="Calibri" panose="020F0502020204030204" pitchFamily="34" charset="0"/>
                <a:cs typeface="Calibri" panose="020F0502020204030204" pitchFamily="34" charset="0"/>
              </a:rPr>
              <a:t>Demand</a:t>
            </a:r>
          </a:p>
        </p:txBody>
      </p:sp>
      <p:sp>
        <p:nvSpPr>
          <p:cNvPr id="8195" name="Content Placeholder 2">
            <a:extLst>
              <a:ext uri="{FF2B5EF4-FFF2-40B4-BE49-F238E27FC236}">
                <a16:creationId xmlns:a16="http://schemas.microsoft.com/office/drawing/2014/main" id="{3B25FFD8-DCFE-274F-E2C1-EBB70A038327}"/>
              </a:ext>
            </a:extLst>
          </p:cNvPr>
          <p:cNvSpPr>
            <a:spLocks noGrp="1"/>
          </p:cNvSpPr>
          <p:nvPr>
            <p:ph sz="quarter" idx="1"/>
          </p:nvPr>
        </p:nvSpPr>
        <p:spPr>
          <a:xfrm>
            <a:off x="223520" y="1255078"/>
            <a:ext cx="8229600" cy="4525962"/>
          </a:xfrm>
        </p:spPr>
        <p:txBody>
          <a:bodyPr/>
          <a:lstStyle/>
          <a:p>
            <a:pPr eaLnBrk="1" hangingPunct="1">
              <a:buFont typeface="Arial" panose="020B0604020202020204" pitchFamily="34" charset="0"/>
              <a:buChar char="•"/>
            </a:pPr>
            <a:r>
              <a:rPr lang="en-US" altLang="en-US" dirty="0">
                <a:solidFill>
                  <a:srgbClr val="002060"/>
                </a:solidFill>
                <a:latin typeface="Calibri" panose="020F0502020204030204" pitchFamily="34" charset="0"/>
                <a:ea typeface="Calibri" panose="020F0502020204030204" pitchFamily="34" charset="0"/>
                <a:cs typeface="Calibri" panose="020F0502020204030204" pitchFamily="34" charset="0"/>
              </a:rPr>
              <a:t>Forces of supply and demand work together to set prices in what is called the invisible hand </a:t>
            </a:r>
          </a:p>
          <a:p>
            <a:pPr eaLnBrk="1" hangingPunct="1">
              <a:buFont typeface="Arial" panose="020B0604020202020204" pitchFamily="34" charset="0"/>
              <a:buChar char="•"/>
            </a:pPr>
            <a:r>
              <a:rPr lang="en-US" altLang="en-US" b="1" dirty="0">
                <a:solidFill>
                  <a:srgbClr val="002060"/>
                </a:solidFill>
                <a:latin typeface="Calibri" panose="020F0502020204030204" pitchFamily="34" charset="0"/>
                <a:ea typeface="Calibri" panose="020F0502020204030204" pitchFamily="34" charset="0"/>
                <a:cs typeface="Calibri" panose="020F0502020204030204" pitchFamily="34" charset="0"/>
              </a:rPr>
              <a:t>Demand</a:t>
            </a:r>
            <a:r>
              <a:rPr lang="en-US" altLang="en-US" dirty="0">
                <a:solidFill>
                  <a:srgbClr val="002060"/>
                </a:solidFill>
                <a:latin typeface="Calibri" panose="020F0502020204030204" pitchFamily="34" charset="0"/>
                <a:ea typeface="Calibri" panose="020F0502020204030204" pitchFamily="34" charset="0"/>
                <a:cs typeface="Calibri" panose="020F0502020204030204" pitchFamily="34" charset="0"/>
              </a:rPr>
              <a:t> is the desire, willingness, and ability to buy a good or service. This is defined from a customer perspective.</a:t>
            </a:r>
          </a:p>
          <a:p>
            <a:pPr lvl="1" eaLnBrk="1" hangingPunct="1">
              <a:buFont typeface="Arial" panose="020B0604020202020204" pitchFamily="34" charset="0"/>
              <a:buChar char="–"/>
            </a:pPr>
            <a:r>
              <a:rPr lang="en-US" altLang="en-US" dirty="0">
                <a:solidFill>
                  <a:srgbClr val="002060"/>
                </a:solidFill>
                <a:latin typeface="Calibri" panose="020F0502020204030204" pitchFamily="34" charset="0"/>
                <a:ea typeface="Calibri" panose="020F0502020204030204" pitchFamily="34" charset="0"/>
                <a:cs typeface="Calibri" panose="020F0502020204030204" pitchFamily="34" charset="0"/>
              </a:rPr>
              <a:t> Demand can refer to one individual consumer or to the total demand of all consumers in the market </a:t>
            </a:r>
            <a:r>
              <a:rPr lang="en-US" altLang="en-US" b="1" dirty="0">
                <a:solidFill>
                  <a:srgbClr val="002060"/>
                </a:solidFill>
                <a:latin typeface="Calibri" panose="020F0502020204030204" pitchFamily="34" charset="0"/>
                <a:ea typeface="Calibri" panose="020F0502020204030204" pitchFamily="34" charset="0"/>
                <a:cs typeface="Calibri" panose="020F0502020204030204" pitchFamily="34" charset="0"/>
              </a:rPr>
              <a:t>(market demand)</a:t>
            </a:r>
            <a:r>
              <a:rPr lang="en-US" altLang="en-US" dirty="0">
                <a:solidFill>
                  <a:srgbClr val="002060"/>
                </a:solidFill>
                <a:latin typeface="Calibri" panose="020F0502020204030204" pitchFamily="34" charset="0"/>
                <a:ea typeface="Calibri" panose="020F0502020204030204" pitchFamily="34" charset="0"/>
                <a:cs typeface="Calibri" panose="020F0502020204030204" pitchFamily="34" charset="0"/>
              </a:rPr>
              <a:t>.</a:t>
            </a:r>
          </a:p>
          <a:p>
            <a:pPr eaLnBrk="1" hangingPunct="1">
              <a:buFont typeface="Arial" panose="020B0604020202020204" pitchFamily="34" charset="0"/>
              <a:buChar char="•"/>
            </a:pPr>
            <a:r>
              <a:rPr lang="en-US" altLang="en-US" dirty="0">
                <a:solidFill>
                  <a:srgbClr val="002060"/>
                </a:solidFill>
                <a:latin typeface="Calibri" panose="020F0502020204030204" pitchFamily="34" charset="0"/>
                <a:ea typeface="Calibri" panose="020F0502020204030204" pitchFamily="34" charset="0"/>
                <a:cs typeface="Calibri" panose="020F0502020204030204" pitchFamily="34" charset="0"/>
              </a:rPr>
              <a:t>Based on that definition, list items that you have demand for:</a:t>
            </a:r>
          </a:p>
        </p:txBody>
      </p:sp>
      <p:pic>
        <p:nvPicPr>
          <p:cNvPr id="1026" name="Picture 2" descr="Image result for Consumer Goods Market">
            <a:extLst>
              <a:ext uri="{FF2B5EF4-FFF2-40B4-BE49-F238E27FC236}">
                <a16:creationId xmlns:a16="http://schemas.microsoft.com/office/drawing/2014/main" id="{E06B9177-B9C0-0EEF-8BA7-DC98E4BA5FD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53120" y="133984"/>
            <a:ext cx="3606800" cy="357441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result for Consumer Goods Market">
            <a:extLst>
              <a:ext uri="{FF2B5EF4-FFF2-40B4-BE49-F238E27FC236}">
                <a16:creationId xmlns:a16="http://schemas.microsoft.com/office/drawing/2014/main" id="{0A6B9000-2237-1ADB-63F6-98533264D86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453120" y="3708398"/>
            <a:ext cx="3606800" cy="292608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4C24D54B-23C8-A27C-A104-9BD780A1DA51}"/>
              </a:ext>
            </a:extLst>
          </p:cNvPr>
          <p:cNvSpPr>
            <a:spLocks noGrp="1"/>
          </p:cNvSpPr>
          <p:nvPr>
            <p:ph type="title"/>
          </p:nvPr>
        </p:nvSpPr>
        <p:spPr/>
        <p:txBody>
          <a:bodyPr/>
          <a:lstStyle/>
          <a:p>
            <a:pPr eaLnBrk="1" hangingPunct="1"/>
            <a:r>
              <a:rPr lang="en-US" altLang="en-US" dirty="0"/>
              <a:t>Demand</a:t>
            </a:r>
          </a:p>
        </p:txBody>
      </p:sp>
      <p:sp>
        <p:nvSpPr>
          <p:cNvPr id="9219" name="Content Placeholder 2">
            <a:extLst>
              <a:ext uri="{FF2B5EF4-FFF2-40B4-BE49-F238E27FC236}">
                <a16:creationId xmlns:a16="http://schemas.microsoft.com/office/drawing/2014/main" id="{1EEA3672-BF8A-1FE5-6010-51F94DC20137}"/>
              </a:ext>
            </a:extLst>
          </p:cNvPr>
          <p:cNvSpPr>
            <a:spLocks noGrp="1"/>
          </p:cNvSpPr>
          <p:nvPr>
            <p:ph sz="quarter" idx="1"/>
          </p:nvPr>
        </p:nvSpPr>
        <p:spPr/>
        <p:txBody>
          <a:bodyPr/>
          <a:lstStyle/>
          <a:p>
            <a:pPr eaLnBrk="1" hangingPunct="1"/>
            <a:r>
              <a:rPr lang="en-US" altLang="en-US" b="1" dirty="0"/>
              <a:t>The demand schedule</a:t>
            </a:r>
            <a:r>
              <a:rPr lang="en-US" altLang="en-US" dirty="0"/>
              <a:t> – it is a table that lists the various quantities of a product or service that someone is willing to buy over a range of possible prices.</a:t>
            </a:r>
          </a:p>
        </p:txBody>
      </p:sp>
      <p:graphicFrame>
        <p:nvGraphicFramePr>
          <p:cNvPr id="4" name="Table 3">
            <a:extLst>
              <a:ext uri="{FF2B5EF4-FFF2-40B4-BE49-F238E27FC236}">
                <a16:creationId xmlns:a16="http://schemas.microsoft.com/office/drawing/2014/main" id="{A8BDB386-A91C-403F-FAA9-FB6D9586741A}"/>
              </a:ext>
            </a:extLst>
          </p:cNvPr>
          <p:cNvGraphicFramePr>
            <a:graphicFrameLocks noGrp="1"/>
          </p:cNvGraphicFramePr>
          <p:nvPr>
            <p:extLst>
              <p:ext uri="{D42A27DB-BD31-4B8C-83A1-F6EECF244321}">
                <p14:modId xmlns:p14="http://schemas.microsoft.com/office/powerpoint/2010/main" val="4122120257"/>
              </p:ext>
            </p:extLst>
          </p:nvPr>
        </p:nvGraphicFramePr>
        <p:xfrm>
          <a:off x="2550160" y="2636517"/>
          <a:ext cx="5892800" cy="3108888"/>
        </p:xfrm>
        <a:graphic>
          <a:graphicData uri="http://schemas.openxmlformats.org/drawingml/2006/table">
            <a:tbl>
              <a:tblPr firstRow="1" bandRow="1">
                <a:tableStyleId>{5202B0CA-FC54-4496-8BCA-5EF66A818D29}</a:tableStyleId>
              </a:tblPr>
              <a:tblGrid>
                <a:gridCol w="2743200">
                  <a:extLst>
                    <a:ext uri="{9D8B030D-6E8A-4147-A177-3AD203B41FA5}">
                      <a16:colId xmlns:a16="http://schemas.microsoft.com/office/drawing/2014/main" val="20000"/>
                    </a:ext>
                  </a:extLst>
                </a:gridCol>
                <a:gridCol w="3149600">
                  <a:extLst>
                    <a:ext uri="{9D8B030D-6E8A-4147-A177-3AD203B41FA5}">
                      <a16:colId xmlns:a16="http://schemas.microsoft.com/office/drawing/2014/main" val="20001"/>
                    </a:ext>
                  </a:extLst>
                </a:gridCol>
              </a:tblGrid>
              <a:tr h="594420">
                <a:tc>
                  <a:txBody>
                    <a:bodyPr/>
                    <a:lstStyle/>
                    <a:p>
                      <a:r>
                        <a:rPr lang="en-US" sz="2400" b="1" dirty="0"/>
                        <a:t>Price per pair of shoes (£)</a:t>
                      </a:r>
                    </a:p>
                  </a:txBody>
                  <a:tcPr marT="45714" marB="45714"/>
                </a:tc>
                <a:tc>
                  <a:txBody>
                    <a:bodyPr/>
                    <a:lstStyle/>
                    <a:p>
                      <a:r>
                        <a:rPr lang="en-US" sz="2400" b="1" dirty="0"/>
                        <a:t>Quantity</a:t>
                      </a:r>
                      <a:r>
                        <a:rPr lang="en-US" sz="2400" b="1" baseline="0" dirty="0"/>
                        <a:t> Demanded of pairs of shoes per day</a:t>
                      </a:r>
                      <a:endParaRPr lang="en-US" sz="2400" b="1" dirty="0"/>
                    </a:p>
                  </a:txBody>
                  <a:tcPr marT="45714" marB="45714"/>
                </a:tc>
                <a:extLst>
                  <a:ext uri="{0D108BD9-81ED-4DB2-BD59-A6C34878D82A}">
                    <a16:rowId xmlns:a16="http://schemas.microsoft.com/office/drawing/2014/main" val="10000"/>
                  </a:ext>
                </a:extLst>
              </a:tr>
              <a:tr h="370793">
                <a:tc>
                  <a:txBody>
                    <a:bodyPr/>
                    <a:lstStyle/>
                    <a:p>
                      <a:r>
                        <a:rPr lang="en-US" sz="2400" b="1" dirty="0"/>
                        <a:t>£50</a:t>
                      </a:r>
                    </a:p>
                  </a:txBody>
                  <a:tcPr marT="45714" marB="45714"/>
                </a:tc>
                <a:tc>
                  <a:txBody>
                    <a:bodyPr/>
                    <a:lstStyle/>
                    <a:p>
                      <a:r>
                        <a:rPr lang="en-US" sz="2400" b="1" dirty="0"/>
                        <a:t>200</a:t>
                      </a:r>
                    </a:p>
                  </a:txBody>
                  <a:tcPr marT="45714" marB="45714"/>
                </a:tc>
                <a:extLst>
                  <a:ext uri="{0D108BD9-81ED-4DB2-BD59-A6C34878D82A}">
                    <a16:rowId xmlns:a16="http://schemas.microsoft.com/office/drawing/2014/main" val="10001"/>
                  </a:ext>
                </a:extLst>
              </a:tr>
              <a:tr h="370793">
                <a:tc>
                  <a:txBody>
                    <a:bodyPr/>
                    <a:lstStyle/>
                    <a:p>
                      <a:r>
                        <a:rPr lang="en-US" sz="2400" b="1" dirty="0"/>
                        <a:t>£40</a:t>
                      </a:r>
                    </a:p>
                  </a:txBody>
                  <a:tcPr marT="45714" marB="45714"/>
                </a:tc>
                <a:tc>
                  <a:txBody>
                    <a:bodyPr/>
                    <a:lstStyle/>
                    <a:p>
                      <a:r>
                        <a:rPr lang="en-US" sz="2400" b="1" dirty="0"/>
                        <a:t>400</a:t>
                      </a:r>
                    </a:p>
                  </a:txBody>
                  <a:tcPr marT="45714" marB="45714"/>
                </a:tc>
                <a:extLst>
                  <a:ext uri="{0D108BD9-81ED-4DB2-BD59-A6C34878D82A}">
                    <a16:rowId xmlns:a16="http://schemas.microsoft.com/office/drawing/2014/main" val="10002"/>
                  </a:ext>
                </a:extLst>
              </a:tr>
              <a:tr h="370793">
                <a:tc>
                  <a:txBody>
                    <a:bodyPr/>
                    <a:lstStyle/>
                    <a:p>
                      <a:r>
                        <a:rPr lang="en-US" sz="2400" b="1" dirty="0"/>
                        <a:t>£30</a:t>
                      </a:r>
                    </a:p>
                  </a:txBody>
                  <a:tcPr marT="45714" marB="45714"/>
                </a:tc>
                <a:tc>
                  <a:txBody>
                    <a:bodyPr/>
                    <a:lstStyle/>
                    <a:p>
                      <a:r>
                        <a:rPr lang="en-US" sz="2400" b="1" dirty="0"/>
                        <a:t>600</a:t>
                      </a:r>
                    </a:p>
                  </a:txBody>
                  <a:tcPr marT="45714" marB="45714"/>
                </a:tc>
                <a:extLst>
                  <a:ext uri="{0D108BD9-81ED-4DB2-BD59-A6C34878D82A}">
                    <a16:rowId xmlns:a16="http://schemas.microsoft.com/office/drawing/2014/main" val="10003"/>
                  </a:ext>
                </a:extLst>
              </a:tr>
              <a:tr h="370793">
                <a:tc>
                  <a:txBody>
                    <a:bodyPr/>
                    <a:lstStyle/>
                    <a:p>
                      <a:r>
                        <a:rPr lang="en-US" sz="2400" b="1" dirty="0"/>
                        <a:t>£20</a:t>
                      </a:r>
                    </a:p>
                  </a:txBody>
                  <a:tcPr marT="45714" marB="45714"/>
                </a:tc>
                <a:tc>
                  <a:txBody>
                    <a:bodyPr/>
                    <a:lstStyle/>
                    <a:p>
                      <a:r>
                        <a:rPr lang="en-US" sz="2400" b="1" dirty="0"/>
                        <a:t>800</a:t>
                      </a:r>
                    </a:p>
                  </a:txBody>
                  <a:tcPr marT="45714" marB="45714"/>
                </a:tc>
                <a:extLst>
                  <a:ext uri="{0D108BD9-81ED-4DB2-BD59-A6C34878D82A}">
                    <a16:rowId xmlns:a16="http://schemas.microsoft.com/office/drawing/2014/main" val="10004"/>
                  </a:ext>
                </a:extLst>
              </a:tr>
              <a:tr h="370793">
                <a:tc>
                  <a:txBody>
                    <a:bodyPr/>
                    <a:lstStyle/>
                    <a:p>
                      <a:r>
                        <a:rPr lang="en-US" sz="2400" b="1" dirty="0"/>
                        <a:t>£10</a:t>
                      </a:r>
                    </a:p>
                  </a:txBody>
                  <a:tcPr marT="45714" marB="45714"/>
                </a:tc>
                <a:tc>
                  <a:txBody>
                    <a:bodyPr/>
                    <a:lstStyle/>
                    <a:p>
                      <a:r>
                        <a:rPr lang="en-US" sz="2400" b="1" dirty="0"/>
                        <a:t>1,000</a:t>
                      </a:r>
                    </a:p>
                  </a:txBody>
                  <a:tcPr marT="45714" marB="45714"/>
                </a:tc>
                <a:extLst>
                  <a:ext uri="{0D108BD9-81ED-4DB2-BD59-A6C34878D82A}">
                    <a16:rowId xmlns:a16="http://schemas.microsoft.com/office/drawing/2014/main" val="10005"/>
                  </a:ext>
                </a:extLst>
              </a:tr>
            </a:tbl>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B5642A5F-4A25-5E45-EAFF-77F94E78946B}"/>
              </a:ext>
            </a:extLst>
          </p:cNvPr>
          <p:cNvSpPr>
            <a:spLocks noGrp="1"/>
          </p:cNvSpPr>
          <p:nvPr>
            <p:ph type="title"/>
          </p:nvPr>
        </p:nvSpPr>
        <p:spPr/>
        <p:txBody>
          <a:bodyPr/>
          <a:lstStyle/>
          <a:p>
            <a:pPr eaLnBrk="1" hangingPunct="1"/>
            <a:r>
              <a:rPr lang="en-US" altLang="en-US" dirty="0"/>
              <a:t>Demand</a:t>
            </a:r>
          </a:p>
        </p:txBody>
      </p:sp>
      <p:sp>
        <p:nvSpPr>
          <p:cNvPr id="10243" name="Content Placeholder 2">
            <a:extLst>
              <a:ext uri="{FF2B5EF4-FFF2-40B4-BE49-F238E27FC236}">
                <a16:creationId xmlns:a16="http://schemas.microsoft.com/office/drawing/2014/main" id="{0CEAC858-1EBE-3754-F2D8-BEB444E51FBE}"/>
              </a:ext>
            </a:extLst>
          </p:cNvPr>
          <p:cNvSpPr>
            <a:spLocks noGrp="1"/>
          </p:cNvSpPr>
          <p:nvPr>
            <p:ph sz="quarter" idx="1"/>
          </p:nvPr>
        </p:nvSpPr>
        <p:spPr/>
        <p:txBody>
          <a:bodyPr/>
          <a:lstStyle/>
          <a:p>
            <a:pPr eaLnBrk="1" hangingPunct="1">
              <a:lnSpc>
                <a:spcPct val="90000"/>
              </a:lnSpc>
            </a:pPr>
            <a:r>
              <a:rPr lang="en-US" altLang="en-US" sz="2800" b="1" dirty="0">
                <a:solidFill>
                  <a:srgbClr val="002060"/>
                </a:solidFill>
              </a:rPr>
              <a:t>A demand schedule can be shown as points on a graph. </a:t>
            </a:r>
          </a:p>
          <a:p>
            <a:pPr eaLnBrk="1" hangingPunct="1">
              <a:lnSpc>
                <a:spcPct val="90000"/>
              </a:lnSpc>
            </a:pPr>
            <a:endParaRPr lang="en-US" altLang="en-US" sz="2800" b="1" dirty="0">
              <a:solidFill>
                <a:srgbClr val="002060"/>
              </a:solidFill>
            </a:endParaRPr>
          </a:p>
          <a:p>
            <a:pPr lvl="1" eaLnBrk="1" hangingPunct="1">
              <a:lnSpc>
                <a:spcPct val="90000"/>
              </a:lnSpc>
            </a:pPr>
            <a:r>
              <a:rPr lang="en-US" altLang="en-US" sz="2600" b="1" dirty="0">
                <a:solidFill>
                  <a:srgbClr val="002060"/>
                </a:solidFill>
              </a:rPr>
              <a:t>The graph lists </a:t>
            </a:r>
            <a:r>
              <a:rPr lang="en-US" altLang="en-US" sz="2600" b="1" u="sng" dirty="0">
                <a:solidFill>
                  <a:srgbClr val="002060"/>
                </a:solidFill>
              </a:rPr>
              <a:t>prices</a:t>
            </a:r>
            <a:r>
              <a:rPr lang="en-US" altLang="en-US" sz="2600" b="1" dirty="0">
                <a:solidFill>
                  <a:srgbClr val="002060"/>
                </a:solidFill>
              </a:rPr>
              <a:t> on the vertical axis and </a:t>
            </a:r>
            <a:r>
              <a:rPr lang="en-US" altLang="en-US" sz="2600" b="1" u="sng" dirty="0">
                <a:solidFill>
                  <a:srgbClr val="002060"/>
                </a:solidFill>
              </a:rPr>
              <a:t>quantities demanded</a:t>
            </a:r>
            <a:r>
              <a:rPr lang="en-US" altLang="en-US" sz="2600" b="1" dirty="0">
                <a:solidFill>
                  <a:srgbClr val="002060"/>
                </a:solidFill>
              </a:rPr>
              <a:t> on the horizontal axis. </a:t>
            </a:r>
          </a:p>
          <a:p>
            <a:pPr lvl="1" eaLnBrk="1" hangingPunct="1">
              <a:lnSpc>
                <a:spcPct val="90000"/>
              </a:lnSpc>
            </a:pPr>
            <a:r>
              <a:rPr lang="en-US" altLang="en-US" sz="2600" b="1" dirty="0">
                <a:solidFill>
                  <a:srgbClr val="002060"/>
                </a:solidFill>
              </a:rPr>
              <a:t>Each point on the graph shows how many units of the product or service an individual will buy at a particular price. </a:t>
            </a:r>
          </a:p>
          <a:p>
            <a:pPr lvl="1" eaLnBrk="1" hangingPunct="1">
              <a:lnSpc>
                <a:spcPct val="90000"/>
              </a:lnSpc>
            </a:pPr>
            <a:r>
              <a:rPr lang="en-US" altLang="en-US" sz="2600" b="1" dirty="0">
                <a:solidFill>
                  <a:srgbClr val="002060"/>
                </a:solidFill>
              </a:rPr>
              <a:t>The demand curve is the line that connects these points.</a:t>
            </a:r>
          </a:p>
          <a:p>
            <a:pPr eaLnBrk="1" hangingPunct="1"/>
            <a:endParaRPr lang="en-US" alt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Diagram 8">
            <a:extLst>
              <a:ext uri="{FF2B5EF4-FFF2-40B4-BE49-F238E27FC236}">
                <a16:creationId xmlns:a16="http://schemas.microsoft.com/office/drawing/2014/main" id="{8DA2792F-0190-56FD-CBA6-97D003FB3202}"/>
              </a:ext>
            </a:extLst>
          </p:cNvPr>
          <p:cNvGraphicFramePr/>
          <p:nvPr>
            <p:extLst>
              <p:ext uri="{D42A27DB-BD31-4B8C-83A1-F6EECF244321}">
                <p14:modId xmlns:p14="http://schemas.microsoft.com/office/powerpoint/2010/main" val="4056074759"/>
              </p:ext>
            </p:extLst>
          </p:nvPr>
        </p:nvGraphicFramePr>
        <p:xfrm>
          <a:off x="1905000" y="5380038"/>
          <a:ext cx="8229600" cy="1477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8" name="Chart 7">
            <a:extLst>
              <a:ext uri="{FF2B5EF4-FFF2-40B4-BE49-F238E27FC236}">
                <a16:creationId xmlns:a16="http://schemas.microsoft.com/office/drawing/2014/main" id="{442F5FDC-A45B-7DFD-123E-8BEEAEA46793}"/>
              </a:ext>
            </a:extLst>
          </p:cNvPr>
          <p:cNvGraphicFramePr>
            <a:graphicFrameLocks/>
          </p:cNvGraphicFramePr>
          <p:nvPr>
            <p:extLst>
              <p:ext uri="{D42A27DB-BD31-4B8C-83A1-F6EECF244321}">
                <p14:modId xmlns:p14="http://schemas.microsoft.com/office/powerpoint/2010/main" val="3308235508"/>
              </p:ext>
            </p:extLst>
          </p:nvPr>
        </p:nvGraphicFramePr>
        <p:xfrm>
          <a:off x="1727200" y="868998"/>
          <a:ext cx="9194800" cy="4511040"/>
        </p:xfrm>
        <a:graphic>
          <a:graphicData uri="http://schemas.openxmlformats.org/drawingml/2006/chart">
            <c:chart xmlns:c="http://schemas.openxmlformats.org/drawingml/2006/chart" xmlns:r="http://schemas.openxmlformats.org/officeDocument/2006/relationships" r:id="rId7"/>
          </a:graphicData>
        </a:graphic>
      </p:graphicFrame>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blinds(horizontal)">
                                      <p:cBhvr>
                                        <p:cTn id="7" dur="500"/>
                                        <p:tgtEl>
                                          <p:spTgt spid="9"/>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 presetClass="entr" presetSubtype="0" fill="hold" grpId="1" nodeType="clickEffect">
                                  <p:stCondLst>
                                    <p:cond delay="0"/>
                                  </p:stCondLst>
                                  <p:childTnLst>
                                    <p:set>
                                      <p:cBhvr>
                                        <p:cTn id="11"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9" grpId="0">
        <p:bldAsOne/>
      </p:bldGraphic>
      <p:bldGraphic spid="9" grpId="1">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FBB49DFE-B82A-C00C-6A2F-7865F0E493F8}"/>
              </a:ext>
            </a:extLst>
          </p:cNvPr>
          <p:cNvSpPr>
            <a:spLocks noGrp="1"/>
          </p:cNvSpPr>
          <p:nvPr>
            <p:ph type="title"/>
          </p:nvPr>
        </p:nvSpPr>
        <p:spPr>
          <a:xfrm>
            <a:off x="1981200" y="0"/>
            <a:ext cx="8229600" cy="1143000"/>
          </a:xfrm>
        </p:spPr>
        <p:txBody>
          <a:bodyPr/>
          <a:lstStyle/>
          <a:p>
            <a:pPr eaLnBrk="1" hangingPunct="1"/>
            <a:r>
              <a:rPr lang="en-US" altLang="en-US" dirty="0"/>
              <a:t>Demand</a:t>
            </a:r>
          </a:p>
        </p:txBody>
      </p:sp>
      <p:sp>
        <p:nvSpPr>
          <p:cNvPr id="12291" name="Content Placeholder 2">
            <a:extLst>
              <a:ext uri="{FF2B5EF4-FFF2-40B4-BE49-F238E27FC236}">
                <a16:creationId xmlns:a16="http://schemas.microsoft.com/office/drawing/2014/main" id="{1F9DCF44-B69B-33F6-7B85-0923B868A9FF}"/>
              </a:ext>
            </a:extLst>
          </p:cNvPr>
          <p:cNvSpPr>
            <a:spLocks noGrp="1"/>
          </p:cNvSpPr>
          <p:nvPr>
            <p:ph sz="quarter" idx="1"/>
          </p:nvPr>
        </p:nvSpPr>
        <p:spPr>
          <a:xfrm>
            <a:off x="1981200" y="1066801"/>
            <a:ext cx="8229600" cy="4830763"/>
          </a:xfrm>
        </p:spPr>
        <p:txBody>
          <a:bodyPr/>
          <a:lstStyle/>
          <a:p>
            <a:pPr eaLnBrk="1" hangingPunct="1"/>
            <a:r>
              <a:rPr lang="en-US" altLang="en-US" sz="2800" dirty="0">
                <a:solidFill>
                  <a:srgbClr val="002060"/>
                </a:solidFill>
              </a:rPr>
              <a:t>The demand curve slopes downward. </a:t>
            </a:r>
          </a:p>
          <a:p>
            <a:pPr eaLnBrk="1" hangingPunct="1">
              <a:buFont typeface="Wingdings 2" panose="05020102010507070707" pitchFamily="18" charset="2"/>
              <a:buNone/>
            </a:pPr>
            <a:endParaRPr lang="en-US" altLang="en-US" sz="2800" dirty="0">
              <a:solidFill>
                <a:srgbClr val="002060"/>
              </a:solidFill>
            </a:endParaRPr>
          </a:p>
          <a:p>
            <a:pPr lvl="1" eaLnBrk="1" hangingPunct="1"/>
            <a:r>
              <a:rPr lang="en-US" altLang="en-US" sz="2600" dirty="0">
                <a:solidFill>
                  <a:srgbClr val="002060"/>
                </a:solidFill>
              </a:rPr>
              <a:t>This shows that people are normally willing to buy less of a product at a high price and more at a low price. </a:t>
            </a:r>
          </a:p>
          <a:p>
            <a:pPr lvl="1" eaLnBrk="1" hangingPunct="1"/>
            <a:r>
              <a:rPr lang="en-US" altLang="en-US" sz="2600" dirty="0">
                <a:solidFill>
                  <a:srgbClr val="002060"/>
                </a:solidFill>
              </a:rPr>
              <a:t>According to the </a:t>
            </a:r>
            <a:r>
              <a:rPr lang="en-US" altLang="en-US" sz="2600" b="1" dirty="0">
                <a:solidFill>
                  <a:srgbClr val="002060"/>
                </a:solidFill>
              </a:rPr>
              <a:t>law of demand</a:t>
            </a:r>
            <a:r>
              <a:rPr lang="en-US" altLang="en-US" sz="2600" dirty="0">
                <a:solidFill>
                  <a:srgbClr val="002060"/>
                </a:solidFill>
              </a:rPr>
              <a:t>, quantity demanded and price move in opposite directions.</a:t>
            </a:r>
          </a:p>
          <a:p>
            <a:pPr eaLnBrk="1" hangingPunct="1"/>
            <a:endParaRPr lang="en-US" altLang="en-US" dirty="0"/>
          </a:p>
        </p:txBody>
      </p:sp>
      <p:graphicFrame>
        <p:nvGraphicFramePr>
          <p:cNvPr id="3" name="Chart 2">
            <a:extLst>
              <a:ext uri="{FF2B5EF4-FFF2-40B4-BE49-F238E27FC236}">
                <a16:creationId xmlns:a16="http://schemas.microsoft.com/office/drawing/2014/main" id="{442F5FDC-A45B-7DFD-123E-8BEEAEA46793}"/>
              </a:ext>
            </a:extLst>
          </p:cNvPr>
          <p:cNvGraphicFramePr>
            <a:graphicFrameLocks/>
          </p:cNvGraphicFramePr>
          <p:nvPr>
            <p:extLst>
              <p:ext uri="{D42A27DB-BD31-4B8C-83A1-F6EECF244321}">
                <p14:modId xmlns:p14="http://schemas.microsoft.com/office/powerpoint/2010/main" val="1797176790"/>
              </p:ext>
            </p:extLst>
          </p:nvPr>
        </p:nvGraphicFramePr>
        <p:xfrm>
          <a:off x="1524000" y="3997960"/>
          <a:ext cx="9316720" cy="2743200"/>
        </p:xfrm>
        <a:graphic>
          <a:graphicData uri="http://schemas.openxmlformats.org/drawingml/2006/chart">
            <c:chart xmlns:c="http://schemas.openxmlformats.org/drawingml/2006/chart" xmlns:r="http://schemas.openxmlformats.org/officeDocument/2006/relationships" r:id="rId2"/>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273603D3-A341-BD25-A2FE-24559BAB111D}"/>
              </a:ext>
            </a:extLst>
          </p:cNvPr>
          <p:cNvSpPr>
            <a:spLocks noGrp="1"/>
          </p:cNvSpPr>
          <p:nvPr>
            <p:ph type="title"/>
          </p:nvPr>
        </p:nvSpPr>
        <p:spPr>
          <a:xfrm>
            <a:off x="1981200" y="-296864"/>
            <a:ext cx="8229600" cy="1143000"/>
          </a:xfrm>
        </p:spPr>
        <p:txBody>
          <a:bodyPr/>
          <a:lstStyle/>
          <a:p>
            <a:pPr eaLnBrk="1" hangingPunct="1"/>
            <a:r>
              <a:rPr lang="en-US" altLang="en-US" dirty="0"/>
              <a:t>Demand</a:t>
            </a:r>
          </a:p>
        </p:txBody>
      </p:sp>
      <p:sp>
        <p:nvSpPr>
          <p:cNvPr id="3" name="Content Placeholder 2">
            <a:extLst>
              <a:ext uri="{FF2B5EF4-FFF2-40B4-BE49-F238E27FC236}">
                <a16:creationId xmlns:a16="http://schemas.microsoft.com/office/drawing/2014/main" id="{22539B39-6FD6-A455-EB5F-CE127F702347}"/>
              </a:ext>
            </a:extLst>
          </p:cNvPr>
          <p:cNvSpPr>
            <a:spLocks noGrp="1"/>
          </p:cNvSpPr>
          <p:nvPr>
            <p:ph sz="quarter" idx="1"/>
          </p:nvPr>
        </p:nvSpPr>
        <p:spPr>
          <a:xfrm>
            <a:off x="287283" y="741505"/>
            <a:ext cx="8229600" cy="6019800"/>
          </a:xfrm>
        </p:spPr>
        <p:txBody>
          <a:bodyPr rtlCol="0">
            <a:normAutofit/>
          </a:bodyPr>
          <a:lstStyle/>
          <a:p>
            <a:pPr marL="552450" indent="-552450" eaLnBrk="1" fontAlgn="auto" hangingPunct="1">
              <a:spcBef>
                <a:spcPts val="580"/>
              </a:spcBef>
              <a:spcAft>
                <a:spcPts val="0"/>
              </a:spcAft>
              <a:buFont typeface="Arial" pitchFamily="34" charset="0"/>
              <a:buChar char="•"/>
              <a:defRPr/>
            </a:pPr>
            <a:r>
              <a:rPr lang="en-US" dirty="0">
                <a:solidFill>
                  <a:srgbClr val="002060"/>
                </a:solidFill>
                <a:latin typeface="Calibri" panose="020F0502020204030204" pitchFamily="34" charset="0"/>
                <a:ea typeface="Calibri" panose="020F0502020204030204" pitchFamily="34" charset="0"/>
                <a:cs typeface="Calibri" panose="020F0502020204030204" pitchFamily="34" charset="0"/>
              </a:rPr>
              <a:t>We buy products for their </a:t>
            </a:r>
            <a:r>
              <a:rPr lang="en-US" b="1" dirty="0">
                <a:solidFill>
                  <a:srgbClr val="002060"/>
                </a:solidFill>
                <a:latin typeface="Calibri" panose="020F0502020204030204" pitchFamily="34" charset="0"/>
                <a:ea typeface="Calibri" panose="020F0502020204030204" pitchFamily="34" charset="0"/>
                <a:cs typeface="Calibri" panose="020F0502020204030204" pitchFamily="34" charset="0"/>
              </a:rPr>
              <a:t>utility</a:t>
            </a:r>
            <a:r>
              <a:rPr lang="en-US" dirty="0">
                <a:solidFill>
                  <a:srgbClr val="002060"/>
                </a:solidFill>
                <a:latin typeface="Calibri" panose="020F0502020204030204" pitchFamily="34" charset="0"/>
                <a:ea typeface="Calibri" panose="020F0502020204030204" pitchFamily="34" charset="0"/>
                <a:cs typeface="Calibri" panose="020F0502020204030204" pitchFamily="34" charset="0"/>
              </a:rPr>
              <a:t>- the pleasure, usefulness, or satisfaction they give us.</a:t>
            </a:r>
          </a:p>
          <a:p>
            <a:pPr marL="552450" indent="-552450" eaLnBrk="1" fontAlgn="auto" hangingPunct="1">
              <a:spcBef>
                <a:spcPts val="580"/>
              </a:spcBef>
              <a:spcAft>
                <a:spcPts val="0"/>
              </a:spcAft>
              <a:buFont typeface="Arial" pitchFamily="34" charset="0"/>
              <a:buChar char="•"/>
              <a:defRPr/>
            </a:pPr>
            <a:r>
              <a:rPr lang="en-US" dirty="0">
                <a:solidFill>
                  <a:srgbClr val="002060"/>
                </a:solidFill>
                <a:latin typeface="Calibri" panose="020F0502020204030204" pitchFamily="34" charset="0"/>
                <a:ea typeface="Calibri" panose="020F0502020204030204" pitchFamily="34" charset="0"/>
                <a:cs typeface="Calibri" panose="020F0502020204030204" pitchFamily="34" charset="0"/>
              </a:rPr>
              <a:t>What is your utility for the following products? (Measure your utility by the maximum amount you would be willing to pay for this product)</a:t>
            </a:r>
          </a:p>
          <a:p>
            <a:pPr marL="552450" indent="-552450" eaLnBrk="1" fontAlgn="auto" hangingPunct="1">
              <a:spcBef>
                <a:spcPts val="580"/>
              </a:spcBef>
              <a:spcAft>
                <a:spcPts val="0"/>
              </a:spcAft>
              <a:buFont typeface="Arial" pitchFamily="34" charset="0"/>
              <a:buChar char="•"/>
              <a:defRPr/>
            </a:pPr>
            <a:r>
              <a:rPr lang="en-US" dirty="0">
                <a:solidFill>
                  <a:srgbClr val="002060"/>
                </a:solidFill>
                <a:latin typeface="Calibri" panose="020F0502020204030204" pitchFamily="34" charset="0"/>
                <a:ea typeface="Calibri" panose="020F0502020204030204" pitchFamily="34" charset="0"/>
                <a:cs typeface="Calibri" panose="020F0502020204030204" pitchFamily="34" charset="0"/>
              </a:rPr>
              <a:t>Do we have the same utility for these goods?</a:t>
            </a:r>
          </a:p>
          <a:p>
            <a:pPr marL="274320" indent="-274320" eaLnBrk="1" fontAlgn="auto" hangingPunct="1">
              <a:spcBef>
                <a:spcPts val="580"/>
              </a:spcBef>
              <a:spcAft>
                <a:spcPts val="0"/>
              </a:spcAft>
              <a:buFont typeface="Arial" pitchFamily="34" charset="0"/>
              <a:buChar char="•"/>
              <a:defRPr/>
            </a:pPr>
            <a:endParaRPr lang="en-US" dirty="0">
              <a:solidFill>
                <a:srgbClr val="002060"/>
              </a:solidFill>
              <a:latin typeface="Calibri" panose="020F0502020204030204" pitchFamily="34" charset="0"/>
              <a:ea typeface="Calibri" panose="020F0502020204030204" pitchFamily="34" charset="0"/>
              <a:cs typeface="Calibri" panose="020F0502020204030204" pitchFamily="34" charset="0"/>
            </a:endParaRPr>
          </a:p>
        </p:txBody>
      </p:sp>
      <p:pic>
        <p:nvPicPr>
          <p:cNvPr id="2050" name="Picture 2" descr="Image result for chocolates">
            <a:extLst>
              <a:ext uri="{FF2B5EF4-FFF2-40B4-BE49-F238E27FC236}">
                <a16:creationId xmlns:a16="http://schemas.microsoft.com/office/drawing/2014/main" id="{44C4EFD1-0E36-52C4-36B5-A9D1806BAAB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3043" y="4230545"/>
            <a:ext cx="2552700" cy="1885950"/>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The Coca-Cola Co. launches 100 percent rPET bottle in various brands ...">
            <a:extLst>
              <a:ext uri="{FF2B5EF4-FFF2-40B4-BE49-F238E27FC236}">
                <a16:creationId xmlns:a16="http://schemas.microsoft.com/office/drawing/2014/main" id="{4339AA54-8CE8-5E45-ED65-657A29E313A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46783" y="4181825"/>
            <a:ext cx="3534092" cy="1885950"/>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Image result for curry rice">
            <a:extLst>
              <a:ext uri="{FF2B5EF4-FFF2-40B4-BE49-F238E27FC236}">
                <a16:creationId xmlns:a16="http://schemas.microsoft.com/office/drawing/2014/main" id="{50D0B705-6F00-67AA-C5FE-A76163C96D6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087607" y="4230545"/>
            <a:ext cx="2895600" cy="188595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E1365F0A-2A5A-8D89-2746-C03A0FEB9421}"/>
              </a:ext>
            </a:extLst>
          </p:cNvPr>
          <p:cNvSpPr>
            <a:spLocks noGrp="1"/>
          </p:cNvSpPr>
          <p:nvPr>
            <p:ph type="title"/>
          </p:nvPr>
        </p:nvSpPr>
        <p:spPr/>
        <p:txBody>
          <a:bodyPr/>
          <a:lstStyle/>
          <a:p>
            <a:pPr eaLnBrk="1" hangingPunct="1"/>
            <a:r>
              <a:rPr lang="en-US" altLang="en-US" dirty="0"/>
              <a:t>Demand</a:t>
            </a:r>
          </a:p>
        </p:txBody>
      </p:sp>
      <p:sp>
        <p:nvSpPr>
          <p:cNvPr id="3" name="Content Placeholder 2">
            <a:extLst>
              <a:ext uri="{FF2B5EF4-FFF2-40B4-BE49-F238E27FC236}">
                <a16:creationId xmlns:a16="http://schemas.microsoft.com/office/drawing/2014/main" id="{04006F58-22FE-047D-AEC4-ADABBC09C284}"/>
              </a:ext>
            </a:extLst>
          </p:cNvPr>
          <p:cNvSpPr>
            <a:spLocks noGrp="1"/>
          </p:cNvSpPr>
          <p:nvPr>
            <p:ph sz="quarter" idx="1"/>
          </p:nvPr>
        </p:nvSpPr>
        <p:spPr/>
        <p:txBody>
          <a:bodyPr rtlCol="0">
            <a:normAutofit/>
          </a:bodyPr>
          <a:lstStyle/>
          <a:p>
            <a:pPr marL="552450" indent="-552450" eaLnBrk="1" fontAlgn="auto" hangingPunct="1">
              <a:spcBef>
                <a:spcPts val="580"/>
              </a:spcBef>
              <a:spcAft>
                <a:spcPts val="0"/>
              </a:spcAft>
              <a:buFont typeface="Arial" pitchFamily="34" charset="0"/>
              <a:buChar char="•"/>
              <a:defRPr/>
            </a:pPr>
            <a:r>
              <a:rPr lang="en-US" sz="3000" dirty="0">
                <a:solidFill>
                  <a:srgbClr val="002060"/>
                </a:solidFill>
                <a:latin typeface="Calibri" panose="020F0502020204030204" pitchFamily="34" charset="0"/>
                <a:ea typeface="Calibri" panose="020F0502020204030204" pitchFamily="34" charset="0"/>
                <a:cs typeface="Calibri" panose="020F0502020204030204" pitchFamily="34" charset="0"/>
              </a:rPr>
              <a:t>One reason the demand curve slopes downward is due to diminish marginal utility</a:t>
            </a:r>
          </a:p>
          <a:p>
            <a:pPr marL="952500" lvl="1" indent="-552450" eaLnBrk="1" fontAlgn="auto" hangingPunct="1">
              <a:spcBef>
                <a:spcPts val="370"/>
              </a:spcBef>
              <a:spcAft>
                <a:spcPts val="0"/>
              </a:spcAft>
              <a:buFont typeface="Arial" pitchFamily="34" charset="0"/>
              <a:buChar char="–"/>
              <a:defRPr/>
            </a:pPr>
            <a:r>
              <a:rPr lang="en-US" sz="3000" dirty="0">
                <a:solidFill>
                  <a:srgbClr val="002060"/>
                </a:solidFill>
                <a:latin typeface="Calibri" panose="020F0502020204030204" pitchFamily="34" charset="0"/>
                <a:ea typeface="Calibri" panose="020F0502020204030204" pitchFamily="34" charset="0"/>
                <a:cs typeface="Calibri" panose="020F0502020204030204" pitchFamily="34" charset="0"/>
              </a:rPr>
              <a:t>The </a:t>
            </a:r>
            <a:r>
              <a:rPr lang="en-US" sz="3000" b="1" dirty="0">
                <a:solidFill>
                  <a:srgbClr val="002060"/>
                </a:solidFill>
                <a:latin typeface="Calibri" panose="020F0502020204030204" pitchFamily="34" charset="0"/>
                <a:ea typeface="Calibri" panose="020F0502020204030204" pitchFamily="34" charset="0"/>
                <a:cs typeface="Calibri" panose="020F0502020204030204" pitchFamily="34" charset="0"/>
              </a:rPr>
              <a:t>principle of diminishing marginal utility</a:t>
            </a:r>
            <a:r>
              <a:rPr lang="en-US" sz="3000" dirty="0">
                <a:solidFill>
                  <a:srgbClr val="002060"/>
                </a:solidFill>
                <a:latin typeface="Calibri" panose="020F0502020204030204" pitchFamily="34" charset="0"/>
                <a:ea typeface="Calibri" panose="020F0502020204030204" pitchFamily="34" charset="0"/>
                <a:cs typeface="Calibri" panose="020F0502020204030204" pitchFamily="34" charset="0"/>
              </a:rPr>
              <a:t> says that our additional satisfaction tends to go down as we consume more and more units.</a:t>
            </a:r>
          </a:p>
          <a:p>
            <a:pPr marL="552450" indent="-552450" eaLnBrk="1" fontAlgn="auto" hangingPunct="1">
              <a:spcBef>
                <a:spcPts val="580"/>
              </a:spcBef>
              <a:spcAft>
                <a:spcPts val="0"/>
              </a:spcAft>
              <a:buFont typeface="Arial" pitchFamily="34" charset="0"/>
              <a:buChar char="•"/>
              <a:defRPr/>
            </a:pPr>
            <a:r>
              <a:rPr lang="en-US" sz="3000" dirty="0">
                <a:solidFill>
                  <a:srgbClr val="002060"/>
                </a:solidFill>
                <a:latin typeface="Calibri" panose="020F0502020204030204" pitchFamily="34" charset="0"/>
                <a:ea typeface="Calibri" panose="020F0502020204030204" pitchFamily="34" charset="0"/>
                <a:cs typeface="Calibri" panose="020F0502020204030204" pitchFamily="34" charset="0"/>
              </a:rPr>
              <a:t>To make a buying decision, we consider whether the satisfaction we expect to gain is worth the money we must give up.</a:t>
            </a:r>
          </a:p>
          <a:p>
            <a:pPr marL="274320" indent="-274320" eaLnBrk="1" fontAlgn="auto" hangingPunct="1">
              <a:spcBef>
                <a:spcPts val="580"/>
              </a:spcBef>
              <a:spcAft>
                <a:spcPts val="0"/>
              </a:spcAft>
              <a:buFont typeface="Arial" pitchFamily="34" charset="0"/>
              <a:buChar char="•"/>
              <a:defRPr/>
            </a:pPr>
            <a:endParaRPr lang="en-US" sz="3000" dirty="0">
              <a:solidFill>
                <a:srgbClr val="002060"/>
              </a:solidFill>
              <a:latin typeface="Calibri" panose="020F0502020204030204" pitchFamily="34" charset="0"/>
              <a:ea typeface="Calibri" panose="020F0502020204030204" pitchFamily="34" charset="0"/>
              <a:cs typeface="Calibri" panose="020F0502020204030204"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DC5D540A-03F8-197C-D6ED-62E72A926D64}"/>
              </a:ext>
            </a:extLst>
          </p:cNvPr>
          <p:cNvSpPr>
            <a:spLocks noGrp="1"/>
          </p:cNvSpPr>
          <p:nvPr>
            <p:ph type="title"/>
          </p:nvPr>
        </p:nvSpPr>
        <p:spPr>
          <a:xfrm>
            <a:off x="1981200" y="0"/>
            <a:ext cx="8229600" cy="1143000"/>
          </a:xfrm>
        </p:spPr>
        <p:txBody>
          <a:bodyPr/>
          <a:lstStyle/>
          <a:p>
            <a:pPr eaLnBrk="1" hangingPunct="1"/>
            <a:r>
              <a:rPr lang="en-US" altLang="en-US" dirty="0">
                <a:solidFill>
                  <a:srgbClr val="002060"/>
                </a:solidFill>
              </a:rPr>
              <a:t>Changes  in Demand</a:t>
            </a:r>
          </a:p>
        </p:txBody>
      </p:sp>
      <p:sp>
        <p:nvSpPr>
          <p:cNvPr id="15363" name="Content Placeholder 2">
            <a:extLst>
              <a:ext uri="{FF2B5EF4-FFF2-40B4-BE49-F238E27FC236}">
                <a16:creationId xmlns:a16="http://schemas.microsoft.com/office/drawing/2014/main" id="{E062D6A8-8562-7DA9-F21E-10BB003448B4}"/>
              </a:ext>
            </a:extLst>
          </p:cNvPr>
          <p:cNvSpPr>
            <a:spLocks noGrp="1"/>
          </p:cNvSpPr>
          <p:nvPr>
            <p:ph sz="quarter" idx="1"/>
          </p:nvPr>
        </p:nvSpPr>
        <p:spPr>
          <a:xfrm>
            <a:off x="1981200" y="914401"/>
            <a:ext cx="8229600" cy="4525963"/>
          </a:xfrm>
        </p:spPr>
        <p:txBody>
          <a:bodyPr/>
          <a:lstStyle/>
          <a:p>
            <a:pPr eaLnBrk="1" hangingPunct="1"/>
            <a:r>
              <a:rPr lang="en-GB" altLang="en-US" sz="2800" dirty="0">
                <a:solidFill>
                  <a:srgbClr val="002060"/>
                </a:solidFill>
                <a:latin typeface="Calibri" panose="020F0502020204030204" pitchFamily="34" charset="0"/>
                <a:ea typeface="Calibri" panose="020F0502020204030204" pitchFamily="34" charset="0"/>
                <a:cs typeface="Calibri" panose="020F0502020204030204" pitchFamily="34" charset="0"/>
              </a:rPr>
              <a:t>Change in the quantity demanded due to a price change occurs ALONG the demand curve</a:t>
            </a:r>
          </a:p>
          <a:p>
            <a:pPr eaLnBrk="1" hangingPunct="1"/>
            <a:endParaRPr lang="en-US" altLang="en-US" sz="2800" dirty="0">
              <a:solidFill>
                <a:srgbClr val="002060"/>
              </a:solidFill>
              <a:latin typeface="Calibri" panose="020F0502020204030204" pitchFamily="34" charset="0"/>
              <a:ea typeface="Calibri" panose="020F0502020204030204" pitchFamily="34" charset="0"/>
              <a:cs typeface="Calibri" panose="020F0502020204030204" pitchFamily="34" charset="0"/>
            </a:endParaRPr>
          </a:p>
        </p:txBody>
      </p:sp>
      <p:graphicFrame>
        <p:nvGraphicFramePr>
          <p:cNvPr id="4" name="Content Placeholder 5">
            <a:extLst>
              <a:ext uri="{FF2B5EF4-FFF2-40B4-BE49-F238E27FC236}">
                <a16:creationId xmlns:a16="http://schemas.microsoft.com/office/drawing/2014/main" id="{18D5A301-780E-1CA2-EC5F-4505295A32F2}"/>
              </a:ext>
            </a:extLst>
          </p:cNvPr>
          <p:cNvGraphicFramePr>
            <a:graphicFrameLocks/>
          </p:cNvGraphicFramePr>
          <p:nvPr>
            <p:extLst>
              <p:ext uri="{D42A27DB-BD31-4B8C-83A1-F6EECF244321}">
                <p14:modId xmlns:p14="http://schemas.microsoft.com/office/powerpoint/2010/main" val="3852016329"/>
              </p:ext>
            </p:extLst>
          </p:nvPr>
        </p:nvGraphicFramePr>
        <p:xfrm>
          <a:off x="1828800" y="2209800"/>
          <a:ext cx="8305800" cy="4648200"/>
        </p:xfrm>
        <a:graphic>
          <a:graphicData uri="http://schemas.openxmlformats.org/drawingml/2006/chart">
            <c:chart xmlns:c="http://schemas.openxmlformats.org/drawingml/2006/chart" xmlns:r="http://schemas.openxmlformats.org/officeDocument/2006/relationships" r:id="rId2"/>
          </a:graphicData>
        </a:graphic>
      </p:graphicFrame>
      <p:cxnSp>
        <p:nvCxnSpPr>
          <p:cNvPr id="6" name="Straight Connector 5">
            <a:extLst>
              <a:ext uri="{FF2B5EF4-FFF2-40B4-BE49-F238E27FC236}">
                <a16:creationId xmlns:a16="http://schemas.microsoft.com/office/drawing/2014/main" id="{BAD533A2-016E-E4B1-2792-3F59DE4D1B5B}"/>
              </a:ext>
            </a:extLst>
          </p:cNvPr>
          <p:cNvCxnSpPr/>
          <p:nvPr/>
        </p:nvCxnSpPr>
        <p:spPr>
          <a:xfrm rot="5400000">
            <a:off x="4382294" y="5295106"/>
            <a:ext cx="1752600" cy="1588"/>
          </a:xfrm>
          <a:prstGeom prst="line">
            <a:avLst/>
          </a:prstGeom>
          <a:ln w="38100">
            <a:solidFill>
              <a:schemeClr val="accent2"/>
            </a:solidFill>
            <a:prstDash val="dash"/>
          </a:ln>
        </p:spPr>
        <p:style>
          <a:lnRef idx="1">
            <a:schemeClr val="accent1"/>
          </a:lnRef>
          <a:fillRef idx="0">
            <a:schemeClr val="accent1"/>
          </a:fillRef>
          <a:effectRef idx="0">
            <a:schemeClr val="accent1"/>
          </a:effectRef>
          <a:fontRef idx="minor">
            <a:schemeClr val="tx1"/>
          </a:fontRef>
        </p:style>
      </p:cxnSp>
      <p:sp>
        <p:nvSpPr>
          <p:cNvPr id="8" name="Up Arrow 7">
            <a:extLst>
              <a:ext uri="{FF2B5EF4-FFF2-40B4-BE49-F238E27FC236}">
                <a16:creationId xmlns:a16="http://schemas.microsoft.com/office/drawing/2014/main" id="{D6BC10EC-E37B-D783-B47E-39F6EE0F51DE}"/>
              </a:ext>
            </a:extLst>
          </p:cNvPr>
          <p:cNvSpPr/>
          <p:nvPr/>
        </p:nvSpPr>
        <p:spPr>
          <a:xfrm>
            <a:off x="2286000" y="3962400"/>
            <a:ext cx="152400" cy="381000"/>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Perpetua"/>
              <a:ea typeface="+mn-ea"/>
              <a:cs typeface="+mn-cs"/>
            </a:endParaRPr>
          </a:p>
        </p:txBody>
      </p:sp>
      <p:sp>
        <p:nvSpPr>
          <p:cNvPr id="9" name="Straight Connector 8">
            <a:extLst>
              <a:ext uri="{FF2B5EF4-FFF2-40B4-BE49-F238E27FC236}">
                <a16:creationId xmlns:a16="http://schemas.microsoft.com/office/drawing/2014/main" id="{1FF054BF-2DAA-AFD1-93BE-E409560D1FD0}"/>
              </a:ext>
            </a:extLst>
          </p:cNvPr>
          <p:cNvSpPr/>
          <p:nvPr/>
        </p:nvSpPr>
        <p:spPr>
          <a:xfrm rot="10800000">
            <a:off x="2438400" y="3886200"/>
            <a:ext cx="1905000" cy="0"/>
          </a:xfrm>
          <a:prstGeom prst="line">
            <a:avLst/>
          </a:prstGeom>
          <a:ln w="38100">
            <a:solidFill>
              <a:schemeClr val="accent2"/>
            </a:solidFill>
            <a:prstDash val="dash"/>
          </a:ln>
        </p:spPr>
        <p:style>
          <a:lnRef idx="1">
            <a:schemeClr val="accent1"/>
          </a:lnRef>
          <a:fillRef idx="0">
            <a:schemeClr val="accent1"/>
          </a:fillRef>
          <a:effectRef idx="0">
            <a:schemeClr val="accent1"/>
          </a:effectRef>
          <a:fontRef idx="minor">
            <a:schemeClr val="tx1"/>
          </a:fontRef>
        </p:style>
        <p:txBody>
          <a:bodyPr/>
          <a:lstStyle>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prstClr val="black"/>
              </a:solidFill>
              <a:effectLst/>
              <a:uLnTx/>
              <a:uFillTx/>
              <a:latin typeface="Perpetua"/>
              <a:ea typeface="+mn-ea"/>
              <a:cs typeface="+mn-cs"/>
            </a:endParaRPr>
          </a:p>
        </p:txBody>
      </p:sp>
      <p:cxnSp>
        <p:nvCxnSpPr>
          <p:cNvPr id="10" name="Straight Connector 9">
            <a:extLst>
              <a:ext uri="{FF2B5EF4-FFF2-40B4-BE49-F238E27FC236}">
                <a16:creationId xmlns:a16="http://schemas.microsoft.com/office/drawing/2014/main" id="{A87C1090-8FB1-AAAD-6FDE-41469D8C423A}"/>
              </a:ext>
            </a:extLst>
          </p:cNvPr>
          <p:cNvCxnSpPr/>
          <p:nvPr/>
        </p:nvCxnSpPr>
        <p:spPr>
          <a:xfrm rot="5400000">
            <a:off x="3201194" y="5028406"/>
            <a:ext cx="2286000" cy="1588"/>
          </a:xfrm>
          <a:prstGeom prst="line">
            <a:avLst/>
          </a:prstGeom>
          <a:ln w="38100">
            <a:solidFill>
              <a:schemeClr val="accent2"/>
            </a:solidFill>
            <a:prstDash val="dash"/>
          </a:ln>
        </p:spPr>
        <p:style>
          <a:lnRef idx="1">
            <a:schemeClr val="accent1"/>
          </a:lnRef>
          <a:fillRef idx="0">
            <a:schemeClr val="accent1"/>
          </a:fillRef>
          <a:effectRef idx="0">
            <a:schemeClr val="accent1"/>
          </a:effectRef>
          <a:fontRef idx="minor">
            <a:schemeClr val="tx1"/>
          </a:fontRef>
        </p:style>
      </p:cxnSp>
      <p:sp>
        <p:nvSpPr>
          <p:cNvPr id="12" name="Straight Connector 11">
            <a:extLst>
              <a:ext uri="{FF2B5EF4-FFF2-40B4-BE49-F238E27FC236}">
                <a16:creationId xmlns:a16="http://schemas.microsoft.com/office/drawing/2014/main" id="{72F3270B-DC2C-7C46-97F3-D86B2DD27AC0}"/>
              </a:ext>
            </a:extLst>
          </p:cNvPr>
          <p:cNvSpPr/>
          <p:nvPr/>
        </p:nvSpPr>
        <p:spPr>
          <a:xfrm rot="10800000">
            <a:off x="2514600" y="4419600"/>
            <a:ext cx="2743200" cy="1588"/>
          </a:xfrm>
          <a:prstGeom prst="line">
            <a:avLst/>
          </a:prstGeom>
          <a:ln w="38100">
            <a:solidFill>
              <a:schemeClr val="accent2"/>
            </a:solidFill>
            <a:prstDash val="dash"/>
          </a:ln>
        </p:spPr>
        <p:style>
          <a:lnRef idx="1">
            <a:schemeClr val="accent1"/>
          </a:lnRef>
          <a:fillRef idx="0">
            <a:schemeClr val="accent1"/>
          </a:fillRef>
          <a:effectRef idx="0">
            <a:schemeClr val="accent1"/>
          </a:effectRef>
          <a:fontRef idx="minor">
            <a:schemeClr val="tx1"/>
          </a:fontRef>
        </p:style>
        <p:txBody>
          <a:bodyPr/>
          <a:lstStyle>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prstClr val="black"/>
              </a:solidFill>
              <a:effectLst/>
              <a:uLnTx/>
              <a:uFillTx/>
              <a:latin typeface="Perpetua"/>
              <a:ea typeface="+mn-ea"/>
              <a:cs typeface="+mn-cs"/>
            </a:endParaRPr>
          </a:p>
        </p:txBody>
      </p:sp>
      <p:sp>
        <p:nvSpPr>
          <p:cNvPr id="13" name="Left Arrow 12">
            <a:extLst>
              <a:ext uri="{FF2B5EF4-FFF2-40B4-BE49-F238E27FC236}">
                <a16:creationId xmlns:a16="http://schemas.microsoft.com/office/drawing/2014/main" id="{B0934EF9-1411-CF76-A563-62E08C0EC92B}"/>
              </a:ext>
            </a:extLst>
          </p:cNvPr>
          <p:cNvSpPr/>
          <p:nvPr/>
        </p:nvSpPr>
        <p:spPr>
          <a:xfrm>
            <a:off x="4572000" y="6248400"/>
            <a:ext cx="533400" cy="152400"/>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prstClr val="white"/>
              </a:solidFill>
              <a:effectLst/>
              <a:uLnTx/>
              <a:uFillTx/>
              <a:latin typeface="Perpetua"/>
              <a:ea typeface="+mn-ea"/>
              <a:cs typeface="+mn-cs"/>
            </a:endParaRPr>
          </a:p>
        </p:txBody>
      </p:sp>
      <p:sp>
        <p:nvSpPr>
          <p:cNvPr id="14" name="Text Box 23">
            <a:extLst>
              <a:ext uri="{FF2B5EF4-FFF2-40B4-BE49-F238E27FC236}">
                <a16:creationId xmlns:a16="http://schemas.microsoft.com/office/drawing/2014/main" id="{3B98DE46-CAFF-14D6-4231-B54426D1517D}"/>
              </a:ext>
            </a:extLst>
          </p:cNvPr>
          <p:cNvSpPr txBox="1">
            <a:spLocks noChangeArrowheads="1"/>
          </p:cNvSpPr>
          <p:nvPr/>
        </p:nvSpPr>
        <p:spPr bwMode="auto">
          <a:xfrm>
            <a:off x="8229600" y="2895601"/>
            <a:ext cx="1905000" cy="862013"/>
          </a:xfrm>
          <a:prstGeom prst="rect">
            <a:avLst/>
          </a:prstGeom>
          <a:solidFill>
            <a:srgbClr val="7E9CE8"/>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 typeface="Arial" panose="020B0604020202020204" pitchFamily="34" charset="0"/>
              <a:buChar char="•"/>
              <a:tabLst/>
              <a:defRPr/>
            </a:pPr>
            <a:r>
              <a:rPr kumimoji="0" lang="en-GB" altLang="en-US" sz="1000" b="0" i="0" u="none" strike="noStrike" kern="1200" cap="none" spc="0" normalizeH="0" baseline="0" noProof="0" dirty="0">
                <a:ln>
                  <a:noFill/>
                </a:ln>
                <a:solidFill>
                  <a:prstClr val="black"/>
                </a:solidFill>
                <a:effectLst/>
                <a:uLnTx/>
                <a:uFillTx/>
                <a:latin typeface="Verdana" panose="020B0604030504040204" pitchFamily="34" charset="0"/>
                <a:ea typeface="+mn-ea"/>
                <a:cs typeface="Times New Roman" panose="02020603050405020304" pitchFamily="18" charset="0"/>
              </a:rPr>
              <a:t>An increase in the Price of Widgets from $3 to $4 will lead to a decrease in the Quantity Demanded of Widgets from 6 to 4.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blinds(horizontal)">
                                      <p:cBhvr>
                                        <p:cTn id="7" dur="500"/>
                                        <p:tgtEl>
                                          <p:spTgt spid="14"/>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55"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 calcmode="lin" valueType="num">
                                      <p:cBhvr>
                                        <p:cTn id="12" dur="1000" fill="hold"/>
                                        <p:tgtEl>
                                          <p:spTgt spid="8"/>
                                        </p:tgtEl>
                                        <p:attrNameLst>
                                          <p:attrName>ppt_w</p:attrName>
                                        </p:attrNameLst>
                                      </p:cBhvr>
                                      <p:tavLst>
                                        <p:tav tm="0">
                                          <p:val>
                                            <p:strVal val="#ppt_w*0.70"/>
                                          </p:val>
                                        </p:tav>
                                        <p:tav tm="100000">
                                          <p:val>
                                            <p:strVal val="#ppt_w"/>
                                          </p:val>
                                        </p:tav>
                                      </p:tavLst>
                                    </p:anim>
                                    <p:anim calcmode="lin" valueType="num">
                                      <p:cBhvr>
                                        <p:cTn id="13" dur="1000" fill="hold"/>
                                        <p:tgtEl>
                                          <p:spTgt spid="8"/>
                                        </p:tgtEl>
                                        <p:attrNameLst>
                                          <p:attrName>ppt_h</p:attrName>
                                        </p:attrNameLst>
                                      </p:cBhvr>
                                      <p:tavLst>
                                        <p:tav tm="0">
                                          <p:val>
                                            <p:strVal val="#ppt_h"/>
                                          </p:val>
                                        </p:tav>
                                        <p:tav tm="100000">
                                          <p:val>
                                            <p:strVal val="#ppt_h"/>
                                          </p:val>
                                        </p:tav>
                                      </p:tavLst>
                                    </p:anim>
                                    <p:animEffect transition="in" filter="fade">
                                      <p:cBhvr>
                                        <p:cTn id="14" dur="1000"/>
                                        <p:tgtEl>
                                          <p:spTgt spid="8"/>
                                        </p:tgtEl>
                                      </p:cBhvr>
                                    </p:animEffec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par>
                          <p:cTn id="19" fill="hold" nodeType="afterGroup">
                            <p:stCondLst>
                              <p:cond delay="0"/>
                            </p:stCondLst>
                            <p:childTnLst>
                              <p:par>
                                <p:cTn id="20" presetID="1" presetClass="exit" presetSubtype="0" fill="hold" nodeType="afterEffect">
                                  <p:stCondLst>
                                    <p:cond delay="2000"/>
                                  </p:stCondLst>
                                  <p:childTnLst>
                                    <p:set>
                                      <p:cBhvr>
                                        <p:cTn id="21" dur="1" fill="hold">
                                          <p:stCondLst>
                                            <p:cond delay="0"/>
                                          </p:stCondLst>
                                        </p:cTn>
                                        <p:tgtEl>
                                          <p:spTgt spid="12"/>
                                        </p:tgtEl>
                                        <p:attrNameLst>
                                          <p:attrName>style.visibility</p:attrName>
                                        </p:attrNameLst>
                                      </p:cBhvr>
                                      <p:to>
                                        <p:strVal val="hidden"/>
                                      </p:to>
                                    </p:set>
                                  </p:childTnLst>
                                </p:cTn>
                              </p:par>
                            </p:childTnLst>
                          </p:cTn>
                        </p:par>
                      </p:childTnLst>
                    </p:cTn>
                  </p:par>
                  <p:par>
                    <p:cTn id="22" fill="hold" nodeType="clickPar">
                      <p:stCondLst>
                        <p:cond delay="indefinite"/>
                      </p:stCondLst>
                      <p:childTnLst>
                        <p:par>
                          <p:cTn id="23" fill="hold" nodeType="withGroup">
                            <p:stCondLst>
                              <p:cond delay="0"/>
                            </p:stCondLst>
                            <p:childTnLst>
                              <p:par>
                                <p:cTn id="24" presetID="55" presetClass="entr" presetSubtype="0" fill="hold" grpId="0" nodeType="clickEffect">
                                  <p:stCondLst>
                                    <p:cond delay="0"/>
                                  </p:stCondLst>
                                  <p:childTnLst>
                                    <p:set>
                                      <p:cBhvr>
                                        <p:cTn id="25" dur="1" fill="hold">
                                          <p:stCondLst>
                                            <p:cond delay="0"/>
                                          </p:stCondLst>
                                        </p:cTn>
                                        <p:tgtEl>
                                          <p:spTgt spid="13"/>
                                        </p:tgtEl>
                                        <p:attrNameLst>
                                          <p:attrName>style.visibility</p:attrName>
                                        </p:attrNameLst>
                                      </p:cBhvr>
                                      <p:to>
                                        <p:strVal val="visible"/>
                                      </p:to>
                                    </p:set>
                                    <p:anim calcmode="lin" valueType="num">
                                      <p:cBhvr>
                                        <p:cTn id="26" dur="1000" fill="hold"/>
                                        <p:tgtEl>
                                          <p:spTgt spid="13"/>
                                        </p:tgtEl>
                                        <p:attrNameLst>
                                          <p:attrName>ppt_w</p:attrName>
                                        </p:attrNameLst>
                                      </p:cBhvr>
                                      <p:tavLst>
                                        <p:tav tm="0">
                                          <p:val>
                                            <p:strVal val="#ppt_w*0.70"/>
                                          </p:val>
                                        </p:tav>
                                        <p:tav tm="100000">
                                          <p:val>
                                            <p:strVal val="#ppt_w"/>
                                          </p:val>
                                        </p:tav>
                                      </p:tavLst>
                                    </p:anim>
                                    <p:anim calcmode="lin" valueType="num">
                                      <p:cBhvr>
                                        <p:cTn id="27" dur="1000" fill="hold"/>
                                        <p:tgtEl>
                                          <p:spTgt spid="13"/>
                                        </p:tgtEl>
                                        <p:attrNameLst>
                                          <p:attrName>ppt_h</p:attrName>
                                        </p:attrNameLst>
                                      </p:cBhvr>
                                      <p:tavLst>
                                        <p:tav tm="0">
                                          <p:val>
                                            <p:strVal val="#ppt_h"/>
                                          </p:val>
                                        </p:tav>
                                        <p:tav tm="100000">
                                          <p:val>
                                            <p:strVal val="#ppt_h"/>
                                          </p:val>
                                        </p:tav>
                                      </p:tavLst>
                                    </p:anim>
                                    <p:animEffect transition="in" filter="fade">
                                      <p:cBhvr>
                                        <p:cTn id="28" dur="1000"/>
                                        <p:tgtEl>
                                          <p:spTgt spid="13"/>
                                        </p:tgtEl>
                                      </p:cBhvr>
                                    </p:animEffect>
                                  </p:childTnLst>
                                </p:cTn>
                              </p:par>
                            </p:childTnLst>
                          </p:cTn>
                        </p:par>
                      </p:childTnLst>
                    </p:cTn>
                  </p:par>
                  <p:par>
                    <p:cTn id="29" fill="hold" nodeType="clickPar">
                      <p:stCondLst>
                        <p:cond delay="indefinite"/>
                      </p:stCondLst>
                      <p:childTnLst>
                        <p:par>
                          <p:cTn id="30" fill="hold" nodeType="withGroup">
                            <p:stCondLst>
                              <p:cond delay="0"/>
                            </p:stCondLst>
                            <p:childTnLst>
                              <p:par>
                                <p:cTn id="31" presetID="1" presetClass="entr" presetSubtype="0" fill="hold" nodeType="clickEffect">
                                  <p:stCondLst>
                                    <p:cond delay="0"/>
                                  </p:stCondLst>
                                  <p:childTnLst>
                                    <p:set>
                                      <p:cBhvr>
                                        <p:cTn id="32" dur="1" fill="hold">
                                          <p:stCondLst>
                                            <p:cond delay="0"/>
                                          </p:stCondLst>
                                        </p:cTn>
                                        <p:tgtEl>
                                          <p:spTgt spid="10"/>
                                        </p:tgtEl>
                                        <p:attrNameLst>
                                          <p:attrName>style.visibility</p:attrName>
                                        </p:attrNameLst>
                                      </p:cBhvr>
                                      <p:to>
                                        <p:strVal val="visible"/>
                                      </p:to>
                                    </p:set>
                                  </p:childTnLst>
                                </p:cTn>
                              </p:par>
                            </p:childTnLst>
                          </p:cTn>
                        </p:par>
                        <p:par>
                          <p:cTn id="33" fill="hold" nodeType="afterGroup">
                            <p:stCondLst>
                              <p:cond delay="0"/>
                            </p:stCondLst>
                            <p:childTnLst>
                              <p:par>
                                <p:cTn id="34" presetID="1" presetClass="exit" presetSubtype="0" fill="hold" nodeType="afterEffect">
                                  <p:stCondLst>
                                    <p:cond delay="2000"/>
                                  </p:stCondLst>
                                  <p:childTnLst>
                                    <p:set>
                                      <p:cBhvr>
                                        <p:cTn id="35" dur="1" fill="hold">
                                          <p:stCondLst>
                                            <p:cond delay="0"/>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3" grpId="0" animBg="1"/>
      <p:bldP spid="14"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FD794E8F-CDFF-BFB0-7140-05120A516E40}"/>
              </a:ext>
            </a:extLst>
          </p:cNvPr>
          <p:cNvSpPr>
            <a:spLocks noGrp="1"/>
          </p:cNvSpPr>
          <p:nvPr>
            <p:ph type="title"/>
          </p:nvPr>
        </p:nvSpPr>
        <p:spPr/>
        <p:txBody>
          <a:bodyPr/>
          <a:lstStyle/>
          <a:p>
            <a:pPr eaLnBrk="1" hangingPunct="1"/>
            <a:r>
              <a:rPr lang="en-US" altLang="en-US" dirty="0">
                <a:solidFill>
                  <a:srgbClr val="002060"/>
                </a:solidFill>
              </a:rPr>
              <a:t>Changes in Demand</a:t>
            </a:r>
          </a:p>
        </p:txBody>
      </p:sp>
      <p:sp>
        <p:nvSpPr>
          <p:cNvPr id="16387" name="Content Placeholder 2">
            <a:extLst>
              <a:ext uri="{FF2B5EF4-FFF2-40B4-BE49-F238E27FC236}">
                <a16:creationId xmlns:a16="http://schemas.microsoft.com/office/drawing/2014/main" id="{085DDD4B-3201-C8AB-0F4A-B09ED7B8EF9C}"/>
              </a:ext>
            </a:extLst>
          </p:cNvPr>
          <p:cNvSpPr>
            <a:spLocks noGrp="1"/>
          </p:cNvSpPr>
          <p:nvPr>
            <p:ph sz="quarter" idx="1"/>
          </p:nvPr>
        </p:nvSpPr>
        <p:spPr>
          <a:xfrm>
            <a:off x="1981200" y="1600200"/>
            <a:ext cx="8305800" cy="4800600"/>
          </a:xfrm>
        </p:spPr>
        <p:txBody>
          <a:bodyPr/>
          <a:lstStyle/>
          <a:p>
            <a:pPr eaLnBrk="1" hangingPunct="1">
              <a:buFont typeface="Arial" panose="020B0604020202020204" pitchFamily="34" charset="0"/>
              <a:buChar char="•"/>
            </a:pPr>
            <a:r>
              <a:rPr lang="en-GB" altLang="en-US" sz="2800" dirty="0">
                <a:solidFill>
                  <a:srgbClr val="002060"/>
                </a:solidFill>
              </a:rPr>
              <a:t>Demand Curves can also shift in response to the following factors:</a:t>
            </a:r>
          </a:p>
          <a:p>
            <a:pPr lvl="1" eaLnBrk="1" hangingPunct="1">
              <a:buFont typeface="Arial" panose="020B0604020202020204" pitchFamily="34" charset="0"/>
              <a:buChar char="–"/>
            </a:pPr>
            <a:r>
              <a:rPr lang="en-GB" altLang="en-US" sz="2800" b="1" dirty="0">
                <a:solidFill>
                  <a:srgbClr val="002060"/>
                </a:solidFill>
              </a:rPr>
              <a:t>B</a:t>
            </a:r>
            <a:r>
              <a:rPr lang="en-GB" altLang="en-US" sz="2800" dirty="0">
                <a:solidFill>
                  <a:srgbClr val="002060"/>
                </a:solidFill>
              </a:rPr>
              <a:t>uyers (# of): changes in the number of consumers</a:t>
            </a:r>
          </a:p>
          <a:p>
            <a:pPr lvl="1" eaLnBrk="1" hangingPunct="1">
              <a:buFont typeface="Arial" panose="020B0604020202020204" pitchFamily="34" charset="0"/>
              <a:buChar char="–"/>
            </a:pPr>
            <a:r>
              <a:rPr lang="en-GB" altLang="en-US" sz="2800" b="1" dirty="0">
                <a:solidFill>
                  <a:srgbClr val="002060"/>
                </a:solidFill>
              </a:rPr>
              <a:t>I</a:t>
            </a:r>
            <a:r>
              <a:rPr lang="en-GB" altLang="en-US" sz="2800" dirty="0">
                <a:solidFill>
                  <a:srgbClr val="002060"/>
                </a:solidFill>
              </a:rPr>
              <a:t>ncome: changes in consumers’ income</a:t>
            </a:r>
          </a:p>
          <a:p>
            <a:pPr lvl="1" eaLnBrk="1" hangingPunct="1">
              <a:buFont typeface="Arial" panose="020B0604020202020204" pitchFamily="34" charset="0"/>
              <a:buChar char="–"/>
            </a:pPr>
            <a:r>
              <a:rPr lang="en-GB" altLang="en-US" sz="2800" b="1" dirty="0">
                <a:solidFill>
                  <a:srgbClr val="002060"/>
                </a:solidFill>
              </a:rPr>
              <a:t>T</a:t>
            </a:r>
            <a:r>
              <a:rPr lang="en-GB" altLang="en-US" sz="2800" dirty="0">
                <a:solidFill>
                  <a:srgbClr val="002060"/>
                </a:solidFill>
              </a:rPr>
              <a:t>astes: changes in preference or popularity of product/ service</a:t>
            </a:r>
          </a:p>
          <a:p>
            <a:pPr lvl="1" eaLnBrk="1" hangingPunct="1">
              <a:buFont typeface="Arial" panose="020B0604020202020204" pitchFamily="34" charset="0"/>
              <a:buChar char="–"/>
            </a:pPr>
            <a:r>
              <a:rPr lang="en-GB" altLang="en-US" sz="2800" b="1" dirty="0">
                <a:solidFill>
                  <a:srgbClr val="002060"/>
                </a:solidFill>
              </a:rPr>
              <a:t>E</a:t>
            </a:r>
            <a:r>
              <a:rPr lang="en-GB" altLang="en-US" sz="2800" dirty="0">
                <a:solidFill>
                  <a:srgbClr val="002060"/>
                </a:solidFill>
              </a:rPr>
              <a:t>xpectations: changes in what consumers expect to happen in the future</a:t>
            </a:r>
          </a:p>
          <a:p>
            <a:pPr lvl="1" eaLnBrk="1" hangingPunct="1">
              <a:buFont typeface="Arial" panose="020B0604020202020204" pitchFamily="34" charset="0"/>
              <a:buChar char="–"/>
            </a:pPr>
            <a:r>
              <a:rPr lang="en-GB" altLang="en-US" sz="2800" b="1" dirty="0">
                <a:solidFill>
                  <a:srgbClr val="002060"/>
                </a:solidFill>
              </a:rPr>
              <a:t>R</a:t>
            </a:r>
            <a:r>
              <a:rPr lang="en-GB" altLang="en-US" sz="2800" dirty="0">
                <a:solidFill>
                  <a:srgbClr val="002060"/>
                </a:solidFill>
              </a:rPr>
              <a:t>elated goods: compliments and substitutes</a:t>
            </a:r>
          </a:p>
          <a:p>
            <a:pPr eaLnBrk="1" hangingPunct="1">
              <a:buFont typeface="Arial" panose="020B0604020202020204" pitchFamily="34" charset="0"/>
              <a:buChar char="•"/>
            </a:pPr>
            <a:r>
              <a:rPr lang="en-GB" altLang="en-US" sz="2800" b="1" dirty="0">
                <a:solidFill>
                  <a:srgbClr val="002060"/>
                </a:solidFill>
              </a:rPr>
              <a:t>BITER: </a:t>
            </a:r>
            <a:r>
              <a:rPr lang="en-GB" altLang="en-US" sz="2800" dirty="0">
                <a:solidFill>
                  <a:srgbClr val="002060"/>
                </a:solidFill>
              </a:rPr>
              <a:t>factors that shift the demand curve</a:t>
            </a:r>
            <a:endParaRPr lang="en-GB" altLang="en-US" sz="2800" b="1" dirty="0">
              <a:solidFill>
                <a:srgbClr val="002060"/>
              </a:solidFill>
            </a:endParaRPr>
          </a:p>
          <a:p>
            <a:pPr lvl="1" eaLnBrk="1" hangingPunct="1">
              <a:buFont typeface="Arial" panose="020B0604020202020204" pitchFamily="34" charset="0"/>
              <a:buChar char="–"/>
            </a:pPr>
            <a:endParaRPr lang="en-GB" altLang="en-US" sz="2800" dirty="0">
              <a:solidFill>
                <a:srgbClr val="002060"/>
              </a:solidFill>
            </a:endParaRPr>
          </a:p>
          <a:p>
            <a:pPr lvl="1" eaLnBrk="1" hangingPunct="1">
              <a:buFont typeface="Arial" panose="020B0604020202020204" pitchFamily="34" charset="0"/>
              <a:buChar char="–"/>
            </a:pPr>
            <a:endParaRPr lang="en-GB" altLang="en-US" sz="2800" dirty="0">
              <a:solidFill>
                <a:srgbClr val="002060"/>
              </a:solidFill>
            </a:endParaRPr>
          </a:p>
          <a:p>
            <a:pPr lvl="1" eaLnBrk="1" hangingPunct="1">
              <a:buFont typeface="Arial" panose="020B0604020202020204" pitchFamily="34" charset="0"/>
              <a:buChar char="–"/>
            </a:pPr>
            <a:endParaRPr lang="en-GB" altLang="en-US" sz="2800" dirty="0">
              <a:solidFill>
                <a:srgbClr val="002060"/>
              </a:solidFill>
            </a:endParaRPr>
          </a:p>
          <a:p>
            <a:pPr lvl="1" eaLnBrk="1" hangingPunct="1">
              <a:buFont typeface="Arial" panose="020B0604020202020204" pitchFamily="34" charset="0"/>
              <a:buChar char="–"/>
            </a:pPr>
            <a:endParaRPr lang="en-GB" altLang="en-US" sz="2800" dirty="0">
              <a:solidFill>
                <a:srgbClr val="002060"/>
              </a:solidFill>
            </a:endParaRPr>
          </a:p>
          <a:p>
            <a:pPr eaLnBrk="1" hangingPunct="1">
              <a:buFont typeface="Arial" panose="020B0604020202020204" pitchFamily="34" charset="0"/>
              <a:buChar char="•"/>
            </a:pPr>
            <a:endParaRPr lang="en-US" altLang="en-US" sz="2800" dirty="0">
              <a:solidFill>
                <a:srgbClr val="002060"/>
              </a:solidFil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8A7B4D76-1750-B0D1-0333-07229D671F9C}"/>
              </a:ext>
            </a:extLst>
          </p:cNvPr>
          <p:cNvSpPr>
            <a:spLocks noGrp="1" noChangeArrowheads="1"/>
          </p:cNvSpPr>
          <p:nvPr>
            <p:ph type="title"/>
          </p:nvPr>
        </p:nvSpPr>
        <p:spPr/>
        <p:txBody>
          <a:bodyPr/>
          <a:lstStyle/>
          <a:p>
            <a:pPr eaLnBrk="1" hangingPunct="1"/>
            <a:r>
              <a:rPr lang="en-US" altLang="en-US"/>
              <a:t>Changes in Demand</a:t>
            </a:r>
          </a:p>
        </p:txBody>
      </p:sp>
      <p:sp>
        <p:nvSpPr>
          <p:cNvPr id="17411" name="Rectangle 3">
            <a:extLst>
              <a:ext uri="{FF2B5EF4-FFF2-40B4-BE49-F238E27FC236}">
                <a16:creationId xmlns:a16="http://schemas.microsoft.com/office/drawing/2014/main" id="{F3B5AB89-0CAF-0ABF-BDE8-D504B22BB6F6}"/>
              </a:ext>
            </a:extLst>
          </p:cNvPr>
          <p:cNvSpPr>
            <a:spLocks noGrp="1" noChangeArrowheads="1"/>
          </p:cNvSpPr>
          <p:nvPr>
            <p:ph sz="quarter" idx="1"/>
          </p:nvPr>
        </p:nvSpPr>
        <p:spPr>
          <a:xfrm>
            <a:off x="1981200" y="1295400"/>
            <a:ext cx="8686800" cy="5257800"/>
          </a:xfrm>
        </p:spPr>
        <p:txBody>
          <a:bodyPr/>
          <a:lstStyle/>
          <a:p>
            <a:pPr eaLnBrk="1" hangingPunct="1">
              <a:buFont typeface="Arial" panose="020B0604020202020204" pitchFamily="34" charset="0"/>
              <a:buChar char="•"/>
            </a:pPr>
            <a:r>
              <a:rPr lang="en-US" altLang="en-US"/>
              <a:t>Prices of related goods affect on demand</a:t>
            </a:r>
          </a:p>
          <a:p>
            <a:pPr lvl="1" eaLnBrk="1" hangingPunct="1">
              <a:buFont typeface="Arial" panose="020B0604020202020204" pitchFamily="34" charset="0"/>
              <a:buChar char="–"/>
            </a:pPr>
            <a:r>
              <a:rPr lang="en-US" altLang="en-US" b="1" u="sng"/>
              <a:t>Substitute goods</a:t>
            </a:r>
            <a:r>
              <a:rPr lang="en-US" altLang="en-US">
                <a:sym typeface="Wingdings" panose="05000000000000000000" pitchFamily="2" charset="2"/>
              </a:rPr>
              <a:t> a substitute is a product that can be used in the place of another. </a:t>
            </a:r>
          </a:p>
          <a:p>
            <a:pPr lvl="2" eaLnBrk="1" hangingPunct="1">
              <a:buFont typeface="Arial" panose="020B0604020202020204" pitchFamily="34" charset="0"/>
              <a:buChar char="•"/>
            </a:pPr>
            <a:r>
              <a:rPr lang="en-US" altLang="en-US" sz="2200">
                <a:sym typeface="Wingdings" panose="05000000000000000000" pitchFamily="2" charset="2"/>
              </a:rPr>
              <a:t>The price of the substitute good and demand for the other good are directly related</a:t>
            </a:r>
          </a:p>
          <a:p>
            <a:pPr lvl="2" eaLnBrk="1" hangingPunct="1">
              <a:buFont typeface="Arial" panose="020B0604020202020204" pitchFamily="34" charset="0"/>
              <a:buChar char="•"/>
            </a:pPr>
            <a:r>
              <a:rPr lang="en-US" altLang="en-US" sz="2200">
                <a:sym typeface="Wingdings" panose="05000000000000000000" pitchFamily="2" charset="2"/>
              </a:rPr>
              <a:t>For example, Coke Price		Pepsi Demand</a:t>
            </a:r>
          </a:p>
          <a:p>
            <a:pPr lvl="1" eaLnBrk="1" hangingPunct="1">
              <a:buFont typeface="Arial" panose="020B0604020202020204" pitchFamily="34" charset="0"/>
              <a:buChar char="–"/>
            </a:pPr>
            <a:r>
              <a:rPr lang="en-US" altLang="en-US" b="1" u="sng">
                <a:sym typeface="Wingdings" panose="05000000000000000000" pitchFamily="2" charset="2"/>
              </a:rPr>
              <a:t>Complementary goods</a:t>
            </a:r>
            <a:r>
              <a:rPr lang="en-US" altLang="en-US">
                <a:sym typeface="Wingdings" panose="05000000000000000000" pitchFamily="2" charset="2"/>
              </a:rPr>
              <a:t> a compliment is a good that goes well with another good.</a:t>
            </a:r>
          </a:p>
          <a:p>
            <a:pPr lvl="2" eaLnBrk="1" hangingPunct="1">
              <a:buFont typeface="Arial" panose="020B0604020202020204" pitchFamily="34" charset="0"/>
              <a:buChar char="•"/>
            </a:pPr>
            <a:r>
              <a:rPr lang="en-US" altLang="en-US" sz="2200">
                <a:sym typeface="Wingdings" panose="05000000000000000000" pitchFamily="2" charset="2"/>
              </a:rPr>
              <a:t>When goods are complements, there is an inverse relationship between the price of one and the demand for the other</a:t>
            </a:r>
          </a:p>
          <a:p>
            <a:pPr lvl="2" eaLnBrk="1" hangingPunct="1">
              <a:buFont typeface="Arial" panose="020B0604020202020204" pitchFamily="34" charset="0"/>
              <a:buChar char="•"/>
            </a:pPr>
            <a:r>
              <a:rPr lang="en-US" altLang="en-US" sz="2200"/>
              <a:t>For example, Peanut Butter  	   Jam </a:t>
            </a:r>
            <a:r>
              <a:rPr lang="en-US" altLang="en-US" sz="2200">
                <a:sym typeface="Wingdings" panose="05000000000000000000" pitchFamily="2" charset="2"/>
              </a:rPr>
              <a:t>Demand</a:t>
            </a:r>
          </a:p>
          <a:p>
            <a:pPr lvl="2" eaLnBrk="1" hangingPunct="1">
              <a:buFont typeface="Arial" panose="020B0604020202020204" pitchFamily="34" charset="0"/>
              <a:buChar char="•"/>
            </a:pPr>
            <a:endParaRPr lang="en-US" altLang="en-US"/>
          </a:p>
        </p:txBody>
      </p:sp>
      <p:sp>
        <p:nvSpPr>
          <p:cNvPr id="17412" name="AutoShape 4">
            <a:extLst>
              <a:ext uri="{FF2B5EF4-FFF2-40B4-BE49-F238E27FC236}">
                <a16:creationId xmlns:a16="http://schemas.microsoft.com/office/drawing/2014/main" id="{3B608261-D12A-38B8-7520-32DA121DC5F2}"/>
              </a:ext>
            </a:extLst>
          </p:cNvPr>
          <p:cNvSpPr>
            <a:spLocks noChangeArrowheads="1"/>
          </p:cNvSpPr>
          <p:nvPr/>
        </p:nvSpPr>
        <p:spPr bwMode="auto">
          <a:xfrm>
            <a:off x="5791200" y="3048000"/>
            <a:ext cx="381000" cy="457200"/>
          </a:xfrm>
          <a:prstGeom prst="upArrow">
            <a:avLst>
              <a:gd name="adj1" fmla="val 50000"/>
              <a:gd name="adj2" fmla="val 30000"/>
            </a:avLst>
          </a:prstGeom>
          <a:solidFill>
            <a:schemeClr val="accent1"/>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
        <p:nvSpPr>
          <p:cNvPr id="17413" name="AutoShape 5">
            <a:extLst>
              <a:ext uri="{FF2B5EF4-FFF2-40B4-BE49-F238E27FC236}">
                <a16:creationId xmlns:a16="http://schemas.microsoft.com/office/drawing/2014/main" id="{009358E3-8A1E-2A2D-E698-286E7A9F0D2C}"/>
              </a:ext>
            </a:extLst>
          </p:cNvPr>
          <p:cNvSpPr>
            <a:spLocks noChangeArrowheads="1"/>
          </p:cNvSpPr>
          <p:nvPr/>
        </p:nvSpPr>
        <p:spPr bwMode="auto">
          <a:xfrm>
            <a:off x="8382000" y="3048000"/>
            <a:ext cx="381000" cy="457200"/>
          </a:xfrm>
          <a:prstGeom prst="upArrow">
            <a:avLst>
              <a:gd name="adj1" fmla="val 50000"/>
              <a:gd name="adj2" fmla="val 30000"/>
            </a:avLst>
          </a:prstGeom>
          <a:solidFill>
            <a:schemeClr val="accent1"/>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
        <p:nvSpPr>
          <p:cNvPr id="17414" name="AutoShape 6">
            <a:extLst>
              <a:ext uri="{FF2B5EF4-FFF2-40B4-BE49-F238E27FC236}">
                <a16:creationId xmlns:a16="http://schemas.microsoft.com/office/drawing/2014/main" id="{3216C233-67A6-C823-8878-F1A044934236}"/>
              </a:ext>
            </a:extLst>
          </p:cNvPr>
          <p:cNvSpPr>
            <a:spLocks noChangeArrowheads="1"/>
          </p:cNvSpPr>
          <p:nvPr/>
        </p:nvSpPr>
        <p:spPr bwMode="auto">
          <a:xfrm>
            <a:off x="5943600" y="5105400"/>
            <a:ext cx="381000" cy="457200"/>
          </a:xfrm>
          <a:prstGeom prst="upArrow">
            <a:avLst>
              <a:gd name="adj1" fmla="val 50000"/>
              <a:gd name="adj2" fmla="val 30000"/>
            </a:avLst>
          </a:prstGeom>
          <a:solidFill>
            <a:schemeClr val="accent1"/>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
        <p:nvSpPr>
          <p:cNvPr id="17415" name="AutoShape 7">
            <a:extLst>
              <a:ext uri="{FF2B5EF4-FFF2-40B4-BE49-F238E27FC236}">
                <a16:creationId xmlns:a16="http://schemas.microsoft.com/office/drawing/2014/main" id="{7E70D4A1-C100-D047-4A2D-503C12710585}"/>
              </a:ext>
            </a:extLst>
          </p:cNvPr>
          <p:cNvSpPr>
            <a:spLocks noChangeArrowheads="1"/>
          </p:cNvSpPr>
          <p:nvPr/>
        </p:nvSpPr>
        <p:spPr bwMode="auto">
          <a:xfrm rot="10800000">
            <a:off x="8458200" y="5181600"/>
            <a:ext cx="381000" cy="457200"/>
          </a:xfrm>
          <a:prstGeom prst="upArrow">
            <a:avLst>
              <a:gd name="adj1" fmla="val 50000"/>
              <a:gd name="adj2" fmla="val 30000"/>
            </a:avLst>
          </a:prstGeom>
          <a:solidFill>
            <a:schemeClr val="accent1"/>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Tree>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1E0724DE-9300-9EC4-D3E4-5019B6D55630}"/>
              </a:ext>
            </a:extLst>
          </p:cNvPr>
          <p:cNvSpPr>
            <a:spLocks noGrp="1"/>
          </p:cNvSpPr>
          <p:nvPr>
            <p:ph type="title"/>
          </p:nvPr>
        </p:nvSpPr>
        <p:spPr/>
        <p:txBody>
          <a:bodyPr/>
          <a:lstStyle/>
          <a:p>
            <a:pPr eaLnBrk="1" hangingPunct="1"/>
            <a:r>
              <a:rPr lang="en-US" altLang="en-US"/>
              <a:t>Changes in Demand</a:t>
            </a:r>
          </a:p>
        </p:txBody>
      </p:sp>
      <p:sp>
        <p:nvSpPr>
          <p:cNvPr id="18435" name="Content Placeholder 2">
            <a:extLst>
              <a:ext uri="{FF2B5EF4-FFF2-40B4-BE49-F238E27FC236}">
                <a16:creationId xmlns:a16="http://schemas.microsoft.com/office/drawing/2014/main" id="{8A200679-7278-8928-9C17-02DD1A1047BD}"/>
              </a:ext>
            </a:extLst>
          </p:cNvPr>
          <p:cNvSpPr>
            <a:spLocks noGrp="1"/>
          </p:cNvSpPr>
          <p:nvPr>
            <p:ph sz="quarter" idx="1"/>
          </p:nvPr>
        </p:nvSpPr>
        <p:spPr/>
        <p:txBody>
          <a:bodyPr/>
          <a:lstStyle/>
          <a:p>
            <a:pPr eaLnBrk="1" hangingPunct="1"/>
            <a:endParaRPr lang="en-US" altLang="en-US"/>
          </a:p>
        </p:txBody>
      </p:sp>
      <p:graphicFrame>
        <p:nvGraphicFramePr>
          <p:cNvPr id="4" name="Content Placeholder 5">
            <a:extLst>
              <a:ext uri="{FF2B5EF4-FFF2-40B4-BE49-F238E27FC236}">
                <a16:creationId xmlns:a16="http://schemas.microsoft.com/office/drawing/2014/main" id="{AB6820BD-A33A-3215-D6DB-D64DC4B65F28}"/>
              </a:ext>
            </a:extLst>
          </p:cNvPr>
          <p:cNvGraphicFramePr>
            <a:graphicFrameLocks/>
          </p:cNvGraphicFramePr>
          <p:nvPr/>
        </p:nvGraphicFramePr>
        <p:xfrm>
          <a:off x="1905000" y="1524000"/>
          <a:ext cx="8458200" cy="5334000"/>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7" name="Chart 6">
            <a:extLst>
              <a:ext uri="{FF2B5EF4-FFF2-40B4-BE49-F238E27FC236}">
                <a16:creationId xmlns:a16="http://schemas.microsoft.com/office/drawing/2014/main" id="{3144BE0D-3133-6514-CFEF-F893EFF3C6CF}"/>
              </a:ext>
            </a:extLst>
          </p:cNvPr>
          <p:cNvGraphicFramePr/>
          <p:nvPr/>
        </p:nvGraphicFramePr>
        <p:xfrm>
          <a:off x="1828800" y="1524000"/>
          <a:ext cx="8534400" cy="5334000"/>
        </p:xfrm>
        <a:graphic>
          <a:graphicData uri="http://schemas.openxmlformats.org/drawingml/2006/chart">
            <c:chart xmlns:c="http://schemas.openxmlformats.org/drawingml/2006/chart" xmlns:r="http://schemas.openxmlformats.org/officeDocument/2006/relationships" r:id="rId3"/>
          </a:graphicData>
        </a:graphic>
      </p:graphicFrame>
      <p:sp>
        <p:nvSpPr>
          <p:cNvPr id="18438" name="Text Box 23">
            <a:extLst>
              <a:ext uri="{FF2B5EF4-FFF2-40B4-BE49-F238E27FC236}">
                <a16:creationId xmlns:a16="http://schemas.microsoft.com/office/drawing/2014/main" id="{8C56FFB0-E424-82D8-0D57-F721A932AA3B}"/>
              </a:ext>
            </a:extLst>
          </p:cNvPr>
          <p:cNvSpPr txBox="1">
            <a:spLocks noChangeArrowheads="1"/>
          </p:cNvSpPr>
          <p:nvPr/>
        </p:nvSpPr>
        <p:spPr bwMode="auto">
          <a:xfrm>
            <a:off x="8458200" y="1600201"/>
            <a:ext cx="1905000" cy="708025"/>
          </a:xfrm>
          <a:prstGeom prst="rect">
            <a:avLst/>
          </a:prstGeom>
          <a:solidFill>
            <a:srgbClr val="7E9CE8"/>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 typeface="Arial" panose="020B0604020202020204" pitchFamily="34" charset="0"/>
              <a:buChar char="•"/>
              <a:tabLst/>
              <a:defRPr/>
            </a:pPr>
            <a:r>
              <a:rPr kumimoji="0" lang="en-US" altLang="en-US" sz="1000" b="0" i="0" u="none" strike="noStrike" kern="1200" cap="none" spc="0" normalizeH="0" baseline="0" noProof="0">
                <a:ln>
                  <a:noFill/>
                </a:ln>
                <a:solidFill>
                  <a:prstClr val="black"/>
                </a:solidFill>
                <a:effectLst/>
                <a:uLnTx/>
                <a:uFillTx/>
                <a:latin typeface="Verdana" panose="020B0604030504040204" pitchFamily="34" charset="0"/>
                <a:ea typeface="+mn-ea"/>
                <a:cs typeface="Times New Roman" panose="02020603050405020304" pitchFamily="18" charset="0"/>
              </a:rPr>
              <a:t>Several factors will change the demand for the good (shift the entire demand curve)</a:t>
            </a:r>
            <a:endParaRPr kumimoji="0" lang="en-GB" altLang="en-US" sz="1000" b="0" i="0" u="none" strike="noStrike" kern="1200" cap="none" spc="0" normalizeH="0" baseline="0" noProof="0">
              <a:ln>
                <a:noFill/>
              </a:ln>
              <a:solidFill>
                <a:prstClr val="black"/>
              </a:solidFill>
              <a:effectLst/>
              <a:uLnTx/>
              <a:uFillTx/>
              <a:latin typeface="Verdana" panose="020B0604030504040204" pitchFamily="34" charset="0"/>
              <a:ea typeface="+mn-ea"/>
              <a:cs typeface="Times New Roman" panose="02020603050405020304" pitchFamily="18" charset="0"/>
            </a:endParaRPr>
          </a:p>
        </p:txBody>
      </p:sp>
      <p:sp>
        <p:nvSpPr>
          <p:cNvPr id="6" name="Text Box 23">
            <a:extLst>
              <a:ext uri="{FF2B5EF4-FFF2-40B4-BE49-F238E27FC236}">
                <a16:creationId xmlns:a16="http://schemas.microsoft.com/office/drawing/2014/main" id="{5773F0E9-6291-4B9B-B55A-8A14AB6E9F2F}"/>
              </a:ext>
            </a:extLst>
          </p:cNvPr>
          <p:cNvSpPr txBox="1">
            <a:spLocks noChangeArrowheads="1"/>
          </p:cNvSpPr>
          <p:nvPr/>
        </p:nvSpPr>
        <p:spPr bwMode="auto">
          <a:xfrm>
            <a:off x="8458200" y="2438401"/>
            <a:ext cx="1905000" cy="862013"/>
          </a:xfrm>
          <a:prstGeom prst="rect">
            <a:avLst/>
          </a:prstGeom>
          <a:solidFill>
            <a:srgbClr val="7E9CE8"/>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 typeface="Arial" panose="020B0604020202020204" pitchFamily="34" charset="0"/>
              <a:buChar char="•"/>
              <a:tabLst/>
              <a:defRPr/>
            </a:pPr>
            <a:r>
              <a:rPr kumimoji="0" lang="en-US" altLang="en-US" sz="1000" b="0" i="0" u="none" strike="noStrike" kern="1200" cap="none" spc="0" normalizeH="0" baseline="0" noProof="0">
                <a:ln>
                  <a:noFill/>
                </a:ln>
                <a:solidFill>
                  <a:prstClr val="black"/>
                </a:solidFill>
                <a:effectLst/>
                <a:uLnTx/>
                <a:uFillTx/>
                <a:latin typeface="Verdana" panose="020B0604030504040204" pitchFamily="34" charset="0"/>
                <a:ea typeface="+mn-ea"/>
                <a:cs typeface="Times New Roman" panose="02020603050405020304" pitchFamily="18" charset="0"/>
              </a:rPr>
              <a:t>As an example, suppose consumer income increases. The demand for Widgets at all prices will increase. </a:t>
            </a:r>
            <a:endParaRPr kumimoji="0" lang="en-GB" altLang="en-US" sz="1000" b="0" i="0" u="none" strike="noStrike" kern="1200" cap="none" spc="0" normalizeH="0" baseline="0" noProof="0">
              <a:ln>
                <a:noFill/>
              </a:ln>
              <a:solidFill>
                <a:prstClr val="black"/>
              </a:solidFill>
              <a:effectLst/>
              <a:uLnTx/>
              <a:uFillTx/>
              <a:latin typeface="Verdana" panose="020B0604030504040204" pitchFamily="34" charset="0"/>
              <a:ea typeface="+mn-ea"/>
              <a:cs typeface="Times New Roman" panose="02020603050405020304" pitchFamily="18" charset="0"/>
            </a:endParaRPr>
          </a:p>
        </p:txBody>
      </p:sp>
      <p:sp>
        <p:nvSpPr>
          <p:cNvPr id="8" name="Up Arrow 7">
            <a:extLst>
              <a:ext uri="{FF2B5EF4-FFF2-40B4-BE49-F238E27FC236}">
                <a16:creationId xmlns:a16="http://schemas.microsoft.com/office/drawing/2014/main" id="{E75E8D99-274F-33A3-E6C6-71872B86FE34}"/>
              </a:ext>
            </a:extLst>
          </p:cNvPr>
          <p:cNvSpPr/>
          <p:nvPr/>
        </p:nvSpPr>
        <p:spPr>
          <a:xfrm rot="4899361">
            <a:off x="4267201" y="2947988"/>
            <a:ext cx="228600" cy="504825"/>
          </a:xfrm>
          <a:prstGeom prst="upArrow">
            <a:avLst>
              <a:gd name="adj1" fmla="val 39131"/>
              <a:gd name="adj2" fmla="val 50000"/>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Perpetua"/>
              <a:ea typeface="+mn-ea"/>
              <a:cs typeface="+mn-cs"/>
            </a:endParaRPr>
          </a:p>
        </p:txBody>
      </p:sp>
      <p:sp>
        <p:nvSpPr>
          <p:cNvPr id="9" name="Up Arrow 8">
            <a:extLst>
              <a:ext uri="{FF2B5EF4-FFF2-40B4-BE49-F238E27FC236}">
                <a16:creationId xmlns:a16="http://schemas.microsoft.com/office/drawing/2014/main" id="{66EA3994-1B04-9F64-CA1E-8EE266767961}"/>
              </a:ext>
            </a:extLst>
          </p:cNvPr>
          <p:cNvSpPr/>
          <p:nvPr/>
        </p:nvSpPr>
        <p:spPr>
          <a:xfrm rot="4899361">
            <a:off x="5943601" y="4240213"/>
            <a:ext cx="228600" cy="504825"/>
          </a:xfrm>
          <a:prstGeom prst="upArrow">
            <a:avLst>
              <a:gd name="adj1" fmla="val 39131"/>
              <a:gd name="adj2" fmla="val 50000"/>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Perpetua"/>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linds(horizontal)">
                                      <p:cBhvr>
                                        <p:cTn id="7" dur="500"/>
                                        <p:tgtEl>
                                          <p:spTgt spid="6"/>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childTnLst>
                                </p:cTn>
                              </p:par>
                              <p:par>
                                <p:cTn id="12" presetID="1" presetClass="entr" presetSubtype="0" fill="hold" grpId="0" nodeType="withEffect">
                                  <p:stCondLst>
                                    <p:cond delay="0"/>
                                  </p:stCondLst>
                                  <p:childTnLst>
                                    <p:set>
                                      <p:cBhvr>
                                        <p:cTn id="13" dur="1" fill="hold">
                                          <p:stCondLst>
                                            <p:cond delay="0"/>
                                          </p:stCondLst>
                                        </p:cTn>
                                        <p:tgtEl>
                                          <p:spTgt spid="8"/>
                                        </p:tgtEl>
                                        <p:attrNameLst>
                                          <p:attrName>style.visibility</p:attrName>
                                        </p:attrNameLst>
                                      </p:cBhvr>
                                      <p:to>
                                        <p:strVal val="visible"/>
                                      </p:to>
                                    </p:set>
                                  </p:childTnLst>
                                </p:cTn>
                              </p:par>
                              <p:par>
                                <p:cTn id="14" presetID="1" presetClass="entr" presetSubtype="0" fill="hold" grpId="0" nodeType="withEffect">
                                  <p:stCondLst>
                                    <p:cond delay="0"/>
                                  </p:stCondLst>
                                  <p:childTnLst>
                                    <p:set>
                                      <p:cBhvr>
                                        <p:cTn id="15"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8" grpId="0" animBg="1"/>
      <p:bldP spid="9"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63810070-A101-70A6-8843-403088020BE5}"/>
              </a:ext>
            </a:extLst>
          </p:cNvPr>
          <p:cNvSpPr>
            <a:spLocks noGrp="1"/>
          </p:cNvSpPr>
          <p:nvPr>
            <p:ph type="title"/>
          </p:nvPr>
        </p:nvSpPr>
        <p:spPr/>
        <p:txBody>
          <a:bodyPr/>
          <a:lstStyle/>
          <a:p>
            <a:pPr eaLnBrk="1" hangingPunct="1"/>
            <a:r>
              <a:rPr lang="en-US" altLang="en-US"/>
              <a:t>Changes in Demand</a:t>
            </a:r>
          </a:p>
        </p:txBody>
      </p:sp>
      <p:sp>
        <p:nvSpPr>
          <p:cNvPr id="19459" name="Content Placeholder 2">
            <a:extLst>
              <a:ext uri="{FF2B5EF4-FFF2-40B4-BE49-F238E27FC236}">
                <a16:creationId xmlns:a16="http://schemas.microsoft.com/office/drawing/2014/main" id="{1E1CDDB6-2E7B-F639-F3C3-15A1A1333D13}"/>
              </a:ext>
            </a:extLst>
          </p:cNvPr>
          <p:cNvSpPr>
            <a:spLocks noGrp="1"/>
          </p:cNvSpPr>
          <p:nvPr>
            <p:ph sz="quarter" idx="1"/>
          </p:nvPr>
        </p:nvSpPr>
        <p:spPr/>
        <p:txBody>
          <a:bodyPr/>
          <a:lstStyle/>
          <a:p>
            <a:pPr eaLnBrk="1" hangingPunct="1"/>
            <a:endParaRPr lang="en-US" altLang="en-US"/>
          </a:p>
        </p:txBody>
      </p:sp>
      <p:graphicFrame>
        <p:nvGraphicFramePr>
          <p:cNvPr id="4" name="Content Placeholder 5">
            <a:extLst>
              <a:ext uri="{FF2B5EF4-FFF2-40B4-BE49-F238E27FC236}">
                <a16:creationId xmlns:a16="http://schemas.microsoft.com/office/drawing/2014/main" id="{BF68EBE2-A99A-4550-9CBD-6E68997E9B87}"/>
              </a:ext>
            </a:extLst>
          </p:cNvPr>
          <p:cNvGraphicFramePr>
            <a:graphicFrameLocks/>
          </p:cNvGraphicFramePr>
          <p:nvPr/>
        </p:nvGraphicFramePr>
        <p:xfrm>
          <a:off x="1905000" y="1524000"/>
          <a:ext cx="8458200" cy="5334000"/>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10" name="Chart 9">
            <a:extLst>
              <a:ext uri="{FF2B5EF4-FFF2-40B4-BE49-F238E27FC236}">
                <a16:creationId xmlns:a16="http://schemas.microsoft.com/office/drawing/2014/main" id="{285B13F9-B637-C70C-3F20-61C18F10C32F}"/>
              </a:ext>
            </a:extLst>
          </p:cNvPr>
          <p:cNvGraphicFramePr/>
          <p:nvPr/>
        </p:nvGraphicFramePr>
        <p:xfrm>
          <a:off x="1905000" y="1524000"/>
          <a:ext cx="8458200" cy="5334000"/>
        </p:xfrm>
        <a:graphic>
          <a:graphicData uri="http://schemas.openxmlformats.org/drawingml/2006/chart">
            <c:chart xmlns:c="http://schemas.openxmlformats.org/drawingml/2006/chart" xmlns:r="http://schemas.openxmlformats.org/officeDocument/2006/relationships" r:id="rId3"/>
          </a:graphicData>
        </a:graphic>
      </p:graphicFrame>
      <p:sp>
        <p:nvSpPr>
          <p:cNvPr id="6" name="Text Box 23">
            <a:extLst>
              <a:ext uri="{FF2B5EF4-FFF2-40B4-BE49-F238E27FC236}">
                <a16:creationId xmlns:a16="http://schemas.microsoft.com/office/drawing/2014/main" id="{BB08EB55-265C-32ED-D272-951EE20608DF}"/>
              </a:ext>
            </a:extLst>
          </p:cNvPr>
          <p:cNvSpPr txBox="1">
            <a:spLocks noChangeArrowheads="1"/>
          </p:cNvSpPr>
          <p:nvPr/>
        </p:nvSpPr>
        <p:spPr bwMode="auto">
          <a:xfrm>
            <a:off x="8458200" y="2438400"/>
            <a:ext cx="1905000" cy="554038"/>
          </a:xfrm>
          <a:prstGeom prst="rect">
            <a:avLst/>
          </a:prstGeom>
          <a:solidFill>
            <a:srgbClr val="7E9CE8"/>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 typeface="Arial" panose="020B0604020202020204" pitchFamily="34" charset="0"/>
              <a:buChar char="•"/>
              <a:tabLst/>
              <a:defRPr/>
            </a:pPr>
            <a:r>
              <a:rPr kumimoji="0" lang="en-US" altLang="en-US" sz="1000" b="0" i="0" u="none" strike="noStrike" kern="1200" cap="none" spc="0" normalizeH="0" baseline="0" noProof="0">
                <a:ln>
                  <a:noFill/>
                </a:ln>
                <a:solidFill>
                  <a:prstClr val="black"/>
                </a:solidFill>
                <a:effectLst/>
                <a:uLnTx/>
                <a:uFillTx/>
                <a:latin typeface="Verdana" panose="020B0604030504040204" pitchFamily="34" charset="0"/>
                <a:ea typeface="+mn-ea"/>
                <a:cs typeface="Times New Roman" panose="02020603050405020304" pitchFamily="18" charset="0"/>
              </a:rPr>
              <a:t>As an example, suppose Widgets become less popular to own.</a:t>
            </a:r>
            <a:endParaRPr kumimoji="0" lang="en-GB" altLang="en-US" sz="1000" b="0" i="0" u="none" strike="noStrike" kern="1200" cap="none" spc="0" normalizeH="0" baseline="0" noProof="0">
              <a:ln>
                <a:noFill/>
              </a:ln>
              <a:solidFill>
                <a:prstClr val="black"/>
              </a:solidFill>
              <a:effectLst/>
              <a:uLnTx/>
              <a:uFillTx/>
              <a:latin typeface="Verdana" panose="020B0604030504040204" pitchFamily="34" charset="0"/>
              <a:ea typeface="+mn-ea"/>
              <a:cs typeface="Times New Roman" panose="02020603050405020304" pitchFamily="18" charset="0"/>
            </a:endParaRPr>
          </a:p>
        </p:txBody>
      </p:sp>
      <p:sp>
        <p:nvSpPr>
          <p:cNvPr id="19463" name="Text Box 23">
            <a:extLst>
              <a:ext uri="{FF2B5EF4-FFF2-40B4-BE49-F238E27FC236}">
                <a16:creationId xmlns:a16="http://schemas.microsoft.com/office/drawing/2014/main" id="{F852ADB3-B3D3-43EF-CB3A-80A24960AD0F}"/>
              </a:ext>
            </a:extLst>
          </p:cNvPr>
          <p:cNvSpPr txBox="1">
            <a:spLocks noChangeArrowheads="1"/>
          </p:cNvSpPr>
          <p:nvPr/>
        </p:nvSpPr>
        <p:spPr bwMode="auto">
          <a:xfrm>
            <a:off x="8458200" y="1600200"/>
            <a:ext cx="1905000" cy="554038"/>
          </a:xfrm>
          <a:prstGeom prst="rect">
            <a:avLst/>
          </a:prstGeom>
          <a:solidFill>
            <a:srgbClr val="7E9CE8"/>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 typeface="Arial" panose="020B0604020202020204" pitchFamily="34" charset="0"/>
              <a:buChar char="•"/>
              <a:tabLst/>
              <a:defRPr/>
            </a:pPr>
            <a:r>
              <a:rPr kumimoji="0" lang="en-US" altLang="en-US" sz="1000" b="0" i="0" u="none" strike="noStrike" kern="1200" cap="none" spc="0" normalizeH="0" baseline="0" noProof="0">
                <a:ln>
                  <a:noFill/>
                </a:ln>
                <a:solidFill>
                  <a:prstClr val="black"/>
                </a:solidFill>
                <a:effectLst/>
                <a:uLnTx/>
                <a:uFillTx/>
                <a:latin typeface="Verdana" panose="020B0604030504040204" pitchFamily="34" charset="0"/>
                <a:ea typeface="+mn-ea"/>
                <a:cs typeface="Times New Roman" panose="02020603050405020304" pitchFamily="18" charset="0"/>
              </a:rPr>
              <a:t>Demand will also decrease due to changes in factors other than price.</a:t>
            </a:r>
            <a:endParaRPr kumimoji="0" lang="en-GB" altLang="en-US" sz="1000" b="0" i="0" u="none" strike="noStrike" kern="1200" cap="none" spc="0" normalizeH="0" baseline="0" noProof="0">
              <a:ln>
                <a:noFill/>
              </a:ln>
              <a:solidFill>
                <a:prstClr val="black"/>
              </a:solidFill>
              <a:effectLst/>
              <a:uLnTx/>
              <a:uFillTx/>
              <a:latin typeface="Verdana" panose="020B0604030504040204" pitchFamily="34" charset="0"/>
              <a:ea typeface="+mn-ea"/>
              <a:cs typeface="Times New Roman" panose="02020603050405020304" pitchFamily="18" charset="0"/>
            </a:endParaRPr>
          </a:p>
        </p:txBody>
      </p:sp>
      <p:sp>
        <p:nvSpPr>
          <p:cNvPr id="11" name="Left Arrow 10">
            <a:extLst>
              <a:ext uri="{FF2B5EF4-FFF2-40B4-BE49-F238E27FC236}">
                <a16:creationId xmlns:a16="http://schemas.microsoft.com/office/drawing/2014/main" id="{6FA0225E-266B-5003-1EEA-684879AD93F3}"/>
              </a:ext>
            </a:extLst>
          </p:cNvPr>
          <p:cNvSpPr/>
          <p:nvPr/>
        </p:nvSpPr>
        <p:spPr>
          <a:xfrm rot="20028410">
            <a:off x="3581400" y="3048000"/>
            <a:ext cx="381000" cy="228600"/>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Perpetua"/>
              <a:ea typeface="+mn-ea"/>
              <a:cs typeface="+mn-cs"/>
            </a:endParaRPr>
          </a:p>
        </p:txBody>
      </p:sp>
      <p:sp>
        <p:nvSpPr>
          <p:cNvPr id="13" name="Left Arrow 12">
            <a:extLst>
              <a:ext uri="{FF2B5EF4-FFF2-40B4-BE49-F238E27FC236}">
                <a16:creationId xmlns:a16="http://schemas.microsoft.com/office/drawing/2014/main" id="{7F0742D0-45C7-8915-2AA2-3B181F1C170C}"/>
              </a:ext>
            </a:extLst>
          </p:cNvPr>
          <p:cNvSpPr/>
          <p:nvPr/>
        </p:nvSpPr>
        <p:spPr>
          <a:xfrm rot="20028410">
            <a:off x="5364163" y="4416425"/>
            <a:ext cx="381000" cy="228600"/>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Perpetua"/>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linds(horizontal)">
                                      <p:cBhvr>
                                        <p:cTn id="7" dur="500"/>
                                        <p:tgtEl>
                                          <p:spTgt spid="6"/>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 presetClass="entr" presetSubtype="0" fill="hold" nodeType="clickEffect">
                                  <p:stCondLst>
                                    <p:cond delay="0"/>
                                  </p:stCondLst>
                                  <p:childTnLst>
                                    <p:set>
                                      <p:cBhvr>
                                        <p:cTn id="11" dur="1" fill="hold">
                                          <p:stCondLst>
                                            <p:cond delay="0"/>
                                          </p:stCondLst>
                                        </p:cTn>
                                        <p:tgtEl>
                                          <p:spTgt spid="10"/>
                                        </p:tgtEl>
                                        <p:attrNameLst>
                                          <p:attrName>style.visibility</p:attrName>
                                        </p:attrNameLst>
                                      </p:cBhvr>
                                      <p:to>
                                        <p:strVal val="visible"/>
                                      </p:to>
                                    </p:set>
                                  </p:childTnLst>
                                </p:cTn>
                              </p:par>
                              <p:par>
                                <p:cTn id="12" presetID="1" presetClass="entr" presetSubtype="0" fill="hold" grpId="0" nodeType="withEffect">
                                  <p:stCondLst>
                                    <p:cond delay="0"/>
                                  </p:stCondLst>
                                  <p:childTnLst>
                                    <p:set>
                                      <p:cBhvr>
                                        <p:cTn id="13" dur="1" fill="hold">
                                          <p:stCondLst>
                                            <p:cond delay="0"/>
                                          </p:stCondLst>
                                        </p:cTn>
                                        <p:tgtEl>
                                          <p:spTgt spid="11"/>
                                        </p:tgtEl>
                                        <p:attrNameLst>
                                          <p:attrName>style.visibility</p:attrName>
                                        </p:attrNameLst>
                                      </p:cBhvr>
                                      <p:to>
                                        <p:strVal val="visible"/>
                                      </p:to>
                                    </p:set>
                                  </p:childTnLst>
                                </p:cTn>
                              </p:par>
                              <p:par>
                                <p:cTn id="14" presetID="1" presetClass="entr" presetSubtype="0" fill="hold" grpId="0" nodeType="withEffect">
                                  <p:stCondLst>
                                    <p:cond delay="0"/>
                                  </p:stCondLst>
                                  <p:childTnLst>
                                    <p:set>
                                      <p:cBhvr>
                                        <p:cTn id="15" dur="1" fill="hold">
                                          <p:stCondLst>
                                            <p:cond delay="0"/>
                                          </p:stCondLst>
                                        </p:cTn>
                                        <p:tgtEl>
                                          <p:spTgt spid="13"/>
                                        </p:tgtEl>
                                        <p:attrNameLst>
                                          <p:attrName>style.visibility</p:attrName>
                                        </p:attrNameLst>
                                      </p:cBhvr>
                                      <p:to>
                                        <p:strVal val="visible"/>
                                      </p:to>
                                    </p:set>
                                  </p:childTnLst>
                                </p:cTn>
                              </p:par>
                              <p:par>
                                <p:cTn id="16" presetID="1" presetClass="exit" presetSubtype="0" fill="hold" nodeType="withEffect">
                                  <p:stCondLst>
                                    <p:cond delay="0"/>
                                  </p:stCondLst>
                                  <p:childTnLst>
                                    <p:set>
                                      <p:cBhvr>
                                        <p:cTn id="17" dur="1" fill="hold">
                                          <p:stCondLst>
                                            <p:cond delay="0"/>
                                          </p:stCondLst>
                                        </p:cTn>
                                        <p:tgtEl>
                                          <p:spTgt spid="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11" grpId="0" animBg="1"/>
      <p:bldP spid="13"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45525E75-C6F2-C6FF-B1D6-C0D9465D599D}"/>
              </a:ext>
            </a:extLst>
          </p:cNvPr>
          <p:cNvSpPr>
            <a:spLocks noGrp="1" noChangeArrowheads="1"/>
          </p:cNvSpPr>
          <p:nvPr>
            <p:ph type="title"/>
          </p:nvPr>
        </p:nvSpPr>
        <p:spPr/>
        <p:txBody>
          <a:bodyPr/>
          <a:lstStyle/>
          <a:p>
            <a:pPr eaLnBrk="1" hangingPunct="1"/>
            <a:r>
              <a:rPr lang="en-GB" altLang="en-US" dirty="0">
                <a:solidFill>
                  <a:srgbClr val="002060"/>
                </a:solidFill>
              </a:rPr>
              <a:t>Changes in Demand</a:t>
            </a:r>
            <a:endParaRPr lang="en-US" altLang="en-US" dirty="0">
              <a:solidFill>
                <a:srgbClr val="002060"/>
              </a:solidFill>
            </a:endParaRPr>
          </a:p>
        </p:txBody>
      </p:sp>
      <p:sp>
        <p:nvSpPr>
          <p:cNvPr id="20483" name="Rectangle 3">
            <a:extLst>
              <a:ext uri="{FF2B5EF4-FFF2-40B4-BE49-F238E27FC236}">
                <a16:creationId xmlns:a16="http://schemas.microsoft.com/office/drawing/2014/main" id="{182C2B9C-BECF-02FC-1784-4F778EEF2CB0}"/>
              </a:ext>
            </a:extLst>
          </p:cNvPr>
          <p:cNvSpPr>
            <a:spLocks noGrp="1" noChangeArrowheads="1"/>
          </p:cNvSpPr>
          <p:nvPr>
            <p:ph sz="quarter" idx="1"/>
          </p:nvPr>
        </p:nvSpPr>
        <p:spPr/>
        <p:txBody>
          <a:bodyPr/>
          <a:lstStyle/>
          <a:p>
            <a:pPr eaLnBrk="1" hangingPunct="1">
              <a:buFont typeface="Wingdings" panose="05000000000000000000" pitchFamily="2" charset="2"/>
              <a:buNone/>
            </a:pPr>
            <a:r>
              <a:rPr lang="en-GB" altLang="en-US" sz="3000" dirty="0">
                <a:latin typeface="Calibri" panose="020F0502020204030204" pitchFamily="34" charset="0"/>
                <a:ea typeface="Calibri" panose="020F0502020204030204" pitchFamily="34" charset="0"/>
                <a:cs typeface="Calibri" panose="020F0502020204030204" pitchFamily="34" charset="0"/>
              </a:rPr>
              <a:t>Changes in any of the factors </a:t>
            </a:r>
            <a:r>
              <a:rPr lang="en-GB" altLang="en-US" sz="3000" b="1" dirty="0">
                <a:solidFill>
                  <a:srgbClr val="FF0000"/>
                </a:solidFill>
                <a:latin typeface="Calibri" panose="020F0502020204030204" pitchFamily="34" charset="0"/>
                <a:ea typeface="Calibri" panose="020F0502020204030204" pitchFamily="34" charset="0"/>
                <a:cs typeface="Calibri" panose="020F0502020204030204" pitchFamily="34" charset="0"/>
              </a:rPr>
              <a:t>other than price</a:t>
            </a:r>
            <a:r>
              <a:rPr lang="en-GB" altLang="en-US" sz="3000" dirty="0">
                <a:solidFill>
                  <a:srgbClr val="FF0000"/>
                </a:solidFill>
                <a:latin typeface="Calibri" panose="020F0502020204030204" pitchFamily="34" charset="0"/>
                <a:ea typeface="Calibri" panose="020F0502020204030204" pitchFamily="34" charset="0"/>
                <a:cs typeface="Calibri" panose="020F0502020204030204" pitchFamily="34" charset="0"/>
              </a:rPr>
              <a:t> </a:t>
            </a:r>
            <a:r>
              <a:rPr lang="en-GB" altLang="en-US" sz="3000" dirty="0">
                <a:latin typeface="Calibri" panose="020F0502020204030204" pitchFamily="34" charset="0"/>
                <a:ea typeface="Calibri" panose="020F0502020204030204" pitchFamily="34" charset="0"/>
                <a:cs typeface="Calibri" panose="020F0502020204030204" pitchFamily="34" charset="0"/>
              </a:rPr>
              <a:t>causes the demand curve to shift either:</a:t>
            </a:r>
          </a:p>
          <a:p>
            <a:pPr eaLnBrk="1" hangingPunct="1">
              <a:buFont typeface="Wingdings" panose="05000000000000000000" pitchFamily="2" charset="2"/>
              <a:buNone/>
            </a:pPr>
            <a:endParaRPr lang="en-GB" altLang="en-US" sz="3000" dirty="0">
              <a:latin typeface="Calibri" panose="020F0502020204030204" pitchFamily="34" charset="0"/>
              <a:ea typeface="Calibri" panose="020F0502020204030204" pitchFamily="34" charset="0"/>
              <a:cs typeface="Calibri" panose="020F0502020204030204" pitchFamily="34" charset="0"/>
            </a:endParaRPr>
          </a:p>
          <a:p>
            <a:pPr eaLnBrk="1" hangingPunct="1"/>
            <a:r>
              <a:rPr lang="en-GB" altLang="en-US" sz="3000" dirty="0">
                <a:latin typeface="Calibri" panose="020F0502020204030204" pitchFamily="34" charset="0"/>
                <a:ea typeface="Calibri" panose="020F0502020204030204" pitchFamily="34" charset="0"/>
                <a:cs typeface="Calibri" panose="020F0502020204030204" pitchFamily="34" charset="0"/>
              </a:rPr>
              <a:t>Decrease in Demand shifts to the </a:t>
            </a:r>
            <a:r>
              <a:rPr lang="en-GB" altLang="en-US" sz="3000" dirty="0">
                <a:solidFill>
                  <a:srgbClr val="FF0000"/>
                </a:solidFill>
                <a:latin typeface="Calibri" panose="020F0502020204030204" pitchFamily="34" charset="0"/>
                <a:ea typeface="Calibri" panose="020F0502020204030204" pitchFamily="34" charset="0"/>
                <a:cs typeface="Calibri" panose="020F0502020204030204" pitchFamily="34" charset="0"/>
              </a:rPr>
              <a:t>Left</a:t>
            </a:r>
            <a:r>
              <a:rPr lang="en-GB" altLang="en-US" sz="3000" dirty="0">
                <a:latin typeface="Calibri" panose="020F0502020204030204" pitchFamily="34" charset="0"/>
                <a:ea typeface="Calibri" panose="020F0502020204030204" pitchFamily="34" charset="0"/>
                <a:cs typeface="Calibri" panose="020F0502020204030204" pitchFamily="34" charset="0"/>
              </a:rPr>
              <a:t> (Less demanded at each price) </a:t>
            </a:r>
          </a:p>
          <a:p>
            <a:pPr eaLnBrk="1" hangingPunct="1">
              <a:buFont typeface="Arial" panose="020B0604020202020204" pitchFamily="34" charset="0"/>
              <a:buNone/>
            </a:pPr>
            <a:r>
              <a:rPr lang="en-GB" altLang="en-US" sz="3000" dirty="0">
                <a:latin typeface="Calibri" panose="020F0502020204030204" pitchFamily="34" charset="0"/>
                <a:ea typeface="Calibri" panose="020F0502020204030204" pitchFamily="34" charset="0"/>
                <a:cs typeface="Calibri" panose="020F0502020204030204" pitchFamily="34" charset="0"/>
              </a:rPr>
              <a:t>				OR</a:t>
            </a:r>
          </a:p>
          <a:p>
            <a:pPr eaLnBrk="1" hangingPunct="1"/>
            <a:r>
              <a:rPr lang="en-GB" altLang="en-US" sz="3000" dirty="0">
                <a:latin typeface="Calibri" panose="020F0502020204030204" pitchFamily="34" charset="0"/>
                <a:ea typeface="Calibri" panose="020F0502020204030204" pitchFamily="34" charset="0"/>
                <a:cs typeface="Calibri" panose="020F0502020204030204" pitchFamily="34" charset="0"/>
              </a:rPr>
              <a:t>Increase in Demand shifts to the </a:t>
            </a:r>
            <a:r>
              <a:rPr lang="en-GB" altLang="en-US" sz="3000" dirty="0">
                <a:solidFill>
                  <a:srgbClr val="FF0000"/>
                </a:solidFill>
                <a:latin typeface="Calibri" panose="020F0502020204030204" pitchFamily="34" charset="0"/>
                <a:ea typeface="Calibri" panose="020F0502020204030204" pitchFamily="34" charset="0"/>
                <a:cs typeface="Calibri" panose="020F0502020204030204" pitchFamily="34" charset="0"/>
              </a:rPr>
              <a:t>Right</a:t>
            </a:r>
            <a:r>
              <a:rPr lang="en-GB" altLang="en-US" sz="3000" dirty="0">
                <a:latin typeface="Calibri" panose="020F0502020204030204" pitchFamily="34" charset="0"/>
                <a:ea typeface="Calibri" panose="020F0502020204030204" pitchFamily="34" charset="0"/>
                <a:cs typeface="Calibri" panose="020F0502020204030204" pitchFamily="34" charset="0"/>
              </a:rPr>
              <a:t> (More demanded at each price)</a:t>
            </a:r>
            <a:endParaRPr lang="en-US" altLang="en-US" sz="3000" dirty="0">
              <a:latin typeface="Calibri" panose="020F0502020204030204" pitchFamily="34" charset="0"/>
              <a:ea typeface="Calibri" panose="020F0502020204030204" pitchFamily="34" charset="0"/>
              <a:cs typeface="Calibri" panose="020F0502020204030204" pitchFamily="34" charset="0"/>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BEC68FAC-1FE5-37E5-5D95-6C8B7EA017CA}"/>
              </a:ext>
            </a:extLst>
          </p:cNvPr>
          <p:cNvSpPr>
            <a:spLocks noGrp="1" noChangeArrowheads="1"/>
          </p:cNvSpPr>
          <p:nvPr>
            <p:ph type="ctrTitle"/>
          </p:nvPr>
        </p:nvSpPr>
        <p:spPr>
          <a:xfrm>
            <a:off x="1981200" y="1506539"/>
            <a:ext cx="8229600" cy="1470025"/>
          </a:xfrm>
        </p:spPr>
        <p:txBody>
          <a:bodyPr/>
          <a:lstStyle/>
          <a:p>
            <a:pPr eaLnBrk="1" hangingPunct="1"/>
            <a:r>
              <a:rPr altLang="en-US"/>
              <a:t>Demand Practice Answers</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84F36373-99B9-E778-C8B4-9338DDCA6599}"/>
              </a:ext>
            </a:extLst>
          </p:cNvPr>
          <p:cNvSpPr>
            <a:spLocks noGrp="1" noChangeArrowheads="1"/>
          </p:cNvSpPr>
          <p:nvPr>
            <p:ph type="title"/>
          </p:nvPr>
        </p:nvSpPr>
        <p:spPr/>
        <p:txBody>
          <a:bodyPr/>
          <a:lstStyle/>
          <a:p>
            <a:pPr eaLnBrk="1" hangingPunct="1"/>
            <a:r>
              <a:rPr lang="en-US" altLang="en-US" sz="3200">
                <a:latin typeface="Times New Roman" panose="02020603050405020304" pitchFamily="18" charset="0"/>
              </a:rPr>
              <a:t>1. The income of the Pago-Pagans declines after a typhoon hits the island.</a:t>
            </a:r>
            <a:endParaRPr lang="en-US" altLang="en-US">
              <a:latin typeface="Times New Roman" panose="02020603050405020304" pitchFamily="18" charset="0"/>
            </a:endParaRPr>
          </a:p>
        </p:txBody>
      </p:sp>
      <p:sp>
        <p:nvSpPr>
          <p:cNvPr id="22531" name="Line 4">
            <a:extLst>
              <a:ext uri="{FF2B5EF4-FFF2-40B4-BE49-F238E27FC236}">
                <a16:creationId xmlns:a16="http://schemas.microsoft.com/office/drawing/2014/main" id="{9852570B-424C-210A-6A9C-774C1F5E460C}"/>
              </a:ext>
            </a:extLst>
          </p:cNvPr>
          <p:cNvSpPr>
            <a:spLocks noChangeShapeType="1"/>
          </p:cNvSpPr>
          <p:nvPr/>
        </p:nvSpPr>
        <p:spPr bwMode="auto">
          <a:xfrm>
            <a:off x="3429000" y="2362200"/>
            <a:ext cx="0" cy="381000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22532" name="Line 5">
            <a:extLst>
              <a:ext uri="{FF2B5EF4-FFF2-40B4-BE49-F238E27FC236}">
                <a16:creationId xmlns:a16="http://schemas.microsoft.com/office/drawing/2014/main" id="{072E1F08-CAB6-825B-0C73-5F5E6B0CBE1A}"/>
              </a:ext>
            </a:extLst>
          </p:cNvPr>
          <p:cNvSpPr>
            <a:spLocks noChangeShapeType="1"/>
          </p:cNvSpPr>
          <p:nvPr/>
        </p:nvSpPr>
        <p:spPr bwMode="auto">
          <a:xfrm>
            <a:off x="3429000" y="6172200"/>
            <a:ext cx="4876800" cy="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22533" name="Text Box 6">
            <a:extLst>
              <a:ext uri="{FF2B5EF4-FFF2-40B4-BE49-F238E27FC236}">
                <a16:creationId xmlns:a16="http://schemas.microsoft.com/office/drawing/2014/main" id="{CB60F581-8AC1-AB68-BBC1-DDC6A3F24201}"/>
              </a:ext>
            </a:extLst>
          </p:cNvPr>
          <p:cNvSpPr txBox="1">
            <a:spLocks noChangeArrowheads="1"/>
          </p:cNvSpPr>
          <p:nvPr/>
        </p:nvSpPr>
        <p:spPr bwMode="auto">
          <a:xfrm>
            <a:off x="8077200" y="6248400"/>
            <a:ext cx="1752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Quantity</a:t>
            </a:r>
          </a:p>
        </p:txBody>
      </p:sp>
      <p:sp>
        <p:nvSpPr>
          <p:cNvPr id="22534" name="Text Box 7">
            <a:extLst>
              <a:ext uri="{FF2B5EF4-FFF2-40B4-BE49-F238E27FC236}">
                <a16:creationId xmlns:a16="http://schemas.microsoft.com/office/drawing/2014/main" id="{3FAC4DF4-7981-D822-7804-B48F6CCCC8F0}"/>
              </a:ext>
            </a:extLst>
          </p:cNvPr>
          <p:cNvSpPr txBox="1">
            <a:spLocks noChangeArrowheads="1"/>
          </p:cNvSpPr>
          <p:nvPr/>
        </p:nvSpPr>
        <p:spPr bwMode="auto">
          <a:xfrm rot="16200000">
            <a:off x="2286000" y="2209800"/>
            <a:ext cx="1219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Price</a:t>
            </a:r>
          </a:p>
        </p:txBody>
      </p:sp>
      <p:sp>
        <p:nvSpPr>
          <p:cNvPr id="22535" name="Line 8">
            <a:extLst>
              <a:ext uri="{FF2B5EF4-FFF2-40B4-BE49-F238E27FC236}">
                <a16:creationId xmlns:a16="http://schemas.microsoft.com/office/drawing/2014/main" id="{1AD08036-3D1C-E8A9-6496-66494998E87B}"/>
              </a:ext>
            </a:extLst>
          </p:cNvPr>
          <p:cNvSpPr>
            <a:spLocks noChangeShapeType="1"/>
          </p:cNvSpPr>
          <p:nvPr/>
        </p:nvSpPr>
        <p:spPr bwMode="auto">
          <a:xfrm>
            <a:off x="4267200" y="2667000"/>
            <a:ext cx="3581400" cy="3276600"/>
          </a:xfrm>
          <a:prstGeom prst="line">
            <a:avLst/>
          </a:prstGeom>
          <a:noFill/>
          <a:ln w="44450">
            <a:solidFill>
              <a:srgbClr val="0000FF"/>
            </a:solidFill>
            <a:round/>
            <a:headEnd type="arrow" w="med" len="med"/>
            <a:tailEnd type="arrow" w="med" len="me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22536" name="Text Box 10">
            <a:extLst>
              <a:ext uri="{FF2B5EF4-FFF2-40B4-BE49-F238E27FC236}">
                <a16:creationId xmlns:a16="http://schemas.microsoft.com/office/drawing/2014/main" id="{F5DA34F0-59A5-8D39-1566-C1D591A8E381}"/>
              </a:ext>
            </a:extLst>
          </p:cNvPr>
          <p:cNvSpPr txBox="1">
            <a:spLocks noChangeArrowheads="1"/>
          </p:cNvSpPr>
          <p:nvPr/>
        </p:nvSpPr>
        <p:spPr bwMode="auto">
          <a:xfrm>
            <a:off x="7772400" y="5410200"/>
            <a:ext cx="990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D</a:t>
            </a:r>
          </a:p>
        </p:txBody>
      </p:sp>
      <p:sp>
        <p:nvSpPr>
          <p:cNvPr id="22537" name="Line 8">
            <a:extLst>
              <a:ext uri="{FF2B5EF4-FFF2-40B4-BE49-F238E27FC236}">
                <a16:creationId xmlns:a16="http://schemas.microsoft.com/office/drawing/2014/main" id="{F80220AA-E84E-1AAD-0EFD-522DCFB23555}"/>
              </a:ext>
            </a:extLst>
          </p:cNvPr>
          <p:cNvSpPr>
            <a:spLocks noChangeShapeType="1"/>
          </p:cNvSpPr>
          <p:nvPr/>
        </p:nvSpPr>
        <p:spPr bwMode="auto">
          <a:xfrm>
            <a:off x="3733800" y="2971800"/>
            <a:ext cx="3352800" cy="3124200"/>
          </a:xfrm>
          <a:prstGeom prst="line">
            <a:avLst/>
          </a:prstGeom>
          <a:noFill/>
          <a:ln w="44450">
            <a:solidFill>
              <a:srgbClr val="0000FF"/>
            </a:solidFill>
            <a:round/>
            <a:headEnd type="arrow" w="med" len="med"/>
            <a:tailEnd type="arrow" w="med" len="me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22538" name="Text Box 10">
            <a:extLst>
              <a:ext uri="{FF2B5EF4-FFF2-40B4-BE49-F238E27FC236}">
                <a16:creationId xmlns:a16="http://schemas.microsoft.com/office/drawing/2014/main" id="{8E23B31B-5AF9-1DDB-6AEE-6B96D748B84E}"/>
              </a:ext>
            </a:extLst>
          </p:cNvPr>
          <p:cNvSpPr txBox="1">
            <a:spLocks noChangeArrowheads="1"/>
          </p:cNvSpPr>
          <p:nvPr/>
        </p:nvSpPr>
        <p:spPr bwMode="auto">
          <a:xfrm>
            <a:off x="6858000" y="5486400"/>
            <a:ext cx="990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D</a:t>
            </a:r>
            <a:r>
              <a:rPr kumimoji="0" lang="en-US" altLang="en-US" sz="2400" b="1" i="0" u="none" strike="noStrike" kern="1200" cap="none" spc="0" normalizeH="0" baseline="-25000" noProof="0">
                <a:ln>
                  <a:noFill/>
                </a:ln>
                <a:solidFill>
                  <a:prstClr val="black"/>
                </a:solidFill>
                <a:effectLst/>
                <a:uLnTx/>
                <a:uFillTx/>
                <a:latin typeface="Calibri" panose="020F0502020204030204" pitchFamily="34" charset="0"/>
                <a:ea typeface="+mn-ea"/>
                <a:cs typeface="+mn-cs"/>
              </a:rPr>
              <a:t>1</a:t>
            </a:r>
            <a:endPar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
        <p:nvSpPr>
          <p:cNvPr id="11" name="Left Arrow 10">
            <a:extLst>
              <a:ext uri="{FF2B5EF4-FFF2-40B4-BE49-F238E27FC236}">
                <a16:creationId xmlns:a16="http://schemas.microsoft.com/office/drawing/2014/main" id="{E9D96BE8-7CBF-99D5-8269-FE758A7EBC15}"/>
              </a:ext>
            </a:extLst>
          </p:cNvPr>
          <p:cNvSpPr/>
          <p:nvPr/>
        </p:nvSpPr>
        <p:spPr>
          <a:xfrm rot="19284750">
            <a:off x="4602163" y="3460750"/>
            <a:ext cx="431800" cy="241300"/>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Perpetua"/>
              <a:ea typeface="+mn-ea"/>
              <a:cs typeface="+mn-cs"/>
            </a:endParaRPr>
          </a:p>
        </p:txBody>
      </p:sp>
      <p:sp>
        <p:nvSpPr>
          <p:cNvPr id="12" name="Left Arrow 11">
            <a:extLst>
              <a:ext uri="{FF2B5EF4-FFF2-40B4-BE49-F238E27FC236}">
                <a16:creationId xmlns:a16="http://schemas.microsoft.com/office/drawing/2014/main" id="{81BB4BB5-0D9B-012B-6CD0-326DE2959AA2}"/>
              </a:ext>
            </a:extLst>
          </p:cNvPr>
          <p:cNvSpPr/>
          <p:nvPr/>
        </p:nvSpPr>
        <p:spPr>
          <a:xfrm rot="19284750">
            <a:off x="5894389" y="4679950"/>
            <a:ext cx="433387" cy="241300"/>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Perpetua"/>
              <a:ea typeface="+mn-ea"/>
              <a:cs typeface="+mn-cs"/>
            </a:endParaRPr>
          </a:p>
        </p:txBody>
      </p:sp>
      <p:pic>
        <p:nvPicPr>
          <p:cNvPr id="2" name="Online Media 1" title="1.5 minute timer">
            <a:hlinkClick r:id="" action="ppaction://media"/>
            <a:extLst>
              <a:ext uri="{FF2B5EF4-FFF2-40B4-BE49-F238E27FC236}">
                <a16:creationId xmlns:a16="http://schemas.microsoft.com/office/drawing/2014/main" id="{7EAAD20F-11E8-ABE3-416E-B52309A118F8}"/>
              </a:ext>
            </a:extLst>
          </p:cNvPr>
          <p:cNvPicPr>
            <a:picLocks noRot="1" noChangeAspect="1"/>
          </p:cNvPicPr>
          <p:nvPr>
            <a:videoFile r:link="rId1"/>
          </p:nvPr>
        </p:nvPicPr>
        <p:blipFill>
          <a:blip r:embed="rId3"/>
          <a:stretch>
            <a:fillRect/>
          </a:stretch>
        </p:blipFill>
        <p:spPr>
          <a:xfrm>
            <a:off x="9337040" y="5030061"/>
            <a:ext cx="2895419" cy="174498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p:cTn id="7" dur="1000" fill="hold"/>
                                        <p:tgtEl>
                                          <p:spTgt spid="12"/>
                                        </p:tgtEl>
                                        <p:attrNameLst>
                                          <p:attrName>ppt_w</p:attrName>
                                        </p:attrNameLst>
                                      </p:cBhvr>
                                      <p:tavLst>
                                        <p:tav tm="0">
                                          <p:val>
                                            <p:strVal val="#ppt_w*0.70"/>
                                          </p:val>
                                        </p:tav>
                                        <p:tav tm="100000">
                                          <p:val>
                                            <p:strVal val="#ppt_w"/>
                                          </p:val>
                                        </p:tav>
                                      </p:tavLst>
                                    </p:anim>
                                    <p:anim calcmode="lin" valueType="num">
                                      <p:cBhvr>
                                        <p:cTn id="8" dur="1000" fill="hold"/>
                                        <p:tgtEl>
                                          <p:spTgt spid="12"/>
                                        </p:tgtEl>
                                        <p:attrNameLst>
                                          <p:attrName>ppt_h</p:attrName>
                                        </p:attrNameLst>
                                      </p:cBhvr>
                                      <p:tavLst>
                                        <p:tav tm="0">
                                          <p:val>
                                            <p:strVal val="#ppt_h"/>
                                          </p:val>
                                        </p:tav>
                                        <p:tav tm="100000">
                                          <p:val>
                                            <p:strVal val="#ppt_h"/>
                                          </p:val>
                                        </p:tav>
                                      </p:tavLst>
                                    </p:anim>
                                    <p:animEffect transition="in" filter="fade">
                                      <p:cBhvr>
                                        <p:cTn id="9" dur="1000"/>
                                        <p:tgtEl>
                                          <p:spTgt spid="12"/>
                                        </p:tgtEl>
                                      </p:cBhvr>
                                    </p:animEffect>
                                  </p:childTnLst>
                                </p:cTn>
                              </p:par>
                              <p:par>
                                <p:cTn id="10" presetID="55" presetClass="entr" presetSubtype="0" fill="hold" grpId="0" nodeType="withEffect">
                                  <p:stCondLst>
                                    <p:cond delay="0"/>
                                  </p:stCondLst>
                                  <p:childTnLst>
                                    <p:set>
                                      <p:cBhvr>
                                        <p:cTn id="11" dur="1" fill="hold">
                                          <p:stCondLst>
                                            <p:cond delay="0"/>
                                          </p:stCondLst>
                                        </p:cTn>
                                        <p:tgtEl>
                                          <p:spTgt spid="11"/>
                                        </p:tgtEl>
                                        <p:attrNameLst>
                                          <p:attrName>style.visibility</p:attrName>
                                        </p:attrNameLst>
                                      </p:cBhvr>
                                      <p:to>
                                        <p:strVal val="visible"/>
                                      </p:to>
                                    </p:set>
                                    <p:anim calcmode="lin" valueType="num">
                                      <p:cBhvr>
                                        <p:cTn id="12" dur="1000" fill="hold"/>
                                        <p:tgtEl>
                                          <p:spTgt spid="11"/>
                                        </p:tgtEl>
                                        <p:attrNameLst>
                                          <p:attrName>ppt_w</p:attrName>
                                        </p:attrNameLst>
                                      </p:cBhvr>
                                      <p:tavLst>
                                        <p:tav tm="0">
                                          <p:val>
                                            <p:strVal val="#ppt_w*0.70"/>
                                          </p:val>
                                        </p:tav>
                                        <p:tav tm="100000">
                                          <p:val>
                                            <p:strVal val="#ppt_w"/>
                                          </p:val>
                                        </p:tav>
                                      </p:tavLst>
                                    </p:anim>
                                    <p:anim calcmode="lin" valueType="num">
                                      <p:cBhvr>
                                        <p:cTn id="13" dur="1000" fill="hold"/>
                                        <p:tgtEl>
                                          <p:spTgt spid="11"/>
                                        </p:tgtEl>
                                        <p:attrNameLst>
                                          <p:attrName>ppt_h</p:attrName>
                                        </p:attrNameLst>
                                      </p:cBhvr>
                                      <p:tavLst>
                                        <p:tav tm="0">
                                          <p:val>
                                            <p:strVal val="#ppt_h"/>
                                          </p:val>
                                        </p:tav>
                                        <p:tav tm="100000">
                                          <p:val>
                                            <p:strVal val="#ppt_h"/>
                                          </p:val>
                                        </p:tav>
                                      </p:tavLst>
                                    </p:anim>
                                    <p:animEffect transition="in" filter="fade">
                                      <p:cBhvr>
                                        <p:cTn id="14" dur="1000"/>
                                        <p:tgtEl>
                                          <p:spTgt spid="11"/>
                                        </p:tgtEl>
                                      </p:cBhvr>
                                    </p:animEffect>
                                  </p:childTnLst>
                                </p:cTn>
                              </p:par>
                            </p:childTnLst>
                          </p:cTn>
                        </p:par>
                        <p:par>
                          <p:cTn id="15" fill="hold" nodeType="afterGroup">
                            <p:stCondLst>
                              <p:cond delay="1000"/>
                            </p:stCondLst>
                            <p:childTnLst>
                              <p:par>
                                <p:cTn id="16" presetID="1" presetClass="entr" presetSubtype="0" fill="hold" nodeType="afterEffect">
                                  <p:stCondLst>
                                    <p:cond delay="1000"/>
                                  </p:stCondLst>
                                  <p:childTnLst>
                                    <p:set>
                                      <p:cBhvr>
                                        <p:cTn id="17" dur="1" fill="hold">
                                          <p:stCondLst>
                                            <p:cond delay="0"/>
                                          </p:stCondLst>
                                        </p:cTn>
                                        <p:tgtEl>
                                          <p:spTgt spid="22537"/>
                                        </p:tgtEl>
                                        <p:attrNameLst>
                                          <p:attrName>style.visibility</p:attrName>
                                        </p:attrNameLst>
                                      </p:cBhvr>
                                      <p:to>
                                        <p:strVal val="visible"/>
                                      </p:to>
                                    </p:set>
                                  </p:childTnLst>
                                </p:cTn>
                              </p:par>
                              <p:par>
                                <p:cTn id="18" presetID="1" presetClass="entr" presetSubtype="0" fill="hold" grpId="0" nodeType="withEffect">
                                  <p:stCondLst>
                                    <p:cond delay="1000"/>
                                  </p:stCondLst>
                                  <p:childTnLst>
                                    <p:set>
                                      <p:cBhvr>
                                        <p:cTn id="19" dur="1" fill="hold">
                                          <p:stCondLst>
                                            <p:cond delay="0"/>
                                          </p:stCondLst>
                                        </p:cTn>
                                        <p:tgtEl>
                                          <p:spTgt spid="22538"/>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mediacall" presetSubtype="0" fill="hold" nodeType="clickEffect">
                                  <p:stCondLst>
                                    <p:cond delay="0"/>
                                  </p:stCondLst>
                                  <p:childTnLst>
                                    <p:cmd type="call" cmd="playFrom(0.0)">
                                      <p:cBhvr>
                                        <p:cTn id="23"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24" fill="hold" display="0">
                  <p:stCondLst>
                    <p:cond delay="indefinite"/>
                  </p:stCondLst>
                </p:cTn>
                <p:tgtEl>
                  <p:spTgt spid="2"/>
                </p:tgtEl>
              </p:cMediaNode>
            </p:video>
            <p:seq concurrent="1" nextAc="seek">
              <p:cTn id="25" restart="whenNotActive" fill="hold" evtFilter="cancelBubble" nodeType="interactiveSeq">
                <p:stCondLst>
                  <p:cond evt="onClick" delay="0">
                    <p:tgtEl>
                      <p:spTgt spid="2"/>
                    </p:tgtEl>
                  </p:cond>
                </p:stCondLst>
                <p:endSync evt="end" delay="0">
                  <p:rtn val="all"/>
                </p:endSync>
                <p:childTnLst>
                  <p:par>
                    <p:cTn id="26" fill="hold">
                      <p:stCondLst>
                        <p:cond delay="0"/>
                      </p:stCondLst>
                      <p:childTnLst>
                        <p:par>
                          <p:cTn id="27" fill="hold">
                            <p:stCondLst>
                              <p:cond delay="0"/>
                            </p:stCondLst>
                            <p:childTnLst>
                              <p:par>
                                <p:cTn id="28" presetID="2" presetClass="mediacall" presetSubtype="0" fill="hold" nodeType="clickEffect">
                                  <p:stCondLst>
                                    <p:cond delay="0"/>
                                  </p:stCondLst>
                                  <p:childTnLst>
                                    <p:cmd type="call" cmd="togglePause">
                                      <p:cBhvr>
                                        <p:cTn id="29" dur="1" fill="hold"/>
                                        <p:tgtEl>
                                          <p:spTgt spid="2"/>
                                        </p:tgtEl>
                                      </p:cBhvr>
                                    </p:cmd>
                                  </p:childTnLst>
                                </p:cTn>
                              </p:par>
                            </p:childTnLst>
                          </p:cTn>
                        </p:par>
                      </p:childTnLst>
                    </p:cTn>
                  </p:par>
                </p:childTnLst>
              </p:cTn>
              <p:nextCondLst>
                <p:cond evt="onClick" delay="0">
                  <p:tgtEl>
                    <p:spTgt spid="2"/>
                  </p:tgtEl>
                </p:cond>
              </p:nextCondLst>
            </p:seq>
          </p:childTnLst>
        </p:cTn>
      </p:par>
    </p:tnLst>
    <p:bldLst>
      <p:bldP spid="22538" grpId="0"/>
      <p:bldP spid="11" grpId="0" animBg="1"/>
      <p:bldP spid="12"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E11E5411-5D3A-7C89-7C4B-F32E92E58344}"/>
              </a:ext>
            </a:extLst>
          </p:cNvPr>
          <p:cNvSpPr>
            <a:spLocks noGrp="1" noChangeArrowheads="1"/>
          </p:cNvSpPr>
          <p:nvPr>
            <p:ph type="title"/>
          </p:nvPr>
        </p:nvSpPr>
        <p:spPr/>
        <p:txBody>
          <a:bodyPr rtlCol="0">
            <a:normAutofit/>
          </a:bodyPr>
          <a:lstStyle/>
          <a:p>
            <a:pPr eaLnBrk="1" fontAlgn="auto" hangingPunct="1">
              <a:spcAft>
                <a:spcPts val="0"/>
              </a:spcAft>
              <a:defRPr/>
            </a:pPr>
            <a:r>
              <a:rPr lang="en-US" sz="3200">
                <a:latin typeface="Times New Roman" pitchFamily="18" charset="0"/>
              </a:rPr>
              <a:t>2. Pago-Pagan is named on of the most beautiful islands in the world and tourism to the island doubles.</a:t>
            </a:r>
            <a:endParaRPr lang="en-US">
              <a:latin typeface="Times New Roman" pitchFamily="18" charset="0"/>
            </a:endParaRPr>
          </a:p>
        </p:txBody>
      </p:sp>
      <p:sp>
        <p:nvSpPr>
          <p:cNvPr id="23555" name="Line 3">
            <a:extLst>
              <a:ext uri="{FF2B5EF4-FFF2-40B4-BE49-F238E27FC236}">
                <a16:creationId xmlns:a16="http://schemas.microsoft.com/office/drawing/2014/main" id="{BAD473A1-FF94-0E7C-2FE0-7AF692D6C640}"/>
              </a:ext>
            </a:extLst>
          </p:cNvPr>
          <p:cNvSpPr>
            <a:spLocks noChangeShapeType="1"/>
          </p:cNvSpPr>
          <p:nvPr/>
        </p:nvSpPr>
        <p:spPr bwMode="auto">
          <a:xfrm>
            <a:off x="3429000" y="2362200"/>
            <a:ext cx="0" cy="381000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23556" name="Line 4">
            <a:extLst>
              <a:ext uri="{FF2B5EF4-FFF2-40B4-BE49-F238E27FC236}">
                <a16:creationId xmlns:a16="http://schemas.microsoft.com/office/drawing/2014/main" id="{B4B6E2D6-F021-DE46-B643-514F10AC115C}"/>
              </a:ext>
            </a:extLst>
          </p:cNvPr>
          <p:cNvSpPr>
            <a:spLocks noChangeShapeType="1"/>
          </p:cNvSpPr>
          <p:nvPr/>
        </p:nvSpPr>
        <p:spPr bwMode="auto">
          <a:xfrm>
            <a:off x="3429000" y="6172200"/>
            <a:ext cx="4876800" cy="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23557" name="Text Box 5">
            <a:extLst>
              <a:ext uri="{FF2B5EF4-FFF2-40B4-BE49-F238E27FC236}">
                <a16:creationId xmlns:a16="http://schemas.microsoft.com/office/drawing/2014/main" id="{929FFE3A-5957-7B96-E152-3208DA4C6C35}"/>
              </a:ext>
            </a:extLst>
          </p:cNvPr>
          <p:cNvSpPr txBox="1">
            <a:spLocks noChangeArrowheads="1"/>
          </p:cNvSpPr>
          <p:nvPr/>
        </p:nvSpPr>
        <p:spPr bwMode="auto">
          <a:xfrm>
            <a:off x="8077200" y="6248400"/>
            <a:ext cx="1752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Quantity</a:t>
            </a:r>
          </a:p>
        </p:txBody>
      </p:sp>
      <p:sp>
        <p:nvSpPr>
          <p:cNvPr id="23558" name="Text Box 6">
            <a:extLst>
              <a:ext uri="{FF2B5EF4-FFF2-40B4-BE49-F238E27FC236}">
                <a16:creationId xmlns:a16="http://schemas.microsoft.com/office/drawing/2014/main" id="{5D3BECB8-88A3-5A59-F5E7-6633331A6CF9}"/>
              </a:ext>
            </a:extLst>
          </p:cNvPr>
          <p:cNvSpPr txBox="1">
            <a:spLocks noChangeArrowheads="1"/>
          </p:cNvSpPr>
          <p:nvPr/>
        </p:nvSpPr>
        <p:spPr bwMode="auto">
          <a:xfrm rot="16200000">
            <a:off x="2286000" y="2209800"/>
            <a:ext cx="1219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Price</a:t>
            </a:r>
          </a:p>
        </p:txBody>
      </p:sp>
      <p:sp>
        <p:nvSpPr>
          <p:cNvPr id="23559" name="Line 7">
            <a:extLst>
              <a:ext uri="{FF2B5EF4-FFF2-40B4-BE49-F238E27FC236}">
                <a16:creationId xmlns:a16="http://schemas.microsoft.com/office/drawing/2014/main" id="{2A0F68E2-0327-2485-F949-7064740F5852}"/>
              </a:ext>
            </a:extLst>
          </p:cNvPr>
          <p:cNvSpPr>
            <a:spLocks noChangeShapeType="1"/>
          </p:cNvSpPr>
          <p:nvPr/>
        </p:nvSpPr>
        <p:spPr bwMode="auto">
          <a:xfrm>
            <a:off x="4267200" y="2667000"/>
            <a:ext cx="3581400" cy="3276600"/>
          </a:xfrm>
          <a:prstGeom prst="line">
            <a:avLst/>
          </a:prstGeom>
          <a:noFill/>
          <a:ln w="44450">
            <a:solidFill>
              <a:srgbClr val="0000FF"/>
            </a:solidFill>
            <a:round/>
            <a:headEnd type="arrow" w="med" len="med"/>
            <a:tailEnd type="arrow" w="med" len="me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23560" name="Text Box 10">
            <a:extLst>
              <a:ext uri="{FF2B5EF4-FFF2-40B4-BE49-F238E27FC236}">
                <a16:creationId xmlns:a16="http://schemas.microsoft.com/office/drawing/2014/main" id="{34C05B0B-47ED-8B40-3CDA-51D6900AD413}"/>
              </a:ext>
            </a:extLst>
          </p:cNvPr>
          <p:cNvSpPr txBox="1">
            <a:spLocks noChangeArrowheads="1"/>
          </p:cNvSpPr>
          <p:nvPr/>
        </p:nvSpPr>
        <p:spPr bwMode="auto">
          <a:xfrm>
            <a:off x="7696200" y="5334000"/>
            <a:ext cx="990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D</a:t>
            </a:r>
          </a:p>
        </p:txBody>
      </p:sp>
      <p:sp>
        <p:nvSpPr>
          <p:cNvPr id="23561" name="Text Box 10">
            <a:extLst>
              <a:ext uri="{FF2B5EF4-FFF2-40B4-BE49-F238E27FC236}">
                <a16:creationId xmlns:a16="http://schemas.microsoft.com/office/drawing/2014/main" id="{CF024112-9552-DA5C-BA98-71E168886311}"/>
              </a:ext>
            </a:extLst>
          </p:cNvPr>
          <p:cNvSpPr txBox="1">
            <a:spLocks noChangeArrowheads="1"/>
          </p:cNvSpPr>
          <p:nvPr/>
        </p:nvSpPr>
        <p:spPr bwMode="auto">
          <a:xfrm>
            <a:off x="8382000" y="4876800"/>
            <a:ext cx="990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D</a:t>
            </a:r>
            <a:r>
              <a:rPr kumimoji="0" lang="en-US" altLang="en-US" sz="2400" b="1" i="0" u="none" strike="noStrike" kern="1200" cap="none" spc="0" normalizeH="0" baseline="-25000" noProof="0">
                <a:ln>
                  <a:noFill/>
                </a:ln>
                <a:solidFill>
                  <a:prstClr val="black"/>
                </a:solidFill>
                <a:effectLst/>
                <a:uLnTx/>
                <a:uFillTx/>
                <a:latin typeface="Calibri" panose="020F0502020204030204" pitchFamily="34" charset="0"/>
                <a:ea typeface="+mn-ea"/>
                <a:cs typeface="+mn-cs"/>
              </a:rPr>
              <a:t>1</a:t>
            </a:r>
            <a:endPar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
        <p:nvSpPr>
          <p:cNvPr id="23562" name="Line 8">
            <a:extLst>
              <a:ext uri="{FF2B5EF4-FFF2-40B4-BE49-F238E27FC236}">
                <a16:creationId xmlns:a16="http://schemas.microsoft.com/office/drawing/2014/main" id="{CB2B295A-C400-7CAB-2690-F0BF6CBCFEF2}"/>
              </a:ext>
            </a:extLst>
          </p:cNvPr>
          <p:cNvSpPr>
            <a:spLocks noChangeShapeType="1"/>
          </p:cNvSpPr>
          <p:nvPr/>
        </p:nvSpPr>
        <p:spPr bwMode="auto">
          <a:xfrm>
            <a:off x="5029200" y="2286000"/>
            <a:ext cx="3352800" cy="3124200"/>
          </a:xfrm>
          <a:prstGeom prst="line">
            <a:avLst/>
          </a:prstGeom>
          <a:noFill/>
          <a:ln w="44450">
            <a:solidFill>
              <a:srgbClr val="0000FF"/>
            </a:solidFill>
            <a:round/>
            <a:headEnd type="arrow" w="med" len="med"/>
            <a:tailEnd type="arrow" w="med" len="me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11" name="Left Arrow 10">
            <a:extLst>
              <a:ext uri="{FF2B5EF4-FFF2-40B4-BE49-F238E27FC236}">
                <a16:creationId xmlns:a16="http://schemas.microsoft.com/office/drawing/2014/main" id="{E0082327-DFFD-0647-11AE-080B00D9C672}"/>
              </a:ext>
            </a:extLst>
          </p:cNvPr>
          <p:cNvSpPr/>
          <p:nvPr/>
        </p:nvSpPr>
        <p:spPr>
          <a:xfrm rot="8521176">
            <a:off x="5284789" y="3079750"/>
            <a:ext cx="433387" cy="241300"/>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Perpetua"/>
              <a:ea typeface="+mn-ea"/>
              <a:cs typeface="+mn-cs"/>
            </a:endParaRPr>
          </a:p>
        </p:txBody>
      </p:sp>
      <p:sp>
        <p:nvSpPr>
          <p:cNvPr id="12" name="Left Arrow 11">
            <a:extLst>
              <a:ext uri="{FF2B5EF4-FFF2-40B4-BE49-F238E27FC236}">
                <a16:creationId xmlns:a16="http://schemas.microsoft.com/office/drawing/2014/main" id="{B33F0882-19E2-0711-1B46-3EA057D64240}"/>
              </a:ext>
            </a:extLst>
          </p:cNvPr>
          <p:cNvSpPr/>
          <p:nvPr/>
        </p:nvSpPr>
        <p:spPr>
          <a:xfrm rot="8463252">
            <a:off x="7037389" y="4756150"/>
            <a:ext cx="433387" cy="241300"/>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Perpetua"/>
              <a:ea typeface="+mn-ea"/>
              <a:cs typeface="+mn-cs"/>
            </a:endParaRPr>
          </a:p>
        </p:txBody>
      </p:sp>
      <p:pic>
        <p:nvPicPr>
          <p:cNvPr id="2" name="Online Media 1" title="1.5 minute timer">
            <a:hlinkClick r:id="" action="ppaction://media"/>
            <a:extLst>
              <a:ext uri="{FF2B5EF4-FFF2-40B4-BE49-F238E27FC236}">
                <a16:creationId xmlns:a16="http://schemas.microsoft.com/office/drawing/2014/main" id="{4235E92C-0AF6-D53F-A113-DC308876BBFB}"/>
              </a:ext>
            </a:extLst>
          </p:cNvPr>
          <p:cNvPicPr>
            <a:picLocks noRot="1" noChangeAspect="1"/>
          </p:cNvPicPr>
          <p:nvPr>
            <a:videoFile r:link="rId1"/>
          </p:nvPr>
        </p:nvPicPr>
        <p:blipFill>
          <a:blip r:embed="rId3"/>
          <a:stretch>
            <a:fillRect/>
          </a:stretch>
        </p:blipFill>
        <p:spPr>
          <a:xfrm>
            <a:off x="9337040" y="5030061"/>
            <a:ext cx="2895419" cy="174498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p:cTn id="7" dur="1000" fill="hold"/>
                                        <p:tgtEl>
                                          <p:spTgt spid="11"/>
                                        </p:tgtEl>
                                        <p:attrNameLst>
                                          <p:attrName>ppt_w</p:attrName>
                                        </p:attrNameLst>
                                      </p:cBhvr>
                                      <p:tavLst>
                                        <p:tav tm="0">
                                          <p:val>
                                            <p:strVal val="#ppt_w*0.70"/>
                                          </p:val>
                                        </p:tav>
                                        <p:tav tm="100000">
                                          <p:val>
                                            <p:strVal val="#ppt_w"/>
                                          </p:val>
                                        </p:tav>
                                      </p:tavLst>
                                    </p:anim>
                                    <p:anim calcmode="lin" valueType="num">
                                      <p:cBhvr>
                                        <p:cTn id="8" dur="1000" fill="hold"/>
                                        <p:tgtEl>
                                          <p:spTgt spid="11"/>
                                        </p:tgtEl>
                                        <p:attrNameLst>
                                          <p:attrName>ppt_h</p:attrName>
                                        </p:attrNameLst>
                                      </p:cBhvr>
                                      <p:tavLst>
                                        <p:tav tm="0">
                                          <p:val>
                                            <p:strVal val="#ppt_h"/>
                                          </p:val>
                                        </p:tav>
                                        <p:tav tm="100000">
                                          <p:val>
                                            <p:strVal val="#ppt_h"/>
                                          </p:val>
                                        </p:tav>
                                      </p:tavLst>
                                    </p:anim>
                                    <p:animEffect transition="in" filter="fade">
                                      <p:cBhvr>
                                        <p:cTn id="9" dur="1000"/>
                                        <p:tgtEl>
                                          <p:spTgt spid="11"/>
                                        </p:tgtEl>
                                      </p:cBhvr>
                                    </p:animEffect>
                                  </p:childTnLst>
                                </p:cTn>
                              </p:par>
                              <p:par>
                                <p:cTn id="10" presetID="55" presetClass="entr" presetSubtype="0" fill="hold" grpId="0" nodeType="withEffect">
                                  <p:stCondLst>
                                    <p:cond delay="0"/>
                                  </p:stCondLst>
                                  <p:childTnLst>
                                    <p:set>
                                      <p:cBhvr>
                                        <p:cTn id="11" dur="1" fill="hold">
                                          <p:stCondLst>
                                            <p:cond delay="0"/>
                                          </p:stCondLst>
                                        </p:cTn>
                                        <p:tgtEl>
                                          <p:spTgt spid="12"/>
                                        </p:tgtEl>
                                        <p:attrNameLst>
                                          <p:attrName>style.visibility</p:attrName>
                                        </p:attrNameLst>
                                      </p:cBhvr>
                                      <p:to>
                                        <p:strVal val="visible"/>
                                      </p:to>
                                    </p:set>
                                    <p:anim calcmode="lin" valueType="num">
                                      <p:cBhvr>
                                        <p:cTn id="12" dur="1000" fill="hold"/>
                                        <p:tgtEl>
                                          <p:spTgt spid="12"/>
                                        </p:tgtEl>
                                        <p:attrNameLst>
                                          <p:attrName>ppt_w</p:attrName>
                                        </p:attrNameLst>
                                      </p:cBhvr>
                                      <p:tavLst>
                                        <p:tav tm="0">
                                          <p:val>
                                            <p:strVal val="#ppt_w*0.70"/>
                                          </p:val>
                                        </p:tav>
                                        <p:tav tm="100000">
                                          <p:val>
                                            <p:strVal val="#ppt_w"/>
                                          </p:val>
                                        </p:tav>
                                      </p:tavLst>
                                    </p:anim>
                                    <p:anim calcmode="lin" valueType="num">
                                      <p:cBhvr>
                                        <p:cTn id="13" dur="1000" fill="hold"/>
                                        <p:tgtEl>
                                          <p:spTgt spid="12"/>
                                        </p:tgtEl>
                                        <p:attrNameLst>
                                          <p:attrName>ppt_h</p:attrName>
                                        </p:attrNameLst>
                                      </p:cBhvr>
                                      <p:tavLst>
                                        <p:tav tm="0">
                                          <p:val>
                                            <p:strVal val="#ppt_h"/>
                                          </p:val>
                                        </p:tav>
                                        <p:tav tm="100000">
                                          <p:val>
                                            <p:strVal val="#ppt_h"/>
                                          </p:val>
                                        </p:tav>
                                      </p:tavLst>
                                    </p:anim>
                                    <p:animEffect transition="in" filter="fade">
                                      <p:cBhvr>
                                        <p:cTn id="14" dur="1000"/>
                                        <p:tgtEl>
                                          <p:spTgt spid="12"/>
                                        </p:tgtEl>
                                      </p:cBhvr>
                                    </p:animEffect>
                                  </p:childTnLst>
                                </p:cTn>
                              </p:par>
                            </p:childTnLst>
                          </p:cTn>
                        </p:par>
                        <p:par>
                          <p:cTn id="15" fill="hold" nodeType="afterGroup">
                            <p:stCondLst>
                              <p:cond delay="1000"/>
                            </p:stCondLst>
                            <p:childTnLst>
                              <p:par>
                                <p:cTn id="16" presetID="1" presetClass="entr" presetSubtype="0" fill="hold" nodeType="afterEffect">
                                  <p:stCondLst>
                                    <p:cond delay="1000"/>
                                  </p:stCondLst>
                                  <p:childTnLst>
                                    <p:set>
                                      <p:cBhvr>
                                        <p:cTn id="17" dur="1" fill="hold">
                                          <p:stCondLst>
                                            <p:cond delay="0"/>
                                          </p:stCondLst>
                                        </p:cTn>
                                        <p:tgtEl>
                                          <p:spTgt spid="23562"/>
                                        </p:tgtEl>
                                        <p:attrNameLst>
                                          <p:attrName>style.visibility</p:attrName>
                                        </p:attrNameLst>
                                      </p:cBhvr>
                                      <p:to>
                                        <p:strVal val="visible"/>
                                      </p:to>
                                    </p:set>
                                  </p:childTnLst>
                                </p:cTn>
                              </p:par>
                              <p:par>
                                <p:cTn id="18" presetID="1" presetClass="entr" presetSubtype="0" fill="hold" grpId="0" nodeType="withEffect">
                                  <p:stCondLst>
                                    <p:cond delay="1000"/>
                                  </p:stCondLst>
                                  <p:childTnLst>
                                    <p:set>
                                      <p:cBhvr>
                                        <p:cTn id="19" dur="1" fill="hold">
                                          <p:stCondLst>
                                            <p:cond delay="0"/>
                                          </p:stCondLst>
                                        </p:cTn>
                                        <p:tgtEl>
                                          <p:spTgt spid="23561"/>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mediacall" presetSubtype="0" fill="hold" nodeType="clickEffect">
                                  <p:stCondLst>
                                    <p:cond delay="0"/>
                                  </p:stCondLst>
                                  <p:childTnLst>
                                    <p:cmd type="call" cmd="playFrom(0.0)">
                                      <p:cBhvr>
                                        <p:cTn id="23"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24" restart="whenNotActive" fill="hold" evtFilter="cancelBubble" nodeType="interactiveSeq">
                <p:stCondLst>
                  <p:cond evt="onClick" delay="0">
                    <p:tgtEl>
                      <p:spTgt spid="2"/>
                    </p:tgtEl>
                  </p:cond>
                </p:stCondLst>
                <p:endSync evt="end" delay="0">
                  <p:rtn val="all"/>
                </p:endSync>
                <p:childTnLst>
                  <p:par>
                    <p:cTn id="25" fill="hold">
                      <p:stCondLst>
                        <p:cond delay="0"/>
                      </p:stCondLst>
                      <p:childTnLst>
                        <p:par>
                          <p:cTn id="26" fill="hold">
                            <p:stCondLst>
                              <p:cond delay="0"/>
                            </p:stCondLst>
                            <p:childTnLst>
                              <p:par>
                                <p:cTn id="27" presetID="2" presetClass="mediacall" presetSubtype="0" fill="hold" nodeType="clickEffect">
                                  <p:stCondLst>
                                    <p:cond delay="0"/>
                                  </p:stCondLst>
                                  <p:childTnLst>
                                    <p:cmd type="call" cmd="togglePause">
                                      <p:cBhvr>
                                        <p:cTn id="28" dur="1" fill="hold"/>
                                        <p:tgtEl>
                                          <p:spTgt spid="2"/>
                                        </p:tgtEl>
                                      </p:cBhvr>
                                    </p:cmd>
                                  </p:childTnLst>
                                </p:cTn>
                              </p:par>
                            </p:childTnLst>
                          </p:cTn>
                        </p:par>
                      </p:childTnLst>
                    </p:cTn>
                  </p:par>
                </p:childTnLst>
              </p:cTn>
              <p:nextCondLst>
                <p:cond evt="onClick" delay="0">
                  <p:tgtEl>
                    <p:spTgt spid="2"/>
                  </p:tgtEl>
                </p:cond>
              </p:nextCondLst>
            </p:seq>
            <p:video>
              <p:cMediaNode vol="80000">
                <p:cTn id="29" fill="hold" display="0">
                  <p:stCondLst>
                    <p:cond delay="indefinite"/>
                  </p:stCondLst>
                </p:cTn>
                <p:tgtEl>
                  <p:spTgt spid="2"/>
                </p:tgtEl>
              </p:cMediaNode>
            </p:video>
          </p:childTnLst>
        </p:cTn>
      </p:par>
    </p:tnLst>
    <p:bldLst>
      <p:bldP spid="23561" grpId="0"/>
      <p:bldP spid="11" grpId="0" animBg="1"/>
      <p:bldP spid="12"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E085C779-47C9-C554-05E7-27DB5C3C4E42}"/>
              </a:ext>
            </a:extLst>
          </p:cNvPr>
          <p:cNvSpPr>
            <a:spLocks noGrp="1" noChangeArrowheads="1"/>
          </p:cNvSpPr>
          <p:nvPr>
            <p:ph type="title"/>
          </p:nvPr>
        </p:nvSpPr>
        <p:spPr/>
        <p:txBody>
          <a:bodyPr rtlCol="0">
            <a:normAutofit fontScale="90000"/>
          </a:bodyPr>
          <a:lstStyle/>
          <a:p>
            <a:pPr eaLnBrk="1" fontAlgn="auto" hangingPunct="1">
              <a:spcAft>
                <a:spcPts val="0"/>
              </a:spcAft>
              <a:defRPr/>
            </a:pPr>
            <a:br>
              <a:rPr lang="en-US" sz="3200">
                <a:latin typeface="Times New Roman" pitchFamily="18" charset="0"/>
              </a:rPr>
            </a:br>
            <a:r>
              <a:rPr lang="en-US" sz="3200">
                <a:latin typeface="Times New Roman" pitchFamily="18" charset="0"/>
              </a:rPr>
              <a:t>3. The price of Frisbees decreases. (Frisbees are a </a:t>
            </a:r>
            <a:r>
              <a:rPr lang="en-US" sz="3200" b="1">
                <a:latin typeface="Times New Roman" pitchFamily="18" charset="0"/>
              </a:rPr>
              <a:t>substitute good</a:t>
            </a:r>
            <a:r>
              <a:rPr lang="en-US" sz="3200">
                <a:latin typeface="Times New Roman" pitchFamily="18" charset="0"/>
              </a:rPr>
              <a:t> for boomerangs)</a:t>
            </a:r>
            <a:endParaRPr lang="en-US">
              <a:latin typeface="Times New Roman" pitchFamily="18" charset="0"/>
            </a:endParaRPr>
          </a:p>
        </p:txBody>
      </p:sp>
      <p:sp>
        <p:nvSpPr>
          <p:cNvPr id="24579" name="Line 3">
            <a:extLst>
              <a:ext uri="{FF2B5EF4-FFF2-40B4-BE49-F238E27FC236}">
                <a16:creationId xmlns:a16="http://schemas.microsoft.com/office/drawing/2014/main" id="{860EF01E-F458-BD5C-6699-898C8D22E861}"/>
              </a:ext>
            </a:extLst>
          </p:cNvPr>
          <p:cNvSpPr>
            <a:spLocks noChangeShapeType="1"/>
          </p:cNvSpPr>
          <p:nvPr/>
        </p:nvSpPr>
        <p:spPr bwMode="auto">
          <a:xfrm>
            <a:off x="3429000" y="2362200"/>
            <a:ext cx="0" cy="381000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24580" name="Line 4">
            <a:extLst>
              <a:ext uri="{FF2B5EF4-FFF2-40B4-BE49-F238E27FC236}">
                <a16:creationId xmlns:a16="http://schemas.microsoft.com/office/drawing/2014/main" id="{46A54291-6BC8-BCB8-A346-978B767CA77A}"/>
              </a:ext>
            </a:extLst>
          </p:cNvPr>
          <p:cNvSpPr>
            <a:spLocks noChangeShapeType="1"/>
          </p:cNvSpPr>
          <p:nvPr/>
        </p:nvSpPr>
        <p:spPr bwMode="auto">
          <a:xfrm>
            <a:off x="3429000" y="6172200"/>
            <a:ext cx="4876800" cy="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24581" name="Text Box 5">
            <a:extLst>
              <a:ext uri="{FF2B5EF4-FFF2-40B4-BE49-F238E27FC236}">
                <a16:creationId xmlns:a16="http://schemas.microsoft.com/office/drawing/2014/main" id="{2A5C6B57-FB72-D653-D429-2F80B6374592}"/>
              </a:ext>
            </a:extLst>
          </p:cNvPr>
          <p:cNvSpPr txBox="1">
            <a:spLocks noChangeArrowheads="1"/>
          </p:cNvSpPr>
          <p:nvPr/>
        </p:nvSpPr>
        <p:spPr bwMode="auto">
          <a:xfrm>
            <a:off x="8077200" y="6248400"/>
            <a:ext cx="1752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Quantity</a:t>
            </a:r>
          </a:p>
        </p:txBody>
      </p:sp>
      <p:sp>
        <p:nvSpPr>
          <p:cNvPr id="24582" name="Text Box 6">
            <a:extLst>
              <a:ext uri="{FF2B5EF4-FFF2-40B4-BE49-F238E27FC236}">
                <a16:creationId xmlns:a16="http://schemas.microsoft.com/office/drawing/2014/main" id="{B3BAA954-49A6-6A2E-7698-6E31FC45B4E4}"/>
              </a:ext>
            </a:extLst>
          </p:cNvPr>
          <p:cNvSpPr txBox="1">
            <a:spLocks noChangeArrowheads="1"/>
          </p:cNvSpPr>
          <p:nvPr/>
        </p:nvSpPr>
        <p:spPr bwMode="auto">
          <a:xfrm rot="16200000">
            <a:off x="2286000" y="2209800"/>
            <a:ext cx="1219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Price</a:t>
            </a:r>
          </a:p>
        </p:txBody>
      </p:sp>
      <p:sp>
        <p:nvSpPr>
          <p:cNvPr id="24583" name="Line 7">
            <a:extLst>
              <a:ext uri="{FF2B5EF4-FFF2-40B4-BE49-F238E27FC236}">
                <a16:creationId xmlns:a16="http://schemas.microsoft.com/office/drawing/2014/main" id="{7A1BC249-3F93-A1E6-31E1-EA3A2B940F39}"/>
              </a:ext>
            </a:extLst>
          </p:cNvPr>
          <p:cNvSpPr>
            <a:spLocks noChangeShapeType="1"/>
          </p:cNvSpPr>
          <p:nvPr/>
        </p:nvSpPr>
        <p:spPr bwMode="auto">
          <a:xfrm>
            <a:off x="4267200" y="2667000"/>
            <a:ext cx="3581400" cy="3276600"/>
          </a:xfrm>
          <a:prstGeom prst="line">
            <a:avLst/>
          </a:prstGeom>
          <a:noFill/>
          <a:ln w="44450">
            <a:solidFill>
              <a:srgbClr val="0000FF"/>
            </a:solidFill>
            <a:round/>
            <a:headEnd type="arrow" w="med" len="med"/>
            <a:tailEnd type="arrow" w="med" len="me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24584" name="Text Box 9">
            <a:extLst>
              <a:ext uri="{FF2B5EF4-FFF2-40B4-BE49-F238E27FC236}">
                <a16:creationId xmlns:a16="http://schemas.microsoft.com/office/drawing/2014/main" id="{00D59AE6-81E8-BC62-44D0-CA8EAD2927C6}"/>
              </a:ext>
            </a:extLst>
          </p:cNvPr>
          <p:cNvSpPr txBox="1">
            <a:spLocks noChangeArrowheads="1"/>
          </p:cNvSpPr>
          <p:nvPr/>
        </p:nvSpPr>
        <p:spPr bwMode="auto">
          <a:xfrm>
            <a:off x="7772400" y="5410200"/>
            <a:ext cx="990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D</a:t>
            </a:r>
          </a:p>
        </p:txBody>
      </p:sp>
      <p:sp>
        <p:nvSpPr>
          <p:cNvPr id="24585" name="Text Box 10">
            <a:extLst>
              <a:ext uri="{FF2B5EF4-FFF2-40B4-BE49-F238E27FC236}">
                <a16:creationId xmlns:a16="http://schemas.microsoft.com/office/drawing/2014/main" id="{CF667E98-202F-B753-233B-C74438959610}"/>
              </a:ext>
            </a:extLst>
          </p:cNvPr>
          <p:cNvSpPr txBox="1">
            <a:spLocks noChangeArrowheads="1"/>
          </p:cNvSpPr>
          <p:nvPr/>
        </p:nvSpPr>
        <p:spPr bwMode="auto">
          <a:xfrm>
            <a:off x="6858000" y="5486400"/>
            <a:ext cx="990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D</a:t>
            </a:r>
            <a:r>
              <a:rPr kumimoji="0" lang="en-US" altLang="en-US" sz="2400" b="1" i="0" u="none" strike="noStrike" kern="1200" cap="none" spc="0" normalizeH="0" baseline="-25000" noProof="0">
                <a:ln>
                  <a:noFill/>
                </a:ln>
                <a:solidFill>
                  <a:prstClr val="black"/>
                </a:solidFill>
                <a:effectLst/>
                <a:uLnTx/>
                <a:uFillTx/>
                <a:latin typeface="Calibri" panose="020F0502020204030204" pitchFamily="34" charset="0"/>
                <a:ea typeface="+mn-ea"/>
                <a:cs typeface="+mn-cs"/>
              </a:rPr>
              <a:t>1</a:t>
            </a:r>
            <a:endPar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
        <p:nvSpPr>
          <p:cNvPr id="24586" name="Line 8">
            <a:extLst>
              <a:ext uri="{FF2B5EF4-FFF2-40B4-BE49-F238E27FC236}">
                <a16:creationId xmlns:a16="http://schemas.microsoft.com/office/drawing/2014/main" id="{9AD3E874-8A36-9387-045D-D52EBBE3406C}"/>
              </a:ext>
            </a:extLst>
          </p:cNvPr>
          <p:cNvSpPr>
            <a:spLocks noChangeShapeType="1"/>
          </p:cNvSpPr>
          <p:nvPr/>
        </p:nvSpPr>
        <p:spPr bwMode="auto">
          <a:xfrm>
            <a:off x="3733800" y="2971800"/>
            <a:ext cx="3352800" cy="3124200"/>
          </a:xfrm>
          <a:prstGeom prst="line">
            <a:avLst/>
          </a:prstGeom>
          <a:noFill/>
          <a:ln w="44450">
            <a:solidFill>
              <a:srgbClr val="0000FF"/>
            </a:solidFill>
            <a:round/>
            <a:headEnd type="arrow" w="med" len="med"/>
            <a:tailEnd type="arrow" w="med" len="me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11" name="Left Arrow 10">
            <a:extLst>
              <a:ext uri="{FF2B5EF4-FFF2-40B4-BE49-F238E27FC236}">
                <a16:creationId xmlns:a16="http://schemas.microsoft.com/office/drawing/2014/main" id="{1D09F0B0-6CFD-12D0-6B38-83098D284A24}"/>
              </a:ext>
            </a:extLst>
          </p:cNvPr>
          <p:cNvSpPr/>
          <p:nvPr/>
        </p:nvSpPr>
        <p:spPr>
          <a:xfrm rot="19284750">
            <a:off x="4602163" y="3460750"/>
            <a:ext cx="431800" cy="241300"/>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Perpetua"/>
              <a:ea typeface="+mn-ea"/>
              <a:cs typeface="+mn-cs"/>
            </a:endParaRPr>
          </a:p>
        </p:txBody>
      </p:sp>
      <p:sp>
        <p:nvSpPr>
          <p:cNvPr id="12" name="Left Arrow 11">
            <a:extLst>
              <a:ext uri="{FF2B5EF4-FFF2-40B4-BE49-F238E27FC236}">
                <a16:creationId xmlns:a16="http://schemas.microsoft.com/office/drawing/2014/main" id="{7F7A7DAD-3040-8FF8-8708-856A39695D77}"/>
              </a:ext>
            </a:extLst>
          </p:cNvPr>
          <p:cNvSpPr/>
          <p:nvPr/>
        </p:nvSpPr>
        <p:spPr>
          <a:xfrm rot="19284750">
            <a:off x="6351589" y="5060950"/>
            <a:ext cx="433387" cy="241300"/>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Perpetua"/>
              <a:ea typeface="+mn-ea"/>
              <a:cs typeface="+mn-cs"/>
            </a:endParaRPr>
          </a:p>
        </p:txBody>
      </p:sp>
      <p:pic>
        <p:nvPicPr>
          <p:cNvPr id="2" name="Online Media 1" title="1.5 minute timer">
            <a:hlinkClick r:id="" action="ppaction://media"/>
            <a:extLst>
              <a:ext uri="{FF2B5EF4-FFF2-40B4-BE49-F238E27FC236}">
                <a16:creationId xmlns:a16="http://schemas.microsoft.com/office/drawing/2014/main" id="{81D518BB-11D2-8310-8532-52AE731064FE}"/>
              </a:ext>
            </a:extLst>
          </p:cNvPr>
          <p:cNvPicPr>
            <a:picLocks noRot="1" noChangeAspect="1"/>
          </p:cNvPicPr>
          <p:nvPr>
            <a:videoFile r:link="rId1"/>
          </p:nvPr>
        </p:nvPicPr>
        <p:blipFill>
          <a:blip r:embed="rId3"/>
          <a:stretch>
            <a:fillRect/>
          </a:stretch>
        </p:blipFill>
        <p:spPr>
          <a:xfrm>
            <a:off x="9337040" y="5030061"/>
            <a:ext cx="2895419" cy="174498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p:cTn id="7" dur="1000" fill="hold"/>
                                        <p:tgtEl>
                                          <p:spTgt spid="12"/>
                                        </p:tgtEl>
                                        <p:attrNameLst>
                                          <p:attrName>ppt_w</p:attrName>
                                        </p:attrNameLst>
                                      </p:cBhvr>
                                      <p:tavLst>
                                        <p:tav tm="0">
                                          <p:val>
                                            <p:strVal val="#ppt_w*0.70"/>
                                          </p:val>
                                        </p:tav>
                                        <p:tav tm="100000">
                                          <p:val>
                                            <p:strVal val="#ppt_w"/>
                                          </p:val>
                                        </p:tav>
                                      </p:tavLst>
                                    </p:anim>
                                    <p:anim calcmode="lin" valueType="num">
                                      <p:cBhvr>
                                        <p:cTn id="8" dur="1000" fill="hold"/>
                                        <p:tgtEl>
                                          <p:spTgt spid="12"/>
                                        </p:tgtEl>
                                        <p:attrNameLst>
                                          <p:attrName>ppt_h</p:attrName>
                                        </p:attrNameLst>
                                      </p:cBhvr>
                                      <p:tavLst>
                                        <p:tav tm="0">
                                          <p:val>
                                            <p:strVal val="#ppt_h"/>
                                          </p:val>
                                        </p:tav>
                                        <p:tav tm="100000">
                                          <p:val>
                                            <p:strVal val="#ppt_h"/>
                                          </p:val>
                                        </p:tav>
                                      </p:tavLst>
                                    </p:anim>
                                    <p:animEffect transition="in" filter="fade">
                                      <p:cBhvr>
                                        <p:cTn id="9" dur="1000"/>
                                        <p:tgtEl>
                                          <p:spTgt spid="12"/>
                                        </p:tgtEl>
                                      </p:cBhvr>
                                    </p:animEffect>
                                  </p:childTnLst>
                                </p:cTn>
                              </p:par>
                              <p:par>
                                <p:cTn id="10" presetID="55" presetClass="entr" presetSubtype="0" fill="hold" grpId="0" nodeType="withEffect">
                                  <p:stCondLst>
                                    <p:cond delay="0"/>
                                  </p:stCondLst>
                                  <p:childTnLst>
                                    <p:set>
                                      <p:cBhvr>
                                        <p:cTn id="11" dur="1" fill="hold">
                                          <p:stCondLst>
                                            <p:cond delay="0"/>
                                          </p:stCondLst>
                                        </p:cTn>
                                        <p:tgtEl>
                                          <p:spTgt spid="11"/>
                                        </p:tgtEl>
                                        <p:attrNameLst>
                                          <p:attrName>style.visibility</p:attrName>
                                        </p:attrNameLst>
                                      </p:cBhvr>
                                      <p:to>
                                        <p:strVal val="visible"/>
                                      </p:to>
                                    </p:set>
                                    <p:anim calcmode="lin" valueType="num">
                                      <p:cBhvr>
                                        <p:cTn id="12" dur="1000" fill="hold"/>
                                        <p:tgtEl>
                                          <p:spTgt spid="11"/>
                                        </p:tgtEl>
                                        <p:attrNameLst>
                                          <p:attrName>ppt_w</p:attrName>
                                        </p:attrNameLst>
                                      </p:cBhvr>
                                      <p:tavLst>
                                        <p:tav tm="0">
                                          <p:val>
                                            <p:strVal val="#ppt_w*0.70"/>
                                          </p:val>
                                        </p:tav>
                                        <p:tav tm="100000">
                                          <p:val>
                                            <p:strVal val="#ppt_w"/>
                                          </p:val>
                                        </p:tav>
                                      </p:tavLst>
                                    </p:anim>
                                    <p:anim calcmode="lin" valueType="num">
                                      <p:cBhvr>
                                        <p:cTn id="13" dur="1000" fill="hold"/>
                                        <p:tgtEl>
                                          <p:spTgt spid="11"/>
                                        </p:tgtEl>
                                        <p:attrNameLst>
                                          <p:attrName>ppt_h</p:attrName>
                                        </p:attrNameLst>
                                      </p:cBhvr>
                                      <p:tavLst>
                                        <p:tav tm="0">
                                          <p:val>
                                            <p:strVal val="#ppt_h"/>
                                          </p:val>
                                        </p:tav>
                                        <p:tav tm="100000">
                                          <p:val>
                                            <p:strVal val="#ppt_h"/>
                                          </p:val>
                                        </p:tav>
                                      </p:tavLst>
                                    </p:anim>
                                    <p:animEffect transition="in" filter="fade">
                                      <p:cBhvr>
                                        <p:cTn id="14" dur="1000"/>
                                        <p:tgtEl>
                                          <p:spTgt spid="11"/>
                                        </p:tgtEl>
                                      </p:cBhvr>
                                    </p:animEffect>
                                  </p:childTnLst>
                                </p:cTn>
                              </p:par>
                            </p:childTnLst>
                          </p:cTn>
                        </p:par>
                        <p:par>
                          <p:cTn id="15" fill="hold" nodeType="afterGroup">
                            <p:stCondLst>
                              <p:cond delay="1000"/>
                            </p:stCondLst>
                            <p:childTnLst>
                              <p:par>
                                <p:cTn id="16" presetID="1" presetClass="entr" presetSubtype="0" fill="hold" nodeType="afterEffect">
                                  <p:stCondLst>
                                    <p:cond delay="1000"/>
                                  </p:stCondLst>
                                  <p:childTnLst>
                                    <p:set>
                                      <p:cBhvr>
                                        <p:cTn id="17" dur="1" fill="hold">
                                          <p:stCondLst>
                                            <p:cond delay="0"/>
                                          </p:stCondLst>
                                        </p:cTn>
                                        <p:tgtEl>
                                          <p:spTgt spid="24586"/>
                                        </p:tgtEl>
                                        <p:attrNameLst>
                                          <p:attrName>style.visibility</p:attrName>
                                        </p:attrNameLst>
                                      </p:cBhvr>
                                      <p:to>
                                        <p:strVal val="visible"/>
                                      </p:to>
                                    </p:set>
                                  </p:childTnLst>
                                </p:cTn>
                              </p:par>
                              <p:par>
                                <p:cTn id="18" presetID="1" presetClass="entr" presetSubtype="0" fill="hold" grpId="0" nodeType="withEffect">
                                  <p:stCondLst>
                                    <p:cond delay="1000"/>
                                  </p:stCondLst>
                                  <p:childTnLst>
                                    <p:set>
                                      <p:cBhvr>
                                        <p:cTn id="19" dur="1" fill="hold">
                                          <p:stCondLst>
                                            <p:cond delay="0"/>
                                          </p:stCondLst>
                                        </p:cTn>
                                        <p:tgtEl>
                                          <p:spTgt spid="24585"/>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mediacall" presetSubtype="0" fill="hold" nodeType="clickEffect">
                                  <p:stCondLst>
                                    <p:cond delay="0"/>
                                  </p:stCondLst>
                                  <p:childTnLst>
                                    <p:cmd type="call" cmd="playFrom(0.0)">
                                      <p:cBhvr>
                                        <p:cTn id="23"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24" restart="whenNotActive" fill="hold" evtFilter="cancelBubble" nodeType="interactiveSeq">
                <p:stCondLst>
                  <p:cond evt="onClick" delay="0">
                    <p:tgtEl>
                      <p:spTgt spid="2"/>
                    </p:tgtEl>
                  </p:cond>
                </p:stCondLst>
                <p:endSync evt="end" delay="0">
                  <p:rtn val="all"/>
                </p:endSync>
                <p:childTnLst>
                  <p:par>
                    <p:cTn id="25" fill="hold">
                      <p:stCondLst>
                        <p:cond delay="0"/>
                      </p:stCondLst>
                      <p:childTnLst>
                        <p:par>
                          <p:cTn id="26" fill="hold">
                            <p:stCondLst>
                              <p:cond delay="0"/>
                            </p:stCondLst>
                            <p:childTnLst>
                              <p:par>
                                <p:cTn id="27" presetID="2" presetClass="mediacall" presetSubtype="0" fill="hold" nodeType="clickEffect">
                                  <p:stCondLst>
                                    <p:cond delay="0"/>
                                  </p:stCondLst>
                                  <p:childTnLst>
                                    <p:cmd type="call" cmd="togglePause">
                                      <p:cBhvr>
                                        <p:cTn id="28" dur="1" fill="hold"/>
                                        <p:tgtEl>
                                          <p:spTgt spid="2"/>
                                        </p:tgtEl>
                                      </p:cBhvr>
                                    </p:cmd>
                                  </p:childTnLst>
                                </p:cTn>
                              </p:par>
                            </p:childTnLst>
                          </p:cTn>
                        </p:par>
                      </p:childTnLst>
                    </p:cTn>
                  </p:par>
                </p:childTnLst>
              </p:cTn>
              <p:nextCondLst>
                <p:cond evt="onClick" delay="0">
                  <p:tgtEl>
                    <p:spTgt spid="2"/>
                  </p:tgtEl>
                </p:cond>
              </p:nextCondLst>
            </p:seq>
            <p:video>
              <p:cMediaNode vol="80000">
                <p:cTn id="29" fill="hold" display="0">
                  <p:stCondLst>
                    <p:cond delay="indefinite"/>
                  </p:stCondLst>
                </p:cTn>
                <p:tgtEl>
                  <p:spTgt spid="2"/>
                </p:tgtEl>
              </p:cMediaNode>
            </p:video>
          </p:childTnLst>
        </p:cTn>
      </p:par>
    </p:tnLst>
    <p:bldLst>
      <p:bldP spid="24585" grpId="0"/>
      <p:bldP spid="11" grpId="0" animBg="1"/>
      <p:bldP spid="12"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CD8C838F-B314-54BD-B142-F06A6015CC48}"/>
              </a:ext>
            </a:extLst>
          </p:cNvPr>
          <p:cNvSpPr>
            <a:spLocks noGrp="1" noChangeArrowheads="1"/>
          </p:cNvSpPr>
          <p:nvPr>
            <p:ph type="title"/>
          </p:nvPr>
        </p:nvSpPr>
        <p:spPr>
          <a:xfrm>
            <a:off x="1981200" y="304800"/>
            <a:ext cx="8229600" cy="1143000"/>
          </a:xfrm>
        </p:spPr>
        <p:txBody>
          <a:bodyPr rtlCol="0">
            <a:normAutofit fontScale="90000"/>
          </a:bodyPr>
          <a:lstStyle/>
          <a:p>
            <a:pPr eaLnBrk="1" fontAlgn="auto" hangingPunct="1">
              <a:spcAft>
                <a:spcPts val="0"/>
              </a:spcAft>
              <a:defRPr/>
            </a:pPr>
            <a:r>
              <a:rPr lang="en-US" sz="3200">
                <a:latin typeface="Times New Roman" pitchFamily="18" charset="0"/>
              </a:rPr>
              <a:t>4. The price of boomerang t-shirts decreases, which I assume all of you know are a </a:t>
            </a:r>
            <a:r>
              <a:rPr lang="en-US" sz="3200" b="1">
                <a:latin typeface="Times New Roman" pitchFamily="18" charset="0"/>
              </a:rPr>
              <a:t>complementary good</a:t>
            </a:r>
            <a:r>
              <a:rPr lang="en-US" sz="3200">
                <a:latin typeface="Times New Roman" pitchFamily="18" charset="0"/>
              </a:rPr>
              <a:t>.</a:t>
            </a:r>
            <a:endParaRPr lang="en-US">
              <a:latin typeface="Times New Roman" pitchFamily="18" charset="0"/>
            </a:endParaRPr>
          </a:p>
        </p:txBody>
      </p:sp>
      <p:sp>
        <p:nvSpPr>
          <p:cNvPr id="25603" name="Line 3">
            <a:extLst>
              <a:ext uri="{FF2B5EF4-FFF2-40B4-BE49-F238E27FC236}">
                <a16:creationId xmlns:a16="http://schemas.microsoft.com/office/drawing/2014/main" id="{9220A265-649C-D9F0-60CE-F30DF92EFD5C}"/>
              </a:ext>
            </a:extLst>
          </p:cNvPr>
          <p:cNvSpPr>
            <a:spLocks noChangeShapeType="1"/>
          </p:cNvSpPr>
          <p:nvPr/>
        </p:nvSpPr>
        <p:spPr bwMode="auto">
          <a:xfrm>
            <a:off x="3429000" y="2362200"/>
            <a:ext cx="0" cy="381000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25604" name="Line 4">
            <a:extLst>
              <a:ext uri="{FF2B5EF4-FFF2-40B4-BE49-F238E27FC236}">
                <a16:creationId xmlns:a16="http://schemas.microsoft.com/office/drawing/2014/main" id="{69222947-8829-70FA-5D22-FA04DEBD4935}"/>
              </a:ext>
            </a:extLst>
          </p:cNvPr>
          <p:cNvSpPr>
            <a:spLocks noChangeShapeType="1"/>
          </p:cNvSpPr>
          <p:nvPr/>
        </p:nvSpPr>
        <p:spPr bwMode="auto">
          <a:xfrm>
            <a:off x="3429000" y="6172200"/>
            <a:ext cx="4876800" cy="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25605" name="Text Box 5">
            <a:extLst>
              <a:ext uri="{FF2B5EF4-FFF2-40B4-BE49-F238E27FC236}">
                <a16:creationId xmlns:a16="http://schemas.microsoft.com/office/drawing/2014/main" id="{6FF0DD43-A495-24F4-9B8F-6E8C4F740168}"/>
              </a:ext>
            </a:extLst>
          </p:cNvPr>
          <p:cNvSpPr txBox="1">
            <a:spLocks noChangeArrowheads="1"/>
          </p:cNvSpPr>
          <p:nvPr/>
        </p:nvSpPr>
        <p:spPr bwMode="auto">
          <a:xfrm>
            <a:off x="8077200" y="6248400"/>
            <a:ext cx="1752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Quantity</a:t>
            </a:r>
          </a:p>
        </p:txBody>
      </p:sp>
      <p:sp>
        <p:nvSpPr>
          <p:cNvPr id="25606" name="Text Box 6">
            <a:extLst>
              <a:ext uri="{FF2B5EF4-FFF2-40B4-BE49-F238E27FC236}">
                <a16:creationId xmlns:a16="http://schemas.microsoft.com/office/drawing/2014/main" id="{573C82D5-68F0-37A4-5AB1-368F28DFFF77}"/>
              </a:ext>
            </a:extLst>
          </p:cNvPr>
          <p:cNvSpPr txBox="1">
            <a:spLocks noChangeArrowheads="1"/>
          </p:cNvSpPr>
          <p:nvPr/>
        </p:nvSpPr>
        <p:spPr bwMode="auto">
          <a:xfrm rot="16200000">
            <a:off x="2286000" y="2209800"/>
            <a:ext cx="1219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Price</a:t>
            </a:r>
          </a:p>
        </p:txBody>
      </p:sp>
      <p:sp>
        <p:nvSpPr>
          <p:cNvPr id="25607" name="Line 7">
            <a:extLst>
              <a:ext uri="{FF2B5EF4-FFF2-40B4-BE49-F238E27FC236}">
                <a16:creationId xmlns:a16="http://schemas.microsoft.com/office/drawing/2014/main" id="{9F995BB8-2777-D7D2-79D4-1F3F267C355C}"/>
              </a:ext>
            </a:extLst>
          </p:cNvPr>
          <p:cNvSpPr>
            <a:spLocks noChangeShapeType="1"/>
          </p:cNvSpPr>
          <p:nvPr/>
        </p:nvSpPr>
        <p:spPr bwMode="auto">
          <a:xfrm>
            <a:off x="4267200" y="2667000"/>
            <a:ext cx="3581400" cy="3276600"/>
          </a:xfrm>
          <a:prstGeom prst="line">
            <a:avLst/>
          </a:prstGeom>
          <a:noFill/>
          <a:ln w="44450">
            <a:solidFill>
              <a:srgbClr val="0000FF"/>
            </a:solidFill>
            <a:round/>
            <a:headEnd type="arrow" w="med" len="med"/>
            <a:tailEnd type="arrow" w="med" len="me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25608" name="Text Box 9">
            <a:extLst>
              <a:ext uri="{FF2B5EF4-FFF2-40B4-BE49-F238E27FC236}">
                <a16:creationId xmlns:a16="http://schemas.microsoft.com/office/drawing/2014/main" id="{8157000E-22C4-CB10-34A1-6866706E288E}"/>
              </a:ext>
            </a:extLst>
          </p:cNvPr>
          <p:cNvSpPr txBox="1">
            <a:spLocks noChangeArrowheads="1"/>
          </p:cNvSpPr>
          <p:nvPr/>
        </p:nvSpPr>
        <p:spPr bwMode="auto">
          <a:xfrm>
            <a:off x="7772400" y="5410200"/>
            <a:ext cx="990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D</a:t>
            </a:r>
          </a:p>
        </p:txBody>
      </p:sp>
      <p:sp>
        <p:nvSpPr>
          <p:cNvPr id="25609" name="Text Box 10">
            <a:extLst>
              <a:ext uri="{FF2B5EF4-FFF2-40B4-BE49-F238E27FC236}">
                <a16:creationId xmlns:a16="http://schemas.microsoft.com/office/drawing/2014/main" id="{0B82D508-94F8-CC26-8667-DBE568418EE7}"/>
              </a:ext>
            </a:extLst>
          </p:cNvPr>
          <p:cNvSpPr txBox="1">
            <a:spLocks noChangeArrowheads="1"/>
          </p:cNvSpPr>
          <p:nvPr/>
        </p:nvSpPr>
        <p:spPr bwMode="auto">
          <a:xfrm>
            <a:off x="8382000" y="4876800"/>
            <a:ext cx="990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D</a:t>
            </a:r>
            <a:r>
              <a:rPr kumimoji="0" lang="en-US" altLang="en-US" sz="2400" b="1" i="0" u="none" strike="noStrike" kern="1200" cap="none" spc="0" normalizeH="0" baseline="-25000" noProof="0">
                <a:ln>
                  <a:noFill/>
                </a:ln>
                <a:solidFill>
                  <a:prstClr val="black"/>
                </a:solidFill>
                <a:effectLst/>
                <a:uLnTx/>
                <a:uFillTx/>
                <a:latin typeface="Calibri" panose="020F0502020204030204" pitchFamily="34" charset="0"/>
                <a:ea typeface="+mn-ea"/>
                <a:cs typeface="+mn-cs"/>
              </a:rPr>
              <a:t>1</a:t>
            </a:r>
            <a:endPar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
        <p:nvSpPr>
          <p:cNvPr id="25610" name="Line 8">
            <a:extLst>
              <a:ext uri="{FF2B5EF4-FFF2-40B4-BE49-F238E27FC236}">
                <a16:creationId xmlns:a16="http://schemas.microsoft.com/office/drawing/2014/main" id="{E183DB73-BDAA-D1E7-0529-2C1D1EA3881E}"/>
              </a:ext>
            </a:extLst>
          </p:cNvPr>
          <p:cNvSpPr>
            <a:spLocks noChangeShapeType="1"/>
          </p:cNvSpPr>
          <p:nvPr/>
        </p:nvSpPr>
        <p:spPr bwMode="auto">
          <a:xfrm>
            <a:off x="4953000" y="2209800"/>
            <a:ext cx="3429000" cy="3200400"/>
          </a:xfrm>
          <a:prstGeom prst="line">
            <a:avLst/>
          </a:prstGeom>
          <a:noFill/>
          <a:ln w="44450">
            <a:solidFill>
              <a:srgbClr val="0000FF"/>
            </a:solidFill>
            <a:round/>
            <a:headEnd type="arrow" w="med" len="med"/>
            <a:tailEnd type="arrow" w="med" len="me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11" name="Left Arrow 10">
            <a:extLst>
              <a:ext uri="{FF2B5EF4-FFF2-40B4-BE49-F238E27FC236}">
                <a16:creationId xmlns:a16="http://schemas.microsoft.com/office/drawing/2014/main" id="{AF197D8E-341E-DDEE-B595-F8DDA7C17F53}"/>
              </a:ext>
            </a:extLst>
          </p:cNvPr>
          <p:cNvSpPr/>
          <p:nvPr/>
        </p:nvSpPr>
        <p:spPr>
          <a:xfrm rot="8177235">
            <a:off x="5132389" y="3003550"/>
            <a:ext cx="433387" cy="241300"/>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Perpetua"/>
              <a:ea typeface="+mn-ea"/>
              <a:cs typeface="+mn-cs"/>
            </a:endParaRPr>
          </a:p>
        </p:txBody>
      </p:sp>
      <p:sp>
        <p:nvSpPr>
          <p:cNvPr id="12" name="Left Arrow 11">
            <a:extLst>
              <a:ext uri="{FF2B5EF4-FFF2-40B4-BE49-F238E27FC236}">
                <a16:creationId xmlns:a16="http://schemas.microsoft.com/office/drawing/2014/main" id="{D6EB836D-4232-14A8-948E-D9FD8764115F}"/>
              </a:ext>
            </a:extLst>
          </p:cNvPr>
          <p:cNvSpPr/>
          <p:nvPr/>
        </p:nvSpPr>
        <p:spPr>
          <a:xfrm rot="8089074">
            <a:off x="7031832" y="4766469"/>
            <a:ext cx="431800" cy="239713"/>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Perpetua"/>
              <a:ea typeface="+mn-ea"/>
              <a:cs typeface="+mn-cs"/>
            </a:endParaRPr>
          </a:p>
        </p:txBody>
      </p:sp>
      <p:pic>
        <p:nvPicPr>
          <p:cNvPr id="2" name="Online Media 1" title="1.5 minute timer">
            <a:hlinkClick r:id="" action="ppaction://media"/>
            <a:extLst>
              <a:ext uri="{FF2B5EF4-FFF2-40B4-BE49-F238E27FC236}">
                <a16:creationId xmlns:a16="http://schemas.microsoft.com/office/drawing/2014/main" id="{43B608A9-452E-2F19-7438-F42AF252600B}"/>
              </a:ext>
            </a:extLst>
          </p:cNvPr>
          <p:cNvPicPr>
            <a:picLocks noRot="1" noChangeAspect="1"/>
          </p:cNvPicPr>
          <p:nvPr>
            <a:videoFile r:link="rId1"/>
          </p:nvPr>
        </p:nvPicPr>
        <p:blipFill>
          <a:blip r:embed="rId3"/>
          <a:stretch>
            <a:fillRect/>
          </a:stretch>
        </p:blipFill>
        <p:spPr>
          <a:xfrm>
            <a:off x="9337040" y="5030061"/>
            <a:ext cx="2895419" cy="174498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p:cTn id="7" dur="1000" fill="hold"/>
                                        <p:tgtEl>
                                          <p:spTgt spid="12"/>
                                        </p:tgtEl>
                                        <p:attrNameLst>
                                          <p:attrName>ppt_w</p:attrName>
                                        </p:attrNameLst>
                                      </p:cBhvr>
                                      <p:tavLst>
                                        <p:tav tm="0">
                                          <p:val>
                                            <p:strVal val="#ppt_w*0.70"/>
                                          </p:val>
                                        </p:tav>
                                        <p:tav tm="100000">
                                          <p:val>
                                            <p:strVal val="#ppt_w"/>
                                          </p:val>
                                        </p:tav>
                                      </p:tavLst>
                                    </p:anim>
                                    <p:anim calcmode="lin" valueType="num">
                                      <p:cBhvr>
                                        <p:cTn id="8" dur="1000" fill="hold"/>
                                        <p:tgtEl>
                                          <p:spTgt spid="12"/>
                                        </p:tgtEl>
                                        <p:attrNameLst>
                                          <p:attrName>ppt_h</p:attrName>
                                        </p:attrNameLst>
                                      </p:cBhvr>
                                      <p:tavLst>
                                        <p:tav tm="0">
                                          <p:val>
                                            <p:strVal val="#ppt_h"/>
                                          </p:val>
                                        </p:tav>
                                        <p:tav tm="100000">
                                          <p:val>
                                            <p:strVal val="#ppt_h"/>
                                          </p:val>
                                        </p:tav>
                                      </p:tavLst>
                                    </p:anim>
                                    <p:animEffect transition="in" filter="fade">
                                      <p:cBhvr>
                                        <p:cTn id="9" dur="1000"/>
                                        <p:tgtEl>
                                          <p:spTgt spid="12"/>
                                        </p:tgtEl>
                                      </p:cBhvr>
                                    </p:animEffect>
                                  </p:childTnLst>
                                </p:cTn>
                              </p:par>
                              <p:par>
                                <p:cTn id="10" presetID="55" presetClass="entr" presetSubtype="0" fill="hold" grpId="0" nodeType="withEffect">
                                  <p:stCondLst>
                                    <p:cond delay="0"/>
                                  </p:stCondLst>
                                  <p:childTnLst>
                                    <p:set>
                                      <p:cBhvr>
                                        <p:cTn id="11" dur="1" fill="hold">
                                          <p:stCondLst>
                                            <p:cond delay="0"/>
                                          </p:stCondLst>
                                        </p:cTn>
                                        <p:tgtEl>
                                          <p:spTgt spid="11"/>
                                        </p:tgtEl>
                                        <p:attrNameLst>
                                          <p:attrName>style.visibility</p:attrName>
                                        </p:attrNameLst>
                                      </p:cBhvr>
                                      <p:to>
                                        <p:strVal val="visible"/>
                                      </p:to>
                                    </p:set>
                                    <p:anim calcmode="lin" valueType="num">
                                      <p:cBhvr>
                                        <p:cTn id="12" dur="1000" fill="hold"/>
                                        <p:tgtEl>
                                          <p:spTgt spid="11"/>
                                        </p:tgtEl>
                                        <p:attrNameLst>
                                          <p:attrName>ppt_w</p:attrName>
                                        </p:attrNameLst>
                                      </p:cBhvr>
                                      <p:tavLst>
                                        <p:tav tm="0">
                                          <p:val>
                                            <p:strVal val="#ppt_w*0.70"/>
                                          </p:val>
                                        </p:tav>
                                        <p:tav tm="100000">
                                          <p:val>
                                            <p:strVal val="#ppt_w"/>
                                          </p:val>
                                        </p:tav>
                                      </p:tavLst>
                                    </p:anim>
                                    <p:anim calcmode="lin" valueType="num">
                                      <p:cBhvr>
                                        <p:cTn id="13" dur="1000" fill="hold"/>
                                        <p:tgtEl>
                                          <p:spTgt spid="11"/>
                                        </p:tgtEl>
                                        <p:attrNameLst>
                                          <p:attrName>ppt_h</p:attrName>
                                        </p:attrNameLst>
                                      </p:cBhvr>
                                      <p:tavLst>
                                        <p:tav tm="0">
                                          <p:val>
                                            <p:strVal val="#ppt_h"/>
                                          </p:val>
                                        </p:tav>
                                        <p:tav tm="100000">
                                          <p:val>
                                            <p:strVal val="#ppt_h"/>
                                          </p:val>
                                        </p:tav>
                                      </p:tavLst>
                                    </p:anim>
                                    <p:animEffect transition="in" filter="fade">
                                      <p:cBhvr>
                                        <p:cTn id="14" dur="1000"/>
                                        <p:tgtEl>
                                          <p:spTgt spid="11"/>
                                        </p:tgtEl>
                                      </p:cBhvr>
                                    </p:animEffect>
                                  </p:childTnLst>
                                </p:cTn>
                              </p:par>
                            </p:childTnLst>
                          </p:cTn>
                        </p:par>
                        <p:par>
                          <p:cTn id="15" fill="hold" nodeType="afterGroup">
                            <p:stCondLst>
                              <p:cond delay="1000"/>
                            </p:stCondLst>
                            <p:childTnLst>
                              <p:par>
                                <p:cTn id="16" presetID="1" presetClass="entr" presetSubtype="0" fill="hold" nodeType="afterEffect">
                                  <p:stCondLst>
                                    <p:cond delay="1000"/>
                                  </p:stCondLst>
                                  <p:childTnLst>
                                    <p:set>
                                      <p:cBhvr>
                                        <p:cTn id="17" dur="1" fill="hold">
                                          <p:stCondLst>
                                            <p:cond delay="0"/>
                                          </p:stCondLst>
                                        </p:cTn>
                                        <p:tgtEl>
                                          <p:spTgt spid="25610"/>
                                        </p:tgtEl>
                                        <p:attrNameLst>
                                          <p:attrName>style.visibility</p:attrName>
                                        </p:attrNameLst>
                                      </p:cBhvr>
                                      <p:to>
                                        <p:strVal val="visible"/>
                                      </p:to>
                                    </p:set>
                                  </p:childTnLst>
                                </p:cTn>
                              </p:par>
                              <p:par>
                                <p:cTn id="18" presetID="1" presetClass="entr" presetSubtype="0" fill="hold" grpId="0" nodeType="withEffect">
                                  <p:stCondLst>
                                    <p:cond delay="1000"/>
                                  </p:stCondLst>
                                  <p:childTnLst>
                                    <p:set>
                                      <p:cBhvr>
                                        <p:cTn id="19" dur="1" fill="hold">
                                          <p:stCondLst>
                                            <p:cond delay="0"/>
                                          </p:stCondLst>
                                        </p:cTn>
                                        <p:tgtEl>
                                          <p:spTgt spid="25609"/>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mediacall" presetSubtype="0" fill="hold" nodeType="clickEffect">
                                  <p:stCondLst>
                                    <p:cond delay="0"/>
                                  </p:stCondLst>
                                  <p:childTnLst>
                                    <p:cmd type="call" cmd="playFrom(0.0)">
                                      <p:cBhvr>
                                        <p:cTn id="23"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24" restart="whenNotActive" fill="hold" evtFilter="cancelBubble" nodeType="interactiveSeq">
                <p:stCondLst>
                  <p:cond evt="onClick" delay="0">
                    <p:tgtEl>
                      <p:spTgt spid="2"/>
                    </p:tgtEl>
                  </p:cond>
                </p:stCondLst>
                <p:endSync evt="end" delay="0">
                  <p:rtn val="all"/>
                </p:endSync>
                <p:childTnLst>
                  <p:par>
                    <p:cTn id="25" fill="hold">
                      <p:stCondLst>
                        <p:cond delay="0"/>
                      </p:stCondLst>
                      <p:childTnLst>
                        <p:par>
                          <p:cTn id="26" fill="hold">
                            <p:stCondLst>
                              <p:cond delay="0"/>
                            </p:stCondLst>
                            <p:childTnLst>
                              <p:par>
                                <p:cTn id="27" presetID="2" presetClass="mediacall" presetSubtype="0" fill="hold" nodeType="clickEffect">
                                  <p:stCondLst>
                                    <p:cond delay="0"/>
                                  </p:stCondLst>
                                  <p:childTnLst>
                                    <p:cmd type="call" cmd="togglePause">
                                      <p:cBhvr>
                                        <p:cTn id="28" dur="1" fill="hold"/>
                                        <p:tgtEl>
                                          <p:spTgt spid="2"/>
                                        </p:tgtEl>
                                      </p:cBhvr>
                                    </p:cmd>
                                  </p:childTnLst>
                                </p:cTn>
                              </p:par>
                            </p:childTnLst>
                          </p:cTn>
                        </p:par>
                      </p:childTnLst>
                    </p:cTn>
                  </p:par>
                </p:childTnLst>
              </p:cTn>
              <p:nextCondLst>
                <p:cond evt="onClick" delay="0">
                  <p:tgtEl>
                    <p:spTgt spid="2"/>
                  </p:tgtEl>
                </p:cond>
              </p:nextCondLst>
            </p:seq>
            <p:video>
              <p:cMediaNode vol="80000">
                <p:cTn id="29" fill="hold" display="0">
                  <p:stCondLst>
                    <p:cond delay="indefinite"/>
                  </p:stCondLst>
                </p:cTn>
                <p:tgtEl>
                  <p:spTgt spid="2"/>
                </p:tgtEl>
              </p:cMediaNode>
            </p:video>
          </p:childTnLst>
        </p:cTn>
      </p:par>
    </p:tnLst>
    <p:bldLst>
      <p:bldP spid="25609" grpId="0"/>
      <p:bldP spid="11" grpId="0" animBg="1"/>
      <p:bldP spid="12"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E191E64B-6203-A95C-65F3-2F67B7850F1B}"/>
              </a:ext>
            </a:extLst>
          </p:cNvPr>
          <p:cNvSpPr>
            <a:spLocks noGrp="1" noChangeArrowheads="1"/>
          </p:cNvSpPr>
          <p:nvPr>
            <p:ph type="title"/>
          </p:nvPr>
        </p:nvSpPr>
        <p:spPr>
          <a:xfrm>
            <a:off x="1981200" y="274638"/>
            <a:ext cx="8686800" cy="1143000"/>
          </a:xfrm>
        </p:spPr>
        <p:txBody>
          <a:bodyPr rtlCol="0">
            <a:normAutofit fontScale="90000"/>
          </a:bodyPr>
          <a:lstStyle/>
          <a:p>
            <a:pPr eaLnBrk="1" fontAlgn="auto" hangingPunct="1">
              <a:spcAft>
                <a:spcPts val="0"/>
              </a:spcAft>
              <a:defRPr/>
            </a:pPr>
            <a:br>
              <a:rPr lang="en-US">
                <a:latin typeface="Times New Roman" pitchFamily="18" charset="0"/>
              </a:rPr>
            </a:br>
            <a:r>
              <a:rPr lang="en-US" sz="3200">
                <a:latin typeface="Times New Roman" pitchFamily="18" charset="0"/>
              </a:rPr>
              <a:t>5. The Boomerang Manufactures decide to add a money back guarantee on their product, which increases the popularity for them.</a:t>
            </a:r>
            <a:endParaRPr lang="en-US">
              <a:latin typeface="Times New Roman" pitchFamily="18" charset="0"/>
            </a:endParaRPr>
          </a:p>
        </p:txBody>
      </p:sp>
      <p:sp>
        <p:nvSpPr>
          <p:cNvPr id="26627" name="Line 3">
            <a:extLst>
              <a:ext uri="{FF2B5EF4-FFF2-40B4-BE49-F238E27FC236}">
                <a16:creationId xmlns:a16="http://schemas.microsoft.com/office/drawing/2014/main" id="{E3320567-E8C4-941D-0CAB-6F6474514472}"/>
              </a:ext>
            </a:extLst>
          </p:cNvPr>
          <p:cNvSpPr>
            <a:spLocks noChangeShapeType="1"/>
          </p:cNvSpPr>
          <p:nvPr/>
        </p:nvSpPr>
        <p:spPr bwMode="auto">
          <a:xfrm>
            <a:off x="3429000" y="2362200"/>
            <a:ext cx="0" cy="381000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26628" name="Line 4">
            <a:extLst>
              <a:ext uri="{FF2B5EF4-FFF2-40B4-BE49-F238E27FC236}">
                <a16:creationId xmlns:a16="http://schemas.microsoft.com/office/drawing/2014/main" id="{4E0B76A7-4FE5-5FEF-44FB-97CF96497719}"/>
              </a:ext>
            </a:extLst>
          </p:cNvPr>
          <p:cNvSpPr>
            <a:spLocks noChangeShapeType="1"/>
          </p:cNvSpPr>
          <p:nvPr/>
        </p:nvSpPr>
        <p:spPr bwMode="auto">
          <a:xfrm>
            <a:off x="3429000" y="6172200"/>
            <a:ext cx="4876800" cy="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26629" name="Text Box 5">
            <a:extLst>
              <a:ext uri="{FF2B5EF4-FFF2-40B4-BE49-F238E27FC236}">
                <a16:creationId xmlns:a16="http://schemas.microsoft.com/office/drawing/2014/main" id="{9E163901-EFF7-6CF7-46B5-F061EA2C388A}"/>
              </a:ext>
            </a:extLst>
          </p:cNvPr>
          <p:cNvSpPr txBox="1">
            <a:spLocks noChangeArrowheads="1"/>
          </p:cNvSpPr>
          <p:nvPr/>
        </p:nvSpPr>
        <p:spPr bwMode="auto">
          <a:xfrm>
            <a:off x="8077200" y="6248400"/>
            <a:ext cx="1752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Quantity</a:t>
            </a:r>
          </a:p>
        </p:txBody>
      </p:sp>
      <p:sp>
        <p:nvSpPr>
          <p:cNvPr id="26630" name="Text Box 6">
            <a:extLst>
              <a:ext uri="{FF2B5EF4-FFF2-40B4-BE49-F238E27FC236}">
                <a16:creationId xmlns:a16="http://schemas.microsoft.com/office/drawing/2014/main" id="{751B083F-EE2D-A83F-09B8-3AF652EA5D5E}"/>
              </a:ext>
            </a:extLst>
          </p:cNvPr>
          <p:cNvSpPr txBox="1">
            <a:spLocks noChangeArrowheads="1"/>
          </p:cNvSpPr>
          <p:nvPr/>
        </p:nvSpPr>
        <p:spPr bwMode="auto">
          <a:xfrm rot="16200000">
            <a:off x="2286000" y="2209800"/>
            <a:ext cx="1219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Price</a:t>
            </a:r>
          </a:p>
        </p:txBody>
      </p:sp>
      <p:sp>
        <p:nvSpPr>
          <p:cNvPr id="26631" name="Line 7">
            <a:extLst>
              <a:ext uri="{FF2B5EF4-FFF2-40B4-BE49-F238E27FC236}">
                <a16:creationId xmlns:a16="http://schemas.microsoft.com/office/drawing/2014/main" id="{3970E31E-3FAD-A719-A016-BE8028726C3A}"/>
              </a:ext>
            </a:extLst>
          </p:cNvPr>
          <p:cNvSpPr>
            <a:spLocks noChangeShapeType="1"/>
          </p:cNvSpPr>
          <p:nvPr/>
        </p:nvSpPr>
        <p:spPr bwMode="auto">
          <a:xfrm>
            <a:off x="4267200" y="2667000"/>
            <a:ext cx="3581400" cy="3276600"/>
          </a:xfrm>
          <a:prstGeom prst="line">
            <a:avLst/>
          </a:prstGeom>
          <a:noFill/>
          <a:ln w="44450">
            <a:solidFill>
              <a:srgbClr val="0000FF"/>
            </a:solidFill>
            <a:round/>
            <a:headEnd type="arrow" w="med" len="med"/>
            <a:tailEnd type="arrow" w="med" len="me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26632" name="Text Box 9">
            <a:extLst>
              <a:ext uri="{FF2B5EF4-FFF2-40B4-BE49-F238E27FC236}">
                <a16:creationId xmlns:a16="http://schemas.microsoft.com/office/drawing/2014/main" id="{FA8ED1EE-B4B2-6BB0-4896-FF0BF736AFB5}"/>
              </a:ext>
            </a:extLst>
          </p:cNvPr>
          <p:cNvSpPr txBox="1">
            <a:spLocks noChangeArrowheads="1"/>
          </p:cNvSpPr>
          <p:nvPr/>
        </p:nvSpPr>
        <p:spPr bwMode="auto">
          <a:xfrm>
            <a:off x="7924800" y="5410200"/>
            <a:ext cx="990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D</a:t>
            </a:r>
          </a:p>
        </p:txBody>
      </p:sp>
      <p:sp>
        <p:nvSpPr>
          <p:cNvPr id="26633" name="Text Box 10">
            <a:extLst>
              <a:ext uri="{FF2B5EF4-FFF2-40B4-BE49-F238E27FC236}">
                <a16:creationId xmlns:a16="http://schemas.microsoft.com/office/drawing/2014/main" id="{08390108-46AC-C8D7-C977-CF982164E9B0}"/>
              </a:ext>
            </a:extLst>
          </p:cNvPr>
          <p:cNvSpPr txBox="1">
            <a:spLocks noChangeArrowheads="1"/>
          </p:cNvSpPr>
          <p:nvPr/>
        </p:nvSpPr>
        <p:spPr bwMode="auto">
          <a:xfrm>
            <a:off x="8229600" y="4724400"/>
            <a:ext cx="990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D</a:t>
            </a:r>
            <a:r>
              <a:rPr kumimoji="0" lang="en-US" altLang="en-US" sz="2400" b="1" i="0" u="none" strike="noStrike" kern="1200" cap="none" spc="0" normalizeH="0" baseline="-25000" noProof="0">
                <a:ln>
                  <a:noFill/>
                </a:ln>
                <a:solidFill>
                  <a:prstClr val="black"/>
                </a:solidFill>
                <a:effectLst/>
                <a:uLnTx/>
                <a:uFillTx/>
                <a:latin typeface="Calibri" panose="020F0502020204030204" pitchFamily="34" charset="0"/>
                <a:ea typeface="+mn-ea"/>
                <a:cs typeface="+mn-cs"/>
              </a:rPr>
              <a:t>1</a:t>
            </a:r>
            <a:endPar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
        <p:nvSpPr>
          <p:cNvPr id="26634" name="Line 8">
            <a:extLst>
              <a:ext uri="{FF2B5EF4-FFF2-40B4-BE49-F238E27FC236}">
                <a16:creationId xmlns:a16="http://schemas.microsoft.com/office/drawing/2014/main" id="{776D6CA6-6E74-8317-67B4-5096C1B8F5C2}"/>
              </a:ext>
            </a:extLst>
          </p:cNvPr>
          <p:cNvSpPr>
            <a:spLocks noChangeShapeType="1"/>
          </p:cNvSpPr>
          <p:nvPr/>
        </p:nvSpPr>
        <p:spPr bwMode="auto">
          <a:xfrm>
            <a:off x="4953000" y="2286000"/>
            <a:ext cx="3352800" cy="3124200"/>
          </a:xfrm>
          <a:prstGeom prst="line">
            <a:avLst/>
          </a:prstGeom>
          <a:noFill/>
          <a:ln w="44450">
            <a:solidFill>
              <a:srgbClr val="0000FF"/>
            </a:solidFill>
            <a:round/>
            <a:headEnd type="arrow" w="med" len="med"/>
            <a:tailEnd type="arrow" w="med" len="me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11" name="Left Arrow 10">
            <a:extLst>
              <a:ext uri="{FF2B5EF4-FFF2-40B4-BE49-F238E27FC236}">
                <a16:creationId xmlns:a16="http://schemas.microsoft.com/office/drawing/2014/main" id="{300CB6B9-D90B-EFBC-5479-1C0586B0C459}"/>
              </a:ext>
            </a:extLst>
          </p:cNvPr>
          <p:cNvSpPr/>
          <p:nvPr/>
        </p:nvSpPr>
        <p:spPr>
          <a:xfrm rot="8376810">
            <a:off x="5056188" y="3006726"/>
            <a:ext cx="431800" cy="239713"/>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Perpetua"/>
              <a:ea typeface="+mn-ea"/>
              <a:cs typeface="+mn-cs"/>
            </a:endParaRPr>
          </a:p>
        </p:txBody>
      </p:sp>
      <p:sp>
        <p:nvSpPr>
          <p:cNvPr id="12" name="Left Arrow 11">
            <a:extLst>
              <a:ext uri="{FF2B5EF4-FFF2-40B4-BE49-F238E27FC236}">
                <a16:creationId xmlns:a16="http://schemas.microsoft.com/office/drawing/2014/main" id="{130D6A74-8B69-8624-C02B-4D28AF050359}"/>
              </a:ext>
            </a:extLst>
          </p:cNvPr>
          <p:cNvSpPr/>
          <p:nvPr/>
        </p:nvSpPr>
        <p:spPr>
          <a:xfrm rot="8383415">
            <a:off x="7037389" y="4832350"/>
            <a:ext cx="433387" cy="241300"/>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Perpetua"/>
              <a:ea typeface="+mn-ea"/>
              <a:cs typeface="+mn-cs"/>
            </a:endParaRPr>
          </a:p>
        </p:txBody>
      </p:sp>
      <p:pic>
        <p:nvPicPr>
          <p:cNvPr id="2" name="Online Media 1" title="1.5 minute timer">
            <a:hlinkClick r:id="" action="ppaction://media"/>
            <a:extLst>
              <a:ext uri="{FF2B5EF4-FFF2-40B4-BE49-F238E27FC236}">
                <a16:creationId xmlns:a16="http://schemas.microsoft.com/office/drawing/2014/main" id="{F0EA0A57-5E27-565D-0263-EC891E6373E1}"/>
              </a:ext>
            </a:extLst>
          </p:cNvPr>
          <p:cNvPicPr>
            <a:picLocks noRot="1" noChangeAspect="1"/>
          </p:cNvPicPr>
          <p:nvPr>
            <a:videoFile r:link="rId1"/>
          </p:nvPr>
        </p:nvPicPr>
        <p:blipFill>
          <a:blip r:embed="rId3"/>
          <a:stretch>
            <a:fillRect/>
          </a:stretch>
        </p:blipFill>
        <p:spPr>
          <a:xfrm>
            <a:off x="9337040" y="5030061"/>
            <a:ext cx="2895419" cy="174498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p:cTn id="7" dur="1000" fill="hold"/>
                                        <p:tgtEl>
                                          <p:spTgt spid="12"/>
                                        </p:tgtEl>
                                        <p:attrNameLst>
                                          <p:attrName>ppt_w</p:attrName>
                                        </p:attrNameLst>
                                      </p:cBhvr>
                                      <p:tavLst>
                                        <p:tav tm="0">
                                          <p:val>
                                            <p:strVal val="#ppt_w*0.70"/>
                                          </p:val>
                                        </p:tav>
                                        <p:tav tm="100000">
                                          <p:val>
                                            <p:strVal val="#ppt_w"/>
                                          </p:val>
                                        </p:tav>
                                      </p:tavLst>
                                    </p:anim>
                                    <p:anim calcmode="lin" valueType="num">
                                      <p:cBhvr>
                                        <p:cTn id="8" dur="1000" fill="hold"/>
                                        <p:tgtEl>
                                          <p:spTgt spid="12"/>
                                        </p:tgtEl>
                                        <p:attrNameLst>
                                          <p:attrName>ppt_h</p:attrName>
                                        </p:attrNameLst>
                                      </p:cBhvr>
                                      <p:tavLst>
                                        <p:tav tm="0">
                                          <p:val>
                                            <p:strVal val="#ppt_h"/>
                                          </p:val>
                                        </p:tav>
                                        <p:tav tm="100000">
                                          <p:val>
                                            <p:strVal val="#ppt_h"/>
                                          </p:val>
                                        </p:tav>
                                      </p:tavLst>
                                    </p:anim>
                                    <p:animEffect transition="in" filter="fade">
                                      <p:cBhvr>
                                        <p:cTn id="9" dur="1000"/>
                                        <p:tgtEl>
                                          <p:spTgt spid="12"/>
                                        </p:tgtEl>
                                      </p:cBhvr>
                                    </p:animEffect>
                                  </p:childTnLst>
                                </p:cTn>
                              </p:par>
                              <p:par>
                                <p:cTn id="10" presetID="55" presetClass="entr" presetSubtype="0" fill="hold" grpId="0" nodeType="withEffect">
                                  <p:stCondLst>
                                    <p:cond delay="0"/>
                                  </p:stCondLst>
                                  <p:childTnLst>
                                    <p:set>
                                      <p:cBhvr>
                                        <p:cTn id="11" dur="1" fill="hold">
                                          <p:stCondLst>
                                            <p:cond delay="0"/>
                                          </p:stCondLst>
                                        </p:cTn>
                                        <p:tgtEl>
                                          <p:spTgt spid="11"/>
                                        </p:tgtEl>
                                        <p:attrNameLst>
                                          <p:attrName>style.visibility</p:attrName>
                                        </p:attrNameLst>
                                      </p:cBhvr>
                                      <p:to>
                                        <p:strVal val="visible"/>
                                      </p:to>
                                    </p:set>
                                    <p:anim calcmode="lin" valueType="num">
                                      <p:cBhvr>
                                        <p:cTn id="12" dur="1000" fill="hold"/>
                                        <p:tgtEl>
                                          <p:spTgt spid="11"/>
                                        </p:tgtEl>
                                        <p:attrNameLst>
                                          <p:attrName>ppt_w</p:attrName>
                                        </p:attrNameLst>
                                      </p:cBhvr>
                                      <p:tavLst>
                                        <p:tav tm="0">
                                          <p:val>
                                            <p:strVal val="#ppt_w*0.70"/>
                                          </p:val>
                                        </p:tav>
                                        <p:tav tm="100000">
                                          <p:val>
                                            <p:strVal val="#ppt_w"/>
                                          </p:val>
                                        </p:tav>
                                      </p:tavLst>
                                    </p:anim>
                                    <p:anim calcmode="lin" valueType="num">
                                      <p:cBhvr>
                                        <p:cTn id="13" dur="1000" fill="hold"/>
                                        <p:tgtEl>
                                          <p:spTgt spid="11"/>
                                        </p:tgtEl>
                                        <p:attrNameLst>
                                          <p:attrName>ppt_h</p:attrName>
                                        </p:attrNameLst>
                                      </p:cBhvr>
                                      <p:tavLst>
                                        <p:tav tm="0">
                                          <p:val>
                                            <p:strVal val="#ppt_h"/>
                                          </p:val>
                                        </p:tav>
                                        <p:tav tm="100000">
                                          <p:val>
                                            <p:strVal val="#ppt_h"/>
                                          </p:val>
                                        </p:tav>
                                      </p:tavLst>
                                    </p:anim>
                                    <p:animEffect transition="in" filter="fade">
                                      <p:cBhvr>
                                        <p:cTn id="14" dur="1000"/>
                                        <p:tgtEl>
                                          <p:spTgt spid="11"/>
                                        </p:tgtEl>
                                      </p:cBhvr>
                                    </p:animEffect>
                                  </p:childTnLst>
                                </p:cTn>
                              </p:par>
                            </p:childTnLst>
                          </p:cTn>
                        </p:par>
                        <p:par>
                          <p:cTn id="15" fill="hold" nodeType="afterGroup">
                            <p:stCondLst>
                              <p:cond delay="1000"/>
                            </p:stCondLst>
                            <p:childTnLst>
                              <p:par>
                                <p:cTn id="16" presetID="1" presetClass="entr" presetSubtype="0" fill="hold" nodeType="afterEffect">
                                  <p:stCondLst>
                                    <p:cond delay="1000"/>
                                  </p:stCondLst>
                                  <p:childTnLst>
                                    <p:set>
                                      <p:cBhvr>
                                        <p:cTn id="17" dur="1" fill="hold">
                                          <p:stCondLst>
                                            <p:cond delay="0"/>
                                          </p:stCondLst>
                                        </p:cTn>
                                        <p:tgtEl>
                                          <p:spTgt spid="26634"/>
                                        </p:tgtEl>
                                        <p:attrNameLst>
                                          <p:attrName>style.visibility</p:attrName>
                                        </p:attrNameLst>
                                      </p:cBhvr>
                                      <p:to>
                                        <p:strVal val="visible"/>
                                      </p:to>
                                    </p:set>
                                  </p:childTnLst>
                                </p:cTn>
                              </p:par>
                              <p:par>
                                <p:cTn id="18" presetID="1" presetClass="entr" presetSubtype="0" fill="hold" grpId="0" nodeType="withEffect">
                                  <p:stCondLst>
                                    <p:cond delay="1000"/>
                                  </p:stCondLst>
                                  <p:childTnLst>
                                    <p:set>
                                      <p:cBhvr>
                                        <p:cTn id="19" dur="1" fill="hold">
                                          <p:stCondLst>
                                            <p:cond delay="0"/>
                                          </p:stCondLst>
                                        </p:cTn>
                                        <p:tgtEl>
                                          <p:spTgt spid="26633"/>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mediacall" presetSubtype="0" fill="hold" nodeType="clickEffect">
                                  <p:stCondLst>
                                    <p:cond delay="0"/>
                                  </p:stCondLst>
                                  <p:childTnLst>
                                    <p:cmd type="call" cmd="playFrom(0.0)">
                                      <p:cBhvr>
                                        <p:cTn id="23"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24" restart="whenNotActive" fill="hold" evtFilter="cancelBubble" nodeType="interactiveSeq">
                <p:stCondLst>
                  <p:cond evt="onClick" delay="0">
                    <p:tgtEl>
                      <p:spTgt spid="2"/>
                    </p:tgtEl>
                  </p:cond>
                </p:stCondLst>
                <p:endSync evt="end" delay="0">
                  <p:rtn val="all"/>
                </p:endSync>
                <p:childTnLst>
                  <p:par>
                    <p:cTn id="25" fill="hold">
                      <p:stCondLst>
                        <p:cond delay="0"/>
                      </p:stCondLst>
                      <p:childTnLst>
                        <p:par>
                          <p:cTn id="26" fill="hold">
                            <p:stCondLst>
                              <p:cond delay="0"/>
                            </p:stCondLst>
                            <p:childTnLst>
                              <p:par>
                                <p:cTn id="27" presetID="2" presetClass="mediacall" presetSubtype="0" fill="hold" nodeType="clickEffect">
                                  <p:stCondLst>
                                    <p:cond delay="0"/>
                                  </p:stCondLst>
                                  <p:childTnLst>
                                    <p:cmd type="call" cmd="togglePause">
                                      <p:cBhvr>
                                        <p:cTn id="28" dur="1" fill="hold"/>
                                        <p:tgtEl>
                                          <p:spTgt spid="2"/>
                                        </p:tgtEl>
                                      </p:cBhvr>
                                    </p:cmd>
                                  </p:childTnLst>
                                </p:cTn>
                              </p:par>
                            </p:childTnLst>
                          </p:cTn>
                        </p:par>
                      </p:childTnLst>
                    </p:cTn>
                  </p:par>
                </p:childTnLst>
              </p:cTn>
              <p:nextCondLst>
                <p:cond evt="onClick" delay="0">
                  <p:tgtEl>
                    <p:spTgt spid="2"/>
                  </p:tgtEl>
                </p:cond>
              </p:nextCondLst>
            </p:seq>
            <p:video>
              <p:cMediaNode vol="80000">
                <p:cTn id="29" fill="hold" display="0">
                  <p:stCondLst>
                    <p:cond delay="indefinite"/>
                  </p:stCondLst>
                </p:cTn>
                <p:tgtEl>
                  <p:spTgt spid="2"/>
                </p:tgtEl>
              </p:cMediaNode>
            </p:video>
          </p:childTnLst>
        </p:cTn>
      </p:par>
    </p:tnLst>
    <p:bldLst>
      <p:bldP spid="26633" grpId="0"/>
      <p:bldP spid="11" grpId="0" animBg="1"/>
      <p:bldP spid="12"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290077C4-D9AB-7113-60AA-29743F4DEEC5}"/>
              </a:ext>
            </a:extLst>
          </p:cNvPr>
          <p:cNvSpPr>
            <a:spLocks noGrp="1" noChangeArrowheads="1"/>
          </p:cNvSpPr>
          <p:nvPr>
            <p:ph type="title"/>
          </p:nvPr>
        </p:nvSpPr>
        <p:spPr/>
        <p:txBody>
          <a:bodyPr rtlCol="0">
            <a:normAutofit/>
          </a:bodyPr>
          <a:lstStyle/>
          <a:p>
            <a:pPr eaLnBrk="1" fontAlgn="auto" hangingPunct="1">
              <a:spcAft>
                <a:spcPts val="0"/>
              </a:spcAft>
              <a:defRPr/>
            </a:pPr>
            <a:r>
              <a:rPr lang="en-US" sz="3200">
                <a:latin typeface="Times New Roman" pitchFamily="18" charset="0"/>
              </a:rPr>
              <a:t>6. Many Pago-pagans begin to believe that they may lose their jobs in the near future. (</a:t>
            </a:r>
            <a:r>
              <a:rPr lang="en-US" sz="3200" u="sng">
                <a:latin typeface="Times New Roman" pitchFamily="18" charset="0"/>
              </a:rPr>
              <a:t>Think expectations!)</a:t>
            </a:r>
            <a:endParaRPr lang="en-US" u="sng">
              <a:latin typeface="Times New Roman" pitchFamily="18" charset="0"/>
            </a:endParaRPr>
          </a:p>
        </p:txBody>
      </p:sp>
      <p:sp>
        <p:nvSpPr>
          <p:cNvPr id="27651" name="Line 3">
            <a:extLst>
              <a:ext uri="{FF2B5EF4-FFF2-40B4-BE49-F238E27FC236}">
                <a16:creationId xmlns:a16="http://schemas.microsoft.com/office/drawing/2014/main" id="{7FC3F1BB-1CCB-CE96-C3FF-BC07E5D1B3BC}"/>
              </a:ext>
            </a:extLst>
          </p:cNvPr>
          <p:cNvSpPr>
            <a:spLocks noChangeShapeType="1"/>
          </p:cNvSpPr>
          <p:nvPr/>
        </p:nvSpPr>
        <p:spPr bwMode="auto">
          <a:xfrm>
            <a:off x="3429000" y="2362200"/>
            <a:ext cx="0" cy="381000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27652" name="Line 4">
            <a:extLst>
              <a:ext uri="{FF2B5EF4-FFF2-40B4-BE49-F238E27FC236}">
                <a16:creationId xmlns:a16="http://schemas.microsoft.com/office/drawing/2014/main" id="{04FEA5F8-833E-A35B-FE7A-DA5CC7576EC8}"/>
              </a:ext>
            </a:extLst>
          </p:cNvPr>
          <p:cNvSpPr>
            <a:spLocks noChangeShapeType="1"/>
          </p:cNvSpPr>
          <p:nvPr/>
        </p:nvSpPr>
        <p:spPr bwMode="auto">
          <a:xfrm>
            <a:off x="3429000" y="6172200"/>
            <a:ext cx="4876800" cy="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27653" name="Text Box 5">
            <a:extLst>
              <a:ext uri="{FF2B5EF4-FFF2-40B4-BE49-F238E27FC236}">
                <a16:creationId xmlns:a16="http://schemas.microsoft.com/office/drawing/2014/main" id="{006DC1B5-9FA7-76DB-C7FF-05791263746D}"/>
              </a:ext>
            </a:extLst>
          </p:cNvPr>
          <p:cNvSpPr txBox="1">
            <a:spLocks noChangeArrowheads="1"/>
          </p:cNvSpPr>
          <p:nvPr/>
        </p:nvSpPr>
        <p:spPr bwMode="auto">
          <a:xfrm>
            <a:off x="8077200" y="6248400"/>
            <a:ext cx="1752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Quantity</a:t>
            </a:r>
          </a:p>
        </p:txBody>
      </p:sp>
      <p:sp>
        <p:nvSpPr>
          <p:cNvPr id="27654" name="Text Box 6">
            <a:extLst>
              <a:ext uri="{FF2B5EF4-FFF2-40B4-BE49-F238E27FC236}">
                <a16:creationId xmlns:a16="http://schemas.microsoft.com/office/drawing/2014/main" id="{AA7A7D55-CA4E-42E1-9FEB-459265F6450A}"/>
              </a:ext>
            </a:extLst>
          </p:cNvPr>
          <p:cNvSpPr txBox="1">
            <a:spLocks noChangeArrowheads="1"/>
          </p:cNvSpPr>
          <p:nvPr/>
        </p:nvSpPr>
        <p:spPr bwMode="auto">
          <a:xfrm rot="16200000">
            <a:off x="2286000" y="2209800"/>
            <a:ext cx="1219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Price</a:t>
            </a:r>
          </a:p>
        </p:txBody>
      </p:sp>
      <p:sp>
        <p:nvSpPr>
          <p:cNvPr id="27655" name="Line 7">
            <a:extLst>
              <a:ext uri="{FF2B5EF4-FFF2-40B4-BE49-F238E27FC236}">
                <a16:creationId xmlns:a16="http://schemas.microsoft.com/office/drawing/2014/main" id="{57283A00-B5C0-729A-3AFA-7B1DED7F6D18}"/>
              </a:ext>
            </a:extLst>
          </p:cNvPr>
          <p:cNvSpPr>
            <a:spLocks noChangeShapeType="1"/>
          </p:cNvSpPr>
          <p:nvPr/>
        </p:nvSpPr>
        <p:spPr bwMode="auto">
          <a:xfrm>
            <a:off x="4267200" y="2667000"/>
            <a:ext cx="3581400" cy="3276600"/>
          </a:xfrm>
          <a:prstGeom prst="line">
            <a:avLst/>
          </a:prstGeom>
          <a:noFill/>
          <a:ln w="44450">
            <a:solidFill>
              <a:srgbClr val="0000FF"/>
            </a:solidFill>
            <a:round/>
            <a:headEnd type="arrow" w="med" len="med"/>
            <a:tailEnd type="arrow" w="med" len="me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27656" name="Text Box 9">
            <a:extLst>
              <a:ext uri="{FF2B5EF4-FFF2-40B4-BE49-F238E27FC236}">
                <a16:creationId xmlns:a16="http://schemas.microsoft.com/office/drawing/2014/main" id="{2AB9FB51-1B8B-D8D4-E9EA-A77011D900A7}"/>
              </a:ext>
            </a:extLst>
          </p:cNvPr>
          <p:cNvSpPr txBox="1">
            <a:spLocks noChangeArrowheads="1"/>
          </p:cNvSpPr>
          <p:nvPr/>
        </p:nvSpPr>
        <p:spPr bwMode="auto">
          <a:xfrm>
            <a:off x="7924800" y="5410200"/>
            <a:ext cx="990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D</a:t>
            </a:r>
          </a:p>
        </p:txBody>
      </p:sp>
      <p:sp>
        <p:nvSpPr>
          <p:cNvPr id="27657" name="Text Box 10">
            <a:extLst>
              <a:ext uri="{FF2B5EF4-FFF2-40B4-BE49-F238E27FC236}">
                <a16:creationId xmlns:a16="http://schemas.microsoft.com/office/drawing/2014/main" id="{67BDF9C8-D2C9-6661-0041-019216D13060}"/>
              </a:ext>
            </a:extLst>
          </p:cNvPr>
          <p:cNvSpPr txBox="1">
            <a:spLocks noChangeArrowheads="1"/>
          </p:cNvSpPr>
          <p:nvPr/>
        </p:nvSpPr>
        <p:spPr bwMode="auto">
          <a:xfrm>
            <a:off x="6858000" y="5486400"/>
            <a:ext cx="990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D</a:t>
            </a:r>
            <a:r>
              <a:rPr kumimoji="0" lang="en-US" altLang="en-US" sz="2400" b="1" i="0" u="none" strike="noStrike" kern="1200" cap="none" spc="0" normalizeH="0" baseline="-25000" noProof="0">
                <a:ln>
                  <a:noFill/>
                </a:ln>
                <a:solidFill>
                  <a:prstClr val="black"/>
                </a:solidFill>
                <a:effectLst/>
                <a:uLnTx/>
                <a:uFillTx/>
                <a:latin typeface="Calibri" panose="020F0502020204030204" pitchFamily="34" charset="0"/>
                <a:ea typeface="+mn-ea"/>
                <a:cs typeface="+mn-cs"/>
              </a:rPr>
              <a:t>1</a:t>
            </a:r>
            <a:endPar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
        <p:nvSpPr>
          <p:cNvPr id="27658" name="Line 8">
            <a:extLst>
              <a:ext uri="{FF2B5EF4-FFF2-40B4-BE49-F238E27FC236}">
                <a16:creationId xmlns:a16="http://schemas.microsoft.com/office/drawing/2014/main" id="{6A45712C-7427-63EB-87DC-1ED805D07050}"/>
              </a:ext>
            </a:extLst>
          </p:cNvPr>
          <p:cNvSpPr>
            <a:spLocks noChangeShapeType="1"/>
          </p:cNvSpPr>
          <p:nvPr/>
        </p:nvSpPr>
        <p:spPr bwMode="auto">
          <a:xfrm>
            <a:off x="3733800" y="2971800"/>
            <a:ext cx="3352800" cy="3124200"/>
          </a:xfrm>
          <a:prstGeom prst="line">
            <a:avLst/>
          </a:prstGeom>
          <a:noFill/>
          <a:ln w="44450">
            <a:solidFill>
              <a:srgbClr val="0000FF"/>
            </a:solidFill>
            <a:round/>
            <a:headEnd type="arrow" w="med" len="med"/>
            <a:tailEnd type="arrow" w="med" len="me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11" name="Left Arrow 10">
            <a:extLst>
              <a:ext uri="{FF2B5EF4-FFF2-40B4-BE49-F238E27FC236}">
                <a16:creationId xmlns:a16="http://schemas.microsoft.com/office/drawing/2014/main" id="{929E9A9E-BB7C-8AFB-C377-130F5BBEE9D7}"/>
              </a:ext>
            </a:extLst>
          </p:cNvPr>
          <p:cNvSpPr/>
          <p:nvPr/>
        </p:nvSpPr>
        <p:spPr>
          <a:xfrm rot="19284750">
            <a:off x="4602163" y="3460750"/>
            <a:ext cx="431800" cy="241300"/>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Perpetua"/>
              <a:ea typeface="+mn-ea"/>
              <a:cs typeface="+mn-cs"/>
            </a:endParaRPr>
          </a:p>
        </p:txBody>
      </p:sp>
      <p:sp>
        <p:nvSpPr>
          <p:cNvPr id="12" name="Left Arrow 11">
            <a:extLst>
              <a:ext uri="{FF2B5EF4-FFF2-40B4-BE49-F238E27FC236}">
                <a16:creationId xmlns:a16="http://schemas.microsoft.com/office/drawing/2014/main" id="{06BD72E0-5CED-B6D1-1234-6A304832E9B0}"/>
              </a:ext>
            </a:extLst>
          </p:cNvPr>
          <p:cNvSpPr/>
          <p:nvPr/>
        </p:nvSpPr>
        <p:spPr>
          <a:xfrm rot="19284750">
            <a:off x="5894389" y="4679950"/>
            <a:ext cx="433387" cy="241300"/>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Perpetua"/>
              <a:ea typeface="+mn-ea"/>
              <a:cs typeface="+mn-cs"/>
            </a:endParaRPr>
          </a:p>
        </p:txBody>
      </p:sp>
      <p:pic>
        <p:nvPicPr>
          <p:cNvPr id="2" name="Online Media 1" title="1.5 minute timer">
            <a:hlinkClick r:id="" action="ppaction://media"/>
            <a:extLst>
              <a:ext uri="{FF2B5EF4-FFF2-40B4-BE49-F238E27FC236}">
                <a16:creationId xmlns:a16="http://schemas.microsoft.com/office/drawing/2014/main" id="{1F5C0BEB-231D-9F9E-D282-96088FAA6066}"/>
              </a:ext>
            </a:extLst>
          </p:cNvPr>
          <p:cNvPicPr>
            <a:picLocks noRot="1" noChangeAspect="1"/>
          </p:cNvPicPr>
          <p:nvPr>
            <a:videoFile r:link="rId1"/>
          </p:nvPr>
        </p:nvPicPr>
        <p:blipFill>
          <a:blip r:embed="rId3"/>
          <a:stretch>
            <a:fillRect/>
          </a:stretch>
        </p:blipFill>
        <p:spPr>
          <a:xfrm>
            <a:off x="9337040" y="5030061"/>
            <a:ext cx="2895419" cy="174498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p:cTn id="7" dur="1000" fill="hold"/>
                                        <p:tgtEl>
                                          <p:spTgt spid="12"/>
                                        </p:tgtEl>
                                        <p:attrNameLst>
                                          <p:attrName>ppt_w</p:attrName>
                                        </p:attrNameLst>
                                      </p:cBhvr>
                                      <p:tavLst>
                                        <p:tav tm="0">
                                          <p:val>
                                            <p:strVal val="#ppt_w*0.70"/>
                                          </p:val>
                                        </p:tav>
                                        <p:tav tm="100000">
                                          <p:val>
                                            <p:strVal val="#ppt_w"/>
                                          </p:val>
                                        </p:tav>
                                      </p:tavLst>
                                    </p:anim>
                                    <p:anim calcmode="lin" valueType="num">
                                      <p:cBhvr>
                                        <p:cTn id="8" dur="1000" fill="hold"/>
                                        <p:tgtEl>
                                          <p:spTgt spid="12"/>
                                        </p:tgtEl>
                                        <p:attrNameLst>
                                          <p:attrName>ppt_h</p:attrName>
                                        </p:attrNameLst>
                                      </p:cBhvr>
                                      <p:tavLst>
                                        <p:tav tm="0">
                                          <p:val>
                                            <p:strVal val="#ppt_h"/>
                                          </p:val>
                                        </p:tav>
                                        <p:tav tm="100000">
                                          <p:val>
                                            <p:strVal val="#ppt_h"/>
                                          </p:val>
                                        </p:tav>
                                      </p:tavLst>
                                    </p:anim>
                                    <p:animEffect transition="in" filter="fade">
                                      <p:cBhvr>
                                        <p:cTn id="9" dur="1000"/>
                                        <p:tgtEl>
                                          <p:spTgt spid="12"/>
                                        </p:tgtEl>
                                      </p:cBhvr>
                                    </p:animEffect>
                                  </p:childTnLst>
                                </p:cTn>
                              </p:par>
                              <p:par>
                                <p:cTn id="10" presetID="55" presetClass="entr" presetSubtype="0" fill="hold" grpId="0" nodeType="withEffect">
                                  <p:stCondLst>
                                    <p:cond delay="0"/>
                                  </p:stCondLst>
                                  <p:childTnLst>
                                    <p:set>
                                      <p:cBhvr>
                                        <p:cTn id="11" dur="1" fill="hold">
                                          <p:stCondLst>
                                            <p:cond delay="0"/>
                                          </p:stCondLst>
                                        </p:cTn>
                                        <p:tgtEl>
                                          <p:spTgt spid="11"/>
                                        </p:tgtEl>
                                        <p:attrNameLst>
                                          <p:attrName>style.visibility</p:attrName>
                                        </p:attrNameLst>
                                      </p:cBhvr>
                                      <p:to>
                                        <p:strVal val="visible"/>
                                      </p:to>
                                    </p:set>
                                    <p:anim calcmode="lin" valueType="num">
                                      <p:cBhvr>
                                        <p:cTn id="12" dur="1000" fill="hold"/>
                                        <p:tgtEl>
                                          <p:spTgt spid="11"/>
                                        </p:tgtEl>
                                        <p:attrNameLst>
                                          <p:attrName>ppt_w</p:attrName>
                                        </p:attrNameLst>
                                      </p:cBhvr>
                                      <p:tavLst>
                                        <p:tav tm="0">
                                          <p:val>
                                            <p:strVal val="#ppt_w*0.70"/>
                                          </p:val>
                                        </p:tav>
                                        <p:tav tm="100000">
                                          <p:val>
                                            <p:strVal val="#ppt_w"/>
                                          </p:val>
                                        </p:tav>
                                      </p:tavLst>
                                    </p:anim>
                                    <p:anim calcmode="lin" valueType="num">
                                      <p:cBhvr>
                                        <p:cTn id="13" dur="1000" fill="hold"/>
                                        <p:tgtEl>
                                          <p:spTgt spid="11"/>
                                        </p:tgtEl>
                                        <p:attrNameLst>
                                          <p:attrName>ppt_h</p:attrName>
                                        </p:attrNameLst>
                                      </p:cBhvr>
                                      <p:tavLst>
                                        <p:tav tm="0">
                                          <p:val>
                                            <p:strVal val="#ppt_h"/>
                                          </p:val>
                                        </p:tav>
                                        <p:tav tm="100000">
                                          <p:val>
                                            <p:strVal val="#ppt_h"/>
                                          </p:val>
                                        </p:tav>
                                      </p:tavLst>
                                    </p:anim>
                                    <p:animEffect transition="in" filter="fade">
                                      <p:cBhvr>
                                        <p:cTn id="14" dur="1000"/>
                                        <p:tgtEl>
                                          <p:spTgt spid="11"/>
                                        </p:tgtEl>
                                      </p:cBhvr>
                                    </p:animEffect>
                                  </p:childTnLst>
                                </p:cTn>
                              </p:par>
                            </p:childTnLst>
                          </p:cTn>
                        </p:par>
                        <p:par>
                          <p:cTn id="15" fill="hold" nodeType="afterGroup">
                            <p:stCondLst>
                              <p:cond delay="1000"/>
                            </p:stCondLst>
                            <p:childTnLst>
                              <p:par>
                                <p:cTn id="16" presetID="1" presetClass="entr" presetSubtype="0" fill="hold" nodeType="afterEffect">
                                  <p:stCondLst>
                                    <p:cond delay="1000"/>
                                  </p:stCondLst>
                                  <p:childTnLst>
                                    <p:set>
                                      <p:cBhvr>
                                        <p:cTn id="17" dur="1" fill="hold">
                                          <p:stCondLst>
                                            <p:cond delay="0"/>
                                          </p:stCondLst>
                                        </p:cTn>
                                        <p:tgtEl>
                                          <p:spTgt spid="27658"/>
                                        </p:tgtEl>
                                        <p:attrNameLst>
                                          <p:attrName>style.visibility</p:attrName>
                                        </p:attrNameLst>
                                      </p:cBhvr>
                                      <p:to>
                                        <p:strVal val="visible"/>
                                      </p:to>
                                    </p:set>
                                  </p:childTnLst>
                                </p:cTn>
                              </p:par>
                              <p:par>
                                <p:cTn id="18" presetID="1" presetClass="entr" presetSubtype="0" fill="hold" grpId="0" nodeType="withEffect">
                                  <p:stCondLst>
                                    <p:cond delay="1000"/>
                                  </p:stCondLst>
                                  <p:childTnLst>
                                    <p:set>
                                      <p:cBhvr>
                                        <p:cTn id="19" dur="1" fill="hold">
                                          <p:stCondLst>
                                            <p:cond delay="0"/>
                                          </p:stCondLst>
                                        </p:cTn>
                                        <p:tgtEl>
                                          <p:spTgt spid="27657"/>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mediacall" presetSubtype="0" fill="hold" nodeType="clickEffect">
                                  <p:stCondLst>
                                    <p:cond delay="0"/>
                                  </p:stCondLst>
                                  <p:childTnLst>
                                    <p:cmd type="call" cmd="playFrom(0.0)">
                                      <p:cBhvr>
                                        <p:cTn id="23"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24" restart="whenNotActive" fill="hold" evtFilter="cancelBubble" nodeType="interactiveSeq">
                <p:stCondLst>
                  <p:cond evt="onClick" delay="0">
                    <p:tgtEl>
                      <p:spTgt spid="2"/>
                    </p:tgtEl>
                  </p:cond>
                </p:stCondLst>
                <p:endSync evt="end" delay="0">
                  <p:rtn val="all"/>
                </p:endSync>
                <p:childTnLst>
                  <p:par>
                    <p:cTn id="25" fill="hold">
                      <p:stCondLst>
                        <p:cond delay="0"/>
                      </p:stCondLst>
                      <p:childTnLst>
                        <p:par>
                          <p:cTn id="26" fill="hold">
                            <p:stCondLst>
                              <p:cond delay="0"/>
                            </p:stCondLst>
                            <p:childTnLst>
                              <p:par>
                                <p:cTn id="27" presetID="2" presetClass="mediacall" presetSubtype="0" fill="hold" nodeType="clickEffect">
                                  <p:stCondLst>
                                    <p:cond delay="0"/>
                                  </p:stCondLst>
                                  <p:childTnLst>
                                    <p:cmd type="call" cmd="togglePause">
                                      <p:cBhvr>
                                        <p:cTn id="28" dur="1" fill="hold"/>
                                        <p:tgtEl>
                                          <p:spTgt spid="2"/>
                                        </p:tgtEl>
                                      </p:cBhvr>
                                    </p:cmd>
                                  </p:childTnLst>
                                </p:cTn>
                              </p:par>
                            </p:childTnLst>
                          </p:cTn>
                        </p:par>
                      </p:childTnLst>
                    </p:cTn>
                  </p:par>
                </p:childTnLst>
              </p:cTn>
              <p:nextCondLst>
                <p:cond evt="onClick" delay="0">
                  <p:tgtEl>
                    <p:spTgt spid="2"/>
                  </p:tgtEl>
                </p:cond>
              </p:nextCondLst>
            </p:seq>
            <p:video>
              <p:cMediaNode vol="80000">
                <p:cTn id="29" fill="hold" display="0">
                  <p:stCondLst>
                    <p:cond delay="indefinite"/>
                  </p:stCondLst>
                </p:cTn>
                <p:tgtEl>
                  <p:spTgt spid="2"/>
                </p:tgtEl>
              </p:cMediaNode>
            </p:video>
          </p:childTnLst>
        </p:cTn>
      </p:par>
    </p:tnLst>
    <p:bldLst>
      <p:bldP spid="27657" grpId="0"/>
      <p:bldP spid="11" grpId="0" animBg="1"/>
      <p:bldP spid="12"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F579F60C-7344-6472-794B-10696194FC2B}"/>
              </a:ext>
            </a:extLst>
          </p:cNvPr>
          <p:cNvSpPr>
            <a:spLocks noGrp="1" noChangeArrowheads="1"/>
          </p:cNvSpPr>
          <p:nvPr>
            <p:ph type="title"/>
          </p:nvPr>
        </p:nvSpPr>
        <p:spPr>
          <a:xfrm>
            <a:off x="2438400" y="609600"/>
            <a:ext cx="7772400" cy="1143000"/>
          </a:xfrm>
        </p:spPr>
        <p:txBody>
          <a:bodyPr rtlCol="0">
            <a:normAutofit fontScale="90000"/>
          </a:bodyPr>
          <a:lstStyle/>
          <a:p>
            <a:pPr eaLnBrk="1" fontAlgn="auto" hangingPunct="1">
              <a:spcAft>
                <a:spcPts val="0"/>
              </a:spcAft>
              <a:defRPr/>
            </a:pPr>
            <a:r>
              <a:rPr lang="en-US" sz="2800" dirty="0">
                <a:latin typeface="Times New Roman" pitchFamily="18" charset="0"/>
              </a:rPr>
              <a:t>7. Come up with your own story about boomerangs and the Pago-Pagans. Write down the story, draw the change in demand based on the story, and explain why demand changed.</a:t>
            </a:r>
            <a:endParaRPr lang="en-US" dirty="0">
              <a:latin typeface="Times New Roman" pitchFamily="18" charset="0"/>
            </a:endParaRPr>
          </a:p>
        </p:txBody>
      </p:sp>
      <p:sp>
        <p:nvSpPr>
          <p:cNvPr id="28675" name="Line 3">
            <a:extLst>
              <a:ext uri="{FF2B5EF4-FFF2-40B4-BE49-F238E27FC236}">
                <a16:creationId xmlns:a16="http://schemas.microsoft.com/office/drawing/2014/main" id="{4C9584AD-3A56-E8FB-D25B-FC49788DE27A}"/>
              </a:ext>
            </a:extLst>
          </p:cNvPr>
          <p:cNvSpPr>
            <a:spLocks noChangeShapeType="1"/>
          </p:cNvSpPr>
          <p:nvPr/>
        </p:nvSpPr>
        <p:spPr bwMode="auto">
          <a:xfrm>
            <a:off x="3429000" y="2362200"/>
            <a:ext cx="0" cy="381000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28676" name="Line 4">
            <a:extLst>
              <a:ext uri="{FF2B5EF4-FFF2-40B4-BE49-F238E27FC236}">
                <a16:creationId xmlns:a16="http://schemas.microsoft.com/office/drawing/2014/main" id="{F3558D0C-7EE2-0166-B56A-C3906B740978}"/>
              </a:ext>
            </a:extLst>
          </p:cNvPr>
          <p:cNvSpPr>
            <a:spLocks noChangeShapeType="1"/>
          </p:cNvSpPr>
          <p:nvPr/>
        </p:nvSpPr>
        <p:spPr bwMode="auto">
          <a:xfrm>
            <a:off x="3429000" y="6172200"/>
            <a:ext cx="4876800" cy="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28677" name="Text Box 5">
            <a:extLst>
              <a:ext uri="{FF2B5EF4-FFF2-40B4-BE49-F238E27FC236}">
                <a16:creationId xmlns:a16="http://schemas.microsoft.com/office/drawing/2014/main" id="{69BD4BFA-A963-CDA9-37FB-1B73E7A15E5B}"/>
              </a:ext>
            </a:extLst>
          </p:cNvPr>
          <p:cNvSpPr txBox="1">
            <a:spLocks noChangeArrowheads="1"/>
          </p:cNvSpPr>
          <p:nvPr/>
        </p:nvSpPr>
        <p:spPr bwMode="auto">
          <a:xfrm>
            <a:off x="8077200" y="6248400"/>
            <a:ext cx="1752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Quantity</a:t>
            </a:r>
          </a:p>
        </p:txBody>
      </p:sp>
      <p:sp>
        <p:nvSpPr>
          <p:cNvPr id="28678" name="Text Box 6">
            <a:extLst>
              <a:ext uri="{FF2B5EF4-FFF2-40B4-BE49-F238E27FC236}">
                <a16:creationId xmlns:a16="http://schemas.microsoft.com/office/drawing/2014/main" id="{23A8AD65-1A2F-3BBE-4294-5B15EF6A25A2}"/>
              </a:ext>
            </a:extLst>
          </p:cNvPr>
          <p:cNvSpPr txBox="1">
            <a:spLocks noChangeArrowheads="1"/>
          </p:cNvSpPr>
          <p:nvPr/>
        </p:nvSpPr>
        <p:spPr bwMode="auto">
          <a:xfrm rot="16200000">
            <a:off x="2286000" y="2209800"/>
            <a:ext cx="1219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Price</a:t>
            </a:r>
          </a:p>
        </p:txBody>
      </p:sp>
      <p:sp>
        <p:nvSpPr>
          <p:cNvPr id="28679" name="Line 7">
            <a:extLst>
              <a:ext uri="{FF2B5EF4-FFF2-40B4-BE49-F238E27FC236}">
                <a16:creationId xmlns:a16="http://schemas.microsoft.com/office/drawing/2014/main" id="{9C2C2781-7FE1-9BA1-A68C-3991255824DE}"/>
              </a:ext>
            </a:extLst>
          </p:cNvPr>
          <p:cNvSpPr>
            <a:spLocks noChangeShapeType="1"/>
          </p:cNvSpPr>
          <p:nvPr/>
        </p:nvSpPr>
        <p:spPr bwMode="auto">
          <a:xfrm>
            <a:off x="4267200" y="2667000"/>
            <a:ext cx="3581400" cy="3276600"/>
          </a:xfrm>
          <a:prstGeom prst="line">
            <a:avLst/>
          </a:prstGeom>
          <a:noFill/>
          <a:ln w="44450">
            <a:solidFill>
              <a:srgbClr val="0000FF"/>
            </a:solidFill>
            <a:round/>
            <a:headEnd type="arrow" w="med" len="med"/>
            <a:tailEnd type="arrow" w="med" len="me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28680" name="Text Box 9">
            <a:extLst>
              <a:ext uri="{FF2B5EF4-FFF2-40B4-BE49-F238E27FC236}">
                <a16:creationId xmlns:a16="http://schemas.microsoft.com/office/drawing/2014/main" id="{287373D9-3692-883D-CAC9-7F3545D5A7D7}"/>
              </a:ext>
            </a:extLst>
          </p:cNvPr>
          <p:cNvSpPr txBox="1">
            <a:spLocks noChangeArrowheads="1"/>
          </p:cNvSpPr>
          <p:nvPr/>
        </p:nvSpPr>
        <p:spPr bwMode="auto">
          <a:xfrm>
            <a:off x="7924800" y="5410200"/>
            <a:ext cx="990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D</a:t>
            </a:r>
          </a:p>
        </p:txBody>
      </p:sp>
      <p:pic>
        <p:nvPicPr>
          <p:cNvPr id="2" name="Online Media 1" title="5 Minute Countdown Timer with Music For Kids!">
            <a:hlinkClick r:id="" action="ppaction://media"/>
            <a:extLst>
              <a:ext uri="{FF2B5EF4-FFF2-40B4-BE49-F238E27FC236}">
                <a16:creationId xmlns:a16="http://schemas.microsoft.com/office/drawing/2014/main" id="{7F392212-CA7B-60DC-9E08-E44D0CA6CEF3}"/>
              </a:ext>
            </a:extLst>
          </p:cNvPr>
          <p:cNvPicPr>
            <a:picLocks noRot="1" noChangeAspect="1"/>
          </p:cNvPicPr>
          <p:nvPr>
            <a:videoFile r:link="rId1"/>
          </p:nvPr>
        </p:nvPicPr>
        <p:blipFill>
          <a:blip r:embed="rId3"/>
          <a:stretch>
            <a:fillRect/>
          </a:stretch>
        </p:blipFill>
        <p:spPr>
          <a:xfrm>
            <a:off x="7792931" y="1752600"/>
            <a:ext cx="4291093" cy="29210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9F33731D-774F-49CF-9333-8E4FF0B9CB0E}"/>
              </a:ext>
            </a:extLst>
          </p:cNvPr>
          <p:cNvPicPr>
            <a:picLocks noChangeAspect="1"/>
          </p:cNvPicPr>
          <p:nvPr/>
        </p:nvPicPr>
        <p:blipFill>
          <a:blip r:embed="rId4"/>
          <a:stretch>
            <a:fillRect/>
          </a:stretch>
        </p:blipFill>
        <p:spPr>
          <a:xfrm>
            <a:off x="0" y="6198521"/>
            <a:ext cx="12192000" cy="680127"/>
          </a:xfrm>
          <a:prstGeom prst="rect">
            <a:avLst/>
          </a:prstGeom>
        </p:spPr>
      </p:pic>
      <p:pic>
        <p:nvPicPr>
          <p:cNvPr id="6" name="Video 5" title="Pouring coffee into glass cup">
            <a:hlinkClick r:id="" action="ppaction://media"/>
            <a:extLst>
              <a:ext uri="{FF2B5EF4-FFF2-40B4-BE49-F238E27FC236}">
                <a16:creationId xmlns:a16="http://schemas.microsoft.com/office/drawing/2014/main" id="{7F464BAA-F383-0737-9CA9-8AFCD6B6048E}"/>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12191999" cy="6857999"/>
          </a:xfrm>
          <a:prstGeom prst="rect">
            <a:avLst/>
          </a:prstGeom>
        </p:spPr>
      </p:pic>
      <p:sp>
        <p:nvSpPr>
          <p:cNvPr id="3" name="Rectangle 2">
            <a:extLst>
              <a:ext uri="{FF2B5EF4-FFF2-40B4-BE49-F238E27FC236}">
                <a16:creationId xmlns:a16="http://schemas.microsoft.com/office/drawing/2014/main" id="{77CABF00-C640-18F7-2D84-2CF1DFA8F93B}"/>
              </a:ext>
            </a:extLst>
          </p:cNvPr>
          <p:cNvSpPr/>
          <p:nvPr/>
        </p:nvSpPr>
        <p:spPr>
          <a:xfrm>
            <a:off x="6705599" y="0"/>
            <a:ext cx="5486400" cy="1328057"/>
          </a:xfrm>
          <a:prstGeom prst="rect">
            <a:avLst/>
          </a:prstGeom>
          <a:noFill/>
          <a:ln>
            <a:noFill/>
          </a:ln>
        </p:spPr>
        <p:style>
          <a:lnRef idx="0">
            <a:scrgbClr r="0" g="0" b="0"/>
          </a:lnRef>
          <a:fillRef idx="0">
            <a:scrgbClr r="0" g="0" b="0"/>
          </a:fillRef>
          <a:effectRef idx="0">
            <a:scrgbClr r="0" g="0" b="0"/>
          </a:effectRef>
          <a:fontRef idx="minor">
            <a:schemeClr val="accent2"/>
          </a:fontRef>
        </p:style>
        <p:txBody>
          <a:bodyPr rtlCol="0" anchor="ctr"/>
          <a:lstStyle/>
          <a:p>
            <a:pPr algn="ctr"/>
            <a:r>
              <a:rPr lang="en-US" sz="8800" b="1" dirty="0">
                <a:solidFill>
                  <a:srgbClr val="002060"/>
                </a:solidFill>
              </a:rPr>
              <a:t>Break time</a:t>
            </a:r>
            <a:endParaRPr lang="en-GB" sz="8800" dirty="0"/>
          </a:p>
        </p:txBody>
      </p:sp>
    </p:spTree>
    <p:extLst>
      <p:ext uri="{BB962C8B-B14F-4D97-AF65-F5344CB8AC3E}">
        <p14:creationId xmlns:p14="http://schemas.microsoft.com/office/powerpoint/2010/main" val="129583921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117"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0DA37391-D8D4-3CDE-91B5-B6114BCF127C}"/>
              </a:ext>
            </a:extLst>
          </p:cNvPr>
          <p:cNvSpPr>
            <a:spLocks noGrp="1"/>
          </p:cNvSpPr>
          <p:nvPr>
            <p:ph type="title"/>
          </p:nvPr>
        </p:nvSpPr>
        <p:spPr/>
        <p:txBody>
          <a:bodyPr/>
          <a:lstStyle/>
          <a:p>
            <a:pPr eaLnBrk="1" hangingPunct="1"/>
            <a:r>
              <a:rPr lang="en-US" altLang="en-US"/>
              <a:t>Introduction to Supply</a:t>
            </a:r>
          </a:p>
        </p:txBody>
      </p:sp>
      <p:sp>
        <p:nvSpPr>
          <p:cNvPr id="3" name="Content Placeholder 2">
            <a:extLst>
              <a:ext uri="{FF2B5EF4-FFF2-40B4-BE49-F238E27FC236}">
                <a16:creationId xmlns:a16="http://schemas.microsoft.com/office/drawing/2014/main" id="{783E3F6C-9B6F-04CA-BAAC-9D8DFEBB623A}"/>
              </a:ext>
            </a:extLst>
          </p:cNvPr>
          <p:cNvSpPr>
            <a:spLocks noGrp="1"/>
          </p:cNvSpPr>
          <p:nvPr>
            <p:ph sz="quarter" idx="1"/>
          </p:nvPr>
        </p:nvSpPr>
        <p:spPr/>
        <p:txBody>
          <a:bodyPr rtlCol="0">
            <a:normAutofit/>
          </a:bodyPr>
          <a:lstStyle/>
          <a:p>
            <a:pPr marL="609600" indent="-609600" eaLnBrk="1" fontAlgn="auto" hangingPunct="1">
              <a:spcBef>
                <a:spcPts val="580"/>
              </a:spcBef>
              <a:spcAft>
                <a:spcPts val="0"/>
              </a:spcAft>
              <a:buFont typeface="Arial" pitchFamily="34" charset="0"/>
              <a:buChar char="•"/>
              <a:defRPr/>
            </a:pPr>
            <a:r>
              <a:rPr lang="en-US" sz="2800" b="1" dirty="0"/>
              <a:t>Supply</a:t>
            </a:r>
            <a:r>
              <a:rPr lang="en-US" sz="2800" dirty="0"/>
              <a:t> refers to the various quantities of a good or service that producers are willing to sell at all possible market prices. </a:t>
            </a:r>
          </a:p>
          <a:p>
            <a:pPr marL="609600" indent="-609600" eaLnBrk="1" fontAlgn="auto" hangingPunct="1">
              <a:spcBef>
                <a:spcPts val="580"/>
              </a:spcBef>
              <a:spcAft>
                <a:spcPts val="0"/>
              </a:spcAft>
              <a:buNone/>
              <a:defRPr/>
            </a:pPr>
            <a:endParaRPr lang="en-US" sz="2800" dirty="0"/>
          </a:p>
          <a:p>
            <a:pPr marL="609600" indent="-609600" eaLnBrk="1" fontAlgn="auto" hangingPunct="1">
              <a:spcBef>
                <a:spcPts val="580"/>
              </a:spcBef>
              <a:spcAft>
                <a:spcPts val="0"/>
              </a:spcAft>
              <a:buFont typeface="Arial" pitchFamily="34" charset="0"/>
              <a:buChar char="•"/>
              <a:defRPr/>
            </a:pPr>
            <a:r>
              <a:rPr lang="en-US" sz="2800" dirty="0"/>
              <a:t>Supply can refer to the output of one producer or to the total output of all producers in the market </a:t>
            </a:r>
            <a:r>
              <a:rPr lang="en-US" sz="2800" b="1" dirty="0"/>
              <a:t>(market supply)</a:t>
            </a:r>
            <a:r>
              <a:rPr lang="en-US" sz="2800" dirty="0"/>
              <a:t>.</a:t>
            </a:r>
          </a:p>
          <a:p>
            <a:pPr marL="274320" indent="-274320" eaLnBrk="1" fontAlgn="auto" hangingPunct="1">
              <a:spcBef>
                <a:spcPts val="580"/>
              </a:spcBef>
              <a:spcAft>
                <a:spcPts val="0"/>
              </a:spcAft>
              <a:buFont typeface="Arial" pitchFamily="34" charset="0"/>
              <a:buChar char="•"/>
              <a:defRPr/>
            </a:pPr>
            <a:endParaRPr lang="en-US"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9D60338F-1208-EF58-EAA6-4B233577578D}"/>
              </a:ext>
            </a:extLst>
          </p:cNvPr>
          <p:cNvSpPr>
            <a:spLocks noGrp="1"/>
          </p:cNvSpPr>
          <p:nvPr>
            <p:ph type="title"/>
          </p:nvPr>
        </p:nvSpPr>
        <p:spPr/>
        <p:txBody>
          <a:bodyPr/>
          <a:lstStyle/>
          <a:p>
            <a:pPr eaLnBrk="1" hangingPunct="1"/>
            <a:r>
              <a:rPr lang="en-US" altLang="en-US"/>
              <a:t>Introduction to Supply</a:t>
            </a:r>
          </a:p>
        </p:txBody>
      </p:sp>
      <p:sp>
        <p:nvSpPr>
          <p:cNvPr id="30723" name="Content Placeholder 2">
            <a:extLst>
              <a:ext uri="{FF2B5EF4-FFF2-40B4-BE49-F238E27FC236}">
                <a16:creationId xmlns:a16="http://schemas.microsoft.com/office/drawing/2014/main" id="{30BE8016-71A2-9314-8D45-8F9946B929FD}"/>
              </a:ext>
            </a:extLst>
          </p:cNvPr>
          <p:cNvSpPr>
            <a:spLocks noGrp="1"/>
          </p:cNvSpPr>
          <p:nvPr>
            <p:ph sz="quarter" idx="1"/>
          </p:nvPr>
        </p:nvSpPr>
        <p:spPr/>
        <p:txBody>
          <a:bodyPr/>
          <a:lstStyle/>
          <a:p>
            <a:pPr eaLnBrk="1" hangingPunct="1"/>
            <a:r>
              <a:rPr lang="en-US" altLang="en-US"/>
              <a:t>A </a:t>
            </a:r>
            <a:r>
              <a:rPr lang="en-US" altLang="en-US" b="1"/>
              <a:t>supply schedule</a:t>
            </a:r>
            <a:r>
              <a:rPr lang="en-US" altLang="en-US"/>
              <a:t> is a table that shows the quantities producers are willing to supply at various prices</a:t>
            </a:r>
          </a:p>
        </p:txBody>
      </p:sp>
      <p:graphicFrame>
        <p:nvGraphicFramePr>
          <p:cNvPr id="5" name="Table 4">
            <a:extLst>
              <a:ext uri="{FF2B5EF4-FFF2-40B4-BE49-F238E27FC236}">
                <a16:creationId xmlns:a16="http://schemas.microsoft.com/office/drawing/2014/main" id="{7BFA0091-4BAE-D4EA-4A34-E7A64F21C35E}"/>
              </a:ext>
            </a:extLst>
          </p:cNvPr>
          <p:cNvGraphicFramePr>
            <a:graphicFrameLocks noGrp="1"/>
          </p:cNvGraphicFramePr>
          <p:nvPr/>
        </p:nvGraphicFramePr>
        <p:xfrm>
          <a:off x="3048000" y="3581401"/>
          <a:ext cx="6096000" cy="2494033"/>
        </p:xfrm>
        <a:graphic>
          <a:graphicData uri="http://schemas.openxmlformats.org/drawingml/2006/table">
            <a:tbl>
              <a:tblPr firstRow="1" bandRow="1">
                <a:tableStyleId>{5C22544A-7EE6-4342-B048-85BDC9FD1C3A}</a:tableStyleId>
              </a:tblPr>
              <a:tblGrid>
                <a:gridCol w="3048000">
                  <a:extLst>
                    <a:ext uri="{9D8B030D-6E8A-4147-A177-3AD203B41FA5}">
                      <a16:colId xmlns:a16="http://schemas.microsoft.com/office/drawing/2014/main" val="20000"/>
                    </a:ext>
                  </a:extLst>
                </a:gridCol>
                <a:gridCol w="3048000">
                  <a:extLst>
                    <a:ext uri="{9D8B030D-6E8A-4147-A177-3AD203B41FA5}">
                      <a16:colId xmlns:a16="http://schemas.microsoft.com/office/drawing/2014/main" val="20001"/>
                    </a:ext>
                  </a:extLst>
                </a:gridCol>
              </a:tblGrid>
              <a:tr h="639999">
                <a:tc>
                  <a:txBody>
                    <a:bodyPr/>
                    <a:lstStyle/>
                    <a:p>
                      <a:r>
                        <a:rPr lang="en-US" sz="1800" dirty="0"/>
                        <a:t>Price per Widget ($)</a:t>
                      </a:r>
                    </a:p>
                  </a:txBody>
                  <a:tcPr marT="45714" marB="45714"/>
                </a:tc>
                <a:tc>
                  <a:txBody>
                    <a:bodyPr/>
                    <a:lstStyle/>
                    <a:p>
                      <a:r>
                        <a:rPr lang="en-US" sz="1800" dirty="0"/>
                        <a:t>Quantity</a:t>
                      </a:r>
                      <a:r>
                        <a:rPr lang="en-US" sz="1800" baseline="0" dirty="0"/>
                        <a:t>  Supplied of Widget per day</a:t>
                      </a:r>
                      <a:endParaRPr lang="en-US" sz="1800" dirty="0"/>
                    </a:p>
                  </a:txBody>
                  <a:tcPr marT="45714" marB="45714"/>
                </a:tc>
                <a:extLst>
                  <a:ext uri="{0D108BD9-81ED-4DB2-BD59-A6C34878D82A}">
                    <a16:rowId xmlns:a16="http://schemas.microsoft.com/office/drawing/2014/main" val="10000"/>
                  </a:ext>
                </a:extLst>
              </a:tr>
              <a:tr h="370793">
                <a:tc>
                  <a:txBody>
                    <a:bodyPr/>
                    <a:lstStyle/>
                    <a:p>
                      <a:r>
                        <a:rPr lang="en-US" sz="1800" dirty="0"/>
                        <a:t>$5</a:t>
                      </a:r>
                    </a:p>
                  </a:txBody>
                  <a:tcPr marT="45714" marB="45714"/>
                </a:tc>
                <a:tc>
                  <a:txBody>
                    <a:bodyPr/>
                    <a:lstStyle/>
                    <a:p>
                      <a:r>
                        <a:rPr lang="en-US" sz="1800" dirty="0"/>
                        <a:t>10</a:t>
                      </a:r>
                    </a:p>
                  </a:txBody>
                  <a:tcPr marT="45714" marB="45714"/>
                </a:tc>
                <a:extLst>
                  <a:ext uri="{0D108BD9-81ED-4DB2-BD59-A6C34878D82A}">
                    <a16:rowId xmlns:a16="http://schemas.microsoft.com/office/drawing/2014/main" val="10001"/>
                  </a:ext>
                </a:extLst>
              </a:tr>
              <a:tr h="370793">
                <a:tc>
                  <a:txBody>
                    <a:bodyPr/>
                    <a:lstStyle/>
                    <a:p>
                      <a:r>
                        <a:rPr lang="en-US" sz="1800" dirty="0"/>
                        <a:t>$4</a:t>
                      </a:r>
                    </a:p>
                  </a:txBody>
                  <a:tcPr marT="45714" marB="45714"/>
                </a:tc>
                <a:tc>
                  <a:txBody>
                    <a:bodyPr/>
                    <a:lstStyle/>
                    <a:p>
                      <a:r>
                        <a:rPr lang="en-US" sz="1800" dirty="0"/>
                        <a:t>8</a:t>
                      </a:r>
                    </a:p>
                  </a:txBody>
                  <a:tcPr marT="45714" marB="45714"/>
                </a:tc>
                <a:extLst>
                  <a:ext uri="{0D108BD9-81ED-4DB2-BD59-A6C34878D82A}">
                    <a16:rowId xmlns:a16="http://schemas.microsoft.com/office/drawing/2014/main" val="10002"/>
                  </a:ext>
                </a:extLst>
              </a:tr>
              <a:tr h="370793">
                <a:tc>
                  <a:txBody>
                    <a:bodyPr/>
                    <a:lstStyle/>
                    <a:p>
                      <a:r>
                        <a:rPr lang="en-US" sz="1800" dirty="0"/>
                        <a:t>$3</a:t>
                      </a:r>
                    </a:p>
                  </a:txBody>
                  <a:tcPr marT="45714" marB="45714"/>
                </a:tc>
                <a:tc>
                  <a:txBody>
                    <a:bodyPr/>
                    <a:lstStyle/>
                    <a:p>
                      <a:r>
                        <a:rPr lang="en-US" sz="1800" dirty="0"/>
                        <a:t>6</a:t>
                      </a:r>
                    </a:p>
                  </a:txBody>
                  <a:tcPr marT="45714" marB="45714"/>
                </a:tc>
                <a:extLst>
                  <a:ext uri="{0D108BD9-81ED-4DB2-BD59-A6C34878D82A}">
                    <a16:rowId xmlns:a16="http://schemas.microsoft.com/office/drawing/2014/main" val="10003"/>
                  </a:ext>
                </a:extLst>
              </a:tr>
              <a:tr h="370793">
                <a:tc>
                  <a:txBody>
                    <a:bodyPr/>
                    <a:lstStyle/>
                    <a:p>
                      <a:r>
                        <a:rPr lang="en-US" sz="1800" dirty="0"/>
                        <a:t>$2</a:t>
                      </a:r>
                    </a:p>
                  </a:txBody>
                  <a:tcPr marT="45714" marB="45714"/>
                </a:tc>
                <a:tc>
                  <a:txBody>
                    <a:bodyPr/>
                    <a:lstStyle/>
                    <a:p>
                      <a:r>
                        <a:rPr lang="en-US" sz="1800" dirty="0"/>
                        <a:t>4</a:t>
                      </a:r>
                    </a:p>
                  </a:txBody>
                  <a:tcPr marT="45714" marB="45714"/>
                </a:tc>
                <a:extLst>
                  <a:ext uri="{0D108BD9-81ED-4DB2-BD59-A6C34878D82A}">
                    <a16:rowId xmlns:a16="http://schemas.microsoft.com/office/drawing/2014/main" val="10004"/>
                  </a:ext>
                </a:extLst>
              </a:tr>
              <a:tr h="370793">
                <a:tc>
                  <a:txBody>
                    <a:bodyPr/>
                    <a:lstStyle/>
                    <a:p>
                      <a:r>
                        <a:rPr lang="en-US" sz="1800" dirty="0"/>
                        <a:t>$1</a:t>
                      </a:r>
                    </a:p>
                  </a:txBody>
                  <a:tcPr marT="45714" marB="45714"/>
                </a:tc>
                <a:tc>
                  <a:txBody>
                    <a:bodyPr/>
                    <a:lstStyle/>
                    <a:p>
                      <a:r>
                        <a:rPr lang="en-US" sz="1800" dirty="0"/>
                        <a:t>2</a:t>
                      </a:r>
                    </a:p>
                  </a:txBody>
                  <a:tcPr marT="45714" marB="45714"/>
                </a:tc>
                <a:extLst>
                  <a:ext uri="{0D108BD9-81ED-4DB2-BD59-A6C34878D82A}">
                    <a16:rowId xmlns:a16="http://schemas.microsoft.com/office/drawing/2014/main" val="10005"/>
                  </a:ext>
                </a:extLst>
              </a:tr>
            </a:tbl>
          </a:graphicData>
        </a:graphic>
      </p:graphicFrame>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id="{4BCA0E61-F9BE-75E3-8C2F-4B2E1D87E773}"/>
              </a:ext>
            </a:extLst>
          </p:cNvPr>
          <p:cNvSpPr>
            <a:spLocks noGrp="1"/>
          </p:cNvSpPr>
          <p:nvPr>
            <p:ph type="title"/>
          </p:nvPr>
        </p:nvSpPr>
        <p:spPr/>
        <p:txBody>
          <a:bodyPr/>
          <a:lstStyle/>
          <a:p>
            <a:pPr eaLnBrk="1" hangingPunct="1"/>
            <a:r>
              <a:rPr lang="en-US" altLang="en-US"/>
              <a:t>Introduction to Supply</a:t>
            </a:r>
          </a:p>
        </p:txBody>
      </p:sp>
      <p:sp>
        <p:nvSpPr>
          <p:cNvPr id="31747" name="Content Placeholder 2">
            <a:extLst>
              <a:ext uri="{FF2B5EF4-FFF2-40B4-BE49-F238E27FC236}">
                <a16:creationId xmlns:a16="http://schemas.microsoft.com/office/drawing/2014/main" id="{8C5D046F-7829-5BDF-1D45-9FD4661C6EF0}"/>
              </a:ext>
            </a:extLst>
          </p:cNvPr>
          <p:cNvSpPr>
            <a:spLocks noGrp="1"/>
          </p:cNvSpPr>
          <p:nvPr>
            <p:ph sz="quarter" idx="1"/>
          </p:nvPr>
        </p:nvSpPr>
        <p:spPr/>
        <p:txBody>
          <a:bodyPr/>
          <a:lstStyle/>
          <a:p>
            <a:pPr eaLnBrk="1" hangingPunct="1">
              <a:lnSpc>
                <a:spcPct val="90000"/>
              </a:lnSpc>
            </a:pPr>
            <a:r>
              <a:rPr lang="en-US" altLang="en-US" sz="2800"/>
              <a:t>A supply schedule can be shown as points on a graph. </a:t>
            </a:r>
          </a:p>
          <a:p>
            <a:pPr eaLnBrk="1" hangingPunct="1">
              <a:lnSpc>
                <a:spcPct val="90000"/>
              </a:lnSpc>
              <a:buFont typeface="Wingdings 2" panose="05020102010507070707" pitchFamily="18" charset="2"/>
              <a:buNone/>
            </a:pPr>
            <a:endParaRPr lang="en-US" altLang="en-US" sz="2800"/>
          </a:p>
          <a:p>
            <a:pPr lvl="1" eaLnBrk="1" hangingPunct="1">
              <a:lnSpc>
                <a:spcPct val="90000"/>
              </a:lnSpc>
            </a:pPr>
            <a:r>
              <a:rPr lang="en-US" altLang="en-US" sz="2600"/>
              <a:t>The graph lists </a:t>
            </a:r>
            <a:r>
              <a:rPr lang="en-US" altLang="en-US" sz="2600" u="sng"/>
              <a:t>prices</a:t>
            </a:r>
            <a:r>
              <a:rPr lang="en-US" altLang="en-US" sz="2600"/>
              <a:t> on the </a:t>
            </a:r>
            <a:r>
              <a:rPr lang="en-US" altLang="en-US" sz="2600" b="1"/>
              <a:t>vertical axis </a:t>
            </a:r>
            <a:r>
              <a:rPr lang="en-US" altLang="en-US" sz="2600"/>
              <a:t>and </a:t>
            </a:r>
            <a:r>
              <a:rPr lang="en-US" altLang="en-US" sz="2600" u="sng"/>
              <a:t>quantities supplied</a:t>
            </a:r>
            <a:r>
              <a:rPr lang="en-US" altLang="en-US" sz="2600"/>
              <a:t> on the </a:t>
            </a:r>
            <a:r>
              <a:rPr lang="en-US" altLang="en-US" sz="2600" b="1"/>
              <a:t>horizontal axis</a:t>
            </a:r>
            <a:r>
              <a:rPr lang="en-US" altLang="en-US" sz="2600"/>
              <a:t>. </a:t>
            </a:r>
          </a:p>
          <a:p>
            <a:pPr lvl="1" eaLnBrk="1" hangingPunct="1">
              <a:lnSpc>
                <a:spcPct val="90000"/>
              </a:lnSpc>
            </a:pPr>
            <a:r>
              <a:rPr lang="en-US" altLang="en-US" sz="2600"/>
              <a:t>Each point on the graph shows how many units of the product or service a producer (or group of producers) would willing sell at a particular price. </a:t>
            </a:r>
          </a:p>
          <a:p>
            <a:pPr lvl="1" eaLnBrk="1" hangingPunct="1">
              <a:lnSpc>
                <a:spcPct val="90000"/>
              </a:lnSpc>
            </a:pPr>
            <a:r>
              <a:rPr lang="en-US" altLang="en-US" sz="2600"/>
              <a:t>The </a:t>
            </a:r>
            <a:r>
              <a:rPr lang="en-US" altLang="en-US" sz="2600" b="1"/>
              <a:t>supply curve</a:t>
            </a:r>
            <a:r>
              <a:rPr lang="en-US" altLang="en-US" sz="2600"/>
              <a:t> is the line that connects these points.</a:t>
            </a:r>
          </a:p>
          <a:p>
            <a:pPr eaLnBrk="1" hangingPunct="1"/>
            <a:endParaRPr lang="en-US" altLang="en-US"/>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5">
            <a:extLst>
              <a:ext uri="{FF2B5EF4-FFF2-40B4-BE49-F238E27FC236}">
                <a16:creationId xmlns:a16="http://schemas.microsoft.com/office/drawing/2014/main" id="{09DE3551-4123-B13C-3121-7B0E6BF5BC78}"/>
              </a:ext>
            </a:extLst>
          </p:cNvPr>
          <p:cNvGraphicFramePr>
            <a:graphicFrameLocks noGrp="1"/>
          </p:cNvGraphicFramePr>
          <p:nvPr>
            <p:ph sz="quarter" idx="1"/>
          </p:nvPr>
        </p:nvGraphicFramePr>
        <p:xfrm>
          <a:off x="1828800" y="5410200"/>
          <a:ext cx="8534400" cy="14478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4" name="Chart 3">
            <a:extLst>
              <a:ext uri="{FF2B5EF4-FFF2-40B4-BE49-F238E27FC236}">
                <a16:creationId xmlns:a16="http://schemas.microsoft.com/office/drawing/2014/main" id="{A5C736DA-BF5A-40CF-53AE-39F62B865AA7}"/>
              </a:ext>
            </a:extLst>
          </p:cNvPr>
          <p:cNvGraphicFramePr/>
          <p:nvPr/>
        </p:nvGraphicFramePr>
        <p:xfrm>
          <a:off x="1905000" y="0"/>
          <a:ext cx="8458200" cy="5334000"/>
        </p:xfrm>
        <a:graphic>
          <a:graphicData uri="http://schemas.openxmlformats.org/drawingml/2006/chart">
            <c:chart xmlns:c="http://schemas.openxmlformats.org/drawingml/2006/chart" xmlns:r="http://schemas.openxmlformats.org/officeDocument/2006/relationships" r:id="rId7"/>
          </a:graphicData>
        </a:graphic>
      </p:graphicFrame>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AsOne/>
      </p:bldGraphic>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a:extLst>
              <a:ext uri="{FF2B5EF4-FFF2-40B4-BE49-F238E27FC236}">
                <a16:creationId xmlns:a16="http://schemas.microsoft.com/office/drawing/2014/main" id="{BAD2F9D7-9E54-4013-62C8-4ECAF6A9057C}"/>
              </a:ext>
            </a:extLst>
          </p:cNvPr>
          <p:cNvSpPr>
            <a:spLocks noGrp="1"/>
          </p:cNvSpPr>
          <p:nvPr>
            <p:ph type="title"/>
          </p:nvPr>
        </p:nvSpPr>
        <p:spPr>
          <a:xfrm>
            <a:off x="1981200" y="0"/>
            <a:ext cx="8229600" cy="1143000"/>
          </a:xfrm>
        </p:spPr>
        <p:txBody>
          <a:bodyPr/>
          <a:lstStyle/>
          <a:p>
            <a:pPr eaLnBrk="1" hangingPunct="1"/>
            <a:r>
              <a:rPr lang="en-US" altLang="en-US"/>
              <a:t>Introduction to Supply</a:t>
            </a:r>
          </a:p>
        </p:txBody>
      </p:sp>
      <p:sp>
        <p:nvSpPr>
          <p:cNvPr id="3" name="Content Placeholder 2">
            <a:extLst>
              <a:ext uri="{FF2B5EF4-FFF2-40B4-BE49-F238E27FC236}">
                <a16:creationId xmlns:a16="http://schemas.microsoft.com/office/drawing/2014/main" id="{6B67A6FA-823B-1A9A-A7F5-B99DCF77799B}"/>
              </a:ext>
            </a:extLst>
          </p:cNvPr>
          <p:cNvSpPr>
            <a:spLocks noGrp="1"/>
          </p:cNvSpPr>
          <p:nvPr>
            <p:ph sz="quarter" idx="1"/>
          </p:nvPr>
        </p:nvSpPr>
        <p:spPr>
          <a:xfrm>
            <a:off x="1981200" y="1143000"/>
            <a:ext cx="8229600" cy="3505200"/>
          </a:xfrm>
        </p:spPr>
        <p:txBody>
          <a:bodyPr rtlCol="0">
            <a:normAutofit/>
          </a:bodyPr>
          <a:lstStyle/>
          <a:p>
            <a:pPr marL="609600" indent="-609600" eaLnBrk="1" fontAlgn="auto" hangingPunct="1">
              <a:spcBef>
                <a:spcPts val="580"/>
              </a:spcBef>
              <a:spcAft>
                <a:spcPts val="0"/>
              </a:spcAft>
              <a:buFont typeface="Arial" pitchFamily="34" charset="0"/>
              <a:buChar char="•"/>
              <a:defRPr/>
            </a:pPr>
            <a:r>
              <a:rPr lang="en-US" dirty="0"/>
              <a:t>As the price for a good rises, the quantity supplied rises and the quantity demanded falls. As the price falls, the quantity supplied falls and the quantity demanded rises.</a:t>
            </a:r>
          </a:p>
          <a:p>
            <a:pPr marL="609600" indent="-609600" eaLnBrk="1" fontAlgn="auto" hangingPunct="1">
              <a:spcBef>
                <a:spcPts val="580"/>
              </a:spcBef>
              <a:spcAft>
                <a:spcPts val="0"/>
              </a:spcAft>
              <a:buFont typeface="Arial" pitchFamily="34" charset="0"/>
              <a:buChar char="•"/>
              <a:defRPr/>
            </a:pPr>
            <a:r>
              <a:rPr lang="en-US" dirty="0"/>
              <a:t>The </a:t>
            </a:r>
            <a:r>
              <a:rPr lang="en-US" b="1" dirty="0"/>
              <a:t>law of supply</a:t>
            </a:r>
            <a:r>
              <a:rPr lang="en-US" dirty="0"/>
              <a:t> holds that producers will normally offer more for sale at higher prices and less at lower prices. </a:t>
            </a:r>
          </a:p>
          <a:p>
            <a:pPr marL="274320" indent="-274320" eaLnBrk="1" fontAlgn="auto" hangingPunct="1">
              <a:spcBef>
                <a:spcPts val="580"/>
              </a:spcBef>
              <a:spcAft>
                <a:spcPts val="0"/>
              </a:spcAft>
              <a:buFont typeface="Arial" pitchFamily="34" charset="0"/>
              <a:buChar char="•"/>
              <a:defRPr/>
            </a:pPr>
            <a:endParaRPr lang="en-US" dirty="0"/>
          </a:p>
        </p:txBody>
      </p:sp>
      <p:graphicFrame>
        <p:nvGraphicFramePr>
          <p:cNvPr id="4" name="Chart 3">
            <a:extLst>
              <a:ext uri="{FF2B5EF4-FFF2-40B4-BE49-F238E27FC236}">
                <a16:creationId xmlns:a16="http://schemas.microsoft.com/office/drawing/2014/main" id="{2D661E0F-CE31-8BC2-0CD1-7F39AA506BC2}"/>
              </a:ext>
            </a:extLst>
          </p:cNvPr>
          <p:cNvGraphicFramePr/>
          <p:nvPr/>
        </p:nvGraphicFramePr>
        <p:xfrm>
          <a:off x="3886200" y="3733800"/>
          <a:ext cx="5410200" cy="2667000"/>
        </p:xfrm>
        <a:graphic>
          <a:graphicData uri="http://schemas.openxmlformats.org/drawingml/2006/chart">
            <c:chart xmlns:c="http://schemas.openxmlformats.org/drawingml/2006/chart" xmlns:r="http://schemas.openxmlformats.org/officeDocument/2006/relationships" r:id="rId2"/>
          </a:graphicData>
        </a:graphic>
      </p:graphicFrame>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a:extLst>
              <a:ext uri="{FF2B5EF4-FFF2-40B4-BE49-F238E27FC236}">
                <a16:creationId xmlns:a16="http://schemas.microsoft.com/office/drawing/2014/main" id="{821BE269-0826-C57C-C3A7-1EA4D598F504}"/>
              </a:ext>
            </a:extLst>
          </p:cNvPr>
          <p:cNvSpPr>
            <a:spLocks noGrp="1"/>
          </p:cNvSpPr>
          <p:nvPr>
            <p:ph type="title"/>
          </p:nvPr>
        </p:nvSpPr>
        <p:spPr/>
        <p:txBody>
          <a:bodyPr/>
          <a:lstStyle/>
          <a:p>
            <a:pPr eaLnBrk="1" hangingPunct="1"/>
            <a:r>
              <a:rPr lang="en-US" altLang="en-US"/>
              <a:t>Introduction to Supply</a:t>
            </a:r>
          </a:p>
        </p:txBody>
      </p:sp>
      <p:sp>
        <p:nvSpPr>
          <p:cNvPr id="34819" name="Content Placeholder 2">
            <a:extLst>
              <a:ext uri="{FF2B5EF4-FFF2-40B4-BE49-F238E27FC236}">
                <a16:creationId xmlns:a16="http://schemas.microsoft.com/office/drawing/2014/main" id="{111F02AC-A6B7-F93A-0E4E-D3E9D3524821}"/>
              </a:ext>
            </a:extLst>
          </p:cNvPr>
          <p:cNvSpPr>
            <a:spLocks noGrp="1"/>
          </p:cNvSpPr>
          <p:nvPr>
            <p:ph sz="quarter" idx="1"/>
          </p:nvPr>
        </p:nvSpPr>
        <p:spPr>
          <a:xfrm>
            <a:off x="1828800" y="1600200"/>
            <a:ext cx="8382000" cy="5105400"/>
          </a:xfrm>
        </p:spPr>
        <p:txBody>
          <a:bodyPr/>
          <a:lstStyle/>
          <a:p>
            <a:pPr eaLnBrk="1" hangingPunct="1"/>
            <a:r>
              <a:rPr lang="en-US" altLang="en-US"/>
              <a:t>The reason the supply curve slopes upward is due to costs and profit. </a:t>
            </a:r>
          </a:p>
          <a:p>
            <a:pPr eaLnBrk="1" hangingPunct="1"/>
            <a:r>
              <a:rPr lang="en-US" altLang="en-US"/>
              <a:t>Producers purchase resources and use them to produce output.</a:t>
            </a:r>
          </a:p>
          <a:p>
            <a:pPr lvl="1" eaLnBrk="1" hangingPunct="1"/>
            <a:r>
              <a:rPr lang="en-US" altLang="en-US"/>
              <a:t>Producers will incur costs as they bid resources away from their alternative uses.</a:t>
            </a:r>
          </a:p>
          <a:p>
            <a:pPr eaLnBrk="1" hangingPunct="1"/>
            <a:endParaRPr lang="en-US" altLang="en-US"/>
          </a:p>
          <a:p>
            <a:pPr eaLnBrk="1" hangingPunct="1"/>
            <a:endParaRPr lang="en-US" altLang="en-US"/>
          </a:p>
        </p:txBody>
      </p:sp>
      <p:pic>
        <p:nvPicPr>
          <p:cNvPr id="34820" name="Picture 5">
            <a:extLst>
              <a:ext uri="{FF2B5EF4-FFF2-40B4-BE49-F238E27FC236}">
                <a16:creationId xmlns:a16="http://schemas.microsoft.com/office/drawing/2014/main" id="{065CBC58-2682-472D-52D8-8CBD73E7A2F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24800" y="4859338"/>
            <a:ext cx="2743200" cy="1998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4821" name="Picture 6">
            <a:extLst>
              <a:ext uri="{FF2B5EF4-FFF2-40B4-BE49-F238E27FC236}">
                <a16:creationId xmlns:a16="http://schemas.microsoft.com/office/drawing/2014/main" id="{F740A87C-1B17-2CB6-A578-E9ECC8E7C67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86400" y="4978400"/>
            <a:ext cx="1638300" cy="187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4822" name="Picture 7">
            <a:extLst>
              <a:ext uri="{FF2B5EF4-FFF2-40B4-BE49-F238E27FC236}">
                <a16:creationId xmlns:a16="http://schemas.microsoft.com/office/drawing/2014/main" id="{F1F9BB43-81E1-122B-398B-CB8AF7EDB57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05000" y="4992688"/>
            <a:ext cx="2819400" cy="1865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4823" name="Picture 4">
            <a:extLst>
              <a:ext uri="{FF2B5EF4-FFF2-40B4-BE49-F238E27FC236}">
                <a16:creationId xmlns:a16="http://schemas.microsoft.com/office/drawing/2014/main" id="{A9DB996A-2E97-74FF-1EF4-2BE1929CD6D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763000" y="228600"/>
            <a:ext cx="1447800" cy="1447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a:extLst>
              <a:ext uri="{FF2B5EF4-FFF2-40B4-BE49-F238E27FC236}">
                <a16:creationId xmlns:a16="http://schemas.microsoft.com/office/drawing/2014/main" id="{28C925A8-394F-D335-5C9A-1051E99EF070}"/>
              </a:ext>
            </a:extLst>
          </p:cNvPr>
          <p:cNvSpPr>
            <a:spLocks noGrp="1"/>
          </p:cNvSpPr>
          <p:nvPr>
            <p:ph type="title"/>
          </p:nvPr>
        </p:nvSpPr>
        <p:spPr/>
        <p:txBody>
          <a:bodyPr/>
          <a:lstStyle/>
          <a:p>
            <a:pPr eaLnBrk="1" hangingPunct="1"/>
            <a:r>
              <a:rPr lang="en-US" altLang="en-US"/>
              <a:t>Introduction to Supply</a:t>
            </a:r>
          </a:p>
        </p:txBody>
      </p:sp>
      <p:sp>
        <p:nvSpPr>
          <p:cNvPr id="35843" name="Content Placeholder 2">
            <a:extLst>
              <a:ext uri="{FF2B5EF4-FFF2-40B4-BE49-F238E27FC236}">
                <a16:creationId xmlns:a16="http://schemas.microsoft.com/office/drawing/2014/main" id="{93B33243-D5BD-0D48-DEFE-D326542679EC}"/>
              </a:ext>
            </a:extLst>
          </p:cNvPr>
          <p:cNvSpPr>
            <a:spLocks noGrp="1"/>
          </p:cNvSpPr>
          <p:nvPr>
            <p:ph sz="quarter" idx="1"/>
          </p:nvPr>
        </p:nvSpPr>
        <p:spPr/>
        <p:txBody>
          <a:bodyPr/>
          <a:lstStyle/>
          <a:p>
            <a:pPr eaLnBrk="1" hangingPunct="1"/>
            <a:r>
              <a:rPr lang="en-US" altLang="en-US" sz="2800"/>
              <a:t>Businesses provide goods and services hoping to make a profit. </a:t>
            </a:r>
          </a:p>
          <a:p>
            <a:pPr marL="971550" lvl="1" indent="-514350" eaLnBrk="1" hangingPunct="1"/>
            <a:r>
              <a:rPr lang="en-US" altLang="en-US" sz="2600" b="1"/>
              <a:t>Profit</a:t>
            </a:r>
            <a:r>
              <a:rPr lang="en-US" altLang="en-US" sz="2600"/>
              <a:t> is the money a business has left over after it covers its costs.</a:t>
            </a:r>
          </a:p>
          <a:p>
            <a:pPr marL="971550" lvl="1" indent="-514350" eaLnBrk="1" hangingPunct="1"/>
            <a:r>
              <a:rPr lang="en-US" altLang="en-US" sz="2600"/>
              <a:t>Businesses try to sell at prices high enough to cover their costs with some profit left over. </a:t>
            </a:r>
          </a:p>
          <a:p>
            <a:pPr marL="971550" lvl="1" indent="-514350" eaLnBrk="1" hangingPunct="1"/>
            <a:r>
              <a:rPr lang="en-US" altLang="en-US" sz="2600"/>
              <a:t>The higher the price for a good, the more profit a business will make after paying the cost for resources.</a:t>
            </a:r>
          </a:p>
          <a:p>
            <a:pPr eaLnBrk="1" hangingPunct="1"/>
            <a:endParaRPr lang="en-US" altLang="en-US"/>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a:extLst>
              <a:ext uri="{FF2B5EF4-FFF2-40B4-BE49-F238E27FC236}">
                <a16:creationId xmlns:a16="http://schemas.microsoft.com/office/drawing/2014/main" id="{C3CF9C34-F19A-5689-8060-5BFD482FE4D4}"/>
              </a:ext>
            </a:extLst>
          </p:cNvPr>
          <p:cNvSpPr>
            <a:spLocks noGrp="1"/>
          </p:cNvSpPr>
          <p:nvPr>
            <p:ph type="title"/>
          </p:nvPr>
        </p:nvSpPr>
        <p:spPr>
          <a:xfrm>
            <a:off x="1905000" y="-152400"/>
            <a:ext cx="8229600" cy="1143000"/>
          </a:xfrm>
        </p:spPr>
        <p:txBody>
          <a:bodyPr/>
          <a:lstStyle/>
          <a:p>
            <a:pPr eaLnBrk="1" hangingPunct="1"/>
            <a:r>
              <a:rPr lang="en-US" altLang="en-US"/>
              <a:t>Changes in Supply</a:t>
            </a:r>
          </a:p>
        </p:txBody>
      </p:sp>
      <p:sp>
        <p:nvSpPr>
          <p:cNvPr id="36867" name="Content Placeholder 2">
            <a:extLst>
              <a:ext uri="{FF2B5EF4-FFF2-40B4-BE49-F238E27FC236}">
                <a16:creationId xmlns:a16="http://schemas.microsoft.com/office/drawing/2014/main" id="{21F9604D-E5DD-2AC1-AFB9-86A45C98E29A}"/>
              </a:ext>
            </a:extLst>
          </p:cNvPr>
          <p:cNvSpPr>
            <a:spLocks noGrp="1"/>
          </p:cNvSpPr>
          <p:nvPr>
            <p:ph sz="quarter" idx="1"/>
          </p:nvPr>
        </p:nvSpPr>
        <p:spPr/>
        <p:txBody>
          <a:bodyPr/>
          <a:lstStyle/>
          <a:p>
            <a:pPr eaLnBrk="1" hangingPunct="1"/>
            <a:endParaRPr lang="en-US" altLang="en-US"/>
          </a:p>
        </p:txBody>
      </p:sp>
      <p:graphicFrame>
        <p:nvGraphicFramePr>
          <p:cNvPr id="4" name="Chart 3">
            <a:extLst>
              <a:ext uri="{FF2B5EF4-FFF2-40B4-BE49-F238E27FC236}">
                <a16:creationId xmlns:a16="http://schemas.microsoft.com/office/drawing/2014/main" id="{F10240B7-B515-A86F-E1AC-C36DA1AACE19}"/>
              </a:ext>
            </a:extLst>
          </p:cNvPr>
          <p:cNvGraphicFramePr/>
          <p:nvPr/>
        </p:nvGraphicFramePr>
        <p:xfrm>
          <a:off x="1828800" y="1524000"/>
          <a:ext cx="8458200" cy="5334000"/>
        </p:xfrm>
        <a:graphic>
          <a:graphicData uri="http://schemas.openxmlformats.org/drawingml/2006/chart">
            <c:chart xmlns:c="http://schemas.openxmlformats.org/drawingml/2006/chart" xmlns:r="http://schemas.openxmlformats.org/officeDocument/2006/relationships" r:id="rId2"/>
          </a:graphicData>
        </a:graphic>
      </p:graphicFrame>
      <p:sp>
        <p:nvSpPr>
          <p:cNvPr id="5" name="Text Box 23">
            <a:extLst>
              <a:ext uri="{FF2B5EF4-FFF2-40B4-BE49-F238E27FC236}">
                <a16:creationId xmlns:a16="http://schemas.microsoft.com/office/drawing/2014/main" id="{27D0FBAB-29BA-BC20-B070-0CD1B824E4C2}"/>
              </a:ext>
            </a:extLst>
          </p:cNvPr>
          <p:cNvSpPr txBox="1">
            <a:spLocks noChangeArrowheads="1"/>
          </p:cNvSpPr>
          <p:nvPr/>
        </p:nvSpPr>
        <p:spPr bwMode="auto">
          <a:xfrm>
            <a:off x="8382000" y="2057401"/>
            <a:ext cx="1905000" cy="708025"/>
          </a:xfrm>
          <a:prstGeom prst="rect">
            <a:avLst/>
          </a:prstGeom>
          <a:solidFill>
            <a:srgbClr val="7E9CE8"/>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 typeface="Arial" panose="020B0604020202020204" pitchFamily="34" charset="0"/>
              <a:buChar char="•"/>
              <a:tabLst/>
              <a:defRPr/>
            </a:pPr>
            <a:r>
              <a:rPr kumimoji="0" lang="en-GB" altLang="en-US" sz="1000" b="0" i="0" u="none" strike="noStrike" kern="1200" cap="none" spc="0" normalizeH="0" baseline="0" noProof="0">
                <a:ln>
                  <a:noFill/>
                </a:ln>
                <a:solidFill>
                  <a:prstClr val="black"/>
                </a:solidFill>
                <a:effectLst/>
                <a:uLnTx/>
                <a:uFillTx/>
                <a:latin typeface="Verdana" panose="020B0604030504040204" pitchFamily="34" charset="0"/>
                <a:ea typeface="+mn-ea"/>
                <a:cs typeface="Times New Roman" panose="02020603050405020304" pitchFamily="18" charset="0"/>
              </a:rPr>
              <a:t>If the price of Widgets fell to $2, then the Quantity Supplied would fall to 4 Widgets.</a:t>
            </a:r>
          </a:p>
        </p:txBody>
      </p:sp>
      <p:sp>
        <p:nvSpPr>
          <p:cNvPr id="6" name="Straight Connector 5">
            <a:extLst>
              <a:ext uri="{FF2B5EF4-FFF2-40B4-BE49-F238E27FC236}">
                <a16:creationId xmlns:a16="http://schemas.microsoft.com/office/drawing/2014/main" id="{75FCC006-6757-499E-2785-8341EDCE8166}"/>
              </a:ext>
            </a:extLst>
          </p:cNvPr>
          <p:cNvSpPr/>
          <p:nvPr/>
        </p:nvSpPr>
        <p:spPr>
          <a:xfrm rot="10800000" flipV="1">
            <a:off x="2514600" y="4800600"/>
            <a:ext cx="2057400" cy="0"/>
          </a:xfrm>
          <a:prstGeom prst="line">
            <a:avLst/>
          </a:prstGeom>
          <a:ln w="38100">
            <a:prstDash val="dash"/>
          </a:ln>
        </p:spPr>
        <p:style>
          <a:lnRef idx="1">
            <a:schemeClr val="accent1"/>
          </a:lnRef>
          <a:fillRef idx="0">
            <a:schemeClr val="accent1"/>
          </a:fillRef>
          <a:effectRef idx="0">
            <a:schemeClr val="accent1"/>
          </a:effectRef>
          <a:fontRef idx="minor">
            <a:schemeClr val="tx1"/>
          </a:fontRef>
        </p:style>
        <p:txBody>
          <a:bodyPr/>
          <a:lstStyle>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prstClr val="black"/>
              </a:solidFill>
              <a:effectLst/>
              <a:uLnTx/>
              <a:uFillTx/>
              <a:latin typeface="Perpetua"/>
              <a:ea typeface="+mn-ea"/>
              <a:cs typeface="+mn-cs"/>
            </a:endParaRPr>
          </a:p>
        </p:txBody>
      </p:sp>
      <p:sp>
        <p:nvSpPr>
          <p:cNvPr id="7" name="Straight Connector 6">
            <a:extLst>
              <a:ext uri="{FF2B5EF4-FFF2-40B4-BE49-F238E27FC236}">
                <a16:creationId xmlns:a16="http://schemas.microsoft.com/office/drawing/2014/main" id="{72FAEEF0-65BE-F1B0-62FB-C7A0C7544AC5}"/>
              </a:ext>
            </a:extLst>
          </p:cNvPr>
          <p:cNvSpPr/>
          <p:nvPr/>
        </p:nvSpPr>
        <p:spPr>
          <a:xfrm rot="5400000" flipV="1">
            <a:off x="3962400" y="5562600"/>
            <a:ext cx="1371600" cy="0"/>
          </a:xfrm>
          <a:prstGeom prst="line">
            <a:avLst/>
          </a:prstGeom>
          <a:ln w="38100">
            <a:solidFill>
              <a:schemeClr val="accent1"/>
            </a:solidFill>
            <a:prstDash val="dash"/>
          </a:ln>
        </p:spPr>
        <p:style>
          <a:lnRef idx="1">
            <a:schemeClr val="accent1"/>
          </a:lnRef>
          <a:fillRef idx="0">
            <a:schemeClr val="accent1"/>
          </a:fillRef>
          <a:effectRef idx="0">
            <a:schemeClr val="accent1"/>
          </a:effectRef>
          <a:fontRef idx="minor">
            <a:schemeClr val="tx1"/>
          </a:fontRef>
        </p:style>
        <p:txBody>
          <a:bodyPr/>
          <a:lstStyle>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prstClr val="black"/>
              </a:solidFill>
              <a:effectLst/>
              <a:uLnTx/>
              <a:uFillTx/>
              <a:latin typeface="Perpetua"/>
              <a:ea typeface="+mn-ea"/>
              <a:cs typeface="+mn-cs"/>
            </a:endParaRPr>
          </a:p>
        </p:txBody>
      </p:sp>
      <p:sp>
        <p:nvSpPr>
          <p:cNvPr id="8" name="Left Arrow 7">
            <a:extLst>
              <a:ext uri="{FF2B5EF4-FFF2-40B4-BE49-F238E27FC236}">
                <a16:creationId xmlns:a16="http://schemas.microsoft.com/office/drawing/2014/main" id="{4AE0BD60-340F-CB65-F548-33F46B84CAEB}"/>
              </a:ext>
            </a:extLst>
          </p:cNvPr>
          <p:cNvSpPr/>
          <p:nvPr/>
        </p:nvSpPr>
        <p:spPr>
          <a:xfrm>
            <a:off x="4876800" y="6248400"/>
            <a:ext cx="685800" cy="228600"/>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Perpetua"/>
              <a:ea typeface="+mn-ea"/>
              <a:cs typeface="+mn-cs"/>
            </a:endParaRPr>
          </a:p>
        </p:txBody>
      </p:sp>
      <p:sp>
        <p:nvSpPr>
          <p:cNvPr id="9" name="Down Arrow 8">
            <a:extLst>
              <a:ext uri="{FF2B5EF4-FFF2-40B4-BE49-F238E27FC236}">
                <a16:creationId xmlns:a16="http://schemas.microsoft.com/office/drawing/2014/main" id="{F12AC984-FE30-F5B6-1ACE-89A99388ED78}"/>
              </a:ext>
            </a:extLst>
          </p:cNvPr>
          <p:cNvSpPr/>
          <p:nvPr/>
        </p:nvSpPr>
        <p:spPr>
          <a:xfrm>
            <a:off x="2209800" y="4191000"/>
            <a:ext cx="228600" cy="45720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Perpetua"/>
              <a:ea typeface="+mn-ea"/>
              <a:cs typeface="+mn-cs"/>
            </a:endParaRPr>
          </a:p>
        </p:txBody>
      </p:sp>
      <p:sp>
        <p:nvSpPr>
          <p:cNvPr id="10" name="Straight Connector 9">
            <a:extLst>
              <a:ext uri="{FF2B5EF4-FFF2-40B4-BE49-F238E27FC236}">
                <a16:creationId xmlns:a16="http://schemas.microsoft.com/office/drawing/2014/main" id="{C4E23E5F-7245-2E9F-9BFA-F58AF1F43918}"/>
              </a:ext>
            </a:extLst>
          </p:cNvPr>
          <p:cNvSpPr/>
          <p:nvPr/>
        </p:nvSpPr>
        <p:spPr>
          <a:xfrm rot="10800000">
            <a:off x="2438400" y="4114800"/>
            <a:ext cx="3200400" cy="1588"/>
          </a:xfrm>
          <a:prstGeom prst="line">
            <a:avLst/>
          </a:prstGeom>
          <a:ln w="38100">
            <a:prstDash val="dash"/>
          </a:ln>
        </p:spPr>
        <p:style>
          <a:lnRef idx="1">
            <a:schemeClr val="accent1"/>
          </a:lnRef>
          <a:fillRef idx="0">
            <a:schemeClr val="accent1"/>
          </a:fillRef>
          <a:effectRef idx="0">
            <a:schemeClr val="accent1"/>
          </a:effectRef>
          <a:fontRef idx="minor">
            <a:schemeClr val="tx1"/>
          </a:fontRef>
        </p:style>
        <p:txBody>
          <a:bodyPr/>
          <a:lstStyle>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prstClr val="black"/>
              </a:solidFill>
              <a:effectLst/>
              <a:uLnTx/>
              <a:uFillTx/>
              <a:latin typeface="Perpetua"/>
              <a:ea typeface="+mn-ea"/>
              <a:cs typeface="+mn-cs"/>
            </a:endParaRPr>
          </a:p>
        </p:txBody>
      </p:sp>
      <p:sp>
        <p:nvSpPr>
          <p:cNvPr id="11" name="Straight Connector 10">
            <a:extLst>
              <a:ext uri="{FF2B5EF4-FFF2-40B4-BE49-F238E27FC236}">
                <a16:creationId xmlns:a16="http://schemas.microsoft.com/office/drawing/2014/main" id="{EB4A7A1F-ECC8-54F2-5C59-26DC4E50FBE2}"/>
              </a:ext>
            </a:extLst>
          </p:cNvPr>
          <p:cNvSpPr/>
          <p:nvPr/>
        </p:nvSpPr>
        <p:spPr>
          <a:xfrm rot="5400000">
            <a:off x="4687094" y="5142706"/>
            <a:ext cx="2057400" cy="1588"/>
          </a:xfrm>
          <a:prstGeom prst="line">
            <a:avLst/>
          </a:prstGeom>
          <a:ln w="38100">
            <a:solidFill>
              <a:schemeClr val="accent1"/>
            </a:solidFill>
            <a:prstDash val="dash"/>
          </a:ln>
        </p:spPr>
        <p:style>
          <a:lnRef idx="1">
            <a:schemeClr val="accent1"/>
          </a:lnRef>
          <a:fillRef idx="0">
            <a:schemeClr val="accent1"/>
          </a:fillRef>
          <a:effectRef idx="0">
            <a:schemeClr val="accent1"/>
          </a:effectRef>
          <a:fontRef idx="minor">
            <a:schemeClr val="tx1"/>
          </a:fontRef>
        </p:style>
        <p:txBody>
          <a:bodyPr/>
          <a:lstStyle>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prstClr val="black"/>
              </a:solidFill>
              <a:effectLst/>
              <a:uLnTx/>
              <a:uFillTx/>
              <a:latin typeface="Perpetua"/>
              <a:ea typeface="+mn-ea"/>
              <a:cs typeface="+mn-cs"/>
            </a:endParaRPr>
          </a:p>
        </p:txBody>
      </p:sp>
      <p:sp>
        <p:nvSpPr>
          <p:cNvPr id="36876" name="Rectangle 12">
            <a:extLst>
              <a:ext uri="{FF2B5EF4-FFF2-40B4-BE49-F238E27FC236}">
                <a16:creationId xmlns:a16="http://schemas.microsoft.com/office/drawing/2014/main" id="{9121ABB4-6BD3-180B-A59B-1C25BACF91ED}"/>
              </a:ext>
            </a:extLst>
          </p:cNvPr>
          <p:cNvSpPr>
            <a:spLocks noChangeArrowheads="1"/>
          </p:cNvSpPr>
          <p:nvPr/>
        </p:nvSpPr>
        <p:spPr bwMode="auto">
          <a:xfrm>
            <a:off x="2133600" y="769938"/>
            <a:ext cx="7620000" cy="830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GB" altLang="en-US" sz="2400" b="0" i="0" u="none" strike="noStrike" kern="1200" cap="none" spc="0" normalizeH="0" baseline="0" noProof="0">
                <a:ln>
                  <a:noFill/>
                </a:ln>
                <a:solidFill>
                  <a:prstClr val="black"/>
                </a:solidFill>
                <a:effectLst/>
                <a:uLnTx/>
                <a:uFillTx/>
                <a:latin typeface="Calibri" panose="020F0502020204030204" pitchFamily="34" charset="0"/>
                <a:ea typeface="+mn-ea"/>
                <a:cs typeface="+mn-cs"/>
              </a:rPr>
              <a:t>Change in the quantity supplied due to a price change occurs ALONG the supply curve</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55"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anim calcmode="lin" valueType="num">
                                      <p:cBhvr>
                                        <p:cTn id="11" dur="1000" fill="hold"/>
                                        <p:tgtEl>
                                          <p:spTgt spid="9"/>
                                        </p:tgtEl>
                                        <p:attrNameLst>
                                          <p:attrName>ppt_w</p:attrName>
                                        </p:attrNameLst>
                                      </p:cBhvr>
                                      <p:tavLst>
                                        <p:tav tm="0">
                                          <p:val>
                                            <p:strVal val="#ppt_w*0.70"/>
                                          </p:val>
                                        </p:tav>
                                        <p:tav tm="100000">
                                          <p:val>
                                            <p:strVal val="#ppt_w"/>
                                          </p:val>
                                        </p:tav>
                                      </p:tavLst>
                                    </p:anim>
                                    <p:anim calcmode="lin" valueType="num">
                                      <p:cBhvr>
                                        <p:cTn id="12" dur="1000" fill="hold"/>
                                        <p:tgtEl>
                                          <p:spTgt spid="9"/>
                                        </p:tgtEl>
                                        <p:attrNameLst>
                                          <p:attrName>ppt_h</p:attrName>
                                        </p:attrNameLst>
                                      </p:cBhvr>
                                      <p:tavLst>
                                        <p:tav tm="0">
                                          <p:val>
                                            <p:strVal val="#ppt_h"/>
                                          </p:val>
                                        </p:tav>
                                        <p:tav tm="100000">
                                          <p:val>
                                            <p:strVal val="#ppt_h"/>
                                          </p:val>
                                        </p:tav>
                                      </p:tavLst>
                                    </p:anim>
                                    <p:animEffect transition="in" filter="fade">
                                      <p:cBhvr>
                                        <p:cTn id="13" dur="1000"/>
                                        <p:tgtEl>
                                          <p:spTgt spid="9"/>
                                        </p:tgtEl>
                                      </p:cBhvr>
                                    </p:animEffect>
                                  </p:childTnLst>
                                </p:cTn>
                              </p:par>
                            </p:childTnLst>
                          </p:cTn>
                        </p:par>
                      </p:childTnLst>
                    </p:cTn>
                  </p:par>
                  <p:par>
                    <p:cTn id="14" fill="hold" nodeType="clickPar">
                      <p:stCondLst>
                        <p:cond delay="indefinite"/>
                      </p:stCondLst>
                      <p:childTnLst>
                        <p:par>
                          <p:cTn id="15" fill="hold" nodeType="withGroup">
                            <p:stCondLst>
                              <p:cond delay="0"/>
                            </p:stCondLst>
                            <p:childTnLst>
                              <p:par>
                                <p:cTn id="16" presetID="1" presetClass="entr" presetSubtype="0" fill="hold" nodeType="clickEffect">
                                  <p:stCondLst>
                                    <p:cond delay="0"/>
                                  </p:stCondLst>
                                  <p:childTnLst>
                                    <p:set>
                                      <p:cBhvr>
                                        <p:cTn id="17" dur="1" fill="hold">
                                          <p:stCondLst>
                                            <p:cond delay="0"/>
                                          </p:stCondLst>
                                        </p:cTn>
                                        <p:tgtEl>
                                          <p:spTgt spid="6"/>
                                        </p:tgtEl>
                                        <p:attrNameLst>
                                          <p:attrName>style.visibility</p:attrName>
                                        </p:attrNameLst>
                                      </p:cBhvr>
                                      <p:to>
                                        <p:strVal val="visible"/>
                                      </p:to>
                                    </p:set>
                                  </p:childTnLst>
                                </p:cTn>
                              </p:par>
                            </p:childTnLst>
                          </p:cTn>
                        </p:par>
                        <p:par>
                          <p:cTn id="18" fill="hold" nodeType="afterGroup">
                            <p:stCondLst>
                              <p:cond delay="0"/>
                            </p:stCondLst>
                            <p:childTnLst>
                              <p:par>
                                <p:cTn id="19" presetID="1" presetClass="exit" presetSubtype="0" fill="hold" nodeType="afterEffect">
                                  <p:stCondLst>
                                    <p:cond delay="2000"/>
                                  </p:stCondLst>
                                  <p:childTnLst>
                                    <p:set>
                                      <p:cBhvr>
                                        <p:cTn id="20" dur="1" fill="hold">
                                          <p:stCondLst>
                                            <p:cond delay="0"/>
                                          </p:stCondLst>
                                        </p:cTn>
                                        <p:tgtEl>
                                          <p:spTgt spid="10"/>
                                        </p:tgtEl>
                                        <p:attrNameLst>
                                          <p:attrName>style.visibility</p:attrName>
                                        </p:attrNameLst>
                                      </p:cBhvr>
                                      <p:to>
                                        <p:strVal val="hidden"/>
                                      </p:to>
                                    </p:set>
                                  </p:childTnLst>
                                </p:cTn>
                              </p:par>
                            </p:childTnLst>
                          </p:cTn>
                        </p:par>
                      </p:childTnLst>
                    </p:cTn>
                  </p:par>
                  <p:par>
                    <p:cTn id="21" fill="hold" nodeType="clickPar">
                      <p:stCondLst>
                        <p:cond delay="indefinite"/>
                      </p:stCondLst>
                      <p:childTnLst>
                        <p:par>
                          <p:cTn id="22" fill="hold" nodeType="withGroup">
                            <p:stCondLst>
                              <p:cond delay="0"/>
                            </p:stCondLst>
                            <p:childTnLst>
                              <p:par>
                                <p:cTn id="23" presetID="55" presetClass="entr" presetSubtype="0"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anim calcmode="lin" valueType="num">
                                      <p:cBhvr>
                                        <p:cTn id="25" dur="1000" fill="hold"/>
                                        <p:tgtEl>
                                          <p:spTgt spid="8"/>
                                        </p:tgtEl>
                                        <p:attrNameLst>
                                          <p:attrName>ppt_w</p:attrName>
                                        </p:attrNameLst>
                                      </p:cBhvr>
                                      <p:tavLst>
                                        <p:tav tm="0">
                                          <p:val>
                                            <p:strVal val="#ppt_w*0.70"/>
                                          </p:val>
                                        </p:tav>
                                        <p:tav tm="100000">
                                          <p:val>
                                            <p:strVal val="#ppt_w"/>
                                          </p:val>
                                        </p:tav>
                                      </p:tavLst>
                                    </p:anim>
                                    <p:anim calcmode="lin" valueType="num">
                                      <p:cBhvr>
                                        <p:cTn id="26" dur="1000" fill="hold"/>
                                        <p:tgtEl>
                                          <p:spTgt spid="8"/>
                                        </p:tgtEl>
                                        <p:attrNameLst>
                                          <p:attrName>ppt_h</p:attrName>
                                        </p:attrNameLst>
                                      </p:cBhvr>
                                      <p:tavLst>
                                        <p:tav tm="0">
                                          <p:val>
                                            <p:strVal val="#ppt_h"/>
                                          </p:val>
                                        </p:tav>
                                        <p:tav tm="100000">
                                          <p:val>
                                            <p:strVal val="#ppt_h"/>
                                          </p:val>
                                        </p:tav>
                                      </p:tavLst>
                                    </p:anim>
                                    <p:animEffect transition="in" filter="fade">
                                      <p:cBhvr>
                                        <p:cTn id="27" dur="1000"/>
                                        <p:tgtEl>
                                          <p:spTgt spid="8"/>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 presetClass="entr" presetSubtype="0" fill="hold" nodeType="clickEffect">
                                  <p:stCondLst>
                                    <p:cond delay="0"/>
                                  </p:stCondLst>
                                  <p:childTnLst>
                                    <p:set>
                                      <p:cBhvr>
                                        <p:cTn id="31" dur="1" fill="hold">
                                          <p:stCondLst>
                                            <p:cond delay="0"/>
                                          </p:stCondLst>
                                        </p:cTn>
                                        <p:tgtEl>
                                          <p:spTgt spid="7"/>
                                        </p:tgtEl>
                                        <p:attrNameLst>
                                          <p:attrName>style.visibility</p:attrName>
                                        </p:attrNameLst>
                                      </p:cBhvr>
                                      <p:to>
                                        <p:strVal val="visible"/>
                                      </p:to>
                                    </p:set>
                                  </p:childTnLst>
                                </p:cTn>
                              </p:par>
                              <p:par>
                                <p:cTn id="32" presetID="1" presetClass="exit" presetSubtype="0" fill="hold" nodeType="withEffect">
                                  <p:stCondLst>
                                    <p:cond delay="2000"/>
                                  </p:stCondLst>
                                  <p:childTnLst>
                                    <p:set>
                                      <p:cBhvr>
                                        <p:cTn id="33" dur="1" fill="hold">
                                          <p:stCondLst>
                                            <p:cond delay="0"/>
                                          </p:stCondLst>
                                        </p:cTn>
                                        <p:tgtEl>
                                          <p:spTgt spid="11"/>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8" grpId="0" animBg="1"/>
      <p:bldP spid="9"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a:extLst>
              <a:ext uri="{FF2B5EF4-FFF2-40B4-BE49-F238E27FC236}">
                <a16:creationId xmlns:a16="http://schemas.microsoft.com/office/drawing/2014/main" id="{CF9AC4B5-4EC2-8A0F-35E7-19ACF6A197C3}"/>
              </a:ext>
            </a:extLst>
          </p:cNvPr>
          <p:cNvSpPr>
            <a:spLocks noGrp="1"/>
          </p:cNvSpPr>
          <p:nvPr>
            <p:ph type="title"/>
          </p:nvPr>
        </p:nvSpPr>
        <p:spPr>
          <a:xfrm>
            <a:off x="1981200" y="0"/>
            <a:ext cx="8229600" cy="1143000"/>
          </a:xfrm>
        </p:spPr>
        <p:txBody>
          <a:bodyPr/>
          <a:lstStyle/>
          <a:p>
            <a:pPr eaLnBrk="1" hangingPunct="1"/>
            <a:r>
              <a:rPr lang="en-US" altLang="en-US"/>
              <a:t>Changes in Supply</a:t>
            </a:r>
          </a:p>
        </p:txBody>
      </p:sp>
      <p:sp>
        <p:nvSpPr>
          <p:cNvPr id="3" name="Content Placeholder 2">
            <a:extLst>
              <a:ext uri="{FF2B5EF4-FFF2-40B4-BE49-F238E27FC236}">
                <a16:creationId xmlns:a16="http://schemas.microsoft.com/office/drawing/2014/main" id="{050ED38F-7EA1-6146-60CF-C8C79EBA98DE}"/>
              </a:ext>
            </a:extLst>
          </p:cNvPr>
          <p:cNvSpPr>
            <a:spLocks noGrp="1"/>
          </p:cNvSpPr>
          <p:nvPr>
            <p:ph sz="quarter" idx="1"/>
          </p:nvPr>
        </p:nvSpPr>
        <p:spPr>
          <a:xfrm>
            <a:off x="1981200" y="1219201"/>
            <a:ext cx="8229600" cy="4906963"/>
          </a:xfrm>
        </p:spPr>
        <p:txBody>
          <a:bodyPr rtlCol="0">
            <a:normAutofit lnSpcReduction="10000"/>
          </a:bodyPr>
          <a:lstStyle/>
          <a:p>
            <a:pPr marL="274320" indent="-274320" eaLnBrk="1" fontAlgn="auto" hangingPunct="1">
              <a:spcBef>
                <a:spcPts val="580"/>
              </a:spcBef>
              <a:spcAft>
                <a:spcPts val="0"/>
              </a:spcAft>
              <a:buFont typeface="Arial" pitchFamily="34" charset="0"/>
              <a:buChar char="•"/>
              <a:defRPr/>
            </a:pPr>
            <a:r>
              <a:rPr lang="en-GB" dirty="0"/>
              <a:t>Supply Curves can also shift in response to the following factors:</a:t>
            </a:r>
          </a:p>
          <a:p>
            <a:pPr marL="548640" lvl="1" eaLnBrk="1" fontAlgn="auto" hangingPunct="1">
              <a:spcBef>
                <a:spcPts val="370"/>
              </a:spcBef>
              <a:spcAft>
                <a:spcPts val="0"/>
              </a:spcAft>
              <a:buFont typeface="Arial" pitchFamily="34" charset="0"/>
              <a:buChar char="–"/>
              <a:defRPr/>
            </a:pPr>
            <a:r>
              <a:rPr lang="en-GB" b="1" dirty="0"/>
              <a:t>S</a:t>
            </a:r>
            <a:r>
              <a:rPr lang="en-GB" dirty="0"/>
              <a:t>ubsidies and taxes: government subsides encourage production, while taxes discourage production</a:t>
            </a:r>
          </a:p>
          <a:p>
            <a:pPr marL="548640" lvl="1" eaLnBrk="1" fontAlgn="auto" hangingPunct="1">
              <a:spcBef>
                <a:spcPts val="370"/>
              </a:spcBef>
              <a:spcAft>
                <a:spcPts val="0"/>
              </a:spcAft>
              <a:buFont typeface="Arial" pitchFamily="34" charset="0"/>
              <a:buChar char="–"/>
              <a:defRPr/>
            </a:pPr>
            <a:r>
              <a:rPr lang="en-GB" b="1" dirty="0"/>
              <a:t>T</a:t>
            </a:r>
            <a:r>
              <a:rPr lang="en-GB" dirty="0"/>
              <a:t>echnology: improvements in production increase ability of firms to supply</a:t>
            </a:r>
          </a:p>
          <a:p>
            <a:pPr marL="548640" lvl="1" eaLnBrk="1" fontAlgn="auto" hangingPunct="1">
              <a:spcBef>
                <a:spcPts val="370"/>
              </a:spcBef>
              <a:spcAft>
                <a:spcPts val="0"/>
              </a:spcAft>
              <a:buFont typeface="Arial" pitchFamily="34" charset="0"/>
              <a:buChar char="–"/>
              <a:defRPr/>
            </a:pPr>
            <a:r>
              <a:rPr lang="en-GB" b="1" dirty="0"/>
              <a:t>O</a:t>
            </a:r>
            <a:r>
              <a:rPr lang="en-GB" dirty="0"/>
              <a:t>ther goods: businesses consider the price of goods they could be producing</a:t>
            </a:r>
          </a:p>
          <a:p>
            <a:pPr marL="548640" lvl="1" eaLnBrk="1" fontAlgn="auto" hangingPunct="1">
              <a:spcBef>
                <a:spcPts val="370"/>
              </a:spcBef>
              <a:spcAft>
                <a:spcPts val="0"/>
              </a:spcAft>
              <a:buFont typeface="Arial" pitchFamily="34" charset="0"/>
              <a:buChar char="–"/>
              <a:defRPr/>
            </a:pPr>
            <a:r>
              <a:rPr lang="en-GB" b="1" dirty="0"/>
              <a:t>N</a:t>
            </a:r>
            <a:r>
              <a:rPr lang="en-GB" dirty="0"/>
              <a:t>umber of sellers: how many firms are in the market</a:t>
            </a:r>
          </a:p>
          <a:p>
            <a:pPr marL="548640" lvl="1" eaLnBrk="1" fontAlgn="auto" hangingPunct="1">
              <a:spcBef>
                <a:spcPts val="370"/>
              </a:spcBef>
              <a:spcAft>
                <a:spcPts val="0"/>
              </a:spcAft>
              <a:buFont typeface="Arial" pitchFamily="34" charset="0"/>
              <a:buChar char="–"/>
              <a:defRPr/>
            </a:pPr>
            <a:r>
              <a:rPr lang="en-GB" b="1" dirty="0"/>
              <a:t>E</a:t>
            </a:r>
            <a:r>
              <a:rPr lang="en-GB" dirty="0"/>
              <a:t>xpectations: businesses consider future prices and economic conditions</a:t>
            </a:r>
          </a:p>
          <a:p>
            <a:pPr marL="548640" lvl="1" eaLnBrk="1" fontAlgn="auto" hangingPunct="1">
              <a:spcBef>
                <a:spcPts val="370"/>
              </a:spcBef>
              <a:spcAft>
                <a:spcPts val="0"/>
              </a:spcAft>
              <a:buFont typeface="Arial" pitchFamily="34" charset="0"/>
              <a:buChar char="–"/>
              <a:defRPr/>
            </a:pPr>
            <a:r>
              <a:rPr lang="en-GB" b="1" dirty="0"/>
              <a:t>R</a:t>
            </a:r>
            <a:r>
              <a:rPr lang="en-GB" dirty="0"/>
              <a:t>esource costs: cost to purchase factors of production will influence business decisions</a:t>
            </a:r>
          </a:p>
          <a:p>
            <a:pPr marL="274320" indent="-274320" eaLnBrk="1" fontAlgn="auto" hangingPunct="1">
              <a:spcBef>
                <a:spcPts val="580"/>
              </a:spcBef>
              <a:spcAft>
                <a:spcPts val="0"/>
              </a:spcAft>
              <a:buFont typeface="Arial" pitchFamily="34" charset="0"/>
              <a:buChar char="•"/>
              <a:defRPr/>
            </a:pPr>
            <a:r>
              <a:rPr lang="en-GB" b="1" dirty="0"/>
              <a:t>STONER</a:t>
            </a:r>
            <a:r>
              <a:rPr lang="en-GB" dirty="0"/>
              <a:t>: factors that shift the supply curve</a:t>
            </a:r>
          </a:p>
          <a:p>
            <a:pPr marL="274320" indent="-274320" eaLnBrk="1" fontAlgn="auto" hangingPunct="1">
              <a:spcBef>
                <a:spcPts val="580"/>
              </a:spcBef>
              <a:spcAft>
                <a:spcPts val="0"/>
              </a:spcAft>
              <a:buFont typeface="Arial" pitchFamily="34" charset="0"/>
              <a:buChar char="•"/>
              <a:defRPr/>
            </a:pPr>
            <a:endParaRPr lang="en-GB" dirty="0"/>
          </a:p>
          <a:p>
            <a:pPr marL="274320" indent="-274320" eaLnBrk="1" fontAlgn="auto" hangingPunct="1">
              <a:spcBef>
                <a:spcPts val="580"/>
              </a:spcBef>
              <a:spcAft>
                <a:spcPts val="0"/>
              </a:spcAft>
              <a:buFont typeface="Arial" pitchFamily="34" charset="0"/>
              <a:buChar char="•"/>
              <a:defRPr/>
            </a:pPr>
            <a:endParaRPr lang="en-US"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a:extLst>
              <a:ext uri="{FF2B5EF4-FFF2-40B4-BE49-F238E27FC236}">
                <a16:creationId xmlns:a16="http://schemas.microsoft.com/office/drawing/2014/main" id="{D26F8E7D-2465-0770-9947-08169955F267}"/>
              </a:ext>
            </a:extLst>
          </p:cNvPr>
          <p:cNvSpPr>
            <a:spLocks noGrp="1"/>
          </p:cNvSpPr>
          <p:nvPr>
            <p:ph type="title"/>
          </p:nvPr>
        </p:nvSpPr>
        <p:spPr/>
        <p:txBody>
          <a:bodyPr/>
          <a:lstStyle/>
          <a:p>
            <a:pPr eaLnBrk="1" hangingPunct="1"/>
            <a:r>
              <a:rPr lang="en-US" altLang="en-US"/>
              <a:t>Changes in Supply</a:t>
            </a:r>
          </a:p>
        </p:txBody>
      </p:sp>
      <p:sp>
        <p:nvSpPr>
          <p:cNvPr id="38915" name="Content Placeholder 2">
            <a:extLst>
              <a:ext uri="{FF2B5EF4-FFF2-40B4-BE49-F238E27FC236}">
                <a16:creationId xmlns:a16="http://schemas.microsoft.com/office/drawing/2014/main" id="{0CC13FCF-E22C-128C-3363-9D19B227A9FF}"/>
              </a:ext>
            </a:extLst>
          </p:cNvPr>
          <p:cNvSpPr>
            <a:spLocks noGrp="1"/>
          </p:cNvSpPr>
          <p:nvPr>
            <p:ph sz="quarter" idx="1"/>
          </p:nvPr>
        </p:nvSpPr>
        <p:spPr/>
        <p:txBody>
          <a:bodyPr/>
          <a:lstStyle/>
          <a:p>
            <a:pPr eaLnBrk="1" hangingPunct="1"/>
            <a:endParaRPr lang="en-US" altLang="en-US"/>
          </a:p>
        </p:txBody>
      </p:sp>
      <p:graphicFrame>
        <p:nvGraphicFramePr>
          <p:cNvPr id="5" name="Chart 4">
            <a:extLst>
              <a:ext uri="{FF2B5EF4-FFF2-40B4-BE49-F238E27FC236}">
                <a16:creationId xmlns:a16="http://schemas.microsoft.com/office/drawing/2014/main" id="{142AF4DF-8BFC-AD5A-E730-F985603C0E7E}"/>
              </a:ext>
            </a:extLst>
          </p:cNvPr>
          <p:cNvGraphicFramePr/>
          <p:nvPr/>
        </p:nvGraphicFramePr>
        <p:xfrm>
          <a:off x="1828800" y="1524000"/>
          <a:ext cx="8458200" cy="5334000"/>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7" name="Chart 6">
            <a:extLst>
              <a:ext uri="{FF2B5EF4-FFF2-40B4-BE49-F238E27FC236}">
                <a16:creationId xmlns:a16="http://schemas.microsoft.com/office/drawing/2014/main" id="{08DC21EF-3CF9-4F07-44BF-314AFBFB2E37}"/>
              </a:ext>
            </a:extLst>
          </p:cNvPr>
          <p:cNvGraphicFramePr/>
          <p:nvPr/>
        </p:nvGraphicFramePr>
        <p:xfrm>
          <a:off x="1828800" y="1524000"/>
          <a:ext cx="8458200" cy="5334000"/>
        </p:xfrm>
        <a:graphic>
          <a:graphicData uri="http://schemas.openxmlformats.org/drawingml/2006/chart">
            <c:chart xmlns:c="http://schemas.openxmlformats.org/drawingml/2006/chart" xmlns:r="http://schemas.openxmlformats.org/officeDocument/2006/relationships" r:id="rId3"/>
          </a:graphicData>
        </a:graphic>
      </p:graphicFrame>
      <p:sp>
        <p:nvSpPr>
          <p:cNvPr id="38918" name="Text Box 23">
            <a:extLst>
              <a:ext uri="{FF2B5EF4-FFF2-40B4-BE49-F238E27FC236}">
                <a16:creationId xmlns:a16="http://schemas.microsoft.com/office/drawing/2014/main" id="{4C20867E-734F-2A64-E5EA-1B4647C9FD1A}"/>
              </a:ext>
            </a:extLst>
          </p:cNvPr>
          <p:cNvSpPr txBox="1">
            <a:spLocks noChangeArrowheads="1"/>
          </p:cNvSpPr>
          <p:nvPr/>
        </p:nvSpPr>
        <p:spPr bwMode="auto">
          <a:xfrm>
            <a:off x="8382000" y="1524001"/>
            <a:ext cx="1905000" cy="708025"/>
          </a:xfrm>
          <a:prstGeom prst="rect">
            <a:avLst/>
          </a:prstGeom>
          <a:solidFill>
            <a:srgbClr val="7E9CE8"/>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 typeface="Arial" panose="020B0604020202020204" pitchFamily="34" charset="0"/>
              <a:buChar char="•"/>
              <a:tabLst/>
              <a:defRPr/>
            </a:pPr>
            <a:r>
              <a:rPr kumimoji="0" lang="en-US" altLang="en-US" sz="1000" b="0" i="0" u="none" strike="noStrike" kern="1200" cap="none" spc="0" normalizeH="0" baseline="0" noProof="0">
                <a:ln>
                  <a:noFill/>
                </a:ln>
                <a:solidFill>
                  <a:prstClr val="black"/>
                </a:solidFill>
                <a:effectLst/>
                <a:uLnTx/>
                <a:uFillTx/>
                <a:latin typeface="Verdana" panose="020B0604030504040204" pitchFamily="34" charset="0"/>
                <a:ea typeface="+mn-ea"/>
                <a:cs typeface="Times New Roman" panose="02020603050405020304" pitchFamily="18" charset="0"/>
              </a:rPr>
              <a:t>Several factors will change the demand for the good (shift the entire demand curve)</a:t>
            </a:r>
            <a:endParaRPr kumimoji="0" lang="en-GB" altLang="en-US" sz="1000" b="0" i="0" u="none" strike="noStrike" kern="1200" cap="none" spc="0" normalizeH="0" baseline="0" noProof="0">
              <a:ln>
                <a:noFill/>
              </a:ln>
              <a:solidFill>
                <a:prstClr val="black"/>
              </a:solidFill>
              <a:effectLst/>
              <a:uLnTx/>
              <a:uFillTx/>
              <a:latin typeface="Verdana" panose="020B0604030504040204" pitchFamily="34" charset="0"/>
              <a:ea typeface="+mn-ea"/>
              <a:cs typeface="Times New Roman" panose="02020603050405020304" pitchFamily="18" charset="0"/>
            </a:endParaRPr>
          </a:p>
        </p:txBody>
      </p:sp>
      <p:sp>
        <p:nvSpPr>
          <p:cNvPr id="9" name="Text Box 23">
            <a:extLst>
              <a:ext uri="{FF2B5EF4-FFF2-40B4-BE49-F238E27FC236}">
                <a16:creationId xmlns:a16="http://schemas.microsoft.com/office/drawing/2014/main" id="{5FCE8CDE-ECBE-EF1D-71F2-5681A4208D04}"/>
              </a:ext>
            </a:extLst>
          </p:cNvPr>
          <p:cNvSpPr txBox="1">
            <a:spLocks noChangeArrowheads="1"/>
          </p:cNvSpPr>
          <p:nvPr/>
        </p:nvSpPr>
        <p:spPr bwMode="auto">
          <a:xfrm>
            <a:off x="8382000" y="2362201"/>
            <a:ext cx="1905000" cy="862013"/>
          </a:xfrm>
          <a:prstGeom prst="rect">
            <a:avLst/>
          </a:prstGeom>
          <a:solidFill>
            <a:srgbClr val="7E9CE8"/>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 typeface="Arial" panose="020B0604020202020204" pitchFamily="34" charset="0"/>
              <a:buChar char="•"/>
              <a:tabLst/>
              <a:defRPr/>
            </a:pPr>
            <a:r>
              <a:rPr kumimoji="0" lang="en-US" altLang="en-US" sz="1000" b="0" i="0" u="none" strike="noStrike" kern="1200" cap="none" spc="0" normalizeH="0" baseline="0" noProof="0">
                <a:ln>
                  <a:noFill/>
                </a:ln>
                <a:solidFill>
                  <a:prstClr val="black"/>
                </a:solidFill>
                <a:effectLst/>
                <a:uLnTx/>
                <a:uFillTx/>
                <a:latin typeface="Verdana" panose="020B0604030504040204" pitchFamily="34" charset="0"/>
                <a:ea typeface="+mn-ea"/>
                <a:cs typeface="Times New Roman" panose="02020603050405020304" pitchFamily="18" charset="0"/>
              </a:rPr>
              <a:t>As an example, suppose that there is an improvement in the technology used to produce widgets.</a:t>
            </a:r>
            <a:endParaRPr kumimoji="0" lang="en-GB" altLang="en-US" sz="1000" b="0" i="0" u="none" strike="noStrike" kern="1200" cap="none" spc="0" normalizeH="0" baseline="0" noProof="0">
              <a:ln>
                <a:noFill/>
              </a:ln>
              <a:solidFill>
                <a:prstClr val="black"/>
              </a:solidFill>
              <a:effectLst/>
              <a:uLnTx/>
              <a:uFillTx/>
              <a:latin typeface="Verdana" panose="020B0604030504040204" pitchFamily="34" charset="0"/>
              <a:ea typeface="+mn-ea"/>
              <a:cs typeface="Times New Roman" panose="02020603050405020304" pitchFamily="18" charset="0"/>
            </a:endParaRPr>
          </a:p>
        </p:txBody>
      </p:sp>
      <p:sp>
        <p:nvSpPr>
          <p:cNvPr id="11" name="Right Arrow 10">
            <a:extLst>
              <a:ext uri="{FF2B5EF4-FFF2-40B4-BE49-F238E27FC236}">
                <a16:creationId xmlns:a16="http://schemas.microsoft.com/office/drawing/2014/main" id="{5511F837-8D14-0DA1-BB27-5153239C7C6E}"/>
              </a:ext>
            </a:extLst>
          </p:cNvPr>
          <p:cNvSpPr/>
          <p:nvPr/>
        </p:nvSpPr>
        <p:spPr>
          <a:xfrm rot="1514686">
            <a:off x="6580188" y="2982913"/>
            <a:ext cx="457200" cy="2286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Perpetua"/>
              <a:ea typeface="+mn-ea"/>
              <a:cs typeface="+mn-cs"/>
            </a:endParaRPr>
          </a:p>
        </p:txBody>
      </p:sp>
      <p:sp>
        <p:nvSpPr>
          <p:cNvPr id="13" name="Right Arrow 12">
            <a:extLst>
              <a:ext uri="{FF2B5EF4-FFF2-40B4-BE49-F238E27FC236}">
                <a16:creationId xmlns:a16="http://schemas.microsoft.com/office/drawing/2014/main" id="{7A2B0BF2-3BD2-FE95-ABBE-EC627CFE334B}"/>
              </a:ext>
            </a:extLst>
          </p:cNvPr>
          <p:cNvSpPr/>
          <p:nvPr/>
        </p:nvSpPr>
        <p:spPr>
          <a:xfrm rot="1514686">
            <a:off x="4751388" y="4430713"/>
            <a:ext cx="457200" cy="2286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Perpetua"/>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par>
                                <p:cTn id="11" presetID="1" presetClass="exit" presetSubtype="0" fill="hold" nodeType="withEffect">
                                  <p:stCondLst>
                                    <p:cond delay="0"/>
                                  </p:stCondLst>
                                  <p:childTnLst>
                                    <p:set>
                                      <p:cBhvr>
                                        <p:cTn id="12" dur="1" fill="hold">
                                          <p:stCondLst>
                                            <p:cond delay="0"/>
                                          </p:stCondLst>
                                        </p:cTn>
                                        <p:tgtEl>
                                          <p:spTgt spid="5"/>
                                        </p:tgtEl>
                                        <p:attrNameLst>
                                          <p:attrName>style.visibility</p:attrName>
                                        </p:attrNameLst>
                                      </p:cBhvr>
                                      <p:to>
                                        <p:strVal val="hidden"/>
                                      </p:to>
                                    </p:set>
                                  </p:childTnLst>
                                </p:cTn>
                              </p:par>
                              <p:par>
                                <p:cTn id="13" presetID="1" presetClass="entr" presetSubtype="0" fill="hold" grpId="0" nodeType="with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1" grpId="0" animBg="1"/>
      <p:bldP spid="13"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a:extLst>
              <a:ext uri="{FF2B5EF4-FFF2-40B4-BE49-F238E27FC236}">
                <a16:creationId xmlns:a16="http://schemas.microsoft.com/office/drawing/2014/main" id="{8D7FA6D1-FF64-4A16-E52B-B8EA0DB0C0C8}"/>
              </a:ext>
            </a:extLst>
          </p:cNvPr>
          <p:cNvSpPr>
            <a:spLocks noGrp="1"/>
          </p:cNvSpPr>
          <p:nvPr>
            <p:ph type="title"/>
          </p:nvPr>
        </p:nvSpPr>
        <p:spPr/>
        <p:txBody>
          <a:bodyPr/>
          <a:lstStyle/>
          <a:p>
            <a:pPr eaLnBrk="1" hangingPunct="1"/>
            <a:r>
              <a:rPr lang="en-US" altLang="en-US"/>
              <a:t>Changes in Supply</a:t>
            </a:r>
          </a:p>
        </p:txBody>
      </p:sp>
      <p:sp>
        <p:nvSpPr>
          <p:cNvPr id="39939" name="Content Placeholder 2">
            <a:extLst>
              <a:ext uri="{FF2B5EF4-FFF2-40B4-BE49-F238E27FC236}">
                <a16:creationId xmlns:a16="http://schemas.microsoft.com/office/drawing/2014/main" id="{53A51105-0869-8DAA-D7C6-1F2A656F78E1}"/>
              </a:ext>
            </a:extLst>
          </p:cNvPr>
          <p:cNvSpPr>
            <a:spLocks noGrp="1"/>
          </p:cNvSpPr>
          <p:nvPr>
            <p:ph sz="quarter" idx="1"/>
          </p:nvPr>
        </p:nvSpPr>
        <p:spPr/>
        <p:txBody>
          <a:bodyPr/>
          <a:lstStyle/>
          <a:p>
            <a:pPr eaLnBrk="1" hangingPunct="1"/>
            <a:endParaRPr lang="en-US" altLang="en-US"/>
          </a:p>
        </p:txBody>
      </p:sp>
      <p:graphicFrame>
        <p:nvGraphicFramePr>
          <p:cNvPr id="4" name="Chart 3">
            <a:extLst>
              <a:ext uri="{FF2B5EF4-FFF2-40B4-BE49-F238E27FC236}">
                <a16:creationId xmlns:a16="http://schemas.microsoft.com/office/drawing/2014/main" id="{B4CA099D-965A-100B-F6F3-5469E212EE78}"/>
              </a:ext>
            </a:extLst>
          </p:cNvPr>
          <p:cNvGraphicFramePr/>
          <p:nvPr/>
        </p:nvGraphicFramePr>
        <p:xfrm>
          <a:off x="1828800" y="1524000"/>
          <a:ext cx="8458200" cy="5334000"/>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7" name="Chart 6">
            <a:extLst>
              <a:ext uri="{FF2B5EF4-FFF2-40B4-BE49-F238E27FC236}">
                <a16:creationId xmlns:a16="http://schemas.microsoft.com/office/drawing/2014/main" id="{6D356CF4-B9CF-E7DE-BB2D-8DAFC8508A26}"/>
              </a:ext>
            </a:extLst>
          </p:cNvPr>
          <p:cNvGraphicFramePr/>
          <p:nvPr/>
        </p:nvGraphicFramePr>
        <p:xfrm>
          <a:off x="1828800" y="1524000"/>
          <a:ext cx="8458200" cy="5334000"/>
        </p:xfrm>
        <a:graphic>
          <a:graphicData uri="http://schemas.openxmlformats.org/drawingml/2006/chart">
            <c:chart xmlns:c="http://schemas.openxmlformats.org/drawingml/2006/chart" xmlns:r="http://schemas.openxmlformats.org/officeDocument/2006/relationships" r:id="rId3"/>
          </a:graphicData>
        </a:graphic>
      </p:graphicFrame>
      <p:sp>
        <p:nvSpPr>
          <p:cNvPr id="39942" name="Text Box 23">
            <a:extLst>
              <a:ext uri="{FF2B5EF4-FFF2-40B4-BE49-F238E27FC236}">
                <a16:creationId xmlns:a16="http://schemas.microsoft.com/office/drawing/2014/main" id="{7C00198F-2F42-272D-DE99-78312F8FD55F}"/>
              </a:ext>
            </a:extLst>
          </p:cNvPr>
          <p:cNvSpPr txBox="1">
            <a:spLocks noChangeArrowheads="1"/>
          </p:cNvSpPr>
          <p:nvPr/>
        </p:nvSpPr>
        <p:spPr bwMode="auto">
          <a:xfrm>
            <a:off x="8382000" y="1524000"/>
            <a:ext cx="1905000" cy="554038"/>
          </a:xfrm>
          <a:prstGeom prst="rect">
            <a:avLst/>
          </a:prstGeom>
          <a:solidFill>
            <a:srgbClr val="7E9CE8"/>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 typeface="Arial" panose="020B0604020202020204" pitchFamily="34" charset="0"/>
              <a:buChar char="•"/>
              <a:tabLst/>
              <a:defRPr/>
            </a:pPr>
            <a:r>
              <a:rPr kumimoji="0" lang="en-GB" altLang="en-US" sz="1000" b="0" i="0" u="none" strike="noStrike" kern="1200" cap="none" spc="0" normalizeH="0" baseline="0" noProof="0">
                <a:ln>
                  <a:noFill/>
                </a:ln>
                <a:solidFill>
                  <a:prstClr val="black"/>
                </a:solidFill>
                <a:effectLst/>
                <a:uLnTx/>
                <a:uFillTx/>
                <a:latin typeface="Verdana" panose="020B0604030504040204" pitchFamily="34" charset="0"/>
                <a:ea typeface="+mn-ea"/>
                <a:cs typeface="Times New Roman" panose="02020603050405020304" pitchFamily="18" charset="0"/>
              </a:rPr>
              <a:t>Supply can also decrease due to factors other than a change in price.</a:t>
            </a:r>
          </a:p>
        </p:txBody>
      </p:sp>
      <p:sp>
        <p:nvSpPr>
          <p:cNvPr id="6" name="Text Box 23">
            <a:extLst>
              <a:ext uri="{FF2B5EF4-FFF2-40B4-BE49-F238E27FC236}">
                <a16:creationId xmlns:a16="http://schemas.microsoft.com/office/drawing/2014/main" id="{A5A7F120-2070-3767-AA0F-53280855B342}"/>
              </a:ext>
            </a:extLst>
          </p:cNvPr>
          <p:cNvSpPr txBox="1">
            <a:spLocks noChangeArrowheads="1"/>
          </p:cNvSpPr>
          <p:nvPr/>
        </p:nvSpPr>
        <p:spPr bwMode="auto">
          <a:xfrm>
            <a:off x="8382000" y="2286001"/>
            <a:ext cx="1905000" cy="862013"/>
          </a:xfrm>
          <a:prstGeom prst="rect">
            <a:avLst/>
          </a:prstGeom>
          <a:solidFill>
            <a:srgbClr val="7E9CE8"/>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 typeface="Arial" panose="020B0604020202020204" pitchFamily="34" charset="0"/>
              <a:buChar char="•"/>
              <a:tabLst/>
              <a:defRPr/>
            </a:pPr>
            <a:r>
              <a:rPr kumimoji="0" lang="en-GB" altLang="en-US" sz="1000" b="0" i="0" u="none" strike="noStrike" kern="1200" cap="none" spc="0" normalizeH="0" baseline="0" noProof="0">
                <a:ln>
                  <a:noFill/>
                </a:ln>
                <a:solidFill>
                  <a:prstClr val="black"/>
                </a:solidFill>
                <a:effectLst/>
                <a:uLnTx/>
                <a:uFillTx/>
                <a:latin typeface="Verdana" panose="020B0604030504040204" pitchFamily="34" charset="0"/>
                <a:ea typeface="+mn-ea"/>
                <a:cs typeface="Times New Roman" panose="02020603050405020304" pitchFamily="18" charset="0"/>
              </a:rPr>
              <a:t>As an example, suppose that a large number of Widget producers go out of business, decreasing the number of suppliers.</a:t>
            </a:r>
          </a:p>
        </p:txBody>
      </p:sp>
      <p:sp>
        <p:nvSpPr>
          <p:cNvPr id="8" name="Right Arrow 7">
            <a:extLst>
              <a:ext uri="{FF2B5EF4-FFF2-40B4-BE49-F238E27FC236}">
                <a16:creationId xmlns:a16="http://schemas.microsoft.com/office/drawing/2014/main" id="{A0A4265C-10EE-57CC-2590-A395067FCCFD}"/>
              </a:ext>
            </a:extLst>
          </p:cNvPr>
          <p:cNvSpPr/>
          <p:nvPr/>
        </p:nvSpPr>
        <p:spPr>
          <a:xfrm rot="12660172">
            <a:off x="6122988" y="3073400"/>
            <a:ext cx="457200" cy="2286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Perpetua"/>
              <a:ea typeface="+mn-ea"/>
              <a:cs typeface="+mn-cs"/>
            </a:endParaRPr>
          </a:p>
        </p:txBody>
      </p:sp>
      <p:sp>
        <p:nvSpPr>
          <p:cNvPr id="9" name="Right Arrow 8">
            <a:extLst>
              <a:ext uri="{FF2B5EF4-FFF2-40B4-BE49-F238E27FC236}">
                <a16:creationId xmlns:a16="http://schemas.microsoft.com/office/drawing/2014/main" id="{762D2BD5-95AD-9E39-2415-76DCE1C6E98F}"/>
              </a:ext>
            </a:extLst>
          </p:cNvPr>
          <p:cNvSpPr/>
          <p:nvPr/>
        </p:nvSpPr>
        <p:spPr>
          <a:xfrm rot="12295285">
            <a:off x="4217988" y="4352925"/>
            <a:ext cx="457200" cy="2286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Perpetua"/>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par>
                                <p:cTn id="11" presetID="1" presetClass="exit" presetSubtype="0" fill="hold" nodeType="withEffect">
                                  <p:stCondLst>
                                    <p:cond delay="0"/>
                                  </p:stCondLst>
                                  <p:childTnLst>
                                    <p:set>
                                      <p:cBhvr>
                                        <p:cTn id="12" dur="1" fill="hold">
                                          <p:stCondLst>
                                            <p:cond delay="0"/>
                                          </p:stCondLst>
                                        </p:cTn>
                                        <p:tgtEl>
                                          <p:spTgt spid="4"/>
                                        </p:tgtEl>
                                        <p:attrNameLst>
                                          <p:attrName>style.visibility</p:attrName>
                                        </p:attrNameLst>
                                      </p:cBhvr>
                                      <p:to>
                                        <p:strVal val="hidden"/>
                                      </p:to>
                                    </p:set>
                                  </p:childTnLst>
                                </p:cTn>
                              </p:par>
                              <p:par>
                                <p:cTn id="13" presetID="1" presetClass="entr" presetSubtype="0" fill="hold" grpId="0" nodeType="withEffect">
                                  <p:stCondLst>
                                    <p:cond delay="0"/>
                                  </p:stCondLst>
                                  <p:childTnLst>
                                    <p:set>
                                      <p:cBhvr>
                                        <p:cTn id="14" dur="1" fill="hold">
                                          <p:stCondLst>
                                            <p:cond delay="0"/>
                                          </p:stCondLst>
                                        </p:cTn>
                                        <p:tgtEl>
                                          <p:spTgt spid="8"/>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8" grpId="0" animBg="1"/>
      <p:bldP spid="9" grpId="0" animBg="1"/>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268BE451-B6C6-E059-38FA-0FAB863EF20B}"/>
              </a:ext>
            </a:extLst>
          </p:cNvPr>
          <p:cNvSpPr>
            <a:spLocks noGrp="1" noChangeArrowheads="1"/>
          </p:cNvSpPr>
          <p:nvPr>
            <p:ph type="title"/>
          </p:nvPr>
        </p:nvSpPr>
        <p:spPr/>
        <p:txBody>
          <a:bodyPr/>
          <a:lstStyle/>
          <a:p>
            <a:pPr eaLnBrk="1" hangingPunct="1"/>
            <a:r>
              <a:rPr lang="en-GB" altLang="en-US"/>
              <a:t>Changes in Supply</a:t>
            </a:r>
            <a:endParaRPr lang="en-US" altLang="en-US"/>
          </a:p>
        </p:txBody>
      </p:sp>
      <p:sp>
        <p:nvSpPr>
          <p:cNvPr id="40963" name="Rectangle 3">
            <a:extLst>
              <a:ext uri="{FF2B5EF4-FFF2-40B4-BE49-F238E27FC236}">
                <a16:creationId xmlns:a16="http://schemas.microsoft.com/office/drawing/2014/main" id="{2294EC1A-40B8-35CF-BBCA-2E97EDB9AD59}"/>
              </a:ext>
            </a:extLst>
          </p:cNvPr>
          <p:cNvSpPr>
            <a:spLocks noGrp="1" noChangeArrowheads="1"/>
          </p:cNvSpPr>
          <p:nvPr>
            <p:ph sz="quarter" idx="1"/>
          </p:nvPr>
        </p:nvSpPr>
        <p:spPr/>
        <p:txBody>
          <a:bodyPr/>
          <a:lstStyle/>
          <a:p>
            <a:pPr eaLnBrk="1" hangingPunct="1">
              <a:buFont typeface="Wingdings" panose="05000000000000000000" pitchFamily="2" charset="2"/>
              <a:buNone/>
            </a:pPr>
            <a:r>
              <a:rPr lang="en-GB" altLang="en-US"/>
              <a:t>Changes in any of the factors </a:t>
            </a:r>
            <a:r>
              <a:rPr lang="en-GB" altLang="en-US" b="1">
                <a:solidFill>
                  <a:srgbClr val="003366"/>
                </a:solidFill>
              </a:rPr>
              <a:t>other than price</a:t>
            </a:r>
            <a:r>
              <a:rPr lang="en-GB" altLang="en-US"/>
              <a:t> causes the supply curve to shift either:</a:t>
            </a:r>
          </a:p>
          <a:p>
            <a:pPr eaLnBrk="1" hangingPunct="1">
              <a:buFont typeface="Wingdings" panose="05000000000000000000" pitchFamily="2" charset="2"/>
              <a:buNone/>
            </a:pPr>
            <a:endParaRPr lang="en-GB" altLang="en-US"/>
          </a:p>
          <a:p>
            <a:pPr eaLnBrk="1" hangingPunct="1"/>
            <a:r>
              <a:rPr lang="en-GB" altLang="en-US"/>
              <a:t>Decrease in Supply shifts to the </a:t>
            </a:r>
            <a:r>
              <a:rPr lang="en-GB" altLang="en-US">
                <a:solidFill>
                  <a:srgbClr val="003366"/>
                </a:solidFill>
              </a:rPr>
              <a:t>Left</a:t>
            </a:r>
            <a:r>
              <a:rPr lang="en-GB" altLang="en-US"/>
              <a:t> (Less supplied at each price) </a:t>
            </a:r>
          </a:p>
          <a:p>
            <a:pPr eaLnBrk="1" hangingPunct="1">
              <a:buFont typeface="Arial" panose="020B0604020202020204" pitchFamily="34" charset="0"/>
              <a:buNone/>
            </a:pPr>
            <a:r>
              <a:rPr lang="en-GB" altLang="en-US"/>
              <a:t>				OR</a:t>
            </a:r>
          </a:p>
          <a:p>
            <a:pPr eaLnBrk="1" hangingPunct="1"/>
            <a:r>
              <a:rPr lang="en-GB" altLang="en-US"/>
              <a:t>Increase in Supply shifts to the </a:t>
            </a:r>
            <a:r>
              <a:rPr lang="en-GB" altLang="en-US">
                <a:solidFill>
                  <a:srgbClr val="003366"/>
                </a:solidFill>
              </a:rPr>
              <a:t>Right</a:t>
            </a:r>
            <a:r>
              <a:rPr lang="en-GB" altLang="en-US"/>
              <a:t> (More supplied at each price)</a:t>
            </a:r>
            <a:endParaRPr lang="en-US" altLang="en-US"/>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a:extLst>
              <a:ext uri="{FF2B5EF4-FFF2-40B4-BE49-F238E27FC236}">
                <a16:creationId xmlns:a16="http://schemas.microsoft.com/office/drawing/2014/main" id="{3D8C3815-137F-F2B9-7941-F2089C5F13BB}"/>
              </a:ext>
            </a:extLst>
          </p:cNvPr>
          <p:cNvSpPr>
            <a:spLocks noGrp="1" noChangeArrowheads="1"/>
          </p:cNvSpPr>
          <p:nvPr>
            <p:ph type="ctrTitle"/>
          </p:nvPr>
        </p:nvSpPr>
        <p:spPr>
          <a:xfrm>
            <a:off x="1981200" y="1506539"/>
            <a:ext cx="8229600" cy="1470025"/>
          </a:xfrm>
        </p:spPr>
        <p:txBody>
          <a:bodyPr/>
          <a:lstStyle/>
          <a:p>
            <a:pPr eaLnBrk="1" hangingPunct="1"/>
            <a:r>
              <a:rPr altLang="en-US"/>
              <a:t>Supply Practice Answers</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8671" name="Group 239">
            <a:extLst>
              <a:ext uri="{FF2B5EF4-FFF2-40B4-BE49-F238E27FC236}">
                <a16:creationId xmlns:a16="http://schemas.microsoft.com/office/drawing/2014/main" id="{E3F30630-71EB-5E59-5E50-09057C6559B4}"/>
              </a:ext>
            </a:extLst>
          </p:cNvPr>
          <p:cNvGraphicFramePr>
            <a:graphicFrameLocks noGrp="1"/>
          </p:cNvGraphicFramePr>
          <p:nvPr>
            <p:ph type="tbl" idx="1"/>
          </p:nvPr>
        </p:nvGraphicFramePr>
        <p:xfrm>
          <a:off x="1828800" y="533400"/>
          <a:ext cx="8458200" cy="5943601"/>
        </p:xfrm>
        <a:graphic>
          <a:graphicData uri="http://schemas.openxmlformats.org/drawingml/2006/table">
            <a:tbl>
              <a:tblPr/>
              <a:tblGrid>
                <a:gridCol w="2114550">
                  <a:extLst>
                    <a:ext uri="{9D8B030D-6E8A-4147-A177-3AD203B41FA5}">
                      <a16:colId xmlns:a16="http://schemas.microsoft.com/office/drawing/2014/main" val="20000"/>
                    </a:ext>
                  </a:extLst>
                </a:gridCol>
                <a:gridCol w="2114550">
                  <a:extLst>
                    <a:ext uri="{9D8B030D-6E8A-4147-A177-3AD203B41FA5}">
                      <a16:colId xmlns:a16="http://schemas.microsoft.com/office/drawing/2014/main" val="20001"/>
                    </a:ext>
                  </a:extLst>
                </a:gridCol>
                <a:gridCol w="2114550">
                  <a:extLst>
                    <a:ext uri="{9D8B030D-6E8A-4147-A177-3AD203B41FA5}">
                      <a16:colId xmlns:a16="http://schemas.microsoft.com/office/drawing/2014/main" val="20002"/>
                    </a:ext>
                  </a:extLst>
                </a:gridCol>
                <a:gridCol w="2114550">
                  <a:extLst>
                    <a:ext uri="{9D8B030D-6E8A-4147-A177-3AD203B41FA5}">
                      <a16:colId xmlns:a16="http://schemas.microsoft.com/office/drawing/2014/main" val="20003"/>
                    </a:ext>
                  </a:extLst>
                </a:gridCol>
              </a:tblGrid>
              <a:tr h="66040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E0E0E0"/>
                    </a:solidFill>
                  </a:tcPr>
                </a:tc>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a:ln>
                            <a:noFill/>
                          </a:ln>
                          <a:solidFill>
                            <a:schemeClr val="tx1"/>
                          </a:solidFill>
                          <a:effectLst/>
                          <a:latin typeface="Arial" charset="0"/>
                          <a:cs typeface="Times New Roman" pitchFamily="18" charset="0"/>
                        </a:rPr>
                        <a:t>Cost to Produce</a:t>
                      </a:r>
                      <a:endParaRPr kumimoji="0" lang="en-US" sz="1800" b="0" i="0" u="none" strike="noStrike" cap="none" normalizeH="0" baseline="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E0E0E0"/>
                    </a:solidFill>
                  </a:tcPr>
                </a:tc>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a:ln>
                            <a:noFill/>
                          </a:ln>
                          <a:solidFill>
                            <a:schemeClr val="tx1"/>
                          </a:solidFill>
                          <a:effectLst/>
                          <a:latin typeface="Arial" charset="0"/>
                          <a:cs typeface="Times New Roman" pitchFamily="18" charset="0"/>
                        </a:rPr>
                        <a:t>Amount of Supply</a:t>
                      </a:r>
                      <a:endParaRPr kumimoji="0" lang="en-US" sz="1800" b="0" i="0" u="none" strike="noStrike" cap="none" normalizeH="0" baseline="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E0E0E0"/>
                    </a:solidFill>
                  </a:tcPr>
                </a:tc>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a:ln>
                            <a:noFill/>
                          </a:ln>
                          <a:solidFill>
                            <a:schemeClr val="tx1"/>
                          </a:solidFill>
                          <a:effectLst/>
                          <a:latin typeface="Arial" charset="0"/>
                          <a:cs typeface="Times New Roman" pitchFamily="18" charset="0"/>
                        </a:rPr>
                        <a:t>Supply Curve Shifts</a:t>
                      </a:r>
                      <a:endParaRPr kumimoji="0" lang="en-US" sz="1800" b="0" i="0" u="none" strike="noStrike" cap="none" normalizeH="0" baseline="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E0E0E0"/>
                    </a:solidFill>
                  </a:tcPr>
                </a:tc>
                <a:extLst>
                  <a:ext uri="{0D108BD9-81ED-4DB2-BD59-A6C34878D82A}">
                    <a16:rowId xmlns:a16="http://schemas.microsoft.com/office/drawing/2014/main" val="10000"/>
                  </a:ext>
                </a:extLst>
              </a:tr>
              <a:tr h="658813">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a:ln>
                            <a:noFill/>
                          </a:ln>
                          <a:solidFill>
                            <a:schemeClr val="tx1"/>
                          </a:solidFill>
                          <a:effectLst/>
                          <a:latin typeface="Arial" charset="0"/>
                          <a:cs typeface="Times New Roman" pitchFamily="18" charset="0"/>
                        </a:rPr>
                        <a:t>Cost of Resources Falls</a:t>
                      </a:r>
                      <a:endParaRPr kumimoji="0" lang="en-US" sz="1800" b="0" i="0" u="none" strike="noStrike" cap="none" normalizeH="0" baseline="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E6E6E6"/>
                    </a:solidFill>
                  </a:tcPr>
                </a:tc>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660400">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a:ln>
                            <a:noFill/>
                          </a:ln>
                          <a:solidFill>
                            <a:schemeClr val="tx1"/>
                          </a:solidFill>
                          <a:effectLst/>
                          <a:latin typeface="Arial" charset="0"/>
                          <a:cs typeface="Times New Roman" pitchFamily="18" charset="0"/>
                        </a:rPr>
                        <a:t>Cost of Resources Rises</a:t>
                      </a:r>
                      <a:endParaRPr kumimoji="0" lang="en-US" sz="1800" b="0" i="0" u="none" strike="noStrike" cap="none" normalizeH="0" baseline="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E6E6E6"/>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660400">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a:ln>
                            <a:noFill/>
                          </a:ln>
                          <a:solidFill>
                            <a:schemeClr val="tx1"/>
                          </a:solidFill>
                          <a:effectLst/>
                          <a:latin typeface="Arial" charset="0"/>
                          <a:cs typeface="Times New Roman" pitchFamily="18" charset="0"/>
                        </a:rPr>
                        <a:t>Productivity Decreases</a:t>
                      </a:r>
                      <a:endParaRPr kumimoji="0" lang="en-US" sz="1800" b="0" i="0" u="none" strike="noStrike" cap="none" normalizeH="0" baseline="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E6E6E6"/>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660400">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a:ln>
                            <a:noFill/>
                          </a:ln>
                          <a:solidFill>
                            <a:schemeClr val="tx1"/>
                          </a:solidFill>
                          <a:effectLst/>
                          <a:latin typeface="Arial" charset="0"/>
                          <a:cs typeface="Times New Roman" pitchFamily="18" charset="0"/>
                        </a:rPr>
                        <a:t>Productivity Increases</a:t>
                      </a:r>
                      <a:endParaRPr kumimoji="0" lang="en-US" sz="1000" b="0" i="0" u="none" strike="noStrike" cap="none" normalizeH="0" baseline="0">
                        <a:ln>
                          <a:noFill/>
                        </a:ln>
                        <a:solidFill>
                          <a:schemeClr val="tx1"/>
                        </a:solidFill>
                        <a:effectLst/>
                        <a:latin typeface="Arial" charset="0"/>
                        <a:cs typeface="Times New Roman"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E6E6E6"/>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661988">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a:ln>
                            <a:noFill/>
                          </a:ln>
                          <a:solidFill>
                            <a:schemeClr val="tx1"/>
                          </a:solidFill>
                          <a:effectLst/>
                          <a:latin typeface="Arial" charset="0"/>
                          <a:cs typeface="Times New Roman" pitchFamily="18" charset="0"/>
                        </a:rPr>
                        <a:t>New Technology</a:t>
                      </a:r>
                      <a:endParaRPr kumimoji="0" lang="en-US" sz="1000" b="0" i="0" u="none" strike="noStrike" cap="none" normalizeH="0" baseline="0">
                        <a:ln>
                          <a:noFill/>
                        </a:ln>
                        <a:solidFill>
                          <a:schemeClr val="tx1"/>
                        </a:solidFill>
                        <a:effectLst/>
                        <a:latin typeface="Arial" charset="0"/>
                        <a:cs typeface="Times New Roman"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E6E6E6"/>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660400">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a:ln>
                            <a:noFill/>
                          </a:ln>
                          <a:solidFill>
                            <a:schemeClr val="tx1"/>
                          </a:solidFill>
                          <a:effectLst/>
                          <a:latin typeface="Arial" charset="0"/>
                          <a:cs typeface="Times New Roman" pitchFamily="18" charset="0"/>
                        </a:rPr>
                        <a:t>Higher Taxes</a:t>
                      </a:r>
                      <a:endParaRPr kumimoji="0" lang="en-US" sz="1000" b="0" i="0" u="none" strike="noStrike" cap="none" normalizeH="0" baseline="0">
                        <a:ln>
                          <a:noFill/>
                        </a:ln>
                        <a:solidFill>
                          <a:schemeClr val="tx1"/>
                        </a:solidFill>
                        <a:effectLst/>
                        <a:latin typeface="Arial" charset="0"/>
                        <a:cs typeface="Times New Roman"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E6E6E6"/>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r h="660400">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a:ln>
                            <a:noFill/>
                          </a:ln>
                          <a:solidFill>
                            <a:schemeClr val="tx1"/>
                          </a:solidFill>
                          <a:effectLst/>
                          <a:latin typeface="Arial" charset="0"/>
                          <a:cs typeface="Times New Roman" pitchFamily="18" charset="0"/>
                        </a:rPr>
                        <a:t>Lower Taxes</a:t>
                      </a:r>
                      <a:endParaRPr kumimoji="0" lang="en-US" sz="1000" b="0" i="0" u="none" strike="noStrike" cap="none" normalizeH="0" baseline="0">
                        <a:ln>
                          <a:noFill/>
                        </a:ln>
                        <a:solidFill>
                          <a:schemeClr val="tx1"/>
                        </a:solidFill>
                        <a:effectLst/>
                        <a:latin typeface="Arial" charset="0"/>
                        <a:cs typeface="Times New Roman"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E6E6E6"/>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7"/>
                  </a:ext>
                </a:extLst>
              </a:tr>
              <a:tr h="660400">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a:ln>
                            <a:noFill/>
                          </a:ln>
                          <a:solidFill>
                            <a:schemeClr val="tx1"/>
                          </a:solidFill>
                          <a:effectLst/>
                          <a:latin typeface="Arial" charset="0"/>
                          <a:cs typeface="Times New Roman" pitchFamily="18" charset="0"/>
                        </a:rPr>
                        <a:t>Government Pays Subsidy</a:t>
                      </a:r>
                      <a:endParaRPr kumimoji="0" lang="en-US" sz="1800" b="0" i="0" u="none" strike="noStrike" cap="none" normalizeH="0" baseline="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E6E6E6"/>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8"/>
                  </a:ext>
                </a:extLst>
              </a:tr>
            </a:tbl>
          </a:graphicData>
        </a:graphic>
      </p:graphicFrame>
      <p:sp>
        <p:nvSpPr>
          <p:cNvPr id="18673" name="AutoShape 241">
            <a:extLst>
              <a:ext uri="{FF2B5EF4-FFF2-40B4-BE49-F238E27FC236}">
                <a16:creationId xmlns:a16="http://schemas.microsoft.com/office/drawing/2014/main" id="{86AA4987-F9F8-8DEC-8016-E993C4077A4C}"/>
              </a:ext>
            </a:extLst>
          </p:cNvPr>
          <p:cNvSpPr>
            <a:spLocks noChangeArrowheads="1"/>
          </p:cNvSpPr>
          <p:nvPr/>
        </p:nvSpPr>
        <p:spPr bwMode="auto">
          <a:xfrm>
            <a:off x="4800600" y="1981200"/>
            <a:ext cx="381000" cy="381000"/>
          </a:xfrm>
          <a:prstGeom prst="upArrow">
            <a:avLst>
              <a:gd name="adj1" fmla="val 50000"/>
              <a:gd name="adj2" fmla="val 25000"/>
            </a:avLst>
          </a:prstGeom>
          <a:solidFill>
            <a:schemeClr val="accent1"/>
          </a:solidFill>
          <a:ln w="9525">
            <a:solidFill>
              <a:schemeClr val="tx1"/>
            </a:solidFill>
            <a:miter lim="800000"/>
            <a:headEnd/>
            <a:tailEnd/>
          </a:ln>
        </p:spPr>
        <p:txBody>
          <a:bodyPr vert="eaVert"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
        <p:nvSpPr>
          <p:cNvPr id="18674" name="AutoShape 242">
            <a:extLst>
              <a:ext uri="{FF2B5EF4-FFF2-40B4-BE49-F238E27FC236}">
                <a16:creationId xmlns:a16="http://schemas.microsoft.com/office/drawing/2014/main" id="{0E1DD0D9-1499-E382-4B0E-26E5ED51ADC8}"/>
              </a:ext>
            </a:extLst>
          </p:cNvPr>
          <p:cNvSpPr>
            <a:spLocks noChangeArrowheads="1"/>
          </p:cNvSpPr>
          <p:nvPr/>
        </p:nvSpPr>
        <p:spPr bwMode="auto">
          <a:xfrm>
            <a:off x="4800600" y="2667000"/>
            <a:ext cx="381000" cy="381000"/>
          </a:xfrm>
          <a:prstGeom prst="upArrow">
            <a:avLst>
              <a:gd name="adj1" fmla="val 50000"/>
              <a:gd name="adj2" fmla="val 25000"/>
            </a:avLst>
          </a:prstGeom>
          <a:solidFill>
            <a:schemeClr val="accent1"/>
          </a:solidFill>
          <a:ln w="9525">
            <a:solidFill>
              <a:schemeClr val="tx1"/>
            </a:solidFill>
            <a:miter lim="800000"/>
            <a:headEnd/>
            <a:tailEnd/>
          </a:ln>
        </p:spPr>
        <p:txBody>
          <a:bodyPr vert="eaVert"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
        <p:nvSpPr>
          <p:cNvPr id="18675" name="AutoShape 243">
            <a:extLst>
              <a:ext uri="{FF2B5EF4-FFF2-40B4-BE49-F238E27FC236}">
                <a16:creationId xmlns:a16="http://schemas.microsoft.com/office/drawing/2014/main" id="{05013ABB-EC24-A11A-21D2-EFFA3D250B8A}"/>
              </a:ext>
            </a:extLst>
          </p:cNvPr>
          <p:cNvSpPr>
            <a:spLocks noChangeArrowheads="1"/>
          </p:cNvSpPr>
          <p:nvPr/>
        </p:nvSpPr>
        <p:spPr bwMode="auto">
          <a:xfrm>
            <a:off x="4800600" y="4648200"/>
            <a:ext cx="381000" cy="381000"/>
          </a:xfrm>
          <a:prstGeom prst="upArrow">
            <a:avLst>
              <a:gd name="adj1" fmla="val 50000"/>
              <a:gd name="adj2" fmla="val 25000"/>
            </a:avLst>
          </a:prstGeom>
          <a:solidFill>
            <a:schemeClr val="accent1"/>
          </a:solidFill>
          <a:ln w="9525">
            <a:solidFill>
              <a:schemeClr val="tx1"/>
            </a:solidFill>
            <a:miter lim="800000"/>
            <a:headEnd/>
            <a:tailEnd/>
          </a:ln>
        </p:spPr>
        <p:txBody>
          <a:bodyPr vert="eaVert"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
        <p:nvSpPr>
          <p:cNvPr id="18676" name="AutoShape 244">
            <a:extLst>
              <a:ext uri="{FF2B5EF4-FFF2-40B4-BE49-F238E27FC236}">
                <a16:creationId xmlns:a16="http://schemas.microsoft.com/office/drawing/2014/main" id="{9E059095-06EE-8DB1-3E5B-AD48141BBBB8}"/>
              </a:ext>
            </a:extLst>
          </p:cNvPr>
          <p:cNvSpPr>
            <a:spLocks noChangeArrowheads="1"/>
          </p:cNvSpPr>
          <p:nvPr/>
        </p:nvSpPr>
        <p:spPr bwMode="auto">
          <a:xfrm>
            <a:off x="6781800" y="3276600"/>
            <a:ext cx="381000" cy="381000"/>
          </a:xfrm>
          <a:prstGeom prst="upArrow">
            <a:avLst>
              <a:gd name="adj1" fmla="val 50000"/>
              <a:gd name="adj2" fmla="val 25000"/>
            </a:avLst>
          </a:prstGeom>
          <a:solidFill>
            <a:schemeClr val="accent1"/>
          </a:solidFill>
          <a:ln w="9525">
            <a:solidFill>
              <a:schemeClr val="tx1"/>
            </a:solidFill>
            <a:miter lim="800000"/>
            <a:headEnd/>
            <a:tailEnd/>
          </a:ln>
        </p:spPr>
        <p:txBody>
          <a:bodyPr vert="eaVert"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
        <p:nvSpPr>
          <p:cNvPr id="18677" name="AutoShape 245">
            <a:extLst>
              <a:ext uri="{FF2B5EF4-FFF2-40B4-BE49-F238E27FC236}">
                <a16:creationId xmlns:a16="http://schemas.microsoft.com/office/drawing/2014/main" id="{AF3486E4-15B3-3071-DE98-DA3968FAEC0C}"/>
              </a:ext>
            </a:extLst>
          </p:cNvPr>
          <p:cNvSpPr>
            <a:spLocks noChangeArrowheads="1"/>
          </p:cNvSpPr>
          <p:nvPr/>
        </p:nvSpPr>
        <p:spPr bwMode="auto">
          <a:xfrm>
            <a:off x="6781800" y="3962400"/>
            <a:ext cx="381000" cy="381000"/>
          </a:xfrm>
          <a:prstGeom prst="upArrow">
            <a:avLst>
              <a:gd name="adj1" fmla="val 50000"/>
              <a:gd name="adj2" fmla="val 25000"/>
            </a:avLst>
          </a:prstGeom>
          <a:solidFill>
            <a:schemeClr val="accent1"/>
          </a:solidFill>
          <a:ln w="9525">
            <a:solidFill>
              <a:schemeClr val="tx1"/>
            </a:solidFill>
            <a:miter lim="800000"/>
            <a:headEnd/>
            <a:tailEnd/>
          </a:ln>
        </p:spPr>
        <p:txBody>
          <a:bodyPr vert="eaVert"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
        <p:nvSpPr>
          <p:cNvPr id="18678" name="AutoShape 246">
            <a:extLst>
              <a:ext uri="{FF2B5EF4-FFF2-40B4-BE49-F238E27FC236}">
                <a16:creationId xmlns:a16="http://schemas.microsoft.com/office/drawing/2014/main" id="{D287CBAC-ED79-F5F4-C963-4BE711F53886}"/>
              </a:ext>
            </a:extLst>
          </p:cNvPr>
          <p:cNvSpPr>
            <a:spLocks noChangeArrowheads="1"/>
          </p:cNvSpPr>
          <p:nvPr/>
        </p:nvSpPr>
        <p:spPr bwMode="auto">
          <a:xfrm>
            <a:off x="6781800" y="5257800"/>
            <a:ext cx="381000" cy="381000"/>
          </a:xfrm>
          <a:prstGeom prst="upArrow">
            <a:avLst>
              <a:gd name="adj1" fmla="val 50000"/>
              <a:gd name="adj2" fmla="val 25000"/>
            </a:avLst>
          </a:prstGeom>
          <a:solidFill>
            <a:schemeClr val="accent1"/>
          </a:solidFill>
          <a:ln w="9525">
            <a:solidFill>
              <a:schemeClr val="tx1"/>
            </a:solidFill>
            <a:miter lim="800000"/>
            <a:headEnd/>
            <a:tailEnd/>
          </a:ln>
        </p:spPr>
        <p:txBody>
          <a:bodyPr vert="eaVert"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
        <p:nvSpPr>
          <p:cNvPr id="18679" name="AutoShape 247">
            <a:extLst>
              <a:ext uri="{FF2B5EF4-FFF2-40B4-BE49-F238E27FC236}">
                <a16:creationId xmlns:a16="http://schemas.microsoft.com/office/drawing/2014/main" id="{754B4615-A834-AE6A-7343-928131C06689}"/>
              </a:ext>
            </a:extLst>
          </p:cNvPr>
          <p:cNvSpPr>
            <a:spLocks noChangeArrowheads="1"/>
          </p:cNvSpPr>
          <p:nvPr/>
        </p:nvSpPr>
        <p:spPr bwMode="auto">
          <a:xfrm>
            <a:off x="6781800" y="5867400"/>
            <a:ext cx="381000" cy="381000"/>
          </a:xfrm>
          <a:prstGeom prst="upArrow">
            <a:avLst>
              <a:gd name="adj1" fmla="val 50000"/>
              <a:gd name="adj2" fmla="val 25000"/>
            </a:avLst>
          </a:prstGeom>
          <a:solidFill>
            <a:schemeClr val="accent1"/>
          </a:solidFill>
          <a:ln w="9525">
            <a:solidFill>
              <a:schemeClr val="tx1"/>
            </a:solidFill>
            <a:miter lim="800000"/>
            <a:headEnd/>
            <a:tailEnd/>
          </a:ln>
        </p:spPr>
        <p:txBody>
          <a:bodyPr vert="eaVert"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
        <p:nvSpPr>
          <p:cNvPr id="18680" name="AutoShape 248">
            <a:extLst>
              <a:ext uri="{FF2B5EF4-FFF2-40B4-BE49-F238E27FC236}">
                <a16:creationId xmlns:a16="http://schemas.microsoft.com/office/drawing/2014/main" id="{76CC5BAA-7E35-00F5-ECA4-EF2CF6933A49}"/>
              </a:ext>
            </a:extLst>
          </p:cNvPr>
          <p:cNvSpPr>
            <a:spLocks noChangeArrowheads="1"/>
          </p:cNvSpPr>
          <p:nvPr/>
        </p:nvSpPr>
        <p:spPr bwMode="auto">
          <a:xfrm>
            <a:off x="4800600" y="3276600"/>
            <a:ext cx="381000" cy="457200"/>
          </a:xfrm>
          <a:prstGeom prst="downArrow">
            <a:avLst>
              <a:gd name="adj1" fmla="val 50000"/>
              <a:gd name="adj2" fmla="val 30000"/>
            </a:avLst>
          </a:prstGeom>
          <a:solidFill>
            <a:srgbClr val="FF00FF"/>
          </a:solidFill>
          <a:ln w="9525">
            <a:solidFill>
              <a:schemeClr val="tx1"/>
            </a:solidFill>
            <a:miter lim="800000"/>
            <a:headEnd/>
            <a:tailEnd/>
          </a:ln>
        </p:spPr>
        <p:txBody>
          <a:bodyPr vert="eaVert"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
        <p:nvSpPr>
          <p:cNvPr id="18682" name="AutoShape 250">
            <a:extLst>
              <a:ext uri="{FF2B5EF4-FFF2-40B4-BE49-F238E27FC236}">
                <a16:creationId xmlns:a16="http://schemas.microsoft.com/office/drawing/2014/main" id="{B138AAC2-E80A-8E0B-44C8-75155F0936FE}"/>
              </a:ext>
            </a:extLst>
          </p:cNvPr>
          <p:cNvSpPr>
            <a:spLocks noChangeArrowheads="1"/>
          </p:cNvSpPr>
          <p:nvPr/>
        </p:nvSpPr>
        <p:spPr bwMode="auto">
          <a:xfrm>
            <a:off x="6781800" y="1905000"/>
            <a:ext cx="381000" cy="457200"/>
          </a:xfrm>
          <a:prstGeom prst="downArrow">
            <a:avLst>
              <a:gd name="adj1" fmla="val 50000"/>
              <a:gd name="adj2" fmla="val 30000"/>
            </a:avLst>
          </a:prstGeom>
          <a:solidFill>
            <a:srgbClr val="FF00FF"/>
          </a:solidFill>
          <a:ln w="9525">
            <a:solidFill>
              <a:schemeClr val="tx1"/>
            </a:solidFill>
            <a:miter lim="800000"/>
            <a:headEnd/>
            <a:tailEnd/>
          </a:ln>
        </p:spPr>
        <p:txBody>
          <a:bodyPr vert="eaVert"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
        <p:nvSpPr>
          <p:cNvPr id="18683" name="AutoShape 251">
            <a:extLst>
              <a:ext uri="{FF2B5EF4-FFF2-40B4-BE49-F238E27FC236}">
                <a16:creationId xmlns:a16="http://schemas.microsoft.com/office/drawing/2014/main" id="{AE6A8461-61AE-84FF-4D85-BAF6413ED3BD}"/>
              </a:ext>
            </a:extLst>
          </p:cNvPr>
          <p:cNvSpPr>
            <a:spLocks noChangeArrowheads="1"/>
          </p:cNvSpPr>
          <p:nvPr/>
        </p:nvSpPr>
        <p:spPr bwMode="auto">
          <a:xfrm>
            <a:off x="6781800" y="2590800"/>
            <a:ext cx="381000" cy="457200"/>
          </a:xfrm>
          <a:prstGeom prst="downArrow">
            <a:avLst>
              <a:gd name="adj1" fmla="val 50000"/>
              <a:gd name="adj2" fmla="val 30000"/>
            </a:avLst>
          </a:prstGeom>
          <a:solidFill>
            <a:srgbClr val="FF00FF"/>
          </a:solidFill>
          <a:ln w="9525">
            <a:solidFill>
              <a:schemeClr val="tx1"/>
            </a:solidFill>
            <a:miter lim="800000"/>
            <a:headEnd/>
            <a:tailEnd/>
          </a:ln>
        </p:spPr>
        <p:txBody>
          <a:bodyPr vert="eaVert"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
        <p:nvSpPr>
          <p:cNvPr id="18684" name="AutoShape 252">
            <a:extLst>
              <a:ext uri="{FF2B5EF4-FFF2-40B4-BE49-F238E27FC236}">
                <a16:creationId xmlns:a16="http://schemas.microsoft.com/office/drawing/2014/main" id="{2FAF4A7F-75A3-F6E9-76AF-51952CA5121C}"/>
              </a:ext>
            </a:extLst>
          </p:cNvPr>
          <p:cNvSpPr>
            <a:spLocks noChangeArrowheads="1"/>
          </p:cNvSpPr>
          <p:nvPr/>
        </p:nvSpPr>
        <p:spPr bwMode="auto">
          <a:xfrm>
            <a:off x="6781800" y="4572000"/>
            <a:ext cx="381000" cy="457200"/>
          </a:xfrm>
          <a:prstGeom prst="downArrow">
            <a:avLst>
              <a:gd name="adj1" fmla="val 50000"/>
              <a:gd name="adj2" fmla="val 30000"/>
            </a:avLst>
          </a:prstGeom>
          <a:solidFill>
            <a:srgbClr val="FF00FF"/>
          </a:solidFill>
          <a:ln w="9525">
            <a:solidFill>
              <a:schemeClr val="tx1"/>
            </a:solidFill>
            <a:miter lim="800000"/>
            <a:headEnd/>
            <a:tailEnd/>
          </a:ln>
        </p:spPr>
        <p:txBody>
          <a:bodyPr vert="eaVert"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
        <p:nvSpPr>
          <p:cNvPr id="18685" name="AutoShape 253">
            <a:extLst>
              <a:ext uri="{FF2B5EF4-FFF2-40B4-BE49-F238E27FC236}">
                <a16:creationId xmlns:a16="http://schemas.microsoft.com/office/drawing/2014/main" id="{3F34C6C5-A3BB-656F-22DB-46EEE23BB835}"/>
              </a:ext>
            </a:extLst>
          </p:cNvPr>
          <p:cNvSpPr>
            <a:spLocks noChangeArrowheads="1"/>
          </p:cNvSpPr>
          <p:nvPr/>
        </p:nvSpPr>
        <p:spPr bwMode="auto">
          <a:xfrm>
            <a:off x="4800600" y="5257800"/>
            <a:ext cx="381000" cy="457200"/>
          </a:xfrm>
          <a:prstGeom prst="downArrow">
            <a:avLst>
              <a:gd name="adj1" fmla="val 50000"/>
              <a:gd name="adj2" fmla="val 30000"/>
            </a:avLst>
          </a:prstGeom>
          <a:solidFill>
            <a:srgbClr val="FF00FF"/>
          </a:solidFill>
          <a:ln w="9525">
            <a:solidFill>
              <a:schemeClr val="tx1"/>
            </a:solidFill>
            <a:miter lim="800000"/>
            <a:headEnd/>
            <a:tailEnd/>
          </a:ln>
        </p:spPr>
        <p:txBody>
          <a:bodyPr vert="eaVert"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
        <p:nvSpPr>
          <p:cNvPr id="18686" name="AutoShape 254">
            <a:extLst>
              <a:ext uri="{FF2B5EF4-FFF2-40B4-BE49-F238E27FC236}">
                <a16:creationId xmlns:a16="http://schemas.microsoft.com/office/drawing/2014/main" id="{152C2508-2510-B33F-E21F-69317A860732}"/>
              </a:ext>
            </a:extLst>
          </p:cNvPr>
          <p:cNvSpPr>
            <a:spLocks noChangeArrowheads="1"/>
          </p:cNvSpPr>
          <p:nvPr/>
        </p:nvSpPr>
        <p:spPr bwMode="auto">
          <a:xfrm>
            <a:off x="4800600" y="5867400"/>
            <a:ext cx="381000" cy="457200"/>
          </a:xfrm>
          <a:prstGeom prst="downArrow">
            <a:avLst>
              <a:gd name="adj1" fmla="val 50000"/>
              <a:gd name="adj2" fmla="val 30000"/>
            </a:avLst>
          </a:prstGeom>
          <a:solidFill>
            <a:srgbClr val="FF00FF"/>
          </a:solidFill>
          <a:ln w="9525">
            <a:solidFill>
              <a:schemeClr val="tx1"/>
            </a:solidFill>
            <a:miter lim="800000"/>
            <a:headEnd/>
            <a:tailEnd/>
          </a:ln>
        </p:spPr>
        <p:txBody>
          <a:bodyPr vert="eaVert"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
        <p:nvSpPr>
          <p:cNvPr id="18687" name="AutoShape 255">
            <a:extLst>
              <a:ext uri="{FF2B5EF4-FFF2-40B4-BE49-F238E27FC236}">
                <a16:creationId xmlns:a16="http://schemas.microsoft.com/office/drawing/2014/main" id="{7E015077-67E9-3909-F567-D9381EE55D60}"/>
              </a:ext>
            </a:extLst>
          </p:cNvPr>
          <p:cNvSpPr>
            <a:spLocks noChangeArrowheads="1"/>
          </p:cNvSpPr>
          <p:nvPr/>
        </p:nvSpPr>
        <p:spPr bwMode="auto">
          <a:xfrm>
            <a:off x="8915400" y="3352800"/>
            <a:ext cx="762000" cy="381000"/>
          </a:xfrm>
          <a:prstGeom prst="rightArrow">
            <a:avLst>
              <a:gd name="adj1" fmla="val 50000"/>
              <a:gd name="adj2" fmla="val 50000"/>
            </a:avLst>
          </a:prstGeom>
          <a:solidFill>
            <a:schemeClr val="folHlink"/>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
        <p:nvSpPr>
          <p:cNvPr id="18688" name="AutoShape 256">
            <a:extLst>
              <a:ext uri="{FF2B5EF4-FFF2-40B4-BE49-F238E27FC236}">
                <a16:creationId xmlns:a16="http://schemas.microsoft.com/office/drawing/2014/main" id="{88D5A603-1747-34CB-40CB-FF83226BD81B}"/>
              </a:ext>
            </a:extLst>
          </p:cNvPr>
          <p:cNvSpPr>
            <a:spLocks noChangeArrowheads="1"/>
          </p:cNvSpPr>
          <p:nvPr/>
        </p:nvSpPr>
        <p:spPr bwMode="auto">
          <a:xfrm>
            <a:off x="8915400" y="5257800"/>
            <a:ext cx="762000" cy="381000"/>
          </a:xfrm>
          <a:prstGeom prst="rightArrow">
            <a:avLst>
              <a:gd name="adj1" fmla="val 50000"/>
              <a:gd name="adj2" fmla="val 50000"/>
            </a:avLst>
          </a:prstGeom>
          <a:solidFill>
            <a:schemeClr val="folHlink"/>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
        <p:nvSpPr>
          <p:cNvPr id="18689" name="AutoShape 257">
            <a:extLst>
              <a:ext uri="{FF2B5EF4-FFF2-40B4-BE49-F238E27FC236}">
                <a16:creationId xmlns:a16="http://schemas.microsoft.com/office/drawing/2014/main" id="{602F607B-38C3-EDDE-FE0A-1671F79C91BD}"/>
              </a:ext>
            </a:extLst>
          </p:cNvPr>
          <p:cNvSpPr>
            <a:spLocks noChangeArrowheads="1"/>
          </p:cNvSpPr>
          <p:nvPr/>
        </p:nvSpPr>
        <p:spPr bwMode="auto">
          <a:xfrm>
            <a:off x="8915400" y="5943600"/>
            <a:ext cx="762000" cy="381000"/>
          </a:xfrm>
          <a:prstGeom prst="rightArrow">
            <a:avLst>
              <a:gd name="adj1" fmla="val 50000"/>
              <a:gd name="adj2" fmla="val 50000"/>
            </a:avLst>
          </a:prstGeom>
          <a:solidFill>
            <a:schemeClr val="folHlink"/>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
        <p:nvSpPr>
          <p:cNvPr id="18690" name="AutoShape 258">
            <a:extLst>
              <a:ext uri="{FF2B5EF4-FFF2-40B4-BE49-F238E27FC236}">
                <a16:creationId xmlns:a16="http://schemas.microsoft.com/office/drawing/2014/main" id="{E1EBF561-6B69-6F4B-6F99-29CFF041E703}"/>
              </a:ext>
            </a:extLst>
          </p:cNvPr>
          <p:cNvSpPr>
            <a:spLocks noChangeArrowheads="1"/>
          </p:cNvSpPr>
          <p:nvPr/>
        </p:nvSpPr>
        <p:spPr bwMode="auto">
          <a:xfrm>
            <a:off x="4800600" y="3962400"/>
            <a:ext cx="381000" cy="457200"/>
          </a:xfrm>
          <a:prstGeom prst="downArrow">
            <a:avLst>
              <a:gd name="adj1" fmla="val 50000"/>
              <a:gd name="adj2" fmla="val 30000"/>
            </a:avLst>
          </a:prstGeom>
          <a:solidFill>
            <a:srgbClr val="FF00FF"/>
          </a:solidFill>
          <a:ln w="9525">
            <a:solidFill>
              <a:schemeClr val="tx1"/>
            </a:solidFill>
            <a:miter lim="800000"/>
            <a:headEnd/>
            <a:tailEnd/>
          </a:ln>
        </p:spPr>
        <p:txBody>
          <a:bodyPr vert="eaVert"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
        <p:nvSpPr>
          <p:cNvPr id="18691" name="AutoShape 259">
            <a:extLst>
              <a:ext uri="{FF2B5EF4-FFF2-40B4-BE49-F238E27FC236}">
                <a16:creationId xmlns:a16="http://schemas.microsoft.com/office/drawing/2014/main" id="{50A6EEA0-3053-2822-8D77-238BB36FFE16}"/>
              </a:ext>
            </a:extLst>
          </p:cNvPr>
          <p:cNvSpPr>
            <a:spLocks noChangeArrowheads="1"/>
          </p:cNvSpPr>
          <p:nvPr/>
        </p:nvSpPr>
        <p:spPr bwMode="auto">
          <a:xfrm>
            <a:off x="8915400" y="3962400"/>
            <a:ext cx="762000" cy="381000"/>
          </a:xfrm>
          <a:prstGeom prst="rightArrow">
            <a:avLst>
              <a:gd name="adj1" fmla="val 50000"/>
              <a:gd name="adj2" fmla="val 50000"/>
            </a:avLst>
          </a:prstGeom>
          <a:solidFill>
            <a:schemeClr val="folHlink"/>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
        <p:nvSpPr>
          <p:cNvPr id="18692" name="AutoShape 260">
            <a:extLst>
              <a:ext uri="{FF2B5EF4-FFF2-40B4-BE49-F238E27FC236}">
                <a16:creationId xmlns:a16="http://schemas.microsoft.com/office/drawing/2014/main" id="{12AAAC08-479C-40AD-0A1E-0903C7560CF8}"/>
              </a:ext>
            </a:extLst>
          </p:cNvPr>
          <p:cNvSpPr>
            <a:spLocks noChangeArrowheads="1"/>
          </p:cNvSpPr>
          <p:nvPr/>
        </p:nvSpPr>
        <p:spPr bwMode="auto">
          <a:xfrm>
            <a:off x="8763000" y="1981200"/>
            <a:ext cx="762000" cy="381000"/>
          </a:xfrm>
          <a:prstGeom prst="leftArrow">
            <a:avLst>
              <a:gd name="adj1" fmla="val 50000"/>
              <a:gd name="adj2" fmla="val 50000"/>
            </a:avLst>
          </a:prstGeom>
          <a:solidFill>
            <a:srgbClr val="FFFF00"/>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
        <p:nvSpPr>
          <p:cNvPr id="18693" name="AutoShape 261">
            <a:extLst>
              <a:ext uri="{FF2B5EF4-FFF2-40B4-BE49-F238E27FC236}">
                <a16:creationId xmlns:a16="http://schemas.microsoft.com/office/drawing/2014/main" id="{21D16E8C-4739-6FF0-5C1B-43A8E57288ED}"/>
              </a:ext>
            </a:extLst>
          </p:cNvPr>
          <p:cNvSpPr>
            <a:spLocks noChangeArrowheads="1"/>
          </p:cNvSpPr>
          <p:nvPr/>
        </p:nvSpPr>
        <p:spPr bwMode="auto">
          <a:xfrm>
            <a:off x="8763000" y="2590800"/>
            <a:ext cx="762000" cy="381000"/>
          </a:xfrm>
          <a:prstGeom prst="leftArrow">
            <a:avLst>
              <a:gd name="adj1" fmla="val 50000"/>
              <a:gd name="adj2" fmla="val 50000"/>
            </a:avLst>
          </a:prstGeom>
          <a:solidFill>
            <a:srgbClr val="FFFF00"/>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
        <p:nvSpPr>
          <p:cNvPr id="18694" name="AutoShape 262">
            <a:extLst>
              <a:ext uri="{FF2B5EF4-FFF2-40B4-BE49-F238E27FC236}">
                <a16:creationId xmlns:a16="http://schemas.microsoft.com/office/drawing/2014/main" id="{8B8F4C20-3931-2C26-4F58-AE7EAB2FFB5A}"/>
              </a:ext>
            </a:extLst>
          </p:cNvPr>
          <p:cNvSpPr>
            <a:spLocks noChangeArrowheads="1"/>
          </p:cNvSpPr>
          <p:nvPr/>
        </p:nvSpPr>
        <p:spPr bwMode="auto">
          <a:xfrm>
            <a:off x="8839200" y="4572000"/>
            <a:ext cx="762000" cy="381000"/>
          </a:xfrm>
          <a:prstGeom prst="leftArrow">
            <a:avLst>
              <a:gd name="adj1" fmla="val 50000"/>
              <a:gd name="adj2" fmla="val 50000"/>
            </a:avLst>
          </a:prstGeom>
          <a:solidFill>
            <a:srgbClr val="FFFF00"/>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
        <p:nvSpPr>
          <p:cNvPr id="18696" name="AutoShape 264">
            <a:extLst>
              <a:ext uri="{FF2B5EF4-FFF2-40B4-BE49-F238E27FC236}">
                <a16:creationId xmlns:a16="http://schemas.microsoft.com/office/drawing/2014/main" id="{26C3414E-5DE3-A170-4C4B-2157984239CE}"/>
              </a:ext>
            </a:extLst>
          </p:cNvPr>
          <p:cNvSpPr>
            <a:spLocks noChangeArrowheads="1"/>
          </p:cNvSpPr>
          <p:nvPr/>
        </p:nvSpPr>
        <p:spPr bwMode="auto">
          <a:xfrm>
            <a:off x="4648200" y="1295400"/>
            <a:ext cx="381000" cy="457200"/>
          </a:xfrm>
          <a:prstGeom prst="downArrow">
            <a:avLst>
              <a:gd name="adj1" fmla="val 50000"/>
              <a:gd name="adj2" fmla="val 30000"/>
            </a:avLst>
          </a:prstGeom>
          <a:solidFill>
            <a:srgbClr val="FF00FF"/>
          </a:solidFill>
          <a:ln w="9525">
            <a:solidFill>
              <a:schemeClr val="tx1"/>
            </a:solidFill>
            <a:miter lim="800000"/>
            <a:headEnd/>
            <a:tailEnd/>
          </a:ln>
        </p:spPr>
        <p:txBody>
          <a:bodyPr vert="eaVert"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
        <p:nvSpPr>
          <p:cNvPr id="18697" name="AutoShape 265">
            <a:extLst>
              <a:ext uri="{FF2B5EF4-FFF2-40B4-BE49-F238E27FC236}">
                <a16:creationId xmlns:a16="http://schemas.microsoft.com/office/drawing/2014/main" id="{E6664858-5A19-2C44-E84B-2256BF1DC4CD}"/>
              </a:ext>
            </a:extLst>
          </p:cNvPr>
          <p:cNvSpPr>
            <a:spLocks noChangeArrowheads="1"/>
          </p:cNvSpPr>
          <p:nvPr/>
        </p:nvSpPr>
        <p:spPr bwMode="auto">
          <a:xfrm>
            <a:off x="6781800" y="1295400"/>
            <a:ext cx="381000" cy="381000"/>
          </a:xfrm>
          <a:prstGeom prst="upArrow">
            <a:avLst>
              <a:gd name="adj1" fmla="val 50000"/>
              <a:gd name="adj2" fmla="val 25000"/>
            </a:avLst>
          </a:prstGeom>
          <a:solidFill>
            <a:schemeClr val="accent1"/>
          </a:solidFill>
          <a:ln w="9525">
            <a:solidFill>
              <a:schemeClr val="tx1"/>
            </a:solidFill>
            <a:miter lim="800000"/>
            <a:headEnd/>
            <a:tailEnd/>
          </a:ln>
        </p:spPr>
        <p:txBody>
          <a:bodyPr vert="eaVert"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
        <p:nvSpPr>
          <p:cNvPr id="18698" name="AutoShape 266">
            <a:extLst>
              <a:ext uri="{FF2B5EF4-FFF2-40B4-BE49-F238E27FC236}">
                <a16:creationId xmlns:a16="http://schemas.microsoft.com/office/drawing/2014/main" id="{BFCFE4E4-C09A-003B-E7F5-1BC4E1684BEB}"/>
              </a:ext>
            </a:extLst>
          </p:cNvPr>
          <p:cNvSpPr>
            <a:spLocks noChangeArrowheads="1"/>
          </p:cNvSpPr>
          <p:nvPr/>
        </p:nvSpPr>
        <p:spPr bwMode="auto">
          <a:xfrm>
            <a:off x="8839200" y="1295400"/>
            <a:ext cx="762000" cy="381000"/>
          </a:xfrm>
          <a:prstGeom prst="rightArrow">
            <a:avLst>
              <a:gd name="adj1" fmla="val 50000"/>
              <a:gd name="adj2" fmla="val 50000"/>
            </a:avLst>
          </a:prstGeom>
          <a:solidFill>
            <a:schemeClr val="folHlink"/>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8696"/>
                                        </p:tgtEl>
                                        <p:attrNameLst>
                                          <p:attrName>style.visibility</p:attrName>
                                        </p:attrNameLst>
                                      </p:cBhvr>
                                      <p:to>
                                        <p:strVal val="visible"/>
                                      </p:to>
                                    </p:set>
                                    <p:anim calcmode="lin" valueType="num">
                                      <p:cBhvr additive="base">
                                        <p:cTn id="7" dur="500" fill="hold"/>
                                        <p:tgtEl>
                                          <p:spTgt spid="18696"/>
                                        </p:tgtEl>
                                        <p:attrNameLst>
                                          <p:attrName>ppt_x</p:attrName>
                                        </p:attrNameLst>
                                      </p:cBhvr>
                                      <p:tavLst>
                                        <p:tav tm="0">
                                          <p:val>
                                            <p:strVal val="#ppt_x"/>
                                          </p:val>
                                        </p:tav>
                                        <p:tav tm="100000">
                                          <p:val>
                                            <p:strVal val="#ppt_x"/>
                                          </p:val>
                                        </p:tav>
                                      </p:tavLst>
                                    </p:anim>
                                    <p:anim calcmode="lin" valueType="num">
                                      <p:cBhvr additive="base">
                                        <p:cTn id="8" dur="500" fill="hold"/>
                                        <p:tgtEl>
                                          <p:spTgt spid="18696"/>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8697"/>
                                        </p:tgtEl>
                                        <p:attrNameLst>
                                          <p:attrName>style.visibility</p:attrName>
                                        </p:attrNameLst>
                                      </p:cBhvr>
                                      <p:to>
                                        <p:strVal val="visible"/>
                                      </p:to>
                                    </p:set>
                                    <p:anim calcmode="lin" valueType="num">
                                      <p:cBhvr additive="base">
                                        <p:cTn id="13" dur="500" fill="hold"/>
                                        <p:tgtEl>
                                          <p:spTgt spid="18697"/>
                                        </p:tgtEl>
                                        <p:attrNameLst>
                                          <p:attrName>ppt_x</p:attrName>
                                        </p:attrNameLst>
                                      </p:cBhvr>
                                      <p:tavLst>
                                        <p:tav tm="0">
                                          <p:val>
                                            <p:strVal val="#ppt_x"/>
                                          </p:val>
                                        </p:tav>
                                        <p:tav tm="100000">
                                          <p:val>
                                            <p:strVal val="#ppt_x"/>
                                          </p:val>
                                        </p:tav>
                                      </p:tavLst>
                                    </p:anim>
                                    <p:anim calcmode="lin" valueType="num">
                                      <p:cBhvr additive="base">
                                        <p:cTn id="14" dur="500" fill="hold"/>
                                        <p:tgtEl>
                                          <p:spTgt spid="18697"/>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8698"/>
                                        </p:tgtEl>
                                        <p:attrNameLst>
                                          <p:attrName>style.visibility</p:attrName>
                                        </p:attrNameLst>
                                      </p:cBhvr>
                                      <p:to>
                                        <p:strVal val="visible"/>
                                      </p:to>
                                    </p:set>
                                    <p:anim calcmode="lin" valueType="num">
                                      <p:cBhvr additive="base">
                                        <p:cTn id="19" dur="500" fill="hold"/>
                                        <p:tgtEl>
                                          <p:spTgt spid="18698"/>
                                        </p:tgtEl>
                                        <p:attrNameLst>
                                          <p:attrName>ppt_x</p:attrName>
                                        </p:attrNameLst>
                                      </p:cBhvr>
                                      <p:tavLst>
                                        <p:tav tm="0">
                                          <p:val>
                                            <p:strVal val="#ppt_x"/>
                                          </p:val>
                                        </p:tav>
                                        <p:tav tm="100000">
                                          <p:val>
                                            <p:strVal val="#ppt_x"/>
                                          </p:val>
                                        </p:tav>
                                      </p:tavLst>
                                    </p:anim>
                                    <p:anim calcmode="lin" valueType="num">
                                      <p:cBhvr additive="base">
                                        <p:cTn id="20" dur="500" fill="hold"/>
                                        <p:tgtEl>
                                          <p:spTgt spid="18698"/>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8673"/>
                                        </p:tgtEl>
                                        <p:attrNameLst>
                                          <p:attrName>style.visibility</p:attrName>
                                        </p:attrNameLst>
                                      </p:cBhvr>
                                      <p:to>
                                        <p:strVal val="visible"/>
                                      </p:to>
                                    </p:set>
                                    <p:anim calcmode="lin" valueType="num">
                                      <p:cBhvr additive="base">
                                        <p:cTn id="25" dur="500" fill="hold"/>
                                        <p:tgtEl>
                                          <p:spTgt spid="18673"/>
                                        </p:tgtEl>
                                        <p:attrNameLst>
                                          <p:attrName>ppt_x</p:attrName>
                                        </p:attrNameLst>
                                      </p:cBhvr>
                                      <p:tavLst>
                                        <p:tav tm="0">
                                          <p:val>
                                            <p:strVal val="#ppt_x"/>
                                          </p:val>
                                        </p:tav>
                                        <p:tav tm="100000">
                                          <p:val>
                                            <p:strVal val="#ppt_x"/>
                                          </p:val>
                                        </p:tav>
                                      </p:tavLst>
                                    </p:anim>
                                    <p:anim calcmode="lin" valueType="num">
                                      <p:cBhvr additive="base">
                                        <p:cTn id="26" dur="500" fill="hold"/>
                                        <p:tgtEl>
                                          <p:spTgt spid="18673"/>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8682"/>
                                        </p:tgtEl>
                                        <p:attrNameLst>
                                          <p:attrName>style.visibility</p:attrName>
                                        </p:attrNameLst>
                                      </p:cBhvr>
                                      <p:to>
                                        <p:strVal val="visible"/>
                                      </p:to>
                                    </p:set>
                                    <p:anim calcmode="lin" valueType="num">
                                      <p:cBhvr additive="base">
                                        <p:cTn id="31" dur="500" fill="hold"/>
                                        <p:tgtEl>
                                          <p:spTgt spid="18682"/>
                                        </p:tgtEl>
                                        <p:attrNameLst>
                                          <p:attrName>ppt_x</p:attrName>
                                        </p:attrNameLst>
                                      </p:cBhvr>
                                      <p:tavLst>
                                        <p:tav tm="0">
                                          <p:val>
                                            <p:strVal val="#ppt_x"/>
                                          </p:val>
                                        </p:tav>
                                        <p:tav tm="100000">
                                          <p:val>
                                            <p:strVal val="#ppt_x"/>
                                          </p:val>
                                        </p:tav>
                                      </p:tavLst>
                                    </p:anim>
                                    <p:anim calcmode="lin" valueType="num">
                                      <p:cBhvr additive="base">
                                        <p:cTn id="32" dur="500" fill="hold"/>
                                        <p:tgtEl>
                                          <p:spTgt spid="18682"/>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8692"/>
                                        </p:tgtEl>
                                        <p:attrNameLst>
                                          <p:attrName>style.visibility</p:attrName>
                                        </p:attrNameLst>
                                      </p:cBhvr>
                                      <p:to>
                                        <p:strVal val="visible"/>
                                      </p:to>
                                    </p:set>
                                    <p:anim calcmode="lin" valueType="num">
                                      <p:cBhvr additive="base">
                                        <p:cTn id="37" dur="500" fill="hold"/>
                                        <p:tgtEl>
                                          <p:spTgt spid="18692"/>
                                        </p:tgtEl>
                                        <p:attrNameLst>
                                          <p:attrName>ppt_x</p:attrName>
                                        </p:attrNameLst>
                                      </p:cBhvr>
                                      <p:tavLst>
                                        <p:tav tm="0">
                                          <p:val>
                                            <p:strVal val="#ppt_x"/>
                                          </p:val>
                                        </p:tav>
                                        <p:tav tm="100000">
                                          <p:val>
                                            <p:strVal val="#ppt_x"/>
                                          </p:val>
                                        </p:tav>
                                      </p:tavLst>
                                    </p:anim>
                                    <p:anim calcmode="lin" valueType="num">
                                      <p:cBhvr additive="base">
                                        <p:cTn id="38" dur="500" fill="hold"/>
                                        <p:tgtEl>
                                          <p:spTgt spid="18692"/>
                                        </p:tgtEl>
                                        <p:attrNameLst>
                                          <p:attrName>ppt_y</p:attrName>
                                        </p:attrNameLst>
                                      </p:cBhvr>
                                      <p:tavLst>
                                        <p:tav tm="0">
                                          <p:val>
                                            <p:strVal val="1+#ppt_h/2"/>
                                          </p:val>
                                        </p:tav>
                                        <p:tav tm="100000">
                                          <p:val>
                                            <p:strVal val="#ppt_y"/>
                                          </p:val>
                                        </p:tav>
                                      </p:tavLst>
                                    </p:anim>
                                  </p:child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8674"/>
                                        </p:tgtEl>
                                        <p:attrNameLst>
                                          <p:attrName>style.visibility</p:attrName>
                                        </p:attrNameLst>
                                      </p:cBhvr>
                                      <p:to>
                                        <p:strVal val="visible"/>
                                      </p:to>
                                    </p:set>
                                    <p:anim calcmode="lin" valueType="num">
                                      <p:cBhvr additive="base">
                                        <p:cTn id="43" dur="500" fill="hold"/>
                                        <p:tgtEl>
                                          <p:spTgt spid="18674"/>
                                        </p:tgtEl>
                                        <p:attrNameLst>
                                          <p:attrName>ppt_x</p:attrName>
                                        </p:attrNameLst>
                                      </p:cBhvr>
                                      <p:tavLst>
                                        <p:tav tm="0">
                                          <p:val>
                                            <p:strVal val="#ppt_x"/>
                                          </p:val>
                                        </p:tav>
                                        <p:tav tm="100000">
                                          <p:val>
                                            <p:strVal val="#ppt_x"/>
                                          </p:val>
                                        </p:tav>
                                      </p:tavLst>
                                    </p:anim>
                                    <p:anim calcmode="lin" valueType="num">
                                      <p:cBhvr additive="base">
                                        <p:cTn id="44" dur="500" fill="hold"/>
                                        <p:tgtEl>
                                          <p:spTgt spid="18674"/>
                                        </p:tgtEl>
                                        <p:attrNameLst>
                                          <p:attrName>ppt_y</p:attrName>
                                        </p:attrNameLst>
                                      </p:cBhvr>
                                      <p:tavLst>
                                        <p:tav tm="0">
                                          <p:val>
                                            <p:strVal val="1+#ppt_h/2"/>
                                          </p:val>
                                        </p:tav>
                                        <p:tav tm="100000">
                                          <p:val>
                                            <p:strVal val="#ppt_y"/>
                                          </p:val>
                                        </p:tav>
                                      </p:tavLst>
                                    </p:anim>
                                  </p:childTnLst>
                                </p:cTn>
                              </p:par>
                            </p:childTnLst>
                          </p:cTn>
                        </p:par>
                      </p:childTnLst>
                    </p:cTn>
                  </p:par>
                  <p:par>
                    <p:cTn id="45" fill="hold" nodeType="clickPar">
                      <p:stCondLst>
                        <p:cond delay="indefinite"/>
                      </p:stCondLst>
                      <p:childTnLst>
                        <p:par>
                          <p:cTn id="46" fill="hold" nodeType="withGroup">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18683"/>
                                        </p:tgtEl>
                                        <p:attrNameLst>
                                          <p:attrName>style.visibility</p:attrName>
                                        </p:attrNameLst>
                                      </p:cBhvr>
                                      <p:to>
                                        <p:strVal val="visible"/>
                                      </p:to>
                                    </p:set>
                                    <p:anim calcmode="lin" valueType="num">
                                      <p:cBhvr additive="base">
                                        <p:cTn id="49" dur="500" fill="hold"/>
                                        <p:tgtEl>
                                          <p:spTgt spid="18683"/>
                                        </p:tgtEl>
                                        <p:attrNameLst>
                                          <p:attrName>ppt_x</p:attrName>
                                        </p:attrNameLst>
                                      </p:cBhvr>
                                      <p:tavLst>
                                        <p:tav tm="0">
                                          <p:val>
                                            <p:strVal val="#ppt_x"/>
                                          </p:val>
                                        </p:tav>
                                        <p:tav tm="100000">
                                          <p:val>
                                            <p:strVal val="#ppt_x"/>
                                          </p:val>
                                        </p:tav>
                                      </p:tavLst>
                                    </p:anim>
                                    <p:anim calcmode="lin" valueType="num">
                                      <p:cBhvr additive="base">
                                        <p:cTn id="50" dur="500" fill="hold"/>
                                        <p:tgtEl>
                                          <p:spTgt spid="18683"/>
                                        </p:tgtEl>
                                        <p:attrNameLst>
                                          <p:attrName>ppt_y</p:attrName>
                                        </p:attrNameLst>
                                      </p:cBhvr>
                                      <p:tavLst>
                                        <p:tav tm="0">
                                          <p:val>
                                            <p:strVal val="1+#ppt_h/2"/>
                                          </p:val>
                                        </p:tav>
                                        <p:tav tm="100000">
                                          <p:val>
                                            <p:strVal val="#ppt_y"/>
                                          </p:val>
                                        </p:tav>
                                      </p:tavLst>
                                    </p:anim>
                                  </p:childTnLst>
                                </p:cTn>
                              </p:par>
                            </p:childTnLst>
                          </p:cTn>
                        </p:par>
                      </p:childTnLst>
                    </p:cTn>
                  </p:par>
                  <p:par>
                    <p:cTn id="51" fill="hold" nodeType="clickPar">
                      <p:stCondLst>
                        <p:cond delay="indefinite"/>
                      </p:stCondLst>
                      <p:childTnLst>
                        <p:par>
                          <p:cTn id="52" fill="hold" nodeType="withGroup">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18693"/>
                                        </p:tgtEl>
                                        <p:attrNameLst>
                                          <p:attrName>style.visibility</p:attrName>
                                        </p:attrNameLst>
                                      </p:cBhvr>
                                      <p:to>
                                        <p:strVal val="visible"/>
                                      </p:to>
                                    </p:set>
                                    <p:anim calcmode="lin" valueType="num">
                                      <p:cBhvr additive="base">
                                        <p:cTn id="55" dur="500" fill="hold"/>
                                        <p:tgtEl>
                                          <p:spTgt spid="18693"/>
                                        </p:tgtEl>
                                        <p:attrNameLst>
                                          <p:attrName>ppt_x</p:attrName>
                                        </p:attrNameLst>
                                      </p:cBhvr>
                                      <p:tavLst>
                                        <p:tav tm="0">
                                          <p:val>
                                            <p:strVal val="#ppt_x"/>
                                          </p:val>
                                        </p:tav>
                                        <p:tav tm="100000">
                                          <p:val>
                                            <p:strVal val="#ppt_x"/>
                                          </p:val>
                                        </p:tav>
                                      </p:tavLst>
                                    </p:anim>
                                    <p:anim calcmode="lin" valueType="num">
                                      <p:cBhvr additive="base">
                                        <p:cTn id="56" dur="500" fill="hold"/>
                                        <p:tgtEl>
                                          <p:spTgt spid="18693"/>
                                        </p:tgtEl>
                                        <p:attrNameLst>
                                          <p:attrName>ppt_y</p:attrName>
                                        </p:attrNameLst>
                                      </p:cBhvr>
                                      <p:tavLst>
                                        <p:tav tm="0">
                                          <p:val>
                                            <p:strVal val="1+#ppt_h/2"/>
                                          </p:val>
                                        </p:tav>
                                        <p:tav tm="100000">
                                          <p:val>
                                            <p:strVal val="#ppt_y"/>
                                          </p:val>
                                        </p:tav>
                                      </p:tavLst>
                                    </p:anim>
                                  </p:childTnLst>
                                </p:cTn>
                              </p:par>
                            </p:childTnLst>
                          </p:cTn>
                        </p:par>
                      </p:childTnLst>
                    </p:cTn>
                  </p:par>
                  <p:par>
                    <p:cTn id="57" fill="hold" nodeType="clickPar">
                      <p:stCondLst>
                        <p:cond delay="indefinite"/>
                      </p:stCondLst>
                      <p:childTnLst>
                        <p:par>
                          <p:cTn id="58" fill="hold" nodeType="withGroup">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18680"/>
                                        </p:tgtEl>
                                        <p:attrNameLst>
                                          <p:attrName>style.visibility</p:attrName>
                                        </p:attrNameLst>
                                      </p:cBhvr>
                                      <p:to>
                                        <p:strVal val="visible"/>
                                      </p:to>
                                    </p:set>
                                    <p:anim calcmode="lin" valueType="num">
                                      <p:cBhvr additive="base">
                                        <p:cTn id="61" dur="500" fill="hold"/>
                                        <p:tgtEl>
                                          <p:spTgt spid="18680"/>
                                        </p:tgtEl>
                                        <p:attrNameLst>
                                          <p:attrName>ppt_x</p:attrName>
                                        </p:attrNameLst>
                                      </p:cBhvr>
                                      <p:tavLst>
                                        <p:tav tm="0">
                                          <p:val>
                                            <p:strVal val="#ppt_x"/>
                                          </p:val>
                                        </p:tav>
                                        <p:tav tm="100000">
                                          <p:val>
                                            <p:strVal val="#ppt_x"/>
                                          </p:val>
                                        </p:tav>
                                      </p:tavLst>
                                    </p:anim>
                                    <p:anim calcmode="lin" valueType="num">
                                      <p:cBhvr additive="base">
                                        <p:cTn id="62" dur="500" fill="hold"/>
                                        <p:tgtEl>
                                          <p:spTgt spid="18680"/>
                                        </p:tgtEl>
                                        <p:attrNameLst>
                                          <p:attrName>ppt_y</p:attrName>
                                        </p:attrNameLst>
                                      </p:cBhvr>
                                      <p:tavLst>
                                        <p:tav tm="0">
                                          <p:val>
                                            <p:strVal val="1+#ppt_h/2"/>
                                          </p:val>
                                        </p:tav>
                                        <p:tav tm="100000">
                                          <p:val>
                                            <p:strVal val="#ppt_y"/>
                                          </p:val>
                                        </p:tav>
                                      </p:tavLst>
                                    </p:anim>
                                  </p:childTnLst>
                                </p:cTn>
                              </p:par>
                            </p:childTnLst>
                          </p:cTn>
                        </p:par>
                      </p:childTnLst>
                    </p:cTn>
                  </p:par>
                  <p:par>
                    <p:cTn id="63" fill="hold" nodeType="clickPar">
                      <p:stCondLst>
                        <p:cond delay="indefinite"/>
                      </p:stCondLst>
                      <p:childTnLst>
                        <p:par>
                          <p:cTn id="64" fill="hold" nodeType="withGroup">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18676"/>
                                        </p:tgtEl>
                                        <p:attrNameLst>
                                          <p:attrName>style.visibility</p:attrName>
                                        </p:attrNameLst>
                                      </p:cBhvr>
                                      <p:to>
                                        <p:strVal val="visible"/>
                                      </p:to>
                                    </p:set>
                                    <p:anim calcmode="lin" valueType="num">
                                      <p:cBhvr additive="base">
                                        <p:cTn id="67" dur="500" fill="hold"/>
                                        <p:tgtEl>
                                          <p:spTgt spid="18676"/>
                                        </p:tgtEl>
                                        <p:attrNameLst>
                                          <p:attrName>ppt_x</p:attrName>
                                        </p:attrNameLst>
                                      </p:cBhvr>
                                      <p:tavLst>
                                        <p:tav tm="0">
                                          <p:val>
                                            <p:strVal val="#ppt_x"/>
                                          </p:val>
                                        </p:tav>
                                        <p:tav tm="100000">
                                          <p:val>
                                            <p:strVal val="#ppt_x"/>
                                          </p:val>
                                        </p:tav>
                                      </p:tavLst>
                                    </p:anim>
                                    <p:anim calcmode="lin" valueType="num">
                                      <p:cBhvr additive="base">
                                        <p:cTn id="68" dur="500" fill="hold"/>
                                        <p:tgtEl>
                                          <p:spTgt spid="18676"/>
                                        </p:tgtEl>
                                        <p:attrNameLst>
                                          <p:attrName>ppt_y</p:attrName>
                                        </p:attrNameLst>
                                      </p:cBhvr>
                                      <p:tavLst>
                                        <p:tav tm="0">
                                          <p:val>
                                            <p:strVal val="1+#ppt_h/2"/>
                                          </p:val>
                                        </p:tav>
                                        <p:tav tm="100000">
                                          <p:val>
                                            <p:strVal val="#ppt_y"/>
                                          </p:val>
                                        </p:tav>
                                      </p:tavLst>
                                    </p:anim>
                                  </p:childTnLst>
                                </p:cTn>
                              </p:par>
                            </p:childTnLst>
                          </p:cTn>
                        </p:par>
                      </p:childTnLst>
                    </p:cTn>
                  </p:par>
                  <p:par>
                    <p:cTn id="69" fill="hold" nodeType="clickPar">
                      <p:stCondLst>
                        <p:cond delay="indefinite"/>
                      </p:stCondLst>
                      <p:childTnLst>
                        <p:par>
                          <p:cTn id="70" fill="hold" nodeType="withGroup">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18687"/>
                                        </p:tgtEl>
                                        <p:attrNameLst>
                                          <p:attrName>style.visibility</p:attrName>
                                        </p:attrNameLst>
                                      </p:cBhvr>
                                      <p:to>
                                        <p:strVal val="visible"/>
                                      </p:to>
                                    </p:set>
                                    <p:anim calcmode="lin" valueType="num">
                                      <p:cBhvr additive="base">
                                        <p:cTn id="73" dur="500" fill="hold"/>
                                        <p:tgtEl>
                                          <p:spTgt spid="18687"/>
                                        </p:tgtEl>
                                        <p:attrNameLst>
                                          <p:attrName>ppt_x</p:attrName>
                                        </p:attrNameLst>
                                      </p:cBhvr>
                                      <p:tavLst>
                                        <p:tav tm="0">
                                          <p:val>
                                            <p:strVal val="#ppt_x"/>
                                          </p:val>
                                        </p:tav>
                                        <p:tav tm="100000">
                                          <p:val>
                                            <p:strVal val="#ppt_x"/>
                                          </p:val>
                                        </p:tav>
                                      </p:tavLst>
                                    </p:anim>
                                    <p:anim calcmode="lin" valueType="num">
                                      <p:cBhvr additive="base">
                                        <p:cTn id="74" dur="500" fill="hold"/>
                                        <p:tgtEl>
                                          <p:spTgt spid="18687"/>
                                        </p:tgtEl>
                                        <p:attrNameLst>
                                          <p:attrName>ppt_y</p:attrName>
                                        </p:attrNameLst>
                                      </p:cBhvr>
                                      <p:tavLst>
                                        <p:tav tm="0">
                                          <p:val>
                                            <p:strVal val="1+#ppt_h/2"/>
                                          </p:val>
                                        </p:tav>
                                        <p:tav tm="100000">
                                          <p:val>
                                            <p:strVal val="#ppt_y"/>
                                          </p:val>
                                        </p:tav>
                                      </p:tavLst>
                                    </p:anim>
                                  </p:childTnLst>
                                </p:cTn>
                              </p:par>
                            </p:childTnLst>
                          </p:cTn>
                        </p:par>
                      </p:childTnLst>
                    </p:cTn>
                  </p:par>
                  <p:par>
                    <p:cTn id="75" fill="hold" nodeType="clickPar">
                      <p:stCondLst>
                        <p:cond delay="indefinite"/>
                      </p:stCondLst>
                      <p:childTnLst>
                        <p:par>
                          <p:cTn id="76" fill="hold" nodeType="withGroup">
                            <p:stCondLst>
                              <p:cond delay="0"/>
                            </p:stCondLst>
                            <p:childTnLst>
                              <p:par>
                                <p:cTn id="77" presetID="2" presetClass="entr" presetSubtype="4" fill="hold" grpId="0" nodeType="clickEffect">
                                  <p:stCondLst>
                                    <p:cond delay="0"/>
                                  </p:stCondLst>
                                  <p:childTnLst>
                                    <p:set>
                                      <p:cBhvr>
                                        <p:cTn id="78" dur="1" fill="hold">
                                          <p:stCondLst>
                                            <p:cond delay="0"/>
                                          </p:stCondLst>
                                        </p:cTn>
                                        <p:tgtEl>
                                          <p:spTgt spid="18690"/>
                                        </p:tgtEl>
                                        <p:attrNameLst>
                                          <p:attrName>style.visibility</p:attrName>
                                        </p:attrNameLst>
                                      </p:cBhvr>
                                      <p:to>
                                        <p:strVal val="visible"/>
                                      </p:to>
                                    </p:set>
                                    <p:anim calcmode="lin" valueType="num">
                                      <p:cBhvr additive="base">
                                        <p:cTn id="79" dur="500" fill="hold"/>
                                        <p:tgtEl>
                                          <p:spTgt spid="18690"/>
                                        </p:tgtEl>
                                        <p:attrNameLst>
                                          <p:attrName>ppt_x</p:attrName>
                                        </p:attrNameLst>
                                      </p:cBhvr>
                                      <p:tavLst>
                                        <p:tav tm="0">
                                          <p:val>
                                            <p:strVal val="#ppt_x"/>
                                          </p:val>
                                        </p:tav>
                                        <p:tav tm="100000">
                                          <p:val>
                                            <p:strVal val="#ppt_x"/>
                                          </p:val>
                                        </p:tav>
                                      </p:tavLst>
                                    </p:anim>
                                    <p:anim calcmode="lin" valueType="num">
                                      <p:cBhvr additive="base">
                                        <p:cTn id="80" dur="500" fill="hold"/>
                                        <p:tgtEl>
                                          <p:spTgt spid="18690"/>
                                        </p:tgtEl>
                                        <p:attrNameLst>
                                          <p:attrName>ppt_y</p:attrName>
                                        </p:attrNameLst>
                                      </p:cBhvr>
                                      <p:tavLst>
                                        <p:tav tm="0">
                                          <p:val>
                                            <p:strVal val="1+#ppt_h/2"/>
                                          </p:val>
                                        </p:tav>
                                        <p:tav tm="100000">
                                          <p:val>
                                            <p:strVal val="#ppt_y"/>
                                          </p:val>
                                        </p:tav>
                                      </p:tavLst>
                                    </p:anim>
                                  </p:childTnLst>
                                </p:cTn>
                              </p:par>
                            </p:childTnLst>
                          </p:cTn>
                        </p:par>
                      </p:childTnLst>
                    </p:cTn>
                  </p:par>
                  <p:par>
                    <p:cTn id="81" fill="hold" nodeType="clickPar">
                      <p:stCondLst>
                        <p:cond delay="indefinite"/>
                      </p:stCondLst>
                      <p:childTnLst>
                        <p:par>
                          <p:cTn id="82" fill="hold" nodeType="withGroup">
                            <p:stCondLst>
                              <p:cond delay="0"/>
                            </p:stCondLst>
                            <p:childTnLst>
                              <p:par>
                                <p:cTn id="83" presetID="2" presetClass="entr" presetSubtype="4" fill="hold" grpId="0" nodeType="clickEffect">
                                  <p:stCondLst>
                                    <p:cond delay="0"/>
                                  </p:stCondLst>
                                  <p:childTnLst>
                                    <p:set>
                                      <p:cBhvr>
                                        <p:cTn id="84" dur="1" fill="hold">
                                          <p:stCondLst>
                                            <p:cond delay="0"/>
                                          </p:stCondLst>
                                        </p:cTn>
                                        <p:tgtEl>
                                          <p:spTgt spid="18677"/>
                                        </p:tgtEl>
                                        <p:attrNameLst>
                                          <p:attrName>style.visibility</p:attrName>
                                        </p:attrNameLst>
                                      </p:cBhvr>
                                      <p:to>
                                        <p:strVal val="visible"/>
                                      </p:to>
                                    </p:set>
                                    <p:anim calcmode="lin" valueType="num">
                                      <p:cBhvr additive="base">
                                        <p:cTn id="85" dur="500" fill="hold"/>
                                        <p:tgtEl>
                                          <p:spTgt spid="18677"/>
                                        </p:tgtEl>
                                        <p:attrNameLst>
                                          <p:attrName>ppt_x</p:attrName>
                                        </p:attrNameLst>
                                      </p:cBhvr>
                                      <p:tavLst>
                                        <p:tav tm="0">
                                          <p:val>
                                            <p:strVal val="#ppt_x"/>
                                          </p:val>
                                        </p:tav>
                                        <p:tav tm="100000">
                                          <p:val>
                                            <p:strVal val="#ppt_x"/>
                                          </p:val>
                                        </p:tav>
                                      </p:tavLst>
                                    </p:anim>
                                    <p:anim calcmode="lin" valueType="num">
                                      <p:cBhvr additive="base">
                                        <p:cTn id="86" dur="500" fill="hold"/>
                                        <p:tgtEl>
                                          <p:spTgt spid="18677"/>
                                        </p:tgtEl>
                                        <p:attrNameLst>
                                          <p:attrName>ppt_y</p:attrName>
                                        </p:attrNameLst>
                                      </p:cBhvr>
                                      <p:tavLst>
                                        <p:tav tm="0">
                                          <p:val>
                                            <p:strVal val="1+#ppt_h/2"/>
                                          </p:val>
                                        </p:tav>
                                        <p:tav tm="100000">
                                          <p:val>
                                            <p:strVal val="#ppt_y"/>
                                          </p:val>
                                        </p:tav>
                                      </p:tavLst>
                                    </p:anim>
                                  </p:childTnLst>
                                </p:cTn>
                              </p:par>
                            </p:childTnLst>
                          </p:cTn>
                        </p:par>
                      </p:childTnLst>
                    </p:cTn>
                  </p:par>
                  <p:par>
                    <p:cTn id="87" fill="hold" nodeType="clickPar">
                      <p:stCondLst>
                        <p:cond delay="indefinite"/>
                      </p:stCondLst>
                      <p:childTnLst>
                        <p:par>
                          <p:cTn id="88" fill="hold" nodeType="withGroup">
                            <p:stCondLst>
                              <p:cond delay="0"/>
                            </p:stCondLst>
                            <p:childTnLst>
                              <p:par>
                                <p:cTn id="89" presetID="2" presetClass="entr" presetSubtype="4" fill="hold" grpId="0" nodeType="clickEffect">
                                  <p:stCondLst>
                                    <p:cond delay="0"/>
                                  </p:stCondLst>
                                  <p:childTnLst>
                                    <p:set>
                                      <p:cBhvr>
                                        <p:cTn id="90" dur="1" fill="hold">
                                          <p:stCondLst>
                                            <p:cond delay="0"/>
                                          </p:stCondLst>
                                        </p:cTn>
                                        <p:tgtEl>
                                          <p:spTgt spid="18691"/>
                                        </p:tgtEl>
                                        <p:attrNameLst>
                                          <p:attrName>style.visibility</p:attrName>
                                        </p:attrNameLst>
                                      </p:cBhvr>
                                      <p:to>
                                        <p:strVal val="visible"/>
                                      </p:to>
                                    </p:set>
                                    <p:anim calcmode="lin" valueType="num">
                                      <p:cBhvr additive="base">
                                        <p:cTn id="91" dur="500" fill="hold"/>
                                        <p:tgtEl>
                                          <p:spTgt spid="18691"/>
                                        </p:tgtEl>
                                        <p:attrNameLst>
                                          <p:attrName>ppt_x</p:attrName>
                                        </p:attrNameLst>
                                      </p:cBhvr>
                                      <p:tavLst>
                                        <p:tav tm="0">
                                          <p:val>
                                            <p:strVal val="#ppt_x"/>
                                          </p:val>
                                        </p:tav>
                                        <p:tav tm="100000">
                                          <p:val>
                                            <p:strVal val="#ppt_x"/>
                                          </p:val>
                                        </p:tav>
                                      </p:tavLst>
                                    </p:anim>
                                    <p:anim calcmode="lin" valueType="num">
                                      <p:cBhvr additive="base">
                                        <p:cTn id="92" dur="500" fill="hold"/>
                                        <p:tgtEl>
                                          <p:spTgt spid="18691"/>
                                        </p:tgtEl>
                                        <p:attrNameLst>
                                          <p:attrName>ppt_y</p:attrName>
                                        </p:attrNameLst>
                                      </p:cBhvr>
                                      <p:tavLst>
                                        <p:tav tm="0">
                                          <p:val>
                                            <p:strVal val="1+#ppt_h/2"/>
                                          </p:val>
                                        </p:tav>
                                        <p:tav tm="100000">
                                          <p:val>
                                            <p:strVal val="#ppt_y"/>
                                          </p:val>
                                        </p:tav>
                                      </p:tavLst>
                                    </p:anim>
                                  </p:childTnLst>
                                </p:cTn>
                              </p:par>
                            </p:childTnLst>
                          </p:cTn>
                        </p:par>
                      </p:childTnLst>
                    </p:cTn>
                  </p:par>
                  <p:par>
                    <p:cTn id="93" fill="hold" nodeType="clickPar">
                      <p:stCondLst>
                        <p:cond delay="indefinite"/>
                      </p:stCondLst>
                      <p:childTnLst>
                        <p:par>
                          <p:cTn id="94" fill="hold" nodeType="withGroup">
                            <p:stCondLst>
                              <p:cond delay="0"/>
                            </p:stCondLst>
                            <p:childTnLst>
                              <p:par>
                                <p:cTn id="95" presetID="2" presetClass="entr" presetSubtype="4" fill="hold" grpId="0" nodeType="clickEffect">
                                  <p:stCondLst>
                                    <p:cond delay="0"/>
                                  </p:stCondLst>
                                  <p:childTnLst>
                                    <p:set>
                                      <p:cBhvr>
                                        <p:cTn id="96" dur="1" fill="hold">
                                          <p:stCondLst>
                                            <p:cond delay="0"/>
                                          </p:stCondLst>
                                        </p:cTn>
                                        <p:tgtEl>
                                          <p:spTgt spid="18675"/>
                                        </p:tgtEl>
                                        <p:attrNameLst>
                                          <p:attrName>style.visibility</p:attrName>
                                        </p:attrNameLst>
                                      </p:cBhvr>
                                      <p:to>
                                        <p:strVal val="visible"/>
                                      </p:to>
                                    </p:set>
                                    <p:anim calcmode="lin" valueType="num">
                                      <p:cBhvr additive="base">
                                        <p:cTn id="97" dur="500" fill="hold"/>
                                        <p:tgtEl>
                                          <p:spTgt spid="18675"/>
                                        </p:tgtEl>
                                        <p:attrNameLst>
                                          <p:attrName>ppt_x</p:attrName>
                                        </p:attrNameLst>
                                      </p:cBhvr>
                                      <p:tavLst>
                                        <p:tav tm="0">
                                          <p:val>
                                            <p:strVal val="#ppt_x"/>
                                          </p:val>
                                        </p:tav>
                                        <p:tav tm="100000">
                                          <p:val>
                                            <p:strVal val="#ppt_x"/>
                                          </p:val>
                                        </p:tav>
                                      </p:tavLst>
                                    </p:anim>
                                    <p:anim calcmode="lin" valueType="num">
                                      <p:cBhvr additive="base">
                                        <p:cTn id="98" dur="500" fill="hold"/>
                                        <p:tgtEl>
                                          <p:spTgt spid="18675"/>
                                        </p:tgtEl>
                                        <p:attrNameLst>
                                          <p:attrName>ppt_y</p:attrName>
                                        </p:attrNameLst>
                                      </p:cBhvr>
                                      <p:tavLst>
                                        <p:tav tm="0">
                                          <p:val>
                                            <p:strVal val="1+#ppt_h/2"/>
                                          </p:val>
                                        </p:tav>
                                        <p:tav tm="100000">
                                          <p:val>
                                            <p:strVal val="#ppt_y"/>
                                          </p:val>
                                        </p:tav>
                                      </p:tavLst>
                                    </p:anim>
                                  </p:childTnLst>
                                </p:cTn>
                              </p:par>
                            </p:childTnLst>
                          </p:cTn>
                        </p:par>
                      </p:childTnLst>
                    </p:cTn>
                  </p:par>
                  <p:par>
                    <p:cTn id="99" fill="hold" nodeType="clickPar">
                      <p:stCondLst>
                        <p:cond delay="indefinite"/>
                      </p:stCondLst>
                      <p:childTnLst>
                        <p:par>
                          <p:cTn id="100" fill="hold" nodeType="withGroup">
                            <p:stCondLst>
                              <p:cond delay="0"/>
                            </p:stCondLst>
                            <p:childTnLst>
                              <p:par>
                                <p:cTn id="101" presetID="2" presetClass="entr" presetSubtype="4" fill="hold" grpId="0" nodeType="clickEffect">
                                  <p:stCondLst>
                                    <p:cond delay="0"/>
                                  </p:stCondLst>
                                  <p:childTnLst>
                                    <p:set>
                                      <p:cBhvr>
                                        <p:cTn id="102" dur="1" fill="hold">
                                          <p:stCondLst>
                                            <p:cond delay="0"/>
                                          </p:stCondLst>
                                        </p:cTn>
                                        <p:tgtEl>
                                          <p:spTgt spid="18684"/>
                                        </p:tgtEl>
                                        <p:attrNameLst>
                                          <p:attrName>style.visibility</p:attrName>
                                        </p:attrNameLst>
                                      </p:cBhvr>
                                      <p:to>
                                        <p:strVal val="visible"/>
                                      </p:to>
                                    </p:set>
                                    <p:anim calcmode="lin" valueType="num">
                                      <p:cBhvr additive="base">
                                        <p:cTn id="103" dur="500" fill="hold"/>
                                        <p:tgtEl>
                                          <p:spTgt spid="18684"/>
                                        </p:tgtEl>
                                        <p:attrNameLst>
                                          <p:attrName>ppt_x</p:attrName>
                                        </p:attrNameLst>
                                      </p:cBhvr>
                                      <p:tavLst>
                                        <p:tav tm="0">
                                          <p:val>
                                            <p:strVal val="#ppt_x"/>
                                          </p:val>
                                        </p:tav>
                                        <p:tav tm="100000">
                                          <p:val>
                                            <p:strVal val="#ppt_x"/>
                                          </p:val>
                                        </p:tav>
                                      </p:tavLst>
                                    </p:anim>
                                    <p:anim calcmode="lin" valueType="num">
                                      <p:cBhvr additive="base">
                                        <p:cTn id="104" dur="500" fill="hold"/>
                                        <p:tgtEl>
                                          <p:spTgt spid="18684"/>
                                        </p:tgtEl>
                                        <p:attrNameLst>
                                          <p:attrName>ppt_y</p:attrName>
                                        </p:attrNameLst>
                                      </p:cBhvr>
                                      <p:tavLst>
                                        <p:tav tm="0">
                                          <p:val>
                                            <p:strVal val="1+#ppt_h/2"/>
                                          </p:val>
                                        </p:tav>
                                        <p:tav tm="100000">
                                          <p:val>
                                            <p:strVal val="#ppt_y"/>
                                          </p:val>
                                        </p:tav>
                                      </p:tavLst>
                                    </p:anim>
                                  </p:childTnLst>
                                </p:cTn>
                              </p:par>
                            </p:childTnLst>
                          </p:cTn>
                        </p:par>
                      </p:childTnLst>
                    </p:cTn>
                  </p:par>
                  <p:par>
                    <p:cTn id="105" fill="hold" nodeType="clickPar">
                      <p:stCondLst>
                        <p:cond delay="indefinite"/>
                      </p:stCondLst>
                      <p:childTnLst>
                        <p:par>
                          <p:cTn id="106" fill="hold" nodeType="withGroup">
                            <p:stCondLst>
                              <p:cond delay="0"/>
                            </p:stCondLst>
                            <p:childTnLst>
                              <p:par>
                                <p:cTn id="107" presetID="2" presetClass="entr" presetSubtype="4" fill="hold" grpId="0" nodeType="clickEffect">
                                  <p:stCondLst>
                                    <p:cond delay="0"/>
                                  </p:stCondLst>
                                  <p:childTnLst>
                                    <p:set>
                                      <p:cBhvr>
                                        <p:cTn id="108" dur="1" fill="hold">
                                          <p:stCondLst>
                                            <p:cond delay="0"/>
                                          </p:stCondLst>
                                        </p:cTn>
                                        <p:tgtEl>
                                          <p:spTgt spid="18694"/>
                                        </p:tgtEl>
                                        <p:attrNameLst>
                                          <p:attrName>style.visibility</p:attrName>
                                        </p:attrNameLst>
                                      </p:cBhvr>
                                      <p:to>
                                        <p:strVal val="visible"/>
                                      </p:to>
                                    </p:set>
                                    <p:anim calcmode="lin" valueType="num">
                                      <p:cBhvr additive="base">
                                        <p:cTn id="109" dur="500" fill="hold"/>
                                        <p:tgtEl>
                                          <p:spTgt spid="18694"/>
                                        </p:tgtEl>
                                        <p:attrNameLst>
                                          <p:attrName>ppt_x</p:attrName>
                                        </p:attrNameLst>
                                      </p:cBhvr>
                                      <p:tavLst>
                                        <p:tav tm="0">
                                          <p:val>
                                            <p:strVal val="#ppt_x"/>
                                          </p:val>
                                        </p:tav>
                                        <p:tav tm="100000">
                                          <p:val>
                                            <p:strVal val="#ppt_x"/>
                                          </p:val>
                                        </p:tav>
                                      </p:tavLst>
                                    </p:anim>
                                    <p:anim calcmode="lin" valueType="num">
                                      <p:cBhvr additive="base">
                                        <p:cTn id="110" dur="500" fill="hold"/>
                                        <p:tgtEl>
                                          <p:spTgt spid="18694"/>
                                        </p:tgtEl>
                                        <p:attrNameLst>
                                          <p:attrName>ppt_y</p:attrName>
                                        </p:attrNameLst>
                                      </p:cBhvr>
                                      <p:tavLst>
                                        <p:tav tm="0">
                                          <p:val>
                                            <p:strVal val="1+#ppt_h/2"/>
                                          </p:val>
                                        </p:tav>
                                        <p:tav tm="100000">
                                          <p:val>
                                            <p:strVal val="#ppt_y"/>
                                          </p:val>
                                        </p:tav>
                                      </p:tavLst>
                                    </p:anim>
                                  </p:childTnLst>
                                </p:cTn>
                              </p:par>
                            </p:childTnLst>
                          </p:cTn>
                        </p:par>
                      </p:childTnLst>
                    </p:cTn>
                  </p:par>
                  <p:par>
                    <p:cTn id="111" fill="hold" nodeType="clickPar">
                      <p:stCondLst>
                        <p:cond delay="indefinite"/>
                      </p:stCondLst>
                      <p:childTnLst>
                        <p:par>
                          <p:cTn id="112" fill="hold" nodeType="withGroup">
                            <p:stCondLst>
                              <p:cond delay="0"/>
                            </p:stCondLst>
                            <p:childTnLst>
                              <p:par>
                                <p:cTn id="113" presetID="2" presetClass="entr" presetSubtype="4" fill="hold" grpId="0" nodeType="clickEffect">
                                  <p:stCondLst>
                                    <p:cond delay="0"/>
                                  </p:stCondLst>
                                  <p:childTnLst>
                                    <p:set>
                                      <p:cBhvr>
                                        <p:cTn id="114" dur="1" fill="hold">
                                          <p:stCondLst>
                                            <p:cond delay="0"/>
                                          </p:stCondLst>
                                        </p:cTn>
                                        <p:tgtEl>
                                          <p:spTgt spid="18685"/>
                                        </p:tgtEl>
                                        <p:attrNameLst>
                                          <p:attrName>style.visibility</p:attrName>
                                        </p:attrNameLst>
                                      </p:cBhvr>
                                      <p:to>
                                        <p:strVal val="visible"/>
                                      </p:to>
                                    </p:set>
                                    <p:anim calcmode="lin" valueType="num">
                                      <p:cBhvr additive="base">
                                        <p:cTn id="115" dur="500" fill="hold"/>
                                        <p:tgtEl>
                                          <p:spTgt spid="18685"/>
                                        </p:tgtEl>
                                        <p:attrNameLst>
                                          <p:attrName>ppt_x</p:attrName>
                                        </p:attrNameLst>
                                      </p:cBhvr>
                                      <p:tavLst>
                                        <p:tav tm="0">
                                          <p:val>
                                            <p:strVal val="#ppt_x"/>
                                          </p:val>
                                        </p:tav>
                                        <p:tav tm="100000">
                                          <p:val>
                                            <p:strVal val="#ppt_x"/>
                                          </p:val>
                                        </p:tav>
                                      </p:tavLst>
                                    </p:anim>
                                    <p:anim calcmode="lin" valueType="num">
                                      <p:cBhvr additive="base">
                                        <p:cTn id="116" dur="500" fill="hold"/>
                                        <p:tgtEl>
                                          <p:spTgt spid="18685"/>
                                        </p:tgtEl>
                                        <p:attrNameLst>
                                          <p:attrName>ppt_y</p:attrName>
                                        </p:attrNameLst>
                                      </p:cBhvr>
                                      <p:tavLst>
                                        <p:tav tm="0">
                                          <p:val>
                                            <p:strVal val="1+#ppt_h/2"/>
                                          </p:val>
                                        </p:tav>
                                        <p:tav tm="100000">
                                          <p:val>
                                            <p:strVal val="#ppt_y"/>
                                          </p:val>
                                        </p:tav>
                                      </p:tavLst>
                                    </p:anim>
                                  </p:childTnLst>
                                </p:cTn>
                              </p:par>
                            </p:childTnLst>
                          </p:cTn>
                        </p:par>
                      </p:childTnLst>
                    </p:cTn>
                  </p:par>
                  <p:par>
                    <p:cTn id="117" fill="hold" nodeType="clickPar">
                      <p:stCondLst>
                        <p:cond delay="indefinite"/>
                      </p:stCondLst>
                      <p:childTnLst>
                        <p:par>
                          <p:cTn id="118" fill="hold" nodeType="withGroup">
                            <p:stCondLst>
                              <p:cond delay="0"/>
                            </p:stCondLst>
                            <p:childTnLst>
                              <p:par>
                                <p:cTn id="119" presetID="2" presetClass="entr" presetSubtype="4" fill="hold" grpId="0" nodeType="clickEffect">
                                  <p:stCondLst>
                                    <p:cond delay="0"/>
                                  </p:stCondLst>
                                  <p:childTnLst>
                                    <p:set>
                                      <p:cBhvr>
                                        <p:cTn id="120" dur="1" fill="hold">
                                          <p:stCondLst>
                                            <p:cond delay="0"/>
                                          </p:stCondLst>
                                        </p:cTn>
                                        <p:tgtEl>
                                          <p:spTgt spid="18678"/>
                                        </p:tgtEl>
                                        <p:attrNameLst>
                                          <p:attrName>style.visibility</p:attrName>
                                        </p:attrNameLst>
                                      </p:cBhvr>
                                      <p:to>
                                        <p:strVal val="visible"/>
                                      </p:to>
                                    </p:set>
                                    <p:anim calcmode="lin" valueType="num">
                                      <p:cBhvr additive="base">
                                        <p:cTn id="121" dur="500" fill="hold"/>
                                        <p:tgtEl>
                                          <p:spTgt spid="18678"/>
                                        </p:tgtEl>
                                        <p:attrNameLst>
                                          <p:attrName>ppt_x</p:attrName>
                                        </p:attrNameLst>
                                      </p:cBhvr>
                                      <p:tavLst>
                                        <p:tav tm="0">
                                          <p:val>
                                            <p:strVal val="#ppt_x"/>
                                          </p:val>
                                        </p:tav>
                                        <p:tav tm="100000">
                                          <p:val>
                                            <p:strVal val="#ppt_x"/>
                                          </p:val>
                                        </p:tav>
                                      </p:tavLst>
                                    </p:anim>
                                    <p:anim calcmode="lin" valueType="num">
                                      <p:cBhvr additive="base">
                                        <p:cTn id="122" dur="500" fill="hold"/>
                                        <p:tgtEl>
                                          <p:spTgt spid="18678"/>
                                        </p:tgtEl>
                                        <p:attrNameLst>
                                          <p:attrName>ppt_y</p:attrName>
                                        </p:attrNameLst>
                                      </p:cBhvr>
                                      <p:tavLst>
                                        <p:tav tm="0">
                                          <p:val>
                                            <p:strVal val="1+#ppt_h/2"/>
                                          </p:val>
                                        </p:tav>
                                        <p:tav tm="100000">
                                          <p:val>
                                            <p:strVal val="#ppt_y"/>
                                          </p:val>
                                        </p:tav>
                                      </p:tavLst>
                                    </p:anim>
                                  </p:childTnLst>
                                </p:cTn>
                              </p:par>
                            </p:childTnLst>
                          </p:cTn>
                        </p:par>
                      </p:childTnLst>
                    </p:cTn>
                  </p:par>
                  <p:par>
                    <p:cTn id="123" fill="hold" nodeType="clickPar">
                      <p:stCondLst>
                        <p:cond delay="indefinite"/>
                      </p:stCondLst>
                      <p:childTnLst>
                        <p:par>
                          <p:cTn id="124" fill="hold" nodeType="withGroup">
                            <p:stCondLst>
                              <p:cond delay="0"/>
                            </p:stCondLst>
                            <p:childTnLst>
                              <p:par>
                                <p:cTn id="125" presetID="2" presetClass="entr" presetSubtype="4" fill="hold" grpId="0" nodeType="clickEffect">
                                  <p:stCondLst>
                                    <p:cond delay="0"/>
                                  </p:stCondLst>
                                  <p:childTnLst>
                                    <p:set>
                                      <p:cBhvr>
                                        <p:cTn id="126" dur="1" fill="hold">
                                          <p:stCondLst>
                                            <p:cond delay="0"/>
                                          </p:stCondLst>
                                        </p:cTn>
                                        <p:tgtEl>
                                          <p:spTgt spid="18688"/>
                                        </p:tgtEl>
                                        <p:attrNameLst>
                                          <p:attrName>style.visibility</p:attrName>
                                        </p:attrNameLst>
                                      </p:cBhvr>
                                      <p:to>
                                        <p:strVal val="visible"/>
                                      </p:to>
                                    </p:set>
                                    <p:anim calcmode="lin" valueType="num">
                                      <p:cBhvr additive="base">
                                        <p:cTn id="127" dur="500" fill="hold"/>
                                        <p:tgtEl>
                                          <p:spTgt spid="18688"/>
                                        </p:tgtEl>
                                        <p:attrNameLst>
                                          <p:attrName>ppt_x</p:attrName>
                                        </p:attrNameLst>
                                      </p:cBhvr>
                                      <p:tavLst>
                                        <p:tav tm="0">
                                          <p:val>
                                            <p:strVal val="#ppt_x"/>
                                          </p:val>
                                        </p:tav>
                                        <p:tav tm="100000">
                                          <p:val>
                                            <p:strVal val="#ppt_x"/>
                                          </p:val>
                                        </p:tav>
                                      </p:tavLst>
                                    </p:anim>
                                    <p:anim calcmode="lin" valueType="num">
                                      <p:cBhvr additive="base">
                                        <p:cTn id="128" dur="500" fill="hold"/>
                                        <p:tgtEl>
                                          <p:spTgt spid="18688"/>
                                        </p:tgtEl>
                                        <p:attrNameLst>
                                          <p:attrName>ppt_y</p:attrName>
                                        </p:attrNameLst>
                                      </p:cBhvr>
                                      <p:tavLst>
                                        <p:tav tm="0">
                                          <p:val>
                                            <p:strVal val="1+#ppt_h/2"/>
                                          </p:val>
                                        </p:tav>
                                        <p:tav tm="100000">
                                          <p:val>
                                            <p:strVal val="#ppt_y"/>
                                          </p:val>
                                        </p:tav>
                                      </p:tavLst>
                                    </p:anim>
                                  </p:childTnLst>
                                </p:cTn>
                              </p:par>
                            </p:childTnLst>
                          </p:cTn>
                        </p:par>
                      </p:childTnLst>
                    </p:cTn>
                  </p:par>
                  <p:par>
                    <p:cTn id="129" fill="hold" nodeType="clickPar">
                      <p:stCondLst>
                        <p:cond delay="indefinite"/>
                      </p:stCondLst>
                      <p:childTnLst>
                        <p:par>
                          <p:cTn id="130" fill="hold" nodeType="withGroup">
                            <p:stCondLst>
                              <p:cond delay="0"/>
                            </p:stCondLst>
                            <p:childTnLst>
                              <p:par>
                                <p:cTn id="131" presetID="2" presetClass="entr" presetSubtype="4" fill="hold" grpId="0" nodeType="clickEffect">
                                  <p:stCondLst>
                                    <p:cond delay="0"/>
                                  </p:stCondLst>
                                  <p:childTnLst>
                                    <p:set>
                                      <p:cBhvr>
                                        <p:cTn id="132" dur="1" fill="hold">
                                          <p:stCondLst>
                                            <p:cond delay="0"/>
                                          </p:stCondLst>
                                        </p:cTn>
                                        <p:tgtEl>
                                          <p:spTgt spid="18686"/>
                                        </p:tgtEl>
                                        <p:attrNameLst>
                                          <p:attrName>style.visibility</p:attrName>
                                        </p:attrNameLst>
                                      </p:cBhvr>
                                      <p:to>
                                        <p:strVal val="visible"/>
                                      </p:to>
                                    </p:set>
                                    <p:anim calcmode="lin" valueType="num">
                                      <p:cBhvr additive="base">
                                        <p:cTn id="133" dur="500" fill="hold"/>
                                        <p:tgtEl>
                                          <p:spTgt spid="18686"/>
                                        </p:tgtEl>
                                        <p:attrNameLst>
                                          <p:attrName>ppt_x</p:attrName>
                                        </p:attrNameLst>
                                      </p:cBhvr>
                                      <p:tavLst>
                                        <p:tav tm="0">
                                          <p:val>
                                            <p:strVal val="#ppt_x"/>
                                          </p:val>
                                        </p:tav>
                                        <p:tav tm="100000">
                                          <p:val>
                                            <p:strVal val="#ppt_x"/>
                                          </p:val>
                                        </p:tav>
                                      </p:tavLst>
                                    </p:anim>
                                    <p:anim calcmode="lin" valueType="num">
                                      <p:cBhvr additive="base">
                                        <p:cTn id="134" dur="500" fill="hold"/>
                                        <p:tgtEl>
                                          <p:spTgt spid="18686"/>
                                        </p:tgtEl>
                                        <p:attrNameLst>
                                          <p:attrName>ppt_y</p:attrName>
                                        </p:attrNameLst>
                                      </p:cBhvr>
                                      <p:tavLst>
                                        <p:tav tm="0">
                                          <p:val>
                                            <p:strVal val="1+#ppt_h/2"/>
                                          </p:val>
                                        </p:tav>
                                        <p:tav tm="100000">
                                          <p:val>
                                            <p:strVal val="#ppt_y"/>
                                          </p:val>
                                        </p:tav>
                                      </p:tavLst>
                                    </p:anim>
                                  </p:childTnLst>
                                </p:cTn>
                              </p:par>
                            </p:childTnLst>
                          </p:cTn>
                        </p:par>
                      </p:childTnLst>
                    </p:cTn>
                  </p:par>
                  <p:par>
                    <p:cTn id="135" fill="hold" nodeType="clickPar">
                      <p:stCondLst>
                        <p:cond delay="indefinite"/>
                      </p:stCondLst>
                      <p:childTnLst>
                        <p:par>
                          <p:cTn id="136" fill="hold" nodeType="withGroup">
                            <p:stCondLst>
                              <p:cond delay="0"/>
                            </p:stCondLst>
                            <p:childTnLst>
                              <p:par>
                                <p:cTn id="137" presetID="2" presetClass="entr" presetSubtype="4" fill="hold" grpId="0" nodeType="clickEffect">
                                  <p:stCondLst>
                                    <p:cond delay="0"/>
                                  </p:stCondLst>
                                  <p:childTnLst>
                                    <p:set>
                                      <p:cBhvr>
                                        <p:cTn id="138" dur="1" fill="hold">
                                          <p:stCondLst>
                                            <p:cond delay="0"/>
                                          </p:stCondLst>
                                        </p:cTn>
                                        <p:tgtEl>
                                          <p:spTgt spid="18679"/>
                                        </p:tgtEl>
                                        <p:attrNameLst>
                                          <p:attrName>style.visibility</p:attrName>
                                        </p:attrNameLst>
                                      </p:cBhvr>
                                      <p:to>
                                        <p:strVal val="visible"/>
                                      </p:to>
                                    </p:set>
                                    <p:anim calcmode="lin" valueType="num">
                                      <p:cBhvr additive="base">
                                        <p:cTn id="139" dur="500" fill="hold"/>
                                        <p:tgtEl>
                                          <p:spTgt spid="18679"/>
                                        </p:tgtEl>
                                        <p:attrNameLst>
                                          <p:attrName>ppt_x</p:attrName>
                                        </p:attrNameLst>
                                      </p:cBhvr>
                                      <p:tavLst>
                                        <p:tav tm="0">
                                          <p:val>
                                            <p:strVal val="#ppt_x"/>
                                          </p:val>
                                        </p:tav>
                                        <p:tav tm="100000">
                                          <p:val>
                                            <p:strVal val="#ppt_x"/>
                                          </p:val>
                                        </p:tav>
                                      </p:tavLst>
                                    </p:anim>
                                    <p:anim calcmode="lin" valueType="num">
                                      <p:cBhvr additive="base">
                                        <p:cTn id="140" dur="500" fill="hold"/>
                                        <p:tgtEl>
                                          <p:spTgt spid="18679"/>
                                        </p:tgtEl>
                                        <p:attrNameLst>
                                          <p:attrName>ppt_y</p:attrName>
                                        </p:attrNameLst>
                                      </p:cBhvr>
                                      <p:tavLst>
                                        <p:tav tm="0">
                                          <p:val>
                                            <p:strVal val="1+#ppt_h/2"/>
                                          </p:val>
                                        </p:tav>
                                        <p:tav tm="100000">
                                          <p:val>
                                            <p:strVal val="#ppt_y"/>
                                          </p:val>
                                        </p:tav>
                                      </p:tavLst>
                                    </p:anim>
                                  </p:childTnLst>
                                </p:cTn>
                              </p:par>
                            </p:childTnLst>
                          </p:cTn>
                        </p:par>
                      </p:childTnLst>
                    </p:cTn>
                  </p:par>
                  <p:par>
                    <p:cTn id="141" fill="hold" nodeType="clickPar">
                      <p:stCondLst>
                        <p:cond delay="indefinite"/>
                      </p:stCondLst>
                      <p:childTnLst>
                        <p:par>
                          <p:cTn id="142" fill="hold" nodeType="withGroup">
                            <p:stCondLst>
                              <p:cond delay="0"/>
                            </p:stCondLst>
                            <p:childTnLst>
                              <p:par>
                                <p:cTn id="143" presetID="2" presetClass="entr" presetSubtype="4" fill="hold" grpId="0" nodeType="clickEffect">
                                  <p:stCondLst>
                                    <p:cond delay="0"/>
                                  </p:stCondLst>
                                  <p:childTnLst>
                                    <p:set>
                                      <p:cBhvr>
                                        <p:cTn id="144" dur="1" fill="hold">
                                          <p:stCondLst>
                                            <p:cond delay="0"/>
                                          </p:stCondLst>
                                        </p:cTn>
                                        <p:tgtEl>
                                          <p:spTgt spid="18689"/>
                                        </p:tgtEl>
                                        <p:attrNameLst>
                                          <p:attrName>style.visibility</p:attrName>
                                        </p:attrNameLst>
                                      </p:cBhvr>
                                      <p:to>
                                        <p:strVal val="visible"/>
                                      </p:to>
                                    </p:set>
                                    <p:anim calcmode="lin" valueType="num">
                                      <p:cBhvr additive="base">
                                        <p:cTn id="145" dur="500" fill="hold"/>
                                        <p:tgtEl>
                                          <p:spTgt spid="18689"/>
                                        </p:tgtEl>
                                        <p:attrNameLst>
                                          <p:attrName>ppt_x</p:attrName>
                                        </p:attrNameLst>
                                      </p:cBhvr>
                                      <p:tavLst>
                                        <p:tav tm="0">
                                          <p:val>
                                            <p:strVal val="#ppt_x"/>
                                          </p:val>
                                        </p:tav>
                                        <p:tav tm="100000">
                                          <p:val>
                                            <p:strVal val="#ppt_x"/>
                                          </p:val>
                                        </p:tav>
                                      </p:tavLst>
                                    </p:anim>
                                    <p:anim calcmode="lin" valueType="num">
                                      <p:cBhvr additive="base">
                                        <p:cTn id="146" dur="500" fill="hold"/>
                                        <p:tgtEl>
                                          <p:spTgt spid="1868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673" grpId="0" animBg="1"/>
      <p:bldP spid="18674" grpId="0" animBg="1"/>
      <p:bldP spid="18675" grpId="0" animBg="1"/>
      <p:bldP spid="18676" grpId="0" animBg="1"/>
      <p:bldP spid="18677" grpId="0" animBg="1"/>
      <p:bldP spid="18678" grpId="0" animBg="1"/>
      <p:bldP spid="18679" grpId="0" animBg="1"/>
      <p:bldP spid="18680" grpId="0" animBg="1"/>
      <p:bldP spid="18682" grpId="0" animBg="1"/>
      <p:bldP spid="18683" grpId="0" animBg="1"/>
      <p:bldP spid="18684" grpId="0" animBg="1"/>
      <p:bldP spid="18685" grpId="0" animBg="1"/>
      <p:bldP spid="18686" grpId="0" animBg="1"/>
      <p:bldP spid="18687" grpId="0" animBg="1"/>
      <p:bldP spid="18688" grpId="0" animBg="1"/>
      <p:bldP spid="18689" grpId="0" animBg="1"/>
      <p:bldP spid="18690" grpId="0" animBg="1"/>
      <p:bldP spid="18691" grpId="0" animBg="1"/>
      <p:bldP spid="18692" grpId="0" animBg="1"/>
      <p:bldP spid="18693" grpId="0" animBg="1"/>
      <p:bldP spid="18694" grpId="0" animBg="1"/>
      <p:bldP spid="18696" grpId="0" animBg="1"/>
      <p:bldP spid="18697" grpId="0" animBg="1"/>
      <p:bldP spid="18698" grpId="0" animBg="1"/>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a:extLst>
              <a:ext uri="{FF2B5EF4-FFF2-40B4-BE49-F238E27FC236}">
                <a16:creationId xmlns:a16="http://schemas.microsoft.com/office/drawing/2014/main" id="{F50FD220-DDED-B613-84D1-9D442A08F274}"/>
              </a:ext>
            </a:extLst>
          </p:cNvPr>
          <p:cNvSpPr>
            <a:spLocks noGrp="1" noChangeArrowheads="1"/>
          </p:cNvSpPr>
          <p:nvPr>
            <p:ph type="title"/>
          </p:nvPr>
        </p:nvSpPr>
        <p:spPr/>
        <p:txBody>
          <a:bodyPr/>
          <a:lstStyle/>
          <a:p>
            <a:pPr eaLnBrk="1" hangingPunct="1"/>
            <a:r>
              <a:rPr lang="en-US" altLang="en-US" sz="3200">
                <a:latin typeface="Times New Roman" panose="02020603050405020304" pitchFamily="18" charset="0"/>
              </a:rPr>
              <a:t>1. The government of Pago-Paga adds a subsidy to boomerang production. 	</a:t>
            </a:r>
          </a:p>
        </p:txBody>
      </p:sp>
      <p:sp>
        <p:nvSpPr>
          <p:cNvPr id="44035" name="Line 4">
            <a:extLst>
              <a:ext uri="{FF2B5EF4-FFF2-40B4-BE49-F238E27FC236}">
                <a16:creationId xmlns:a16="http://schemas.microsoft.com/office/drawing/2014/main" id="{F58C9EF3-749B-060D-DAD0-614AB8BF45B8}"/>
              </a:ext>
            </a:extLst>
          </p:cNvPr>
          <p:cNvSpPr>
            <a:spLocks noChangeShapeType="1"/>
          </p:cNvSpPr>
          <p:nvPr/>
        </p:nvSpPr>
        <p:spPr bwMode="auto">
          <a:xfrm>
            <a:off x="3429000" y="2362200"/>
            <a:ext cx="0" cy="381000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44036" name="Line 5">
            <a:extLst>
              <a:ext uri="{FF2B5EF4-FFF2-40B4-BE49-F238E27FC236}">
                <a16:creationId xmlns:a16="http://schemas.microsoft.com/office/drawing/2014/main" id="{7781A7C4-BDF6-E062-9BE4-6884393F2CD7}"/>
              </a:ext>
            </a:extLst>
          </p:cNvPr>
          <p:cNvSpPr>
            <a:spLocks noChangeShapeType="1"/>
          </p:cNvSpPr>
          <p:nvPr/>
        </p:nvSpPr>
        <p:spPr bwMode="auto">
          <a:xfrm>
            <a:off x="3429000" y="6172200"/>
            <a:ext cx="4876800" cy="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44037" name="Text Box 6">
            <a:extLst>
              <a:ext uri="{FF2B5EF4-FFF2-40B4-BE49-F238E27FC236}">
                <a16:creationId xmlns:a16="http://schemas.microsoft.com/office/drawing/2014/main" id="{0C005733-ADBE-9183-7C68-144A9EB5534A}"/>
              </a:ext>
            </a:extLst>
          </p:cNvPr>
          <p:cNvSpPr txBox="1">
            <a:spLocks noChangeArrowheads="1"/>
          </p:cNvSpPr>
          <p:nvPr/>
        </p:nvSpPr>
        <p:spPr bwMode="auto">
          <a:xfrm>
            <a:off x="8077200" y="6248400"/>
            <a:ext cx="1752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Quantity</a:t>
            </a:r>
          </a:p>
        </p:txBody>
      </p:sp>
      <p:sp>
        <p:nvSpPr>
          <p:cNvPr id="44038" name="Text Box 7">
            <a:extLst>
              <a:ext uri="{FF2B5EF4-FFF2-40B4-BE49-F238E27FC236}">
                <a16:creationId xmlns:a16="http://schemas.microsoft.com/office/drawing/2014/main" id="{5D896430-78C2-4D4B-AB2F-26D5C52F6752}"/>
              </a:ext>
            </a:extLst>
          </p:cNvPr>
          <p:cNvSpPr txBox="1">
            <a:spLocks noChangeArrowheads="1"/>
          </p:cNvSpPr>
          <p:nvPr/>
        </p:nvSpPr>
        <p:spPr bwMode="auto">
          <a:xfrm rot="16200000">
            <a:off x="2286000" y="2209800"/>
            <a:ext cx="1219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Price</a:t>
            </a:r>
          </a:p>
        </p:txBody>
      </p:sp>
      <p:sp>
        <p:nvSpPr>
          <p:cNvPr id="44039" name="Line 9">
            <a:extLst>
              <a:ext uri="{FF2B5EF4-FFF2-40B4-BE49-F238E27FC236}">
                <a16:creationId xmlns:a16="http://schemas.microsoft.com/office/drawing/2014/main" id="{D3450705-ED99-D9C6-E037-E8578179F3A5}"/>
              </a:ext>
            </a:extLst>
          </p:cNvPr>
          <p:cNvSpPr>
            <a:spLocks noChangeShapeType="1"/>
          </p:cNvSpPr>
          <p:nvPr/>
        </p:nvSpPr>
        <p:spPr bwMode="auto">
          <a:xfrm flipV="1">
            <a:off x="4267200" y="2590800"/>
            <a:ext cx="3581400" cy="3200400"/>
          </a:xfrm>
          <a:prstGeom prst="line">
            <a:avLst/>
          </a:prstGeom>
          <a:noFill/>
          <a:ln w="38100">
            <a:solidFill>
              <a:srgbClr val="FF0000"/>
            </a:solidFill>
            <a:round/>
            <a:headEnd type="arrow" w="med" len="med"/>
            <a:tailEnd type="arrow" w="med" len="me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44040" name="Text Box 11">
            <a:extLst>
              <a:ext uri="{FF2B5EF4-FFF2-40B4-BE49-F238E27FC236}">
                <a16:creationId xmlns:a16="http://schemas.microsoft.com/office/drawing/2014/main" id="{DD15BA65-694B-589C-8DD2-BD773044CD44}"/>
              </a:ext>
            </a:extLst>
          </p:cNvPr>
          <p:cNvSpPr txBox="1">
            <a:spLocks noChangeArrowheads="1"/>
          </p:cNvSpPr>
          <p:nvPr/>
        </p:nvSpPr>
        <p:spPr bwMode="auto">
          <a:xfrm>
            <a:off x="7924800" y="2514600"/>
            <a:ext cx="838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S</a:t>
            </a:r>
          </a:p>
        </p:txBody>
      </p:sp>
      <p:sp>
        <p:nvSpPr>
          <p:cNvPr id="9" name="Line 9">
            <a:extLst>
              <a:ext uri="{FF2B5EF4-FFF2-40B4-BE49-F238E27FC236}">
                <a16:creationId xmlns:a16="http://schemas.microsoft.com/office/drawing/2014/main" id="{693F381F-3F23-0536-8CCF-48AF38818A46}"/>
              </a:ext>
            </a:extLst>
          </p:cNvPr>
          <p:cNvSpPr>
            <a:spLocks noChangeShapeType="1"/>
          </p:cNvSpPr>
          <p:nvPr/>
        </p:nvSpPr>
        <p:spPr bwMode="auto">
          <a:xfrm flipV="1">
            <a:off x="5029200" y="2819400"/>
            <a:ext cx="3581400" cy="3200400"/>
          </a:xfrm>
          <a:prstGeom prst="line">
            <a:avLst/>
          </a:prstGeom>
          <a:noFill/>
          <a:ln w="38100">
            <a:solidFill>
              <a:srgbClr val="FF0000"/>
            </a:solidFill>
            <a:round/>
            <a:headEnd type="arrow" w="med" len="med"/>
            <a:tailEnd type="arrow" w="med" len="me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10" name="Text Box 11">
            <a:extLst>
              <a:ext uri="{FF2B5EF4-FFF2-40B4-BE49-F238E27FC236}">
                <a16:creationId xmlns:a16="http://schemas.microsoft.com/office/drawing/2014/main" id="{A300F665-9CCF-2015-C6C2-4EFAC40C2B5D}"/>
              </a:ext>
            </a:extLst>
          </p:cNvPr>
          <p:cNvSpPr txBox="1">
            <a:spLocks noChangeArrowheads="1"/>
          </p:cNvSpPr>
          <p:nvPr/>
        </p:nvSpPr>
        <p:spPr bwMode="auto">
          <a:xfrm>
            <a:off x="8610600" y="2819400"/>
            <a:ext cx="838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S</a:t>
            </a:r>
            <a:r>
              <a:rPr kumimoji="0" lang="en-US" altLang="en-US" sz="2400" b="1" i="0" u="none" strike="noStrike" kern="1200" cap="none" spc="0" normalizeH="0" baseline="-25000" noProof="0">
                <a:ln>
                  <a:noFill/>
                </a:ln>
                <a:solidFill>
                  <a:prstClr val="black"/>
                </a:solidFill>
                <a:effectLst/>
                <a:uLnTx/>
                <a:uFillTx/>
                <a:latin typeface="Calibri" panose="020F0502020204030204" pitchFamily="34" charset="0"/>
                <a:ea typeface="+mn-ea"/>
                <a:cs typeface="+mn-cs"/>
              </a:rPr>
              <a:t>1</a:t>
            </a:r>
            <a:endPar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
        <p:nvSpPr>
          <p:cNvPr id="11" name="Right Arrow 10">
            <a:extLst>
              <a:ext uri="{FF2B5EF4-FFF2-40B4-BE49-F238E27FC236}">
                <a16:creationId xmlns:a16="http://schemas.microsoft.com/office/drawing/2014/main" id="{AC308AF3-E088-1E26-2F0B-306DC2E1A8A7}"/>
              </a:ext>
            </a:extLst>
          </p:cNvPr>
          <p:cNvSpPr/>
          <p:nvPr/>
        </p:nvSpPr>
        <p:spPr>
          <a:xfrm rot="2415002">
            <a:off x="7270750" y="3197226"/>
            <a:ext cx="469900" cy="25717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Perpetua"/>
              <a:ea typeface="+mn-ea"/>
              <a:cs typeface="+mn-cs"/>
            </a:endParaRPr>
          </a:p>
        </p:txBody>
      </p:sp>
      <p:sp>
        <p:nvSpPr>
          <p:cNvPr id="12" name="Right Arrow 11">
            <a:extLst>
              <a:ext uri="{FF2B5EF4-FFF2-40B4-BE49-F238E27FC236}">
                <a16:creationId xmlns:a16="http://schemas.microsoft.com/office/drawing/2014/main" id="{F90F1C40-4BA8-610C-A6CF-78EAB0B42978}"/>
              </a:ext>
            </a:extLst>
          </p:cNvPr>
          <p:cNvSpPr/>
          <p:nvPr/>
        </p:nvSpPr>
        <p:spPr>
          <a:xfrm rot="2068609">
            <a:off x="5670550" y="4683126"/>
            <a:ext cx="469900" cy="25717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Perpetua"/>
              <a:ea typeface="+mn-ea"/>
              <a:cs typeface="+mn-cs"/>
            </a:endParaRPr>
          </a:p>
        </p:txBody>
      </p:sp>
      <p:pic>
        <p:nvPicPr>
          <p:cNvPr id="2" name="Online Media 1" title="1.5 minute timer">
            <a:hlinkClick r:id="" action="ppaction://media"/>
            <a:extLst>
              <a:ext uri="{FF2B5EF4-FFF2-40B4-BE49-F238E27FC236}">
                <a16:creationId xmlns:a16="http://schemas.microsoft.com/office/drawing/2014/main" id="{F04F8D16-CC7A-034A-BDFA-EFB7F02F462E}"/>
              </a:ext>
            </a:extLst>
          </p:cNvPr>
          <p:cNvPicPr>
            <a:picLocks noRot="1" noChangeAspect="1"/>
          </p:cNvPicPr>
          <p:nvPr>
            <a:videoFile r:link="rId1"/>
          </p:nvPr>
        </p:nvPicPr>
        <p:blipFill>
          <a:blip r:embed="rId3"/>
          <a:stretch>
            <a:fillRect/>
          </a:stretch>
        </p:blipFill>
        <p:spPr>
          <a:xfrm>
            <a:off x="9337040" y="5030061"/>
            <a:ext cx="2895419" cy="174498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p:cTn id="7" dur="1000" fill="hold"/>
                                        <p:tgtEl>
                                          <p:spTgt spid="11"/>
                                        </p:tgtEl>
                                        <p:attrNameLst>
                                          <p:attrName>ppt_w</p:attrName>
                                        </p:attrNameLst>
                                      </p:cBhvr>
                                      <p:tavLst>
                                        <p:tav tm="0">
                                          <p:val>
                                            <p:strVal val="#ppt_w*0.70"/>
                                          </p:val>
                                        </p:tav>
                                        <p:tav tm="100000">
                                          <p:val>
                                            <p:strVal val="#ppt_w"/>
                                          </p:val>
                                        </p:tav>
                                      </p:tavLst>
                                    </p:anim>
                                    <p:anim calcmode="lin" valueType="num">
                                      <p:cBhvr>
                                        <p:cTn id="8" dur="1000" fill="hold"/>
                                        <p:tgtEl>
                                          <p:spTgt spid="11"/>
                                        </p:tgtEl>
                                        <p:attrNameLst>
                                          <p:attrName>ppt_h</p:attrName>
                                        </p:attrNameLst>
                                      </p:cBhvr>
                                      <p:tavLst>
                                        <p:tav tm="0">
                                          <p:val>
                                            <p:strVal val="#ppt_h"/>
                                          </p:val>
                                        </p:tav>
                                        <p:tav tm="100000">
                                          <p:val>
                                            <p:strVal val="#ppt_h"/>
                                          </p:val>
                                        </p:tav>
                                      </p:tavLst>
                                    </p:anim>
                                    <p:animEffect transition="in" filter="fade">
                                      <p:cBhvr>
                                        <p:cTn id="9" dur="1000"/>
                                        <p:tgtEl>
                                          <p:spTgt spid="11"/>
                                        </p:tgtEl>
                                      </p:cBhvr>
                                    </p:animEffect>
                                  </p:childTnLst>
                                </p:cTn>
                              </p:par>
                              <p:par>
                                <p:cTn id="10" presetID="55" presetClass="entr" presetSubtype="0" fill="hold" grpId="0" nodeType="withEffect">
                                  <p:stCondLst>
                                    <p:cond delay="0"/>
                                  </p:stCondLst>
                                  <p:childTnLst>
                                    <p:set>
                                      <p:cBhvr>
                                        <p:cTn id="11" dur="1" fill="hold">
                                          <p:stCondLst>
                                            <p:cond delay="0"/>
                                          </p:stCondLst>
                                        </p:cTn>
                                        <p:tgtEl>
                                          <p:spTgt spid="12"/>
                                        </p:tgtEl>
                                        <p:attrNameLst>
                                          <p:attrName>style.visibility</p:attrName>
                                        </p:attrNameLst>
                                      </p:cBhvr>
                                      <p:to>
                                        <p:strVal val="visible"/>
                                      </p:to>
                                    </p:set>
                                    <p:anim calcmode="lin" valueType="num">
                                      <p:cBhvr>
                                        <p:cTn id="12" dur="1000" fill="hold"/>
                                        <p:tgtEl>
                                          <p:spTgt spid="12"/>
                                        </p:tgtEl>
                                        <p:attrNameLst>
                                          <p:attrName>ppt_w</p:attrName>
                                        </p:attrNameLst>
                                      </p:cBhvr>
                                      <p:tavLst>
                                        <p:tav tm="0">
                                          <p:val>
                                            <p:strVal val="#ppt_w*0.70"/>
                                          </p:val>
                                        </p:tav>
                                        <p:tav tm="100000">
                                          <p:val>
                                            <p:strVal val="#ppt_w"/>
                                          </p:val>
                                        </p:tav>
                                      </p:tavLst>
                                    </p:anim>
                                    <p:anim calcmode="lin" valueType="num">
                                      <p:cBhvr>
                                        <p:cTn id="13" dur="1000" fill="hold"/>
                                        <p:tgtEl>
                                          <p:spTgt spid="12"/>
                                        </p:tgtEl>
                                        <p:attrNameLst>
                                          <p:attrName>ppt_h</p:attrName>
                                        </p:attrNameLst>
                                      </p:cBhvr>
                                      <p:tavLst>
                                        <p:tav tm="0">
                                          <p:val>
                                            <p:strVal val="#ppt_h"/>
                                          </p:val>
                                        </p:tav>
                                        <p:tav tm="100000">
                                          <p:val>
                                            <p:strVal val="#ppt_h"/>
                                          </p:val>
                                        </p:tav>
                                      </p:tavLst>
                                    </p:anim>
                                    <p:animEffect transition="in" filter="fade">
                                      <p:cBhvr>
                                        <p:cTn id="14" dur="1000"/>
                                        <p:tgtEl>
                                          <p:spTgt spid="12"/>
                                        </p:tgtEl>
                                      </p:cBhvr>
                                    </p:animEffect>
                                  </p:childTnLst>
                                </p:cTn>
                              </p:par>
                            </p:childTnLst>
                          </p:cTn>
                        </p:par>
                        <p:par>
                          <p:cTn id="15" fill="hold" nodeType="afterGroup">
                            <p:stCondLst>
                              <p:cond delay="1000"/>
                            </p:stCondLst>
                            <p:childTnLst>
                              <p:par>
                                <p:cTn id="16" presetID="1" presetClass="entr" presetSubtype="0" fill="hold" nodeType="afterEffect">
                                  <p:stCondLst>
                                    <p:cond delay="1000"/>
                                  </p:stCondLst>
                                  <p:childTnLst>
                                    <p:set>
                                      <p:cBhvr>
                                        <p:cTn id="17" dur="1" fill="hold">
                                          <p:stCondLst>
                                            <p:cond delay="0"/>
                                          </p:stCondLst>
                                        </p:cTn>
                                        <p:tgtEl>
                                          <p:spTgt spid="9"/>
                                        </p:tgtEl>
                                        <p:attrNameLst>
                                          <p:attrName>style.visibility</p:attrName>
                                        </p:attrNameLst>
                                      </p:cBhvr>
                                      <p:to>
                                        <p:strVal val="visible"/>
                                      </p:to>
                                    </p:set>
                                  </p:childTnLst>
                                </p:cTn>
                              </p:par>
                              <p:par>
                                <p:cTn id="18" presetID="1" presetClass="entr" presetSubtype="0" fill="hold" grpId="0" nodeType="withEffect">
                                  <p:stCondLst>
                                    <p:cond delay="1000"/>
                                  </p:stCondLst>
                                  <p:childTnLst>
                                    <p:set>
                                      <p:cBhvr>
                                        <p:cTn id="19" dur="1" fill="hold">
                                          <p:stCondLst>
                                            <p:cond delay="0"/>
                                          </p:stCondLst>
                                        </p:cTn>
                                        <p:tgtEl>
                                          <p:spTgt spid="10"/>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mediacall" presetSubtype="0" fill="hold" nodeType="clickEffect">
                                  <p:stCondLst>
                                    <p:cond delay="0"/>
                                  </p:stCondLst>
                                  <p:childTnLst>
                                    <p:cmd type="call" cmd="playFrom(0.0)">
                                      <p:cBhvr>
                                        <p:cTn id="23"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24" restart="whenNotActive" fill="hold" evtFilter="cancelBubble" nodeType="interactiveSeq">
                <p:stCondLst>
                  <p:cond evt="onClick" delay="0">
                    <p:tgtEl>
                      <p:spTgt spid="2"/>
                    </p:tgtEl>
                  </p:cond>
                </p:stCondLst>
                <p:endSync evt="end" delay="0">
                  <p:rtn val="all"/>
                </p:endSync>
                <p:childTnLst>
                  <p:par>
                    <p:cTn id="25" fill="hold">
                      <p:stCondLst>
                        <p:cond delay="0"/>
                      </p:stCondLst>
                      <p:childTnLst>
                        <p:par>
                          <p:cTn id="26" fill="hold">
                            <p:stCondLst>
                              <p:cond delay="0"/>
                            </p:stCondLst>
                            <p:childTnLst>
                              <p:par>
                                <p:cTn id="27" presetID="2" presetClass="mediacall" presetSubtype="0" fill="hold" nodeType="clickEffect">
                                  <p:stCondLst>
                                    <p:cond delay="0"/>
                                  </p:stCondLst>
                                  <p:childTnLst>
                                    <p:cmd type="call" cmd="togglePause">
                                      <p:cBhvr>
                                        <p:cTn id="28" dur="1" fill="hold"/>
                                        <p:tgtEl>
                                          <p:spTgt spid="2"/>
                                        </p:tgtEl>
                                      </p:cBhvr>
                                    </p:cmd>
                                  </p:childTnLst>
                                </p:cTn>
                              </p:par>
                            </p:childTnLst>
                          </p:cTn>
                        </p:par>
                      </p:childTnLst>
                    </p:cTn>
                  </p:par>
                </p:childTnLst>
              </p:cTn>
              <p:nextCondLst>
                <p:cond evt="onClick" delay="0">
                  <p:tgtEl>
                    <p:spTgt spid="2"/>
                  </p:tgtEl>
                </p:cond>
              </p:nextCondLst>
            </p:seq>
            <p:video>
              <p:cMediaNode vol="80000">
                <p:cTn id="29" fill="hold" display="0">
                  <p:stCondLst>
                    <p:cond delay="indefinite"/>
                  </p:stCondLst>
                </p:cTn>
                <p:tgtEl>
                  <p:spTgt spid="2"/>
                </p:tgtEl>
              </p:cMediaNode>
            </p:video>
          </p:childTnLst>
        </p:cTn>
      </p:par>
    </p:tnLst>
    <p:bldLst>
      <p:bldP spid="10" grpId="0"/>
      <p:bldP spid="11" grpId="0" animBg="1"/>
      <p:bldP spid="12" grpId="0"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8730BEA7-BDE4-91B1-E235-9BB9A23E15A8}"/>
              </a:ext>
            </a:extLst>
          </p:cNvPr>
          <p:cNvSpPr>
            <a:spLocks noGrp="1" noChangeArrowheads="1"/>
          </p:cNvSpPr>
          <p:nvPr>
            <p:ph type="title"/>
          </p:nvPr>
        </p:nvSpPr>
        <p:spPr/>
        <p:txBody>
          <a:bodyPr rtlCol="0">
            <a:normAutofit fontScale="90000"/>
          </a:bodyPr>
          <a:lstStyle/>
          <a:p>
            <a:pPr eaLnBrk="1" fontAlgn="auto" hangingPunct="1">
              <a:spcAft>
                <a:spcPts val="0"/>
              </a:spcAft>
              <a:defRPr/>
            </a:pPr>
            <a:br>
              <a:rPr lang="en-US" sz="3200" dirty="0">
                <a:latin typeface="Times New Roman" pitchFamily="18" charset="0"/>
              </a:rPr>
            </a:br>
            <a:r>
              <a:rPr lang="en-US" sz="3200" dirty="0">
                <a:latin typeface="Times New Roman" pitchFamily="18" charset="0"/>
              </a:rPr>
              <a:t>2. Boomerang producers also produce Frisbees. The price of Frisbees goes up. </a:t>
            </a:r>
          </a:p>
        </p:txBody>
      </p:sp>
      <p:sp>
        <p:nvSpPr>
          <p:cNvPr id="45059" name="Line 3">
            <a:extLst>
              <a:ext uri="{FF2B5EF4-FFF2-40B4-BE49-F238E27FC236}">
                <a16:creationId xmlns:a16="http://schemas.microsoft.com/office/drawing/2014/main" id="{F674C4F6-B686-EF5A-53AD-6BE7C7A5332A}"/>
              </a:ext>
            </a:extLst>
          </p:cNvPr>
          <p:cNvSpPr>
            <a:spLocks noChangeShapeType="1"/>
          </p:cNvSpPr>
          <p:nvPr/>
        </p:nvSpPr>
        <p:spPr bwMode="auto">
          <a:xfrm>
            <a:off x="3429000" y="2362200"/>
            <a:ext cx="0" cy="381000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45060" name="Line 4">
            <a:extLst>
              <a:ext uri="{FF2B5EF4-FFF2-40B4-BE49-F238E27FC236}">
                <a16:creationId xmlns:a16="http://schemas.microsoft.com/office/drawing/2014/main" id="{1A94AF16-5BE2-EBF6-FAE7-F78C0CE81101}"/>
              </a:ext>
            </a:extLst>
          </p:cNvPr>
          <p:cNvSpPr>
            <a:spLocks noChangeShapeType="1"/>
          </p:cNvSpPr>
          <p:nvPr/>
        </p:nvSpPr>
        <p:spPr bwMode="auto">
          <a:xfrm>
            <a:off x="3429000" y="6172200"/>
            <a:ext cx="4876800" cy="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45061" name="Text Box 5">
            <a:extLst>
              <a:ext uri="{FF2B5EF4-FFF2-40B4-BE49-F238E27FC236}">
                <a16:creationId xmlns:a16="http://schemas.microsoft.com/office/drawing/2014/main" id="{C50FF878-24B3-B3FB-16E8-E546F58C5347}"/>
              </a:ext>
            </a:extLst>
          </p:cNvPr>
          <p:cNvSpPr txBox="1">
            <a:spLocks noChangeArrowheads="1"/>
          </p:cNvSpPr>
          <p:nvPr/>
        </p:nvSpPr>
        <p:spPr bwMode="auto">
          <a:xfrm>
            <a:off x="8077200" y="6248400"/>
            <a:ext cx="1752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Quantity</a:t>
            </a:r>
          </a:p>
        </p:txBody>
      </p:sp>
      <p:sp>
        <p:nvSpPr>
          <p:cNvPr id="45062" name="Text Box 6">
            <a:extLst>
              <a:ext uri="{FF2B5EF4-FFF2-40B4-BE49-F238E27FC236}">
                <a16:creationId xmlns:a16="http://schemas.microsoft.com/office/drawing/2014/main" id="{D9867A9D-E521-12D7-3DE4-13A09BE00F0D}"/>
              </a:ext>
            </a:extLst>
          </p:cNvPr>
          <p:cNvSpPr txBox="1">
            <a:spLocks noChangeArrowheads="1"/>
          </p:cNvSpPr>
          <p:nvPr/>
        </p:nvSpPr>
        <p:spPr bwMode="auto">
          <a:xfrm rot="16200000">
            <a:off x="2286000" y="2209800"/>
            <a:ext cx="1219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Price</a:t>
            </a:r>
          </a:p>
        </p:txBody>
      </p:sp>
      <p:sp>
        <p:nvSpPr>
          <p:cNvPr id="45063" name="Line 8">
            <a:extLst>
              <a:ext uri="{FF2B5EF4-FFF2-40B4-BE49-F238E27FC236}">
                <a16:creationId xmlns:a16="http://schemas.microsoft.com/office/drawing/2014/main" id="{98B6AB54-79EF-7EF0-B172-E76B0E1CDE13}"/>
              </a:ext>
            </a:extLst>
          </p:cNvPr>
          <p:cNvSpPr>
            <a:spLocks noChangeShapeType="1"/>
          </p:cNvSpPr>
          <p:nvPr/>
        </p:nvSpPr>
        <p:spPr bwMode="auto">
          <a:xfrm flipV="1">
            <a:off x="4267200" y="2590800"/>
            <a:ext cx="3581400" cy="3200400"/>
          </a:xfrm>
          <a:prstGeom prst="line">
            <a:avLst/>
          </a:prstGeom>
          <a:noFill/>
          <a:ln w="38100">
            <a:solidFill>
              <a:srgbClr val="FF0000"/>
            </a:solidFill>
            <a:round/>
            <a:headEnd type="arrow" w="med" len="med"/>
            <a:tailEnd type="arrow" w="med" len="me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45064" name="Text Box 10">
            <a:extLst>
              <a:ext uri="{FF2B5EF4-FFF2-40B4-BE49-F238E27FC236}">
                <a16:creationId xmlns:a16="http://schemas.microsoft.com/office/drawing/2014/main" id="{A8A023C3-91ED-FE8D-DD1D-691FD5B51354}"/>
              </a:ext>
            </a:extLst>
          </p:cNvPr>
          <p:cNvSpPr txBox="1">
            <a:spLocks noChangeArrowheads="1"/>
          </p:cNvSpPr>
          <p:nvPr/>
        </p:nvSpPr>
        <p:spPr bwMode="auto">
          <a:xfrm>
            <a:off x="7924800" y="2514600"/>
            <a:ext cx="838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S</a:t>
            </a:r>
          </a:p>
        </p:txBody>
      </p:sp>
      <p:sp>
        <p:nvSpPr>
          <p:cNvPr id="9" name="Right Arrow 8">
            <a:extLst>
              <a:ext uri="{FF2B5EF4-FFF2-40B4-BE49-F238E27FC236}">
                <a16:creationId xmlns:a16="http://schemas.microsoft.com/office/drawing/2014/main" id="{490FA252-9509-8D5C-DF6F-1D1E475321D3}"/>
              </a:ext>
            </a:extLst>
          </p:cNvPr>
          <p:cNvSpPr/>
          <p:nvPr/>
        </p:nvSpPr>
        <p:spPr>
          <a:xfrm rot="13251062">
            <a:off x="6661150" y="2778126"/>
            <a:ext cx="469900" cy="25717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Perpetua"/>
              <a:ea typeface="+mn-ea"/>
              <a:cs typeface="+mn-cs"/>
            </a:endParaRPr>
          </a:p>
        </p:txBody>
      </p:sp>
      <p:sp>
        <p:nvSpPr>
          <p:cNvPr id="10" name="Right Arrow 9">
            <a:extLst>
              <a:ext uri="{FF2B5EF4-FFF2-40B4-BE49-F238E27FC236}">
                <a16:creationId xmlns:a16="http://schemas.microsoft.com/office/drawing/2014/main" id="{EB70EEAD-8C67-758D-74EF-BF3BB81AD847}"/>
              </a:ext>
            </a:extLst>
          </p:cNvPr>
          <p:cNvSpPr/>
          <p:nvPr/>
        </p:nvSpPr>
        <p:spPr>
          <a:xfrm rot="13092802">
            <a:off x="5059363" y="4156076"/>
            <a:ext cx="469900" cy="25876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Perpetua"/>
              <a:ea typeface="+mn-ea"/>
              <a:cs typeface="+mn-cs"/>
            </a:endParaRPr>
          </a:p>
        </p:txBody>
      </p:sp>
      <p:sp>
        <p:nvSpPr>
          <p:cNvPr id="11" name="Line 9">
            <a:extLst>
              <a:ext uri="{FF2B5EF4-FFF2-40B4-BE49-F238E27FC236}">
                <a16:creationId xmlns:a16="http://schemas.microsoft.com/office/drawing/2014/main" id="{AAFBEC75-537D-D72F-2BE1-9AB606E7839A}"/>
              </a:ext>
            </a:extLst>
          </p:cNvPr>
          <p:cNvSpPr>
            <a:spLocks noChangeShapeType="1"/>
          </p:cNvSpPr>
          <p:nvPr/>
        </p:nvSpPr>
        <p:spPr bwMode="auto">
          <a:xfrm flipV="1">
            <a:off x="3733800" y="1905000"/>
            <a:ext cx="3581400" cy="3200400"/>
          </a:xfrm>
          <a:prstGeom prst="line">
            <a:avLst/>
          </a:prstGeom>
          <a:noFill/>
          <a:ln w="38100">
            <a:solidFill>
              <a:srgbClr val="FF0000"/>
            </a:solidFill>
            <a:round/>
            <a:headEnd type="arrow" w="med" len="med"/>
            <a:tailEnd type="arrow" w="med" len="me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12" name="Text Box 11">
            <a:extLst>
              <a:ext uri="{FF2B5EF4-FFF2-40B4-BE49-F238E27FC236}">
                <a16:creationId xmlns:a16="http://schemas.microsoft.com/office/drawing/2014/main" id="{D42DEAA7-524B-428D-CA83-F43F3E08F438}"/>
              </a:ext>
            </a:extLst>
          </p:cNvPr>
          <p:cNvSpPr txBox="1">
            <a:spLocks noChangeArrowheads="1"/>
          </p:cNvSpPr>
          <p:nvPr/>
        </p:nvSpPr>
        <p:spPr bwMode="auto">
          <a:xfrm>
            <a:off x="7086600" y="2057400"/>
            <a:ext cx="838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S</a:t>
            </a:r>
            <a:r>
              <a:rPr kumimoji="0" lang="en-US" altLang="en-US" sz="2400" b="1" i="0" u="none" strike="noStrike" kern="1200" cap="none" spc="0" normalizeH="0" baseline="-25000" noProof="0">
                <a:ln>
                  <a:noFill/>
                </a:ln>
                <a:solidFill>
                  <a:prstClr val="black"/>
                </a:solidFill>
                <a:effectLst/>
                <a:uLnTx/>
                <a:uFillTx/>
                <a:latin typeface="Calibri" panose="020F0502020204030204" pitchFamily="34" charset="0"/>
                <a:ea typeface="+mn-ea"/>
                <a:cs typeface="+mn-cs"/>
              </a:rPr>
              <a:t>1</a:t>
            </a:r>
            <a:endPar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pic>
        <p:nvPicPr>
          <p:cNvPr id="2" name="Online Media 1" title="1.5 minute timer">
            <a:hlinkClick r:id="" action="ppaction://media"/>
            <a:extLst>
              <a:ext uri="{FF2B5EF4-FFF2-40B4-BE49-F238E27FC236}">
                <a16:creationId xmlns:a16="http://schemas.microsoft.com/office/drawing/2014/main" id="{C1B850AA-3AC2-8C40-79CE-E40501E68B3E}"/>
              </a:ext>
            </a:extLst>
          </p:cNvPr>
          <p:cNvPicPr>
            <a:picLocks noRot="1" noChangeAspect="1"/>
          </p:cNvPicPr>
          <p:nvPr>
            <a:videoFile r:link="rId1"/>
          </p:nvPr>
        </p:nvPicPr>
        <p:blipFill>
          <a:blip r:embed="rId3"/>
          <a:stretch>
            <a:fillRect/>
          </a:stretch>
        </p:blipFill>
        <p:spPr>
          <a:xfrm>
            <a:off x="9337040" y="5030061"/>
            <a:ext cx="2895419" cy="174498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p:cTn id="7" dur="1000" fill="hold"/>
                                        <p:tgtEl>
                                          <p:spTgt spid="9"/>
                                        </p:tgtEl>
                                        <p:attrNameLst>
                                          <p:attrName>ppt_w</p:attrName>
                                        </p:attrNameLst>
                                      </p:cBhvr>
                                      <p:tavLst>
                                        <p:tav tm="0">
                                          <p:val>
                                            <p:strVal val="#ppt_w*0.70"/>
                                          </p:val>
                                        </p:tav>
                                        <p:tav tm="100000">
                                          <p:val>
                                            <p:strVal val="#ppt_w"/>
                                          </p:val>
                                        </p:tav>
                                      </p:tavLst>
                                    </p:anim>
                                    <p:anim calcmode="lin" valueType="num">
                                      <p:cBhvr>
                                        <p:cTn id="8" dur="1000" fill="hold"/>
                                        <p:tgtEl>
                                          <p:spTgt spid="9"/>
                                        </p:tgtEl>
                                        <p:attrNameLst>
                                          <p:attrName>ppt_h</p:attrName>
                                        </p:attrNameLst>
                                      </p:cBhvr>
                                      <p:tavLst>
                                        <p:tav tm="0">
                                          <p:val>
                                            <p:strVal val="#ppt_h"/>
                                          </p:val>
                                        </p:tav>
                                        <p:tav tm="100000">
                                          <p:val>
                                            <p:strVal val="#ppt_h"/>
                                          </p:val>
                                        </p:tav>
                                      </p:tavLst>
                                    </p:anim>
                                    <p:animEffect transition="in" filter="fade">
                                      <p:cBhvr>
                                        <p:cTn id="9" dur="1000"/>
                                        <p:tgtEl>
                                          <p:spTgt spid="9"/>
                                        </p:tgtEl>
                                      </p:cBhvr>
                                    </p:animEffect>
                                  </p:childTnLst>
                                </p:cTn>
                              </p:par>
                              <p:par>
                                <p:cTn id="10" presetID="55" presetClass="entr" presetSubtype="0" fill="hold" grpId="0" nodeType="withEffect">
                                  <p:stCondLst>
                                    <p:cond delay="0"/>
                                  </p:stCondLst>
                                  <p:childTnLst>
                                    <p:set>
                                      <p:cBhvr>
                                        <p:cTn id="11" dur="1" fill="hold">
                                          <p:stCondLst>
                                            <p:cond delay="0"/>
                                          </p:stCondLst>
                                        </p:cTn>
                                        <p:tgtEl>
                                          <p:spTgt spid="10"/>
                                        </p:tgtEl>
                                        <p:attrNameLst>
                                          <p:attrName>style.visibility</p:attrName>
                                        </p:attrNameLst>
                                      </p:cBhvr>
                                      <p:to>
                                        <p:strVal val="visible"/>
                                      </p:to>
                                    </p:set>
                                    <p:anim calcmode="lin" valueType="num">
                                      <p:cBhvr>
                                        <p:cTn id="12" dur="1000" fill="hold"/>
                                        <p:tgtEl>
                                          <p:spTgt spid="10"/>
                                        </p:tgtEl>
                                        <p:attrNameLst>
                                          <p:attrName>ppt_w</p:attrName>
                                        </p:attrNameLst>
                                      </p:cBhvr>
                                      <p:tavLst>
                                        <p:tav tm="0">
                                          <p:val>
                                            <p:strVal val="#ppt_w*0.70"/>
                                          </p:val>
                                        </p:tav>
                                        <p:tav tm="100000">
                                          <p:val>
                                            <p:strVal val="#ppt_w"/>
                                          </p:val>
                                        </p:tav>
                                      </p:tavLst>
                                    </p:anim>
                                    <p:anim calcmode="lin" valueType="num">
                                      <p:cBhvr>
                                        <p:cTn id="13" dur="1000" fill="hold"/>
                                        <p:tgtEl>
                                          <p:spTgt spid="10"/>
                                        </p:tgtEl>
                                        <p:attrNameLst>
                                          <p:attrName>ppt_h</p:attrName>
                                        </p:attrNameLst>
                                      </p:cBhvr>
                                      <p:tavLst>
                                        <p:tav tm="0">
                                          <p:val>
                                            <p:strVal val="#ppt_h"/>
                                          </p:val>
                                        </p:tav>
                                        <p:tav tm="100000">
                                          <p:val>
                                            <p:strVal val="#ppt_h"/>
                                          </p:val>
                                        </p:tav>
                                      </p:tavLst>
                                    </p:anim>
                                    <p:animEffect transition="in" filter="fade">
                                      <p:cBhvr>
                                        <p:cTn id="14" dur="1000"/>
                                        <p:tgtEl>
                                          <p:spTgt spid="10"/>
                                        </p:tgtEl>
                                      </p:cBhvr>
                                    </p:animEffect>
                                  </p:childTnLst>
                                </p:cTn>
                              </p:par>
                            </p:childTnLst>
                          </p:cTn>
                        </p:par>
                        <p:par>
                          <p:cTn id="15" fill="hold" nodeType="afterGroup">
                            <p:stCondLst>
                              <p:cond delay="1000"/>
                            </p:stCondLst>
                            <p:childTnLst>
                              <p:par>
                                <p:cTn id="16" presetID="1" presetClass="entr" presetSubtype="0" fill="hold" nodeType="afterEffect">
                                  <p:stCondLst>
                                    <p:cond delay="1000"/>
                                  </p:stCondLst>
                                  <p:childTnLst>
                                    <p:set>
                                      <p:cBhvr>
                                        <p:cTn id="17" dur="1" fill="hold">
                                          <p:stCondLst>
                                            <p:cond delay="0"/>
                                          </p:stCondLst>
                                        </p:cTn>
                                        <p:tgtEl>
                                          <p:spTgt spid="11"/>
                                        </p:tgtEl>
                                        <p:attrNameLst>
                                          <p:attrName>style.visibility</p:attrName>
                                        </p:attrNameLst>
                                      </p:cBhvr>
                                      <p:to>
                                        <p:strVal val="visible"/>
                                      </p:to>
                                    </p:set>
                                  </p:childTnLst>
                                </p:cTn>
                              </p:par>
                              <p:par>
                                <p:cTn id="18" presetID="1" presetClass="entr" presetSubtype="0" fill="hold" grpId="0" nodeType="withEffect">
                                  <p:stCondLst>
                                    <p:cond delay="1000"/>
                                  </p:stCondLst>
                                  <p:childTnLst>
                                    <p:set>
                                      <p:cBhvr>
                                        <p:cTn id="19" dur="1" fill="hold">
                                          <p:stCondLst>
                                            <p:cond delay="0"/>
                                          </p:stCondLst>
                                        </p:cTn>
                                        <p:tgtEl>
                                          <p:spTgt spid="12"/>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mediacall" presetSubtype="0" fill="hold" nodeType="clickEffect">
                                  <p:stCondLst>
                                    <p:cond delay="0"/>
                                  </p:stCondLst>
                                  <p:childTnLst>
                                    <p:cmd type="call" cmd="playFrom(0.0)">
                                      <p:cBhvr>
                                        <p:cTn id="23"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24" restart="whenNotActive" fill="hold" evtFilter="cancelBubble" nodeType="interactiveSeq">
                <p:stCondLst>
                  <p:cond evt="onClick" delay="0">
                    <p:tgtEl>
                      <p:spTgt spid="2"/>
                    </p:tgtEl>
                  </p:cond>
                </p:stCondLst>
                <p:endSync evt="end" delay="0">
                  <p:rtn val="all"/>
                </p:endSync>
                <p:childTnLst>
                  <p:par>
                    <p:cTn id="25" fill="hold">
                      <p:stCondLst>
                        <p:cond delay="0"/>
                      </p:stCondLst>
                      <p:childTnLst>
                        <p:par>
                          <p:cTn id="26" fill="hold">
                            <p:stCondLst>
                              <p:cond delay="0"/>
                            </p:stCondLst>
                            <p:childTnLst>
                              <p:par>
                                <p:cTn id="27" presetID="2" presetClass="mediacall" presetSubtype="0" fill="hold" nodeType="clickEffect">
                                  <p:stCondLst>
                                    <p:cond delay="0"/>
                                  </p:stCondLst>
                                  <p:childTnLst>
                                    <p:cmd type="call" cmd="togglePause">
                                      <p:cBhvr>
                                        <p:cTn id="28" dur="1" fill="hold"/>
                                        <p:tgtEl>
                                          <p:spTgt spid="2"/>
                                        </p:tgtEl>
                                      </p:cBhvr>
                                    </p:cmd>
                                  </p:childTnLst>
                                </p:cTn>
                              </p:par>
                            </p:childTnLst>
                          </p:cTn>
                        </p:par>
                      </p:childTnLst>
                    </p:cTn>
                  </p:par>
                </p:childTnLst>
              </p:cTn>
              <p:nextCondLst>
                <p:cond evt="onClick" delay="0">
                  <p:tgtEl>
                    <p:spTgt spid="2"/>
                  </p:tgtEl>
                </p:cond>
              </p:nextCondLst>
            </p:seq>
            <p:video>
              <p:cMediaNode vol="80000">
                <p:cTn id="29" fill="hold" display="0">
                  <p:stCondLst>
                    <p:cond delay="indefinite"/>
                  </p:stCondLst>
                </p:cTn>
                <p:tgtEl>
                  <p:spTgt spid="2"/>
                </p:tgtEl>
              </p:cMediaNode>
            </p:video>
          </p:childTnLst>
        </p:cTn>
      </p:par>
    </p:tnLst>
    <p:bldLst>
      <p:bldP spid="9" grpId="0" animBg="1"/>
      <p:bldP spid="10" grpId="0" animBg="1"/>
      <p:bldP spid="12"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a:extLst>
              <a:ext uri="{FF2B5EF4-FFF2-40B4-BE49-F238E27FC236}">
                <a16:creationId xmlns:a16="http://schemas.microsoft.com/office/drawing/2014/main" id="{D93F03E9-9C7D-924C-219B-C68A17968B26}"/>
              </a:ext>
            </a:extLst>
          </p:cNvPr>
          <p:cNvSpPr>
            <a:spLocks noGrp="1" noChangeArrowheads="1"/>
          </p:cNvSpPr>
          <p:nvPr>
            <p:ph type="title"/>
          </p:nvPr>
        </p:nvSpPr>
        <p:spPr/>
        <p:txBody>
          <a:bodyPr/>
          <a:lstStyle/>
          <a:p>
            <a:pPr eaLnBrk="1" hangingPunct="1"/>
            <a:r>
              <a:rPr lang="en-US" altLang="en-US" sz="3200">
                <a:latin typeface="Times New Roman" panose="02020603050405020304" pitchFamily="18" charset="0"/>
              </a:rPr>
              <a:t>3. The government of Pago-Paga adds a new tax to boomerang production.</a:t>
            </a:r>
          </a:p>
        </p:txBody>
      </p:sp>
      <p:sp>
        <p:nvSpPr>
          <p:cNvPr id="46083" name="Line 3">
            <a:extLst>
              <a:ext uri="{FF2B5EF4-FFF2-40B4-BE49-F238E27FC236}">
                <a16:creationId xmlns:a16="http://schemas.microsoft.com/office/drawing/2014/main" id="{FD68DCAB-6C60-0C73-C961-7C77DFB6424B}"/>
              </a:ext>
            </a:extLst>
          </p:cNvPr>
          <p:cNvSpPr>
            <a:spLocks noChangeShapeType="1"/>
          </p:cNvSpPr>
          <p:nvPr/>
        </p:nvSpPr>
        <p:spPr bwMode="auto">
          <a:xfrm>
            <a:off x="3429000" y="2362200"/>
            <a:ext cx="0" cy="381000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46084" name="Line 4">
            <a:extLst>
              <a:ext uri="{FF2B5EF4-FFF2-40B4-BE49-F238E27FC236}">
                <a16:creationId xmlns:a16="http://schemas.microsoft.com/office/drawing/2014/main" id="{41B21BCB-DACC-11A6-E6AD-44E72CCEF823}"/>
              </a:ext>
            </a:extLst>
          </p:cNvPr>
          <p:cNvSpPr>
            <a:spLocks noChangeShapeType="1"/>
          </p:cNvSpPr>
          <p:nvPr/>
        </p:nvSpPr>
        <p:spPr bwMode="auto">
          <a:xfrm>
            <a:off x="3429000" y="6172200"/>
            <a:ext cx="4876800" cy="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46085" name="Text Box 5">
            <a:extLst>
              <a:ext uri="{FF2B5EF4-FFF2-40B4-BE49-F238E27FC236}">
                <a16:creationId xmlns:a16="http://schemas.microsoft.com/office/drawing/2014/main" id="{0EF04E78-6A23-9803-4BDE-D62EAD7872BD}"/>
              </a:ext>
            </a:extLst>
          </p:cNvPr>
          <p:cNvSpPr txBox="1">
            <a:spLocks noChangeArrowheads="1"/>
          </p:cNvSpPr>
          <p:nvPr/>
        </p:nvSpPr>
        <p:spPr bwMode="auto">
          <a:xfrm>
            <a:off x="8077200" y="6248400"/>
            <a:ext cx="1752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Quantity</a:t>
            </a:r>
          </a:p>
        </p:txBody>
      </p:sp>
      <p:sp>
        <p:nvSpPr>
          <p:cNvPr id="46086" name="Text Box 6">
            <a:extLst>
              <a:ext uri="{FF2B5EF4-FFF2-40B4-BE49-F238E27FC236}">
                <a16:creationId xmlns:a16="http://schemas.microsoft.com/office/drawing/2014/main" id="{14D1C9F5-AD77-F64B-A062-2785DA574D1A}"/>
              </a:ext>
            </a:extLst>
          </p:cNvPr>
          <p:cNvSpPr txBox="1">
            <a:spLocks noChangeArrowheads="1"/>
          </p:cNvSpPr>
          <p:nvPr/>
        </p:nvSpPr>
        <p:spPr bwMode="auto">
          <a:xfrm rot="16200000">
            <a:off x="2286000" y="2209800"/>
            <a:ext cx="1219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Price</a:t>
            </a:r>
          </a:p>
        </p:txBody>
      </p:sp>
      <p:sp>
        <p:nvSpPr>
          <p:cNvPr id="46087" name="Line 8">
            <a:extLst>
              <a:ext uri="{FF2B5EF4-FFF2-40B4-BE49-F238E27FC236}">
                <a16:creationId xmlns:a16="http://schemas.microsoft.com/office/drawing/2014/main" id="{2D714CB8-B582-8955-950D-83225E460DE9}"/>
              </a:ext>
            </a:extLst>
          </p:cNvPr>
          <p:cNvSpPr>
            <a:spLocks noChangeShapeType="1"/>
          </p:cNvSpPr>
          <p:nvPr/>
        </p:nvSpPr>
        <p:spPr bwMode="auto">
          <a:xfrm flipV="1">
            <a:off x="4267200" y="2590800"/>
            <a:ext cx="3581400" cy="3200400"/>
          </a:xfrm>
          <a:prstGeom prst="line">
            <a:avLst/>
          </a:prstGeom>
          <a:noFill/>
          <a:ln w="38100">
            <a:solidFill>
              <a:srgbClr val="FF0000"/>
            </a:solidFill>
            <a:round/>
            <a:headEnd type="arrow" w="med" len="med"/>
            <a:tailEnd type="arrow" w="med" len="me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46088" name="Text Box 10">
            <a:extLst>
              <a:ext uri="{FF2B5EF4-FFF2-40B4-BE49-F238E27FC236}">
                <a16:creationId xmlns:a16="http://schemas.microsoft.com/office/drawing/2014/main" id="{FA10E061-4829-E5C3-19F6-96D178D5D772}"/>
              </a:ext>
            </a:extLst>
          </p:cNvPr>
          <p:cNvSpPr txBox="1">
            <a:spLocks noChangeArrowheads="1"/>
          </p:cNvSpPr>
          <p:nvPr/>
        </p:nvSpPr>
        <p:spPr bwMode="auto">
          <a:xfrm>
            <a:off x="7924800" y="2514600"/>
            <a:ext cx="838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S</a:t>
            </a:r>
          </a:p>
        </p:txBody>
      </p:sp>
      <p:sp>
        <p:nvSpPr>
          <p:cNvPr id="9" name="Right Arrow 8">
            <a:extLst>
              <a:ext uri="{FF2B5EF4-FFF2-40B4-BE49-F238E27FC236}">
                <a16:creationId xmlns:a16="http://schemas.microsoft.com/office/drawing/2014/main" id="{8D3CF558-9141-A6AF-A9E6-B7AFD5AD8AE5}"/>
              </a:ext>
            </a:extLst>
          </p:cNvPr>
          <p:cNvSpPr/>
          <p:nvPr/>
        </p:nvSpPr>
        <p:spPr>
          <a:xfrm rot="13206393">
            <a:off x="6661150" y="2778126"/>
            <a:ext cx="469900" cy="25717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Perpetua"/>
              <a:ea typeface="+mn-ea"/>
              <a:cs typeface="+mn-cs"/>
            </a:endParaRPr>
          </a:p>
        </p:txBody>
      </p:sp>
      <p:sp>
        <p:nvSpPr>
          <p:cNvPr id="10" name="Right Arrow 9">
            <a:extLst>
              <a:ext uri="{FF2B5EF4-FFF2-40B4-BE49-F238E27FC236}">
                <a16:creationId xmlns:a16="http://schemas.microsoft.com/office/drawing/2014/main" id="{2D9B64A2-728F-7E88-8292-26B7ABBBC718}"/>
              </a:ext>
            </a:extLst>
          </p:cNvPr>
          <p:cNvSpPr/>
          <p:nvPr/>
        </p:nvSpPr>
        <p:spPr>
          <a:xfrm rot="13298850">
            <a:off x="5060950" y="4225926"/>
            <a:ext cx="469900" cy="25717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Perpetua"/>
              <a:ea typeface="+mn-ea"/>
              <a:cs typeface="+mn-cs"/>
            </a:endParaRPr>
          </a:p>
        </p:txBody>
      </p:sp>
      <p:sp>
        <p:nvSpPr>
          <p:cNvPr id="11" name="Line 9">
            <a:extLst>
              <a:ext uri="{FF2B5EF4-FFF2-40B4-BE49-F238E27FC236}">
                <a16:creationId xmlns:a16="http://schemas.microsoft.com/office/drawing/2014/main" id="{C73DB9C7-13FC-39DF-7D0E-BCFDC233EA9A}"/>
              </a:ext>
            </a:extLst>
          </p:cNvPr>
          <p:cNvSpPr>
            <a:spLocks noChangeShapeType="1"/>
          </p:cNvSpPr>
          <p:nvPr/>
        </p:nvSpPr>
        <p:spPr bwMode="auto">
          <a:xfrm flipV="1">
            <a:off x="3810000" y="1905000"/>
            <a:ext cx="3581400" cy="3200400"/>
          </a:xfrm>
          <a:prstGeom prst="line">
            <a:avLst/>
          </a:prstGeom>
          <a:noFill/>
          <a:ln w="38100">
            <a:solidFill>
              <a:srgbClr val="FF0000"/>
            </a:solidFill>
            <a:round/>
            <a:headEnd type="arrow" w="med" len="med"/>
            <a:tailEnd type="arrow" w="med" len="me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12" name="Text Box 11">
            <a:extLst>
              <a:ext uri="{FF2B5EF4-FFF2-40B4-BE49-F238E27FC236}">
                <a16:creationId xmlns:a16="http://schemas.microsoft.com/office/drawing/2014/main" id="{91F65297-7486-97F0-AE68-1026FBDD2B1A}"/>
              </a:ext>
            </a:extLst>
          </p:cNvPr>
          <p:cNvSpPr txBox="1">
            <a:spLocks noChangeArrowheads="1"/>
          </p:cNvSpPr>
          <p:nvPr/>
        </p:nvSpPr>
        <p:spPr bwMode="auto">
          <a:xfrm>
            <a:off x="7315200" y="1905000"/>
            <a:ext cx="838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S</a:t>
            </a:r>
            <a:r>
              <a:rPr kumimoji="0" lang="en-US" altLang="en-US" sz="2400" b="1" i="0" u="none" strike="noStrike" kern="1200" cap="none" spc="0" normalizeH="0" baseline="-25000" noProof="0">
                <a:ln>
                  <a:noFill/>
                </a:ln>
                <a:solidFill>
                  <a:prstClr val="black"/>
                </a:solidFill>
                <a:effectLst/>
                <a:uLnTx/>
                <a:uFillTx/>
                <a:latin typeface="Calibri" panose="020F0502020204030204" pitchFamily="34" charset="0"/>
                <a:ea typeface="+mn-ea"/>
                <a:cs typeface="+mn-cs"/>
              </a:rPr>
              <a:t>1</a:t>
            </a:r>
            <a:endPar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pic>
        <p:nvPicPr>
          <p:cNvPr id="2" name="Online Media 1" title="1.5 minute timer">
            <a:hlinkClick r:id="" action="ppaction://media"/>
            <a:extLst>
              <a:ext uri="{FF2B5EF4-FFF2-40B4-BE49-F238E27FC236}">
                <a16:creationId xmlns:a16="http://schemas.microsoft.com/office/drawing/2014/main" id="{82855764-B19E-78D5-5B18-BE3976FCDEB2}"/>
              </a:ext>
            </a:extLst>
          </p:cNvPr>
          <p:cNvPicPr>
            <a:picLocks noRot="1" noChangeAspect="1"/>
          </p:cNvPicPr>
          <p:nvPr>
            <a:videoFile r:link="rId1"/>
          </p:nvPr>
        </p:nvPicPr>
        <p:blipFill>
          <a:blip r:embed="rId3"/>
          <a:stretch>
            <a:fillRect/>
          </a:stretch>
        </p:blipFill>
        <p:spPr>
          <a:xfrm>
            <a:off x="9337040" y="5030061"/>
            <a:ext cx="2895419" cy="174498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p:cTn id="7" dur="1000" fill="hold"/>
                                        <p:tgtEl>
                                          <p:spTgt spid="9"/>
                                        </p:tgtEl>
                                        <p:attrNameLst>
                                          <p:attrName>ppt_w</p:attrName>
                                        </p:attrNameLst>
                                      </p:cBhvr>
                                      <p:tavLst>
                                        <p:tav tm="0">
                                          <p:val>
                                            <p:strVal val="#ppt_w*0.70"/>
                                          </p:val>
                                        </p:tav>
                                        <p:tav tm="100000">
                                          <p:val>
                                            <p:strVal val="#ppt_w"/>
                                          </p:val>
                                        </p:tav>
                                      </p:tavLst>
                                    </p:anim>
                                    <p:anim calcmode="lin" valueType="num">
                                      <p:cBhvr>
                                        <p:cTn id="8" dur="1000" fill="hold"/>
                                        <p:tgtEl>
                                          <p:spTgt spid="9"/>
                                        </p:tgtEl>
                                        <p:attrNameLst>
                                          <p:attrName>ppt_h</p:attrName>
                                        </p:attrNameLst>
                                      </p:cBhvr>
                                      <p:tavLst>
                                        <p:tav tm="0">
                                          <p:val>
                                            <p:strVal val="#ppt_h"/>
                                          </p:val>
                                        </p:tav>
                                        <p:tav tm="100000">
                                          <p:val>
                                            <p:strVal val="#ppt_h"/>
                                          </p:val>
                                        </p:tav>
                                      </p:tavLst>
                                    </p:anim>
                                    <p:animEffect transition="in" filter="fade">
                                      <p:cBhvr>
                                        <p:cTn id="9" dur="1000"/>
                                        <p:tgtEl>
                                          <p:spTgt spid="9"/>
                                        </p:tgtEl>
                                      </p:cBhvr>
                                    </p:animEffect>
                                  </p:childTnLst>
                                </p:cTn>
                              </p:par>
                              <p:par>
                                <p:cTn id="10" presetID="55" presetClass="entr" presetSubtype="0" fill="hold" grpId="0" nodeType="withEffect">
                                  <p:stCondLst>
                                    <p:cond delay="0"/>
                                  </p:stCondLst>
                                  <p:childTnLst>
                                    <p:set>
                                      <p:cBhvr>
                                        <p:cTn id="11" dur="1" fill="hold">
                                          <p:stCondLst>
                                            <p:cond delay="0"/>
                                          </p:stCondLst>
                                        </p:cTn>
                                        <p:tgtEl>
                                          <p:spTgt spid="10"/>
                                        </p:tgtEl>
                                        <p:attrNameLst>
                                          <p:attrName>style.visibility</p:attrName>
                                        </p:attrNameLst>
                                      </p:cBhvr>
                                      <p:to>
                                        <p:strVal val="visible"/>
                                      </p:to>
                                    </p:set>
                                    <p:anim calcmode="lin" valueType="num">
                                      <p:cBhvr>
                                        <p:cTn id="12" dur="1000" fill="hold"/>
                                        <p:tgtEl>
                                          <p:spTgt spid="10"/>
                                        </p:tgtEl>
                                        <p:attrNameLst>
                                          <p:attrName>ppt_w</p:attrName>
                                        </p:attrNameLst>
                                      </p:cBhvr>
                                      <p:tavLst>
                                        <p:tav tm="0">
                                          <p:val>
                                            <p:strVal val="#ppt_w*0.70"/>
                                          </p:val>
                                        </p:tav>
                                        <p:tav tm="100000">
                                          <p:val>
                                            <p:strVal val="#ppt_w"/>
                                          </p:val>
                                        </p:tav>
                                      </p:tavLst>
                                    </p:anim>
                                    <p:anim calcmode="lin" valueType="num">
                                      <p:cBhvr>
                                        <p:cTn id="13" dur="1000" fill="hold"/>
                                        <p:tgtEl>
                                          <p:spTgt spid="10"/>
                                        </p:tgtEl>
                                        <p:attrNameLst>
                                          <p:attrName>ppt_h</p:attrName>
                                        </p:attrNameLst>
                                      </p:cBhvr>
                                      <p:tavLst>
                                        <p:tav tm="0">
                                          <p:val>
                                            <p:strVal val="#ppt_h"/>
                                          </p:val>
                                        </p:tav>
                                        <p:tav tm="100000">
                                          <p:val>
                                            <p:strVal val="#ppt_h"/>
                                          </p:val>
                                        </p:tav>
                                      </p:tavLst>
                                    </p:anim>
                                    <p:animEffect transition="in" filter="fade">
                                      <p:cBhvr>
                                        <p:cTn id="14" dur="1000"/>
                                        <p:tgtEl>
                                          <p:spTgt spid="10"/>
                                        </p:tgtEl>
                                      </p:cBhvr>
                                    </p:animEffect>
                                  </p:childTnLst>
                                </p:cTn>
                              </p:par>
                            </p:childTnLst>
                          </p:cTn>
                        </p:par>
                        <p:par>
                          <p:cTn id="15" fill="hold" nodeType="afterGroup">
                            <p:stCondLst>
                              <p:cond delay="1000"/>
                            </p:stCondLst>
                            <p:childTnLst>
                              <p:par>
                                <p:cTn id="16" presetID="1" presetClass="entr" presetSubtype="0" fill="hold" nodeType="afterEffect">
                                  <p:stCondLst>
                                    <p:cond delay="1000"/>
                                  </p:stCondLst>
                                  <p:childTnLst>
                                    <p:set>
                                      <p:cBhvr>
                                        <p:cTn id="17" dur="1" fill="hold">
                                          <p:stCondLst>
                                            <p:cond delay="0"/>
                                          </p:stCondLst>
                                        </p:cTn>
                                        <p:tgtEl>
                                          <p:spTgt spid="11"/>
                                        </p:tgtEl>
                                        <p:attrNameLst>
                                          <p:attrName>style.visibility</p:attrName>
                                        </p:attrNameLst>
                                      </p:cBhvr>
                                      <p:to>
                                        <p:strVal val="visible"/>
                                      </p:to>
                                    </p:set>
                                  </p:childTnLst>
                                </p:cTn>
                              </p:par>
                              <p:par>
                                <p:cTn id="18" presetID="1" presetClass="entr" presetSubtype="0" fill="hold" grpId="0" nodeType="withEffect">
                                  <p:stCondLst>
                                    <p:cond delay="1000"/>
                                  </p:stCondLst>
                                  <p:childTnLst>
                                    <p:set>
                                      <p:cBhvr>
                                        <p:cTn id="19" dur="1" fill="hold">
                                          <p:stCondLst>
                                            <p:cond delay="0"/>
                                          </p:stCondLst>
                                        </p:cTn>
                                        <p:tgtEl>
                                          <p:spTgt spid="12"/>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mediacall" presetSubtype="0" fill="hold" nodeType="clickEffect">
                                  <p:stCondLst>
                                    <p:cond delay="0"/>
                                  </p:stCondLst>
                                  <p:childTnLst>
                                    <p:cmd type="call" cmd="playFrom(0.0)">
                                      <p:cBhvr>
                                        <p:cTn id="23"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24" restart="whenNotActive" fill="hold" evtFilter="cancelBubble" nodeType="interactiveSeq">
                <p:stCondLst>
                  <p:cond evt="onClick" delay="0">
                    <p:tgtEl>
                      <p:spTgt spid="2"/>
                    </p:tgtEl>
                  </p:cond>
                </p:stCondLst>
                <p:endSync evt="end" delay="0">
                  <p:rtn val="all"/>
                </p:endSync>
                <p:childTnLst>
                  <p:par>
                    <p:cTn id="25" fill="hold">
                      <p:stCondLst>
                        <p:cond delay="0"/>
                      </p:stCondLst>
                      <p:childTnLst>
                        <p:par>
                          <p:cTn id="26" fill="hold">
                            <p:stCondLst>
                              <p:cond delay="0"/>
                            </p:stCondLst>
                            <p:childTnLst>
                              <p:par>
                                <p:cTn id="27" presetID="2" presetClass="mediacall" presetSubtype="0" fill="hold" nodeType="clickEffect">
                                  <p:stCondLst>
                                    <p:cond delay="0"/>
                                  </p:stCondLst>
                                  <p:childTnLst>
                                    <p:cmd type="call" cmd="togglePause">
                                      <p:cBhvr>
                                        <p:cTn id="28" dur="1" fill="hold"/>
                                        <p:tgtEl>
                                          <p:spTgt spid="2"/>
                                        </p:tgtEl>
                                      </p:cBhvr>
                                    </p:cmd>
                                  </p:childTnLst>
                                </p:cTn>
                              </p:par>
                            </p:childTnLst>
                          </p:cTn>
                        </p:par>
                      </p:childTnLst>
                    </p:cTn>
                  </p:par>
                </p:childTnLst>
              </p:cTn>
              <p:nextCondLst>
                <p:cond evt="onClick" delay="0">
                  <p:tgtEl>
                    <p:spTgt spid="2"/>
                  </p:tgtEl>
                </p:cond>
              </p:nextCondLst>
            </p:seq>
            <p:video>
              <p:cMediaNode vol="80000">
                <p:cTn id="29" fill="hold" display="0">
                  <p:stCondLst>
                    <p:cond delay="indefinite"/>
                  </p:stCondLst>
                </p:cTn>
                <p:tgtEl>
                  <p:spTgt spid="2"/>
                </p:tgtEl>
              </p:cMediaNode>
            </p:video>
          </p:childTnLst>
        </p:cTn>
      </p:par>
    </p:tnLst>
    <p:bldLst>
      <p:bldP spid="9" grpId="0" animBg="1"/>
      <p:bldP spid="10" grpId="0" animBg="1"/>
      <p:bldP spid="12" grpId="0"/>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39F4EDAF-DBDF-D8E7-B671-B475D6B91788}"/>
              </a:ext>
            </a:extLst>
          </p:cNvPr>
          <p:cNvSpPr>
            <a:spLocks noGrp="1" noChangeArrowheads="1"/>
          </p:cNvSpPr>
          <p:nvPr>
            <p:ph type="title"/>
          </p:nvPr>
        </p:nvSpPr>
        <p:spPr>
          <a:xfrm>
            <a:off x="1981200" y="304800"/>
            <a:ext cx="8229600" cy="1143000"/>
          </a:xfrm>
        </p:spPr>
        <p:txBody>
          <a:bodyPr/>
          <a:lstStyle/>
          <a:p>
            <a:pPr eaLnBrk="1" hangingPunct="1"/>
            <a:r>
              <a:rPr lang="en-US" altLang="en-US" sz="3200">
                <a:latin typeface="Times New Roman" panose="02020603050405020304" pitchFamily="18" charset="0"/>
              </a:rPr>
              <a:t>4. Boomerang producers expect an increase in the popularity of boomerangs worldwide.</a:t>
            </a:r>
          </a:p>
        </p:txBody>
      </p:sp>
      <p:sp>
        <p:nvSpPr>
          <p:cNvPr id="47107" name="Line 3">
            <a:extLst>
              <a:ext uri="{FF2B5EF4-FFF2-40B4-BE49-F238E27FC236}">
                <a16:creationId xmlns:a16="http://schemas.microsoft.com/office/drawing/2014/main" id="{1F3EE012-0EC1-9131-7941-F440520B0DA6}"/>
              </a:ext>
            </a:extLst>
          </p:cNvPr>
          <p:cNvSpPr>
            <a:spLocks noChangeShapeType="1"/>
          </p:cNvSpPr>
          <p:nvPr/>
        </p:nvSpPr>
        <p:spPr bwMode="auto">
          <a:xfrm>
            <a:off x="3429000" y="2362200"/>
            <a:ext cx="0" cy="381000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47108" name="Line 4">
            <a:extLst>
              <a:ext uri="{FF2B5EF4-FFF2-40B4-BE49-F238E27FC236}">
                <a16:creationId xmlns:a16="http://schemas.microsoft.com/office/drawing/2014/main" id="{DE94C7FE-65D7-9145-A4E7-0536EE89A434}"/>
              </a:ext>
            </a:extLst>
          </p:cNvPr>
          <p:cNvSpPr>
            <a:spLocks noChangeShapeType="1"/>
          </p:cNvSpPr>
          <p:nvPr/>
        </p:nvSpPr>
        <p:spPr bwMode="auto">
          <a:xfrm>
            <a:off x="3429000" y="6172200"/>
            <a:ext cx="4876800" cy="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47109" name="Text Box 5">
            <a:extLst>
              <a:ext uri="{FF2B5EF4-FFF2-40B4-BE49-F238E27FC236}">
                <a16:creationId xmlns:a16="http://schemas.microsoft.com/office/drawing/2014/main" id="{0958D866-3DD3-4F7C-6CF1-4CC018224701}"/>
              </a:ext>
            </a:extLst>
          </p:cNvPr>
          <p:cNvSpPr txBox="1">
            <a:spLocks noChangeArrowheads="1"/>
          </p:cNvSpPr>
          <p:nvPr/>
        </p:nvSpPr>
        <p:spPr bwMode="auto">
          <a:xfrm>
            <a:off x="8077200" y="6248400"/>
            <a:ext cx="1752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Quantity</a:t>
            </a:r>
          </a:p>
        </p:txBody>
      </p:sp>
      <p:sp>
        <p:nvSpPr>
          <p:cNvPr id="47110" name="Text Box 6">
            <a:extLst>
              <a:ext uri="{FF2B5EF4-FFF2-40B4-BE49-F238E27FC236}">
                <a16:creationId xmlns:a16="http://schemas.microsoft.com/office/drawing/2014/main" id="{2F9E21EB-F18E-AA53-7065-8760AF6EE404}"/>
              </a:ext>
            </a:extLst>
          </p:cNvPr>
          <p:cNvSpPr txBox="1">
            <a:spLocks noChangeArrowheads="1"/>
          </p:cNvSpPr>
          <p:nvPr/>
        </p:nvSpPr>
        <p:spPr bwMode="auto">
          <a:xfrm rot="16200000">
            <a:off x="2286000" y="2209800"/>
            <a:ext cx="1219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Price</a:t>
            </a:r>
          </a:p>
        </p:txBody>
      </p:sp>
      <p:sp>
        <p:nvSpPr>
          <p:cNvPr id="47111" name="Line 8">
            <a:extLst>
              <a:ext uri="{FF2B5EF4-FFF2-40B4-BE49-F238E27FC236}">
                <a16:creationId xmlns:a16="http://schemas.microsoft.com/office/drawing/2014/main" id="{1CCF2E94-4F9B-126F-DE31-71FB653A6A9F}"/>
              </a:ext>
            </a:extLst>
          </p:cNvPr>
          <p:cNvSpPr>
            <a:spLocks noChangeShapeType="1"/>
          </p:cNvSpPr>
          <p:nvPr/>
        </p:nvSpPr>
        <p:spPr bwMode="auto">
          <a:xfrm flipV="1">
            <a:off x="4267200" y="2590800"/>
            <a:ext cx="3581400" cy="3200400"/>
          </a:xfrm>
          <a:prstGeom prst="line">
            <a:avLst/>
          </a:prstGeom>
          <a:noFill/>
          <a:ln w="38100">
            <a:solidFill>
              <a:srgbClr val="FF0000"/>
            </a:solidFill>
            <a:round/>
            <a:headEnd type="arrow" w="med" len="med"/>
            <a:tailEnd type="arrow" w="med" len="me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47112" name="Text Box 10">
            <a:extLst>
              <a:ext uri="{FF2B5EF4-FFF2-40B4-BE49-F238E27FC236}">
                <a16:creationId xmlns:a16="http://schemas.microsoft.com/office/drawing/2014/main" id="{492AAA96-1C2A-2CF9-BD4D-3573698EDF42}"/>
              </a:ext>
            </a:extLst>
          </p:cNvPr>
          <p:cNvSpPr txBox="1">
            <a:spLocks noChangeArrowheads="1"/>
          </p:cNvSpPr>
          <p:nvPr/>
        </p:nvSpPr>
        <p:spPr bwMode="auto">
          <a:xfrm>
            <a:off x="7924800" y="2514600"/>
            <a:ext cx="838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S</a:t>
            </a:r>
          </a:p>
        </p:txBody>
      </p:sp>
      <p:sp>
        <p:nvSpPr>
          <p:cNvPr id="9" name="Right Arrow 8">
            <a:extLst>
              <a:ext uri="{FF2B5EF4-FFF2-40B4-BE49-F238E27FC236}">
                <a16:creationId xmlns:a16="http://schemas.microsoft.com/office/drawing/2014/main" id="{B4192AD5-8E09-0AD8-7E58-C4A3663C7F6B}"/>
              </a:ext>
            </a:extLst>
          </p:cNvPr>
          <p:cNvSpPr/>
          <p:nvPr/>
        </p:nvSpPr>
        <p:spPr>
          <a:xfrm rot="2411359">
            <a:off x="7270750" y="3197226"/>
            <a:ext cx="469900" cy="25717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Perpetua"/>
              <a:ea typeface="+mn-ea"/>
              <a:cs typeface="+mn-cs"/>
            </a:endParaRPr>
          </a:p>
        </p:txBody>
      </p:sp>
      <p:sp>
        <p:nvSpPr>
          <p:cNvPr id="10" name="Right Arrow 9">
            <a:extLst>
              <a:ext uri="{FF2B5EF4-FFF2-40B4-BE49-F238E27FC236}">
                <a16:creationId xmlns:a16="http://schemas.microsoft.com/office/drawing/2014/main" id="{920A8995-443A-A3A1-E57B-D9B3D497DB6D}"/>
              </a:ext>
            </a:extLst>
          </p:cNvPr>
          <p:cNvSpPr/>
          <p:nvPr/>
        </p:nvSpPr>
        <p:spPr>
          <a:xfrm rot="2068609">
            <a:off x="5670550" y="4683126"/>
            <a:ext cx="469900" cy="25717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Perpetua"/>
              <a:ea typeface="+mn-ea"/>
              <a:cs typeface="+mn-cs"/>
            </a:endParaRPr>
          </a:p>
        </p:txBody>
      </p:sp>
      <p:sp>
        <p:nvSpPr>
          <p:cNvPr id="11" name="Line 9">
            <a:extLst>
              <a:ext uri="{FF2B5EF4-FFF2-40B4-BE49-F238E27FC236}">
                <a16:creationId xmlns:a16="http://schemas.microsoft.com/office/drawing/2014/main" id="{97DB5A89-5142-2F5F-1A2A-0AB48F8B1417}"/>
              </a:ext>
            </a:extLst>
          </p:cNvPr>
          <p:cNvSpPr>
            <a:spLocks noChangeShapeType="1"/>
          </p:cNvSpPr>
          <p:nvPr/>
        </p:nvSpPr>
        <p:spPr bwMode="auto">
          <a:xfrm flipV="1">
            <a:off x="5029200" y="2819400"/>
            <a:ext cx="3581400" cy="3200400"/>
          </a:xfrm>
          <a:prstGeom prst="line">
            <a:avLst/>
          </a:prstGeom>
          <a:noFill/>
          <a:ln w="38100">
            <a:solidFill>
              <a:srgbClr val="FF0000"/>
            </a:solidFill>
            <a:round/>
            <a:headEnd type="arrow" w="med" len="med"/>
            <a:tailEnd type="arrow" w="med" len="me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12" name="Text Box 11">
            <a:extLst>
              <a:ext uri="{FF2B5EF4-FFF2-40B4-BE49-F238E27FC236}">
                <a16:creationId xmlns:a16="http://schemas.microsoft.com/office/drawing/2014/main" id="{CDDB829A-C931-5DD9-27BD-D399B4D8B3D0}"/>
              </a:ext>
            </a:extLst>
          </p:cNvPr>
          <p:cNvSpPr txBox="1">
            <a:spLocks noChangeArrowheads="1"/>
          </p:cNvSpPr>
          <p:nvPr/>
        </p:nvSpPr>
        <p:spPr bwMode="auto">
          <a:xfrm>
            <a:off x="8610600" y="2819400"/>
            <a:ext cx="838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S</a:t>
            </a:r>
            <a:r>
              <a:rPr kumimoji="0" lang="en-US" altLang="en-US" sz="2400" b="1" i="0" u="none" strike="noStrike" kern="1200" cap="none" spc="0" normalizeH="0" baseline="-25000" noProof="0">
                <a:ln>
                  <a:noFill/>
                </a:ln>
                <a:solidFill>
                  <a:prstClr val="black"/>
                </a:solidFill>
                <a:effectLst/>
                <a:uLnTx/>
                <a:uFillTx/>
                <a:latin typeface="Calibri" panose="020F0502020204030204" pitchFamily="34" charset="0"/>
                <a:ea typeface="+mn-ea"/>
                <a:cs typeface="+mn-cs"/>
              </a:rPr>
              <a:t>1</a:t>
            </a:r>
            <a:endPar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pic>
        <p:nvPicPr>
          <p:cNvPr id="2" name="Online Media 1" title="1.5 minute timer">
            <a:hlinkClick r:id="" action="ppaction://media"/>
            <a:extLst>
              <a:ext uri="{FF2B5EF4-FFF2-40B4-BE49-F238E27FC236}">
                <a16:creationId xmlns:a16="http://schemas.microsoft.com/office/drawing/2014/main" id="{10C554DE-4DC0-E21A-A9C0-69846DAF6151}"/>
              </a:ext>
            </a:extLst>
          </p:cNvPr>
          <p:cNvPicPr>
            <a:picLocks noRot="1" noChangeAspect="1"/>
          </p:cNvPicPr>
          <p:nvPr>
            <a:videoFile r:link="rId1"/>
          </p:nvPr>
        </p:nvPicPr>
        <p:blipFill>
          <a:blip r:embed="rId3"/>
          <a:stretch>
            <a:fillRect/>
          </a:stretch>
        </p:blipFill>
        <p:spPr>
          <a:xfrm>
            <a:off x="9337040" y="5030061"/>
            <a:ext cx="2895419" cy="174498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p:cTn id="7" dur="1000" fill="hold"/>
                                        <p:tgtEl>
                                          <p:spTgt spid="9"/>
                                        </p:tgtEl>
                                        <p:attrNameLst>
                                          <p:attrName>ppt_w</p:attrName>
                                        </p:attrNameLst>
                                      </p:cBhvr>
                                      <p:tavLst>
                                        <p:tav tm="0">
                                          <p:val>
                                            <p:strVal val="#ppt_w*0.70"/>
                                          </p:val>
                                        </p:tav>
                                        <p:tav tm="100000">
                                          <p:val>
                                            <p:strVal val="#ppt_w"/>
                                          </p:val>
                                        </p:tav>
                                      </p:tavLst>
                                    </p:anim>
                                    <p:anim calcmode="lin" valueType="num">
                                      <p:cBhvr>
                                        <p:cTn id="8" dur="1000" fill="hold"/>
                                        <p:tgtEl>
                                          <p:spTgt spid="9"/>
                                        </p:tgtEl>
                                        <p:attrNameLst>
                                          <p:attrName>ppt_h</p:attrName>
                                        </p:attrNameLst>
                                      </p:cBhvr>
                                      <p:tavLst>
                                        <p:tav tm="0">
                                          <p:val>
                                            <p:strVal val="#ppt_h"/>
                                          </p:val>
                                        </p:tav>
                                        <p:tav tm="100000">
                                          <p:val>
                                            <p:strVal val="#ppt_h"/>
                                          </p:val>
                                        </p:tav>
                                      </p:tavLst>
                                    </p:anim>
                                    <p:animEffect transition="in" filter="fade">
                                      <p:cBhvr>
                                        <p:cTn id="9" dur="1000"/>
                                        <p:tgtEl>
                                          <p:spTgt spid="9"/>
                                        </p:tgtEl>
                                      </p:cBhvr>
                                    </p:animEffect>
                                  </p:childTnLst>
                                </p:cTn>
                              </p:par>
                              <p:par>
                                <p:cTn id="10" presetID="55" presetClass="entr" presetSubtype="0" fill="hold" grpId="0" nodeType="withEffect">
                                  <p:stCondLst>
                                    <p:cond delay="0"/>
                                  </p:stCondLst>
                                  <p:childTnLst>
                                    <p:set>
                                      <p:cBhvr>
                                        <p:cTn id="11" dur="1" fill="hold">
                                          <p:stCondLst>
                                            <p:cond delay="0"/>
                                          </p:stCondLst>
                                        </p:cTn>
                                        <p:tgtEl>
                                          <p:spTgt spid="10"/>
                                        </p:tgtEl>
                                        <p:attrNameLst>
                                          <p:attrName>style.visibility</p:attrName>
                                        </p:attrNameLst>
                                      </p:cBhvr>
                                      <p:to>
                                        <p:strVal val="visible"/>
                                      </p:to>
                                    </p:set>
                                    <p:anim calcmode="lin" valueType="num">
                                      <p:cBhvr>
                                        <p:cTn id="12" dur="1000" fill="hold"/>
                                        <p:tgtEl>
                                          <p:spTgt spid="10"/>
                                        </p:tgtEl>
                                        <p:attrNameLst>
                                          <p:attrName>ppt_w</p:attrName>
                                        </p:attrNameLst>
                                      </p:cBhvr>
                                      <p:tavLst>
                                        <p:tav tm="0">
                                          <p:val>
                                            <p:strVal val="#ppt_w*0.70"/>
                                          </p:val>
                                        </p:tav>
                                        <p:tav tm="100000">
                                          <p:val>
                                            <p:strVal val="#ppt_w"/>
                                          </p:val>
                                        </p:tav>
                                      </p:tavLst>
                                    </p:anim>
                                    <p:anim calcmode="lin" valueType="num">
                                      <p:cBhvr>
                                        <p:cTn id="13" dur="1000" fill="hold"/>
                                        <p:tgtEl>
                                          <p:spTgt spid="10"/>
                                        </p:tgtEl>
                                        <p:attrNameLst>
                                          <p:attrName>ppt_h</p:attrName>
                                        </p:attrNameLst>
                                      </p:cBhvr>
                                      <p:tavLst>
                                        <p:tav tm="0">
                                          <p:val>
                                            <p:strVal val="#ppt_h"/>
                                          </p:val>
                                        </p:tav>
                                        <p:tav tm="100000">
                                          <p:val>
                                            <p:strVal val="#ppt_h"/>
                                          </p:val>
                                        </p:tav>
                                      </p:tavLst>
                                    </p:anim>
                                    <p:animEffect transition="in" filter="fade">
                                      <p:cBhvr>
                                        <p:cTn id="14" dur="1000"/>
                                        <p:tgtEl>
                                          <p:spTgt spid="10"/>
                                        </p:tgtEl>
                                      </p:cBhvr>
                                    </p:animEffect>
                                  </p:childTnLst>
                                </p:cTn>
                              </p:par>
                            </p:childTnLst>
                          </p:cTn>
                        </p:par>
                        <p:par>
                          <p:cTn id="15" fill="hold" nodeType="afterGroup">
                            <p:stCondLst>
                              <p:cond delay="1000"/>
                            </p:stCondLst>
                            <p:childTnLst>
                              <p:par>
                                <p:cTn id="16" presetID="1" presetClass="entr" presetSubtype="0" fill="hold" nodeType="afterEffect">
                                  <p:stCondLst>
                                    <p:cond delay="1000"/>
                                  </p:stCondLst>
                                  <p:childTnLst>
                                    <p:set>
                                      <p:cBhvr>
                                        <p:cTn id="17" dur="1" fill="hold">
                                          <p:stCondLst>
                                            <p:cond delay="0"/>
                                          </p:stCondLst>
                                        </p:cTn>
                                        <p:tgtEl>
                                          <p:spTgt spid="11"/>
                                        </p:tgtEl>
                                        <p:attrNameLst>
                                          <p:attrName>style.visibility</p:attrName>
                                        </p:attrNameLst>
                                      </p:cBhvr>
                                      <p:to>
                                        <p:strVal val="visible"/>
                                      </p:to>
                                    </p:set>
                                  </p:childTnLst>
                                </p:cTn>
                              </p:par>
                              <p:par>
                                <p:cTn id="18" presetID="1" presetClass="entr" presetSubtype="0" fill="hold" grpId="0" nodeType="withEffect">
                                  <p:stCondLst>
                                    <p:cond delay="1000"/>
                                  </p:stCondLst>
                                  <p:childTnLst>
                                    <p:set>
                                      <p:cBhvr>
                                        <p:cTn id="19" dur="1" fill="hold">
                                          <p:stCondLst>
                                            <p:cond delay="0"/>
                                          </p:stCondLst>
                                        </p:cTn>
                                        <p:tgtEl>
                                          <p:spTgt spid="12"/>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mediacall" presetSubtype="0" fill="hold" nodeType="clickEffect">
                                  <p:stCondLst>
                                    <p:cond delay="0"/>
                                  </p:stCondLst>
                                  <p:childTnLst>
                                    <p:cmd type="call" cmd="playFrom(0.0)">
                                      <p:cBhvr>
                                        <p:cTn id="23"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24" restart="whenNotActive" fill="hold" evtFilter="cancelBubble" nodeType="interactiveSeq">
                <p:stCondLst>
                  <p:cond evt="onClick" delay="0">
                    <p:tgtEl>
                      <p:spTgt spid="2"/>
                    </p:tgtEl>
                  </p:cond>
                </p:stCondLst>
                <p:endSync evt="end" delay="0">
                  <p:rtn val="all"/>
                </p:endSync>
                <p:childTnLst>
                  <p:par>
                    <p:cTn id="25" fill="hold">
                      <p:stCondLst>
                        <p:cond delay="0"/>
                      </p:stCondLst>
                      <p:childTnLst>
                        <p:par>
                          <p:cTn id="26" fill="hold">
                            <p:stCondLst>
                              <p:cond delay="0"/>
                            </p:stCondLst>
                            <p:childTnLst>
                              <p:par>
                                <p:cTn id="27" presetID="2" presetClass="mediacall" presetSubtype="0" fill="hold" nodeType="clickEffect">
                                  <p:stCondLst>
                                    <p:cond delay="0"/>
                                  </p:stCondLst>
                                  <p:childTnLst>
                                    <p:cmd type="call" cmd="togglePause">
                                      <p:cBhvr>
                                        <p:cTn id="28" dur="1" fill="hold"/>
                                        <p:tgtEl>
                                          <p:spTgt spid="2"/>
                                        </p:tgtEl>
                                      </p:cBhvr>
                                    </p:cmd>
                                  </p:childTnLst>
                                </p:cTn>
                              </p:par>
                            </p:childTnLst>
                          </p:cTn>
                        </p:par>
                      </p:childTnLst>
                    </p:cTn>
                  </p:par>
                </p:childTnLst>
              </p:cTn>
              <p:nextCondLst>
                <p:cond evt="onClick" delay="0">
                  <p:tgtEl>
                    <p:spTgt spid="2"/>
                  </p:tgtEl>
                </p:cond>
              </p:nextCondLst>
            </p:seq>
            <p:video>
              <p:cMediaNode vol="80000">
                <p:cTn id="29" fill="hold" display="0">
                  <p:stCondLst>
                    <p:cond delay="indefinite"/>
                  </p:stCondLst>
                </p:cTn>
                <p:tgtEl>
                  <p:spTgt spid="2"/>
                </p:tgtEl>
              </p:cMediaNode>
            </p:video>
          </p:childTnLst>
        </p:cTn>
      </p:par>
    </p:tnLst>
    <p:bldLst>
      <p:bldP spid="9" grpId="0" animBg="1"/>
      <p:bldP spid="10" grpId="0" animBg="1"/>
      <p:bldP spid="12" grpId="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3EA159F7-05D2-C0F0-3269-8638C9DED43A}"/>
              </a:ext>
            </a:extLst>
          </p:cNvPr>
          <p:cNvSpPr>
            <a:spLocks noGrp="1" noChangeArrowheads="1"/>
          </p:cNvSpPr>
          <p:nvPr>
            <p:ph type="title"/>
          </p:nvPr>
        </p:nvSpPr>
        <p:spPr>
          <a:xfrm>
            <a:off x="1981200" y="274638"/>
            <a:ext cx="8686800" cy="1143000"/>
          </a:xfrm>
        </p:spPr>
        <p:txBody>
          <a:bodyPr rtlCol="0">
            <a:normAutofit fontScale="90000"/>
          </a:bodyPr>
          <a:lstStyle/>
          <a:p>
            <a:pPr eaLnBrk="1" fontAlgn="auto" hangingPunct="1">
              <a:spcAft>
                <a:spcPts val="0"/>
              </a:spcAft>
              <a:defRPr/>
            </a:pPr>
            <a:br>
              <a:rPr lang="en-US">
                <a:latin typeface="Times New Roman" pitchFamily="18" charset="0"/>
              </a:rPr>
            </a:br>
            <a:r>
              <a:rPr lang="en-US" sz="3200">
                <a:latin typeface="Times New Roman" pitchFamily="18" charset="0"/>
              </a:rPr>
              <a:t>5. The price of plastic, a major input in boomerang production, increases. </a:t>
            </a:r>
          </a:p>
        </p:txBody>
      </p:sp>
      <p:sp>
        <p:nvSpPr>
          <p:cNvPr id="48131" name="Line 3">
            <a:extLst>
              <a:ext uri="{FF2B5EF4-FFF2-40B4-BE49-F238E27FC236}">
                <a16:creationId xmlns:a16="http://schemas.microsoft.com/office/drawing/2014/main" id="{7BBF7BE8-1B76-62EF-756A-91B139FD6410}"/>
              </a:ext>
            </a:extLst>
          </p:cNvPr>
          <p:cNvSpPr>
            <a:spLocks noChangeShapeType="1"/>
          </p:cNvSpPr>
          <p:nvPr/>
        </p:nvSpPr>
        <p:spPr bwMode="auto">
          <a:xfrm>
            <a:off x="3429000" y="2362200"/>
            <a:ext cx="0" cy="381000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48132" name="Line 4">
            <a:extLst>
              <a:ext uri="{FF2B5EF4-FFF2-40B4-BE49-F238E27FC236}">
                <a16:creationId xmlns:a16="http://schemas.microsoft.com/office/drawing/2014/main" id="{520240C5-507F-F944-B15A-39EE22B6F42F}"/>
              </a:ext>
            </a:extLst>
          </p:cNvPr>
          <p:cNvSpPr>
            <a:spLocks noChangeShapeType="1"/>
          </p:cNvSpPr>
          <p:nvPr/>
        </p:nvSpPr>
        <p:spPr bwMode="auto">
          <a:xfrm>
            <a:off x="3429000" y="6172200"/>
            <a:ext cx="4876800" cy="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48133" name="Text Box 5">
            <a:extLst>
              <a:ext uri="{FF2B5EF4-FFF2-40B4-BE49-F238E27FC236}">
                <a16:creationId xmlns:a16="http://schemas.microsoft.com/office/drawing/2014/main" id="{DE5098CB-D303-76A3-84CB-8CC0F0FB2C54}"/>
              </a:ext>
            </a:extLst>
          </p:cNvPr>
          <p:cNvSpPr txBox="1">
            <a:spLocks noChangeArrowheads="1"/>
          </p:cNvSpPr>
          <p:nvPr/>
        </p:nvSpPr>
        <p:spPr bwMode="auto">
          <a:xfrm>
            <a:off x="8077200" y="6248400"/>
            <a:ext cx="1752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Quantity</a:t>
            </a:r>
          </a:p>
        </p:txBody>
      </p:sp>
      <p:sp>
        <p:nvSpPr>
          <p:cNvPr id="48134" name="Text Box 6">
            <a:extLst>
              <a:ext uri="{FF2B5EF4-FFF2-40B4-BE49-F238E27FC236}">
                <a16:creationId xmlns:a16="http://schemas.microsoft.com/office/drawing/2014/main" id="{45504E2E-2092-703E-2E2D-9A556C92FED6}"/>
              </a:ext>
            </a:extLst>
          </p:cNvPr>
          <p:cNvSpPr txBox="1">
            <a:spLocks noChangeArrowheads="1"/>
          </p:cNvSpPr>
          <p:nvPr/>
        </p:nvSpPr>
        <p:spPr bwMode="auto">
          <a:xfrm rot="16200000">
            <a:off x="2286000" y="2209800"/>
            <a:ext cx="1219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Price</a:t>
            </a:r>
          </a:p>
        </p:txBody>
      </p:sp>
      <p:sp>
        <p:nvSpPr>
          <p:cNvPr id="48135" name="Line 8">
            <a:extLst>
              <a:ext uri="{FF2B5EF4-FFF2-40B4-BE49-F238E27FC236}">
                <a16:creationId xmlns:a16="http://schemas.microsoft.com/office/drawing/2014/main" id="{199409E5-B58D-A6EB-E82C-B3EC29E32A3F}"/>
              </a:ext>
            </a:extLst>
          </p:cNvPr>
          <p:cNvSpPr>
            <a:spLocks noChangeShapeType="1"/>
          </p:cNvSpPr>
          <p:nvPr/>
        </p:nvSpPr>
        <p:spPr bwMode="auto">
          <a:xfrm flipV="1">
            <a:off x="4267200" y="2590800"/>
            <a:ext cx="3581400" cy="3200400"/>
          </a:xfrm>
          <a:prstGeom prst="line">
            <a:avLst/>
          </a:prstGeom>
          <a:noFill/>
          <a:ln w="38100">
            <a:solidFill>
              <a:srgbClr val="FF0000"/>
            </a:solidFill>
            <a:round/>
            <a:headEnd type="arrow" w="med" len="med"/>
            <a:tailEnd type="arrow" w="med" len="me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48136" name="Text Box 10">
            <a:extLst>
              <a:ext uri="{FF2B5EF4-FFF2-40B4-BE49-F238E27FC236}">
                <a16:creationId xmlns:a16="http://schemas.microsoft.com/office/drawing/2014/main" id="{F58884CD-87B3-0416-5B3D-F107D9C1C19F}"/>
              </a:ext>
            </a:extLst>
          </p:cNvPr>
          <p:cNvSpPr txBox="1">
            <a:spLocks noChangeArrowheads="1"/>
          </p:cNvSpPr>
          <p:nvPr/>
        </p:nvSpPr>
        <p:spPr bwMode="auto">
          <a:xfrm>
            <a:off x="7772400" y="2590800"/>
            <a:ext cx="838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S</a:t>
            </a:r>
          </a:p>
        </p:txBody>
      </p:sp>
      <p:sp>
        <p:nvSpPr>
          <p:cNvPr id="9" name="Right Arrow 8">
            <a:extLst>
              <a:ext uri="{FF2B5EF4-FFF2-40B4-BE49-F238E27FC236}">
                <a16:creationId xmlns:a16="http://schemas.microsoft.com/office/drawing/2014/main" id="{2CCC3F9A-CB71-9AFA-53BC-F2910607E8E8}"/>
              </a:ext>
            </a:extLst>
          </p:cNvPr>
          <p:cNvSpPr/>
          <p:nvPr/>
        </p:nvSpPr>
        <p:spPr>
          <a:xfrm rot="13380560">
            <a:off x="6654800" y="2792413"/>
            <a:ext cx="469900" cy="25876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Perpetua"/>
              <a:ea typeface="+mn-ea"/>
              <a:cs typeface="+mn-cs"/>
            </a:endParaRPr>
          </a:p>
        </p:txBody>
      </p:sp>
      <p:sp>
        <p:nvSpPr>
          <p:cNvPr id="10" name="Right Arrow 9">
            <a:extLst>
              <a:ext uri="{FF2B5EF4-FFF2-40B4-BE49-F238E27FC236}">
                <a16:creationId xmlns:a16="http://schemas.microsoft.com/office/drawing/2014/main" id="{53C138F0-21AD-ABCD-1E9F-29D40CEF451B}"/>
              </a:ext>
            </a:extLst>
          </p:cNvPr>
          <p:cNvSpPr/>
          <p:nvPr/>
        </p:nvSpPr>
        <p:spPr>
          <a:xfrm rot="13297233">
            <a:off x="5137150" y="4149726"/>
            <a:ext cx="469900" cy="25717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Perpetua"/>
              <a:ea typeface="+mn-ea"/>
              <a:cs typeface="+mn-cs"/>
            </a:endParaRPr>
          </a:p>
        </p:txBody>
      </p:sp>
      <p:sp>
        <p:nvSpPr>
          <p:cNvPr id="11" name="Line 9">
            <a:extLst>
              <a:ext uri="{FF2B5EF4-FFF2-40B4-BE49-F238E27FC236}">
                <a16:creationId xmlns:a16="http://schemas.microsoft.com/office/drawing/2014/main" id="{382EFEA9-4FBF-A736-0C84-17954D4CED51}"/>
              </a:ext>
            </a:extLst>
          </p:cNvPr>
          <p:cNvSpPr>
            <a:spLocks noChangeShapeType="1"/>
          </p:cNvSpPr>
          <p:nvPr/>
        </p:nvSpPr>
        <p:spPr bwMode="auto">
          <a:xfrm flipV="1">
            <a:off x="3733800" y="1981200"/>
            <a:ext cx="3581400" cy="3200400"/>
          </a:xfrm>
          <a:prstGeom prst="line">
            <a:avLst/>
          </a:prstGeom>
          <a:noFill/>
          <a:ln w="38100">
            <a:solidFill>
              <a:srgbClr val="FF0000"/>
            </a:solidFill>
            <a:round/>
            <a:headEnd type="arrow" w="med" len="med"/>
            <a:tailEnd type="arrow" w="med" len="me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12" name="Text Box 11">
            <a:extLst>
              <a:ext uri="{FF2B5EF4-FFF2-40B4-BE49-F238E27FC236}">
                <a16:creationId xmlns:a16="http://schemas.microsoft.com/office/drawing/2014/main" id="{809BEF39-D63F-7816-8EE1-FA398E1DC643}"/>
              </a:ext>
            </a:extLst>
          </p:cNvPr>
          <p:cNvSpPr txBox="1">
            <a:spLocks noChangeArrowheads="1"/>
          </p:cNvSpPr>
          <p:nvPr/>
        </p:nvSpPr>
        <p:spPr bwMode="auto">
          <a:xfrm>
            <a:off x="7162800" y="2057400"/>
            <a:ext cx="838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S</a:t>
            </a:r>
            <a:r>
              <a:rPr kumimoji="0" lang="en-US" altLang="en-US" sz="2400" b="1" i="0" u="none" strike="noStrike" kern="1200" cap="none" spc="0" normalizeH="0" baseline="-25000" noProof="0">
                <a:ln>
                  <a:noFill/>
                </a:ln>
                <a:solidFill>
                  <a:prstClr val="black"/>
                </a:solidFill>
                <a:effectLst/>
                <a:uLnTx/>
                <a:uFillTx/>
                <a:latin typeface="Calibri" panose="020F0502020204030204" pitchFamily="34" charset="0"/>
                <a:ea typeface="+mn-ea"/>
                <a:cs typeface="+mn-cs"/>
              </a:rPr>
              <a:t>1</a:t>
            </a:r>
            <a:endPar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pic>
        <p:nvPicPr>
          <p:cNvPr id="2" name="Online Media 1" title="1.5 minute timer">
            <a:hlinkClick r:id="" action="ppaction://media"/>
            <a:extLst>
              <a:ext uri="{FF2B5EF4-FFF2-40B4-BE49-F238E27FC236}">
                <a16:creationId xmlns:a16="http://schemas.microsoft.com/office/drawing/2014/main" id="{7C0ED8D6-C04A-74E5-2C9A-991D2398CC79}"/>
              </a:ext>
            </a:extLst>
          </p:cNvPr>
          <p:cNvPicPr>
            <a:picLocks noRot="1" noChangeAspect="1"/>
          </p:cNvPicPr>
          <p:nvPr>
            <a:videoFile r:link="rId1"/>
          </p:nvPr>
        </p:nvPicPr>
        <p:blipFill>
          <a:blip r:embed="rId3"/>
          <a:stretch>
            <a:fillRect/>
          </a:stretch>
        </p:blipFill>
        <p:spPr>
          <a:xfrm>
            <a:off x="9337040" y="5030061"/>
            <a:ext cx="2895419" cy="174498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p:cTn id="7" dur="1000" fill="hold"/>
                                        <p:tgtEl>
                                          <p:spTgt spid="9"/>
                                        </p:tgtEl>
                                        <p:attrNameLst>
                                          <p:attrName>ppt_w</p:attrName>
                                        </p:attrNameLst>
                                      </p:cBhvr>
                                      <p:tavLst>
                                        <p:tav tm="0">
                                          <p:val>
                                            <p:strVal val="#ppt_w*0.70"/>
                                          </p:val>
                                        </p:tav>
                                        <p:tav tm="100000">
                                          <p:val>
                                            <p:strVal val="#ppt_w"/>
                                          </p:val>
                                        </p:tav>
                                      </p:tavLst>
                                    </p:anim>
                                    <p:anim calcmode="lin" valueType="num">
                                      <p:cBhvr>
                                        <p:cTn id="8" dur="1000" fill="hold"/>
                                        <p:tgtEl>
                                          <p:spTgt spid="9"/>
                                        </p:tgtEl>
                                        <p:attrNameLst>
                                          <p:attrName>ppt_h</p:attrName>
                                        </p:attrNameLst>
                                      </p:cBhvr>
                                      <p:tavLst>
                                        <p:tav tm="0">
                                          <p:val>
                                            <p:strVal val="#ppt_h"/>
                                          </p:val>
                                        </p:tav>
                                        <p:tav tm="100000">
                                          <p:val>
                                            <p:strVal val="#ppt_h"/>
                                          </p:val>
                                        </p:tav>
                                      </p:tavLst>
                                    </p:anim>
                                    <p:animEffect transition="in" filter="fade">
                                      <p:cBhvr>
                                        <p:cTn id="9" dur="1000"/>
                                        <p:tgtEl>
                                          <p:spTgt spid="9"/>
                                        </p:tgtEl>
                                      </p:cBhvr>
                                    </p:animEffect>
                                  </p:childTnLst>
                                </p:cTn>
                              </p:par>
                              <p:par>
                                <p:cTn id="10" presetID="55" presetClass="entr" presetSubtype="0" fill="hold" grpId="0" nodeType="withEffect">
                                  <p:stCondLst>
                                    <p:cond delay="0"/>
                                  </p:stCondLst>
                                  <p:childTnLst>
                                    <p:set>
                                      <p:cBhvr>
                                        <p:cTn id="11" dur="1" fill="hold">
                                          <p:stCondLst>
                                            <p:cond delay="0"/>
                                          </p:stCondLst>
                                        </p:cTn>
                                        <p:tgtEl>
                                          <p:spTgt spid="10"/>
                                        </p:tgtEl>
                                        <p:attrNameLst>
                                          <p:attrName>style.visibility</p:attrName>
                                        </p:attrNameLst>
                                      </p:cBhvr>
                                      <p:to>
                                        <p:strVal val="visible"/>
                                      </p:to>
                                    </p:set>
                                    <p:anim calcmode="lin" valueType="num">
                                      <p:cBhvr>
                                        <p:cTn id="12" dur="1000" fill="hold"/>
                                        <p:tgtEl>
                                          <p:spTgt spid="10"/>
                                        </p:tgtEl>
                                        <p:attrNameLst>
                                          <p:attrName>ppt_w</p:attrName>
                                        </p:attrNameLst>
                                      </p:cBhvr>
                                      <p:tavLst>
                                        <p:tav tm="0">
                                          <p:val>
                                            <p:strVal val="#ppt_w*0.70"/>
                                          </p:val>
                                        </p:tav>
                                        <p:tav tm="100000">
                                          <p:val>
                                            <p:strVal val="#ppt_w"/>
                                          </p:val>
                                        </p:tav>
                                      </p:tavLst>
                                    </p:anim>
                                    <p:anim calcmode="lin" valueType="num">
                                      <p:cBhvr>
                                        <p:cTn id="13" dur="1000" fill="hold"/>
                                        <p:tgtEl>
                                          <p:spTgt spid="10"/>
                                        </p:tgtEl>
                                        <p:attrNameLst>
                                          <p:attrName>ppt_h</p:attrName>
                                        </p:attrNameLst>
                                      </p:cBhvr>
                                      <p:tavLst>
                                        <p:tav tm="0">
                                          <p:val>
                                            <p:strVal val="#ppt_h"/>
                                          </p:val>
                                        </p:tav>
                                        <p:tav tm="100000">
                                          <p:val>
                                            <p:strVal val="#ppt_h"/>
                                          </p:val>
                                        </p:tav>
                                      </p:tavLst>
                                    </p:anim>
                                    <p:animEffect transition="in" filter="fade">
                                      <p:cBhvr>
                                        <p:cTn id="14" dur="1000"/>
                                        <p:tgtEl>
                                          <p:spTgt spid="10"/>
                                        </p:tgtEl>
                                      </p:cBhvr>
                                    </p:animEffect>
                                  </p:childTnLst>
                                </p:cTn>
                              </p:par>
                            </p:childTnLst>
                          </p:cTn>
                        </p:par>
                        <p:par>
                          <p:cTn id="15" fill="hold" nodeType="afterGroup">
                            <p:stCondLst>
                              <p:cond delay="1000"/>
                            </p:stCondLst>
                            <p:childTnLst>
                              <p:par>
                                <p:cTn id="16" presetID="1" presetClass="entr" presetSubtype="0" fill="hold" nodeType="afterEffect">
                                  <p:stCondLst>
                                    <p:cond delay="1000"/>
                                  </p:stCondLst>
                                  <p:childTnLst>
                                    <p:set>
                                      <p:cBhvr>
                                        <p:cTn id="17" dur="1" fill="hold">
                                          <p:stCondLst>
                                            <p:cond delay="0"/>
                                          </p:stCondLst>
                                        </p:cTn>
                                        <p:tgtEl>
                                          <p:spTgt spid="11"/>
                                        </p:tgtEl>
                                        <p:attrNameLst>
                                          <p:attrName>style.visibility</p:attrName>
                                        </p:attrNameLst>
                                      </p:cBhvr>
                                      <p:to>
                                        <p:strVal val="visible"/>
                                      </p:to>
                                    </p:set>
                                  </p:childTnLst>
                                </p:cTn>
                              </p:par>
                              <p:par>
                                <p:cTn id="18" presetID="1" presetClass="entr" presetSubtype="0" fill="hold" grpId="0" nodeType="withEffect">
                                  <p:stCondLst>
                                    <p:cond delay="1000"/>
                                  </p:stCondLst>
                                  <p:childTnLst>
                                    <p:set>
                                      <p:cBhvr>
                                        <p:cTn id="19" dur="1" fill="hold">
                                          <p:stCondLst>
                                            <p:cond delay="0"/>
                                          </p:stCondLst>
                                        </p:cTn>
                                        <p:tgtEl>
                                          <p:spTgt spid="12"/>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mediacall" presetSubtype="0" fill="hold" nodeType="clickEffect">
                                  <p:stCondLst>
                                    <p:cond delay="0"/>
                                  </p:stCondLst>
                                  <p:childTnLst>
                                    <p:cmd type="call" cmd="playFrom(0.0)">
                                      <p:cBhvr>
                                        <p:cTn id="23"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24" restart="whenNotActive" fill="hold" evtFilter="cancelBubble" nodeType="interactiveSeq">
                <p:stCondLst>
                  <p:cond evt="onClick" delay="0">
                    <p:tgtEl>
                      <p:spTgt spid="2"/>
                    </p:tgtEl>
                  </p:cond>
                </p:stCondLst>
                <p:endSync evt="end" delay="0">
                  <p:rtn val="all"/>
                </p:endSync>
                <p:childTnLst>
                  <p:par>
                    <p:cTn id="25" fill="hold">
                      <p:stCondLst>
                        <p:cond delay="0"/>
                      </p:stCondLst>
                      <p:childTnLst>
                        <p:par>
                          <p:cTn id="26" fill="hold">
                            <p:stCondLst>
                              <p:cond delay="0"/>
                            </p:stCondLst>
                            <p:childTnLst>
                              <p:par>
                                <p:cTn id="27" presetID="2" presetClass="mediacall" presetSubtype="0" fill="hold" nodeType="clickEffect">
                                  <p:stCondLst>
                                    <p:cond delay="0"/>
                                  </p:stCondLst>
                                  <p:childTnLst>
                                    <p:cmd type="call" cmd="togglePause">
                                      <p:cBhvr>
                                        <p:cTn id="28" dur="1" fill="hold"/>
                                        <p:tgtEl>
                                          <p:spTgt spid="2"/>
                                        </p:tgtEl>
                                      </p:cBhvr>
                                    </p:cmd>
                                  </p:childTnLst>
                                </p:cTn>
                              </p:par>
                            </p:childTnLst>
                          </p:cTn>
                        </p:par>
                      </p:childTnLst>
                    </p:cTn>
                  </p:par>
                </p:childTnLst>
              </p:cTn>
              <p:nextCondLst>
                <p:cond evt="onClick" delay="0">
                  <p:tgtEl>
                    <p:spTgt spid="2"/>
                  </p:tgtEl>
                </p:cond>
              </p:nextCondLst>
            </p:seq>
            <p:video>
              <p:cMediaNode vol="80000">
                <p:cTn id="29" fill="hold" display="0">
                  <p:stCondLst>
                    <p:cond delay="indefinite"/>
                  </p:stCondLst>
                </p:cTn>
                <p:tgtEl>
                  <p:spTgt spid="2"/>
                </p:tgtEl>
              </p:cMediaNode>
            </p:video>
          </p:childTnLst>
        </p:cTn>
      </p:par>
    </p:tnLst>
    <p:bldLst>
      <p:bldP spid="9" grpId="0" animBg="1"/>
      <p:bldP spid="10" grpId="0" animBg="1"/>
      <p:bldP spid="12" grpId="0"/>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71800F3C-4523-205D-ED11-6102E83E6278}"/>
              </a:ext>
            </a:extLst>
          </p:cNvPr>
          <p:cNvSpPr>
            <a:spLocks noGrp="1" noChangeArrowheads="1"/>
          </p:cNvSpPr>
          <p:nvPr>
            <p:ph type="title"/>
          </p:nvPr>
        </p:nvSpPr>
        <p:spPr>
          <a:xfrm>
            <a:off x="1524000" y="274638"/>
            <a:ext cx="8686800" cy="1143000"/>
          </a:xfrm>
        </p:spPr>
        <p:txBody>
          <a:bodyPr rtlCol="0">
            <a:normAutofit fontScale="90000"/>
          </a:bodyPr>
          <a:lstStyle/>
          <a:p>
            <a:pPr eaLnBrk="1" fontAlgn="auto" hangingPunct="1">
              <a:spcAft>
                <a:spcPts val="0"/>
              </a:spcAft>
              <a:defRPr/>
            </a:pPr>
            <a:r>
              <a:rPr lang="en-US" sz="3200">
                <a:latin typeface="Times New Roman" pitchFamily="18" charset="0"/>
              </a:rPr>
              <a:t>6. Pago-Pagan workers are introduced to coffee as Pago-Paga become integrated into the world market and their productivity increases drastically.</a:t>
            </a:r>
          </a:p>
        </p:txBody>
      </p:sp>
      <p:sp>
        <p:nvSpPr>
          <p:cNvPr id="49155" name="Line 3">
            <a:extLst>
              <a:ext uri="{FF2B5EF4-FFF2-40B4-BE49-F238E27FC236}">
                <a16:creationId xmlns:a16="http://schemas.microsoft.com/office/drawing/2014/main" id="{5520442A-BAF5-614C-39DF-9ABA3B6A089D}"/>
              </a:ext>
            </a:extLst>
          </p:cNvPr>
          <p:cNvSpPr>
            <a:spLocks noChangeShapeType="1"/>
          </p:cNvSpPr>
          <p:nvPr/>
        </p:nvSpPr>
        <p:spPr bwMode="auto">
          <a:xfrm>
            <a:off x="3429000" y="2362200"/>
            <a:ext cx="0" cy="381000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49156" name="Line 4">
            <a:extLst>
              <a:ext uri="{FF2B5EF4-FFF2-40B4-BE49-F238E27FC236}">
                <a16:creationId xmlns:a16="http://schemas.microsoft.com/office/drawing/2014/main" id="{EBD8A78E-AC74-1286-0D82-07D9B4921F0C}"/>
              </a:ext>
            </a:extLst>
          </p:cNvPr>
          <p:cNvSpPr>
            <a:spLocks noChangeShapeType="1"/>
          </p:cNvSpPr>
          <p:nvPr/>
        </p:nvSpPr>
        <p:spPr bwMode="auto">
          <a:xfrm>
            <a:off x="3429000" y="6172200"/>
            <a:ext cx="4876800" cy="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49157" name="Text Box 5">
            <a:extLst>
              <a:ext uri="{FF2B5EF4-FFF2-40B4-BE49-F238E27FC236}">
                <a16:creationId xmlns:a16="http://schemas.microsoft.com/office/drawing/2014/main" id="{E6C1363E-CB90-BDB9-FABC-67BD1E8C3505}"/>
              </a:ext>
            </a:extLst>
          </p:cNvPr>
          <p:cNvSpPr txBox="1">
            <a:spLocks noChangeArrowheads="1"/>
          </p:cNvSpPr>
          <p:nvPr/>
        </p:nvSpPr>
        <p:spPr bwMode="auto">
          <a:xfrm>
            <a:off x="8077200" y="6248400"/>
            <a:ext cx="1752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Quantity</a:t>
            </a:r>
          </a:p>
        </p:txBody>
      </p:sp>
      <p:sp>
        <p:nvSpPr>
          <p:cNvPr id="49158" name="Text Box 6">
            <a:extLst>
              <a:ext uri="{FF2B5EF4-FFF2-40B4-BE49-F238E27FC236}">
                <a16:creationId xmlns:a16="http://schemas.microsoft.com/office/drawing/2014/main" id="{3EDED8B6-CB41-6257-AF37-4F500DC92B68}"/>
              </a:ext>
            </a:extLst>
          </p:cNvPr>
          <p:cNvSpPr txBox="1">
            <a:spLocks noChangeArrowheads="1"/>
          </p:cNvSpPr>
          <p:nvPr/>
        </p:nvSpPr>
        <p:spPr bwMode="auto">
          <a:xfrm rot="16200000">
            <a:off x="2286000" y="2209800"/>
            <a:ext cx="1219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Price</a:t>
            </a:r>
          </a:p>
        </p:txBody>
      </p:sp>
      <p:sp>
        <p:nvSpPr>
          <p:cNvPr id="49159" name="Line 8">
            <a:extLst>
              <a:ext uri="{FF2B5EF4-FFF2-40B4-BE49-F238E27FC236}">
                <a16:creationId xmlns:a16="http://schemas.microsoft.com/office/drawing/2014/main" id="{4DE4D0AF-CC08-1975-F896-0DEF99D648A5}"/>
              </a:ext>
            </a:extLst>
          </p:cNvPr>
          <p:cNvSpPr>
            <a:spLocks noChangeShapeType="1"/>
          </p:cNvSpPr>
          <p:nvPr/>
        </p:nvSpPr>
        <p:spPr bwMode="auto">
          <a:xfrm flipV="1">
            <a:off x="4267200" y="2590800"/>
            <a:ext cx="3581400" cy="3200400"/>
          </a:xfrm>
          <a:prstGeom prst="line">
            <a:avLst/>
          </a:prstGeom>
          <a:noFill/>
          <a:ln w="38100">
            <a:solidFill>
              <a:srgbClr val="FF0000"/>
            </a:solidFill>
            <a:round/>
            <a:headEnd type="arrow" w="med" len="med"/>
            <a:tailEnd type="arrow" w="med" len="me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49160" name="Text Box 10">
            <a:extLst>
              <a:ext uri="{FF2B5EF4-FFF2-40B4-BE49-F238E27FC236}">
                <a16:creationId xmlns:a16="http://schemas.microsoft.com/office/drawing/2014/main" id="{F7854E32-04F7-53F0-D5A5-993B4829ECC4}"/>
              </a:ext>
            </a:extLst>
          </p:cNvPr>
          <p:cNvSpPr txBox="1">
            <a:spLocks noChangeArrowheads="1"/>
          </p:cNvSpPr>
          <p:nvPr/>
        </p:nvSpPr>
        <p:spPr bwMode="auto">
          <a:xfrm>
            <a:off x="7924800" y="2514600"/>
            <a:ext cx="838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S</a:t>
            </a:r>
          </a:p>
        </p:txBody>
      </p:sp>
      <p:sp>
        <p:nvSpPr>
          <p:cNvPr id="9" name="Right Arrow 8">
            <a:extLst>
              <a:ext uri="{FF2B5EF4-FFF2-40B4-BE49-F238E27FC236}">
                <a16:creationId xmlns:a16="http://schemas.microsoft.com/office/drawing/2014/main" id="{11693268-E1E4-1625-879F-837B8D92E031}"/>
              </a:ext>
            </a:extLst>
          </p:cNvPr>
          <p:cNvSpPr/>
          <p:nvPr/>
        </p:nvSpPr>
        <p:spPr>
          <a:xfrm rot="2068609">
            <a:off x="7270750" y="3197226"/>
            <a:ext cx="469900" cy="25717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Perpetua"/>
              <a:ea typeface="+mn-ea"/>
              <a:cs typeface="+mn-cs"/>
            </a:endParaRPr>
          </a:p>
        </p:txBody>
      </p:sp>
      <p:sp>
        <p:nvSpPr>
          <p:cNvPr id="10" name="Right Arrow 9">
            <a:extLst>
              <a:ext uri="{FF2B5EF4-FFF2-40B4-BE49-F238E27FC236}">
                <a16:creationId xmlns:a16="http://schemas.microsoft.com/office/drawing/2014/main" id="{06FF79E1-5839-A4E3-F814-EF9EB9F68E4D}"/>
              </a:ext>
            </a:extLst>
          </p:cNvPr>
          <p:cNvSpPr/>
          <p:nvPr/>
        </p:nvSpPr>
        <p:spPr>
          <a:xfrm rot="2068609">
            <a:off x="5670550" y="4683126"/>
            <a:ext cx="469900" cy="25717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Perpetua"/>
              <a:ea typeface="+mn-ea"/>
              <a:cs typeface="+mn-cs"/>
            </a:endParaRPr>
          </a:p>
        </p:txBody>
      </p:sp>
      <p:sp>
        <p:nvSpPr>
          <p:cNvPr id="11" name="Line 9">
            <a:extLst>
              <a:ext uri="{FF2B5EF4-FFF2-40B4-BE49-F238E27FC236}">
                <a16:creationId xmlns:a16="http://schemas.microsoft.com/office/drawing/2014/main" id="{52FD28B2-AB45-BE9C-DC86-FAAE0C6B58DF}"/>
              </a:ext>
            </a:extLst>
          </p:cNvPr>
          <p:cNvSpPr>
            <a:spLocks noChangeShapeType="1"/>
          </p:cNvSpPr>
          <p:nvPr/>
        </p:nvSpPr>
        <p:spPr bwMode="auto">
          <a:xfrm flipV="1">
            <a:off x="5029200" y="2819400"/>
            <a:ext cx="3581400" cy="3200400"/>
          </a:xfrm>
          <a:prstGeom prst="line">
            <a:avLst/>
          </a:prstGeom>
          <a:noFill/>
          <a:ln w="38100">
            <a:solidFill>
              <a:srgbClr val="FF0000"/>
            </a:solidFill>
            <a:round/>
            <a:headEnd type="arrow" w="med" len="med"/>
            <a:tailEnd type="arrow" w="med" len="me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12" name="Text Box 11">
            <a:extLst>
              <a:ext uri="{FF2B5EF4-FFF2-40B4-BE49-F238E27FC236}">
                <a16:creationId xmlns:a16="http://schemas.microsoft.com/office/drawing/2014/main" id="{BF9957CF-84C5-4A39-03E5-C97FEA35FAD1}"/>
              </a:ext>
            </a:extLst>
          </p:cNvPr>
          <p:cNvSpPr txBox="1">
            <a:spLocks noChangeArrowheads="1"/>
          </p:cNvSpPr>
          <p:nvPr/>
        </p:nvSpPr>
        <p:spPr bwMode="auto">
          <a:xfrm>
            <a:off x="8610600" y="2819400"/>
            <a:ext cx="838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S</a:t>
            </a:r>
            <a:r>
              <a:rPr kumimoji="0" lang="en-US" altLang="en-US" sz="2400" b="1" i="0" u="none" strike="noStrike" kern="1200" cap="none" spc="0" normalizeH="0" baseline="-25000" noProof="0">
                <a:ln>
                  <a:noFill/>
                </a:ln>
                <a:solidFill>
                  <a:prstClr val="black"/>
                </a:solidFill>
                <a:effectLst/>
                <a:uLnTx/>
                <a:uFillTx/>
                <a:latin typeface="Calibri" panose="020F0502020204030204" pitchFamily="34" charset="0"/>
                <a:ea typeface="+mn-ea"/>
                <a:cs typeface="+mn-cs"/>
              </a:rPr>
              <a:t>1</a:t>
            </a:r>
            <a:endPar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pic>
        <p:nvPicPr>
          <p:cNvPr id="2" name="Online Media 1" title="1.5 minute timer">
            <a:hlinkClick r:id="" action="ppaction://media"/>
            <a:extLst>
              <a:ext uri="{FF2B5EF4-FFF2-40B4-BE49-F238E27FC236}">
                <a16:creationId xmlns:a16="http://schemas.microsoft.com/office/drawing/2014/main" id="{E8ECAFF5-4A8D-8E84-6906-024FCE84C262}"/>
              </a:ext>
            </a:extLst>
          </p:cNvPr>
          <p:cNvPicPr>
            <a:picLocks noRot="1" noChangeAspect="1"/>
          </p:cNvPicPr>
          <p:nvPr>
            <a:videoFile r:link="rId1"/>
          </p:nvPr>
        </p:nvPicPr>
        <p:blipFill>
          <a:blip r:embed="rId3"/>
          <a:stretch>
            <a:fillRect/>
          </a:stretch>
        </p:blipFill>
        <p:spPr>
          <a:xfrm>
            <a:off x="9337040" y="5030061"/>
            <a:ext cx="2895419" cy="174498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p:cTn id="7" dur="1000" fill="hold"/>
                                        <p:tgtEl>
                                          <p:spTgt spid="9"/>
                                        </p:tgtEl>
                                        <p:attrNameLst>
                                          <p:attrName>ppt_w</p:attrName>
                                        </p:attrNameLst>
                                      </p:cBhvr>
                                      <p:tavLst>
                                        <p:tav tm="0">
                                          <p:val>
                                            <p:strVal val="#ppt_w*0.70"/>
                                          </p:val>
                                        </p:tav>
                                        <p:tav tm="100000">
                                          <p:val>
                                            <p:strVal val="#ppt_w"/>
                                          </p:val>
                                        </p:tav>
                                      </p:tavLst>
                                    </p:anim>
                                    <p:anim calcmode="lin" valueType="num">
                                      <p:cBhvr>
                                        <p:cTn id="8" dur="1000" fill="hold"/>
                                        <p:tgtEl>
                                          <p:spTgt spid="9"/>
                                        </p:tgtEl>
                                        <p:attrNameLst>
                                          <p:attrName>ppt_h</p:attrName>
                                        </p:attrNameLst>
                                      </p:cBhvr>
                                      <p:tavLst>
                                        <p:tav tm="0">
                                          <p:val>
                                            <p:strVal val="#ppt_h"/>
                                          </p:val>
                                        </p:tav>
                                        <p:tav tm="100000">
                                          <p:val>
                                            <p:strVal val="#ppt_h"/>
                                          </p:val>
                                        </p:tav>
                                      </p:tavLst>
                                    </p:anim>
                                    <p:animEffect transition="in" filter="fade">
                                      <p:cBhvr>
                                        <p:cTn id="9" dur="1000"/>
                                        <p:tgtEl>
                                          <p:spTgt spid="9"/>
                                        </p:tgtEl>
                                      </p:cBhvr>
                                    </p:animEffect>
                                  </p:childTnLst>
                                </p:cTn>
                              </p:par>
                              <p:par>
                                <p:cTn id="10" presetID="55" presetClass="entr" presetSubtype="0" fill="hold" grpId="0" nodeType="withEffect">
                                  <p:stCondLst>
                                    <p:cond delay="0"/>
                                  </p:stCondLst>
                                  <p:childTnLst>
                                    <p:set>
                                      <p:cBhvr>
                                        <p:cTn id="11" dur="1" fill="hold">
                                          <p:stCondLst>
                                            <p:cond delay="0"/>
                                          </p:stCondLst>
                                        </p:cTn>
                                        <p:tgtEl>
                                          <p:spTgt spid="10"/>
                                        </p:tgtEl>
                                        <p:attrNameLst>
                                          <p:attrName>style.visibility</p:attrName>
                                        </p:attrNameLst>
                                      </p:cBhvr>
                                      <p:to>
                                        <p:strVal val="visible"/>
                                      </p:to>
                                    </p:set>
                                    <p:anim calcmode="lin" valueType="num">
                                      <p:cBhvr>
                                        <p:cTn id="12" dur="1000" fill="hold"/>
                                        <p:tgtEl>
                                          <p:spTgt spid="10"/>
                                        </p:tgtEl>
                                        <p:attrNameLst>
                                          <p:attrName>ppt_w</p:attrName>
                                        </p:attrNameLst>
                                      </p:cBhvr>
                                      <p:tavLst>
                                        <p:tav tm="0">
                                          <p:val>
                                            <p:strVal val="#ppt_w*0.70"/>
                                          </p:val>
                                        </p:tav>
                                        <p:tav tm="100000">
                                          <p:val>
                                            <p:strVal val="#ppt_w"/>
                                          </p:val>
                                        </p:tav>
                                      </p:tavLst>
                                    </p:anim>
                                    <p:anim calcmode="lin" valueType="num">
                                      <p:cBhvr>
                                        <p:cTn id="13" dur="1000" fill="hold"/>
                                        <p:tgtEl>
                                          <p:spTgt spid="10"/>
                                        </p:tgtEl>
                                        <p:attrNameLst>
                                          <p:attrName>ppt_h</p:attrName>
                                        </p:attrNameLst>
                                      </p:cBhvr>
                                      <p:tavLst>
                                        <p:tav tm="0">
                                          <p:val>
                                            <p:strVal val="#ppt_h"/>
                                          </p:val>
                                        </p:tav>
                                        <p:tav tm="100000">
                                          <p:val>
                                            <p:strVal val="#ppt_h"/>
                                          </p:val>
                                        </p:tav>
                                      </p:tavLst>
                                    </p:anim>
                                    <p:animEffect transition="in" filter="fade">
                                      <p:cBhvr>
                                        <p:cTn id="14" dur="1000"/>
                                        <p:tgtEl>
                                          <p:spTgt spid="10"/>
                                        </p:tgtEl>
                                      </p:cBhvr>
                                    </p:animEffect>
                                  </p:childTnLst>
                                </p:cTn>
                              </p:par>
                            </p:childTnLst>
                          </p:cTn>
                        </p:par>
                        <p:par>
                          <p:cTn id="15" fill="hold" nodeType="afterGroup">
                            <p:stCondLst>
                              <p:cond delay="1000"/>
                            </p:stCondLst>
                            <p:childTnLst>
                              <p:par>
                                <p:cTn id="16" presetID="1" presetClass="entr" presetSubtype="0" fill="hold" nodeType="afterEffect">
                                  <p:stCondLst>
                                    <p:cond delay="1000"/>
                                  </p:stCondLst>
                                  <p:childTnLst>
                                    <p:set>
                                      <p:cBhvr>
                                        <p:cTn id="17" dur="1" fill="hold">
                                          <p:stCondLst>
                                            <p:cond delay="0"/>
                                          </p:stCondLst>
                                        </p:cTn>
                                        <p:tgtEl>
                                          <p:spTgt spid="11"/>
                                        </p:tgtEl>
                                        <p:attrNameLst>
                                          <p:attrName>style.visibility</p:attrName>
                                        </p:attrNameLst>
                                      </p:cBhvr>
                                      <p:to>
                                        <p:strVal val="visible"/>
                                      </p:to>
                                    </p:set>
                                  </p:childTnLst>
                                </p:cTn>
                              </p:par>
                              <p:par>
                                <p:cTn id="18" presetID="1" presetClass="entr" presetSubtype="0" fill="hold" grpId="0" nodeType="withEffect">
                                  <p:stCondLst>
                                    <p:cond delay="1000"/>
                                  </p:stCondLst>
                                  <p:childTnLst>
                                    <p:set>
                                      <p:cBhvr>
                                        <p:cTn id="19" dur="1" fill="hold">
                                          <p:stCondLst>
                                            <p:cond delay="0"/>
                                          </p:stCondLst>
                                        </p:cTn>
                                        <p:tgtEl>
                                          <p:spTgt spid="12"/>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mediacall" presetSubtype="0" fill="hold" nodeType="clickEffect">
                                  <p:stCondLst>
                                    <p:cond delay="0"/>
                                  </p:stCondLst>
                                  <p:childTnLst>
                                    <p:cmd type="call" cmd="playFrom(0.0)">
                                      <p:cBhvr>
                                        <p:cTn id="23"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24" restart="whenNotActive" fill="hold" evtFilter="cancelBubble" nodeType="interactiveSeq">
                <p:stCondLst>
                  <p:cond evt="onClick" delay="0">
                    <p:tgtEl>
                      <p:spTgt spid="2"/>
                    </p:tgtEl>
                  </p:cond>
                </p:stCondLst>
                <p:endSync evt="end" delay="0">
                  <p:rtn val="all"/>
                </p:endSync>
                <p:childTnLst>
                  <p:par>
                    <p:cTn id="25" fill="hold">
                      <p:stCondLst>
                        <p:cond delay="0"/>
                      </p:stCondLst>
                      <p:childTnLst>
                        <p:par>
                          <p:cTn id="26" fill="hold">
                            <p:stCondLst>
                              <p:cond delay="0"/>
                            </p:stCondLst>
                            <p:childTnLst>
                              <p:par>
                                <p:cTn id="27" presetID="2" presetClass="mediacall" presetSubtype="0" fill="hold" nodeType="clickEffect">
                                  <p:stCondLst>
                                    <p:cond delay="0"/>
                                  </p:stCondLst>
                                  <p:childTnLst>
                                    <p:cmd type="call" cmd="togglePause">
                                      <p:cBhvr>
                                        <p:cTn id="28" dur="1" fill="hold"/>
                                        <p:tgtEl>
                                          <p:spTgt spid="2"/>
                                        </p:tgtEl>
                                      </p:cBhvr>
                                    </p:cmd>
                                  </p:childTnLst>
                                </p:cTn>
                              </p:par>
                            </p:childTnLst>
                          </p:cTn>
                        </p:par>
                      </p:childTnLst>
                    </p:cTn>
                  </p:par>
                </p:childTnLst>
              </p:cTn>
              <p:nextCondLst>
                <p:cond evt="onClick" delay="0">
                  <p:tgtEl>
                    <p:spTgt spid="2"/>
                  </p:tgtEl>
                </p:cond>
              </p:nextCondLst>
            </p:seq>
            <p:video>
              <p:cMediaNode vol="80000">
                <p:cTn id="29" fill="hold" display="0">
                  <p:stCondLst>
                    <p:cond delay="indefinite"/>
                  </p:stCondLst>
                </p:cTn>
                <p:tgtEl>
                  <p:spTgt spid="2"/>
                </p:tgtEl>
              </p:cMediaNode>
            </p:video>
          </p:childTnLst>
        </p:cTn>
      </p:par>
    </p:tnLst>
    <p:bldLst>
      <p:bldP spid="9" grpId="0" animBg="1"/>
      <p:bldP spid="10" grpId="0" animBg="1"/>
      <p:bldP spid="12" grpId="0"/>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7FFD482B-447F-D126-EDB1-18D1CA0DDFA1}"/>
              </a:ext>
            </a:extLst>
          </p:cNvPr>
          <p:cNvSpPr>
            <a:spLocks noGrp="1" noChangeArrowheads="1"/>
          </p:cNvSpPr>
          <p:nvPr>
            <p:ph type="title"/>
          </p:nvPr>
        </p:nvSpPr>
        <p:spPr>
          <a:xfrm>
            <a:off x="2438400" y="533400"/>
            <a:ext cx="7772400" cy="1143000"/>
          </a:xfrm>
        </p:spPr>
        <p:txBody>
          <a:bodyPr rtlCol="0">
            <a:normAutofit fontScale="90000"/>
          </a:bodyPr>
          <a:lstStyle/>
          <a:p>
            <a:pPr eaLnBrk="1" fontAlgn="auto" hangingPunct="1">
              <a:spcAft>
                <a:spcPts val="0"/>
              </a:spcAft>
              <a:defRPr/>
            </a:pPr>
            <a:r>
              <a:rPr lang="en-US" sz="2800" dirty="0">
                <a:latin typeface="Times New Roman" pitchFamily="18" charset="0"/>
              </a:rPr>
              <a:t>7. Come up with your own story about boomerangs and the Pago-Pagans. Write down the story, draw the change in supply based on the story, and explain why supply changed.</a:t>
            </a:r>
            <a:endParaRPr lang="en-US" dirty="0">
              <a:latin typeface="Times New Roman" pitchFamily="18" charset="0"/>
            </a:endParaRPr>
          </a:p>
        </p:txBody>
      </p:sp>
      <p:sp>
        <p:nvSpPr>
          <p:cNvPr id="50179" name="Line 3">
            <a:extLst>
              <a:ext uri="{FF2B5EF4-FFF2-40B4-BE49-F238E27FC236}">
                <a16:creationId xmlns:a16="http://schemas.microsoft.com/office/drawing/2014/main" id="{DFA3EA05-608B-B7A2-A022-9844A166E07C}"/>
              </a:ext>
            </a:extLst>
          </p:cNvPr>
          <p:cNvSpPr>
            <a:spLocks noChangeShapeType="1"/>
          </p:cNvSpPr>
          <p:nvPr/>
        </p:nvSpPr>
        <p:spPr bwMode="auto">
          <a:xfrm>
            <a:off x="3429000" y="2362200"/>
            <a:ext cx="0" cy="381000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50180" name="Line 4">
            <a:extLst>
              <a:ext uri="{FF2B5EF4-FFF2-40B4-BE49-F238E27FC236}">
                <a16:creationId xmlns:a16="http://schemas.microsoft.com/office/drawing/2014/main" id="{3ACAE2C1-8487-3FC0-2D37-3C4CFF3F8290}"/>
              </a:ext>
            </a:extLst>
          </p:cNvPr>
          <p:cNvSpPr>
            <a:spLocks noChangeShapeType="1"/>
          </p:cNvSpPr>
          <p:nvPr/>
        </p:nvSpPr>
        <p:spPr bwMode="auto">
          <a:xfrm>
            <a:off x="3429000" y="6172200"/>
            <a:ext cx="4876800" cy="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50181" name="Text Box 5">
            <a:extLst>
              <a:ext uri="{FF2B5EF4-FFF2-40B4-BE49-F238E27FC236}">
                <a16:creationId xmlns:a16="http://schemas.microsoft.com/office/drawing/2014/main" id="{AE68F8A4-643F-6164-1BD0-8D81E84A4486}"/>
              </a:ext>
            </a:extLst>
          </p:cNvPr>
          <p:cNvSpPr txBox="1">
            <a:spLocks noChangeArrowheads="1"/>
          </p:cNvSpPr>
          <p:nvPr/>
        </p:nvSpPr>
        <p:spPr bwMode="auto">
          <a:xfrm>
            <a:off x="8077200" y="6248400"/>
            <a:ext cx="1752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Quantity</a:t>
            </a:r>
          </a:p>
        </p:txBody>
      </p:sp>
      <p:sp>
        <p:nvSpPr>
          <p:cNvPr id="50182" name="Text Box 6">
            <a:extLst>
              <a:ext uri="{FF2B5EF4-FFF2-40B4-BE49-F238E27FC236}">
                <a16:creationId xmlns:a16="http://schemas.microsoft.com/office/drawing/2014/main" id="{CD9E1291-EEB1-F203-687B-B03A75EB8E93}"/>
              </a:ext>
            </a:extLst>
          </p:cNvPr>
          <p:cNvSpPr txBox="1">
            <a:spLocks noChangeArrowheads="1"/>
          </p:cNvSpPr>
          <p:nvPr/>
        </p:nvSpPr>
        <p:spPr bwMode="auto">
          <a:xfrm rot="16200000">
            <a:off x="2286000" y="2209800"/>
            <a:ext cx="1219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Price</a:t>
            </a:r>
          </a:p>
        </p:txBody>
      </p:sp>
      <p:sp>
        <p:nvSpPr>
          <p:cNvPr id="50183" name="Line 8">
            <a:extLst>
              <a:ext uri="{FF2B5EF4-FFF2-40B4-BE49-F238E27FC236}">
                <a16:creationId xmlns:a16="http://schemas.microsoft.com/office/drawing/2014/main" id="{EBEA2597-7E62-5ED0-CB1D-7863E5DB5FA1}"/>
              </a:ext>
            </a:extLst>
          </p:cNvPr>
          <p:cNvSpPr>
            <a:spLocks noChangeShapeType="1"/>
          </p:cNvSpPr>
          <p:nvPr/>
        </p:nvSpPr>
        <p:spPr bwMode="auto">
          <a:xfrm flipV="1">
            <a:off x="4267200" y="2590800"/>
            <a:ext cx="3581400" cy="3200400"/>
          </a:xfrm>
          <a:prstGeom prst="line">
            <a:avLst/>
          </a:prstGeom>
          <a:noFill/>
          <a:ln w="38100">
            <a:solidFill>
              <a:srgbClr val="FF0000"/>
            </a:solidFill>
            <a:round/>
            <a:headEnd type="arrow" w="med" len="med"/>
            <a:tailEnd type="arrow" w="med" len="me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50184" name="Text Box 10">
            <a:extLst>
              <a:ext uri="{FF2B5EF4-FFF2-40B4-BE49-F238E27FC236}">
                <a16:creationId xmlns:a16="http://schemas.microsoft.com/office/drawing/2014/main" id="{D47B1FB3-3B86-B884-AE2B-102A50C8202B}"/>
              </a:ext>
            </a:extLst>
          </p:cNvPr>
          <p:cNvSpPr txBox="1">
            <a:spLocks noChangeArrowheads="1"/>
          </p:cNvSpPr>
          <p:nvPr/>
        </p:nvSpPr>
        <p:spPr bwMode="auto">
          <a:xfrm>
            <a:off x="7924800" y="2514600"/>
            <a:ext cx="838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S</a:t>
            </a:r>
          </a:p>
        </p:txBody>
      </p:sp>
      <p:pic>
        <p:nvPicPr>
          <p:cNvPr id="2" name="Online Media 1" title="1.5 minute timer">
            <a:hlinkClick r:id="" action="ppaction://media"/>
            <a:extLst>
              <a:ext uri="{FF2B5EF4-FFF2-40B4-BE49-F238E27FC236}">
                <a16:creationId xmlns:a16="http://schemas.microsoft.com/office/drawing/2014/main" id="{C26B0953-7FBB-4F0E-26A6-3A7560B1A918}"/>
              </a:ext>
            </a:extLst>
          </p:cNvPr>
          <p:cNvPicPr>
            <a:picLocks noRot="1" noChangeAspect="1"/>
          </p:cNvPicPr>
          <p:nvPr>
            <a:videoFile r:link="rId1"/>
          </p:nvPr>
        </p:nvPicPr>
        <p:blipFill>
          <a:blip r:embed="rId3"/>
          <a:stretch>
            <a:fillRect/>
          </a:stretch>
        </p:blipFill>
        <p:spPr>
          <a:xfrm>
            <a:off x="9337040" y="5030061"/>
            <a:ext cx="2895419" cy="174498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2"/>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2"/>
                                        </p:tgtEl>
                                      </p:cBhvr>
                                    </p:cmd>
                                  </p:childTnLst>
                                </p:cTn>
                              </p:par>
                            </p:childTnLst>
                          </p:cTn>
                        </p:par>
                      </p:childTnLst>
                    </p:cTn>
                  </p:par>
                </p:childTnLst>
              </p:cTn>
              <p:nextCondLst>
                <p:cond evt="onClick" delay="0">
                  <p:tgtEl>
                    <p:spTgt spid="2"/>
                  </p:tgtEl>
                </p:cond>
              </p:nextCondLst>
            </p:seq>
            <p:video>
              <p:cMediaNode vol="80000">
                <p:cTn id="12" fill="hold" display="0">
                  <p:stCondLst>
                    <p:cond delay="indefinite"/>
                  </p:stCondLst>
                </p:cTn>
                <p:tgtEl>
                  <p:spTgt spid="2"/>
                </p:tgtEl>
              </p:cMediaNode>
            </p:video>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1">
            <a:extLst>
              <a:ext uri="{FF2B5EF4-FFF2-40B4-BE49-F238E27FC236}">
                <a16:creationId xmlns:a16="http://schemas.microsoft.com/office/drawing/2014/main" id="{F7BB490D-6D65-1CF6-66EE-598D844E039F}"/>
              </a:ext>
            </a:extLst>
          </p:cNvPr>
          <p:cNvSpPr>
            <a:spLocks noGrp="1"/>
          </p:cNvSpPr>
          <p:nvPr>
            <p:ph type="title"/>
          </p:nvPr>
        </p:nvSpPr>
        <p:spPr/>
        <p:txBody>
          <a:bodyPr/>
          <a:lstStyle/>
          <a:p>
            <a:pPr eaLnBrk="1" hangingPunct="1"/>
            <a:r>
              <a:rPr lang="en-US" altLang="en-US"/>
              <a:t>Supply and Demand at Work</a:t>
            </a:r>
          </a:p>
        </p:txBody>
      </p:sp>
      <p:sp>
        <p:nvSpPr>
          <p:cNvPr id="51203" name="Content Placeholder 2">
            <a:extLst>
              <a:ext uri="{FF2B5EF4-FFF2-40B4-BE49-F238E27FC236}">
                <a16:creationId xmlns:a16="http://schemas.microsoft.com/office/drawing/2014/main" id="{EC6A636A-F056-91D9-F07E-E9A06D5344AE}"/>
              </a:ext>
            </a:extLst>
          </p:cNvPr>
          <p:cNvSpPr>
            <a:spLocks noGrp="1"/>
          </p:cNvSpPr>
          <p:nvPr>
            <p:ph sz="quarter" idx="1"/>
          </p:nvPr>
        </p:nvSpPr>
        <p:spPr>
          <a:xfrm>
            <a:off x="2438400" y="1676400"/>
            <a:ext cx="7772400" cy="4572000"/>
          </a:xfrm>
        </p:spPr>
        <p:txBody>
          <a:bodyPr/>
          <a:lstStyle/>
          <a:p>
            <a:pPr eaLnBrk="1" hangingPunct="1"/>
            <a:r>
              <a:rPr lang="en-US" altLang="en-US" sz="3000"/>
              <a:t>Markets bring buyers and sellers together.</a:t>
            </a:r>
          </a:p>
          <a:p>
            <a:pPr eaLnBrk="1" hangingPunct="1"/>
            <a:r>
              <a:rPr lang="en-US" altLang="en-US" sz="3000"/>
              <a:t>The forces of supply and demand work</a:t>
            </a:r>
            <a:r>
              <a:rPr lang="en-US" altLang="en-US" sz="3000" u="sng"/>
              <a:t> </a:t>
            </a:r>
            <a:r>
              <a:rPr lang="en-US" altLang="en-US" sz="3000"/>
              <a:t>together in markets to establish prices.</a:t>
            </a:r>
          </a:p>
          <a:p>
            <a:pPr eaLnBrk="1" hangingPunct="1"/>
            <a:r>
              <a:rPr lang="en-US" altLang="en-US" sz="3000"/>
              <a:t>In our economy, prices form the basis of economic decisions.</a:t>
            </a:r>
          </a:p>
          <a:p>
            <a:pPr eaLnBrk="1" hangingPunct="1"/>
            <a:endParaRPr lang="en-US" altLang="en-US" sz="3000"/>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1">
            <a:extLst>
              <a:ext uri="{FF2B5EF4-FFF2-40B4-BE49-F238E27FC236}">
                <a16:creationId xmlns:a16="http://schemas.microsoft.com/office/drawing/2014/main" id="{38B902BB-D7C8-625C-2D38-C2C9FAE2B29A}"/>
              </a:ext>
            </a:extLst>
          </p:cNvPr>
          <p:cNvSpPr>
            <a:spLocks noGrp="1"/>
          </p:cNvSpPr>
          <p:nvPr>
            <p:ph type="title"/>
          </p:nvPr>
        </p:nvSpPr>
        <p:spPr/>
        <p:txBody>
          <a:bodyPr/>
          <a:lstStyle/>
          <a:p>
            <a:pPr eaLnBrk="1" hangingPunct="1"/>
            <a:r>
              <a:rPr lang="en-US" altLang="en-US"/>
              <a:t>Supply and Demand at Work</a:t>
            </a:r>
          </a:p>
        </p:txBody>
      </p:sp>
      <p:sp>
        <p:nvSpPr>
          <p:cNvPr id="52227" name="Content Placeholder 2">
            <a:extLst>
              <a:ext uri="{FF2B5EF4-FFF2-40B4-BE49-F238E27FC236}">
                <a16:creationId xmlns:a16="http://schemas.microsoft.com/office/drawing/2014/main" id="{9C224349-4E64-6B0F-B514-6D573E350F6D}"/>
              </a:ext>
            </a:extLst>
          </p:cNvPr>
          <p:cNvSpPr>
            <a:spLocks noGrp="1"/>
          </p:cNvSpPr>
          <p:nvPr>
            <p:ph sz="quarter" idx="1"/>
          </p:nvPr>
        </p:nvSpPr>
        <p:spPr/>
        <p:txBody>
          <a:bodyPr/>
          <a:lstStyle/>
          <a:p>
            <a:pPr eaLnBrk="1" hangingPunct="1"/>
            <a:r>
              <a:rPr lang="en-US" altLang="en-US"/>
              <a:t>Supply and Demand Schedule can be combined into one chart.</a:t>
            </a:r>
          </a:p>
        </p:txBody>
      </p:sp>
      <p:graphicFrame>
        <p:nvGraphicFramePr>
          <p:cNvPr id="4" name="Table 3">
            <a:extLst>
              <a:ext uri="{FF2B5EF4-FFF2-40B4-BE49-F238E27FC236}">
                <a16:creationId xmlns:a16="http://schemas.microsoft.com/office/drawing/2014/main" id="{208FDBF3-B6AD-A91C-4BD0-C183FCDD01BB}"/>
              </a:ext>
            </a:extLst>
          </p:cNvPr>
          <p:cNvGraphicFramePr>
            <a:graphicFrameLocks noGrp="1"/>
          </p:cNvGraphicFramePr>
          <p:nvPr/>
        </p:nvGraphicFramePr>
        <p:xfrm>
          <a:off x="2590800" y="2667000"/>
          <a:ext cx="6781800" cy="3987801"/>
        </p:xfrm>
        <a:graphic>
          <a:graphicData uri="http://schemas.openxmlformats.org/drawingml/2006/table">
            <a:tbl>
              <a:tblPr firstRow="1" bandRow="1">
                <a:tableStyleId>{5C22544A-7EE6-4342-B048-85BDC9FD1C3A}</a:tableStyleId>
              </a:tblPr>
              <a:tblGrid>
                <a:gridCol w="2260600">
                  <a:extLst>
                    <a:ext uri="{9D8B030D-6E8A-4147-A177-3AD203B41FA5}">
                      <a16:colId xmlns:a16="http://schemas.microsoft.com/office/drawing/2014/main" val="20000"/>
                    </a:ext>
                  </a:extLst>
                </a:gridCol>
                <a:gridCol w="2260600">
                  <a:extLst>
                    <a:ext uri="{9D8B030D-6E8A-4147-A177-3AD203B41FA5}">
                      <a16:colId xmlns:a16="http://schemas.microsoft.com/office/drawing/2014/main" val="20001"/>
                    </a:ext>
                  </a:extLst>
                </a:gridCol>
                <a:gridCol w="2260600">
                  <a:extLst>
                    <a:ext uri="{9D8B030D-6E8A-4147-A177-3AD203B41FA5}">
                      <a16:colId xmlns:a16="http://schemas.microsoft.com/office/drawing/2014/main" val="20002"/>
                    </a:ext>
                  </a:extLst>
                </a:gridCol>
              </a:tblGrid>
              <a:tr h="1317071">
                <a:tc>
                  <a:txBody>
                    <a:bodyPr/>
                    <a:lstStyle/>
                    <a:p>
                      <a:r>
                        <a:rPr lang="en-US" sz="1800" dirty="0"/>
                        <a:t>Price per Widget ($)</a:t>
                      </a:r>
                    </a:p>
                  </a:txBody>
                  <a:tcPr/>
                </a:tc>
                <a:tc>
                  <a:txBody>
                    <a:bodyPr/>
                    <a:lstStyle/>
                    <a:p>
                      <a:r>
                        <a:rPr lang="en-US" sz="1800" dirty="0"/>
                        <a:t>Quantity</a:t>
                      </a:r>
                      <a:r>
                        <a:rPr lang="en-US" sz="1800" baseline="0" dirty="0"/>
                        <a:t> Demanded of Widget per day</a:t>
                      </a:r>
                      <a:endParaRPr lang="en-US" sz="1800" dirty="0"/>
                    </a:p>
                  </a:txBody>
                  <a:tcPr/>
                </a:tc>
                <a:tc>
                  <a:txBody>
                    <a:bodyPr/>
                    <a:lstStyle/>
                    <a:p>
                      <a:r>
                        <a:rPr lang="en-US" sz="1800" dirty="0"/>
                        <a:t>Quantity</a:t>
                      </a:r>
                      <a:r>
                        <a:rPr lang="en-US" sz="1800" baseline="0" dirty="0"/>
                        <a:t>  Supplied of Widget per day</a:t>
                      </a:r>
                      <a:endParaRPr lang="en-US" sz="1800" dirty="0"/>
                    </a:p>
                  </a:txBody>
                  <a:tcPr/>
                </a:tc>
                <a:extLst>
                  <a:ext uri="{0D108BD9-81ED-4DB2-BD59-A6C34878D82A}">
                    <a16:rowId xmlns:a16="http://schemas.microsoft.com/office/drawing/2014/main" val="10000"/>
                  </a:ext>
                </a:extLst>
              </a:tr>
              <a:tr h="534146">
                <a:tc>
                  <a:txBody>
                    <a:bodyPr/>
                    <a:lstStyle/>
                    <a:p>
                      <a:r>
                        <a:rPr lang="en-US" sz="1800" dirty="0"/>
                        <a:t>$5</a:t>
                      </a:r>
                    </a:p>
                  </a:txBody>
                  <a:tcPr/>
                </a:tc>
                <a:tc>
                  <a:txBody>
                    <a:bodyPr/>
                    <a:lstStyle/>
                    <a:p>
                      <a:r>
                        <a:rPr lang="en-US" sz="1800" dirty="0"/>
                        <a:t>2</a:t>
                      </a:r>
                    </a:p>
                  </a:txBody>
                  <a:tcPr/>
                </a:tc>
                <a:tc>
                  <a:txBody>
                    <a:bodyPr/>
                    <a:lstStyle/>
                    <a:p>
                      <a:r>
                        <a:rPr lang="en-US" sz="1800" dirty="0"/>
                        <a:t>10</a:t>
                      </a:r>
                    </a:p>
                  </a:txBody>
                  <a:tcPr/>
                </a:tc>
                <a:extLst>
                  <a:ext uri="{0D108BD9-81ED-4DB2-BD59-A6C34878D82A}">
                    <a16:rowId xmlns:a16="http://schemas.microsoft.com/office/drawing/2014/main" val="10001"/>
                  </a:ext>
                </a:extLst>
              </a:tr>
              <a:tr h="534146">
                <a:tc>
                  <a:txBody>
                    <a:bodyPr/>
                    <a:lstStyle/>
                    <a:p>
                      <a:r>
                        <a:rPr lang="en-US" sz="1800" dirty="0"/>
                        <a:t>$4</a:t>
                      </a:r>
                    </a:p>
                  </a:txBody>
                  <a:tcPr/>
                </a:tc>
                <a:tc>
                  <a:txBody>
                    <a:bodyPr/>
                    <a:lstStyle/>
                    <a:p>
                      <a:r>
                        <a:rPr lang="en-US" sz="1800" dirty="0"/>
                        <a:t>4</a:t>
                      </a:r>
                    </a:p>
                  </a:txBody>
                  <a:tcPr/>
                </a:tc>
                <a:tc>
                  <a:txBody>
                    <a:bodyPr/>
                    <a:lstStyle/>
                    <a:p>
                      <a:r>
                        <a:rPr lang="en-US" sz="1800" dirty="0"/>
                        <a:t>8</a:t>
                      </a:r>
                    </a:p>
                  </a:txBody>
                  <a:tcPr/>
                </a:tc>
                <a:extLst>
                  <a:ext uri="{0D108BD9-81ED-4DB2-BD59-A6C34878D82A}">
                    <a16:rowId xmlns:a16="http://schemas.microsoft.com/office/drawing/2014/main" val="10002"/>
                  </a:ext>
                </a:extLst>
              </a:tr>
              <a:tr h="534146">
                <a:tc>
                  <a:txBody>
                    <a:bodyPr/>
                    <a:lstStyle/>
                    <a:p>
                      <a:r>
                        <a:rPr lang="en-US" sz="1800" dirty="0"/>
                        <a:t>$3</a:t>
                      </a:r>
                    </a:p>
                  </a:txBody>
                  <a:tcPr/>
                </a:tc>
                <a:tc>
                  <a:txBody>
                    <a:bodyPr/>
                    <a:lstStyle/>
                    <a:p>
                      <a:r>
                        <a:rPr lang="en-US" sz="1800" dirty="0"/>
                        <a:t>6</a:t>
                      </a:r>
                    </a:p>
                  </a:txBody>
                  <a:tcPr/>
                </a:tc>
                <a:tc>
                  <a:txBody>
                    <a:bodyPr/>
                    <a:lstStyle/>
                    <a:p>
                      <a:r>
                        <a:rPr lang="en-US" sz="1800" dirty="0"/>
                        <a:t>6</a:t>
                      </a:r>
                    </a:p>
                  </a:txBody>
                  <a:tcPr/>
                </a:tc>
                <a:extLst>
                  <a:ext uri="{0D108BD9-81ED-4DB2-BD59-A6C34878D82A}">
                    <a16:rowId xmlns:a16="http://schemas.microsoft.com/office/drawing/2014/main" val="10003"/>
                  </a:ext>
                </a:extLst>
              </a:tr>
              <a:tr h="534146">
                <a:tc>
                  <a:txBody>
                    <a:bodyPr/>
                    <a:lstStyle/>
                    <a:p>
                      <a:r>
                        <a:rPr lang="en-US" sz="1800" dirty="0"/>
                        <a:t>$2</a:t>
                      </a:r>
                    </a:p>
                  </a:txBody>
                  <a:tcPr/>
                </a:tc>
                <a:tc>
                  <a:txBody>
                    <a:bodyPr/>
                    <a:lstStyle/>
                    <a:p>
                      <a:r>
                        <a:rPr lang="en-US" sz="1800" dirty="0"/>
                        <a:t>8</a:t>
                      </a:r>
                    </a:p>
                  </a:txBody>
                  <a:tcPr/>
                </a:tc>
                <a:tc>
                  <a:txBody>
                    <a:bodyPr/>
                    <a:lstStyle/>
                    <a:p>
                      <a:r>
                        <a:rPr lang="en-US" sz="1800" dirty="0"/>
                        <a:t>4</a:t>
                      </a:r>
                    </a:p>
                  </a:txBody>
                  <a:tcPr/>
                </a:tc>
                <a:extLst>
                  <a:ext uri="{0D108BD9-81ED-4DB2-BD59-A6C34878D82A}">
                    <a16:rowId xmlns:a16="http://schemas.microsoft.com/office/drawing/2014/main" val="10004"/>
                  </a:ext>
                </a:extLst>
              </a:tr>
              <a:tr h="534146">
                <a:tc>
                  <a:txBody>
                    <a:bodyPr/>
                    <a:lstStyle/>
                    <a:p>
                      <a:r>
                        <a:rPr lang="en-US" sz="1800" dirty="0"/>
                        <a:t>$1</a:t>
                      </a:r>
                    </a:p>
                  </a:txBody>
                  <a:tcPr/>
                </a:tc>
                <a:tc>
                  <a:txBody>
                    <a:bodyPr/>
                    <a:lstStyle/>
                    <a:p>
                      <a:r>
                        <a:rPr lang="en-US" sz="1800" dirty="0"/>
                        <a:t>10</a:t>
                      </a:r>
                    </a:p>
                  </a:txBody>
                  <a:tcPr/>
                </a:tc>
                <a:tc>
                  <a:txBody>
                    <a:bodyPr/>
                    <a:lstStyle/>
                    <a:p>
                      <a:r>
                        <a:rPr lang="en-US" sz="1800" dirty="0"/>
                        <a:t>2</a:t>
                      </a:r>
                    </a:p>
                  </a:txBody>
                  <a:tcPr/>
                </a:tc>
                <a:extLst>
                  <a:ext uri="{0D108BD9-81ED-4DB2-BD59-A6C34878D82A}">
                    <a16:rowId xmlns:a16="http://schemas.microsoft.com/office/drawing/2014/main" val="10005"/>
                  </a:ext>
                </a:extLst>
              </a:tr>
            </a:tbl>
          </a:graphicData>
        </a:graphic>
      </p:graphicFrame>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itle 1">
            <a:extLst>
              <a:ext uri="{FF2B5EF4-FFF2-40B4-BE49-F238E27FC236}">
                <a16:creationId xmlns:a16="http://schemas.microsoft.com/office/drawing/2014/main" id="{2E14D58F-AF64-4547-AB0E-E387D6388820}"/>
              </a:ext>
            </a:extLst>
          </p:cNvPr>
          <p:cNvSpPr>
            <a:spLocks noGrp="1"/>
          </p:cNvSpPr>
          <p:nvPr>
            <p:ph type="title"/>
          </p:nvPr>
        </p:nvSpPr>
        <p:spPr/>
        <p:txBody>
          <a:bodyPr/>
          <a:lstStyle/>
          <a:p>
            <a:pPr eaLnBrk="1" hangingPunct="1"/>
            <a:r>
              <a:rPr lang="en-US" altLang="en-US"/>
              <a:t>Supply and Demand at Work</a:t>
            </a:r>
          </a:p>
        </p:txBody>
      </p:sp>
      <p:sp>
        <p:nvSpPr>
          <p:cNvPr id="53251" name="Content Placeholder 2">
            <a:extLst>
              <a:ext uri="{FF2B5EF4-FFF2-40B4-BE49-F238E27FC236}">
                <a16:creationId xmlns:a16="http://schemas.microsoft.com/office/drawing/2014/main" id="{F4A520AD-DD33-7E91-F456-CF77FE00F303}"/>
              </a:ext>
            </a:extLst>
          </p:cNvPr>
          <p:cNvSpPr>
            <a:spLocks noGrp="1"/>
          </p:cNvSpPr>
          <p:nvPr>
            <p:ph sz="quarter" idx="1"/>
          </p:nvPr>
        </p:nvSpPr>
        <p:spPr/>
        <p:txBody>
          <a:bodyPr/>
          <a:lstStyle/>
          <a:p>
            <a:pPr eaLnBrk="1" hangingPunct="1"/>
            <a:endParaRPr lang="en-US" altLang="en-US"/>
          </a:p>
        </p:txBody>
      </p:sp>
      <p:graphicFrame>
        <p:nvGraphicFramePr>
          <p:cNvPr id="4" name="Chart 3">
            <a:extLst>
              <a:ext uri="{FF2B5EF4-FFF2-40B4-BE49-F238E27FC236}">
                <a16:creationId xmlns:a16="http://schemas.microsoft.com/office/drawing/2014/main" id="{F1869BE0-4BA9-4BEC-9147-AB2DAC1E13A9}"/>
              </a:ext>
            </a:extLst>
          </p:cNvPr>
          <p:cNvGraphicFramePr/>
          <p:nvPr/>
        </p:nvGraphicFramePr>
        <p:xfrm>
          <a:off x="1828800" y="1295400"/>
          <a:ext cx="8610600" cy="5715000"/>
        </p:xfrm>
        <a:graphic>
          <a:graphicData uri="http://schemas.openxmlformats.org/drawingml/2006/chart">
            <c:chart xmlns:c="http://schemas.openxmlformats.org/drawingml/2006/chart" xmlns:r="http://schemas.openxmlformats.org/officeDocument/2006/relationships" r:id="rId2"/>
          </a:graphicData>
        </a:graphic>
      </p:graphicFrame>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Title 1">
            <a:extLst>
              <a:ext uri="{FF2B5EF4-FFF2-40B4-BE49-F238E27FC236}">
                <a16:creationId xmlns:a16="http://schemas.microsoft.com/office/drawing/2014/main" id="{4DD4A95F-AFA9-FFC4-03DE-CF212F4A334F}"/>
              </a:ext>
            </a:extLst>
          </p:cNvPr>
          <p:cNvSpPr>
            <a:spLocks noGrp="1"/>
          </p:cNvSpPr>
          <p:nvPr>
            <p:ph type="title"/>
          </p:nvPr>
        </p:nvSpPr>
        <p:spPr/>
        <p:txBody>
          <a:bodyPr/>
          <a:lstStyle/>
          <a:p>
            <a:pPr eaLnBrk="1" hangingPunct="1"/>
            <a:r>
              <a:rPr lang="en-US" altLang="en-US"/>
              <a:t>Supply and Demand at Work</a:t>
            </a:r>
          </a:p>
        </p:txBody>
      </p:sp>
      <p:sp>
        <p:nvSpPr>
          <p:cNvPr id="3" name="Content Placeholder 2">
            <a:extLst>
              <a:ext uri="{FF2B5EF4-FFF2-40B4-BE49-F238E27FC236}">
                <a16:creationId xmlns:a16="http://schemas.microsoft.com/office/drawing/2014/main" id="{7EB2288C-2948-3E6B-2848-82E600594C0A}"/>
              </a:ext>
            </a:extLst>
          </p:cNvPr>
          <p:cNvSpPr>
            <a:spLocks noGrp="1"/>
          </p:cNvSpPr>
          <p:nvPr>
            <p:ph sz="quarter" idx="1"/>
          </p:nvPr>
        </p:nvSpPr>
        <p:spPr/>
        <p:txBody>
          <a:bodyPr rtlCol="0">
            <a:normAutofit/>
          </a:bodyPr>
          <a:lstStyle/>
          <a:p>
            <a:pPr marL="533400" indent="-533400" eaLnBrk="1" fontAlgn="auto" hangingPunct="1">
              <a:spcBef>
                <a:spcPts val="580"/>
              </a:spcBef>
              <a:spcAft>
                <a:spcPts val="0"/>
              </a:spcAft>
              <a:buFont typeface="Arial" pitchFamily="34" charset="0"/>
              <a:buChar char="•"/>
              <a:defRPr/>
            </a:pPr>
            <a:r>
              <a:rPr lang="en-US" sz="3000" dirty="0"/>
              <a:t>A </a:t>
            </a:r>
            <a:r>
              <a:rPr lang="en-US" sz="3000" b="1" dirty="0"/>
              <a:t>surplus </a:t>
            </a:r>
            <a:r>
              <a:rPr lang="en-US" sz="3000" dirty="0"/>
              <a:t>is the amount by which the quantity supplied is higher than the quantity demanded.</a:t>
            </a:r>
          </a:p>
          <a:p>
            <a:pPr marL="952500" lvl="1" indent="-495300" eaLnBrk="1" fontAlgn="auto" hangingPunct="1">
              <a:spcBef>
                <a:spcPts val="370"/>
              </a:spcBef>
              <a:spcAft>
                <a:spcPts val="0"/>
              </a:spcAft>
              <a:buFont typeface="Arial" pitchFamily="34" charset="0"/>
              <a:buChar char="–"/>
              <a:defRPr/>
            </a:pPr>
            <a:r>
              <a:rPr lang="en-US" sz="2600" dirty="0"/>
              <a:t>A surplus signals that the price is too high.</a:t>
            </a:r>
            <a:r>
              <a:rPr lang="en-US" sz="2600" u="sng" dirty="0"/>
              <a:t> </a:t>
            </a:r>
          </a:p>
          <a:p>
            <a:pPr marL="952500" lvl="1" indent="-495300" eaLnBrk="1" fontAlgn="auto" hangingPunct="1">
              <a:spcBef>
                <a:spcPts val="370"/>
              </a:spcBef>
              <a:spcAft>
                <a:spcPts val="0"/>
              </a:spcAft>
              <a:buFont typeface="Arial" pitchFamily="34" charset="0"/>
              <a:buChar char="–"/>
              <a:defRPr/>
            </a:pPr>
            <a:r>
              <a:rPr lang="en-US" sz="2600" dirty="0"/>
              <a:t>At that price, consumers will not buy all of the product that suppliers are willing to supply. </a:t>
            </a:r>
          </a:p>
          <a:p>
            <a:pPr marL="952500" lvl="1" indent="-495300" eaLnBrk="1" fontAlgn="auto" hangingPunct="1">
              <a:spcBef>
                <a:spcPts val="370"/>
              </a:spcBef>
              <a:spcAft>
                <a:spcPts val="0"/>
              </a:spcAft>
              <a:buFont typeface="Arial" pitchFamily="34" charset="0"/>
              <a:buChar char="–"/>
              <a:defRPr/>
            </a:pPr>
            <a:r>
              <a:rPr lang="en-US" sz="2600" dirty="0"/>
              <a:t>In a competitive market, a surplus will not last. Sellers will lower their price to sell their goods.</a:t>
            </a:r>
          </a:p>
          <a:p>
            <a:pPr marL="274320" indent="-274320" eaLnBrk="1" fontAlgn="auto" hangingPunct="1">
              <a:spcBef>
                <a:spcPts val="580"/>
              </a:spcBef>
              <a:spcAft>
                <a:spcPts val="0"/>
              </a:spcAft>
              <a:buFont typeface="Arial" pitchFamily="34" charset="0"/>
              <a:buChar char="•"/>
              <a:defRPr/>
            </a:pPr>
            <a:endParaRPr lang="en-US" dirty="0"/>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Title 1">
            <a:extLst>
              <a:ext uri="{FF2B5EF4-FFF2-40B4-BE49-F238E27FC236}">
                <a16:creationId xmlns:a16="http://schemas.microsoft.com/office/drawing/2014/main" id="{14C82A18-E67C-0546-87A1-27CF2A083EC4}"/>
              </a:ext>
            </a:extLst>
          </p:cNvPr>
          <p:cNvSpPr>
            <a:spLocks noGrp="1"/>
          </p:cNvSpPr>
          <p:nvPr>
            <p:ph type="title"/>
          </p:nvPr>
        </p:nvSpPr>
        <p:spPr/>
        <p:txBody>
          <a:bodyPr/>
          <a:lstStyle/>
          <a:p>
            <a:pPr eaLnBrk="1" hangingPunct="1"/>
            <a:r>
              <a:rPr lang="en-US" altLang="en-US"/>
              <a:t>Supply and Demand at Work</a:t>
            </a:r>
          </a:p>
        </p:txBody>
      </p:sp>
      <p:sp>
        <p:nvSpPr>
          <p:cNvPr id="55299" name="Content Placeholder 2">
            <a:extLst>
              <a:ext uri="{FF2B5EF4-FFF2-40B4-BE49-F238E27FC236}">
                <a16:creationId xmlns:a16="http://schemas.microsoft.com/office/drawing/2014/main" id="{D1D797C0-2BF0-92C4-458D-EAC7B76D3767}"/>
              </a:ext>
            </a:extLst>
          </p:cNvPr>
          <p:cNvSpPr>
            <a:spLocks noGrp="1"/>
          </p:cNvSpPr>
          <p:nvPr>
            <p:ph sz="quarter" idx="1"/>
          </p:nvPr>
        </p:nvSpPr>
        <p:spPr/>
        <p:txBody>
          <a:bodyPr/>
          <a:lstStyle/>
          <a:p>
            <a:pPr eaLnBrk="1" hangingPunct="1"/>
            <a:endParaRPr lang="en-US" altLang="en-US"/>
          </a:p>
        </p:txBody>
      </p:sp>
      <p:graphicFrame>
        <p:nvGraphicFramePr>
          <p:cNvPr id="4" name="Chart 3">
            <a:extLst>
              <a:ext uri="{FF2B5EF4-FFF2-40B4-BE49-F238E27FC236}">
                <a16:creationId xmlns:a16="http://schemas.microsoft.com/office/drawing/2014/main" id="{30641240-AD40-9208-F4EF-BA33BE85303A}"/>
              </a:ext>
            </a:extLst>
          </p:cNvPr>
          <p:cNvGraphicFramePr/>
          <p:nvPr/>
        </p:nvGraphicFramePr>
        <p:xfrm>
          <a:off x="1814946" y="1309255"/>
          <a:ext cx="8610600" cy="5715000"/>
        </p:xfrm>
        <a:graphic>
          <a:graphicData uri="http://schemas.openxmlformats.org/drawingml/2006/chart">
            <c:chart xmlns:c="http://schemas.openxmlformats.org/drawingml/2006/chart" xmlns:r="http://schemas.openxmlformats.org/officeDocument/2006/relationships" r:id="rId2"/>
          </a:graphicData>
        </a:graphic>
      </p:graphicFrame>
      <p:cxnSp>
        <p:nvCxnSpPr>
          <p:cNvPr id="6" name="Straight Connector 5">
            <a:extLst>
              <a:ext uri="{FF2B5EF4-FFF2-40B4-BE49-F238E27FC236}">
                <a16:creationId xmlns:a16="http://schemas.microsoft.com/office/drawing/2014/main" id="{0FBF988F-CCFC-A4E4-4734-4B7CC3024FDF}"/>
              </a:ext>
            </a:extLst>
          </p:cNvPr>
          <p:cNvCxnSpPr/>
          <p:nvPr/>
        </p:nvCxnSpPr>
        <p:spPr>
          <a:xfrm>
            <a:off x="2514600" y="3200400"/>
            <a:ext cx="6553200" cy="1588"/>
          </a:xfrm>
          <a:prstGeom prst="line">
            <a:avLst/>
          </a:prstGeom>
          <a:ln w="38100">
            <a:solidFill>
              <a:schemeClr val="accent3"/>
            </a:solidFill>
            <a:prstDash val="dash"/>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6DAA8C13-4A33-67C2-C388-60B6805D5AD0}"/>
              </a:ext>
            </a:extLst>
          </p:cNvPr>
          <p:cNvCxnSpPr/>
          <p:nvPr/>
        </p:nvCxnSpPr>
        <p:spPr>
          <a:xfrm rot="5400000">
            <a:off x="3162301" y="4686301"/>
            <a:ext cx="2971800" cy="3175"/>
          </a:xfrm>
          <a:prstGeom prst="line">
            <a:avLst/>
          </a:prstGeom>
          <a:ln w="38100">
            <a:solidFill>
              <a:schemeClr val="accent3"/>
            </a:solidFill>
            <a:prstDash val="dash"/>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153B22CF-DE54-657E-41F4-E3EF4DAB06DC}"/>
              </a:ext>
            </a:extLst>
          </p:cNvPr>
          <p:cNvCxnSpPr/>
          <p:nvPr/>
        </p:nvCxnSpPr>
        <p:spPr>
          <a:xfrm rot="5400000">
            <a:off x="5372894" y="4685506"/>
            <a:ext cx="2971800" cy="1588"/>
          </a:xfrm>
          <a:prstGeom prst="line">
            <a:avLst/>
          </a:prstGeom>
          <a:ln w="38100">
            <a:solidFill>
              <a:schemeClr val="accent3"/>
            </a:solidFill>
            <a:prstDash val="dash"/>
          </a:ln>
        </p:spPr>
        <p:style>
          <a:lnRef idx="1">
            <a:schemeClr val="accent1"/>
          </a:lnRef>
          <a:fillRef idx="0">
            <a:schemeClr val="accent1"/>
          </a:fillRef>
          <a:effectRef idx="0">
            <a:schemeClr val="accent1"/>
          </a:effectRef>
          <a:fontRef idx="minor">
            <a:schemeClr val="tx1"/>
          </a:fontRef>
        </p:style>
      </p:cxnSp>
      <p:sp>
        <p:nvSpPr>
          <p:cNvPr id="55304" name="Text Box 23">
            <a:extLst>
              <a:ext uri="{FF2B5EF4-FFF2-40B4-BE49-F238E27FC236}">
                <a16:creationId xmlns:a16="http://schemas.microsoft.com/office/drawing/2014/main" id="{85C674A8-E1E9-90A8-9F80-5F91539A0447}"/>
              </a:ext>
            </a:extLst>
          </p:cNvPr>
          <p:cNvSpPr txBox="1">
            <a:spLocks noChangeArrowheads="1"/>
          </p:cNvSpPr>
          <p:nvPr/>
        </p:nvSpPr>
        <p:spPr bwMode="auto">
          <a:xfrm>
            <a:off x="8534400" y="1143000"/>
            <a:ext cx="1905000" cy="400050"/>
          </a:xfrm>
          <a:prstGeom prst="rect">
            <a:avLst/>
          </a:prstGeom>
          <a:solidFill>
            <a:srgbClr val="7E9CE8"/>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 typeface="Arial" panose="020B0604020202020204" pitchFamily="34" charset="0"/>
              <a:buChar char="•"/>
              <a:tabLst/>
              <a:defRPr/>
            </a:pPr>
            <a:r>
              <a:rPr kumimoji="0" lang="en-GB" altLang="en-US" sz="1000" b="0" i="0" u="none" strike="noStrike" kern="1200" cap="none" spc="0" normalizeH="0" baseline="0" noProof="0">
                <a:ln>
                  <a:noFill/>
                </a:ln>
                <a:solidFill>
                  <a:prstClr val="black"/>
                </a:solidFill>
                <a:effectLst/>
                <a:uLnTx/>
                <a:uFillTx/>
                <a:latin typeface="Verdana" panose="020B0604030504040204" pitchFamily="34" charset="0"/>
                <a:ea typeface="+mn-ea"/>
                <a:cs typeface="Times New Roman" panose="02020603050405020304" pitchFamily="18" charset="0"/>
              </a:rPr>
              <a:t>Suppose that the price in the Widget market is $4.</a:t>
            </a:r>
          </a:p>
        </p:txBody>
      </p:sp>
      <p:sp>
        <p:nvSpPr>
          <p:cNvPr id="13" name="Text Box 23">
            <a:extLst>
              <a:ext uri="{FF2B5EF4-FFF2-40B4-BE49-F238E27FC236}">
                <a16:creationId xmlns:a16="http://schemas.microsoft.com/office/drawing/2014/main" id="{A10786D9-4C29-D07C-839C-82B2923DDD58}"/>
              </a:ext>
            </a:extLst>
          </p:cNvPr>
          <p:cNvSpPr txBox="1">
            <a:spLocks noChangeArrowheads="1"/>
          </p:cNvSpPr>
          <p:nvPr/>
        </p:nvSpPr>
        <p:spPr bwMode="auto">
          <a:xfrm>
            <a:off x="8534400" y="1600200"/>
            <a:ext cx="1905000" cy="554038"/>
          </a:xfrm>
          <a:prstGeom prst="rect">
            <a:avLst/>
          </a:prstGeom>
          <a:solidFill>
            <a:srgbClr val="7E9CE8"/>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 typeface="Arial" panose="020B0604020202020204" pitchFamily="34" charset="0"/>
              <a:buChar char="•"/>
              <a:tabLst/>
              <a:defRPr/>
            </a:pPr>
            <a:r>
              <a:rPr kumimoji="0" lang="en-GB" altLang="en-US" sz="1000" b="0" i="0" u="none" strike="noStrike" kern="1200" cap="none" spc="0" normalizeH="0" baseline="0" noProof="0">
                <a:ln>
                  <a:noFill/>
                </a:ln>
                <a:solidFill>
                  <a:prstClr val="black"/>
                </a:solidFill>
                <a:effectLst/>
                <a:uLnTx/>
                <a:uFillTx/>
                <a:latin typeface="Verdana" panose="020B0604030504040204" pitchFamily="34" charset="0"/>
                <a:ea typeface="+mn-ea"/>
                <a:cs typeface="Times New Roman" panose="02020603050405020304" pitchFamily="18" charset="0"/>
              </a:rPr>
              <a:t>At $4, Quantity demanded will be 4 Widgets</a:t>
            </a:r>
          </a:p>
        </p:txBody>
      </p:sp>
      <p:sp>
        <p:nvSpPr>
          <p:cNvPr id="14" name="Text Box 23">
            <a:extLst>
              <a:ext uri="{FF2B5EF4-FFF2-40B4-BE49-F238E27FC236}">
                <a16:creationId xmlns:a16="http://schemas.microsoft.com/office/drawing/2014/main" id="{B2D81EAC-6577-4FA6-EB41-2BF39DD34ABB}"/>
              </a:ext>
            </a:extLst>
          </p:cNvPr>
          <p:cNvSpPr txBox="1">
            <a:spLocks noChangeArrowheads="1"/>
          </p:cNvSpPr>
          <p:nvPr/>
        </p:nvSpPr>
        <p:spPr bwMode="auto">
          <a:xfrm>
            <a:off x="8534400" y="2209800"/>
            <a:ext cx="1905000" cy="400050"/>
          </a:xfrm>
          <a:prstGeom prst="rect">
            <a:avLst/>
          </a:prstGeom>
          <a:solidFill>
            <a:srgbClr val="7E9CE8"/>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 typeface="Arial" panose="020B0604020202020204" pitchFamily="34" charset="0"/>
              <a:buChar char="•"/>
              <a:tabLst/>
              <a:defRPr/>
            </a:pPr>
            <a:r>
              <a:rPr kumimoji="0" lang="en-GB" altLang="en-US" sz="1000" b="0" i="0" u="none" strike="noStrike" kern="1200" cap="none" spc="0" normalizeH="0" baseline="0" noProof="0">
                <a:ln>
                  <a:noFill/>
                </a:ln>
                <a:solidFill>
                  <a:prstClr val="black"/>
                </a:solidFill>
                <a:effectLst/>
                <a:uLnTx/>
                <a:uFillTx/>
                <a:latin typeface="Verdana" panose="020B0604030504040204" pitchFamily="34" charset="0"/>
                <a:ea typeface="+mn-ea"/>
                <a:cs typeface="Times New Roman" panose="02020603050405020304" pitchFamily="18" charset="0"/>
              </a:rPr>
              <a:t>At $4, Quantity supplied will be 8 Widgets.</a:t>
            </a:r>
          </a:p>
        </p:txBody>
      </p:sp>
      <p:sp>
        <p:nvSpPr>
          <p:cNvPr id="15" name="Text Box 23">
            <a:extLst>
              <a:ext uri="{FF2B5EF4-FFF2-40B4-BE49-F238E27FC236}">
                <a16:creationId xmlns:a16="http://schemas.microsoft.com/office/drawing/2014/main" id="{5FE6AA1E-485D-EDBC-8A0C-22877A161BD0}"/>
              </a:ext>
            </a:extLst>
          </p:cNvPr>
          <p:cNvSpPr txBox="1">
            <a:spLocks noChangeArrowheads="1"/>
          </p:cNvSpPr>
          <p:nvPr/>
        </p:nvSpPr>
        <p:spPr bwMode="auto">
          <a:xfrm>
            <a:off x="8534400" y="2743200"/>
            <a:ext cx="1905000" cy="400050"/>
          </a:xfrm>
          <a:prstGeom prst="rect">
            <a:avLst/>
          </a:prstGeom>
          <a:solidFill>
            <a:srgbClr val="7E9CE8"/>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 typeface="Arial" panose="020B0604020202020204" pitchFamily="34" charset="0"/>
              <a:buChar char="•"/>
              <a:tabLst/>
              <a:defRPr/>
            </a:pPr>
            <a:r>
              <a:rPr kumimoji="0" lang="en-GB" altLang="en-US" sz="1000" b="0" i="0" u="none" strike="noStrike" kern="1200" cap="none" spc="0" normalizeH="0" baseline="0" noProof="0">
                <a:ln>
                  <a:noFill/>
                </a:ln>
                <a:solidFill>
                  <a:prstClr val="black"/>
                </a:solidFill>
                <a:effectLst/>
                <a:uLnTx/>
                <a:uFillTx/>
                <a:latin typeface="Verdana" panose="020B0604030504040204" pitchFamily="34" charset="0"/>
                <a:ea typeface="+mn-ea"/>
                <a:cs typeface="Times New Roman" panose="02020603050405020304" pitchFamily="18" charset="0"/>
              </a:rPr>
              <a:t>At $4, there will be a surplus of 4 Widgets.</a:t>
            </a:r>
          </a:p>
        </p:txBody>
      </p:sp>
      <p:sp>
        <p:nvSpPr>
          <p:cNvPr id="16" name="AutoShape 6">
            <a:extLst>
              <a:ext uri="{FF2B5EF4-FFF2-40B4-BE49-F238E27FC236}">
                <a16:creationId xmlns:a16="http://schemas.microsoft.com/office/drawing/2014/main" id="{ADD849A3-3D66-802B-27E6-13FCEDF99222}"/>
              </a:ext>
            </a:extLst>
          </p:cNvPr>
          <p:cNvSpPr>
            <a:spLocks noChangeArrowheads="1"/>
          </p:cNvSpPr>
          <p:nvPr/>
        </p:nvSpPr>
        <p:spPr bwMode="auto">
          <a:xfrm rot="18373857">
            <a:off x="5419725" y="2259013"/>
            <a:ext cx="1447800" cy="381000"/>
          </a:xfrm>
          <a:prstGeom prst="leftArrow">
            <a:avLst>
              <a:gd name="adj1" fmla="val 50000"/>
              <a:gd name="adj2" fmla="val 95000"/>
            </a:avLst>
          </a:prstGeom>
          <a:solidFill>
            <a:schemeClr val="accent1"/>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
        <p:nvSpPr>
          <p:cNvPr id="17" name="Text Box 7">
            <a:extLst>
              <a:ext uri="{FF2B5EF4-FFF2-40B4-BE49-F238E27FC236}">
                <a16:creationId xmlns:a16="http://schemas.microsoft.com/office/drawing/2014/main" id="{58BC60A3-F43D-CF85-DF9C-60C1D953E027}"/>
              </a:ext>
            </a:extLst>
          </p:cNvPr>
          <p:cNvSpPr txBox="1">
            <a:spLocks noChangeArrowheads="1"/>
          </p:cNvSpPr>
          <p:nvPr/>
        </p:nvSpPr>
        <p:spPr bwMode="auto">
          <a:xfrm>
            <a:off x="6629400" y="1905000"/>
            <a:ext cx="1371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0" i="0" u="none" strike="noStrike" kern="1200" cap="none" spc="0" normalizeH="0" baseline="0" noProof="0">
                <a:ln>
                  <a:noFill/>
                </a:ln>
                <a:solidFill>
                  <a:srgbClr val="FF0000"/>
                </a:solidFill>
                <a:effectLst/>
                <a:uLnTx/>
                <a:uFillTx/>
                <a:latin typeface="Calibri" panose="020F0502020204030204" pitchFamily="34" charset="0"/>
                <a:ea typeface="+mn-ea"/>
                <a:cs typeface="+mn-cs"/>
              </a:rPr>
              <a:t>Surplus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5"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1000" fill="hold"/>
                                        <p:tgtEl>
                                          <p:spTgt spid="6"/>
                                        </p:tgtEl>
                                        <p:attrNameLst>
                                          <p:attrName>ppt_w</p:attrName>
                                        </p:attrNameLst>
                                      </p:cBhvr>
                                      <p:tavLst>
                                        <p:tav tm="0">
                                          <p:val>
                                            <p:strVal val="#ppt_w*0.70"/>
                                          </p:val>
                                        </p:tav>
                                        <p:tav tm="100000">
                                          <p:val>
                                            <p:strVal val="#ppt_w"/>
                                          </p:val>
                                        </p:tav>
                                      </p:tavLst>
                                    </p:anim>
                                    <p:anim calcmode="lin" valueType="num">
                                      <p:cBhvr>
                                        <p:cTn id="8" dur="1000" fill="hold"/>
                                        <p:tgtEl>
                                          <p:spTgt spid="6"/>
                                        </p:tgtEl>
                                        <p:attrNameLst>
                                          <p:attrName>ppt_h</p:attrName>
                                        </p:attrNameLst>
                                      </p:cBhvr>
                                      <p:tavLst>
                                        <p:tav tm="0">
                                          <p:val>
                                            <p:strVal val="#ppt_h"/>
                                          </p:val>
                                        </p:tav>
                                        <p:tav tm="100000">
                                          <p:val>
                                            <p:strVal val="#ppt_h"/>
                                          </p:val>
                                        </p:tav>
                                      </p:tavLst>
                                    </p:anim>
                                    <p:animEffect transition="in" filter="fade">
                                      <p:cBhvr>
                                        <p:cTn id="9" dur="1000"/>
                                        <p:tgtEl>
                                          <p:spTgt spid="6"/>
                                        </p:tgtEl>
                                      </p:cBhvr>
                                    </p:animEffect>
                                  </p:childTnLst>
                                </p:cTn>
                              </p:par>
                            </p:childTnLst>
                          </p:cTn>
                        </p:par>
                      </p:childTnLst>
                    </p:cTn>
                  </p:par>
                  <p:par>
                    <p:cTn id="10" fill="hold" nodeType="clickPar">
                      <p:stCondLst>
                        <p:cond delay="indefinite"/>
                      </p:stCondLst>
                      <p:childTnLst>
                        <p:par>
                          <p:cTn id="11" fill="hold" nodeType="withGroup">
                            <p:stCondLst>
                              <p:cond delay="0"/>
                            </p:stCondLst>
                            <p:childTnLst>
                              <p:par>
                                <p:cTn id="12" presetID="3" presetClass="entr" presetSubtype="10" fill="hold" grpId="0" nodeType="clickEffect">
                                  <p:stCondLst>
                                    <p:cond delay="0"/>
                                  </p:stCondLst>
                                  <p:childTnLst>
                                    <p:set>
                                      <p:cBhvr>
                                        <p:cTn id="13" dur="1" fill="hold">
                                          <p:stCondLst>
                                            <p:cond delay="0"/>
                                          </p:stCondLst>
                                        </p:cTn>
                                        <p:tgtEl>
                                          <p:spTgt spid="13"/>
                                        </p:tgtEl>
                                        <p:attrNameLst>
                                          <p:attrName>style.visibility</p:attrName>
                                        </p:attrNameLst>
                                      </p:cBhvr>
                                      <p:to>
                                        <p:strVal val="visible"/>
                                      </p:to>
                                    </p:set>
                                    <p:animEffect transition="in" filter="blinds(horizontal)">
                                      <p:cBhvr>
                                        <p:cTn id="14" dur="500"/>
                                        <p:tgtEl>
                                          <p:spTgt spid="13"/>
                                        </p:tgtEl>
                                      </p:cBhvr>
                                    </p:animEffect>
                                  </p:childTnLst>
                                </p:cTn>
                              </p:par>
                              <p:par>
                                <p:cTn id="15" presetID="55" presetClass="entr" presetSubtype="0" fill="hold" nodeType="withEffect">
                                  <p:stCondLst>
                                    <p:cond delay="0"/>
                                  </p:stCondLst>
                                  <p:childTnLst>
                                    <p:set>
                                      <p:cBhvr>
                                        <p:cTn id="16" dur="1" fill="hold">
                                          <p:stCondLst>
                                            <p:cond delay="0"/>
                                          </p:stCondLst>
                                        </p:cTn>
                                        <p:tgtEl>
                                          <p:spTgt spid="7"/>
                                        </p:tgtEl>
                                        <p:attrNameLst>
                                          <p:attrName>style.visibility</p:attrName>
                                        </p:attrNameLst>
                                      </p:cBhvr>
                                      <p:to>
                                        <p:strVal val="visible"/>
                                      </p:to>
                                    </p:set>
                                    <p:anim calcmode="lin" valueType="num">
                                      <p:cBhvr>
                                        <p:cTn id="17" dur="1000" fill="hold"/>
                                        <p:tgtEl>
                                          <p:spTgt spid="7"/>
                                        </p:tgtEl>
                                        <p:attrNameLst>
                                          <p:attrName>ppt_w</p:attrName>
                                        </p:attrNameLst>
                                      </p:cBhvr>
                                      <p:tavLst>
                                        <p:tav tm="0">
                                          <p:val>
                                            <p:strVal val="#ppt_w*0.70"/>
                                          </p:val>
                                        </p:tav>
                                        <p:tav tm="100000">
                                          <p:val>
                                            <p:strVal val="#ppt_w"/>
                                          </p:val>
                                        </p:tav>
                                      </p:tavLst>
                                    </p:anim>
                                    <p:anim calcmode="lin" valueType="num">
                                      <p:cBhvr>
                                        <p:cTn id="18" dur="1000" fill="hold"/>
                                        <p:tgtEl>
                                          <p:spTgt spid="7"/>
                                        </p:tgtEl>
                                        <p:attrNameLst>
                                          <p:attrName>ppt_h</p:attrName>
                                        </p:attrNameLst>
                                      </p:cBhvr>
                                      <p:tavLst>
                                        <p:tav tm="0">
                                          <p:val>
                                            <p:strVal val="#ppt_h"/>
                                          </p:val>
                                        </p:tav>
                                        <p:tav tm="100000">
                                          <p:val>
                                            <p:strVal val="#ppt_h"/>
                                          </p:val>
                                        </p:tav>
                                      </p:tavLst>
                                    </p:anim>
                                    <p:animEffect transition="in" filter="fade">
                                      <p:cBhvr>
                                        <p:cTn id="19" dur="1000"/>
                                        <p:tgtEl>
                                          <p:spTgt spid="7"/>
                                        </p:tgtEl>
                                      </p:cBhvr>
                                    </p:animEffect>
                                  </p:childTnLst>
                                </p:cTn>
                              </p:par>
                            </p:childTnLst>
                          </p:cTn>
                        </p:par>
                      </p:childTnLst>
                    </p:cTn>
                  </p:par>
                  <p:par>
                    <p:cTn id="20" fill="hold" nodeType="clickPar">
                      <p:stCondLst>
                        <p:cond delay="indefinite"/>
                      </p:stCondLst>
                      <p:childTnLst>
                        <p:par>
                          <p:cTn id="21" fill="hold" nodeType="withGroup">
                            <p:stCondLst>
                              <p:cond delay="0"/>
                            </p:stCondLst>
                            <p:childTnLst>
                              <p:par>
                                <p:cTn id="22" presetID="3" presetClass="entr" presetSubtype="10" fill="hold" grpId="0" nodeType="clickEffect">
                                  <p:stCondLst>
                                    <p:cond delay="0"/>
                                  </p:stCondLst>
                                  <p:childTnLst>
                                    <p:set>
                                      <p:cBhvr>
                                        <p:cTn id="23" dur="1" fill="hold">
                                          <p:stCondLst>
                                            <p:cond delay="0"/>
                                          </p:stCondLst>
                                        </p:cTn>
                                        <p:tgtEl>
                                          <p:spTgt spid="14"/>
                                        </p:tgtEl>
                                        <p:attrNameLst>
                                          <p:attrName>style.visibility</p:attrName>
                                        </p:attrNameLst>
                                      </p:cBhvr>
                                      <p:to>
                                        <p:strVal val="visible"/>
                                      </p:to>
                                    </p:set>
                                    <p:animEffect transition="in" filter="blinds(horizontal)">
                                      <p:cBhvr>
                                        <p:cTn id="24" dur="500"/>
                                        <p:tgtEl>
                                          <p:spTgt spid="14"/>
                                        </p:tgtEl>
                                      </p:cBhvr>
                                    </p:animEffect>
                                  </p:childTnLst>
                                </p:cTn>
                              </p:par>
                              <p:par>
                                <p:cTn id="25" presetID="55" presetClass="entr" presetSubtype="0" fill="hold" nodeType="withEffect">
                                  <p:stCondLst>
                                    <p:cond delay="0"/>
                                  </p:stCondLst>
                                  <p:childTnLst>
                                    <p:set>
                                      <p:cBhvr>
                                        <p:cTn id="26" dur="1" fill="hold">
                                          <p:stCondLst>
                                            <p:cond delay="0"/>
                                          </p:stCondLst>
                                        </p:cTn>
                                        <p:tgtEl>
                                          <p:spTgt spid="10"/>
                                        </p:tgtEl>
                                        <p:attrNameLst>
                                          <p:attrName>style.visibility</p:attrName>
                                        </p:attrNameLst>
                                      </p:cBhvr>
                                      <p:to>
                                        <p:strVal val="visible"/>
                                      </p:to>
                                    </p:set>
                                    <p:anim calcmode="lin" valueType="num">
                                      <p:cBhvr>
                                        <p:cTn id="27" dur="1000" fill="hold"/>
                                        <p:tgtEl>
                                          <p:spTgt spid="10"/>
                                        </p:tgtEl>
                                        <p:attrNameLst>
                                          <p:attrName>ppt_w</p:attrName>
                                        </p:attrNameLst>
                                      </p:cBhvr>
                                      <p:tavLst>
                                        <p:tav tm="0">
                                          <p:val>
                                            <p:strVal val="#ppt_w*0.70"/>
                                          </p:val>
                                        </p:tav>
                                        <p:tav tm="100000">
                                          <p:val>
                                            <p:strVal val="#ppt_w"/>
                                          </p:val>
                                        </p:tav>
                                      </p:tavLst>
                                    </p:anim>
                                    <p:anim calcmode="lin" valueType="num">
                                      <p:cBhvr>
                                        <p:cTn id="28" dur="1000" fill="hold"/>
                                        <p:tgtEl>
                                          <p:spTgt spid="10"/>
                                        </p:tgtEl>
                                        <p:attrNameLst>
                                          <p:attrName>ppt_h</p:attrName>
                                        </p:attrNameLst>
                                      </p:cBhvr>
                                      <p:tavLst>
                                        <p:tav tm="0">
                                          <p:val>
                                            <p:strVal val="#ppt_h"/>
                                          </p:val>
                                        </p:tav>
                                        <p:tav tm="100000">
                                          <p:val>
                                            <p:strVal val="#ppt_h"/>
                                          </p:val>
                                        </p:tav>
                                      </p:tavLst>
                                    </p:anim>
                                    <p:animEffect transition="in" filter="fade">
                                      <p:cBhvr>
                                        <p:cTn id="29" dur="1000"/>
                                        <p:tgtEl>
                                          <p:spTgt spid="10"/>
                                        </p:tgtEl>
                                      </p:cBhvr>
                                    </p:animEffect>
                                  </p:childTnLst>
                                </p:cTn>
                              </p:par>
                            </p:childTnLst>
                          </p:cTn>
                        </p:par>
                      </p:childTnLst>
                    </p:cTn>
                  </p:par>
                  <p:par>
                    <p:cTn id="30" fill="hold" nodeType="clickPar">
                      <p:stCondLst>
                        <p:cond delay="indefinite"/>
                      </p:stCondLst>
                      <p:childTnLst>
                        <p:par>
                          <p:cTn id="31" fill="hold" nodeType="withGroup">
                            <p:stCondLst>
                              <p:cond delay="0"/>
                            </p:stCondLst>
                            <p:childTnLst>
                              <p:par>
                                <p:cTn id="32" presetID="3" presetClass="entr" presetSubtype="10" fill="hold" grpId="0" nodeType="clickEffect">
                                  <p:stCondLst>
                                    <p:cond delay="0"/>
                                  </p:stCondLst>
                                  <p:childTnLst>
                                    <p:set>
                                      <p:cBhvr>
                                        <p:cTn id="33" dur="1" fill="hold">
                                          <p:stCondLst>
                                            <p:cond delay="0"/>
                                          </p:stCondLst>
                                        </p:cTn>
                                        <p:tgtEl>
                                          <p:spTgt spid="15"/>
                                        </p:tgtEl>
                                        <p:attrNameLst>
                                          <p:attrName>style.visibility</p:attrName>
                                        </p:attrNameLst>
                                      </p:cBhvr>
                                      <p:to>
                                        <p:strVal val="visible"/>
                                      </p:to>
                                    </p:set>
                                    <p:animEffect transition="in" filter="blinds(horizontal)">
                                      <p:cBhvr>
                                        <p:cTn id="34" dur="500"/>
                                        <p:tgtEl>
                                          <p:spTgt spid="15"/>
                                        </p:tgtEl>
                                      </p:cBhvr>
                                    </p:animEffect>
                                  </p:childTnLst>
                                </p:cTn>
                              </p:par>
                              <p:par>
                                <p:cTn id="35" presetID="1" presetClass="entr" presetSubtype="0" fill="hold" grpId="0" nodeType="withEffect">
                                  <p:stCondLst>
                                    <p:cond delay="0"/>
                                  </p:stCondLst>
                                  <p:childTnLst>
                                    <p:set>
                                      <p:cBhvr>
                                        <p:cTn id="36" dur="1" fill="hold">
                                          <p:stCondLst>
                                            <p:cond delay="0"/>
                                          </p:stCondLst>
                                        </p:cTn>
                                        <p:tgtEl>
                                          <p:spTgt spid="16"/>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animBg="1"/>
      <p:bldP spid="15" grpId="0" animBg="1"/>
      <p:bldP spid="16" grpId="0" animBg="1"/>
      <p:bldP spid="17" grpId="0"/>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Title 1">
            <a:extLst>
              <a:ext uri="{FF2B5EF4-FFF2-40B4-BE49-F238E27FC236}">
                <a16:creationId xmlns:a16="http://schemas.microsoft.com/office/drawing/2014/main" id="{5CD8B734-C4FB-7BE8-CB10-4A75F7882C00}"/>
              </a:ext>
            </a:extLst>
          </p:cNvPr>
          <p:cNvSpPr>
            <a:spLocks noGrp="1"/>
          </p:cNvSpPr>
          <p:nvPr>
            <p:ph type="title"/>
          </p:nvPr>
        </p:nvSpPr>
        <p:spPr/>
        <p:txBody>
          <a:bodyPr/>
          <a:lstStyle/>
          <a:p>
            <a:pPr eaLnBrk="1" hangingPunct="1"/>
            <a:r>
              <a:rPr lang="en-US" altLang="en-US"/>
              <a:t>Supply and Demand at Work</a:t>
            </a:r>
          </a:p>
        </p:txBody>
      </p:sp>
      <p:sp>
        <p:nvSpPr>
          <p:cNvPr id="56323" name="Content Placeholder 2">
            <a:extLst>
              <a:ext uri="{FF2B5EF4-FFF2-40B4-BE49-F238E27FC236}">
                <a16:creationId xmlns:a16="http://schemas.microsoft.com/office/drawing/2014/main" id="{3889834D-CF61-B072-4E03-164C31E00961}"/>
              </a:ext>
            </a:extLst>
          </p:cNvPr>
          <p:cNvSpPr>
            <a:spLocks noGrp="1"/>
          </p:cNvSpPr>
          <p:nvPr>
            <p:ph sz="quarter" idx="1"/>
          </p:nvPr>
        </p:nvSpPr>
        <p:spPr/>
        <p:txBody>
          <a:bodyPr/>
          <a:lstStyle/>
          <a:p>
            <a:pPr eaLnBrk="1" hangingPunct="1"/>
            <a:r>
              <a:rPr lang="en-US" altLang="en-US" sz="2800"/>
              <a:t>A </a:t>
            </a:r>
            <a:r>
              <a:rPr lang="en-US" altLang="en-US" sz="2800" b="1"/>
              <a:t>shortage</a:t>
            </a:r>
            <a:r>
              <a:rPr lang="en-US" altLang="en-US" sz="2800"/>
              <a:t> is the amount by which the quantity demanded is higher than the quantity supplied</a:t>
            </a:r>
          </a:p>
          <a:p>
            <a:pPr eaLnBrk="1" hangingPunct="1">
              <a:buFont typeface="Wingdings 2" panose="05020102010507070707" pitchFamily="18" charset="2"/>
              <a:buNone/>
            </a:pPr>
            <a:endParaRPr lang="en-US" altLang="en-US" sz="2800"/>
          </a:p>
          <a:p>
            <a:pPr lvl="1" eaLnBrk="1" hangingPunct="1"/>
            <a:r>
              <a:rPr lang="en-US" altLang="en-US" sz="2600"/>
              <a:t>A shortage signals that the price is too low. </a:t>
            </a:r>
          </a:p>
          <a:p>
            <a:pPr lvl="1" eaLnBrk="1" hangingPunct="1"/>
            <a:r>
              <a:rPr lang="en-US" altLang="en-US" sz="2600"/>
              <a:t>At that price, suppliers will not supply all of the product that consumers are willing to buy. </a:t>
            </a:r>
          </a:p>
          <a:p>
            <a:pPr lvl="1" eaLnBrk="1" hangingPunct="1"/>
            <a:r>
              <a:rPr lang="en-US" altLang="en-US" sz="2600"/>
              <a:t>In a competitive market, a shortage will not last. Sellers will raise their price.</a:t>
            </a:r>
          </a:p>
          <a:p>
            <a:pPr eaLnBrk="1" hangingPunct="1"/>
            <a:endParaRPr lang="en-US" altLang="en-US"/>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le 1">
            <a:extLst>
              <a:ext uri="{FF2B5EF4-FFF2-40B4-BE49-F238E27FC236}">
                <a16:creationId xmlns:a16="http://schemas.microsoft.com/office/drawing/2014/main" id="{A007EB3E-C568-5D35-5C50-AFA419438776}"/>
              </a:ext>
            </a:extLst>
          </p:cNvPr>
          <p:cNvSpPr>
            <a:spLocks noGrp="1"/>
          </p:cNvSpPr>
          <p:nvPr>
            <p:ph type="title"/>
          </p:nvPr>
        </p:nvSpPr>
        <p:spPr/>
        <p:txBody>
          <a:bodyPr/>
          <a:lstStyle/>
          <a:p>
            <a:pPr eaLnBrk="1" hangingPunct="1"/>
            <a:r>
              <a:rPr lang="en-US" altLang="en-US"/>
              <a:t>Supply and Demand at Work</a:t>
            </a:r>
          </a:p>
        </p:txBody>
      </p:sp>
      <p:sp>
        <p:nvSpPr>
          <p:cNvPr id="57347" name="Content Placeholder 2">
            <a:extLst>
              <a:ext uri="{FF2B5EF4-FFF2-40B4-BE49-F238E27FC236}">
                <a16:creationId xmlns:a16="http://schemas.microsoft.com/office/drawing/2014/main" id="{9C6F063C-C44E-F423-1B70-197ED166EB60}"/>
              </a:ext>
            </a:extLst>
          </p:cNvPr>
          <p:cNvSpPr>
            <a:spLocks noGrp="1"/>
          </p:cNvSpPr>
          <p:nvPr>
            <p:ph sz="quarter" idx="1"/>
          </p:nvPr>
        </p:nvSpPr>
        <p:spPr/>
        <p:txBody>
          <a:bodyPr/>
          <a:lstStyle/>
          <a:p>
            <a:pPr eaLnBrk="1" hangingPunct="1"/>
            <a:endParaRPr lang="en-US" altLang="en-US"/>
          </a:p>
        </p:txBody>
      </p:sp>
      <p:graphicFrame>
        <p:nvGraphicFramePr>
          <p:cNvPr id="4" name="Chart 3">
            <a:extLst>
              <a:ext uri="{FF2B5EF4-FFF2-40B4-BE49-F238E27FC236}">
                <a16:creationId xmlns:a16="http://schemas.microsoft.com/office/drawing/2014/main" id="{FA1DBEEA-414A-ADF0-ADDF-F9FAC2988211}"/>
              </a:ext>
            </a:extLst>
          </p:cNvPr>
          <p:cNvGraphicFramePr/>
          <p:nvPr/>
        </p:nvGraphicFramePr>
        <p:xfrm>
          <a:off x="1828800" y="1371600"/>
          <a:ext cx="8610600" cy="5715000"/>
        </p:xfrm>
        <a:graphic>
          <a:graphicData uri="http://schemas.openxmlformats.org/drawingml/2006/chart">
            <c:chart xmlns:c="http://schemas.openxmlformats.org/drawingml/2006/chart" xmlns:r="http://schemas.openxmlformats.org/officeDocument/2006/relationships" r:id="rId2"/>
          </a:graphicData>
        </a:graphic>
      </p:graphicFrame>
      <p:cxnSp>
        <p:nvCxnSpPr>
          <p:cNvPr id="6" name="Straight Connector 5">
            <a:extLst>
              <a:ext uri="{FF2B5EF4-FFF2-40B4-BE49-F238E27FC236}">
                <a16:creationId xmlns:a16="http://schemas.microsoft.com/office/drawing/2014/main" id="{3E17F366-742F-ECE8-2617-37FD46F61692}"/>
              </a:ext>
            </a:extLst>
          </p:cNvPr>
          <p:cNvCxnSpPr/>
          <p:nvPr/>
        </p:nvCxnSpPr>
        <p:spPr>
          <a:xfrm>
            <a:off x="2514600" y="4648200"/>
            <a:ext cx="6553200" cy="1588"/>
          </a:xfrm>
          <a:prstGeom prst="line">
            <a:avLst/>
          </a:prstGeom>
          <a:ln w="38100">
            <a:solidFill>
              <a:schemeClr val="accent3"/>
            </a:solidFill>
            <a:prstDash val="dash"/>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0549D1FA-0B78-2E4E-1128-1F29A1F529A6}"/>
              </a:ext>
            </a:extLst>
          </p:cNvPr>
          <p:cNvCxnSpPr/>
          <p:nvPr/>
        </p:nvCxnSpPr>
        <p:spPr>
          <a:xfrm rot="5400000">
            <a:off x="3922713" y="5448301"/>
            <a:ext cx="1449388" cy="1587"/>
          </a:xfrm>
          <a:prstGeom prst="line">
            <a:avLst/>
          </a:prstGeom>
          <a:ln w="38100">
            <a:solidFill>
              <a:schemeClr val="accent3"/>
            </a:solidFill>
            <a:prstDash val="dash"/>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F85340AB-DA0C-8466-4B57-23BDAC477541}"/>
              </a:ext>
            </a:extLst>
          </p:cNvPr>
          <p:cNvCxnSpPr/>
          <p:nvPr/>
        </p:nvCxnSpPr>
        <p:spPr>
          <a:xfrm rot="5400000">
            <a:off x="6135688" y="5448300"/>
            <a:ext cx="1446212" cy="1588"/>
          </a:xfrm>
          <a:prstGeom prst="line">
            <a:avLst/>
          </a:prstGeom>
          <a:ln w="38100">
            <a:solidFill>
              <a:schemeClr val="accent3"/>
            </a:solidFill>
            <a:prstDash val="dash"/>
          </a:ln>
        </p:spPr>
        <p:style>
          <a:lnRef idx="1">
            <a:schemeClr val="accent1"/>
          </a:lnRef>
          <a:fillRef idx="0">
            <a:schemeClr val="accent1"/>
          </a:fillRef>
          <a:effectRef idx="0">
            <a:schemeClr val="accent1"/>
          </a:effectRef>
          <a:fontRef idx="minor">
            <a:schemeClr val="tx1"/>
          </a:fontRef>
        </p:style>
      </p:cxnSp>
      <p:sp>
        <p:nvSpPr>
          <p:cNvPr id="57352" name="Text Box 23">
            <a:extLst>
              <a:ext uri="{FF2B5EF4-FFF2-40B4-BE49-F238E27FC236}">
                <a16:creationId xmlns:a16="http://schemas.microsoft.com/office/drawing/2014/main" id="{5C8E33C8-8331-74AD-FDCE-52A83E3C37BF}"/>
              </a:ext>
            </a:extLst>
          </p:cNvPr>
          <p:cNvSpPr txBox="1">
            <a:spLocks noChangeArrowheads="1"/>
          </p:cNvSpPr>
          <p:nvPr/>
        </p:nvSpPr>
        <p:spPr bwMode="auto">
          <a:xfrm>
            <a:off x="8534400" y="1143000"/>
            <a:ext cx="1905000" cy="400050"/>
          </a:xfrm>
          <a:prstGeom prst="rect">
            <a:avLst/>
          </a:prstGeom>
          <a:solidFill>
            <a:srgbClr val="7E9CE8"/>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 typeface="Arial" panose="020B0604020202020204" pitchFamily="34" charset="0"/>
              <a:buChar char="•"/>
              <a:tabLst/>
              <a:defRPr/>
            </a:pPr>
            <a:r>
              <a:rPr kumimoji="0" lang="en-GB" altLang="en-US" sz="1000" b="0" i="0" u="none" strike="noStrike" kern="1200" cap="none" spc="0" normalizeH="0" baseline="0" noProof="0">
                <a:ln>
                  <a:noFill/>
                </a:ln>
                <a:solidFill>
                  <a:prstClr val="black"/>
                </a:solidFill>
                <a:effectLst/>
                <a:uLnTx/>
                <a:uFillTx/>
                <a:latin typeface="Verdana" panose="020B0604030504040204" pitchFamily="34" charset="0"/>
                <a:ea typeface="+mn-ea"/>
                <a:cs typeface="Times New Roman" panose="02020603050405020304" pitchFamily="18" charset="0"/>
              </a:rPr>
              <a:t>Suppose that the price in the Widget market is $2.</a:t>
            </a:r>
          </a:p>
        </p:txBody>
      </p:sp>
      <p:sp>
        <p:nvSpPr>
          <p:cNvPr id="13" name="Text Box 23">
            <a:extLst>
              <a:ext uri="{FF2B5EF4-FFF2-40B4-BE49-F238E27FC236}">
                <a16:creationId xmlns:a16="http://schemas.microsoft.com/office/drawing/2014/main" id="{B3E16CBA-30F1-66C0-2229-9F25D3599C8B}"/>
              </a:ext>
            </a:extLst>
          </p:cNvPr>
          <p:cNvSpPr txBox="1">
            <a:spLocks noChangeArrowheads="1"/>
          </p:cNvSpPr>
          <p:nvPr/>
        </p:nvSpPr>
        <p:spPr bwMode="auto">
          <a:xfrm>
            <a:off x="8534400" y="1600200"/>
            <a:ext cx="1905000" cy="400050"/>
          </a:xfrm>
          <a:prstGeom prst="rect">
            <a:avLst/>
          </a:prstGeom>
          <a:solidFill>
            <a:srgbClr val="7E9CE8"/>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 typeface="Arial" panose="020B0604020202020204" pitchFamily="34" charset="0"/>
              <a:buChar char="•"/>
              <a:tabLst/>
              <a:defRPr/>
            </a:pPr>
            <a:r>
              <a:rPr kumimoji="0" lang="en-GB" altLang="en-US" sz="1000" b="0" i="0" u="none" strike="noStrike" kern="1200" cap="none" spc="0" normalizeH="0" baseline="0" noProof="0">
                <a:ln>
                  <a:noFill/>
                </a:ln>
                <a:solidFill>
                  <a:prstClr val="black"/>
                </a:solidFill>
                <a:effectLst/>
                <a:uLnTx/>
                <a:uFillTx/>
                <a:latin typeface="Verdana" panose="020B0604030504040204" pitchFamily="34" charset="0"/>
                <a:ea typeface="+mn-ea"/>
                <a:cs typeface="Times New Roman" panose="02020603050405020304" pitchFamily="18" charset="0"/>
              </a:rPr>
              <a:t>At $2, Quantity supplied will be 4 Widgets</a:t>
            </a:r>
          </a:p>
        </p:txBody>
      </p:sp>
      <p:sp>
        <p:nvSpPr>
          <p:cNvPr id="14" name="Text Box 23">
            <a:extLst>
              <a:ext uri="{FF2B5EF4-FFF2-40B4-BE49-F238E27FC236}">
                <a16:creationId xmlns:a16="http://schemas.microsoft.com/office/drawing/2014/main" id="{E4326C6E-5A46-41A1-1CF1-705C5DBFCC8A}"/>
              </a:ext>
            </a:extLst>
          </p:cNvPr>
          <p:cNvSpPr txBox="1">
            <a:spLocks noChangeArrowheads="1"/>
          </p:cNvSpPr>
          <p:nvPr/>
        </p:nvSpPr>
        <p:spPr bwMode="auto">
          <a:xfrm>
            <a:off x="8534400" y="2209800"/>
            <a:ext cx="1905000" cy="554038"/>
          </a:xfrm>
          <a:prstGeom prst="rect">
            <a:avLst/>
          </a:prstGeom>
          <a:solidFill>
            <a:srgbClr val="7E9CE8"/>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 typeface="Arial" panose="020B0604020202020204" pitchFamily="34" charset="0"/>
              <a:buChar char="•"/>
              <a:tabLst/>
              <a:defRPr/>
            </a:pPr>
            <a:r>
              <a:rPr kumimoji="0" lang="en-GB" altLang="en-US" sz="1000" b="0" i="0" u="none" strike="noStrike" kern="1200" cap="none" spc="0" normalizeH="0" baseline="0" noProof="0">
                <a:ln>
                  <a:noFill/>
                </a:ln>
                <a:solidFill>
                  <a:prstClr val="black"/>
                </a:solidFill>
                <a:effectLst/>
                <a:uLnTx/>
                <a:uFillTx/>
                <a:latin typeface="Verdana" panose="020B0604030504040204" pitchFamily="34" charset="0"/>
                <a:ea typeface="+mn-ea"/>
                <a:cs typeface="Times New Roman" panose="02020603050405020304" pitchFamily="18" charset="0"/>
              </a:rPr>
              <a:t>At $2, Quantity demanded will be 8 Widgets.</a:t>
            </a:r>
          </a:p>
        </p:txBody>
      </p:sp>
      <p:sp>
        <p:nvSpPr>
          <p:cNvPr id="15" name="Text Box 23">
            <a:extLst>
              <a:ext uri="{FF2B5EF4-FFF2-40B4-BE49-F238E27FC236}">
                <a16:creationId xmlns:a16="http://schemas.microsoft.com/office/drawing/2014/main" id="{AB3225BB-4B65-5429-69BF-F75F14D30CCD}"/>
              </a:ext>
            </a:extLst>
          </p:cNvPr>
          <p:cNvSpPr txBox="1">
            <a:spLocks noChangeArrowheads="1"/>
          </p:cNvSpPr>
          <p:nvPr/>
        </p:nvSpPr>
        <p:spPr bwMode="auto">
          <a:xfrm>
            <a:off x="8534400" y="2895600"/>
            <a:ext cx="1905000" cy="400050"/>
          </a:xfrm>
          <a:prstGeom prst="rect">
            <a:avLst/>
          </a:prstGeom>
          <a:solidFill>
            <a:srgbClr val="7E9CE8"/>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 typeface="Arial" panose="020B0604020202020204" pitchFamily="34" charset="0"/>
              <a:buChar char="•"/>
              <a:tabLst/>
              <a:defRPr/>
            </a:pPr>
            <a:r>
              <a:rPr kumimoji="0" lang="en-GB" altLang="en-US" sz="1000" b="0" i="0" u="none" strike="noStrike" kern="1200" cap="none" spc="0" normalizeH="0" baseline="0" noProof="0">
                <a:ln>
                  <a:noFill/>
                </a:ln>
                <a:solidFill>
                  <a:prstClr val="black"/>
                </a:solidFill>
                <a:effectLst/>
                <a:uLnTx/>
                <a:uFillTx/>
                <a:latin typeface="Verdana" panose="020B0604030504040204" pitchFamily="34" charset="0"/>
                <a:ea typeface="+mn-ea"/>
                <a:cs typeface="Times New Roman" panose="02020603050405020304" pitchFamily="18" charset="0"/>
              </a:rPr>
              <a:t>At $2, there will be a shortage of 4 Widgets.</a:t>
            </a:r>
          </a:p>
        </p:txBody>
      </p:sp>
      <p:sp>
        <p:nvSpPr>
          <p:cNvPr id="16" name="AutoShape 6">
            <a:extLst>
              <a:ext uri="{FF2B5EF4-FFF2-40B4-BE49-F238E27FC236}">
                <a16:creationId xmlns:a16="http://schemas.microsoft.com/office/drawing/2014/main" id="{E47D1EF0-C550-FFA1-1545-EAAFB78060D3}"/>
              </a:ext>
            </a:extLst>
          </p:cNvPr>
          <p:cNvSpPr>
            <a:spLocks noChangeArrowheads="1"/>
          </p:cNvSpPr>
          <p:nvPr/>
        </p:nvSpPr>
        <p:spPr bwMode="auto">
          <a:xfrm rot="2771718">
            <a:off x="5324475" y="5187950"/>
            <a:ext cx="1447800" cy="381000"/>
          </a:xfrm>
          <a:prstGeom prst="leftArrow">
            <a:avLst>
              <a:gd name="adj1" fmla="val 50000"/>
              <a:gd name="adj2" fmla="val 95000"/>
            </a:avLst>
          </a:prstGeom>
          <a:solidFill>
            <a:schemeClr val="accent1"/>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
        <p:nvSpPr>
          <p:cNvPr id="17" name="Text Box 7">
            <a:extLst>
              <a:ext uri="{FF2B5EF4-FFF2-40B4-BE49-F238E27FC236}">
                <a16:creationId xmlns:a16="http://schemas.microsoft.com/office/drawing/2014/main" id="{669E4710-943A-981D-8BD3-B11EB88927E1}"/>
              </a:ext>
            </a:extLst>
          </p:cNvPr>
          <p:cNvSpPr txBox="1">
            <a:spLocks noChangeArrowheads="1"/>
          </p:cNvSpPr>
          <p:nvPr/>
        </p:nvSpPr>
        <p:spPr bwMode="auto">
          <a:xfrm>
            <a:off x="4724400" y="5638800"/>
            <a:ext cx="16764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0" i="0" u="none" strike="noStrike" kern="1200" cap="none" spc="0" normalizeH="0" baseline="0" noProof="0">
                <a:ln>
                  <a:noFill/>
                </a:ln>
                <a:solidFill>
                  <a:srgbClr val="FF0000"/>
                </a:solidFill>
                <a:effectLst/>
                <a:uLnTx/>
                <a:uFillTx/>
                <a:latin typeface="Calibri" panose="020F0502020204030204" pitchFamily="34" charset="0"/>
                <a:ea typeface="+mn-ea"/>
                <a:cs typeface="+mn-cs"/>
              </a:rPr>
              <a:t>Shortage</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5"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1000" fill="hold"/>
                                        <p:tgtEl>
                                          <p:spTgt spid="6"/>
                                        </p:tgtEl>
                                        <p:attrNameLst>
                                          <p:attrName>ppt_w</p:attrName>
                                        </p:attrNameLst>
                                      </p:cBhvr>
                                      <p:tavLst>
                                        <p:tav tm="0">
                                          <p:val>
                                            <p:strVal val="#ppt_w*0.70"/>
                                          </p:val>
                                        </p:tav>
                                        <p:tav tm="100000">
                                          <p:val>
                                            <p:strVal val="#ppt_w"/>
                                          </p:val>
                                        </p:tav>
                                      </p:tavLst>
                                    </p:anim>
                                    <p:anim calcmode="lin" valueType="num">
                                      <p:cBhvr>
                                        <p:cTn id="8" dur="1000" fill="hold"/>
                                        <p:tgtEl>
                                          <p:spTgt spid="6"/>
                                        </p:tgtEl>
                                        <p:attrNameLst>
                                          <p:attrName>ppt_h</p:attrName>
                                        </p:attrNameLst>
                                      </p:cBhvr>
                                      <p:tavLst>
                                        <p:tav tm="0">
                                          <p:val>
                                            <p:strVal val="#ppt_h"/>
                                          </p:val>
                                        </p:tav>
                                        <p:tav tm="100000">
                                          <p:val>
                                            <p:strVal val="#ppt_h"/>
                                          </p:val>
                                        </p:tav>
                                      </p:tavLst>
                                    </p:anim>
                                    <p:animEffect transition="in" filter="fade">
                                      <p:cBhvr>
                                        <p:cTn id="9" dur="1000"/>
                                        <p:tgtEl>
                                          <p:spTgt spid="6"/>
                                        </p:tgtEl>
                                      </p:cBhvr>
                                    </p:animEffect>
                                  </p:childTnLst>
                                </p:cTn>
                              </p:par>
                            </p:childTnLst>
                          </p:cTn>
                        </p:par>
                      </p:childTnLst>
                    </p:cTn>
                  </p:par>
                  <p:par>
                    <p:cTn id="10" fill="hold" nodeType="clickPar">
                      <p:stCondLst>
                        <p:cond delay="indefinite"/>
                      </p:stCondLst>
                      <p:childTnLst>
                        <p:par>
                          <p:cTn id="11" fill="hold" nodeType="withGroup">
                            <p:stCondLst>
                              <p:cond delay="0"/>
                            </p:stCondLst>
                            <p:childTnLst>
                              <p:par>
                                <p:cTn id="12" presetID="3" presetClass="entr" presetSubtype="10" fill="hold" grpId="0" nodeType="clickEffect">
                                  <p:stCondLst>
                                    <p:cond delay="0"/>
                                  </p:stCondLst>
                                  <p:childTnLst>
                                    <p:set>
                                      <p:cBhvr>
                                        <p:cTn id="13" dur="1" fill="hold">
                                          <p:stCondLst>
                                            <p:cond delay="0"/>
                                          </p:stCondLst>
                                        </p:cTn>
                                        <p:tgtEl>
                                          <p:spTgt spid="13"/>
                                        </p:tgtEl>
                                        <p:attrNameLst>
                                          <p:attrName>style.visibility</p:attrName>
                                        </p:attrNameLst>
                                      </p:cBhvr>
                                      <p:to>
                                        <p:strVal val="visible"/>
                                      </p:to>
                                    </p:set>
                                    <p:animEffect transition="in" filter="blinds(horizontal)">
                                      <p:cBhvr>
                                        <p:cTn id="14" dur="500"/>
                                        <p:tgtEl>
                                          <p:spTgt spid="13"/>
                                        </p:tgtEl>
                                      </p:cBhvr>
                                    </p:animEffect>
                                  </p:childTnLst>
                                </p:cTn>
                              </p:par>
                              <p:par>
                                <p:cTn id="15" presetID="55" presetClass="entr" presetSubtype="0" fill="hold" nodeType="withEffect">
                                  <p:stCondLst>
                                    <p:cond delay="0"/>
                                  </p:stCondLst>
                                  <p:childTnLst>
                                    <p:set>
                                      <p:cBhvr>
                                        <p:cTn id="16" dur="1" fill="hold">
                                          <p:stCondLst>
                                            <p:cond delay="0"/>
                                          </p:stCondLst>
                                        </p:cTn>
                                        <p:tgtEl>
                                          <p:spTgt spid="7"/>
                                        </p:tgtEl>
                                        <p:attrNameLst>
                                          <p:attrName>style.visibility</p:attrName>
                                        </p:attrNameLst>
                                      </p:cBhvr>
                                      <p:to>
                                        <p:strVal val="visible"/>
                                      </p:to>
                                    </p:set>
                                    <p:anim calcmode="lin" valueType="num">
                                      <p:cBhvr>
                                        <p:cTn id="17" dur="1000" fill="hold"/>
                                        <p:tgtEl>
                                          <p:spTgt spid="7"/>
                                        </p:tgtEl>
                                        <p:attrNameLst>
                                          <p:attrName>ppt_w</p:attrName>
                                        </p:attrNameLst>
                                      </p:cBhvr>
                                      <p:tavLst>
                                        <p:tav tm="0">
                                          <p:val>
                                            <p:strVal val="#ppt_w*0.70"/>
                                          </p:val>
                                        </p:tav>
                                        <p:tav tm="100000">
                                          <p:val>
                                            <p:strVal val="#ppt_w"/>
                                          </p:val>
                                        </p:tav>
                                      </p:tavLst>
                                    </p:anim>
                                    <p:anim calcmode="lin" valueType="num">
                                      <p:cBhvr>
                                        <p:cTn id="18" dur="1000" fill="hold"/>
                                        <p:tgtEl>
                                          <p:spTgt spid="7"/>
                                        </p:tgtEl>
                                        <p:attrNameLst>
                                          <p:attrName>ppt_h</p:attrName>
                                        </p:attrNameLst>
                                      </p:cBhvr>
                                      <p:tavLst>
                                        <p:tav tm="0">
                                          <p:val>
                                            <p:strVal val="#ppt_h"/>
                                          </p:val>
                                        </p:tav>
                                        <p:tav tm="100000">
                                          <p:val>
                                            <p:strVal val="#ppt_h"/>
                                          </p:val>
                                        </p:tav>
                                      </p:tavLst>
                                    </p:anim>
                                    <p:animEffect transition="in" filter="fade">
                                      <p:cBhvr>
                                        <p:cTn id="19" dur="1000"/>
                                        <p:tgtEl>
                                          <p:spTgt spid="7"/>
                                        </p:tgtEl>
                                      </p:cBhvr>
                                    </p:animEffect>
                                  </p:childTnLst>
                                </p:cTn>
                              </p:par>
                            </p:childTnLst>
                          </p:cTn>
                        </p:par>
                      </p:childTnLst>
                    </p:cTn>
                  </p:par>
                  <p:par>
                    <p:cTn id="20" fill="hold" nodeType="clickPar">
                      <p:stCondLst>
                        <p:cond delay="indefinite"/>
                      </p:stCondLst>
                      <p:childTnLst>
                        <p:par>
                          <p:cTn id="21" fill="hold" nodeType="withGroup">
                            <p:stCondLst>
                              <p:cond delay="0"/>
                            </p:stCondLst>
                            <p:childTnLst>
                              <p:par>
                                <p:cTn id="22" presetID="3" presetClass="entr" presetSubtype="10" fill="hold" grpId="0" nodeType="clickEffect">
                                  <p:stCondLst>
                                    <p:cond delay="0"/>
                                  </p:stCondLst>
                                  <p:childTnLst>
                                    <p:set>
                                      <p:cBhvr>
                                        <p:cTn id="23" dur="1" fill="hold">
                                          <p:stCondLst>
                                            <p:cond delay="0"/>
                                          </p:stCondLst>
                                        </p:cTn>
                                        <p:tgtEl>
                                          <p:spTgt spid="14"/>
                                        </p:tgtEl>
                                        <p:attrNameLst>
                                          <p:attrName>style.visibility</p:attrName>
                                        </p:attrNameLst>
                                      </p:cBhvr>
                                      <p:to>
                                        <p:strVal val="visible"/>
                                      </p:to>
                                    </p:set>
                                    <p:animEffect transition="in" filter="blinds(horizontal)">
                                      <p:cBhvr>
                                        <p:cTn id="24" dur="500"/>
                                        <p:tgtEl>
                                          <p:spTgt spid="14"/>
                                        </p:tgtEl>
                                      </p:cBhvr>
                                    </p:animEffect>
                                  </p:childTnLst>
                                </p:cTn>
                              </p:par>
                              <p:par>
                                <p:cTn id="25" presetID="55" presetClass="entr" presetSubtype="0" fill="hold" nodeType="withEffect">
                                  <p:stCondLst>
                                    <p:cond delay="0"/>
                                  </p:stCondLst>
                                  <p:childTnLst>
                                    <p:set>
                                      <p:cBhvr>
                                        <p:cTn id="26" dur="1" fill="hold">
                                          <p:stCondLst>
                                            <p:cond delay="0"/>
                                          </p:stCondLst>
                                        </p:cTn>
                                        <p:tgtEl>
                                          <p:spTgt spid="10"/>
                                        </p:tgtEl>
                                        <p:attrNameLst>
                                          <p:attrName>style.visibility</p:attrName>
                                        </p:attrNameLst>
                                      </p:cBhvr>
                                      <p:to>
                                        <p:strVal val="visible"/>
                                      </p:to>
                                    </p:set>
                                    <p:anim calcmode="lin" valueType="num">
                                      <p:cBhvr>
                                        <p:cTn id="27" dur="1000" fill="hold"/>
                                        <p:tgtEl>
                                          <p:spTgt spid="10"/>
                                        </p:tgtEl>
                                        <p:attrNameLst>
                                          <p:attrName>ppt_w</p:attrName>
                                        </p:attrNameLst>
                                      </p:cBhvr>
                                      <p:tavLst>
                                        <p:tav tm="0">
                                          <p:val>
                                            <p:strVal val="#ppt_w*0.70"/>
                                          </p:val>
                                        </p:tav>
                                        <p:tav tm="100000">
                                          <p:val>
                                            <p:strVal val="#ppt_w"/>
                                          </p:val>
                                        </p:tav>
                                      </p:tavLst>
                                    </p:anim>
                                    <p:anim calcmode="lin" valueType="num">
                                      <p:cBhvr>
                                        <p:cTn id="28" dur="1000" fill="hold"/>
                                        <p:tgtEl>
                                          <p:spTgt spid="10"/>
                                        </p:tgtEl>
                                        <p:attrNameLst>
                                          <p:attrName>ppt_h</p:attrName>
                                        </p:attrNameLst>
                                      </p:cBhvr>
                                      <p:tavLst>
                                        <p:tav tm="0">
                                          <p:val>
                                            <p:strVal val="#ppt_h"/>
                                          </p:val>
                                        </p:tav>
                                        <p:tav tm="100000">
                                          <p:val>
                                            <p:strVal val="#ppt_h"/>
                                          </p:val>
                                        </p:tav>
                                      </p:tavLst>
                                    </p:anim>
                                    <p:animEffect transition="in" filter="fade">
                                      <p:cBhvr>
                                        <p:cTn id="29" dur="1000"/>
                                        <p:tgtEl>
                                          <p:spTgt spid="10"/>
                                        </p:tgtEl>
                                      </p:cBhvr>
                                    </p:animEffect>
                                  </p:childTnLst>
                                </p:cTn>
                              </p:par>
                            </p:childTnLst>
                          </p:cTn>
                        </p:par>
                      </p:childTnLst>
                    </p:cTn>
                  </p:par>
                  <p:par>
                    <p:cTn id="30" fill="hold" nodeType="clickPar">
                      <p:stCondLst>
                        <p:cond delay="indefinite"/>
                      </p:stCondLst>
                      <p:childTnLst>
                        <p:par>
                          <p:cTn id="31" fill="hold" nodeType="withGroup">
                            <p:stCondLst>
                              <p:cond delay="0"/>
                            </p:stCondLst>
                            <p:childTnLst>
                              <p:par>
                                <p:cTn id="32" presetID="3" presetClass="entr" presetSubtype="10" fill="hold" grpId="0" nodeType="clickEffect">
                                  <p:stCondLst>
                                    <p:cond delay="0"/>
                                  </p:stCondLst>
                                  <p:childTnLst>
                                    <p:set>
                                      <p:cBhvr>
                                        <p:cTn id="33" dur="1" fill="hold">
                                          <p:stCondLst>
                                            <p:cond delay="0"/>
                                          </p:stCondLst>
                                        </p:cTn>
                                        <p:tgtEl>
                                          <p:spTgt spid="15"/>
                                        </p:tgtEl>
                                        <p:attrNameLst>
                                          <p:attrName>style.visibility</p:attrName>
                                        </p:attrNameLst>
                                      </p:cBhvr>
                                      <p:to>
                                        <p:strVal val="visible"/>
                                      </p:to>
                                    </p:set>
                                    <p:animEffect transition="in" filter="blinds(horizontal)">
                                      <p:cBhvr>
                                        <p:cTn id="34" dur="500"/>
                                        <p:tgtEl>
                                          <p:spTgt spid="15"/>
                                        </p:tgtEl>
                                      </p:cBhvr>
                                    </p:animEffect>
                                  </p:childTnLst>
                                </p:cTn>
                              </p:par>
                              <p:par>
                                <p:cTn id="35" presetID="1" presetClass="entr" presetSubtype="0" fill="hold" grpId="0" nodeType="withEffect">
                                  <p:stCondLst>
                                    <p:cond delay="0"/>
                                  </p:stCondLst>
                                  <p:childTnLst>
                                    <p:set>
                                      <p:cBhvr>
                                        <p:cTn id="36" dur="1" fill="hold">
                                          <p:stCondLst>
                                            <p:cond delay="0"/>
                                          </p:stCondLst>
                                        </p:cTn>
                                        <p:tgtEl>
                                          <p:spTgt spid="16"/>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animBg="1"/>
      <p:bldP spid="15" grpId="0" animBg="1"/>
      <p:bldP spid="16" grpId="0" animBg="1"/>
      <p:bldP spid="17" grpId="0"/>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Title 1">
            <a:extLst>
              <a:ext uri="{FF2B5EF4-FFF2-40B4-BE49-F238E27FC236}">
                <a16:creationId xmlns:a16="http://schemas.microsoft.com/office/drawing/2014/main" id="{12B2DDD3-E79C-999D-C859-CC91CF39E0F4}"/>
              </a:ext>
            </a:extLst>
          </p:cNvPr>
          <p:cNvSpPr>
            <a:spLocks noGrp="1"/>
          </p:cNvSpPr>
          <p:nvPr>
            <p:ph type="title"/>
          </p:nvPr>
        </p:nvSpPr>
        <p:spPr/>
        <p:txBody>
          <a:bodyPr/>
          <a:lstStyle/>
          <a:p>
            <a:pPr eaLnBrk="1" hangingPunct="1"/>
            <a:r>
              <a:rPr lang="en-US" altLang="en-US"/>
              <a:t>Supply and Demand at Work</a:t>
            </a:r>
          </a:p>
        </p:txBody>
      </p:sp>
      <p:sp>
        <p:nvSpPr>
          <p:cNvPr id="3" name="Content Placeholder 2">
            <a:extLst>
              <a:ext uri="{FF2B5EF4-FFF2-40B4-BE49-F238E27FC236}">
                <a16:creationId xmlns:a16="http://schemas.microsoft.com/office/drawing/2014/main" id="{C531A811-2AE8-5A7D-B833-074F90A66504}"/>
              </a:ext>
            </a:extLst>
          </p:cNvPr>
          <p:cNvSpPr>
            <a:spLocks noGrp="1"/>
          </p:cNvSpPr>
          <p:nvPr>
            <p:ph sz="quarter" idx="1"/>
          </p:nvPr>
        </p:nvSpPr>
        <p:spPr/>
        <p:txBody>
          <a:bodyPr rtlCol="0">
            <a:normAutofit/>
          </a:bodyPr>
          <a:lstStyle/>
          <a:p>
            <a:pPr marL="533400" indent="-533400" eaLnBrk="1" fontAlgn="auto" hangingPunct="1">
              <a:lnSpc>
                <a:spcPct val="90000"/>
              </a:lnSpc>
              <a:spcBef>
                <a:spcPts val="580"/>
              </a:spcBef>
              <a:spcAft>
                <a:spcPts val="0"/>
              </a:spcAft>
              <a:buFont typeface="Arial" pitchFamily="34" charset="0"/>
              <a:buChar char="•"/>
              <a:defRPr/>
            </a:pPr>
            <a:r>
              <a:rPr lang="en-US" sz="2800" dirty="0"/>
              <a:t>When operating without restriction, our market economy eliminates shortages and surpluses. </a:t>
            </a:r>
          </a:p>
          <a:p>
            <a:pPr marL="952500" lvl="1" indent="-495300" eaLnBrk="1" fontAlgn="auto" hangingPunct="1">
              <a:lnSpc>
                <a:spcPct val="90000"/>
              </a:lnSpc>
              <a:spcBef>
                <a:spcPts val="370"/>
              </a:spcBef>
              <a:spcAft>
                <a:spcPts val="0"/>
              </a:spcAft>
              <a:buFont typeface="Arial" pitchFamily="34" charset="0"/>
              <a:buChar char="–"/>
              <a:defRPr/>
            </a:pPr>
            <a:r>
              <a:rPr lang="en-US" sz="2200" dirty="0"/>
              <a:t>Over time, a surplus forces the price down and a shortage forces the price up until supply and demand are balanced. </a:t>
            </a:r>
          </a:p>
          <a:p>
            <a:pPr marL="952500" lvl="1" indent="-495300" eaLnBrk="1" fontAlgn="auto" hangingPunct="1">
              <a:lnSpc>
                <a:spcPct val="90000"/>
              </a:lnSpc>
              <a:spcBef>
                <a:spcPts val="370"/>
              </a:spcBef>
              <a:spcAft>
                <a:spcPts val="0"/>
              </a:spcAft>
              <a:buFont typeface="Arial" pitchFamily="34" charset="0"/>
              <a:buChar char="–"/>
              <a:defRPr/>
            </a:pPr>
            <a:r>
              <a:rPr lang="en-US" sz="2200" dirty="0"/>
              <a:t>The point where they achieve balance is the </a:t>
            </a:r>
            <a:r>
              <a:rPr lang="en-US" sz="2200" b="1" dirty="0"/>
              <a:t>equilibrium price</a:t>
            </a:r>
            <a:r>
              <a:rPr lang="en-US" sz="2200" dirty="0"/>
              <a:t>. At this price, neither a surplus nor a shortage exists.</a:t>
            </a:r>
          </a:p>
          <a:p>
            <a:pPr marL="533400" indent="-533400" eaLnBrk="1" fontAlgn="auto" hangingPunct="1">
              <a:lnSpc>
                <a:spcPct val="90000"/>
              </a:lnSpc>
              <a:spcBef>
                <a:spcPts val="580"/>
              </a:spcBef>
              <a:spcAft>
                <a:spcPts val="0"/>
              </a:spcAft>
              <a:buFont typeface="Arial" pitchFamily="34" charset="0"/>
              <a:buChar char="•"/>
              <a:defRPr/>
            </a:pPr>
            <a:r>
              <a:rPr lang="en-US" sz="2400" dirty="0"/>
              <a:t>Once the market price reaches equilibrium, it tends to stay there until either supply or demand changes. </a:t>
            </a:r>
          </a:p>
          <a:p>
            <a:pPr marL="952500" lvl="1" indent="-495300" eaLnBrk="1" fontAlgn="auto" hangingPunct="1">
              <a:lnSpc>
                <a:spcPct val="90000"/>
              </a:lnSpc>
              <a:spcBef>
                <a:spcPts val="370"/>
              </a:spcBef>
              <a:spcAft>
                <a:spcPts val="0"/>
              </a:spcAft>
              <a:buFont typeface="Arial" pitchFamily="34" charset="0"/>
              <a:buChar char="–"/>
              <a:defRPr/>
            </a:pPr>
            <a:r>
              <a:rPr lang="en-US" sz="2200" dirty="0"/>
              <a:t>When that happens, a temporary surplus or shortage occurs until the price adjusts to reach a new equilibrium price.</a:t>
            </a:r>
          </a:p>
          <a:p>
            <a:pPr marL="274320" indent="-274320" eaLnBrk="1" fontAlgn="auto" hangingPunct="1">
              <a:spcBef>
                <a:spcPts val="580"/>
              </a:spcBef>
              <a:spcAft>
                <a:spcPts val="0"/>
              </a:spcAft>
              <a:buFont typeface="Arial" pitchFamily="34" charset="0"/>
              <a:buChar char="•"/>
              <a:defRPr/>
            </a:pPr>
            <a:endParaRPr lang="en-US" dirty="0"/>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Title 1">
            <a:extLst>
              <a:ext uri="{FF2B5EF4-FFF2-40B4-BE49-F238E27FC236}">
                <a16:creationId xmlns:a16="http://schemas.microsoft.com/office/drawing/2014/main" id="{B1AC98B7-3E68-5230-8838-81F98D9AD4BF}"/>
              </a:ext>
            </a:extLst>
          </p:cNvPr>
          <p:cNvSpPr>
            <a:spLocks noGrp="1"/>
          </p:cNvSpPr>
          <p:nvPr>
            <p:ph type="title"/>
          </p:nvPr>
        </p:nvSpPr>
        <p:spPr/>
        <p:txBody>
          <a:bodyPr/>
          <a:lstStyle/>
          <a:p>
            <a:pPr eaLnBrk="1" hangingPunct="1"/>
            <a:r>
              <a:rPr lang="en-US" altLang="en-US"/>
              <a:t>Supply and Demand at Work</a:t>
            </a:r>
          </a:p>
        </p:txBody>
      </p:sp>
      <p:sp>
        <p:nvSpPr>
          <p:cNvPr id="59395" name="Content Placeholder 2">
            <a:extLst>
              <a:ext uri="{FF2B5EF4-FFF2-40B4-BE49-F238E27FC236}">
                <a16:creationId xmlns:a16="http://schemas.microsoft.com/office/drawing/2014/main" id="{877DE886-6DC2-3662-500D-84A71D741B0E}"/>
              </a:ext>
            </a:extLst>
          </p:cNvPr>
          <p:cNvSpPr>
            <a:spLocks noGrp="1"/>
          </p:cNvSpPr>
          <p:nvPr>
            <p:ph sz="quarter" idx="1"/>
          </p:nvPr>
        </p:nvSpPr>
        <p:spPr/>
        <p:txBody>
          <a:bodyPr/>
          <a:lstStyle/>
          <a:p>
            <a:pPr eaLnBrk="1" hangingPunct="1"/>
            <a:endParaRPr lang="en-US" altLang="en-US"/>
          </a:p>
        </p:txBody>
      </p:sp>
      <p:graphicFrame>
        <p:nvGraphicFramePr>
          <p:cNvPr id="4" name="Chart 3">
            <a:extLst>
              <a:ext uri="{FF2B5EF4-FFF2-40B4-BE49-F238E27FC236}">
                <a16:creationId xmlns:a16="http://schemas.microsoft.com/office/drawing/2014/main" id="{305252CB-F2E3-BF21-A0C2-27E6C69973D6}"/>
              </a:ext>
            </a:extLst>
          </p:cNvPr>
          <p:cNvGraphicFramePr/>
          <p:nvPr/>
        </p:nvGraphicFramePr>
        <p:xfrm>
          <a:off x="1828800" y="1295400"/>
          <a:ext cx="8610600" cy="5715000"/>
        </p:xfrm>
        <a:graphic>
          <a:graphicData uri="http://schemas.openxmlformats.org/drawingml/2006/chart">
            <c:chart xmlns:c="http://schemas.openxmlformats.org/drawingml/2006/chart" xmlns:r="http://schemas.openxmlformats.org/officeDocument/2006/relationships" r:id="rId2"/>
          </a:graphicData>
        </a:graphic>
      </p:graphicFrame>
      <p:cxnSp>
        <p:nvCxnSpPr>
          <p:cNvPr id="6" name="Straight Connector 5">
            <a:extLst>
              <a:ext uri="{FF2B5EF4-FFF2-40B4-BE49-F238E27FC236}">
                <a16:creationId xmlns:a16="http://schemas.microsoft.com/office/drawing/2014/main" id="{C1072177-C2F4-6761-707A-BD23690B78F6}"/>
              </a:ext>
            </a:extLst>
          </p:cNvPr>
          <p:cNvCxnSpPr/>
          <p:nvPr/>
        </p:nvCxnSpPr>
        <p:spPr>
          <a:xfrm>
            <a:off x="2514600" y="3886200"/>
            <a:ext cx="6553200" cy="1588"/>
          </a:xfrm>
          <a:prstGeom prst="line">
            <a:avLst/>
          </a:prstGeom>
          <a:ln w="38100">
            <a:solidFill>
              <a:schemeClr val="accent3"/>
            </a:solidFill>
            <a:prstDash val="dash"/>
          </a:ln>
        </p:spPr>
        <p:style>
          <a:lnRef idx="1">
            <a:schemeClr val="accent1"/>
          </a:lnRef>
          <a:fillRef idx="0">
            <a:schemeClr val="accent1"/>
          </a:fillRef>
          <a:effectRef idx="0">
            <a:schemeClr val="accent1"/>
          </a:effectRef>
          <a:fontRef idx="minor">
            <a:schemeClr val="tx1"/>
          </a:fontRef>
        </p:style>
      </p:cxnSp>
      <p:sp>
        <p:nvSpPr>
          <p:cNvPr id="59398" name="Text Box 23">
            <a:extLst>
              <a:ext uri="{FF2B5EF4-FFF2-40B4-BE49-F238E27FC236}">
                <a16:creationId xmlns:a16="http://schemas.microsoft.com/office/drawing/2014/main" id="{37721037-9082-5498-E01A-861B70F64438}"/>
              </a:ext>
            </a:extLst>
          </p:cNvPr>
          <p:cNvSpPr txBox="1">
            <a:spLocks noChangeArrowheads="1"/>
          </p:cNvSpPr>
          <p:nvPr/>
        </p:nvSpPr>
        <p:spPr bwMode="auto">
          <a:xfrm>
            <a:off x="8534400" y="1143000"/>
            <a:ext cx="1905000" cy="400050"/>
          </a:xfrm>
          <a:prstGeom prst="rect">
            <a:avLst/>
          </a:prstGeom>
          <a:solidFill>
            <a:srgbClr val="7E9CE8"/>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 typeface="Arial" panose="020B0604020202020204" pitchFamily="34" charset="0"/>
              <a:buChar char="•"/>
              <a:tabLst/>
              <a:defRPr/>
            </a:pPr>
            <a:r>
              <a:rPr kumimoji="0" lang="en-GB" altLang="en-US" sz="1000" b="0" i="0" u="none" strike="noStrike" kern="1200" cap="none" spc="0" normalizeH="0" baseline="0" noProof="0">
                <a:ln>
                  <a:noFill/>
                </a:ln>
                <a:solidFill>
                  <a:prstClr val="black"/>
                </a:solidFill>
                <a:effectLst/>
                <a:uLnTx/>
                <a:uFillTx/>
                <a:latin typeface="Verdana" panose="020B0604030504040204" pitchFamily="34" charset="0"/>
                <a:ea typeface="+mn-ea"/>
                <a:cs typeface="Times New Roman" panose="02020603050405020304" pitchFamily="18" charset="0"/>
              </a:rPr>
              <a:t>Suppose that the price in the Widget market is $3.</a:t>
            </a:r>
          </a:p>
        </p:txBody>
      </p:sp>
      <p:sp>
        <p:nvSpPr>
          <p:cNvPr id="13" name="Text Box 23">
            <a:extLst>
              <a:ext uri="{FF2B5EF4-FFF2-40B4-BE49-F238E27FC236}">
                <a16:creationId xmlns:a16="http://schemas.microsoft.com/office/drawing/2014/main" id="{09EA1205-6EB3-1336-D14B-8AD213C441F6}"/>
              </a:ext>
            </a:extLst>
          </p:cNvPr>
          <p:cNvSpPr txBox="1">
            <a:spLocks noChangeArrowheads="1"/>
          </p:cNvSpPr>
          <p:nvPr/>
        </p:nvSpPr>
        <p:spPr bwMode="auto">
          <a:xfrm>
            <a:off x="8534400" y="1676400"/>
            <a:ext cx="1905000" cy="400050"/>
          </a:xfrm>
          <a:prstGeom prst="rect">
            <a:avLst/>
          </a:prstGeom>
          <a:solidFill>
            <a:srgbClr val="7E9CE8"/>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 typeface="Arial" panose="020B0604020202020204" pitchFamily="34" charset="0"/>
              <a:buChar char="•"/>
              <a:tabLst/>
              <a:defRPr/>
            </a:pPr>
            <a:r>
              <a:rPr kumimoji="0" lang="en-GB" altLang="en-US" sz="1000" b="0" i="0" u="none" strike="noStrike" kern="1200" cap="none" spc="0" normalizeH="0" baseline="0" noProof="0">
                <a:ln>
                  <a:noFill/>
                </a:ln>
                <a:solidFill>
                  <a:prstClr val="black"/>
                </a:solidFill>
                <a:effectLst/>
                <a:uLnTx/>
                <a:uFillTx/>
                <a:latin typeface="Verdana" panose="020B0604030504040204" pitchFamily="34" charset="0"/>
                <a:ea typeface="+mn-ea"/>
                <a:cs typeface="Times New Roman" panose="02020603050405020304" pitchFamily="18" charset="0"/>
              </a:rPr>
              <a:t>At $3, Quantity supplied will be 6 Widgets</a:t>
            </a:r>
          </a:p>
        </p:txBody>
      </p:sp>
      <p:sp>
        <p:nvSpPr>
          <p:cNvPr id="14" name="Text Box 23">
            <a:extLst>
              <a:ext uri="{FF2B5EF4-FFF2-40B4-BE49-F238E27FC236}">
                <a16:creationId xmlns:a16="http://schemas.microsoft.com/office/drawing/2014/main" id="{FC78FA53-7C6A-1DB1-E969-14CE31D72070}"/>
              </a:ext>
            </a:extLst>
          </p:cNvPr>
          <p:cNvSpPr txBox="1">
            <a:spLocks noChangeArrowheads="1"/>
          </p:cNvSpPr>
          <p:nvPr/>
        </p:nvSpPr>
        <p:spPr bwMode="auto">
          <a:xfrm>
            <a:off x="8534400" y="2209800"/>
            <a:ext cx="1905000" cy="554038"/>
          </a:xfrm>
          <a:prstGeom prst="rect">
            <a:avLst/>
          </a:prstGeom>
          <a:solidFill>
            <a:srgbClr val="7E9CE8"/>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 typeface="Arial" panose="020B0604020202020204" pitchFamily="34" charset="0"/>
              <a:buChar char="•"/>
              <a:tabLst/>
              <a:defRPr/>
            </a:pPr>
            <a:r>
              <a:rPr kumimoji="0" lang="en-GB" altLang="en-US" sz="1000" b="0" i="0" u="none" strike="noStrike" kern="1200" cap="none" spc="0" normalizeH="0" baseline="0" noProof="0">
                <a:ln>
                  <a:noFill/>
                </a:ln>
                <a:solidFill>
                  <a:prstClr val="black"/>
                </a:solidFill>
                <a:effectLst/>
                <a:uLnTx/>
                <a:uFillTx/>
                <a:latin typeface="Verdana" panose="020B0604030504040204" pitchFamily="34" charset="0"/>
                <a:ea typeface="+mn-ea"/>
                <a:cs typeface="Times New Roman" panose="02020603050405020304" pitchFamily="18" charset="0"/>
              </a:rPr>
              <a:t>At $3, Quantity demanded will be 6 Widgets.</a:t>
            </a:r>
          </a:p>
        </p:txBody>
      </p:sp>
      <p:sp>
        <p:nvSpPr>
          <p:cNvPr id="15" name="Text Box 23">
            <a:extLst>
              <a:ext uri="{FF2B5EF4-FFF2-40B4-BE49-F238E27FC236}">
                <a16:creationId xmlns:a16="http://schemas.microsoft.com/office/drawing/2014/main" id="{0D7E76FF-A9C2-2413-0D7E-C6A7C82661A7}"/>
              </a:ext>
            </a:extLst>
          </p:cNvPr>
          <p:cNvSpPr txBox="1">
            <a:spLocks noChangeArrowheads="1"/>
          </p:cNvSpPr>
          <p:nvPr/>
        </p:nvSpPr>
        <p:spPr bwMode="auto">
          <a:xfrm>
            <a:off x="8534400" y="2895600"/>
            <a:ext cx="1905000" cy="554038"/>
          </a:xfrm>
          <a:prstGeom prst="rect">
            <a:avLst/>
          </a:prstGeom>
          <a:solidFill>
            <a:srgbClr val="7E9CE8"/>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 typeface="Arial" panose="020B0604020202020204" pitchFamily="34" charset="0"/>
              <a:buChar char="•"/>
              <a:tabLst/>
              <a:defRPr/>
            </a:pPr>
            <a:r>
              <a:rPr kumimoji="0" lang="en-GB" altLang="en-US" sz="1000" b="0" i="0" u="none" strike="noStrike" kern="1200" cap="none" spc="0" normalizeH="0" baseline="0" noProof="0">
                <a:ln>
                  <a:noFill/>
                </a:ln>
                <a:solidFill>
                  <a:prstClr val="black"/>
                </a:solidFill>
                <a:effectLst/>
                <a:uLnTx/>
                <a:uFillTx/>
                <a:latin typeface="Verdana" panose="020B0604030504040204" pitchFamily="34" charset="0"/>
                <a:ea typeface="+mn-ea"/>
                <a:cs typeface="Times New Roman" panose="02020603050405020304" pitchFamily="18" charset="0"/>
              </a:rPr>
              <a:t>At $3, there will be neither a surplus or a shortage.</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5"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1000" fill="hold"/>
                                        <p:tgtEl>
                                          <p:spTgt spid="6"/>
                                        </p:tgtEl>
                                        <p:attrNameLst>
                                          <p:attrName>ppt_w</p:attrName>
                                        </p:attrNameLst>
                                      </p:cBhvr>
                                      <p:tavLst>
                                        <p:tav tm="0">
                                          <p:val>
                                            <p:strVal val="#ppt_w*0.70"/>
                                          </p:val>
                                        </p:tav>
                                        <p:tav tm="100000">
                                          <p:val>
                                            <p:strVal val="#ppt_w"/>
                                          </p:val>
                                        </p:tav>
                                      </p:tavLst>
                                    </p:anim>
                                    <p:anim calcmode="lin" valueType="num">
                                      <p:cBhvr>
                                        <p:cTn id="8" dur="1000" fill="hold"/>
                                        <p:tgtEl>
                                          <p:spTgt spid="6"/>
                                        </p:tgtEl>
                                        <p:attrNameLst>
                                          <p:attrName>ppt_h</p:attrName>
                                        </p:attrNameLst>
                                      </p:cBhvr>
                                      <p:tavLst>
                                        <p:tav tm="0">
                                          <p:val>
                                            <p:strVal val="#ppt_h"/>
                                          </p:val>
                                        </p:tav>
                                        <p:tav tm="100000">
                                          <p:val>
                                            <p:strVal val="#ppt_h"/>
                                          </p:val>
                                        </p:tav>
                                      </p:tavLst>
                                    </p:anim>
                                    <p:animEffect transition="in" filter="fade">
                                      <p:cBhvr>
                                        <p:cTn id="9" dur="1000"/>
                                        <p:tgtEl>
                                          <p:spTgt spid="6"/>
                                        </p:tgtEl>
                                      </p:cBhvr>
                                    </p:animEffect>
                                  </p:childTnLst>
                                </p:cTn>
                              </p:par>
                            </p:childTnLst>
                          </p:cTn>
                        </p:par>
                      </p:childTnLst>
                    </p:cTn>
                  </p:par>
                  <p:par>
                    <p:cTn id="10" fill="hold" nodeType="clickPar">
                      <p:stCondLst>
                        <p:cond delay="indefinite"/>
                      </p:stCondLst>
                      <p:childTnLst>
                        <p:par>
                          <p:cTn id="11" fill="hold" nodeType="withGroup">
                            <p:stCondLst>
                              <p:cond delay="0"/>
                            </p:stCondLst>
                            <p:childTnLst>
                              <p:par>
                                <p:cTn id="12" presetID="3" presetClass="entr" presetSubtype="10" fill="hold" grpId="0" nodeType="clickEffect">
                                  <p:stCondLst>
                                    <p:cond delay="0"/>
                                  </p:stCondLst>
                                  <p:childTnLst>
                                    <p:set>
                                      <p:cBhvr>
                                        <p:cTn id="13" dur="1" fill="hold">
                                          <p:stCondLst>
                                            <p:cond delay="0"/>
                                          </p:stCondLst>
                                        </p:cTn>
                                        <p:tgtEl>
                                          <p:spTgt spid="13"/>
                                        </p:tgtEl>
                                        <p:attrNameLst>
                                          <p:attrName>style.visibility</p:attrName>
                                        </p:attrNameLst>
                                      </p:cBhvr>
                                      <p:to>
                                        <p:strVal val="visible"/>
                                      </p:to>
                                    </p:set>
                                    <p:animEffect transition="in" filter="blinds(horizontal)">
                                      <p:cBhvr>
                                        <p:cTn id="14" dur="500"/>
                                        <p:tgtEl>
                                          <p:spTgt spid="13"/>
                                        </p:tgtEl>
                                      </p:cBhvr>
                                    </p:animEffect>
                                  </p:childTnLst>
                                </p:cTn>
                              </p:par>
                            </p:childTnLst>
                          </p:cTn>
                        </p:par>
                      </p:childTnLst>
                    </p:cTn>
                  </p:par>
                  <p:par>
                    <p:cTn id="15" fill="hold" nodeType="clickPar">
                      <p:stCondLst>
                        <p:cond delay="indefinite"/>
                      </p:stCondLst>
                      <p:childTnLst>
                        <p:par>
                          <p:cTn id="16" fill="hold" nodeType="withGroup">
                            <p:stCondLst>
                              <p:cond delay="0"/>
                            </p:stCondLst>
                            <p:childTnLst>
                              <p:par>
                                <p:cTn id="17" presetID="3" presetClass="entr" presetSubtype="10" fill="hold" grpId="0" nodeType="clickEffect">
                                  <p:stCondLst>
                                    <p:cond delay="0"/>
                                  </p:stCondLst>
                                  <p:childTnLst>
                                    <p:set>
                                      <p:cBhvr>
                                        <p:cTn id="18" dur="1" fill="hold">
                                          <p:stCondLst>
                                            <p:cond delay="0"/>
                                          </p:stCondLst>
                                        </p:cTn>
                                        <p:tgtEl>
                                          <p:spTgt spid="14"/>
                                        </p:tgtEl>
                                        <p:attrNameLst>
                                          <p:attrName>style.visibility</p:attrName>
                                        </p:attrNameLst>
                                      </p:cBhvr>
                                      <p:to>
                                        <p:strVal val="visible"/>
                                      </p:to>
                                    </p:set>
                                    <p:animEffect transition="in" filter="blinds(horizontal)">
                                      <p:cBhvr>
                                        <p:cTn id="19" dur="500"/>
                                        <p:tgtEl>
                                          <p:spTgt spid="14"/>
                                        </p:tgtEl>
                                      </p:cBhvr>
                                    </p:animEffect>
                                  </p:childTnLst>
                                </p:cTn>
                              </p:par>
                            </p:childTnLst>
                          </p:cTn>
                        </p:par>
                      </p:childTnLst>
                    </p:cTn>
                  </p:par>
                  <p:par>
                    <p:cTn id="20" fill="hold" nodeType="clickPar">
                      <p:stCondLst>
                        <p:cond delay="indefinite"/>
                      </p:stCondLst>
                      <p:childTnLst>
                        <p:par>
                          <p:cTn id="21" fill="hold" nodeType="withGroup">
                            <p:stCondLst>
                              <p:cond delay="0"/>
                            </p:stCondLst>
                            <p:childTnLst>
                              <p:par>
                                <p:cTn id="22" presetID="3" presetClass="entr" presetSubtype="10" fill="hold" grpId="0" nodeType="clickEffect">
                                  <p:stCondLst>
                                    <p:cond delay="0"/>
                                  </p:stCondLst>
                                  <p:childTnLst>
                                    <p:set>
                                      <p:cBhvr>
                                        <p:cTn id="23" dur="1" fill="hold">
                                          <p:stCondLst>
                                            <p:cond delay="0"/>
                                          </p:stCondLst>
                                        </p:cTn>
                                        <p:tgtEl>
                                          <p:spTgt spid="15"/>
                                        </p:tgtEl>
                                        <p:attrNameLst>
                                          <p:attrName>style.visibility</p:attrName>
                                        </p:attrNameLst>
                                      </p:cBhvr>
                                      <p:to>
                                        <p:strVal val="visible"/>
                                      </p:to>
                                    </p:set>
                                    <p:animEffect transition="in" filter="blinds(horizontal)">
                                      <p:cBhvr>
                                        <p:cTn id="24"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animBg="1"/>
      <p:bldP spid="15" grpId="0" animBg="1"/>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a:extLst>
              <a:ext uri="{FF2B5EF4-FFF2-40B4-BE49-F238E27FC236}">
                <a16:creationId xmlns:a16="http://schemas.microsoft.com/office/drawing/2014/main" id="{74B87815-EDBD-D74F-EDFA-5007E489CC89}"/>
              </a:ext>
            </a:extLst>
          </p:cNvPr>
          <p:cNvSpPr>
            <a:spLocks noGrp="1" noChangeArrowheads="1"/>
          </p:cNvSpPr>
          <p:nvPr>
            <p:ph type="ctrTitle"/>
          </p:nvPr>
        </p:nvSpPr>
        <p:spPr>
          <a:xfrm>
            <a:off x="1981200" y="1506539"/>
            <a:ext cx="8229600" cy="1470025"/>
          </a:xfrm>
        </p:spPr>
        <p:txBody>
          <a:bodyPr/>
          <a:lstStyle/>
          <a:p>
            <a:pPr eaLnBrk="1" hangingPunct="1"/>
            <a:r>
              <a:rPr altLang="en-US"/>
              <a:t>Supply and Demand Practice Answers</a:t>
            </a:r>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1" name="Chart 10">
            <a:extLst>
              <a:ext uri="{FF2B5EF4-FFF2-40B4-BE49-F238E27FC236}">
                <a16:creationId xmlns:a16="http://schemas.microsoft.com/office/drawing/2014/main" id="{2BD9A6AA-FFCD-B014-F069-901D4C0E7697}"/>
              </a:ext>
            </a:extLst>
          </p:cNvPr>
          <p:cNvGraphicFramePr/>
          <p:nvPr/>
        </p:nvGraphicFramePr>
        <p:xfrm>
          <a:off x="1524000" y="0"/>
          <a:ext cx="9144000" cy="6629400"/>
        </p:xfrm>
        <a:graphic>
          <a:graphicData uri="http://schemas.openxmlformats.org/drawingml/2006/chart">
            <c:chart xmlns:c="http://schemas.openxmlformats.org/drawingml/2006/chart" xmlns:r="http://schemas.openxmlformats.org/officeDocument/2006/relationships" r:id="rId2"/>
          </a:graphicData>
        </a:graphic>
      </p:graphicFrame>
      <p:sp>
        <p:nvSpPr>
          <p:cNvPr id="19462" name="AutoShape 6">
            <a:extLst>
              <a:ext uri="{FF2B5EF4-FFF2-40B4-BE49-F238E27FC236}">
                <a16:creationId xmlns:a16="http://schemas.microsoft.com/office/drawing/2014/main" id="{6F020CFA-60B3-6516-ED4A-1EECF21A8759}"/>
              </a:ext>
            </a:extLst>
          </p:cNvPr>
          <p:cNvSpPr>
            <a:spLocks noChangeArrowheads="1"/>
          </p:cNvSpPr>
          <p:nvPr/>
        </p:nvSpPr>
        <p:spPr bwMode="auto">
          <a:xfrm rot="18373857">
            <a:off x="5343525" y="1344613"/>
            <a:ext cx="1447800" cy="381000"/>
          </a:xfrm>
          <a:prstGeom prst="leftArrow">
            <a:avLst>
              <a:gd name="adj1" fmla="val 50000"/>
              <a:gd name="adj2" fmla="val 95000"/>
            </a:avLst>
          </a:prstGeom>
          <a:solidFill>
            <a:schemeClr val="accent1"/>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
        <p:nvSpPr>
          <p:cNvPr id="19463" name="Text Box 7">
            <a:extLst>
              <a:ext uri="{FF2B5EF4-FFF2-40B4-BE49-F238E27FC236}">
                <a16:creationId xmlns:a16="http://schemas.microsoft.com/office/drawing/2014/main" id="{56108D78-0C73-FF89-E985-0A4BB6304A32}"/>
              </a:ext>
            </a:extLst>
          </p:cNvPr>
          <p:cNvSpPr txBox="1">
            <a:spLocks noChangeArrowheads="1"/>
          </p:cNvSpPr>
          <p:nvPr/>
        </p:nvSpPr>
        <p:spPr bwMode="auto">
          <a:xfrm>
            <a:off x="6553200" y="609600"/>
            <a:ext cx="2209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0" i="0" u="none" strike="noStrike" kern="1200" cap="none" spc="0" normalizeH="0" baseline="0" noProof="0">
                <a:ln>
                  <a:noFill/>
                </a:ln>
                <a:solidFill>
                  <a:srgbClr val="FF0000"/>
                </a:solidFill>
                <a:effectLst/>
                <a:uLnTx/>
                <a:uFillTx/>
                <a:latin typeface="Calibri" panose="020F0502020204030204" pitchFamily="34" charset="0"/>
                <a:ea typeface="+mn-ea"/>
                <a:cs typeface="+mn-cs"/>
              </a:rPr>
              <a:t>Surplus</a:t>
            </a:r>
          </a:p>
        </p:txBody>
      </p:sp>
      <p:sp>
        <p:nvSpPr>
          <p:cNvPr id="19459" name="Line 3">
            <a:extLst>
              <a:ext uri="{FF2B5EF4-FFF2-40B4-BE49-F238E27FC236}">
                <a16:creationId xmlns:a16="http://schemas.microsoft.com/office/drawing/2014/main" id="{F6235689-363A-18F5-3ADD-77F3A8CF08D9}"/>
              </a:ext>
            </a:extLst>
          </p:cNvPr>
          <p:cNvSpPr>
            <a:spLocks noChangeShapeType="1"/>
          </p:cNvSpPr>
          <p:nvPr/>
        </p:nvSpPr>
        <p:spPr bwMode="auto">
          <a:xfrm>
            <a:off x="2286000" y="2362200"/>
            <a:ext cx="4876800" cy="0"/>
          </a:xfrm>
          <a:prstGeom prst="line">
            <a:avLst/>
          </a:prstGeom>
          <a:noFill/>
          <a:ln w="25400">
            <a:solidFill>
              <a:srgbClr val="FF0000"/>
            </a:solidFill>
            <a:prstDash val="dash"/>
            <a:round/>
            <a:headEnd/>
            <a:tailEn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19460" name="Line 4">
            <a:extLst>
              <a:ext uri="{FF2B5EF4-FFF2-40B4-BE49-F238E27FC236}">
                <a16:creationId xmlns:a16="http://schemas.microsoft.com/office/drawing/2014/main" id="{6C5FF4D5-01B4-11CE-7A63-E7CCBA7A28B7}"/>
              </a:ext>
            </a:extLst>
          </p:cNvPr>
          <p:cNvSpPr>
            <a:spLocks noChangeShapeType="1"/>
          </p:cNvSpPr>
          <p:nvPr/>
        </p:nvSpPr>
        <p:spPr bwMode="auto">
          <a:xfrm>
            <a:off x="4724400" y="2362200"/>
            <a:ext cx="0" cy="3657600"/>
          </a:xfrm>
          <a:prstGeom prst="line">
            <a:avLst/>
          </a:prstGeom>
          <a:noFill/>
          <a:ln w="25400">
            <a:solidFill>
              <a:srgbClr val="FF0000"/>
            </a:solidFill>
            <a:prstDash val="dash"/>
            <a:round/>
            <a:headEnd/>
            <a:tailEn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19461" name="Line 5">
            <a:extLst>
              <a:ext uri="{FF2B5EF4-FFF2-40B4-BE49-F238E27FC236}">
                <a16:creationId xmlns:a16="http://schemas.microsoft.com/office/drawing/2014/main" id="{A6267BF9-8ABE-6EBE-256C-02DAF2F1BD0D}"/>
              </a:ext>
            </a:extLst>
          </p:cNvPr>
          <p:cNvSpPr>
            <a:spLocks noChangeShapeType="1"/>
          </p:cNvSpPr>
          <p:nvPr/>
        </p:nvSpPr>
        <p:spPr bwMode="auto">
          <a:xfrm>
            <a:off x="7086600" y="2362200"/>
            <a:ext cx="46038" cy="3657600"/>
          </a:xfrm>
          <a:prstGeom prst="line">
            <a:avLst/>
          </a:prstGeom>
          <a:noFill/>
          <a:ln w="25400">
            <a:solidFill>
              <a:srgbClr val="FF0000"/>
            </a:solidFill>
            <a:prstDash val="dash"/>
            <a:round/>
            <a:headEnd/>
            <a:tailEn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9459"/>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9460"/>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9461"/>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9462"/>
                                        </p:tgtEl>
                                        <p:attrNameLst>
                                          <p:attrName>style.visibility</p:attrName>
                                        </p:attrNameLst>
                                      </p:cBhvr>
                                      <p:to>
                                        <p:strVal val="visible"/>
                                      </p:to>
                                    </p:set>
                                  </p:childTnLst>
                                </p:cTn>
                              </p:par>
                              <p:par>
                                <p:cTn id="19" presetID="2" presetClass="entr" presetSubtype="4" fill="hold" grpId="0" nodeType="withEffect">
                                  <p:stCondLst>
                                    <p:cond delay="0"/>
                                  </p:stCondLst>
                                  <p:childTnLst>
                                    <p:set>
                                      <p:cBhvr>
                                        <p:cTn id="20" dur="1" fill="hold">
                                          <p:stCondLst>
                                            <p:cond delay="0"/>
                                          </p:stCondLst>
                                        </p:cTn>
                                        <p:tgtEl>
                                          <p:spTgt spid="19463"/>
                                        </p:tgtEl>
                                        <p:attrNameLst>
                                          <p:attrName>style.visibility</p:attrName>
                                        </p:attrNameLst>
                                      </p:cBhvr>
                                      <p:to>
                                        <p:strVal val="visible"/>
                                      </p:to>
                                    </p:set>
                                    <p:anim calcmode="lin" valueType="num">
                                      <p:cBhvr additive="base">
                                        <p:cTn id="21" dur="500" fill="hold"/>
                                        <p:tgtEl>
                                          <p:spTgt spid="19463"/>
                                        </p:tgtEl>
                                        <p:attrNameLst>
                                          <p:attrName>ppt_x</p:attrName>
                                        </p:attrNameLst>
                                      </p:cBhvr>
                                      <p:tavLst>
                                        <p:tav tm="0">
                                          <p:val>
                                            <p:strVal val="#ppt_x"/>
                                          </p:val>
                                        </p:tav>
                                        <p:tav tm="100000">
                                          <p:val>
                                            <p:strVal val="#ppt_x"/>
                                          </p:val>
                                        </p:tav>
                                      </p:tavLst>
                                    </p:anim>
                                    <p:anim calcmode="lin" valueType="num">
                                      <p:cBhvr additive="base">
                                        <p:cTn id="22" dur="500" fill="hold"/>
                                        <p:tgtEl>
                                          <p:spTgt spid="1946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62" grpId="0" animBg="1"/>
      <p:bldP spid="19463" grpId="0"/>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2" name="Chart 11">
            <a:extLst>
              <a:ext uri="{FF2B5EF4-FFF2-40B4-BE49-F238E27FC236}">
                <a16:creationId xmlns:a16="http://schemas.microsoft.com/office/drawing/2014/main" id="{A8BB66EB-D934-A7FC-13A4-A3491D2C41BD}"/>
              </a:ext>
            </a:extLst>
          </p:cNvPr>
          <p:cNvGraphicFramePr/>
          <p:nvPr/>
        </p:nvGraphicFramePr>
        <p:xfrm>
          <a:off x="1524000" y="0"/>
          <a:ext cx="9144000" cy="6629400"/>
        </p:xfrm>
        <a:graphic>
          <a:graphicData uri="http://schemas.openxmlformats.org/drawingml/2006/chart">
            <c:chart xmlns:c="http://schemas.openxmlformats.org/drawingml/2006/chart" xmlns:r="http://schemas.openxmlformats.org/officeDocument/2006/relationships" r:id="rId2"/>
          </a:graphicData>
        </a:graphic>
      </p:graphicFrame>
      <p:sp>
        <p:nvSpPr>
          <p:cNvPr id="21509" name="Line 5">
            <a:extLst>
              <a:ext uri="{FF2B5EF4-FFF2-40B4-BE49-F238E27FC236}">
                <a16:creationId xmlns:a16="http://schemas.microsoft.com/office/drawing/2014/main" id="{F0F771D4-A545-A0A1-A3C9-2754D41DCBCA}"/>
              </a:ext>
            </a:extLst>
          </p:cNvPr>
          <p:cNvSpPr>
            <a:spLocks noChangeShapeType="1"/>
          </p:cNvSpPr>
          <p:nvPr/>
        </p:nvSpPr>
        <p:spPr bwMode="auto">
          <a:xfrm>
            <a:off x="7162800" y="4191000"/>
            <a:ext cx="46038" cy="1752600"/>
          </a:xfrm>
          <a:prstGeom prst="line">
            <a:avLst/>
          </a:prstGeom>
          <a:noFill/>
          <a:ln w="25400">
            <a:solidFill>
              <a:srgbClr val="FF0000"/>
            </a:solidFill>
            <a:prstDash val="dash"/>
            <a:round/>
            <a:headEnd/>
            <a:tailEn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21507" name="Line 3">
            <a:extLst>
              <a:ext uri="{FF2B5EF4-FFF2-40B4-BE49-F238E27FC236}">
                <a16:creationId xmlns:a16="http://schemas.microsoft.com/office/drawing/2014/main" id="{2F3CD2B7-DBA1-5FFB-F13A-9A8E3591F215}"/>
              </a:ext>
            </a:extLst>
          </p:cNvPr>
          <p:cNvSpPr>
            <a:spLocks noChangeShapeType="1"/>
          </p:cNvSpPr>
          <p:nvPr/>
        </p:nvSpPr>
        <p:spPr bwMode="auto">
          <a:xfrm>
            <a:off x="2209800" y="4114800"/>
            <a:ext cx="7239000" cy="0"/>
          </a:xfrm>
          <a:prstGeom prst="line">
            <a:avLst/>
          </a:prstGeom>
          <a:noFill/>
          <a:ln w="25400">
            <a:solidFill>
              <a:srgbClr val="FF0000"/>
            </a:solidFill>
            <a:prstDash val="dash"/>
            <a:round/>
            <a:headEnd/>
            <a:tailEn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21508" name="Line 4">
            <a:extLst>
              <a:ext uri="{FF2B5EF4-FFF2-40B4-BE49-F238E27FC236}">
                <a16:creationId xmlns:a16="http://schemas.microsoft.com/office/drawing/2014/main" id="{FD77F0C5-1E1F-B611-7D04-4FB565029A1D}"/>
              </a:ext>
            </a:extLst>
          </p:cNvPr>
          <p:cNvSpPr>
            <a:spLocks noChangeShapeType="1"/>
          </p:cNvSpPr>
          <p:nvPr/>
        </p:nvSpPr>
        <p:spPr bwMode="auto">
          <a:xfrm>
            <a:off x="4724400" y="4114800"/>
            <a:ext cx="0" cy="1828800"/>
          </a:xfrm>
          <a:prstGeom prst="line">
            <a:avLst/>
          </a:prstGeom>
          <a:noFill/>
          <a:ln w="25400">
            <a:solidFill>
              <a:srgbClr val="FF0000"/>
            </a:solidFill>
            <a:prstDash val="dash"/>
            <a:round/>
            <a:headEnd/>
            <a:tailEn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21510" name="AutoShape 6">
            <a:extLst>
              <a:ext uri="{FF2B5EF4-FFF2-40B4-BE49-F238E27FC236}">
                <a16:creationId xmlns:a16="http://schemas.microsoft.com/office/drawing/2014/main" id="{839CDDBC-07A3-8CAA-3B9B-A230A90F6B36}"/>
              </a:ext>
            </a:extLst>
          </p:cNvPr>
          <p:cNvSpPr>
            <a:spLocks noChangeArrowheads="1"/>
          </p:cNvSpPr>
          <p:nvPr/>
        </p:nvSpPr>
        <p:spPr bwMode="auto">
          <a:xfrm rot="6558206">
            <a:off x="5400675" y="4521200"/>
            <a:ext cx="914400" cy="304800"/>
          </a:xfrm>
          <a:prstGeom prst="leftArrow">
            <a:avLst>
              <a:gd name="adj1" fmla="val 50000"/>
              <a:gd name="adj2" fmla="val 75000"/>
            </a:avLst>
          </a:prstGeom>
          <a:solidFill>
            <a:schemeClr val="accent1"/>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
        <p:nvSpPr>
          <p:cNvPr id="21511" name="Text Box 7">
            <a:extLst>
              <a:ext uri="{FF2B5EF4-FFF2-40B4-BE49-F238E27FC236}">
                <a16:creationId xmlns:a16="http://schemas.microsoft.com/office/drawing/2014/main" id="{0A5A36F5-D8E6-4C2F-BB0E-BA3EBBFE8E1B}"/>
              </a:ext>
            </a:extLst>
          </p:cNvPr>
          <p:cNvSpPr txBox="1">
            <a:spLocks noChangeArrowheads="1"/>
          </p:cNvSpPr>
          <p:nvPr/>
        </p:nvSpPr>
        <p:spPr bwMode="auto">
          <a:xfrm>
            <a:off x="5105400" y="5257800"/>
            <a:ext cx="1447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0" i="0" u="none" strike="noStrike" kern="1200" cap="none" spc="0" normalizeH="0" baseline="0" noProof="0">
                <a:ln>
                  <a:noFill/>
                </a:ln>
                <a:solidFill>
                  <a:srgbClr val="FF0000"/>
                </a:solidFill>
                <a:effectLst/>
                <a:uLnTx/>
                <a:uFillTx/>
                <a:latin typeface="Calibri" panose="020F0502020204030204" pitchFamily="34" charset="0"/>
                <a:ea typeface="+mn-ea"/>
                <a:cs typeface="+mn-cs"/>
              </a:rPr>
              <a:t>Shortage</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5" presetClass="entr" presetSubtype="0" fill="hold" nodeType="clickEffect">
                                  <p:stCondLst>
                                    <p:cond delay="0"/>
                                  </p:stCondLst>
                                  <p:childTnLst>
                                    <p:set>
                                      <p:cBhvr>
                                        <p:cTn id="6" dur="1" fill="hold">
                                          <p:stCondLst>
                                            <p:cond delay="0"/>
                                          </p:stCondLst>
                                        </p:cTn>
                                        <p:tgtEl>
                                          <p:spTgt spid="21507"/>
                                        </p:tgtEl>
                                        <p:attrNameLst>
                                          <p:attrName>style.visibility</p:attrName>
                                        </p:attrNameLst>
                                      </p:cBhvr>
                                      <p:to>
                                        <p:strVal val="visible"/>
                                      </p:to>
                                    </p:set>
                                    <p:anim calcmode="lin" valueType="num">
                                      <p:cBhvr>
                                        <p:cTn id="7" dur="1000" fill="hold"/>
                                        <p:tgtEl>
                                          <p:spTgt spid="21507"/>
                                        </p:tgtEl>
                                        <p:attrNameLst>
                                          <p:attrName>ppt_w</p:attrName>
                                        </p:attrNameLst>
                                      </p:cBhvr>
                                      <p:tavLst>
                                        <p:tav tm="0">
                                          <p:val>
                                            <p:strVal val="#ppt_w*0.70"/>
                                          </p:val>
                                        </p:tav>
                                        <p:tav tm="100000">
                                          <p:val>
                                            <p:strVal val="#ppt_w"/>
                                          </p:val>
                                        </p:tav>
                                      </p:tavLst>
                                    </p:anim>
                                    <p:anim calcmode="lin" valueType="num">
                                      <p:cBhvr>
                                        <p:cTn id="8" dur="1000" fill="hold"/>
                                        <p:tgtEl>
                                          <p:spTgt spid="21507"/>
                                        </p:tgtEl>
                                        <p:attrNameLst>
                                          <p:attrName>ppt_h</p:attrName>
                                        </p:attrNameLst>
                                      </p:cBhvr>
                                      <p:tavLst>
                                        <p:tav tm="0">
                                          <p:val>
                                            <p:strVal val="#ppt_h"/>
                                          </p:val>
                                        </p:tav>
                                        <p:tav tm="100000">
                                          <p:val>
                                            <p:strVal val="#ppt_h"/>
                                          </p:val>
                                        </p:tav>
                                      </p:tavLst>
                                    </p:anim>
                                    <p:animEffect transition="in" filter="fade">
                                      <p:cBhvr>
                                        <p:cTn id="9" dur="1000"/>
                                        <p:tgtEl>
                                          <p:spTgt spid="21507"/>
                                        </p:tgtEl>
                                      </p:cBhvr>
                                    </p:animEffect>
                                  </p:childTnLst>
                                </p:cTn>
                              </p:par>
                            </p:childTnLst>
                          </p:cTn>
                        </p:par>
                      </p:childTnLst>
                    </p:cTn>
                  </p:par>
                  <p:par>
                    <p:cTn id="10" fill="hold" nodeType="clickPar">
                      <p:stCondLst>
                        <p:cond delay="indefinite"/>
                      </p:stCondLst>
                      <p:childTnLst>
                        <p:par>
                          <p:cTn id="11" fill="hold" nodeType="withGroup">
                            <p:stCondLst>
                              <p:cond delay="0"/>
                            </p:stCondLst>
                            <p:childTnLst>
                              <p:par>
                                <p:cTn id="12" presetID="55" presetClass="entr" presetSubtype="0" fill="hold" nodeType="clickEffect">
                                  <p:stCondLst>
                                    <p:cond delay="0"/>
                                  </p:stCondLst>
                                  <p:childTnLst>
                                    <p:set>
                                      <p:cBhvr>
                                        <p:cTn id="13" dur="1" fill="hold">
                                          <p:stCondLst>
                                            <p:cond delay="0"/>
                                          </p:stCondLst>
                                        </p:cTn>
                                        <p:tgtEl>
                                          <p:spTgt spid="21508"/>
                                        </p:tgtEl>
                                        <p:attrNameLst>
                                          <p:attrName>style.visibility</p:attrName>
                                        </p:attrNameLst>
                                      </p:cBhvr>
                                      <p:to>
                                        <p:strVal val="visible"/>
                                      </p:to>
                                    </p:set>
                                    <p:anim calcmode="lin" valueType="num">
                                      <p:cBhvr>
                                        <p:cTn id="14" dur="1000" fill="hold"/>
                                        <p:tgtEl>
                                          <p:spTgt spid="21508"/>
                                        </p:tgtEl>
                                        <p:attrNameLst>
                                          <p:attrName>ppt_w</p:attrName>
                                        </p:attrNameLst>
                                      </p:cBhvr>
                                      <p:tavLst>
                                        <p:tav tm="0">
                                          <p:val>
                                            <p:strVal val="#ppt_w*0.70"/>
                                          </p:val>
                                        </p:tav>
                                        <p:tav tm="100000">
                                          <p:val>
                                            <p:strVal val="#ppt_w"/>
                                          </p:val>
                                        </p:tav>
                                      </p:tavLst>
                                    </p:anim>
                                    <p:anim calcmode="lin" valueType="num">
                                      <p:cBhvr>
                                        <p:cTn id="15" dur="1000" fill="hold"/>
                                        <p:tgtEl>
                                          <p:spTgt spid="21508"/>
                                        </p:tgtEl>
                                        <p:attrNameLst>
                                          <p:attrName>ppt_h</p:attrName>
                                        </p:attrNameLst>
                                      </p:cBhvr>
                                      <p:tavLst>
                                        <p:tav tm="0">
                                          <p:val>
                                            <p:strVal val="#ppt_h"/>
                                          </p:val>
                                        </p:tav>
                                        <p:tav tm="100000">
                                          <p:val>
                                            <p:strVal val="#ppt_h"/>
                                          </p:val>
                                        </p:tav>
                                      </p:tavLst>
                                    </p:anim>
                                    <p:animEffect transition="in" filter="fade">
                                      <p:cBhvr>
                                        <p:cTn id="16" dur="1000"/>
                                        <p:tgtEl>
                                          <p:spTgt spid="21508"/>
                                        </p:tgtEl>
                                      </p:cBhvr>
                                    </p:animEffect>
                                  </p:childTnLst>
                                </p:cTn>
                              </p:par>
                            </p:childTnLst>
                          </p:cTn>
                        </p:par>
                      </p:childTnLst>
                    </p:cTn>
                  </p:par>
                  <p:par>
                    <p:cTn id="17" fill="hold" nodeType="clickPar">
                      <p:stCondLst>
                        <p:cond delay="indefinite"/>
                      </p:stCondLst>
                      <p:childTnLst>
                        <p:par>
                          <p:cTn id="18" fill="hold" nodeType="withGroup">
                            <p:stCondLst>
                              <p:cond delay="0"/>
                            </p:stCondLst>
                            <p:childTnLst>
                              <p:par>
                                <p:cTn id="19" presetID="55" presetClass="entr" presetSubtype="0" fill="hold" nodeType="clickEffect">
                                  <p:stCondLst>
                                    <p:cond delay="0"/>
                                  </p:stCondLst>
                                  <p:childTnLst>
                                    <p:set>
                                      <p:cBhvr>
                                        <p:cTn id="20" dur="1" fill="hold">
                                          <p:stCondLst>
                                            <p:cond delay="0"/>
                                          </p:stCondLst>
                                        </p:cTn>
                                        <p:tgtEl>
                                          <p:spTgt spid="21509"/>
                                        </p:tgtEl>
                                        <p:attrNameLst>
                                          <p:attrName>style.visibility</p:attrName>
                                        </p:attrNameLst>
                                      </p:cBhvr>
                                      <p:to>
                                        <p:strVal val="visible"/>
                                      </p:to>
                                    </p:set>
                                    <p:anim calcmode="lin" valueType="num">
                                      <p:cBhvr>
                                        <p:cTn id="21" dur="1000" fill="hold"/>
                                        <p:tgtEl>
                                          <p:spTgt spid="21509"/>
                                        </p:tgtEl>
                                        <p:attrNameLst>
                                          <p:attrName>ppt_w</p:attrName>
                                        </p:attrNameLst>
                                      </p:cBhvr>
                                      <p:tavLst>
                                        <p:tav tm="0">
                                          <p:val>
                                            <p:strVal val="#ppt_w*0.70"/>
                                          </p:val>
                                        </p:tav>
                                        <p:tav tm="100000">
                                          <p:val>
                                            <p:strVal val="#ppt_w"/>
                                          </p:val>
                                        </p:tav>
                                      </p:tavLst>
                                    </p:anim>
                                    <p:anim calcmode="lin" valueType="num">
                                      <p:cBhvr>
                                        <p:cTn id="22" dur="1000" fill="hold"/>
                                        <p:tgtEl>
                                          <p:spTgt spid="21509"/>
                                        </p:tgtEl>
                                        <p:attrNameLst>
                                          <p:attrName>ppt_h</p:attrName>
                                        </p:attrNameLst>
                                      </p:cBhvr>
                                      <p:tavLst>
                                        <p:tav tm="0">
                                          <p:val>
                                            <p:strVal val="#ppt_h"/>
                                          </p:val>
                                        </p:tav>
                                        <p:tav tm="100000">
                                          <p:val>
                                            <p:strVal val="#ppt_h"/>
                                          </p:val>
                                        </p:tav>
                                      </p:tavLst>
                                    </p:anim>
                                    <p:animEffect transition="in" filter="fade">
                                      <p:cBhvr>
                                        <p:cTn id="23" dur="1000"/>
                                        <p:tgtEl>
                                          <p:spTgt spid="21509"/>
                                        </p:tgtEl>
                                      </p:cBhvr>
                                    </p:animEffect>
                                  </p:childTnLst>
                                </p:cTn>
                              </p:par>
                            </p:childTnLst>
                          </p:cTn>
                        </p:par>
                      </p:childTnLst>
                    </p:cTn>
                  </p:par>
                  <p:par>
                    <p:cTn id="24" fill="hold" nodeType="clickPar">
                      <p:stCondLst>
                        <p:cond delay="indefinite"/>
                      </p:stCondLst>
                      <p:childTnLst>
                        <p:par>
                          <p:cTn id="25" fill="hold" nodeType="withGroup">
                            <p:stCondLst>
                              <p:cond delay="0"/>
                            </p:stCondLst>
                            <p:childTnLst>
                              <p:par>
                                <p:cTn id="26" presetID="2" presetClass="entr" presetSubtype="4" fill="hold" grpId="0" nodeType="clickEffect">
                                  <p:stCondLst>
                                    <p:cond delay="0"/>
                                  </p:stCondLst>
                                  <p:childTnLst>
                                    <p:set>
                                      <p:cBhvr>
                                        <p:cTn id="27" dur="1" fill="hold">
                                          <p:stCondLst>
                                            <p:cond delay="0"/>
                                          </p:stCondLst>
                                        </p:cTn>
                                        <p:tgtEl>
                                          <p:spTgt spid="21510"/>
                                        </p:tgtEl>
                                        <p:attrNameLst>
                                          <p:attrName>style.visibility</p:attrName>
                                        </p:attrNameLst>
                                      </p:cBhvr>
                                      <p:to>
                                        <p:strVal val="visible"/>
                                      </p:to>
                                    </p:set>
                                    <p:anim calcmode="lin" valueType="num">
                                      <p:cBhvr additive="base">
                                        <p:cTn id="28" dur="500" fill="hold"/>
                                        <p:tgtEl>
                                          <p:spTgt spid="21510"/>
                                        </p:tgtEl>
                                        <p:attrNameLst>
                                          <p:attrName>ppt_x</p:attrName>
                                        </p:attrNameLst>
                                      </p:cBhvr>
                                      <p:tavLst>
                                        <p:tav tm="0">
                                          <p:val>
                                            <p:strVal val="#ppt_x"/>
                                          </p:val>
                                        </p:tav>
                                        <p:tav tm="100000">
                                          <p:val>
                                            <p:strVal val="#ppt_x"/>
                                          </p:val>
                                        </p:tav>
                                      </p:tavLst>
                                    </p:anim>
                                    <p:anim calcmode="lin" valueType="num">
                                      <p:cBhvr additive="base">
                                        <p:cTn id="29" dur="500" fill="hold"/>
                                        <p:tgtEl>
                                          <p:spTgt spid="21510"/>
                                        </p:tgtEl>
                                        <p:attrNameLst>
                                          <p:attrName>ppt_y</p:attrName>
                                        </p:attrNameLst>
                                      </p:cBhvr>
                                      <p:tavLst>
                                        <p:tav tm="0">
                                          <p:val>
                                            <p:strVal val="1+#ppt_h/2"/>
                                          </p:val>
                                        </p:tav>
                                        <p:tav tm="100000">
                                          <p:val>
                                            <p:strVal val="#ppt_y"/>
                                          </p:val>
                                        </p:tav>
                                      </p:tavLst>
                                    </p:anim>
                                  </p:childTnLst>
                                </p:cTn>
                              </p:par>
                              <p:par>
                                <p:cTn id="30" presetID="2" presetClass="entr" presetSubtype="4" fill="hold" grpId="0" nodeType="withEffect">
                                  <p:stCondLst>
                                    <p:cond delay="0"/>
                                  </p:stCondLst>
                                  <p:childTnLst>
                                    <p:set>
                                      <p:cBhvr>
                                        <p:cTn id="31" dur="1" fill="hold">
                                          <p:stCondLst>
                                            <p:cond delay="0"/>
                                          </p:stCondLst>
                                        </p:cTn>
                                        <p:tgtEl>
                                          <p:spTgt spid="21511"/>
                                        </p:tgtEl>
                                        <p:attrNameLst>
                                          <p:attrName>style.visibility</p:attrName>
                                        </p:attrNameLst>
                                      </p:cBhvr>
                                      <p:to>
                                        <p:strVal val="visible"/>
                                      </p:to>
                                    </p:set>
                                    <p:anim calcmode="lin" valueType="num">
                                      <p:cBhvr additive="base">
                                        <p:cTn id="32" dur="500" fill="hold"/>
                                        <p:tgtEl>
                                          <p:spTgt spid="21511"/>
                                        </p:tgtEl>
                                        <p:attrNameLst>
                                          <p:attrName>ppt_x</p:attrName>
                                        </p:attrNameLst>
                                      </p:cBhvr>
                                      <p:tavLst>
                                        <p:tav tm="0">
                                          <p:val>
                                            <p:strVal val="#ppt_x"/>
                                          </p:val>
                                        </p:tav>
                                        <p:tav tm="100000">
                                          <p:val>
                                            <p:strVal val="#ppt_x"/>
                                          </p:val>
                                        </p:tav>
                                      </p:tavLst>
                                    </p:anim>
                                    <p:anim calcmode="lin" valueType="num">
                                      <p:cBhvr additive="base">
                                        <p:cTn id="33" dur="500" fill="hold"/>
                                        <p:tgtEl>
                                          <p:spTgt spid="215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10" grpId="0" animBg="1"/>
      <p:bldP spid="21511" grpId="0"/>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Text Box 5">
            <a:extLst>
              <a:ext uri="{FF2B5EF4-FFF2-40B4-BE49-F238E27FC236}">
                <a16:creationId xmlns:a16="http://schemas.microsoft.com/office/drawing/2014/main" id="{736127F6-AB5B-A431-E20D-CB83412322D9}"/>
              </a:ext>
            </a:extLst>
          </p:cNvPr>
          <p:cNvSpPr txBox="1">
            <a:spLocks noChangeArrowheads="1"/>
          </p:cNvSpPr>
          <p:nvPr/>
        </p:nvSpPr>
        <p:spPr bwMode="auto">
          <a:xfrm>
            <a:off x="5029200" y="4800600"/>
            <a:ext cx="609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0" i="0" u="none" strike="noStrike" kern="1200" cap="none" spc="0" normalizeH="0" baseline="0" noProof="0">
                <a:ln>
                  <a:noFill/>
                </a:ln>
                <a:solidFill>
                  <a:prstClr val="black"/>
                </a:solidFill>
                <a:effectLst/>
                <a:uLnTx/>
                <a:uFillTx/>
                <a:latin typeface="Calibri" panose="020F0502020204030204" pitchFamily="34" charset="0"/>
                <a:ea typeface="+mn-ea"/>
                <a:cs typeface="+mn-cs"/>
              </a:rPr>
              <a:t>6</a:t>
            </a:r>
          </a:p>
        </p:txBody>
      </p:sp>
      <p:graphicFrame>
        <p:nvGraphicFramePr>
          <p:cNvPr id="9" name="Chart 8">
            <a:extLst>
              <a:ext uri="{FF2B5EF4-FFF2-40B4-BE49-F238E27FC236}">
                <a16:creationId xmlns:a16="http://schemas.microsoft.com/office/drawing/2014/main" id="{1188F1AC-385A-71FC-8989-6C0115DDEC15}"/>
              </a:ext>
            </a:extLst>
          </p:cNvPr>
          <p:cNvGraphicFramePr/>
          <p:nvPr/>
        </p:nvGraphicFramePr>
        <p:xfrm>
          <a:off x="1524000" y="0"/>
          <a:ext cx="9144000" cy="6629400"/>
        </p:xfrm>
        <a:graphic>
          <a:graphicData uri="http://schemas.openxmlformats.org/drawingml/2006/chart">
            <c:chart xmlns:c="http://schemas.openxmlformats.org/drawingml/2006/chart" xmlns:r="http://schemas.openxmlformats.org/officeDocument/2006/relationships" r:id="rId2"/>
          </a:graphicData>
        </a:graphic>
      </p:graphicFrame>
      <p:sp>
        <p:nvSpPr>
          <p:cNvPr id="63492" name="Text Box 7">
            <a:extLst>
              <a:ext uri="{FF2B5EF4-FFF2-40B4-BE49-F238E27FC236}">
                <a16:creationId xmlns:a16="http://schemas.microsoft.com/office/drawing/2014/main" id="{64598038-64D9-B5ED-FC37-57F3DF9F55B0}"/>
              </a:ext>
            </a:extLst>
          </p:cNvPr>
          <p:cNvSpPr txBox="1">
            <a:spLocks noChangeArrowheads="1"/>
          </p:cNvSpPr>
          <p:nvPr/>
        </p:nvSpPr>
        <p:spPr bwMode="auto">
          <a:xfrm>
            <a:off x="4953000" y="762000"/>
            <a:ext cx="28194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0" i="0" u="none" strike="noStrike" kern="1200" cap="none" spc="0" normalizeH="0" baseline="0" noProof="0">
                <a:ln>
                  <a:noFill/>
                </a:ln>
                <a:solidFill>
                  <a:srgbClr val="FF0000"/>
                </a:solidFill>
                <a:effectLst/>
                <a:uLnTx/>
                <a:uFillTx/>
                <a:latin typeface="Calibri" panose="020F0502020204030204" pitchFamily="34" charset="0"/>
                <a:ea typeface="+mn-ea"/>
                <a:cs typeface="+mn-cs"/>
              </a:rPr>
              <a:t>Market Equilibrium</a:t>
            </a:r>
          </a:p>
        </p:txBody>
      </p:sp>
      <p:sp>
        <p:nvSpPr>
          <p:cNvPr id="63493" name="AutoShape 6">
            <a:extLst>
              <a:ext uri="{FF2B5EF4-FFF2-40B4-BE49-F238E27FC236}">
                <a16:creationId xmlns:a16="http://schemas.microsoft.com/office/drawing/2014/main" id="{64C18D25-B858-6BEE-1C5E-440C19353A37}"/>
              </a:ext>
            </a:extLst>
          </p:cNvPr>
          <p:cNvSpPr>
            <a:spLocks noChangeArrowheads="1"/>
          </p:cNvSpPr>
          <p:nvPr/>
        </p:nvSpPr>
        <p:spPr bwMode="auto">
          <a:xfrm rot="16696435">
            <a:off x="5359400" y="2078038"/>
            <a:ext cx="1447800" cy="381000"/>
          </a:xfrm>
          <a:prstGeom prst="leftArrow">
            <a:avLst>
              <a:gd name="adj1" fmla="val 50000"/>
              <a:gd name="adj2" fmla="val 95000"/>
            </a:avLst>
          </a:prstGeom>
          <a:solidFill>
            <a:schemeClr val="accent1"/>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
        <p:nvSpPr>
          <p:cNvPr id="63494" name="Line 3">
            <a:extLst>
              <a:ext uri="{FF2B5EF4-FFF2-40B4-BE49-F238E27FC236}">
                <a16:creationId xmlns:a16="http://schemas.microsoft.com/office/drawing/2014/main" id="{5DE9EFC2-BFB9-356C-10C8-FDEBD2EB6EAE}"/>
              </a:ext>
            </a:extLst>
          </p:cNvPr>
          <p:cNvSpPr>
            <a:spLocks noChangeShapeType="1"/>
          </p:cNvSpPr>
          <p:nvPr/>
        </p:nvSpPr>
        <p:spPr bwMode="auto">
          <a:xfrm>
            <a:off x="2286000" y="3200400"/>
            <a:ext cx="3657600" cy="0"/>
          </a:xfrm>
          <a:prstGeom prst="line">
            <a:avLst/>
          </a:prstGeom>
          <a:noFill/>
          <a:ln w="25400">
            <a:solidFill>
              <a:srgbClr val="FF0000"/>
            </a:solidFill>
            <a:prstDash val="dash"/>
            <a:round/>
            <a:headEnd/>
            <a:tailEn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63495" name="Line 4">
            <a:extLst>
              <a:ext uri="{FF2B5EF4-FFF2-40B4-BE49-F238E27FC236}">
                <a16:creationId xmlns:a16="http://schemas.microsoft.com/office/drawing/2014/main" id="{0D8C7067-A432-E761-0E2D-A0B979E4CC5F}"/>
              </a:ext>
            </a:extLst>
          </p:cNvPr>
          <p:cNvSpPr>
            <a:spLocks noChangeShapeType="1"/>
          </p:cNvSpPr>
          <p:nvPr/>
        </p:nvSpPr>
        <p:spPr bwMode="auto">
          <a:xfrm>
            <a:off x="5867400" y="3200400"/>
            <a:ext cx="0" cy="2667000"/>
          </a:xfrm>
          <a:prstGeom prst="line">
            <a:avLst/>
          </a:prstGeom>
          <a:noFill/>
          <a:ln w="25400">
            <a:solidFill>
              <a:srgbClr val="FF0000"/>
            </a:solidFill>
            <a:prstDash val="dash"/>
            <a:round/>
            <a:headEnd/>
            <a:tailEn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hart 6">
            <a:extLst>
              <a:ext uri="{FF2B5EF4-FFF2-40B4-BE49-F238E27FC236}">
                <a16:creationId xmlns:a16="http://schemas.microsoft.com/office/drawing/2014/main" id="{8E51DD15-DE7C-15CC-EE52-6688477687B3}"/>
              </a:ext>
            </a:extLst>
          </p:cNvPr>
          <p:cNvGraphicFramePr/>
          <p:nvPr/>
        </p:nvGraphicFramePr>
        <p:xfrm>
          <a:off x="1524000" y="0"/>
          <a:ext cx="9144000" cy="6858000"/>
        </p:xfrm>
        <a:graphic>
          <a:graphicData uri="http://schemas.openxmlformats.org/drawingml/2006/chart">
            <c:chart xmlns:c="http://schemas.openxmlformats.org/drawingml/2006/chart" xmlns:r="http://schemas.openxmlformats.org/officeDocument/2006/relationships" r:id="rId2"/>
          </a:graphicData>
        </a:graphic>
      </p:graphicFrame>
      <p:sp>
        <p:nvSpPr>
          <p:cNvPr id="64515" name="Line 8">
            <a:extLst>
              <a:ext uri="{FF2B5EF4-FFF2-40B4-BE49-F238E27FC236}">
                <a16:creationId xmlns:a16="http://schemas.microsoft.com/office/drawing/2014/main" id="{6BAAB56D-D705-0E89-27E8-20C7899EDE26}"/>
              </a:ext>
            </a:extLst>
          </p:cNvPr>
          <p:cNvSpPr>
            <a:spLocks noChangeShapeType="1"/>
          </p:cNvSpPr>
          <p:nvPr/>
        </p:nvSpPr>
        <p:spPr bwMode="auto">
          <a:xfrm>
            <a:off x="5715000" y="2438400"/>
            <a:ext cx="46038" cy="3733800"/>
          </a:xfrm>
          <a:prstGeom prst="line">
            <a:avLst/>
          </a:prstGeom>
          <a:noFill/>
          <a:ln w="25400">
            <a:solidFill>
              <a:srgbClr val="FF0000"/>
            </a:solidFill>
            <a:prstDash val="dash"/>
            <a:round/>
            <a:headEnd/>
            <a:tailEn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64516" name="Line 7">
            <a:extLst>
              <a:ext uri="{FF2B5EF4-FFF2-40B4-BE49-F238E27FC236}">
                <a16:creationId xmlns:a16="http://schemas.microsoft.com/office/drawing/2014/main" id="{C453239C-1E4E-9AB8-3679-2E20DED148B3}"/>
              </a:ext>
            </a:extLst>
          </p:cNvPr>
          <p:cNvSpPr>
            <a:spLocks noChangeShapeType="1"/>
          </p:cNvSpPr>
          <p:nvPr/>
        </p:nvSpPr>
        <p:spPr bwMode="auto">
          <a:xfrm>
            <a:off x="2286000" y="2392363"/>
            <a:ext cx="3429000" cy="0"/>
          </a:xfrm>
          <a:prstGeom prst="line">
            <a:avLst/>
          </a:prstGeom>
          <a:noFill/>
          <a:ln w="25400">
            <a:solidFill>
              <a:srgbClr val="FF0000"/>
            </a:solidFill>
            <a:prstDash val="dash"/>
            <a:round/>
            <a:headEnd/>
            <a:tailEn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a:extLst>
              <a:ext uri="{FF2B5EF4-FFF2-40B4-BE49-F238E27FC236}">
                <a16:creationId xmlns:a16="http://schemas.microsoft.com/office/drawing/2014/main" id="{F11D48B2-93E1-BBC2-32B3-7142BC3825B7}"/>
              </a:ext>
            </a:extLst>
          </p:cNvPr>
          <p:cNvSpPr>
            <a:spLocks noGrp="1" noChangeArrowheads="1"/>
          </p:cNvSpPr>
          <p:nvPr>
            <p:ph type="title"/>
          </p:nvPr>
        </p:nvSpPr>
        <p:spPr>
          <a:xfrm>
            <a:off x="2438400" y="457200"/>
            <a:ext cx="7772400" cy="1143000"/>
          </a:xfrm>
        </p:spPr>
        <p:txBody>
          <a:bodyPr rtlCol="0">
            <a:normAutofit fontScale="90000"/>
          </a:bodyPr>
          <a:lstStyle/>
          <a:p>
            <a:pPr eaLnBrk="1" fontAlgn="auto" hangingPunct="1">
              <a:spcAft>
                <a:spcPts val="0"/>
              </a:spcAft>
              <a:defRPr/>
            </a:pPr>
            <a:r>
              <a:rPr lang="en-US" sz="3200" dirty="0"/>
              <a:t>1. The income of the Chapel Hill townies declines after an early loss during March Madness.</a:t>
            </a:r>
            <a:r>
              <a:rPr lang="en-US" dirty="0"/>
              <a:t> </a:t>
            </a:r>
          </a:p>
        </p:txBody>
      </p:sp>
      <p:sp>
        <p:nvSpPr>
          <p:cNvPr id="65539" name="Line 4">
            <a:extLst>
              <a:ext uri="{FF2B5EF4-FFF2-40B4-BE49-F238E27FC236}">
                <a16:creationId xmlns:a16="http://schemas.microsoft.com/office/drawing/2014/main" id="{F8E656BC-0FBE-5F81-78D1-6CF9D99F7BC1}"/>
              </a:ext>
            </a:extLst>
          </p:cNvPr>
          <p:cNvSpPr>
            <a:spLocks noChangeShapeType="1"/>
          </p:cNvSpPr>
          <p:nvPr/>
        </p:nvSpPr>
        <p:spPr bwMode="auto">
          <a:xfrm>
            <a:off x="3429000" y="2362200"/>
            <a:ext cx="0" cy="381000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65540" name="Line 5">
            <a:extLst>
              <a:ext uri="{FF2B5EF4-FFF2-40B4-BE49-F238E27FC236}">
                <a16:creationId xmlns:a16="http://schemas.microsoft.com/office/drawing/2014/main" id="{485EB58F-6B5E-0A4E-A3FF-EE7CED7AA4D9}"/>
              </a:ext>
            </a:extLst>
          </p:cNvPr>
          <p:cNvSpPr>
            <a:spLocks noChangeShapeType="1"/>
          </p:cNvSpPr>
          <p:nvPr/>
        </p:nvSpPr>
        <p:spPr bwMode="auto">
          <a:xfrm>
            <a:off x="3429000" y="6172200"/>
            <a:ext cx="4876800" cy="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65541" name="Text Box 6">
            <a:extLst>
              <a:ext uri="{FF2B5EF4-FFF2-40B4-BE49-F238E27FC236}">
                <a16:creationId xmlns:a16="http://schemas.microsoft.com/office/drawing/2014/main" id="{B3B9A038-BDEF-2ED6-0A0B-9D2C664A7885}"/>
              </a:ext>
            </a:extLst>
          </p:cNvPr>
          <p:cNvSpPr txBox="1">
            <a:spLocks noChangeArrowheads="1"/>
          </p:cNvSpPr>
          <p:nvPr/>
        </p:nvSpPr>
        <p:spPr bwMode="auto">
          <a:xfrm>
            <a:off x="8077200" y="6248400"/>
            <a:ext cx="1752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Quantity</a:t>
            </a:r>
          </a:p>
        </p:txBody>
      </p:sp>
      <p:sp>
        <p:nvSpPr>
          <p:cNvPr id="65542" name="Text Box 7">
            <a:extLst>
              <a:ext uri="{FF2B5EF4-FFF2-40B4-BE49-F238E27FC236}">
                <a16:creationId xmlns:a16="http://schemas.microsoft.com/office/drawing/2014/main" id="{2AEDB4CB-78A3-735B-CD33-BDDE2367E4F3}"/>
              </a:ext>
            </a:extLst>
          </p:cNvPr>
          <p:cNvSpPr txBox="1">
            <a:spLocks noChangeArrowheads="1"/>
          </p:cNvSpPr>
          <p:nvPr/>
        </p:nvSpPr>
        <p:spPr bwMode="auto">
          <a:xfrm rot="16200000">
            <a:off x="2286000" y="2209800"/>
            <a:ext cx="1219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Price</a:t>
            </a:r>
          </a:p>
        </p:txBody>
      </p:sp>
      <p:sp>
        <p:nvSpPr>
          <p:cNvPr id="65543" name="Line 8">
            <a:extLst>
              <a:ext uri="{FF2B5EF4-FFF2-40B4-BE49-F238E27FC236}">
                <a16:creationId xmlns:a16="http://schemas.microsoft.com/office/drawing/2014/main" id="{E6B9AB67-47F9-A537-AE9D-2E8660A6BC88}"/>
              </a:ext>
            </a:extLst>
          </p:cNvPr>
          <p:cNvSpPr>
            <a:spLocks noChangeShapeType="1"/>
          </p:cNvSpPr>
          <p:nvPr/>
        </p:nvSpPr>
        <p:spPr bwMode="auto">
          <a:xfrm>
            <a:off x="4953000" y="1981200"/>
            <a:ext cx="3581400" cy="3276600"/>
          </a:xfrm>
          <a:prstGeom prst="line">
            <a:avLst/>
          </a:prstGeom>
          <a:noFill/>
          <a:ln w="44450">
            <a:solidFill>
              <a:srgbClr val="0000FF"/>
            </a:solidFill>
            <a:round/>
            <a:headEnd type="arrow" w="med" len="med"/>
            <a:tailEnd type="arrow" w="med" len="me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65544" name="Line 9">
            <a:extLst>
              <a:ext uri="{FF2B5EF4-FFF2-40B4-BE49-F238E27FC236}">
                <a16:creationId xmlns:a16="http://schemas.microsoft.com/office/drawing/2014/main" id="{DA0584FA-001B-B7D8-1221-2BF4AE048CC5}"/>
              </a:ext>
            </a:extLst>
          </p:cNvPr>
          <p:cNvSpPr>
            <a:spLocks noChangeShapeType="1"/>
          </p:cNvSpPr>
          <p:nvPr/>
        </p:nvSpPr>
        <p:spPr bwMode="auto">
          <a:xfrm flipV="1">
            <a:off x="4267200" y="2590800"/>
            <a:ext cx="3581400" cy="3200400"/>
          </a:xfrm>
          <a:prstGeom prst="line">
            <a:avLst/>
          </a:prstGeom>
          <a:noFill/>
          <a:ln w="38100">
            <a:solidFill>
              <a:srgbClr val="FF0000"/>
            </a:solidFill>
            <a:round/>
            <a:headEnd type="arrow" w="med" len="med"/>
            <a:tailEnd type="arrow" w="med" len="me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65545" name="Text Box 10">
            <a:extLst>
              <a:ext uri="{FF2B5EF4-FFF2-40B4-BE49-F238E27FC236}">
                <a16:creationId xmlns:a16="http://schemas.microsoft.com/office/drawing/2014/main" id="{5467FEA1-F989-2DA7-B22D-E7D836892209}"/>
              </a:ext>
            </a:extLst>
          </p:cNvPr>
          <p:cNvSpPr txBox="1">
            <a:spLocks noChangeArrowheads="1"/>
          </p:cNvSpPr>
          <p:nvPr/>
        </p:nvSpPr>
        <p:spPr bwMode="auto">
          <a:xfrm>
            <a:off x="8610600" y="4953000"/>
            <a:ext cx="990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D</a:t>
            </a:r>
          </a:p>
        </p:txBody>
      </p:sp>
      <p:sp>
        <p:nvSpPr>
          <p:cNvPr id="65546" name="Text Box 11">
            <a:extLst>
              <a:ext uri="{FF2B5EF4-FFF2-40B4-BE49-F238E27FC236}">
                <a16:creationId xmlns:a16="http://schemas.microsoft.com/office/drawing/2014/main" id="{B1984BD7-C502-D955-9652-AF0519A1547E}"/>
              </a:ext>
            </a:extLst>
          </p:cNvPr>
          <p:cNvSpPr txBox="1">
            <a:spLocks noChangeArrowheads="1"/>
          </p:cNvSpPr>
          <p:nvPr/>
        </p:nvSpPr>
        <p:spPr bwMode="auto">
          <a:xfrm>
            <a:off x="7924800" y="2514600"/>
            <a:ext cx="838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S</a:t>
            </a:r>
          </a:p>
        </p:txBody>
      </p:sp>
      <p:sp>
        <p:nvSpPr>
          <p:cNvPr id="3084" name="Line 12">
            <a:extLst>
              <a:ext uri="{FF2B5EF4-FFF2-40B4-BE49-F238E27FC236}">
                <a16:creationId xmlns:a16="http://schemas.microsoft.com/office/drawing/2014/main" id="{492FCCD1-DB46-8034-2CDC-5437AA67180D}"/>
              </a:ext>
            </a:extLst>
          </p:cNvPr>
          <p:cNvSpPr>
            <a:spLocks noChangeShapeType="1"/>
          </p:cNvSpPr>
          <p:nvPr/>
        </p:nvSpPr>
        <p:spPr bwMode="auto">
          <a:xfrm>
            <a:off x="4191000" y="2743200"/>
            <a:ext cx="3581400" cy="3276600"/>
          </a:xfrm>
          <a:prstGeom prst="line">
            <a:avLst/>
          </a:prstGeom>
          <a:noFill/>
          <a:ln w="44450">
            <a:solidFill>
              <a:srgbClr val="0000FF"/>
            </a:solidFill>
            <a:round/>
            <a:headEnd type="arrow" w="med" len="med"/>
            <a:tailEnd type="arrow" w="med" len="me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3085" name="Text Box 13">
            <a:extLst>
              <a:ext uri="{FF2B5EF4-FFF2-40B4-BE49-F238E27FC236}">
                <a16:creationId xmlns:a16="http://schemas.microsoft.com/office/drawing/2014/main" id="{F7BC80B0-8420-965B-8387-89821FC55B56}"/>
              </a:ext>
            </a:extLst>
          </p:cNvPr>
          <p:cNvSpPr txBox="1">
            <a:spLocks noChangeArrowheads="1"/>
          </p:cNvSpPr>
          <p:nvPr/>
        </p:nvSpPr>
        <p:spPr bwMode="auto">
          <a:xfrm>
            <a:off x="7772400" y="5638800"/>
            <a:ext cx="990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D</a:t>
            </a:r>
            <a:r>
              <a:rPr kumimoji="0" lang="en-US" altLang="en-US" sz="2400" b="1" i="0" u="none" strike="noStrike" kern="1200" cap="none" spc="0" normalizeH="0" baseline="-25000" noProof="0">
                <a:ln>
                  <a:noFill/>
                </a:ln>
                <a:solidFill>
                  <a:prstClr val="black"/>
                </a:solidFill>
                <a:effectLst/>
                <a:uLnTx/>
                <a:uFillTx/>
                <a:latin typeface="Calibri" panose="020F0502020204030204" pitchFamily="34" charset="0"/>
                <a:ea typeface="+mn-ea"/>
                <a:cs typeface="+mn-cs"/>
              </a:rPr>
              <a:t>1</a:t>
            </a:r>
            <a:endPar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
        <p:nvSpPr>
          <p:cNvPr id="3086" name="Line 14">
            <a:extLst>
              <a:ext uri="{FF2B5EF4-FFF2-40B4-BE49-F238E27FC236}">
                <a16:creationId xmlns:a16="http://schemas.microsoft.com/office/drawing/2014/main" id="{CD789DDE-BF25-D47C-B689-253466A4D438}"/>
              </a:ext>
            </a:extLst>
          </p:cNvPr>
          <p:cNvSpPr>
            <a:spLocks noChangeShapeType="1"/>
          </p:cNvSpPr>
          <p:nvPr/>
        </p:nvSpPr>
        <p:spPr bwMode="auto">
          <a:xfrm flipH="1">
            <a:off x="3429000" y="3581400"/>
            <a:ext cx="3200400" cy="0"/>
          </a:xfrm>
          <a:prstGeom prst="line">
            <a:avLst/>
          </a:prstGeom>
          <a:noFill/>
          <a:ln w="25400">
            <a:solidFill>
              <a:schemeClr val="tx1"/>
            </a:solidFill>
            <a:prstDash val="dash"/>
            <a:round/>
            <a:headEnd/>
            <a:tailEn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3087" name="Line 15">
            <a:extLst>
              <a:ext uri="{FF2B5EF4-FFF2-40B4-BE49-F238E27FC236}">
                <a16:creationId xmlns:a16="http://schemas.microsoft.com/office/drawing/2014/main" id="{E81D2943-3F14-FF87-7D57-A1CC169E06A1}"/>
              </a:ext>
            </a:extLst>
          </p:cNvPr>
          <p:cNvSpPr>
            <a:spLocks noChangeShapeType="1"/>
          </p:cNvSpPr>
          <p:nvPr/>
        </p:nvSpPr>
        <p:spPr bwMode="auto">
          <a:xfrm flipH="1">
            <a:off x="6705600" y="3657600"/>
            <a:ext cx="0" cy="2590800"/>
          </a:xfrm>
          <a:prstGeom prst="line">
            <a:avLst/>
          </a:prstGeom>
          <a:noFill/>
          <a:ln w="25400">
            <a:solidFill>
              <a:schemeClr val="tx1"/>
            </a:solidFill>
            <a:prstDash val="dash"/>
            <a:round/>
            <a:headEnd/>
            <a:tailEn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3088" name="Text Box 16">
            <a:extLst>
              <a:ext uri="{FF2B5EF4-FFF2-40B4-BE49-F238E27FC236}">
                <a16:creationId xmlns:a16="http://schemas.microsoft.com/office/drawing/2014/main" id="{725B5872-A2BB-FE9A-19C4-E3D04D0E540B}"/>
              </a:ext>
            </a:extLst>
          </p:cNvPr>
          <p:cNvSpPr txBox="1">
            <a:spLocks noChangeArrowheads="1"/>
          </p:cNvSpPr>
          <p:nvPr/>
        </p:nvSpPr>
        <p:spPr bwMode="auto">
          <a:xfrm>
            <a:off x="2743200" y="3352800"/>
            <a:ext cx="990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P</a:t>
            </a:r>
            <a:r>
              <a:rPr kumimoji="0" lang="en-US" altLang="en-US" sz="2400" b="1" i="0" u="none" strike="noStrike" kern="1200" cap="none" spc="0" normalizeH="0" baseline="-25000" noProof="0">
                <a:ln>
                  <a:noFill/>
                </a:ln>
                <a:solidFill>
                  <a:prstClr val="black"/>
                </a:solidFill>
                <a:effectLst/>
                <a:uLnTx/>
                <a:uFillTx/>
                <a:latin typeface="Calibri" panose="020F0502020204030204" pitchFamily="34" charset="0"/>
                <a:ea typeface="+mn-ea"/>
                <a:cs typeface="+mn-cs"/>
              </a:rPr>
              <a:t>1</a:t>
            </a:r>
            <a:endPar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
        <p:nvSpPr>
          <p:cNvPr id="3089" name="Text Box 17">
            <a:extLst>
              <a:ext uri="{FF2B5EF4-FFF2-40B4-BE49-F238E27FC236}">
                <a16:creationId xmlns:a16="http://schemas.microsoft.com/office/drawing/2014/main" id="{F79B8AD9-6C49-FE97-66D4-5102ECF626B5}"/>
              </a:ext>
            </a:extLst>
          </p:cNvPr>
          <p:cNvSpPr txBox="1">
            <a:spLocks noChangeArrowheads="1"/>
          </p:cNvSpPr>
          <p:nvPr/>
        </p:nvSpPr>
        <p:spPr bwMode="auto">
          <a:xfrm>
            <a:off x="6553200" y="6096000"/>
            <a:ext cx="990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Q</a:t>
            </a:r>
            <a:r>
              <a:rPr kumimoji="0" lang="en-US" altLang="en-US" sz="2400" b="1" i="0" u="none" strike="noStrike" kern="1200" cap="none" spc="0" normalizeH="0" baseline="-25000" noProof="0">
                <a:ln>
                  <a:noFill/>
                </a:ln>
                <a:solidFill>
                  <a:prstClr val="black"/>
                </a:solidFill>
                <a:effectLst/>
                <a:uLnTx/>
                <a:uFillTx/>
                <a:latin typeface="Calibri" panose="020F0502020204030204" pitchFamily="34" charset="0"/>
                <a:ea typeface="+mn-ea"/>
                <a:cs typeface="+mn-cs"/>
              </a:rPr>
              <a:t>1</a:t>
            </a:r>
            <a:endPar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
        <p:nvSpPr>
          <p:cNvPr id="3090" name="Line 18">
            <a:extLst>
              <a:ext uri="{FF2B5EF4-FFF2-40B4-BE49-F238E27FC236}">
                <a16:creationId xmlns:a16="http://schemas.microsoft.com/office/drawing/2014/main" id="{86129789-0E8D-3848-CA1B-DA9FAB2B3999}"/>
              </a:ext>
            </a:extLst>
          </p:cNvPr>
          <p:cNvSpPr>
            <a:spLocks noChangeShapeType="1"/>
          </p:cNvSpPr>
          <p:nvPr/>
        </p:nvSpPr>
        <p:spPr bwMode="auto">
          <a:xfrm flipH="1" flipV="1">
            <a:off x="3429000" y="4267200"/>
            <a:ext cx="2438400" cy="0"/>
          </a:xfrm>
          <a:prstGeom prst="line">
            <a:avLst/>
          </a:prstGeom>
          <a:noFill/>
          <a:ln w="25400">
            <a:solidFill>
              <a:schemeClr val="tx1"/>
            </a:solidFill>
            <a:prstDash val="dash"/>
            <a:round/>
            <a:headEnd/>
            <a:tailEn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3091" name="Line 19">
            <a:extLst>
              <a:ext uri="{FF2B5EF4-FFF2-40B4-BE49-F238E27FC236}">
                <a16:creationId xmlns:a16="http://schemas.microsoft.com/office/drawing/2014/main" id="{4C9037F7-D668-6257-2816-841FD1A170F0}"/>
              </a:ext>
            </a:extLst>
          </p:cNvPr>
          <p:cNvSpPr>
            <a:spLocks noChangeShapeType="1"/>
          </p:cNvSpPr>
          <p:nvPr/>
        </p:nvSpPr>
        <p:spPr bwMode="auto">
          <a:xfrm>
            <a:off x="5867400" y="4267200"/>
            <a:ext cx="0" cy="1905000"/>
          </a:xfrm>
          <a:prstGeom prst="line">
            <a:avLst/>
          </a:prstGeom>
          <a:noFill/>
          <a:ln w="25400">
            <a:solidFill>
              <a:schemeClr val="tx1"/>
            </a:solidFill>
            <a:prstDash val="dash"/>
            <a:round/>
            <a:headEnd/>
            <a:tailEn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3093" name="Text Box 21">
            <a:extLst>
              <a:ext uri="{FF2B5EF4-FFF2-40B4-BE49-F238E27FC236}">
                <a16:creationId xmlns:a16="http://schemas.microsoft.com/office/drawing/2014/main" id="{2BBEBFD3-716A-895D-83BC-C7CF6FD3855C}"/>
              </a:ext>
            </a:extLst>
          </p:cNvPr>
          <p:cNvSpPr txBox="1">
            <a:spLocks noChangeArrowheads="1"/>
          </p:cNvSpPr>
          <p:nvPr/>
        </p:nvSpPr>
        <p:spPr bwMode="auto">
          <a:xfrm>
            <a:off x="2743200" y="4114800"/>
            <a:ext cx="990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P</a:t>
            </a:r>
            <a:r>
              <a:rPr kumimoji="0" lang="en-US" altLang="en-US" sz="2400" b="1" i="0" u="none" strike="noStrike" kern="1200" cap="none" spc="0" normalizeH="0" baseline="-25000" noProof="0">
                <a:ln>
                  <a:noFill/>
                </a:ln>
                <a:solidFill>
                  <a:prstClr val="black"/>
                </a:solidFill>
                <a:effectLst/>
                <a:uLnTx/>
                <a:uFillTx/>
                <a:latin typeface="Calibri" panose="020F0502020204030204" pitchFamily="34" charset="0"/>
                <a:ea typeface="+mn-ea"/>
                <a:cs typeface="+mn-cs"/>
              </a:rPr>
              <a:t>2</a:t>
            </a:r>
            <a:endPar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
        <p:nvSpPr>
          <p:cNvPr id="3094" name="Text Box 22">
            <a:extLst>
              <a:ext uri="{FF2B5EF4-FFF2-40B4-BE49-F238E27FC236}">
                <a16:creationId xmlns:a16="http://schemas.microsoft.com/office/drawing/2014/main" id="{82F49A1A-554B-2C83-83DF-074C1E071969}"/>
              </a:ext>
            </a:extLst>
          </p:cNvPr>
          <p:cNvSpPr txBox="1">
            <a:spLocks noChangeArrowheads="1"/>
          </p:cNvSpPr>
          <p:nvPr/>
        </p:nvSpPr>
        <p:spPr bwMode="auto">
          <a:xfrm>
            <a:off x="5791200" y="6096000"/>
            <a:ext cx="990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Q</a:t>
            </a:r>
            <a:r>
              <a:rPr kumimoji="0" lang="en-US" altLang="en-US" sz="2400" b="1" i="0" u="none" strike="noStrike" kern="1200" cap="none" spc="0" normalizeH="0" baseline="-25000" noProof="0">
                <a:ln>
                  <a:noFill/>
                </a:ln>
                <a:solidFill>
                  <a:prstClr val="black"/>
                </a:solidFill>
                <a:effectLst/>
                <a:uLnTx/>
                <a:uFillTx/>
                <a:latin typeface="Calibri" panose="020F0502020204030204" pitchFamily="34" charset="0"/>
                <a:ea typeface="+mn-ea"/>
                <a:cs typeface="+mn-cs"/>
              </a:rPr>
              <a:t>2</a:t>
            </a:r>
            <a:endPar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
        <p:nvSpPr>
          <p:cNvPr id="3095" name="AutoShape 23">
            <a:extLst>
              <a:ext uri="{FF2B5EF4-FFF2-40B4-BE49-F238E27FC236}">
                <a16:creationId xmlns:a16="http://schemas.microsoft.com/office/drawing/2014/main" id="{4A3A8725-44FA-2E04-098F-4691DE952618}"/>
              </a:ext>
            </a:extLst>
          </p:cNvPr>
          <p:cNvSpPr>
            <a:spLocks noChangeArrowheads="1"/>
          </p:cNvSpPr>
          <p:nvPr/>
        </p:nvSpPr>
        <p:spPr bwMode="auto">
          <a:xfrm rot="10800000">
            <a:off x="6019800" y="6477000"/>
            <a:ext cx="838200" cy="228600"/>
          </a:xfrm>
          <a:prstGeom prst="rightArrow">
            <a:avLst>
              <a:gd name="adj1" fmla="val 50000"/>
              <a:gd name="adj2" fmla="val 91667"/>
            </a:avLst>
          </a:prstGeom>
          <a:solidFill>
            <a:schemeClr val="accent1"/>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
        <p:nvSpPr>
          <p:cNvPr id="3096" name="AutoShape 24">
            <a:extLst>
              <a:ext uri="{FF2B5EF4-FFF2-40B4-BE49-F238E27FC236}">
                <a16:creationId xmlns:a16="http://schemas.microsoft.com/office/drawing/2014/main" id="{AF08A292-A78B-4C62-3079-EA13DF67CC31}"/>
              </a:ext>
            </a:extLst>
          </p:cNvPr>
          <p:cNvSpPr>
            <a:spLocks noChangeArrowheads="1"/>
          </p:cNvSpPr>
          <p:nvPr/>
        </p:nvSpPr>
        <p:spPr bwMode="auto">
          <a:xfrm flipV="1">
            <a:off x="2438400" y="3657600"/>
            <a:ext cx="304800" cy="609600"/>
          </a:xfrm>
          <a:prstGeom prst="upArrow">
            <a:avLst>
              <a:gd name="adj1" fmla="val 50000"/>
              <a:gd name="adj2" fmla="val 40000"/>
            </a:avLst>
          </a:prstGeom>
          <a:solidFill>
            <a:schemeClr val="accent1"/>
          </a:solidFill>
          <a:ln w="9525">
            <a:solidFill>
              <a:schemeClr val="tx1"/>
            </a:solidFill>
            <a:miter lim="800000"/>
            <a:headEnd/>
            <a:tailEnd/>
          </a:ln>
        </p:spPr>
        <p:txBody>
          <a:bodyPr vert="eaVert"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08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085"/>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091"/>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090"/>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094"/>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093"/>
                                        </p:tgtEl>
                                        <p:attrNameLst>
                                          <p:attrName>style.visibility</p:attrName>
                                        </p:attrNameLst>
                                      </p:cBhvr>
                                      <p:to>
                                        <p:strVal val="visible"/>
                                      </p:to>
                                    </p:set>
                                  </p:childTnLst>
                                </p:cTn>
                              </p:par>
                            </p:childTnLst>
                          </p:cTn>
                        </p:par>
                      </p:childTnLst>
                    </p:cTn>
                  </p:par>
                  <p:par>
                    <p:cTn id="17" fill="hold" nodeType="clickPar">
                      <p:stCondLst>
                        <p:cond delay="indefinite"/>
                      </p:stCondLst>
                      <p:childTnLst>
                        <p:par>
                          <p:cTn id="18" fill="hold" nodeType="withGroup">
                            <p:stCondLst>
                              <p:cond delay="0"/>
                            </p:stCondLst>
                            <p:childTnLst>
                              <p:par>
                                <p:cTn id="19" presetID="55" presetClass="entr" presetSubtype="0" fill="hold" grpId="0" nodeType="clickEffect">
                                  <p:stCondLst>
                                    <p:cond delay="0"/>
                                  </p:stCondLst>
                                  <p:childTnLst>
                                    <p:set>
                                      <p:cBhvr>
                                        <p:cTn id="20" dur="1" fill="hold">
                                          <p:stCondLst>
                                            <p:cond delay="0"/>
                                          </p:stCondLst>
                                        </p:cTn>
                                        <p:tgtEl>
                                          <p:spTgt spid="3096"/>
                                        </p:tgtEl>
                                        <p:attrNameLst>
                                          <p:attrName>style.visibility</p:attrName>
                                        </p:attrNameLst>
                                      </p:cBhvr>
                                      <p:to>
                                        <p:strVal val="visible"/>
                                      </p:to>
                                    </p:set>
                                    <p:anim calcmode="lin" valueType="num">
                                      <p:cBhvr>
                                        <p:cTn id="21" dur="1000" fill="hold"/>
                                        <p:tgtEl>
                                          <p:spTgt spid="3096"/>
                                        </p:tgtEl>
                                        <p:attrNameLst>
                                          <p:attrName>ppt_w</p:attrName>
                                        </p:attrNameLst>
                                      </p:cBhvr>
                                      <p:tavLst>
                                        <p:tav tm="0">
                                          <p:val>
                                            <p:strVal val="#ppt_w*0.70"/>
                                          </p:val>
                                        </p:tav>
                                        <p:tav tm="100000">
                                          <p:val>
                                            <p:strVal val="#ppt_w"/>
                                          </p:val>
                                        </p:tav>
                                      </p:tavLst>
                                    </p:anim>
                                    <p:anim calcmode="lin" valueType="num">
                                      <p:cBhvr>
                                        <p:cTn id="22" dur="1000" fill="hold"/>
                                        <p:tgtEl>
                                          <p:spTgt spid="3096"/>
                                        </p:tgtEl>
                                        <p:attrNameLst>
                                          <p:attrName>ppt_h</p:attrName>
                                        </p:attrNameLst>
                                      </p:cBhvr>
                                      <p:tavLst>
                                        <p:tav tm="0">
                                          <p:val>
                                            <p:strVal val="#ppt_h"/>
                                          </p:val>
                                        </p:tav>
                                        <p:tav tm="100000">
                                          <p:val>
                                            <p:strVal val="#ppt_h"/>
                                          </p:val>
                                        </p:tav>
                                      </p:tavLst>
                                    </p:anim>
                                    <p:animEffect transition="in" filter="fade">
                                      <p:cBhvr>
                                        <p:cTn id="23" dur="1000"/>
                                        <p:tgtEl>
                                          <p:spTgt spid="3096"/>
                                        </p:tgtEl>
                                      </p:cBhvr>
                                    </p:animEffect>
                                  </p:childTnLst>
                                </p:cTn>
                              </p:par>
                              <p:par>
                                <p:cTn id="24" presetID="55" presetClass="entr" presetSubtype="0" fill="hold" grpId="0" nodeType="withEffect">
                                  <p:stCondLst>
                                    <p:cond delay="0"/>
                                  </p:stCondLst>
                                  <p:childTnLst>
                                    <p:set>
                                      <p:cBhvr>
                                        <p:cTn id="25" dur="1" fill="hold">
                                          <p:stCondLst>
                                            <p:cond delay="0"/>
                                          </p:stCondLst>
                                        </p:cTn>
                                        <p:tgtEl>
                                          <p:spTgt spid="3095"/>
                                        </p:tgtEl>
                                        <p:attrNameLst>
                                          <p:attrName>style.visibility</p:attrName>
                                        </p:attrNameLst>
                                      </p:cBhvr>
                                      <p:to>
                                        <p:strVal val="visible"/>
                                      </p:to>
                                    </p:set>
                                    <p:anim calcmode="lin" valueType="num">
                                      <p:cBhvr>
                                        <p:cTn id="26" dur="1000" fill="hold"/>
                                        <p:tgtEl>
                                          <p:spTgt spid="3095"/>
                                        </p:tgtEl>
                                        <p:attrNameLst>
                                          <p:attrName>ppt_w</p:attrName>
                                        </p:attrNameLst>
                                      </p:cBhvr>
                                      <p:tavLst>
                                        <p:tav tm="0">
                                          <p:val>
                                            <p:strVal val="#ppt_w*0.70"/>
                                          </p:val>
                                        </p:tav>
                                        <p:tav tm="100000">
                                          <p:val>
                                            <p:strVal val="#ppt_w"/>
                                          </p:val>
                                        </p:tav>
                                      </p:tavLst>
                                    </p:anim>
                                    <p:anim calcmode="lin" valueType="num">
                                      <p:cBhvr>
                                        <p:cTn id="27" dur="1000" fill="hold"/>
                                        <p:tgtEl>
                                          <p:spTgt spid="3095"/>
                                        </p:tgtEl>
                                        <p:attrNameLst>
                                          <p:attrName>ppt_h</p:attrName>
                                        </p:attrNameLst>
                                      </p:cBhvr>
                                      <p:tavLst>
                                        <p:tav tm="0">
                                          <p:val>
                                            <p:strVal val="#ppt_h"/>
                                          </p:val>
                                        </p:tav>
                                        <p:tav tm="100000">
                                          <p:val>
                                            <p:strVal val="#ppt_h"/>
                                          </p:val>
                                        </p:tav>
                                      </p:tavLst>
                                    </p:anim>
                                    <p:animEffect transition="in" filter="fade">
                                      <p:cBhvr>
                                        <p:cTn id="28" dur="1000"/>
                                        <p:tgtEl>
                                          <p:spTgt spid="3095"/>
                                        </p:tgtEl>
                                      </p:cBhvr>
                                    </p:animEffect>
                                  </p:childTnLst>
                                </p:cTn>
                              </p:par>
                            </p:childTnLst>
                          </p:cTn>
                        </p:par>
                      </p:childTnLst>
                    </p:cTn>
                  </p:par>
                  <p:par>
                    <p:cTn id="29" fill="hold" nodeType="clickPar">
                      <p:stCondLst>
                        <p:cond delay="indefinite"/>
                      </p:stCondLst>
                      <p:childTnLst>
                        <p:par>
                          <p:cTn id="30" fill="hold" nodeType="withGroup">
                            <p:stCondLst>
                              <p:cond delay="0"/>
                            </p:stCondLst>
                            <p:childTnLst>
                              <p:par>
                                <p:cTn id="31" presetID="3" presetClass="exit" presetSubtype="10" fill="hold" nodeType="clickEffect">
                                  <p:stCondLst>
                                    <p:cond delay="0"/>
                                  </p:stCondLst>
                                  <p:childTnLst>
                                    <p:animEffect transition="out" filter="blinds(horizontal)">
                                      <p:cBhvr>
                                        <p:cTn id="32" dur="500"/>
                                        <p:tgtEl>
                                          <p:spTgt spid="3087"/>
                                        </p:tgtEl>
                                      </p:cBhvr>
                                    </p:animEffect>
                                    <p:set>
                                      <p:cBhvr>
                                        <p:cTn id="33" dur="1" fill="hold">
                                          <p:stCondLst>
                                            <p:cond delay="499"/>
                                          </p:stCondLst>
                                        </p:cTn>
                                        <p:tgtEl>
                                          <p:spTgt spid="3087"/>
                                        </p:tgtEl>
                                        <p:attrNameLst>
                                          <p:attrName>style.visibility</p:attrName>
                                        </p:attrNameLst>
                                      </p:cBhvr>
                                      <p:to>
                                        <p:strVal val="hidden"/>
                                      </p:to>
                                    </p:set>
                                  </p:childTnLst>
                                </p:cTn>
                              </p:par>
                              <p:par>
                                <p:cTn id="34" presetID="3" presetClass="exit" presetSubtype="10" fill="hold" nodeType="withEffect">
                                  <p:stCondLst>
                                    <p:cond delay="0"/>
                                  </p:stCondLst>
                                  <p:childTnLst>
                                    <p:animEffect transition="out" filter="blinds(horizontal)">
                                      <p:cBhvr>
                                        <p:cTn id="35" dur="500"/>
                                        <p:tgtEl>
                                          <p:spTgt spid="3086"/>
                                        </p:tgtEl>
                                      </p:cBhvr>
                                    </p:animEffect>
                                    <p:set>
                                      <p:cBhvr>
                                        <p:cTn id="36" dur="1" fill="hold">
                                          <p:stCondLst>
                                            <p:cond delay="499"/>
                                          </p:stCondLst>
                                        </p:cTn>
                                        <p:tgtEl>
                                          <p:spTgt spid="3086"/>
                                        </p:tgtEl>
                                        <p:attrNameLst>
                                          <p:attrName>style.visibility</p:attrName>
                                        </p:attrNameLst>
                                      </p:cBhvr>
                                      <p:to>
                                        <p:strVal val="hidden"/>
                                      </p:to>
                                    </p:set>
                                  </p:childTnLst>
                                </p:cTn>
                              </p:par>
                              <p:par>
                                <p:cTn id="37" presetID="3" presetClass="exit" presetSubtype="10" fill="hold" grpId="0" nodeType="withEffect">
                                  <p:stCondLst>
                                    <p:cond delay="0"/>
                                  </p:stCondLst>
                                  <p:childTnLst>
                                    <p:animEffect transition="out" filter="blinds(horizontal)">
                                      <p:cBhvr>
                                        <p:cTn id="38" dur="500"/>
                                        <p:tgtEl>
                                          <p:spTgt spid="3089"/>
                                        </p:tgtEl>
                                      </p:cBhvr>
                                    </p:animEffect>
                                    <p:set>
                                      <p:cBhvr>
                                        <p:cTn id="39" dur="1" fill="hold">
                                          <p:stCondLst>
                                            <p:cond delay="499"/>
                                          </p:stCondLst>
                                        </p:cTn>
                                        <p:tgtEl>
                                          <p:spTgt spid="3089"/>
                                        </p:tgtEl>
                                        <p:attrNameLst>
                                          <p:attrName>style.visibility</p:attrName>
                                        </p:attrNameLst>
                                      </p:cBhvr>
                                      <p:to>
                                        <p:strVal val="hidden"/>
                                      </p:to>
                                    </p:set>
                                  </p:childTnLst>
                                </p:cTn>
                              </p:par>
                              <p:par>
                                <p:cTn id="40" presetID="3" presetClass="exit" presetSubtype="10" fill="hold" grpId="0" nodeType="withEffect">
                                  <p:stCondLst>
                                    <p:cond delay="0"/>
                                  </p:stCondLst>
                                  <p:childTnLst>
                                    <p:animEffect transition="out" filter="blinds(horizontal)">
                                      <p:cBhvr>
                                        <p:cTn id="41" dur="500"/>
                                        <p:tgtEl>
                                          <p:spTgt spid="3088"/>
                                        </p:tgtEl>
                                      </p:cBhvr>
                                    </p:animEffect>
                                    <p:set>
                                      <p:cBhvr>
                                        <p:cTn id="42" dur="1" fill="hold">
                                          <p:stCondLst>
                                            <p:cond delay="499"/>
                                          </p:stCondLst>
                                        </p:cTn>
                                        <p:tgtEl>
                                          <p:spTgt spid="3088"/>
                                        </p:tgtEl>
                                        <p:attrNameLst>
                                          <p:attrName>style.visibility</p:attrName>
                                        </p:attrNameLst>
                                      </p:cBhvr>
                                      <p:to>
                                        <p:strVal val="hidden"/>
                                      </p:to>
                                    </p:set>
                                  </p:childTnLst>
                                </p:cTn>
                              </p:par>
                            </p:childTnLst>
                          </p:cTn>
                        </p:par>
                        <p:par>
                          <p:cTn id="43" fill="hold" nodeType="afterGroup">
                            <p:stCondLst>
                              <p:cond delay="500"/>
                            </p:stCondLst>
                            <p:childTnLst>
                              <p:par>
                                <p:cTn id="44" presetID="3" presetClass="exit" presetSubtype="10" fill="hold" grpId="1" nodeType="afterEffect">
                                  <p:stCondLst>
                                    <p:cond delay="0"/>
                                  </p:stCondLst>
                                  <p:childTnLst>
                                    <p:animEffect transition="out" filter="blinds(horizontal)">
                                      <p:cBhvr>
                                        <p:cTn id="45" dur="500"/>
                                        <p:tgtEl>
                                          <p:spTgt spid="3095"/>
                                        </p:tgtEl>
                                      </p:cBhvr>
                                    </p:animEffect>
                                    <p:set>
                                      <p:cBhvr>
                                        <p:cTn id="46" dur="1" fill="hold">
                                          <p:stCondLst>
                                            <p:cond delay="499"/>
                                          </p:stCondLst>
                                        </p:cTn>
                                        <p:tgtEl>
                                          <p:spTgt spid="3095"/>
                                        </p:tgtEl>
                                        <p:attrNameLst>
                                          <p:attrName>style.visibility</p:attrName>
                                        </p:attrNameLst>
                                      </p:cBhvr>
                                      <p:to>
                                        <p:strVal val="hidden"/>
                                      </p:to>
                                    </p:set>
                                  </p:childTnLst>
                                </p:cTn>
                              </p:par>
                              <p:par>
                                <p:cTn id="47" presetID="3" presetClass="exit" presetSubtype="10" fill="hold" grpId="1" nodeType="withEffect">
                                  <p:stCondLst>
                                    <p:cond delay="0"/>
                                  </p:stCondLst>
                                  <p:childTnLst>
                                    <p:animEffect transition="out" filter="blinds(horizontal)">
                                      <p:cBhvr>
                                        <p:cTn id="48" dur="500"/>
                                        <p:tgtEl>
                                          <p:spTgt spid="3096"/>
                                        </p:tgtEl>
                                      </p:cBhvr>
                                    </p:animEffect>
                                    <p:set>
                                      <p:cBhvr>
                                        <p:cTn id="49" dur="1" fill="hold">
                                          <p:stCondLst>
                                            <p:cond delay="499"/>
                                          </p:stCondLst>
                                        </p:cTn>
                                        <p:tgtEl>
                                          <p:spTgt spid="309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85" grpId="0"/>
      <p:bldP spid="3088" grpId="0"/>
      <p:bldP spid="3089" grpId="0"/>
      <p:bldP spid="3093" grpId="0"/>
      <p:bldP spid="3094" grpId="0"/>
      <p:bldP spid="3095" grpId="0" animBg="1"/>
      <p:bldP spid="3095" grpId="1" animBg="1"/>
      <p:bldP spid="3096" grpId="0" animBg="1"/>
      <p:bldP spid="3096" grpId="1" animBg="1"/>
    </p:bld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34F31BDB-F2C2-DED3-2460-526B1AFD292F}"/>
              </a:ext>
            </a:extLst>
          </p:cNvPr>
          <p:cNvSpPr>
            <a:spLocks noGrp="1" noChangeArrowheads="1"/>
          </p:cNvSpPr>
          <p:nvPr>
            <p:ph type="title"/>
          </p:nvPr>
        </p:nvSpPr>
        <p:spPr>
          <a:xfrm>
            <a:off x="2438400" y="533400"/>
            <a:ext cx="7772400" cy="1143000"/>
          </a:xfrm>
        </p:spPr>
        <p:txBody>
          <a:bodyPr rtlCol="0">
            <a:normAutofit fontScale="90000"/>
          </a:bodyPr>
          <a:lstStyle/>
          <a:p>
            <a:pPr eaLnBrk="1" fontAlgn="auto" hangingPunct="1">
              <a:spcAft>
                <a:spcPts val="0"/>
              </a:spcAft>
              <a:defRPr/>
            </a:pPr>
            <a:r>
              <a:rPr lang="en-US" sz="3600" dirty="0"/>
              <a:t>2. Chapel Hill is named one of the most beautiful towns in North Carolina and tourism doubles</a:t>
            </a:r>
            <a:r>
              <a:rPr lang="en-US" dirty="0"/>
              <a:t> </a:t>
            </a:r>
          </a:p>
        </p:txBody>
      </p:sp>
      <p:sp>
        <p:nvSpPr>
          <p:cNvPr id="66563" name="Line 3">
            <a:extLst>
              <a:ext uri="{FF2B5EF4-FFF2-40B4-BE49-F238E27FC236}">
                <a16:creationId xmlns:a16="http://schemas.microsoft.com/office/drawing/2014/main" id="{1E8AC10D-DDA4-6759-90F2-716790D25069}"/>
              </a:ext>
            </a:extLst>
          </p:cNvPr>
          <p:cNvSpPr>
            <a:spLocks noChangeShapeType="1"/>
          </p:cNvSpPr>
          <p:nvPr/>
        </p:nvSpPr>
        <p:spPr bwMode="auto">
          <a:xfrm>
            <a:off x="3429000" y="2362200"/>
            <a:ext cx="0" cy="381000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66564" name="Line 4">
            <a:extLst>
              <a:ext uri="{FF2B5EF4-FFF2-40B4-BE49-F238E27FC236}">
                <a16:creationId xmlns:a16="http://schemas.microsoft.com/office/drawing/2014/main" id="{B6FC3152-D214-8663-99C2-763E7407817E}"/>
              </a:ext>
            </a:extLst>
          </p:cNvPr>
          <p:cNvSpPr>
            <a:spLocks noChangeShapeType="1"/>
          </p:cNvSpPr>
          <p:nvPr/>
        </p:nvSpPr>
        <p:spPr bwMode="auto">
          <a:xfrm>
            <a:off x="3429000" y="6172200"/>
            <a:ext cx="4876800" cy="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66565" name="Text Box 5">
            <a:extLst>
              <a:ext uri="{FF2B5EF4-FFF2-40B4-BE49-F238E27FC236}">
                <a16:creationId xmlns:a16="http://schemas.microsoft.com/office/drawing/2014/main" id="{3FE777D1-4C60-26B1-F29C-716A3FC00731}"/>
              </a:ext>
            </a:extLst>
          </p:cNvPr>
          <p:cNvSpPr txBox="1">
            <a:spLocks noChangeArrowheads="1"/>
          </p:cNvSpPr>
          <p:nvPr/>
        </p:nvSpPr>
        <p:spPr bwMode="auto">
          <a:xfrm>
            <a:off x="8077200" y="6248400"/>
            <a:ext cx="1752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Quantity</a:t>
            </a:r>
          </a:p>
        </p:txBody>
      </p:sp>
      <p:sp>
        <p:nvSpPr>
          <p:cNvPr id="66566" name="Text Box 6">
            <a:extLst>
              <a:ext uri="{FF2B5EF4-FFF2-40B4-BE49-F238E27FC236}">
                <a16:creationId xmlns:a16="http://schemas.microsoft.com/office/drawing/2014/main" id="{4B7728E1-9351-5ABB-976B-1000F84BD9A5}"/>
              </a:ext>
            </a:extLst>
          </p:cNvPr>
          <p:cNvSpPr txBox="1">
            <a:spLocks noChangeArrowheads="1"/>
          </p:cNvSpPr>
          <p:nvPr/>
        </p:nvSpPr>
        <p:spPr bwMode="auto">
          <a:xfrm rot="16200000">
            <a:off x="2286000" y="2209800"/>
            <a:ext cx="1219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Price</a:t>
            </a:r>
          </a:p>
        </p:txBody>
      </p:sp>
      <p:sp>
        <p:nvSpPr>
          <p:cNvPr id="66567" name="Line 7">
            <a:extLst>
              <a:ext uri="{FF2B5EF4-FFF2-40B4-BE49-F238E27FC236}">
                <a16:creationId xmlns:a16="http://schemas.microsoft.com/office/drawing/2014/main" id="{73DD6524-1A65-2D07-1E1B-7950C6F6442B}"/>
              </a:ext>
            </a:extLst>
          </p:cNvPr>
          <p:cNvSpPr>
            <a:spLocks noChangeShapeType="1"/>
          </p:cNvSpPr>
          <p:nvPr/>
        </p:nvSpPr>
        <p:spPr bwMode="auto">
          <a:xfrm>
            <a:off x="4267200" y="2667000"/>
            <a:ext cx="3581400" cy="3276600"/>
          </a:xfrm>
          <a:prstGeom prst="line">
            <a:avLst/>
          </a:prstGeom>
          <a:noFill/>
          <a:ln w="44450">
            <a:solidFill>
              <a:srgbClr val="0000FF"/>
            </a:solidFill>
            <a:round/>
            <a:headEnd type="arrow" w="med" len="med"/>
            <a:tailEnd type="arrow" w="med" len="me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66568" name="Line 8">
            <a:extLst>
              <a:ext uri="{FF2B5EF4-FFF2-40B4-BE49-F238E27FC236}">
                <a16:creationId xmlns:a16="http://schemas.microsoft.com/office/drawing/2014/main" id="{2B5E826E-A6AF-625A-318E-FAA10F9AB7A1}"/>
              </a:ext>
            </a:extLst>
          </p:cNvPr>
          <p:cNvSpPr>
            <a:spLocks noChangeShapeType="1"/>
          </p:cNvSpPr>
          <p:nvPr/>
        </p:nvSpPr>
        <p:spPr bwMode="auto">
          <a:xfrm flipV="1">
            <a:off x="4267200" y="2590800"/>
            <a:ext cx="3581400" cy="3200400"/>
          </a:xfrm>
          <a:prstGeom prst="line">
            <a:avLst/>
          </a:prstGeom>
          <a:noFill/>
          <a:ln w="38100">
            <a:solidFill>
              <a:srgbClr val="FF0000"/>
            </a:solidFill>
            <a:round/>
            <a:headEnd type="arrow" w="med" len="med"/>
            <a:tailEnd type="arrow" w="med" len="me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66569" name="Text Box 9">
            <a:extLst>
              <a:ext uri="{FF2B5EF4-FFF2-40B4-BE49-F238E27FC236}">
                <a16:creationId xmlns:a16="http://schemas.microsoft.com/office/drawing/2014/main" id="{6A5B86C0-75CE-DF4B-427D-0AAFD1838140}"/>
              </a:ext>
            </a:extLst>
          </p:cNvPr>
          <p:cNvSpPr txBox="1">
            <a:spLocks noChangeArrowheads="1"/>
          </p:cNvSpPr>
          <p:nvPr/>
        </p:nvSpPr>
        <p:spPr bwMode="auto">
          <a:xfrm>
            <a:off x="7772400" y="5410200"/>
            <a:ext cx="990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D</a:t>
            </a:r>
          </a:p>
        </p:txBody>
      </p:sp>
      <p:sp>
        <p:nvSpPr>
          <p:cNvPr id="66570" name="Text Box 10">
            <a:extLst>
              <a:ext uri="{FF2B5EF4-FFF2-40B4-BE49-F238E27FC236}">
                <a16:creationId xmlns:a16="http://schemas.microsoft.com/office/drawing/2014/main" id="{97FDC345-2F3E-8A43-C141-355414F4CC18}"/>
              </a:ext>
            </a:extLst>
          </p:cNvPr>
          <p:cNvSpPr txBox="1">
            <a:spLocks noChangeArrowheads="1"/>
          </p:cNvSpPr>
          <p:nvPr/>
        </p:nvSpPr>
        <p:spPr bwMode="auto">
          <a:xfrm>
            <a:off x="7924800" y="2514600"/>
            <a:ext cx="838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S</a:t>
            </a:r>
          </a:p>
        </p:txBody>
      </p:sp>
      <p:sp>
        <p:nvSpPr>
          <p:cNvPr id="4107" name="Line 11">
            <a:extLst>
              <a:ext uri="{FF2B5EF4-FFF2-40B4-BE49-F238E27FC236}">
                <a16:creationId xmlns:a16="http://schemas.microsoft.com/office/drawing/2014/main" id="{D36B656A-D807-532A-C824-50EA5FBD3DAF}"/>
              </a:ext>
            </a:extLst>
          </p:cNvPr>
          <p:cNvSpPr>
            <a:spLocks noChangeShapeType="1"/>
          </p:cNvSpPr>
          <p:nvPr/>
        </p:nvSpPr>
        <p:spPr bwMode="auto">
          <a:xfrm>
            <a:off x="5638800" y="2133600"/>
            <a:ext cx="2895600" cy="2667000"/>
          </a:xfrm>
          <a:prstGeom prst="line">
            <a:avLst/>
          </a:prstGeom>
          <a:noFill/>
          <a:ln w="44450">
            <a:solidFill>
              <a:srgbClr val="0000FF"/>
            </a:solidFill>
            <a:round/>
            <a:headEnd type="arrow" w="med" len="med"/>
            <a:tailEnd type="arrow" w="med" len="me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4108" name="Text Box 12">
            <a:extLst>
              <a:ext uri="{FF2B5EF4-FFF2-40B4-BE49-F238E27FC236}">
                <a16:creationId xmlns:a16="http://schemas.microsoft.com/office/drawing/2014/main" id="{3E915C97-10D3-404B-8F54-3A29FC181BAA}"/>
              </a:ext>
            </a:extLst>
          </p:cNvPr>
          <p:cNvSpPr txBox="1">
            <a:spLocks noChangeArrowheads="1"/>
          </p:cNvSpPr>
          <p:nvPr/>
        </p:nvSpPr>
        <p:spPr bwMode="auto">
          <a:xfrm>
            <a:off x="8458200" y="4114800"/>
            <a:ext cx="1066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D</a:t>
            </a:r>
            <a:r>
              <a:rPr kumimoji="0" lang="en-US" altLang="en-US" sz="2400" b="1" i="0" u="none" strike="noStrike" kern="1200" cap="none" spc="0" normalizeH="0" baseline="-25000" noProof="0">
                <a:ln>
                  <a:noFill/>
                </a:ln>
                <a:solidFill>
                  <a:prstClr val="black"/>
                </a:solidFill>
                <a:effectLst/>
                <a:uLnTx/>
                <a:uFillTx/>
                <a:latin typeface="Calibri" panose="020F0502020204030204" pitchFamily="34" charset="0"/>
                <a:ea typeface="+mn-ea"/>
                <a:cs typeface="+mn-cs"/>
              </a:rPr>
              <a:t>1</a:t>
            </a:r>
            <a:endPar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cxnSp>
        <p:nvCxnSpPr>
          <p:cNvPr id="14" name="Straight Connector 13">
            <a:extLst>
              <a:ext uri="{FF2B5EF4-FFF2-40B4-BE49-F238E27FC236}">
                <a16:creationId xmlns:a16="http://schemas.microsoft.com/office/drawing/2014/main" id="{DB19D196-1342-EF11-0EC5-418E15A64717}"/>
              </a:ext>
            </a:extLst>
          </p:cNvPr>
          <p:cNvCxnSpPr/>
          <p:nvPr/>
        </p:nvCxnSpPr>
        <p:spPr>
          <a:xfrm rot="10800000">
            <a:off x="3429000" y="4267200"/>
            <a:ext cx="2590800" cy="1588"/>
          </a:xfrm>
          <a:prstGeom prst="line">
            <a:avLst/>
          </a:prstGeom>
          <a:ln w="25400">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688532B1-94A9-C456-0C96-36CA76FD11FC}"/>
              </a:ext>
            </a:extLst>
          </p:cNvPr>
          <p:cNvCxnSpPr/>
          <p:nvPr/>
        </p:nvCxnSpPr>
        <p:spPr>
          <a:xfrm rot="10800000">
            <a:off x="3429000" y="3352800"/>
            <a:ext cx="3505200" cy="1588"/>
          </a:xfrm>
          <a:prstGeom prst="line">
            <a:avLst/>
          </a:prstGeom>
          <a:ln w="25400">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4367B687-E59F-2C29-5777-11EAA90E59ED}"/>
              </a:ext>
            </a:extLst>
          </p:cNvPr>
          <p:cNvCxnSpPr/>
          <p:nvPr/>
        </p:nvCxnSpPr>
        <p:spPr>
          <a:xfrm rot="5400000" flipH="1" flipV="1">
            <a:off x="5068094" y="5218906"/>
            <a:ext cx="1905000" cy="1588"/>
          </a:xfrm>
          <a:prstGeom prst="line">
            <a:avLst/>
          </a:prstGeom>
          <a:ln w="25400">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BE801F2E-D60C-C209-6EA1-D8D315BDE12F}"/>
              </a:ext>
            </a:extLst>
          </p:cNvPr>
          <p:cNvCxnSpPr/>
          <p:nvPr/>
        </p:nvCxnSpPr>
        <p:spPr>
          <a:xfrm rot="16200000" flipH="1">
            <a:off x="5638800" y="4724400"/>
            <a:ext cx="2819400" cy="76200"/>
          </a:xfrm>
          <a:prstGeom prst="line">
            <a:avLst/>
          </a:prstGeom>
          <a:ln w="25400">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25" name="AutoShape 23">
            <a:extLst>
              <a:ext uri="{FF2B5EF4-FFF2-40B4-BE49-F238E27FC236}">
                <a16:creationId xmlns:a16="http://schemas.microsoft.com/office/drawing/2014/main" id="{5D1D32B4-8312-A953-3F19-DD976DD0AA4D}"/>
              </a:ext>
            </a:extLst>
          </p:cNvPr>
          <p:cNvSpPr>
            <a:spLocks noChangeArrowheads="1"/>
          </p:cNvSpPr>
          <p:nvPr/>
        </p:nvSpPr>
        <p:spPr bwMode="auto">
          <a:xfrm>
            <a:off x="2971800" y="3429000"/>
            <a:ext cx="228600" cy="685800"/>
          </a:xfrm>
          <a:prstGeom prst="upArrow">
            <a:avLst>
              <a:gd name="adj1" fmla="val 50000"/>
              <a:gd name="adj2" fmla="val 75000"/>
            </a:avLst>
          </a:prstGeom>
          <a:solidFill>
            <a:schemeClr val="accent1"/>
          </a:solidFill>
          <a:ln w="9525">
            <a:solidFill>
              <a:schemeClr val="tx1"/>
            </a:solidFill>
            <a:miter lim="800000"/>
            <a:headEnd/>
            <a:tailEnd/>
          </a:ln>
        </p:spPr>
        <p:txBody>
          <a:bodyPr vert="eaVert"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
        <p:nvSpPr>
          <p:cNvPr id="26" name="AutoShape 22">
            <a:extLst>
              <a:ext uri="{FF2B5EF4-FFF2-40B4-BE49-F238E27FC236}">
                <a16:creationId xmlns:a16="http://schemas.microsoft.com/office/drawing/2014/main" id="{32C4BC2D-6273-03A9-579F-4CE6AC7C5787}"/>
              </a:ext>
            </a:extLst>
          </p:cNvPr>
          <p:cNvSpPr>
            <a:spLocks noChangeArrowheads="1"/>
          </p:cNvSpPr>
          <p:nvPr/>
        </p:nvSpPr>
        <p:spPr bwMode="auto">
          <a:xfrm rot="10800000">
            <a:off x="6248400" y="6324600"/>
            <a:ext cx="609600" cy="228600"/>
          </a:xfrm>
          <a:prstGeom prst="leftArrow">
            <a:avLst>
              <a:gd name="adj1" fmla="val 50000"/>
              <a:gd name="adj2" fmla="val 66667"/>
            </a:avLst>
          </a:prstGeom>
          <a:solidFill>
            <a:schemeClr val="accent1"/>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
        <p:nvSpPr>
          <p:cNvPr id="27" name="Text Box 11">
            <a:extLst>
              <a:ext uri="{FF2B5EF4-FFF2-40B4-BE49-F238E27FC236}">
                <a16:creationId xmlns:a16="http://schemas.microsoft.com/office/drawing/2014/main" id="{9F60694A-0232-1112-9377-6EAB134C0F89}"/>
              </a:ext>
            </a:extLst>
          </p:cNvPr>
          <p:cNvSpPr txBox="1">
            <a:spLocks noChangeArrowheads="1"/>
          </p:cNvSpPr>
          <p:nvPr/>
        </p:nvSpPr>
        <p:spPr bwMode="auto">
          <a:xfrm>
            <a:off x="2895600" y="3048000"/>
            <a:ext cx="838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P</a:t>
            </a:r>
            <a:r>
              <a:rPr kumimoji="0" lang="en-US" altLang="en-US" sz="2400" b="1" i="0" u="none" strike="noStrike" kern="1200" cap="none" spc="0" normalizeH="0" baseline="-25000" noProof="0">
                <a:ln>
                  <a:noFill/>
                </a:ln>
                <a:solidFill>
                  <a:prstClr val="black"/>
                </a:solidFill>
                <a:effectLst/>
                <a:uLnTx/>
                <a:uFillTx/>
                <a:latin typeface="Calibri" panose="020F0502020204030204" pitchFamily="34" charset="0"/>
                <a:ea typeface="+mn-ea"/>
                <a:cs typeface="+mn-cs"/>
              </a:rPr>
              <a:t>2</a:t>
            </a:r>
            <a:endPar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
        <p:nvSpPr>
          <p:cNvPr id="28" name="Text Box 17">
            <a:extLst>
              <a:ext uri="{FF2B5EF4-FFF2-40B4-BE49-F238E27FC236}">
                <a16:creationId xmlns:a16="http://schemas.microsoft.com/office/drawing/2014/main" id="{DACBC485-0FDB-AF5B-9C3C-EEEF7B02685E}"/>
              </a:ext>
            </a:extLst>
          </p:cNvPr>
          <p:cNvSpPr txBox="1">
            <a:spLocks noChangeArrowheads="1"/>
          </p:cNvSpPr>
          <p:nvPr/>
        </p:nvSpPr>
        <p:spPr bwMode="auto">
          <a:xfrm>
            <a:off x="2895600" y="4038600"/>
            <a:ext cx="838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P</a:t>
            </a:r>
            <a:r>
              <a:rPr kumimoji="0" lang="en-US" altLang="en-US" sz="2400" b="1" i="0" u="none" strike="noStrike" kern="1200" cap="none" spc="0" normalizeH="0" baseline="-25000" noProof="0">
                <a:ln>
                  <a:noFill/>
                </a:ln>
                <a:solidFill>
                  <a:prstClr val="black"/>
                </a:solidFill>
                <a:effectLst/>
                <a:uLnTx/>
                <a:uFillTx/>
                <a:latin typeface="Calibri" panose="020F0502020204030204" pitchFamily="34" charset="0"/>
                <a:ea typeface="+mn-ea"/>
                <a:cs typeface="+mn-cs"/>
              </a:rPr>
              <a:t>1</a:t>
            </a:r>
            <a:endPar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
        <p:nvSpPr>
          <p:cNvPr id="29" name="Text Box 18">
            <a:extLst>
              <a:ext uri="{FF2B5EF4-FFF2-40B4-BE49-F238E27FC236}">
                <a16:creationId xmlns:a16="http://schemas.microsoft.com/office/drawing/2014/main" id="{6441BC12-E329-3EEB-E93D-D0480204405F}"/>
              </a:ext>
            </a:extLst>
          </p:cNvPr>
          <p:cNvSpPr txBox="1">
            <a:spLocks noChangeArrowheads="1"/>
          </p:cNvSpPr>
          <p:nvPr/>
        </p:nvSpPr>
        <p:spPr bwMode="auto">
          <a:xfrm>
            <a:off x="5791200" y="6172200"/>
            <a:ext cx="838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Q</a:t>
            </a:r>
            <a:r>
              <a:rPr kumimoji="0" lang="en-US" altLang="en-US" sz="2400" b="1" i="0" u="none" strike="noStrike" kern="1200" cap="none" spc="0" normalizeH="0" baseline="-25000" noProof="0">
                <a:ln>
                  <a:noFill/>
                </a:ln>
                <a:solidFill>
                  <a:prstClr val="black"/>
                </a:solidFill>
                <a:effectLst/>
                <a:uLnTx/>
                <a:uFillTx/>
                <a:latin typeface="Calibri" panose="020F0502020204030204" pitchFamily="34" charset="0"/>
                <a:ea typeface="+mn-ea"/>
                <a:cs typeface="+mn-cs"/>
              </a:rPr>
              <a:t>1</a:t>
            </a:r>
            <a:endPar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
        <p:nvSpPr>
          <p:cNvPr id="30" name="Text Box 19">
            <a:extLst>
              <a:ext uri="{FF2B5EF4-FFF2-40B4-BE49-F238E27FC236}">
                <a16:creationId xmlns:a16="http://schemas.microsoft.com/office/drawing/2014/main" id="{5E530F0C-BF64-F4BD-A545-9842D29EB42D}"/>
              </a:ext>
            </a:extLst>
          </p:cNvPr>
          <p:cNvSpPr txBox="1">
            <a:spLocks noChangeArrowheads="1"/>
          </p:cNvSpPr>
          <p:nvPr/>
        </p:nvSpPr>
        <p:spPr bwMode="auto">
          <a:xfrm>
            <a:off x="6934200" y="6172200"/>
            <a:ext cx="9144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Q</a:t>
            </a:r>
            <a:r>
              <a:rPr kumimoji="0" lang="en-US" altLang="en-US" sz="2400" b="1" i="0" u="none" strike="noStrike" kern="1200" cap="none" spc="0" normalizeH="0" baseline="-25000" noProof="0">
                <a:ln>
                  <a:noFill/>
                </a:ln>
                <a:solidFill>
                  <a:prstClr val="black"/>
                </a:solidFill>
                <a:effectLst/>
                <a:uLnTx/>
                <a:uFillTx/>
                <a:latin typeface="Calibri" panose="020F0502020204030204" pitchFamily="34" charset="0"/>
                <a:ea typeface="+mn-ea"/>
                <a:cs typeface="+mn-cs"/>
              </a:rPr>
              <a:t>2</a:t>
            </a:r>
            <a:endPar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4107"/>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108"/>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nodeType="clickEffect">
                                  <p:stCondLst>
                                    <p:cond delay="0"/>
                                  </p:stCondLst>
                                  <p:childTnLst>
                                    <p:set>
                                      <p:cBhvr>
                                        <p:cTn id="12" dur="1" fill="hold">
                                          <p:stCondLst>
                                            <p:cond delay="0"/>
                                          </p:stCondLst>
                                        </p:cTn>
                                        <p:tgtEl>
                                          <p:spTgt spid="19"/>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5"/>
                                        </p:tgtEl>
                                        <p:attrNameLst>
                                          <p:attrName>style.visibility</p:attrName>
                                        </p:attrNameLst>
                                      </p:cBhvr>
                                      <p:to>
                                        <p:strVal val="visible"/>
                                      </p:to>
                                    </p:set>
                                  </p:childTnLst>
                                </p:cTn>
                              </p:par>
                              <p:par>
                                <p:cTn id="15" presetID="55" presetClass="entr" presetSubtype="0" fill="hold" grpId="0" nodeType="withEffect">
                                  <p:stCondLst>
                                    <p:cond delay="0"/>
                                  </p:stCondLst>
                                  <p:childTnLst>
                                    <p:set>
                                      <p:cBhvr>
                                        <p:cTn id="16" dur="1" fill="hold">
                                          <p:stCondLst>
                                            <p:cond delay="0"/>
                                          </p:stCondLst>
                                        </p:cTn>
                                        <p:tgtEl>
                                          <p:spTgt spid="26"/>
                                        </p:tgtEl>
                                        <p:attrNameLst>
                                          <p:attrName>style.visibility</p:attrName>
                                        </p:attrNameLst>
                                      </p:cBhvr>
                                      <p:to>
                                        <p:strVal val="visible"/>
                                      </p:to>
                                    </p:set>
                                    <p:anim calcmode="lin" valueType="num">
                                      <p:cBhvr>
                                        <p:cTn id="17" dur="1000" fill="hold"/>
                                        <p:tgtEl>
                                          <p:spTgt spid="26"/>
                                        </p:tgtEl>
                                        <p:attrNameLst>
                                          <p:attrName>ppt_w</p:attrName>
                                        </p:attrNameLst>
                                      </p:cBhvr>
                                      <p:tavLst>
                                        <p:tav tm="0">
                                          <p:val>
                                            <p:strVal val="#ppt_w*0.70"/>
                                          </p:val>
                                        </p:tav>
                                        <p:tav tm="100000">
                                          <p:val>
                                            <p:strVal val="#ppt_w"/>
                                          </p:val>
                                        </p:tav>
                                      </p:tavLst>
                                    </p:anim>
                                    <p:anim calcmode="lin" valueType="num">
                                      <p:cBhvr>
                                        <p:cTn id="18" dur="1000" fill="hold"/>
                                        <p:tgtEl>
                                          <p:spTgt spid="26"/>
                                        </p:tgtEl>
                                        <p:attrNameLst>
                                          <p:attrName>ppt_h</p:attrName>
                                        </p:attrNameLst>
                                      </p:cBhvr>
                                      <p:tavLst>
                                        <p:tav tm="0">
                                          <p:val>
                                            <p:strVal val="#ppt_h"/>
                                          </p:val>
                                        </p:tav>
                                        <p:tav tm="100000">
                                          <p:val>
                                            <p:strVal val="#ppt_h"/>
                                          </p:val>
                                        </p:tav>
                                      </p:tavLst>
                                    </p:anim>
                                    <p:animEffect transition="in" filter="fade">
                                      <p:cBhvr>
                                        <p:cTn id="19" dur="1000"/>
                                        <p:tgtEl>
                                          <p:spTgt spid="26"/>
                                        </p:tgtEl>
                                      </p:cBhvr>
                                    </p:animEffect>
                                  </p:childTnLst>
                                </p:cTn>
                              </p:par>
                              <p:par>
                                <p:cTn id="20" presetID="55" presetClass="entr" presetSubtype="0" fill="hold" grpId="0" nodeType="withEffect">
                                  <p:stCondLst>
                                    <p:cond delay="0"/>
                                  </p:stCondLst>
                                  <p:childTnLst>
                                    <p:set>
                                      <p:cBhvr>
                                        <p:cTn id="21" dur="1" fill="hold">
                                          <p:stCondLst>
                                            <p:cond delay="0"/>
                                          </p:stCondLst>
                                        </p:cTn>
                                        <p:tgtEl>
                                          <p:spTgt spid="25"/>
                                        </p:tgtEl>
                                        <p:attrNameLst>
                                          <p:attrName>style.visibility</p:attrName>
                                        </p:attrNameLst>
                                      </p:cBhvr>
                                      <p:to>
                                        <p:strVal val="visible"/>
                                      </p:to>
                                    </p:set>
                                    <p:anim calcmode="lin" valueType="num">
                                      <p:cBhvr>
                                        <p:cTn id="22" dur="1000" fill="hold"/>
                                        <p:tgtEl>
                                          <p:spTgt spid="25"/>
                                        </p:tgtEl>
                                        <p:attrNameLst>
                                          <p:attrName>ppt_w</p:attrName>
                                        </p:attrNameLst>
                                      </p:cBhvr>
                                      <p:tavLst>
                                        <p:tav tm="0">
                                          <p:val>
                                            <p:strVal val="#ppt_w*0.70"/>
                                          </p:val>
                                        </p:tav>
                                        <p:tav tm="100000">
                                          <p:val>
                                            <p:strVal val="#ppt_w"/>
                                          </p:val>
                                        </p:tav>
                                      </p:tavLst>
                                    </p:anim>
                                    <p:anim calcmode="lin" valueType="num">
                                      <p:cBhvr>
                                        <p:cTn id="23" dur="1000" fill="hold"/>
                                        <p:tgtEl>
                                          <p:spTgt spid="25"/>
                                        </p:tgtEl>
                                        <p:attrNameLst>
                                          <p:attrName>ppt_h</p:attrName>
                                        </p:attrNameLst>
                                      </p:cBhvr>
                                      <p:tavLst>
                                        <p:tav tm="0">
                                          <p:val>
                                            <p:strVal val="#ppt_h"/>
                                          </p:val>
                                        </p:tav>
                                        <p:tav tm="100000">
                                          <p:val>
                                            <p:strVal val="#ppt_h"/>
                                          </p:val>
                                        </p:tav>
                                      </p:tavLst>
                                    </p:anim>
                                    <p:animEffect transition="in" filter="fade">
                                      <p:cBhvr>
                                        <p:cTn id="24" dur="1000"/>
                                        <p:tgtEl>
                                          <p:spTgt spid="25"/>
                                        </p:tgtEl>
                                      </p:cBhvr>
                                    </p:animEffect>
                                  </p:childTnLst>
                                </p:cTn>
                              </p:par>
                              <p:par>
                                <p:cTn id="25" presetID="1" presetClass="entr" presetSubtype="0" fill="hold" grpId="0" nodeType="withEffect">
                                  <p:stCondLst>
                                    <p:cond delay="0"/>
                                  </p:stCondLst>
                                  <p:childTnLst>
                                    <p:set>
                                      <p:cBhvr>
                                        <p:cTn id="26" dur="1" fill="hold">
                                          <p:stCondLst>
                                            <p:cond delay="0"/>
                                          </p:stCondLst>
                                        </p:cTn>
                                        <p:tgtEl>
                                          <p:spTgt spid="30"/>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27"/>
                                        </p:tgtEl>
                                        <p:attrNameLst>
                                          <p:attrName>style.visibility</p:attrName>
                                        </p:attrNameLst>
                                      </p:cBhvr>
                                      <p:to>
                                        <p:strVal val="visible"/>
                                      </p:to>
                                    </p:set>
                                  </p:childTnLst>
                                </p:cTn>
                              </p:par>
                            </p:childTnLst>
                          </p:cTn>
                        </p:par>
                      </p:childTnLst>
                    </p:cTn>
                  </p:par>
                  <p:par>
                    <p:cTn id="29" fill="hold" nodeType="clickPar">
                      <p:stCondLst>
                        <p:cond delay="indefinite"/>
                      </p:stCondLst>
                      <p:childTnLst>
                        <p:par>
                          <p:cTn id="30" fill="hold" nodeType="withGroup">
                            <p:stCondLst>
                              <p:cond delay="0"/>
                            </p:stCondLst>
                            <p:childTnLst>
                              <p:par>
                                <p:cTn id="31" presetID="3" presetClass="exit" presetSubtype="10" fill="hold" grpId="1" nodeType="clickEffect">
                                  <p:stCondLst>
                                    <p:cond delay="0"/>
                                  </p:stCondLst>
                                  <p:childTnLst>
                                    <p:animEffect transition="out" filter="blinds(horizontal)">
                                      <p:cBhvr>
                                        <p:cTn id="32" dur="500"/>
                                        <p:tgtEl>
                                          <p:spTgt spid="26"/>
                                        </p:tgtEl>
                                      </p:cBhvr>
                                    </p:animEffect>
                                    <p:set>
                                      <p:cBhvr>
                                        <p:cTn id="33" dur="1" fill="hold">
                                          <p:stCondLst>
                                            <p:cond delay="499"/>
                                          </p:stCondLst>
                                        </p:cTn>
                                        <p:tgtEl>
                                          <p:spTgt spid="26"/>
                                        </p:tgtEl>
                                        <p:attrNameLst>
                                          <p:attrName>style.visibility</p:attrName>
                                        </p:attrNameLst>
                                      </p:cBhvr>
                                      <p:to>
                                        <p:strVal val="hidden"/>
                                      </p:to>
                                    </p:set>
                                  </p:childTnLst>
                                </p:cTn>
                              </p:par>
                              <p:par>
                                <p:cTn id="34" presetID="3" presetClass="exit" presetSubtype="10" fill="hold" grpId="1" nodeType="withEffect">
                                  <p:stCondLst>
                                    <p:cond delay="0"/>
                                  </p:stCondLst>
                                  <p:childTnLst>
                                    <p:animEffect transition="out" filter="blinds(horizontal)">
                                      <p:cBhvr>
                                        <p:cTn id="35" dur="500"/>
                                        <p:tgtEl>
                                          <p:spTgt spid="25"/>
                                        </p:tgtEl>
                                      </p:cBhvr>
                                    </p:animEffect>
                                    <p:set>
                                      <p:cBhvr>
                                        <p:cTn id="36" dur="1" fill="hold">
                                          <p:stCondLst>
                                            <p:cond delay="499"/>
                                          </p:stCondLst>
                                        </p:cTn>
                                        <p:tgtEl>
                                          <p:spTgt spid="25"/>
                                        </p:tgtEl>
                                        <p:attrNameLst>
                                          <p:attrName>style.visibility</p:attrName>
                                        </p:attrNameLst>
                                      </p:cBhvr>
                                      <p:to>
                                        <p:strVal val="hidden"/>
                                      </p:to>
                                    </p:set>
                                  </p:childTnLst>
                                </p:cTn>
                              </p:par>
                              <p:par>
                                <p:cTn id="37" presetID="1" presetClass="exit" presetSubtype="0" fill="hold" grpId="0" nodeType="withEffect">
                                  <p:stCondLst>
                                    <p:cond delay="0"/>
                                  </p:stCondLst>
                                  <p:childTnLst>
                                    <p:set>
                                      <p:cBhvr>
                                        <p:cTn id="38" dur="1" fill="hold">
                                          <p:stCondLst>
                                            <p:cond delay="0"/>
                                          </p:stCondLst>
                                        </p:cTn>
                                        <p:tgtEl>
                                          <p:spTgt spid="29"/>
                                        </p:tgtEl>
                                        <p:attrNameLst>
                                          <p:attrName>style.visibility</p:attrName>
                                        </p:attrNameLst>
                                      </p:cBhvr>
                                      <p:to>
                                        <p:strVal val="hidden"/>
                                      </p:to>
                                    </p:set>
                                  </p:childTnLst>
                                </p:cTn>
                              </p:par>
                              <p:par>
                                <p:cTn id="39" presetID="1" presetClass="exit" presetSubtype="0" fill="hold" grpId="0" nodeType="withEffect">
                                  <p:stCondLst>
                                    <p:cond delay="0"/>
                                  </p:stCondLst>
                                  <p:childTnLst>
                                    <p:set>
                                      <p:cBhvr>
                                        <p:cTn id="40" dur="1" fill="hold">
                                          <p:stCondLst>
                                            <p:cond delay="0"/>
                                          </p:stCondLst>
                                        </p:cTn>
                                        <p:tgtEl>
                                          <p:spTgt spid="28"/>
                                        </p:tgtEl>
                                        <p:attrNameLst>
                                          <p:attrName>style.visibility</p:attrName>
                                        </p:attrNameLst>
                                      </p:cBhvr>
                                      <p:to>
                                        <p:strVal val="hidden"/>
                                      </p:to>
                                    </p:set>
                                  </p:childTnLst>
                                </p:cTn>
                              </p:par>
                              <p:par>
                                <p:cTn id="41" presetID="1" presetClass="exit" presetSubtype="0" fill="hold" nodeType="withEffect">
                                  <p:stCondLst>
                                    <p:cond delay="0"/>
                                  </p:stCondLst>
                                  <p:childTnLst>
                                    <p:set>
                                      <p:cBhvr>
                                        <p:cTn id="42" dur="1" fill="hold">
                                          <p:stCondLst>
                                            <p:cond delay="0"/>
                                          </p:stCondLst>
                                        </p:cTn>
                                        <p:tgtEl>
                                          <p:spTgt spid="17"/>
                                        </p:tgtEl>
                                        <p:attrNameLst>
                                          <p:attrName>style.visibility</p:attrName>
                                        </p:attrNameLst>
                                      </p:cBhvr>
                                      <p:to>
                                        <p:strVal val="hidden"/>
                                      </p:to>
                                    </p:set>
                                  </p:childTnLst>
                                </p:cTn>
                              </p:par>
                              <p:par>
                                <p:cTn id="43" presetID="1" presetClass="exit" presetSubtype="0" fill="hold" nodeType="withEffect">
                                  <p:stCondLst>
                                    <p:cond delay="0"/>
                                  </p:stCondLst>
                                  <p:childTnLst>
                                    <p:set>
                                      <p:cBhvr>
                                        <p:cTn id="44" dur="1" fill="hold">
                                          <p:stCondLst>
                                            <p:cond delay="0"/>
                                          </p:stCondLst>
                                        </p:cTn>
                                        <p:tgtEl>
                                          <p:spTgt spid="1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08" grpId="0"/>
      <p:bldP spid="25" grpId="0" animBg="1"/>
      <p:bldP spid="25" grpId="1" animBg="1"/>
      <p:bldP spid="26" grpId="0" animBg="1"/>
      <p:bldP spid="26" grpId="1" animBg="1"/>
      <p:bldP spid="27" grpId="0"/>
      <p:bldP spid="28" grpId="0"/>
      <p:bldP spid="29" grpId="0"/>
      <p:bldP spid="30" grpId="0"/>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BE9C9277-AC34-B8A2-6F92-0F729DC8EF05}"/>
              </a:ext>
            </a:extLst>
          </p:cNvPr>
          <p:cNvSpPr>
            <a:spLocks noGrp="1" noChangeArrowheads="1"/>
          </p:cNvSpPr>
          <p:nvPr>
            <p:ph type="title"/>
          </p:nvPr>
        </p:nvSpPr>
        <p:spPr/>
        <p:txBody>
          <a:bodyPr rtlCol="0">
            <a:normAutofit fontScale="90000"/>
          </a:bodyPr>
          <a:lstStyle/>
          <a:p>
            <a:pPr eaLnBrk="1" fontAlgn="auto" hangingPunct="1">
              <a:spcAft>
                <a:spcPts val="0"/>
              </a:spcAft>
              <a:defRPr/>
            </a:pPr>
            <a:r>
              <a:rPr lang="en-US" sz="3600"/>
              <a:t>3. The price of blue ties decreases. (Blue ties are a </a:t>
            </a:r>
            <a:r>
              <a:rPr lang="en-US" sz="3600" u="sng"/>
              <a:t>substitute</a:t>
            </a:r>
            <a:r>
              <a:rPr lang="en-US" sz="3600"/>
              <a:t> good for purple ties)</a:t>
            </a:r>
          </a:p>
        </p:txBody>
      </p:sp>
      <p:sp>
        <p:nvSpPr>
          <p:cNvPr id="67587" name="Line 3">
            <a:extLst>
              <a:ext uri="{FF2B5EF4-FFF2-40B4-BE49-F238E27FC236}">
                <a16:creationId xmlns:a16="http://schemas.microsoft.com/office/drawing/2014/main" id="{50893BFD-E525-5B46-EF71-5886BC680C85}"/>
              </a:ext>
            </a:extLst>
          </p:cNvPr>
          <p:cNvSpPr>
            <a:spLocks noChangeShapeType="1"/>
          </p:cNvSpPr>
          <p:nvPr/>
        </p:nvSpPr>
        <p:spPr bwMode="auto">
          <a:xfrm>
            <a:off x="3429000" y="2362200"/>
            <a:ext cx="0" cy="381000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67588" name="Line 4">
            <a:extLst>
              <a:ext uri="{FF2B5EF4-FFF2-40B4-BE49-F238E27FC236}">
                <a16:creationId xmlns:a16="http://schemas.microsoft.com/office/drawing/2014/main" id="{EFFEE172-4504-B0FB-D72F-1B972B2627A2}"/>
              </a:ext>
            </a:extLst>
          </p:cNvPr>
          <p:cNvSpPr>
            <a:spLocks noChangeShapeType="1"/>
          </p:cNvSpPr>
          <p:nvPr/>
        </p:nvSpPr>
        <p:spPr bwMode="auto">
          <a:xfrm>
            <a:off x="3429000" y="6172200"/>
            <a:ext cx="4876800" cy="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67589" name="Text Box 5">
            <a:extLst>
              <a:ext uri="{FF2B5EF4-FFF2-40B4-BE49-F238E27FC236}">
                <a16:creationId xmlns:a16="http://schemas.microsoft.com/office/drawing/2014/main" id="{462E01F6-CF3E-47DA-E7A1-1429D99E118E}"/>
              </a:ext>
            </a:extLst>
          </p:cNvPr>
          <p:cNvSpPr txBox="1">
            <a:spLocks noChangeArrowheads="1"/>
          </p:cNvSpPr>
          <p:nvPr/>
        </p:nvSpPr>
        <p:spPr bwMode="auto">
          <a:xfrm>
            <a:off x="8077200" y="6248400"/>
            <a:ext cx="1752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Quantity</a:t>
            </a:r>
          </a:p>
        </p:txBody>
      </p:sp>
      <p:sp>
        <p:nvSpPr>
          <p:cNvPr id="67590" name="Text Box 6">
            <a:extLst>
              <a:ext uri="{FF2B5EF4-FFF2-40B4-BE49-F238E27FC236}">
                <a16:creationId xmlns:a16="http://schemas.microsoft.com/office/drawing/2014/main" id="{0E35A5BD-52DB-9BC7-2FF5-DD2D4C0233AB}"/>
              </a:ext>
            </a:extLst>
          </p:cNvPr>
          <p:cNvSpPr txBox="1">
            <a:spLocks noChangeArrowheads="1"/>
          </p:cNvSpPr>
          <p:nvPr/>
        </p:nvSpPr>
        <p:spPr bwMode="auto">
          <a:xfrm rot="16200000">
            <a:off x="2286000" y="2209800"/>
            <a:ext cx="1219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Price</a:t>
            </a:r>
          </a:p>
        </p:txBody>
      </p:sp>
      <p:sp>
        <p:nvSpPr>
          <p:cNvPr id="67591" name="Line 7">
            <a:extLst>
              <a:ext uri="{FF2B5EF4-FFF2-40B4-BE49-F238E27FC236}">
                <a16:creationId xmlns:a16="http://schemas.microsoft.com/office/drawing/2014/main" id="{4FF1139E-CCA2-0886-E0AB-401A0499BCA4}"/>
              </a:ext>
            </a:extLst>
          </p:cNvPr>
          <p:cNvSpPr>
            <a:spLocks noChangeShapeType="1"/>
          </p:cNvSpPr>
          <p:nvPr/>
        </p:nvSpPr>
        <p:spPr bwMode="auto">
          <a:xfrm>
            <a:off x="4267200" y="2667000"/>
            <a:ext cx="3200400" cy="2971800"/>
          </a:xfrm>
          <a:prstGeom prst="line">
            <a:avLst/>
          </a:prstGeom>
          <a:noFill/>
          <a:ln w="44450">
            <a:solidFill>
              <a:srgbClr val="0000FF"/>
            </a:solidFill>
            <a:round/>
            <a:headEnd type="arrow" w="med" len="med"/>
            <a:tailEnd type="arrow" w="med" len="me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67592" name="Line 8">
            <a:extLst>
              <a:ext uri="{FF2B5EF4-FFF2-40B4-BE49-F238E27FC236}">
                <a16:creationId xmlns:a16="http://schemas.microsoft.com/office/drawing/2014/main" id="{338618BC-CB7D-D3BD-E332-AA61AD376ED0}"/>
              </a:ext>
            </a:extLst>
          </p:cNvPr>
          <p:cNvSpPr>
            <a:spLocks noChangeShapeType="1"/>
          </p:cNvSpPr>
          <p:nvPr/>
        </p:nvSpPr>
        <p:spPr bwMode="auto">
          <a:xfrm flipV="1">
            <a:off x="4267200" y="2590800"/>
            <a:ext cx="3581400" cy="3200400"/>
          </a:xfrm>
          <a:prstGeom prst="line">
            <a:avLst/>
          </a:prstGeom>
          <a:noFill/>
          <a:ln w="38100">
            <a:solidFill>
              <a:srgbClr val="FF0000"/>
            </a:solidFill>
            <a:round/>
            <a:headEnd type="arrow" w="med" len="med"/>
            <a:tailEnd type="arrow" w="med" len="me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67593" name="Text Box 9">
            <a:extLst>
              <a:ext uri="{FF2B5EF4-FFF2-40B4-BE49-F238E27FC236}">
                <a16:creationId xmlns:a16="http://schemas.microsoft.com/office/drawing/2014/main" id="{0CCBF1BE-0C11-97C6-3B7A-422FE19D8F44}"/>
              </a:ext>
            </a:extLst>
          </p:cNvPr>
          <p:cNvSpPr txBox="1">
            <a:spLocks noChangeArrowheads="1"/>
          </p:cNvSpPr>
          <p:nvPr/>
        </p:nvSpPr>
        <p:spPr bwMode="auto">
          <a:xfrm>
            <a:off x="7924800" y="5410200"/>
            <a:ext cx="990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D</a:t>
            </a:r>
          </a:p>
        </p:txBody>
      </p:sp>
      <p:sp>
        <p:nvSpPr>
          <p:cNvPr id="67594" name="Text Box 10">
            <a:extLst>
              <a:ext uri="{FF2B5EF4-FFF2-40B4-BE49-F238E27FC236}">
                <a16:creationId xmlns:a16="http://schemas.microsoft.com/office/drawing/2014/main" id="{5D0F374E-53CB-A853-B885-1FD857D52EFD}"/>
              </a:ext>
            </a:extLst>
          </p:cNvPr>
          <p:cNvSpPr txBox="1">
            <a:spLocks noChangeArrowheads="1"/>
          </p:cNvSpPr>
          <p:nvPr/>
        </p:nvSpPr>
        <p:spPr bwMode="auto">
          <a:xfrm>
            <a:off x="7924800" y="2514600"/>
            <a:ext cx="838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S</a:t>
            </a:r>
          </a:p>
        </p:txBody>
      </p:sp>
      <p:sp>
        <p:nvSpPr>
          <p:cNvPr id="5131" name="Text Box 11">
            <a:extLst>
              <a:ext uri="{FF2B5EF4-FFF2-40B4-BE49-F238E27FC236}">
                <a16:creationId xmlns:a16="http://schemas.microsoft.com/office/drawing/2014/main" id="{BABC2EB5-81DD-A91C-099E-74815253F520}"/>
              </a:ext>
            </a:extLst>
          </p:cNvPr>
          <p:cNvSpPr txBox="1">
            <a:spLocks noChangeArrowheads="1"/>
          </p:cNvSpPr>
          <p:nvPr/>
        </p:nvSpPr>
        <p:spPr bwMode="auto">
          <a:xfrm>
            <a:off x="6553200" y="5410200"/>
            <a:ext cx="990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D</a:t>
            </a:r>
            <a:r>
              <a:rPr kumimoji="0" lang="en-US" altLang="en-US" sz="2400" b="1" i="0" u="none" strike="noStrike" kern="1200" cap="none" spc="0" normalizeH="0" baseline="-25000" noProof="0">
                <a:ln>
                  <a:noFill/>
                </a:ln>
                <a:solidFill>
                  <a:prstClr val="black"/>
                </a:solidFill>
                <a:effectLst/>
                <a:uLnTx/>
                <a:uFillTx/>
                <a:latin typeface="Calibri" panose="020F0502020204030204" pitchFamily="34" charset="0"/>
                <a:ea typeface="+mn-ea"/>
                <a:cs typeface="+mn-cs"/>
              </a:rPr>
              <a:t>1</a:t>
            </a:r>
            <a:endPar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
        <p:nvSpPr>
          <p:cNvPr id="5132" name="Line 12">
            <a:extLst>
              <a:ext uri="{FF2B5EF4-FFF2-40B4-BE49-F238E27FC236}">
                <a16:creationId xmlns:a16="http://schemas.microsoft.com/office/drawing/2014/main" id="{B5572411-5625-314B-6ADF-EBC584E1F526}"/>
              </a:ext>
            </a:extLst>
          </p:cNvPr>
          <p:cNvSpPr>
            <a:spLocks noChangeShapeType="1"/>
          </p:cNvSpPr>
          <p:nvPr/>
        </p:nvSpPr>
        <p:spPr bwMode="auto">
          <a:xfrm>
            <a:off x="3505200" y="3352800"/>
            <a:ext cx="2895600" cy="2743200"/>
          </a:xfrm>
          <a:prstGeom prst="line">
            <a:avLst/>
          </a:prstGeom>
          <a:noFill/>
          <a:ln w="44450">
            <a:solidFill>
              <a:srgbClr val="0000FF"/>
            </a:solidFill>
            <a:round/>
            <a:headEnd type="arrow" w="med" len="med"/>
            <a:tailEnd type="arrow" w="med" len="me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14" name="Text Box 17">
            <a:extLst>
              <a:ext uri="{FF2B5EF4-FFF2-40B4-BE49-F238E27FC236}">
                <a16:creationId xmlns:a16="http://schemas.microsoft.com/office/drawing/2014/main" id="{AB2AF2E3-5498-DEB1-C711-AE331CA6E8CC}"/>
              </a:ext>
            </a:extLst>
          </p:cNvPr>
          <p:cNvSpPr txBox="1">
            <a:spLocks noChangeArrowheads="1"/>
          </p:cNvSpPr>
          <p:nvPr/>
        </p:nvSpPr>
        <p:spPr bwMode="auto">
          <a:xfrm>
            <a:off x="2895600" y="3962400"/>
            <a:ext cx="838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P</a:t>
            </a:r>
            <a:r>
              <a:rPr kumimoji="0" lang="en-US" altLang="en-US" sz="2400" b="1" i="0" u="none" strike="noStrike" kern="1200" cap="none" spc="0" normalizeH="0" baseline="-25000" noProof="0">
                <a:ln>
                  <a:noFill/>
                </a:ln>
                <a:solidFill>
                  <a:prstClr val="black"/>
                </a:solidFill>
                <a:effectLst/>
                <a:uLnTx/>
                <a:uFillTx/>
                <a:latin typeface="Calibri" panose="020F0502020204030204" pitchFamily="34" charset="0"/>
                <a:ea typeface="+mn-ea"/>
                <a:cs typeface="+mn-cs"/>
              </a:rPr>
              <a:t>1</a:t>
            </a:r>
            <a:endPar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cxnSp>
        <p:nvCxnSpPr>
          <p:cNvPr id="15" name="Straight Connector 14">
            <a:extLst>
              <a:ext uri="{FF2B5EF4-FFF2-40B4-BE49-F238E27FC236}">
                <a16:creationId xmlns:a16="http://schemas.microsoft.com/office/drawing/2014/main" id="{9B927857-EEE0-AD6F-3C17-1A1CCB12AB04}"/>
              </a:ext>
            </a:extLst>
          </p:cNvPr>
          <p:cNvCxnSpPr/>
          <p:nvPr/>
        </p:nvCxnSpPr>
        <p:spPr>
          <a:xfrm rot="10800000">
            <a:off x="3429000" y="4267200"/>
            <a:ext cx="2590800" cy="1588"/>
          </a:xfrm>
          <a:prstGeom prst="line">
            <a:avLst/>
          </a:prstGeom>
          <a:ln w="25400">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16" name="Text Box 18">
            <a:extLst>
              <a:ext uri="{FF2B5EF4-FFF2-40B4-BE49-F238E27FC236}">
                <a16:creationId xmlns:a16="http://schemas.microsoft.com/office/drawing/2014/main" id="{37DADE0E-ADAD-C810-87E3-2267C3A0D4E9}"/>
              </a:ext>
            </a:extLst>
          </p:cNvPr>
          <p:cNvSpPr txBox="1">
            <a:spLocks noChangeArrowheads="1"/>
          </p:cNvSpPr>
          <p:nvPr/>
        </p:nvSpPr>
        <p:spPr bwMode="auto">
          <a:xfrm>
            <a:off x="5791200" y="6172200"/>
            <a:ext cx="838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Q</a:t>
            </a:r>
            <a:r>
              <a:rPr kumimoji="0" lang="en-US" altLang="en-US" sz="2400" b="1" i="0" u="none" strike="noStrike" kern="1200" cap="none" spc="0" normalizeH="0" baseline="-25000" noProof="0">
                <a:ln>
                  <a:noFill/>
                </a:ln>
                <a:solidFill>
                  <a:prstClr val="black"/>
                </a:solidFill>
                <a:effectLst/>
                <a:uLnTx/>
                <a:uFillTx/>
                <a:latin typeface="Calibri" panose="020F0502020204030204" pitchFamily="34" charset="0"/>
                <a:ea typeface="+mn-ea"/>
                <a:cs typeface="+mn-cs"/>
              </a:rPr>
              <a:t>1</a:t>
            </a:r>
            <a:endPar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cxnSp>
        <p:nvCxnSpPr>
          <p:cNvPr id="17" name="Straight Connector 16">
            <a:extLst>
              <a:ext uri="{FF2B5EF4-FFF2-40B4-BE49-F238E27FC236}">
                <a16:creationId xmlns:a16="http://schemas.microsoft.com/office/drawing/2014/main" id="{5D65BB4C-0EE5-6F32-C0D4-E629CCFA6F52}"/>
              </a:ext>
            </a:extLst>
          </p:cNvPr>
          <p:cNvCxnSpPr/>
          <p:nvPr/>
        </p:nvCxnSpPr>
        <p:spPr>
          <a:xfrm rot="5400000" flipH="1" flipV="1">
            <a:off x="5068094" y="5218906"/>
            <a:ext cx="1905000" cy="1588"/>
          </a:xfrm>
          <a:prstGeom prst="line">
            <a:avLst/>
          </a:prstGeom>
          <a:ln w="25400">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18" name="Text Box 11">
            <a:extLst>
              <a:ext uri="{FF2B5EF4-FFF2-40B4-BE49-F238E27FC236}">
                <a16:creationId xmlns:a16="http://schemas.microsoft.com/office/drawing/2014/main" id="{36B43BD7-92F7-47F0-5542-ECDE93F38F78}"/>
              </a:ext>
            </a:extLst>
          </p:cNvPr>
          <p:cNvSpPr txBox="1">
            <a:spLocks noChangeArrowheads="1"/>
          </p:cNvSpPr>
          <p:nvPr/>
        </p:nvSpPr>
        <p:spPr bwMode="auto">
          <a:xfrm>
            <a:off x="2895600" y="4724400"/>
            <a:ext cx="838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P</a:t>
            </a:r>
            <a:r>
              <a:rPr kumimoji="0" lang="en-US" altLang="en-US" sz="2400" b="1" i="0" u="none" strike="noStrike" kern="1200" cap="none" spc="0" normalizeH="0" baseline="-25000" noProof="0">
                <a:ln>
                  <a:noFill/>
                </a:ln>
                <a:solidFill>
                  <a:prstClr val="black"/>
                </a:solidFill>
                <a:effectLst/>
                <a:uLnTx/>
                <a:uFillTx/>
                <a:latin typeface="Calibri" panose="020F0502020204030204" pitchFamily="34" charset="0"/>
                <a:ea typeface="+mn-ea"/>
                <a:cs typeface="+mn-cs"/>
              </a:rPr>
              <a:t>2</a:t>
            </a:r>
            <a:endPar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
        <p:nvSpPr>
          <p:cNvPr id="19" name="AutoShape 23">
            <a:extLst>
              <a:ext uri="{FF2B5EF4-FFF2-40B4-BE49-F238E27FC236}">
                <a16:creationId xmlns:a16="http://schemas.microsoft.com/office/drawing/2014/main" id="{118A4935-D6C1-8659-4158-C5AC01430E4A}"/>
              </a:ext>
            </a:extLst>
          </p:cNvPr>
          <p:cNvSpPr>
            <a:spLocks noChangeArrowheads="1"/>
          </p:cNvSpPr>
          <p:nvPr/>
        </p:nvSpPr>
        <p:spPr bwMode="auto">
          <a:xfrm flipV="1">
            <a:off x="2971800" y="4343400"/>
            <a:ext cx="152400" cy="457200"/>
          </a:xfrm>
          <a:prstGeom prst="upArrow">
            <a:avLst>
              <a:gd name="adj1" fmla="val 50000"/>
              <a:gd name="adj2" fmla="val 75000"/>
            </a:avLst>
          </a:prstGeom>
          <a:solidFill>
            <a:schemeClr val="accent1"/>
          </a:solidFill>
          <a:ln w="9525">
            <a:solidFill>
              <a:schemeClr val="tx1"/>
            </a:solidFill>
            <a:miter lim="800000"/>
            <a:headEnd/>
            <a:tailEnd/>
          </a:ln>
        </p:spPr>
        <p:txBody>
          <a:bodyPr vert="eaVert"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cxnSp>
        <p:nvCxnSpPr>
          <p:cNvPr id="20" name="Straight Connector 19">
            <a:extLst>
              <a:ext uri="{FF2B5EF4-FFF2-40B4-BE49-F238E27FC236}">
                <a16:creationId xmlns:a16="http://schemas.microsoft.com/office/drawing/2014/main" id="{369D8C09-7FBC-3D58-08D6-F7EA1A70C12E}"/>
              </a:ext>
            </a:extLst>
          </p:cNvPr>
          <p:cNvCxnSpPr/>
          <p:nvPr/>
        </p:nvCxnSpPr>
        <p:spPr>
          <a:xfrm rot="10800000">
            <a:off x="3429000" y="4953000"/>
            <a:ext cx="1752600" cy="1588"/>
          </a:xfrm>
          <a:prstGeom prst="line">
            <a:avLst/>
          </a:prstGeom>
          <a:ln w="25400">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5E61FC87-81C0-2DDF-9161-A30C73790477}"/>
              </a:ext>
            </a:extLst>
          </p:cNvPr>
          <p:cNvCxnSpPr/>
          <p:nvPr/>
        </p:nvCxnSpPr>
        <p:spPr>
          <a:xfrm rot="5400000">
            <a:off x="4573588" y="5562600"/>
            <a:ext cx="1217612" cy="1588"/>
          </a:xfrm>
          <a:prstGeom prst="line">
            <a:avLst/>
          </a:prstGeom>
          <a:ln w="25400">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28" name="Text Box 19">
            <a:extLst>
              <a:ext uri="{FF2B5EF4-FFF2-40B4-BE49-F238E27FC236}">
                <a16:creationId xmlns:a16="http://schemas.microsoft.com/office/drawing/2014/main" id="{046077AD-1917-45F9-D174-0A7FFC905E61}"/>
              </a:ext>
            </a:extLst>
          </p:cNvPr>
          <p:cNvSpPr txBox="1">
            <a:spLocks noChangeArrowheads="1"/>
          </p:cNvSpPr>
          <p:nvPr/>
        </p:nvSpPr>
        <p:spPr bwMode="auto">
          <a:xfrm>
            <a:off x="4953000" y="6172200"/>
            <a:ext cx="9144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Q</a:t>
            </a:r>
            <a:r>
              <a:rPr kumimoji="0" lang="en-US" altLang="en-US" sz="2400" b="1" i="0" u="none" strike="noStrike" kern="1200" cap="none" spc="0" normalizeH="0" baseline="-25000" noProof="0">
                <a:ln>
                  <a:noFill/>
                </a:ln>
                <a:solidFill>
                  <a:prstClr val="black"/>
                </a:solidFill>
                <a:effectLst/>
                <a:uLnTx/>
                <a:uFillTx/>
                <a:latin typeface="Calibri" panose="020F0502020204030204" pitchFamily="34" charset="0"/>
                <a:ea typeface="+mn-ea"/>
                <a:cs typeface="+mn-cs"/>
              </a:rPr>
              <a:t>2</a:t>
            </a:r>
            <a:endPar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
        <p:nvSpPr>
          <p:cNvPr id="29" name="AutoShape 22">
            <a:extLst>
              <a:ext uri="{FF2B5EF4-FFF2-40B4-BE49-F238E27FC236}">
                <a16:creationId xmlns:a16="http://schemas.microsoft.com/office/drawing/2014/main" id="{1ED233C1-D0B1-DC2A-7EF5-59CEEA385B72}"/>
              </a:ext>
            </a:extLst>
          </p:cNvPr>
          <p:cNvSpPr>
            <a:spLocks noChangeArrowheads="1"/>
          </p:cNvSpPr>
          <p:nvPr/>
        </p:nvSpPr>
        <p:spPr bwMode="auto">
          <a:xfrm rot="10800000" flipH="1">
            <a:off x="5410200" y="6324600"/>
            <a:ext cx="457200" cy="228600"/>
          </a:xfrm>
          <a:prstGeom prst="leftArrow">
            <a:avLst>
              <a:gd name="adj1" fmla="val 50000"/>
              <a:gd name="adj2" fmla="val 66667"/>
            </a:avLst>
          </a:prstGeom>
          <a:solidFill>
            <a:schemeClr val="accent1"/>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513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131"/>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nodeType="clickEffect">
                                  <p:stCondLst>
                                    <p:cond delay="0"/>
                                  </p:stCondLst>
                                  <p:childTnLst>
                                    <p:set>
                                      <p:cBhvr>
                                        <p:cTn id="12" dur="1" fill="hold">
                                          <p:stCondLst>
                                            <p:cond delay="0"/>
                                          </p:stCondLst>
                                        </p:cTn>
                                        <p:tgtEl>
                                          <p:spTgt spid="23"/>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0"/>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8"/>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8"/>
                                        </p:tgtEl>
                                        <p:attrNameLst>
                                          <p:attrName>style.visibility</p:attrName>
                                        </p:attrNameLst>
                                      </p:cBhvr>
                                      <p:to>
                                        <p:strVal val="visible"/>
                                      </p:to>
                                    </p:set>
                                  </p:childTnLst>
                                </p:cTn>
                              </p:par>
                              <p:par>
                                <p:cTn id="19" presetID="55" presetClass="entr" presetSubtype="0" fill="hold" grpId="0" nodeType="withEffect">
                                  <p:stCondLst>
                                    <p:cond delay="0"/>
                                  </p:stCondLst>
                                  <p:childTnLst>
                                    <p:set>
                                      <p:cBhvr>
                                        <p:cTn id="20" dur="1" fill="hold">
                                          <p:stCondLst>
                                            <p:cond delay="0"/>
                                          </p:stCondLst>
                                        </p:cTn>
                                        <p:tgtEl>
                                          <p:spTgt spid="19"/>
                                        </p:tgtEl>
                                        <p:attrNameLst>
                                          <p:attrName>style.visibility</p:attrName>
                                        </p:attrNameLst>
                                      </p:cBhvr>
                                      <p:to>
                                        <p:strVal val="visible"/>
                                      </p:to>
                                    </p:set>
                                    <p:anim calcmode="lin" valueType="num">
                                      <p:cBhvr>
                                        <p:cTn id="21" dur="1000" fill="hold"/>
                                        <p:tgtEl>
                                          <p:spTgt spid="19"/>
                                        </p:tgtEl>
                                        <p:attrNameLst>
                                          <p:attrName>ppt_w</p:attrName>
                                        </p:attrNameLst>
                                      </p:cBhvr>
                                      <p:tavLst>
                                        <p:tav tm="0">
                                          <p:val>
                                            <p:strVal val="#ppt_w*0.70"/>
                                          </p:val>
                                        </p:tav>
                                        <p:tav tm="100000">
                                          <p:val>
                                            <p:strVal val="#ppt_w"/>
                                          </p:val>
                                        </p:tav>
                                      </p:tavLst>
                                    </p:anim>
                                    <p:anim calcmode="lin" valueType="num">
                                      <p:cBhvr>
                                        <p:cTn id="22" dur="1000" fill="hold"/>
                                        <p:tgtEl>
                                          <p:spTgt spid="19"/>
                                        </p:tgtEl>
                                        <p:attrNameLst>
                                          <p:attrName>ppt_h</p:attrName>
                                        </p:attrNameLst>
                                      </p:cBhvr>
                                      <p:tavLst>
                                        <p:tav tm="0">
                                          <p:val>
                                            <p:strVal val="#ppt_h"/>
                                          </p:val>
                                        </p:tav>
                                        <p:tav tm="100000">
                                          <p:val>
                                            <p:strVal val="#ppt_h"/>
                                          </p:val>
                                        </p:tav>
                                      </p:tavLst>
                                    </p:anim>
                                    <p:animEffect transition="in" filter="fade">
                                      <p:cBhvr>
                                        <p:cTn id="23" dur="1000"/>
                                        <p:tgtEl>
                                          <p:spTgt spid="19"/>
                                        </p:tgtEl>
                                      </p:cBhvr>
                                    </p:animEffect>
                                  </p:childTnLst>
                                </p:cTn>
                              </p:par>
                              <p:par>
                                <p:cTn id="24" presetID="55" presetClass="entr" presetSubtype="0" fill="hold" grpId="0" nodeType="withEffect">
                                  <p:stCondLst>
                                    <p:cond delay="0"/>
                                  </p:stCondLst>
                                  <p:childTnLst>
                                    <p:set>
                                      <p:cBhvr>
                                        <p:cTn id="25" dur="1" fill="hold">
                                          <p:stCondLst>
                                            <p:cond delay="0"/>
                                          </p:stCondLst>
                                        </p:cTn>
                                        <p:tgtEl>
                                          <p:spTgt spid="29"/>
                                        </p:tgtEl>
                                        <p:attrNameLst>
                                          <p:attrName>style.visibility</p:attrName>
                                        </p:attrNameLst>
                                      </p:cBhvr>
                                      <p:to>
                                        <p:strVal val="visible"/>
                                      </p:to>
                                    </p:set>
                                    <p:anim calcmode="lin" valueType="num">
                                      <p:cBhvr>
                                        <p:cTn id="26" dur="1000" fill="hold"/>
                                        <p:tgtEl>
                                          <p:spTgt spid="29"/>
                                        </p:tgtEl>
                                        <p:attrNameLst>
                                          <p:attrName>ppt_w</p:attrName>
                                        </p:attrNameLst>
                                      </p:cBhvr>
                                      <p:tavLst>
                                        <p:tav tm="0">
                                          <p:val>
                                            <p:strVal val="#ppt_w*0.70"/>
                                          </p:val>
                                        </p:tav>
                                        <p:tav tm="100000">
                                          <p:val>
                                            <p:strVal val="#ppt_w"/>
                                          </p:val>
                                        </p:tav>
                                      </p:tavLst>
                                    </p:anim>
                                    <p:anim calcmode="lin" valueType="num">
                                      <p:cBhvr>
                                        <p:cTn id="27" dur="1000" fill="hold"/>
                                        <p:tgtEl>
                                          <p:spTgt spid="29"/>
                                        </p:tgtEl>
                                        <p:attrNameLst>
                                          <p:attrName>ppt_h</p:attrName>
                                        </p:attrNameLst>
                                      </p:cBhvr>
                                      <p:tavLst>
                                        <p:tav tm="0">
                                          <p:val>
                                            <p:strVal val="#ppt_h"/>
                                          </p:val>
                                        </p:tav>
                                        <p:tav tm="100000">
                                          <p:val>
                                            <p:strVal val="#ppt_h"/>
                                          </p:val>
                                        </p:tav>
                                      </p:tavLst>
                                    </p:anim>
                                    <p:animEffect transition="in" filter="fade">
                                      <p:cBhvr>
                                        <p:cTn id="28" dur="1000"/>
                                        <p:tgtEl>
                                          <p:spTgt spid="29"/>
                                        </p:tgtEl>
                                      </p:cBhvr>
                                    </p:animEffect>
                                  </p:childTnLst>
                                </p:cTn>
                              </p:par>
                            </p:childTnLst>
                          </p:cTn>
                        </p:par>
                      </p:childTnLst>
                    </p:cTn>
                  </p:par>
                  <p:par>
                    <p:cTn id="29" fill="hold" nodeType="clickPar">
                      <p:stCondLst>
                        <p:cond delay="indefinite"/>
                      </p:stCondLst>
                      <p:childTnLst>
                        <p:par>
                          <p:cTn id="30" fill="hold" nodeType="withGroup">
                            <p:stCondLst>
                              <p:cond delay="0"/>
                            </p:stCondLst>
                            <p:childTnLst>
                              <p:par>
                                <p:cTn id="31" presetID="1" presetClass="exit" presetSubtype="0" fill="hold" nodeType="clickEffect">
                                  <p:stCondLst>
                                    <p:cond delay="0"/>
                                  </p:stCondLst>
                                  <p:childTnLst>
                                    <p:set>
                                      <p:cBhvr>
                                        <p:cTn id="32" dur="1" fill="hold">
                                          <p:stCondLst>
                                            <p:cond delay="0"/>
                                          </p:stCondLst>
                                        </p:cTn>
                                        <p:tgtEl>
                                          <p:spTgt spid="17"/>
                                        </p:tgtEl>
                                        <p:attrNameLst>
                                          <p:attrName>style.visibility</p:attrName>
                                        </p:attrNameLst>
                                      </p:cBhvr>
                                      <p:to>
                                        <p:strVal val="hidden"/>
                                      </p:to>
                                    </p:set>
                                  </p:childTnLst>
                                </p:cTn>
                              </p:par>
                              <p:par>
                                <p:cTn id="33" presetID="1" presetClass="exit" presetSubtype="0" fill="hold" nodeType="withEffect">
                                  <p:stCondLst>
                                    <p:cond delay="0"/>
                                  </p:stCondLst>
                                  <p:childTnLst>
                                    <p:set>
                                      <p:cBhvr>
                                        <p:cTn id="34" dur="1" fill="hold">
                                          <p:stCondLst>
                                            <p:cond delay="0"/>
                                          </p:stCondLst>
                                        </p:cTn>
                                        <p:tgtEl>
                                          <p:spTgt spid="15"/>
                                        </p:tgtEl>
                                        <p:attrNameLst>
                                          <p:attrName>style.visibility</p:attrName>
                                        </p:attrNameLst>
                                      </p:cBhvr>
                                      <p:to>
                                        <p:strVal val="hidden"/>
                                      </p:to>
                                    </p:set>
                                  </p:childTnLst>
                                </p:cTn>
                              </p:par>
                              <p:par>
                                <p:cTn id="35" presetID="1" presetClass="exit" presetSubtype="0" fill="hold" grpId="1" nodeType="withEffect">
                                  <p:stCondLst>
                                    <p:cond delay="0"/>
                                  </p:stCondLst>
                                  <p:childTnLst>
                                    <p:set>
                                      <p:cBhvr>
                                        <p:cTn id="36" dur="1" fill="hold">
                                          <p:stCondLst>
                                            <p:cond delay="0"/>
                                          </p:stCondLst>
                                        </p:cTn>
                                        <p:tgtEl>
                                          <p:spTgt spid="29"/>
                                        </p:tgtEl>
                                        <p:attrNameLst>
                                          <p:attrName>style.visibility</p:attrName>
                                        </p:attrNameLst>
                                      </p:cBhvr>
                                      <p:to>
                                        <p:strVal val="hidden"/>
                                      </p:to>
                                    </p:set>
                                  </p:childTnLst>
                                </p:cTn>
                              </p:par>
                              <p:par>
                                <p:cTn id="37" presetID="1" presetClass="exit" presetSubtype="0" fill="hold" grpId="1" nodeType="withEffect">
                                  <p:stCondLst>
                                    <p:cond delay="0"/>
                                  </p:stCondLst>
                                  <p:childTnLst>
                                    <p:set>
                                      <p:cBhvr>
                                        <p:cTn id="38" dur="1" fill="hold">
                                          <p:stCondLst>
                                            <p:cond delay="0"/>
                                          </p:stCondLst>
                                        </p:cTn>
                                        <p:tgtEl>
                                          <p:spTgt spid="19"/>
                                        </p:tgtEl>
                                        <p:attrNameLst>
                                          <p:attrName>style.visibility</p:attrName>
                                        </p:attrNameLst>
                                      </p:cBhvr>
                                      <p:to>
                                        <p:strVal val="hidden"/>
                                      </p:to>
                                    </p:set>
                                  </p:childTnLst>
                                </p:cTn>
                              </p:par>
                              <p:par>
                                <p:cTn id="39" presetID="1" presetClass="exit" presetSubtype="0" fill="hold" grpId="0" nodeType="withEffect">
                                  <p:stCondLst>
                                    <p:cond delay="0"/>
                                  </p:stCondLst>
                                  <p:childTnLst>
                                    <p:set>
                                      <p:cBhvr>
                                        <p:cTn id="40" dur="1" fill="hold">
                                          <p:stCondLst>
                                            <p:cond delay="0"/>
                                          </p:stCondLst>
                                        </p:cTn>
                                        <p:tgtEl>
                                          <p:spTgt spid="16"/>
                                        </p:tgtEl>
                                        <p:attrNameLst>
                                          <p:attrName>style.visibility</p:attrName>
                                        </p:attrNameLst>
                                      </p:cBhvr>
                                      <p:to>
                                        <p:strVal val="hidden"/>
                                      </p:to>
                                    </p:set>
                                  </p:childTnLst>
                                </p:cTn>
                              </p:par>
                              <p:par>
                                <p:cTn id="41" presetID="1" presetClass="exit" presetSubtype="0" fill="hold" grpId="0" nodeType="withEffect">
                                  <p:stCondLst>
                                    <p:cond delay="0"/>
                                  </p:stCondLst>
                                  <p:childTnLst>
                                    <p:set>
                                      <p:cBhvr>
                                        <p:cTn id="42" dur="1" fill="hold">
                                          <p:stCondLst>
                                            <p:cond delay="0"/>
                                          </p:stCondLst>
                                        </p:cTn>
                                        <p:tgtEl>
                                          <p:spTgt spid="1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31" grpId="0"/>
      <p:bldP spid="14" grpId="0"/>
      <p:bldP spid="16" grpId="0"/>
      <p:bldP spid="18" grpId="0"/>
      <p:bldP spid="19" grpId="0" animBg="1"/>
      <p:bldP spid="19" grpId="1" animBg="1"/>
      <p:bldP spid="28" grpId="0"/>
      <p:bldP spid="29" grpId="0" animBg="1"/>
      <p:bldP spid="29" grpId="1" animBg="1"/>
    </p:bld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9B7CBD2A-9F84-8C68-9F1F-A6604125026C}"/>
              </a:ext>
            </a:extLst>
          </p:cNvPr>
          <p:cNvSpPr>
            <a:spLocks noGrp="1" noChangeArrowheads="1"/>
          </p:cNvSpPr>
          <p:nvPr>
            <p:ph type="title"/>
          </p:nvPr>
        </p:nvSpPr>
        <p:spPr>
          <a:xfrm>
            <a:off x="1981200" y="304800"/>
            <a:ext cx="8229600" cy="1143000"/>
          </a:xfrm>
        </p:spPr>
        <p:txBody>
          <a:bodyPr rtlCol="0">
            <a:normAutofit fontScale="90000"/>
          </a:bodyPr>
          <a:lstStyle/>
          <a:p>
            <a:pPr eaLnBrk="1" fontAlgn="auto" hangingPunct="1">
              <a:spcAft>
                <a:spcPts val="0"/>
              </a:spcAft>
              <a:defRPr/>
            </a:pPr>
            <a:r>
              <a:rPr lang="en-US" sz="3200"/>
              <a:t>4. The Federal government has been warning the public about the possibility of a recession and job loss in the RDU area. (</a:t>
            </a:r>
            <a:r>
              <a:rPr lang="en-US" sz="3200" u="sng"/>
              <a:t>Think expectations!)</a:t>
            </a:r>
          </a:p>
        </p:txBody>
      </p:sp>
      <p:sp>
        <p:nvSpPr>
          <p:cNvPr id="68611" name="Line 3">
            <a:extLst>
              <a:ext uri="{FF2B5EF4-FFF2-40B4-BE49-F238E27FC236}">
                <a16:creationId xmlns:a16="http://schemas.microsoft.com/office/drawing/2014/main" id="{3C5F5C6F-96E2-2E67-60B1-61CC00E6F4CE}"/>
              </a:ext>
            </a:extLst>
          </p:cNvPr>
          <p:cNvSpPr>
            <a:spLocks noChangeShapeType="1"/>
          </p:cNvSpPr>
          <p:nvPr/>
        </p:nvSpPr>
        <p:spPr bwMode="auto">
          <a:xfrm>
            <a:off x="3429000" y="2362200"/>
            <a:ext cx="0" cy="381000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68612" name="Line 4">
            <a:extLst>
              <a:ext uri="{FF2B5EF4-FFF2-40B4-BE49-F238E27FC236}">
                <a16:creationId xmlns:a16="http://schemas.microsoft.com/office/drawing/2014/main" id="{2D1C756D-870A-5EAB-D5E7-3484E3C2D606}"/>
              </a:ext>
            </a:extLst>
          </p:cNvPr>
          <p:cNvSpPr>
            <a:spLocks noChangeShapeType="1"/>
          </p:cNvSpPr>
          <p:nvPr/>
        </p:nvSpPr>
        <p:spPr bwMode="auto">
          <a:xfrm>
            <a:off x="3429000" y="6172200"/>
            <a:ext cx="4876800" cy="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68613" name="Text Box 5">
            <a:extLst>
              <a:ext uri="{FF2B5EF4-FFF2-40B4-BE49-F238E27FC236}">
                <a16:creationId xmlns:a16="http://schemas.microsoft.com/office/drawing/2014/main" id="{59A7DB7C-36B7-B22B-ADDA-3AED77091CEF}"/>
              </a:ext>
            </a:extLst>
          </p:cNvPr>
          <p:cNvSpPr txBox="1">
            <a:spLocks noChangeArrowheads="1"/>
          </p:cNvSpPr>
          <p:nvPr/>
        </p:nvSpPr>
        <p:spPr bwMode="auto">
          <a:xfrm>
            <a:off x="8077200" y="6248400"/>
            <a:ext cx="1752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Quantity</a:t>
            </a:r>
          </a:p>
        </p:txBody>
      </p:sp>
      <p:sp>
        <p:nvSpPr>
          <p:cNvPr id="68614" name="Text Box 6">
            <a:extLst>
              <a:ext uri="{FF2B5EF4-FFF2-40B4-BE49-F238E27FC236}">
                <a16:creationId xmlns:a16="http://schemas.microsoft.com/office/drawing/2014/main" id="{E0D6BCA9-A795-BC7D-DCB5-DD1D9340F741}"/>
              </a:ext>
            </a:extLst>
          </p:cNvPr>
          <p:cNvSpPr txBox="1">
            <a:spLocks noChangeArrowheads="1"/>
          </p:cNvSpPr>
          <p:nvPr/>
        </p:nvSpPr>
        <p:spPr bwMode="auto">
          <a:xfrm rot="16200000">
            <a:off x="2286000" y="2209800"/>
            <a:ext cx="1219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Price</a:t>
            </a:r>
          </a:p>
        </p:txBody>
      </p:sp>
      <p:sp>
        <p:nvSpPr>
          <p:cNvPr id="68615" name="Line 7">
            <a:extLst>
              <a:ext uri="{FF2B5EF4-FFF2-40B4-BE49-F238E27FC236}">
                <a16:creationId xmlns:a16="http://schemas.microsoft.com/office/drawing/2014/main" id="{B7F62047-11EB-4E8D-EA35-5BE3D40F55B6}"/>
              </a:ext>
            </a:extLst>
          </p:cNvPr>
          <p:cNvSpPr>
            <a:spLocks noChangeShapeType="1"/>
          </p:cNvSpPr>
          <p:nvPr/>
        </p:nvSpPr>
        <p:spPr bwMode="auto">
          <a:xfrm>
            <a:off x="4267200" y="2667000"/>
            <a:ext cx="3581400" cy="3276600"/>
          </a:xfrm>
          <a:prstGeom prst="line">
            <a:avLst/>
          </a:prstGeom>
          <a:noFill/>
          <a:ln w="44450">
            <a:solidFill>
              <a:srgbClr val="0000FF"/>
            </a:solidFill>
            <a:round/>
            <a:headEnd type="arrow" w="med" len="med"/>
            <a:tailEnd type="arrow" w="med" len="me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68616" name="Line 8">
            <a:extLst>
              <a:ext uri="{FF2B5EF4-FFF2-40B4-BE49-F238E27FC236}">
                <a16:creationId xmlns:a16="http://schemas.microsoft.com/office/drawing/2014/main" id="{3647B8BB-7A43-6C17-D3D9-39B042010FF4}"/>
              </a:ext>
            </a:extLst>
          </p:cNvPr>
          <p:cNvSpPr>
            <a:spLocks noChangeShapeType="1"/>
          </p:cNvSpPr>
          <p:nvPr/>
        </p:nvSpPr>
        <p:spPr bwMode="auto">
          <a:xfrm flipV="1">
            <a:off x="4267200" y="2590800"/>
            <a:ext cx="3581400" cy="3200400"/>
          </a:xfrm>
          <a:prstGeom prst="line">
            <a:avLst/>
          </a:prstGeom>
          <a:noFill/>
          <a:ln w="38100">
            <a:solidFill>
              <a:srgbClr val="FF0000"/>
            </a:solidFill>
            <a:round/>
            <a:headEnd type="arrow" w="med" len="med"/>
            <a:tailEnd type="arrow" w="med" len="me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68617" name="Text Box 9">
            <a:extLst>
              <a:ext uri="{FF2B5EF4-FFF2-40B4-BE49-F238E27FC236}">
                <a16:creationId xmlns:a16="http://schemas.microsoft.com/office/drawing/2014/main" id="{84023810-66A8-5867-902D-D05CE4DCE15E}"/>
              </a:ext>
            </a:extLst>
          </p:cNvPr>
          <p:cNvSpPr txBox="1">
            <a:spLocks noChangeArrowheads="1"/>
          </p:cNvSpPr>
          <p:nvPr/>
        </p:nvSpPr>
        <p:spPr bwMode="auto">
          <a:xfrm>
            <a:off x="7924800" y="5410200"/>
            <a:ext cx="990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D</a:t>
            </a:r>
          </a:p>
        </p:txBody>
      </p:sp>
      <p:sp>
        <p:nvSpPr>
          <p:cNvPr id="68618" name="Text Box 10">
            <a:extLst>
              <a:ext uri="{FF2B5EF4-FFF2-40B4-BE49-F238E27FC236}">
                <a16:creationId xmlns:a16="http://schemas.microsoft.com/office/drawing/2014/main" id="{D8586F45-125D-BDA1-B443-EE4FD618FCD6}"/>
              </a:ext>
            </a:extLst>
          </p:cNvPr>
          <p:cNvSpPr txBox="1">
            <a:spLocks noChangeArrowheads="1"/>
          </p:cNvSpPr>
          <p:nvPr/>
        </p:nvSpPr>
        <p:spPr bwMode="auto">
          <a:xfrm>
            <a:off x="7924800" y="2514600"/>
            <a:ext cx="838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S</a:t>
            </a:r>
          </a:p>
        </p:txBody>
      </p:sp>
      <p:sp>
        <p:nvSpPr>
          <p:cNvPr id="6155" name="Text Box 11">
            <a:extLst>
              <a:ext uri="{FF2B5EF4-FFF2-40B4-BE49-F238E27FC236}">
                <a16:creationId xmlns:a16="http://schemas.microsoft.com/office/drawing/2014/main" id="{B3A46F4A-CB56-7420-785C-0370CC365398}"/>
              </a:ext>
            </a:extLst>
          </p:cNvPr>
          <p:cNvSpPr txBox="1">
            <a:spLocks noChangeArrowheads="1"/>
          </p:cNvSpPr>
          <p:nvPr/>
        </p:nvSpPr>
        <p:spPr bwMode="auto">
          <a:xfrm>
            <a:off x="6781800" y="5562600"/>
            <a:ext cx="990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D</a:t>
            </a:r>
            <a:r>
              <a:rPr kumimoji="0" lang="en-US" altLang="en-US" sz="2400" b="1" i="0" u="none" strike="noStrike" kern="1200" cap="none" spc="0" normalizeH="0" baseline="-25000" noProof="0">
                <a:ln>
                  <a:noFill/>
                </a:ln>
                <a:solidFill>
                  <a:prstClr val="black"/>
                </a:solidFill>
                <a:effectLst/>
                <a:uLnTx/>
                <a:uFillTx/>
                <a:latin typeface="Calibri" panose="020F0502020204030204" pitchFamily="34" charset="0"/>
                <a:ea typeface="+mn-ea"/>
                <a:cs typeface="+mn-cs"/>
              </a:rPr>
              <a:t>1</a:t>
            </a:r>
            <a:endPar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
        <p:nvSpPr>
          <p:cNvPr id="6156" name="Line 12">
            <a:extLst>
              <a:ext uri="{FF2B5EF4-FFF2-40B4-BE49-F238E27FC236}">
                <a16:creationId xmlns:a16="http://schemas.microsoft.com/office/drawing/2014/main" id="{C2EDF2DC-789E-D13F-5CAB-1FB7B446FF2A}"/>
              </a:ext>
            </a:extLst>
          </p:cNvPr>
          <p:cNvSpPr>
            <a:spLocks noChangeShapeType="1"/>
          </p:cNvSpPr>
          <p:nvPr/>
        </p:nvSpPr>
        <p:spPr bwMode="auto">
          <a:xfrm>
            <a:off x="3581400" y="3200400"/>
            <a:ext cx="3124200" cy="2895600"/>
          </a:xfrm>
          <a:prstGeom prst="line">
            <a:avLst/>
          </a:prstGeom>
          <a:noFill/>
          <a:ln w="44450">
            <a:solidFill>
              <a:srgbClr val="0000FF"/>
            </a:solidFill>
            <a:round/>
            <a:headEnd type="arrow" w="med" len="med"/>
            <a:tailEnd type="arrow" w="med" len="me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14" name="Text Box 17">
            <a:extLst>
              <a:ext uri="{FF2B5EF4-FFF2-40B4-BE49-F238E27FC236}">
                <a16:creationId xmlns:a16="http://schemas.microsoft.com/office/drawing/2014/main" id="{030F858C-C576-15E9-D415-0882E0D2D1C9}"/>
              </a:ext>
            </a:extLst>
          </p:cNvPr>
          <p:cNvSpPr txBox="1">
            <a:spLocks noChangeArrowheads="1"/>
          </p:cNvSpPr>
          <p:nvPr/>
        </p:nvSpPr>
        <p:spPr bwMode="auto">
          <a:xfrm>
            <a:off x="2895600" y="4038600"/>
            <a:ext cx="838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P</a:t>
            </a:r>
            <a:r>
              <a:rPr kumimoji="0" lang="en-US" altLang="en-US" sz="2400" b="1" i="0" u="none" strike="noStrike" kern="1200" cap="none" spc="0" normalizeH="0" baseline="-25000" noProof="0">
                <a:ln>
                  <a:noFill/>
                </a:ln>
                <a:solidFill>
                  <a:prstClr val="black"/>
                </a:solidFill>
                <a:effectLst/>
                <a:uLnTx/>
                <a:uFillTx/>
                <a:latin typeface="Calibri" panose="020F0502020204030204" pitchFamily="34" charset="0"/>
                <a:ea typeface="+mn-ea"/>
                <a:cs typeface="+mn-cs"/>
              </a:rPr>
              <a:t>1</a:t>
            </a:r>
            <a:endPar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cxnSp>
        <p:nvCxnSpPr>
          <p:cNvPr id="15" name="Straight Connector 14">
            <a:extLst>
              <a:ext uri="{FF2B5EF4-FFF2-40B4-BE49-F238E27FC236}">
                <a16:creationId xmlns:a16="http://schemas.microsoft.com/office/drawing/2014/main" id="{8781F27C-66F8-F791-80BD-267771264758}"/>
              </a:ext>
            </a:extLst>
          </p:cNvPr>
          <p:cNvCxnSpPr/>
          <p:nvPr/>
        </p:nvCxnSpPr>
        <p:spPr>
          <a:xfrm rot="10800000">
            <a:off x="3429000" y="4267200"/>
            <a:ext cx="2590800" cy="1588"/>
          </a:xfrm>
          <a:prstGeom prst="line">
            <a:avLst/>
          </a:prstGeom>
          <a:ln w="25400">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16" name="Text Box 18">
            <a:extLst>
              <a:ext uri="{FF2B5EF4-FFF2-40B4-BE49-F238E27FC236}">
                <a16:creationId xmlns:a16="http://schemas.microsoft.com/office/drawing/2014/main" id="{56DD6688-77F8-2483-FC8B-46DD6AEC47EF}"/>
              </a:ext>
            </a:extLst>
          </p:cNvPr>
          <p:cNvSpPr txBox="1">
            <a:spLocks noChangeArrowheads="1"/>
          </p:cNvSpPr>
          <p:nvPr/>
        </p:nvSpPr>
        <p:spPr bwMode="auto">
          <a:xfrm>
            <a:off x="5791200" y="6172200"/>
            <a:ext cx="838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Q</a:t>
            </a:r>
            <a:r>
              <a:rPr kumimoji="0" lang="en-US" altLang="en-US" sz="2400" b="1" i="0" u="none" strike="noStrike" kern="1200" cap="none" spc="0" normalizeH="0" baseline="-25000" noProof="0">
                <a:ln>
                  <a:noFill/>
                </a:ln>
                <a:solidFill>
                  <a:prstClr val="black"/>
                </a:solidFill>
                <a:effectLst/>
                <a:uLnTx/>
                <a:uFillTx/>
                <a:latin typeface="Calibri" panose="020F0502020204030204" pitchFamily="34" charset="0"/>
                <a:ea typeface="+mn-ea"/>
                <a:cs typeface="+mn-cs"/>
              </a:rPr>
              <a:t>1</a:t>
            </a:r>
            <a:endPar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cxnSp>
        <p:nvCxnSpPr>
          <p:cNvPr id="17" name="Straight Connector 16">
            <a:extLst>
              <a:ext uri="{FF2B5EF4-FFF2-40B4-BE49-F238E27FC236}">
                <a16:creationId xmlns:a16="http://schemas.microsoft.com/office/drawing/2014/main" id="{BA543129-AB91-2894-901D-8F2C7A8C2E4A}"/>
              </a:ext>
            </a:extLst>
          </p:cNvPr>
          <p:cNvCxnSpPr/>
          <p:nvPr/>
        </p:nvCxnSpPr>
        <p:spPr>
          <a:xfrm rot="5400000" flipH="1" flipV="1">
            <a:off x="5068094" y="5218906"/>
            <a:ext cx="1905000" cy="1588"/>
          </a:xfrm>
          <a:prstGeom prst="line">
            <a:avLst/>
          </a:prstGeom>
          <a:ln w="25400">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18" name="Text Box 11">
            <a:extLst>
              <a:ext uri="{FF2B5EF4-FFF2-40B4-BE49-F238E27FC236}">
                <a16:creationId xmlns:a16="http://schemas.microsoft.com/office/drawing/2014/main" id="{0FD6750E-17EA-2960-5973-1C352655B6C1}"/>
              </a:ext>
            </a:extLst>
          </p:cNvPr>
          <p:cNvSpPr txBox="1">
            <a:spLocks noChangeArrowheads="1"/>
          </p:cNvSpPr>
          <p:nvPr/>
        </p:nvSpPr>
        <p:spPr bwMode="auto">
          <a:xfrm>
            <a:off x="2895600" y="4648200"/>
            <a:ext cx="838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P</a:t>
            </a:r>
            <a:r>
              <a:rPr kumimoji="0" lang="en-US" altLang="en-US" sz="2400" b="1" i="0" u="none" strike="noStrike" kern="1200" cap="none" spc="0" normalizeH="0" baseline="-25000" noProof="0">
                <a:ln>
                  <a:noFill/>
                </a:ln>
                <a:solidFill>
                  <a:prstClr val="black"/>
                </a:solidFill>
                <a:effectLst/>
                <a:uLnTx/>
                <a:uFillTx/>
                <a:latin typeface="Calibri" panose="020F0502020204030204" pitchFamily="34" charset="0"/>
                <a:ea typeface="+mn-ea"/>
                <a:cs typeface="+mn-cs"/>
              </a:rPr>
              <a:t>2</a:t>
            </a:r>
            <a:endPar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
        <p:nvSpPr>
          <p:cNvPr id="19" name="AutoShape 23">
            <a:extLst>
              <a:ext uri="{FF2B5EF4-FFF2-40B4-BE49-F238E27FC236}">
                <a16:creationId xmlns:a16="http://schemas.microsoft.com/office/drawing/2014/main" id="{A377C967-AA78-0226-6277-109CAAD83F85}"/>
              </a:ext>
            </a:extLst>
          </p:cNvPr>
          <p:cNvSpPr>
            <a:spLocks noChangeArrowheads="1"/>
          </p:cNvSpPr>
          <p:nvPr/>
        </p:nvSpPr>
        <p:spPr bwMode="auto">
          <a:xfrm flipV="1">
            <a:off x="2971800" y="4419600"/>
            <a:ext cx="228600" cy="304800"/>
          </a:xfrm>
          <a:prstGeom prst="upArrow">
            <a:avLst>
              <a:gd name="adj1" fmla="val 50000"/>
              <a:gd name="adj2" fmla="val 75000"/>
            </a:avLst>
          </a:prstGeom>
          <a:solidFill>
            <a:schemeClr val="accent1"/>
          </a:solidFill>
          <a:ln w="9525">
            <a:solidFill>
              <a:schemeClr val="tx1"/>
            </a:solidFill>
            <a:miter lim="800000"/>
            <a:headEnd/>
            <a:tailEnd/>
          </a:ln>
        </p:spPr>
        <p:txBody>
          <a:bodyPr vert="eaVert"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cxnSp>
        <p:nvCxnSpPr>
          <p:cNvPr id="20" name="Straight Connector 19">
            <a:extLst>
              <a:ext uri="{FF2B5EF4-FFF2-40B4-BE49-F238E27FC236}">
                <a16:creationId xmlns:a16="http://schemas.microsoft.com/office/drawing/2014/main" id="{500690C3-9D73-F019-1580-D5F1CC8B7585}"/>
              </a:ext>
            </a:extLst>
          </p:cNvPr>
          <p:cNvCxnSpPr/>
          <p:nvPr/>
        </p:nvCxnSpPr>
        <p:spPr>
          <a:xfrm rot="10800000">
            <a:off x="3429000" y="4800600"/>
            <a:ext cx="1905000" cy="1588"/>
          </a:xfrm>
          <a:prstGeom prst="line">
            <a:avLst/>
          </a:prstGeom>
          <a:ln w="25400">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CEA5025C-FAB4-2DA6-2AAF-25E9F41C85AA}"/>
              </a:ext>
            </a:extLst>
          </p:cNvPr>
          <p:cNvCxnSpPr/>
          <p:nvPr/>
        </p:nvCxnSpPr>
        <p:spPr>
          <a:xfrm rot="5400000">
            <a:off x="4649788" y="5486400"/>
            <a:ext cx="1370012" cy="1588"/>
          </a:xfrm>
          <a:prstGeom prst="line">
            <a:avLst/>
          </a:prstGeom>
          <a:ln w="25400">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27" name="Text Box 19">
            <a:extLst>
              <a:ext uri="{FF2B5EF4-FFF2-40B4-BE49-F238E27FC236}">
                <a16:creationId xmlns:a16="http://schemas.microsoft.com/office/drawing/2014/main" id="{E569B824-746D-3633-335B-F45DF0B756EE}"/>
              </a:ext>
            </a:extLst>
          </p:cNvPr>
          <p:cNvSpPr txBox="1">
            <a:spLocks noChangeArrowheads="1"/>
          </p:cNvSpPr>
          <p:nvPr/>
        </p:nvSpPr>
        <p:spPr bwMode="auto">
          <a:xfrm>
            <a:off x="5105400" y="6172200"/>
            <a:ext cx="9144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Q</a:t>
            </a:r>
            <a:r>
              <a:rPr kumimoji="0" lang="en-US" altLang="en-US" sz="2400" b="1" i="0" u="none" strike="noStrike" kern="1200" cap="none" spc="0" normalizeH="0" baseline="-25000" noProof="0">
                <a:ln>
                  <a:noFill/>
                </a:ln>
                <a:solidFill>
                  <a:prstClr val="black"/>
                </a:solidFill>
                <a:effectLst/>
                <a:uLnTx/>
                <a:uFillTx/>
                <a:latin typeface="Calibri" panose="020F0502020204030204" pitchFamily="34" charset="0"/>
                <a:ea typeface="+mn-ea"/>
                <a:cs typeface="+mn-cs"/>
              </a:rPr>
              <a:t>2</a:t>
            </a:r>
            <a:endPar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
        <p:nvSpPr>
          <p:cNvPr id="28" name="AutoShape 22">
            <a:extLst>
              <a:ext uri="{FF2B5EF4-FFF2-40B4-BE49-F238E27FC236}">
                <a16:creationId xmlns:a16="http://schemas.microsoft.com/office/drawing/2014/main" id="{297EA9A5-49ED-EF43-A841-2EA361289E35}"/>
              </a:ext>
            </a:extLst>
          </p:cNvPr>
          <p:cNvSpPr>
            <a:spLocks noChangeArrowheads="1"/>
          </p:cNvSpPr>
          <p:nvPr/>
        </p:nvSpPr>
        <p:spPr bwMode="auto">
          <a:xfrm>
            <a:off x="5486400" y="6477000"/>
            <a:ext cx="533400" cy="228600"/>
          </a:xfrm>
          <a:prstGeom prst="leftArrow">
            <a:avLst>
              <a:gd name="adj1" fmla="val 50000"/>
              <a:gd name="adj2" fmla="val 66662"/>
            </a:avLst>
          </a:prstGeom>
          <a:solidFill>
            <a:schemeClr val="accent1"/>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615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155"/>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nodeType="clickEffect">
                                  <p:stCondLst>
                                    <p:cond delay="0"/>
                                  </p:stCondLst>
                                  <p:childTnLst>
                                    <p:set>
                                      <p:cBhvr>
                                        <p:cTn id="12" dur="1" fill="hold">
                                          <p:stCondLst>
                                            <p:cond delay="0"/>
                                          </p:stCondLst>
                                        </p:cTn>
                                        <p:tgtEl>
                                          <p:spTgt spid="23"/>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0"/>
                                        </p:tgtEl>
                                        <p:attrNameLst>
                                          <p:attrName>style.visibility</p:attrName>
                                        </p:attrNameLst>
                                      </p:cBhvr>
                                      <p:to>
                                        <p:strVal val="visible"/>
                                      </p:to>
                                    </p:set>
                                  </p:childTnLst>
                                </p:cTn>
                              </p:par>
                              <p:par>
                                <p:cTn id="15" presetID="55" presetClass="entr" presetSubtype="0" fill="hold" grpId="0" nodeType="withEffect">
                                  <p:stCondLst>
                                    <p:cond delay="0"/>
                                  </p:stCondLst>
                                  <p:childTnLst>
                                    <p:set>
                                      <p:cBhvr>
                                        <p:cTn id="16" dur="1" fill="hold">
                                          <p:stCondLst>
                                            <p:cond delay="0"/>
                                          </p:stCondLst>
                                        </p:cTn>
                                        <p:tgtEl>
                                          <p:spTgt spid="28"/>
                                        </p:tgtEl>
                                        <p:attrNameLst>
                                          <p:attrName>style.visibility</p:attrName>
                                        </p:attrNameLst>
                                      </p:cBhvr>
                                      <p:to>
                                        <p:strVal val="visible"/>
                                      </p:to>
                                    </p:set>
                                    <p:anim calcmode="lin" valueType="num">
                                      <p:cBhvr>
                                        <p:cTn id="17" dur="1000" fill="hold"/>
                                        <p:tgtEl>
                                          <p:spTgt spid="28"/>
                                        </p:tgtEl>
                                        <p:attrNameLst>
                                          <p:attrName>ppt_w</p:attrName>
                                        </p:attrNameLst>
                                      </p:cBhvr>
                                      <p:tavLst>
                                        <p:tav tm="0">
                                          <p:val>
                                            <p:strVal val="#ppt_w*0.70"/>
                                          </p:val>
                                        </p:tav>
                                        <p:tav tm="100000">
                                          <p:val>
                                            <p:strVal val="#ppt_w"/>
                                          </p:val>
                                        </p:tav>
                                      </p:tavLst>
                                    </p:anim>
                                    <p:anim calcmode="lin" valueType="num">
                                      <p:cBhvr>
                                        <p:cTn id="18" dur="1000" fill="hold"/>
                                        <p:tgtEl>
                                          <p:spTgt spid="28"/>
                                        </p:tgtEl>
                                        <p:attrNameLst>
                                          <p:attrName>ppt_h</p:attrName>
                                        </p:attrNameLst>
                                      </p:cBhvr>
                                      <p:tavLst>
                                        <p:tav tm="0">
                                          <p:val>
                                            <p:strVal val="#ppt_h"/>
                                          </p:val>
                                        </p:tav>
                                        <p:tav tm="100000">
                                          <p:val>
                                            <p:strVal val="#ppt_h"/>
                                          </p:val>
                                        </p:tav>
                                      </p:tavLst>
                                    </p:anim>
                                    <p:animEffect transition="in" filter="fade">
                                      <p:cBhvr>
                                        <p:cTn id="19" dur="1000"/>
                                        <p:tgtEl>
                                          <p:spTgt spid="28"/>
                                        </p:tgtEl>
                                      </p:cBhvr>
                                    </p:animEffect>
                                  </p:childTnLst>
                                </p:cTn>
                              </p:par>
                              <p:par>
                                <p:cTn id="20" presetID="55" presetClass="entr" presetSubtype="0" fill="hold" grpId="0" nodeType="withEffect">
                                  <p:stCondLst>
                                    <p:cond delay="0"/>
                                  </p:stCondLst>
                                  <p:childTnLst>
                                    <p:set>
                                      <p:cBhvr>
                                        <p:cTn id="21" dur="1" fill="hold">
                                          <p:stCondLst>
                                            <p:cond delay="0"/>
                                          </p:stCondLst>
                                        </p:cTn>
                                        <p:tgtEl>
                                          <p:spTgt spid="19"/>
                                        </p:tgtEl>
                                        <p:attrNameLst>
                                          <p:attrName>style.visibility</p:attrName>
                                        </p:attrNameLst>
                                      </p:cBhvr>
                                      <p:to>
                                        <p:strVal val="visible"/>
                                      </p:to>
                                    </p:set>
                                    <p:anim calcmode="lin" valueType="num">
                                      <p:cBhvr>
                                        <p:cTn id="22" dur="1000" fill="hold"/>
                                        <p:tgtEl>
                                          <p:spTgt spid="19"/>
                                        </p:tgtEl>
                                        <p:attrNameLst>
                                          <p:attrName>ppt_w</p:attrName>
                                        </p:attrNameLst>
                                      </p:cBhvr>
                                      <p:tavLst>
                                        <p:tav tm="0">
                                          <p:val>
                                            <p:strVal val="#ppt_w*0.70"/>
                                          </p:val>
                                        </p:tav>
                                        <p:tav tm="100000">
                                          <p:val>
                                            <p:strVal val="#ppt_w"/>
                                          </p:val>
                                        </p:tav>
                                      </p:tavLst>
                                    </p:anim>
                                    <p:anim calcmode="lin" valueType="num">
                                      <p:cBhvr>
                                        <p:cTn id="23" dur="1000" fill="hold"/>
                                        <p:tgtEl>
                                          <p:spTgt spid="19"/>
                                        </p:tgtEl>
                                        <p:attrNameLst>
                                          <p:attrName>ppt_h</p:attrName>
                                        </p:attrNameLst>
                                      </p:cBhvr>
                                      <p:tavLst>
                                        <p:tav tm="0">
                                          <p:val>
                                            <p:strVal val="#ppt_h"/>
                                          </p:val>
                                        </p:tav>
                                        <p:tav tm="100000">
                                          <p:val>
                                            <p:strVal val="#ppt_h"/>
                                          </p:val>
                                        </p:tav>
                                      </p:tavLst>
                                    </p:anim>
                                    <p:animEffect transition="in" filter="fade">
                                      <p:cBhvr>
                                        <p:cTn id="24" dur="1000"/>
                                        <p:tgtEl>
                                          <p:spTgt spid="19"/>
                                        </p:tgtEl>
                                      </p:cBhvr>
                                    </p:animEffect>
                                  </p:childTnLst>
                                </p:cTn>
                              </p:par>
                              <p:par>
                                <p:cTn id="25" presetID="1" presetClass="entr" presetSubtype="0" fill="hold" grpId="0" nodeType="withEffect">
                                  <p:stCondLst>
                                    <p:cond delay="0"/>
                                  </p:stCondLst>
                                  <p:childTnLst>
                                    <p:set>
                                      <p:cBhvr>
                                        <p:cTn id="26" dur="1" fill="hold">
                                          <p:stCondLst>
                                            <p:cond delay="0"/>
                                          </p:stCondLst>
                                        </p:cTn>
                                        <p:tgtEl>
                                          <p:spTgt spid="18"/>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27"/>
                                        </p:tgtEl>
                                        <p:attrNameLst>
                                          <p:attrName>style.visibility</p:attrName>
                                        </p:attrNameLst>
                                      </p:cBhvr>
                                      <p:to>
                                        <p:strVal val="visible"/>
                                      </p:to>
                                    </p:set>
                                  </p:childTnLst>
                                </p:cTn>
                              </p:par>
                            </p:childTnLst>
                          </p:cTn>
                        </p:par>
                      </p:childTnLst>
                    </p:cTn>
                  </p:par>
                  <p:par>
                    <p:cTn id="29" fill="hold" nodeType="clickPar">
                      <p:stCondLst>
                        <p:cond delay="indefinite"/>
                      </p:stCondLst>
                      <p:childTnLst>
                        <p:par>
                          <p:cTn id="30" fill="hold" nodeType="withGroup">
                            <p:stCondLst>
                              <p:cond delay="0"/>
                            </p:stCondLst>
                            <p:childTnLst>
                              <p:par>
                                <p:cTn id="31" presetID="1" presetClass="exit" presetSubtype="0" fill="hold" nodeType="clickEffect">
                                  <p:stCondLst>
                                    <p:cond delay="0"/>
                                  </p:stCondLst>
                                  <p:childTnLst>
                                    <p:set>
                                      <p:cBhvr>
                                        <p:cTn id="32" dur="1" fill="hold">
                                          <p:stCondLst>
                                            <p:cond delay="0"/>
                                          </p:stCondLst>
                                        </p:cTn>
                                        <p:tgtEl>
                                          <p:spTgt spid="17"/>
                                        </p:tgtEl>
                                        <p:attrNameLst>
                                          <p:attrName>style.visibility</p:attrName>
                                        </p:attrNameLst>
                                      </p:cBhvr>
                                      <p:to>
                                        <p:strVal val="hidden"/>
                                      </p:to>
                                    </p:set>
                                  </p:childTnLst>
                                </p:cTn>
                              </p:par>
                              <p:par>
                                <p:cTn id="33" presetID="1" presetClass="exit" presetSubtype="0" fill="hold" nodeType="withEffect">
                                  <p:stCondLst>
                                    <p:cond delay="0"/>
                                  </p:stCondLst>
                                  <p:childTnLst>
                                    <p:set>
                                      <p:cBhvr>
                                        <p:cTn id="34" dur="1" fill="hold">
                                          <p:stCondLst>
                                            <p:cond delay="0"/>
                                          </p:stCondLst>
                                        </p:cTn>
                                        <p:tgtEl>
                                          <p:spTgt spid="15"/>
                                        </p:tgtEl>
                                        <p:attrNameLst>
                                          <p:attrName>style.visibility</p:attrName>
                                        </p:attrNameLst>
                                      </p:cBhvr>
                                      <p:to>
                                        <p:strVal val="hidden"/>
                                      </p:to>
                                    </p:set>
                                  </p:childTnLst>
                                </p:cTn>
                              </p:par>
                              <p:par>
                                <p:cTn id="35" presetID="1" presetClass="exit" presetSubtype="0" fill="hold" grpId="0" nodeType="withEffect">
                                  <p:stCondLst>
                                    <p:cond delay="0"/>
                                  </p:stCondLst>
                                  <p:childTnLst>
                                    <p:set>
                                      <p:cBhvr>
                                        <p:cTn id="36" dur="1" fill="hold">
                                          <p:stCondLst>
                                            <p:cond delay="0"/>
                                          </p:stCondLst>
                                        </p:cTn>
                                        <p:tgtEl>
                                          <p:spTgt spid="14"/>
                                        </p:tgtEl>
                                        <p:attrNameLst>
                                          <p:attrName>style.visibility</p:attrName>
                                        </p:attrNameLst>
                                      </p:cBhvr>
                                      <p:to>
                                        <p:strVal val="hidden"/>
                                      </p:to>
                                    </p:set>
                                  </p:childTnLst>
                                </p:cTn>
                              </p:par>
                              <p:par>
                                <p:cTn id="37" presetID="1" presetClass="exit" presetSubtype="0" fill="hold" grpId="0" nodeType="withEffect">
                                  <p:stCondLst>
                                    <p:cond delay="0"/>
                                  </p:stCondLst>
                                  <p:childTnLst>
                                    <p:set>
                                      <p:cBhvr>
                                        <p:cTn id="38" dur="1" fill="hold">
                                          <p:stCondLst>
                                            <p:cond delay="0"/>
                                          </p:stCondLst>
                                        </p:cTn>
                                        <p:tgtEl>
                                          <p:spTgt spid="16"/>
                                        </p:tgtEl>
                                        <p:attrNameLst>
                                          <p:attrName>style.visibility</p:attrName>
                                        </p:attrNameLst>
                                      </p:cBhvr>
                                      <p:to>
                                        <p:strVal val="hidden"/>
                                      </p:to>
                                    </p:set>
                                  </p:childTnLst>
                                </p:cTn>
                              </p:par>
                              <p:par>
                                <p:cTn id="39" presetID="1" presetClass="exit" presetSubtype="0" fill="hold" grpId="1" nodeType="withEffect">
                                  <p:stCondLst>
                                    <p:cond delay="0"/>
                                  </p:stCondLst>
                                  <p:childTnLst>
                                    <p:set>
                                      <p:cBhvr>
                                        <p:cTn id="40" dur="1" fill="hold">
                                          <p:stCondLst>
                                            <p:cond delay="0"/>
                                          </p:stCondLst>
                                        </p:cTn>
                                        <p:tgtEl>
                                          <p:spTgt spid="28"/>
                                        </p:tgtEl>
                                        <p:attrNameLst>
                                          <p:attrName>style.visibility</p:attrName>
                                        </p:attrNameLst>
                                      </p:cBhvr>
                                      <p:to>
                                        <p:strVal val="hidden"/>
                                      </p:to>
                                    </p:set>
                                  </p:childTnLst>
                                </p:cTn>
                              </p:par>
                              <p:par>
                                <p:cTn id="41" presetID="1" presetClass="exit" presetSubtype="0" fill="hold" grpId="1" nodeType="withEffect">
                                  <p:stCondLst>
                                    <p:cond delay="0"/>
                                  </p:stCondLst>
                                  <p:childTnLst>
                                    <p:set>
                                      <p:cBhvr>
                                        <p:cTn id="42" dur="1" fill="hold">
                                          <p:stCondLst>
                                            <p:cond delay="0"/>
                                          </p:stCondLst>
                                        </p:cTn>
                                        <p:tgtEl>
                                          <p:spTgt spid="1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55" grpId="0"/>
      <p:bldP spid="14" grpId="0"/>
      <p:bldP spid="16" grpId="0"/>
      <p:bldP spid="18" grpId="0"/>
      <p:bldP spid="19" grpId="0" animBg="1"/>
      <p:bldP spid="19" grpId="1" animBg="1"/>
      <p:bldP spid="27" grpId="0"/>
      <p:bldP spid="28" grpId="0" animBg="1"/>
      <p:bldP spid="28" grpId="1" animBg="1"/>
    </p:bld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DE00779D-21C1-293E-94DA-B7C0D20F3B42}"/>
              </a:ext>
            </a:extLst>
          </p:cNvPr>
          <p:cNvSpPr>
            <a:spLocks noGrp="1" noChangeArrowheads="1"/>
          </p:cNvSpPr>
          <p:nvPr>
            <p:ph type="title"/>
          </p:nvPr>
        </p:nvSpPr>
        <p:spPr>
          <a:xfrm>
            <a:off x="1981200" y="274638"/>
            <a:ext cx="8686800" cy="1143000"/>
          </a:xfrm>
        </p:spPr>
        <p:txBody>
          <a:bodyPr rtlCol="0">
            <a:normAutofit fontScale="90000"/>
          </a:bodyPr>
          <a:lstStyle/>
          <a:p>
            <a:pPr eaLnBrk="1" fontAlgn="auto" hangingPunct="1">
              <a:spcAft>
                <a:spcPts val="0"/>
              </a:spcAft>
              <a:defRPr/>
            </a:pPr>
            <a:r>
              <a:rPr lang="en-US" sz="3200"/>
              <a:t>5. The price of purple striped shirts decreases (Purple striped shirts are a </a:t>
            </a:r>
            <a:r>
              <a:rPr lang="en-US" sz="3200" u="sng"/>
              <a:t>complement </a:t>
            </a:r>
            <a:r>
              <a:rPr lang="en-US" sz="3200"/>
              <a:t>to purple ties)</a:t>
            </a:r>
          </a:p>
        </p:txBody>
      </p:sp>
      <p:sp>
        <p:nvSpPr>
          <p:cNvPr id="69635" name="Line 3">
            <a:extLst>
              <a:ext uri="{FF2B5EF4-FFF2-40B4-BE49-F238E27FC236}">
                <a16:creationId xmlns:a16="http://schemas.microsoft.com/office/drawing/2014/main" id="{84E297CE-678D-97A9-B351-683C0D43AB3D}"/>
              </a:ext>
            </a:extLst>
          </p:cNvPr>
          <p:cNvSpPr>
            <a:spLocks noChangeShapeType="1"/>
          </p:cNvSpPr>
          <p:nvPr/>
        </p:nvSpPr>
        <p:spPr bwMode="auto">
          <a:xfrm>
            <a:off x="3429000" y="2362200"/>
            <a:ext cx="0" cy="381000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69636" name="Line 4">
            <a:extLst>
              <a:ext uri="{FF2B5EF4-FFF2-40B4-BE49-F238E27FC236}">
                <a16:creationId xmlns:a16="http://schemas.microsoft.com/office/drawing/2014/main" id="{BD2C934C-BEFF-4895-40CA-800566C1DCE5}"/>
              </a:ext>
            </a:extLst>
          </p:cNvPr>
          <p:cNvSpPr>
            <a:spLocks noChangeShapeType="1"/>
          </p:cNvSpPr>
          <p:nvPr/>
        </p:nvSpPr>
        <p:spPr bwMode="auto">
          <a:xfrm>
            <a:off x="3429000" y="6172200"/>
            <a:ext cx="4876800" cy="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69637" name="Text Box 5">
            <a:extLst>
              <a:ext uri="{FF2B5EF4-FFF2-40B4-BE49-F238E27FC236}">
                <a16:creationId xmlns:a16="http://schemas.microsoft.com/office/drawing/2014/main" id="{679FB712-B077-DDBF-9CD1-3D401A6DA354}"/>
              </a:ext>
            </a:extLst>
          </p:cNvPr>
          <p:cNvSpPr txBox="1">
            <a:spLocks noChangeArrowheads="1"/>
          </p:cNvSpPr>
          <p:nvPr/>
        </p:nvSpPr>
        <p:spPr bwMode="auto">
          <a:xfrm>
            <a:off x="8077200" y="6248400"/>
            <a:ext cx="1752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Quantity</a:t>
            </a:r>
          </a:p>
        </p:txBody>
      </p:sp>
      <p:sp>
        <p:nvSpPr>
          <p:cNvPr id="69638" name="Text Box 6">
            <a:extLst>
              <a:ext uri="{FF2B5EF4-FFF2-40B4-BE49-F238E27FC236}">
                <a16:creationId xmlns:a16="http://schemas.microsoft.com/office/drawing/2014/main" id="{8732B722-D451-6F23-633D-27466D2B4F16}"/>
              </a:ext>
            </a:extLst>
          </p:cNvPr>
          <p:cNvSpPr txBox="1">
            <a:spLocks noChangeArrowheads="1"/>
          </p:cNvSpPr>
          <p:nvPr/>
        </p:nvSpPr>
        <p:spPr bwMode="auto">
          <a:xfrm rot="16200000">
            <a:off x="2286000" y="2209800"/>
            <a:ext cx="1219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Price</a:t>
            </a:r>
          </a:p>
        </p:txBody>
      </p:sp>
      <p:sp>
        <p:nvSpPr>
          <p:cNvPr id="69639" name="Line 7">
            <a:extLst>
              <a:ext uri="{FF2B5EF4-FFF2-40B4-BE49-F238E27FC236}">
                <a16:creationId xmlns:a16="http://schemas.microsoft.com/office/drawing/2014/main" id="{7E438A3B-67E7-A80D-56FE-E9D7027E1F6C}"/>
              </a:ext>
            </a:extLst>
          </p:cNvPr>
          <p:cNvSpPr>
            <a:spLocks noChangeShapeType="1"/>
          </p:cNvSpPr>
          <p:nvPr/>
        </p:nvSpPr>
        <p:spPr bwMode="auto">
          <a:xfrm>
            <a:off x="4267200" y="2667000"/>
            <a:ext cx="3581400" cy="3276600"/>
          </a:xfrm>
          <a:prstGeom prst="line">
            <a:avLst/>
          </a:prstGeom>
          <a:noFill/>
          <a:ln w="44450">
            <a:solidFill>
              <a:srgbClr val="0000FF"/>
            </a:solidFill>
            <a:round/>
            <a:headEnd type="arrow" w="med" len="med"/>
            <a:tailEnd type="arrow" w="med" len="me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69640" name="Line 8">
            <a:extLst>
              <a:ext uri="{FF2B5EF4-FFF2-40B4-BE49-F238E27FC236}">
                <a16:creationId xmlns:a16="http://schemas.microsoft.com/office/drawing/2014/main" id="{7302FA5C-FB76-A14D-CDC5-B84369D33C2F}"/>
              </a:ext>
            </a:extLst>
          </p:cNvPr>
          <p:cNvSpPr>
            <a:spLocks noChangeShapeType="1"/>
          </p:cNvSpPr>
          <p:nvPr/>
        </p:nvSpPr>
        <p:spPr bwMode="auto">
          <a:xfrm flipV="1">
            <a:off x="4267200" y="2590800"/>
            <a:ext cx="3581400" cy="3200400"/>
          </a:xfrm>
          <a:prstGeom prst="line">
            <a:avLst/>
          </a:prstGeom>
          <a:noFill/>
          <a:ln w="38100">
            <a:solidFill>
              <a:srgbClr val="FF0000"/>
            </a:solidFill>
            <a:round/>
            <a:headEnd type="arrow" w="med" len="med"/>
            <a:tailEnd type="arrow" w="med" len="me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69641" name="Text Box 9">
            <a:extLst>
              <a:ext uri="{FF2B5EF4-FFF2-40B4-BE49-F238E27FC236}">
                <a16:creationId xmlns:a16="http://schemas.microsoft.com/office/drawing/2014/main" id="{E0081B14-0642-C67F-A496-90A9403A7D5D}"/>
              </a:ext>
            </a:extLst>
          </p:cNvPr>
          <p:cNvSpPr txBox="1">
            <a:spLocks noChangeArrowheads="1"/>
          </p:cNvSpPr>
          <p:nvPr/>
        </p:nvSpPr>
        <p:spPr bwMode="auto">
          <a:xfrm>
            <a:off x="7924800" y="5410200"/>
            <a:ext cx="990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D</a:t>
            </a:r>
          </a:p>
        </p:txBody>
      </p:sp>
      <p:sp>
        <p:nvSpPr>
          <p:cNvPr id="69642" name="Text Box 10">
            <a:extLst>
              <a:ext uri="{FF2B5EF4-FFF2-40B4-BE49-F238E27FC236}">
                <a16:creationId xmlns:a16="http://schemas.microsoft.com/office/drawing/2014/main" id="{1726927F-0A4E-5982-17F1-3C76266F1945}"/>
              </a:ext>
            </a:extLst>
          </p:cNvPr>
          <p:cNvSpPr txBox="1">
            <a:spLocks noChangeArrowheads="1"/>
          </p:cNvSpPr>
          <p:nvPr/>
        </p:nvSpPr>
        <p:spPr bwMode="auto">
          <a:xfrm>
            <a:off x="7924800" y="2514600"/>
            <a:ext cx="838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S</a:t>
            </a:r>
          </a:p>
        </p:txBody>
      </p:sp>
      <p:sp>
        <p:nvSpPr>
          <p:cNvPr id="7179" name="Text Box 11">
            <a:extLst>
              <a:ext uri="{FF2B5EF4-FFF2-40B4-BE49-F238E27FC236}">
                <a16:creationId xmlns:a16="http://schemas.microsoft.com/office/drawing/2014/main" id="{5B591062-5AC1-0D52-04DD-96A91C0E1541}"/>
              </a:ext>
            </a:extLst>
          </p:cNvPr>
          <p:cNvSpPr txBox="1">
            <a:spLocks noChangeArrowheads="1"/>
          </p:cNvSpPr>
          <p:nvPr/>
        </p:nvSpPr>
        <p:spPr bwMode="auto">
          <a:xfrm>
            <a:off x="8610600" y="4648200"/>
            <a:ext cx="990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D</a:t>
            </a:r>
            <a:r>
              <a:rPr kumimoji="0" lang="en-US" altLang="en-US" sz="2400" b="1" i="0" u="none" strike="noStrike" kern="1200" cap="none" spc="0" normalizeH="0" baseline="-25000" noProof="0">
                <a:ln>
                  <a:noFill/>
                </a:ln>
                <a:solidFill>
                  <a:prstClr val="black"/>
                </a:solidFill>
                <a:effectLst/>
                <a:uLnTx/>
                <a:uFillTx/>
                <a:latin typeface="Calibri" panose="020F0502020204030204" pitchFamily="34" charset="0"/>
                <a:ea typeface="+mn-ea"/>
                <a:cs typeface="+mn-cs"/>
              </a:rPr>
              <a:t>1</a:t>
            </a:r>
            <a:endPar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
        <p:nvSpPr>
          <p:cNvPr id="7180" name="Line 12">
            <a:extLst>
              <a:ext uri="{FF2B5EF4-FFF2-40B4-BE49-F238E27FC236}">
                <a16:creationId xmlns:a16="http://schemas.microsoft.com/office/drawing/2014/main" id="{97716D4B-ECE6-3197-A0E5-8D3FADB8DA1B}"/>
              </a:ext>
            </a:extLst>
          </p:cNvPr>
          <p:cNvSpPr>
            <a:spLocks noChangeShapeType="1"/>
          </p:cNvSpPr>
          <p:nvPr/>
        </p:nvSpPr>
        <p:spPr bwMode="auto">
          <a:xfrm>
            <a:off x="5562600" y="2286000"/>
            <a:ext cx="3048000" cy="2743200"/>
          </a:xfrm>
          <a:prstGeom prst="line">
            <a:avLst/>
          </a:prstGeom>
          <a:noFill/>
          <a:ln w="44450">
            <a:solidFill>
              <a:srgbClr val="0000FF"/>
            </a:solidFill>
            <a:round/>
            <a:headEnd type="arrow" w="med" len="med"/>
            <a:tailEnd type="arrow" w="med" len="me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13" name="Text Box 17">
            <a:extLst>
              <a:ext uri="{FF2B5EF4-FFF2-40B4-BE49-F238E27FC236}">
                <a16:creationId xmlns:a16="http://schemas.microsoft.com/office/drawing/2014/main" id="{B66EFAB5-7E66-8D63-3A8E-1C72283112AD}"/>
              </a:ext>
            </a:extLst>
          </p:cNvPr>
          <p:cNvSpPr txBox="1">
            <a:spLocks noChangeArrowheads="1"/>
          </p:cNvSpPr>
          <p:nvPr/>
        </p:nvSpPr>
        <p:spPr bwMode="auto">
          <a:xfrm>
            <a:off x="2895600" y="4038600"/>
            <a:ext cx="838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P</a:t>
            </a:r>
            <a:r>
              <a:rPr kumimoji="0" lang="en-US" altLang="en-US" sz="2400" b="1" i="0" u="none" strike="noStrike" kern="1200" cap="none" spc="0" normalizeH="0" baseline="-25000" noProof="0">
                <a:ln>
                  <a:noFill/>
                </a:ln>
                <a:solidFill>
                  <a:prstClr val="black"/>
                </a:solidFill>
                <a:effectLst/>
                <a:uLnTx/>
                <a:uFillTx/>
                <a:latin typeface="Calibri" panose="020F0502020204030204" pitchFamily="34" charset="0"/>
                <a:ea typeface="+mn-ea"/>
                <a:cs typeface="+mn-cs"/>
              </a:rPr>
              <a:t>1</a:t>
            </a:r>
            <a:endPar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cxnSp>
        <p:nvCxnSpPr>
          <p:cNvPr id="14" name="Straight Connector 13">
            <a:extLst>
              <a:ext uri="{FF2B5EF4-FFF2-40B4-BE49-F238E27FC236}">
                <a16:creationId xmlns:a16="http://schemas.microsoft.com/office/drawing/2014/main" id="{F4DD3E1B-504B-9CB0-0100-0938F9060B41}"/>
              </a:ext>
            </a:extLst>
          </p:cNvPr>
          <p:cNvCxnSpPr/>
          <p:nvPr/>
        </p:nvCxnSpPr>
        <p:spPr>
          <a:xfrm rot="10800000">
            <a:off x="3429000" y="4267200"/>
            <a:ext cx="2590800" cy="1588"/>
          </a:xfrm>
          <a:prstGeom prst="line">
            <a:avLst/>
          </a:prstGeom>
          <a:ln w="25400">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15" name="Text Box 18">
            <a:extLst>
              <a:ext uri="{FF2B5EF4-FFF2-40B4-BE49-F238E27FC236}">
                <a16:creationId xmlns:a16="http://schemas.microsoft.com/office/drawing/2014/main" id="{29F7EE48-FB52-EF14-6753-2F2236D0574C}"/>
              </a:ext>
            </a:extLst>
          </p:cNvPr>
          <p:cNvSpPr txBox="1">
            <a:spLocks noChangeArrowheads="1"/>
          </p:cNvSpPr>
          <p:nvPr/>
        </p:nvSpPr>
        <p:spPr bwMode="auto">
          <a:xfrm>
            <a:off x="5791200" y="6172200"/>
            <a:ext cx="838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Q</a:t>
            </a:r>
            <a:r>
              <a:rPr kumimoji="0" lang="en-US" altLang="en-US" sz="2400" b="1" i="0" u="none" strike="noStrike" kern="1200" cap="none" spc="0" normalizeH="0" baseline="-25000" noProof="0">
                <a:ln>
                  <a:noFill/>
                </a:ln>
                <a:solidFill>
                  <a:prstClr val="black"/>
                </a:solidFill>
                <a:effectLst/>
                <a:uLnTx/>
                <a:uFillTx/>
                <a:latin typeface="Calibri" panose="020F0502020204030204" pitchFamily="34" charset="0"/>
                <a:ea typeface="+mn-ea"/>
                <a:cs typeface="+mn-cs"/>
              </a:rPr>
              <a:t>1</a:t>
            </a:r>
            <a:endPar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cxnSp>
        <p:nvCxnSpPr>
          <p:cNvPr id="16" name="Straight Connector 15">
            <a:extLst>
              <a:ext uri="{FF2B5EF4-FFF2-40B4-BE49-F238E27FC236}">
                <a16:creationId xmlns:a16="http://schemas.microsoft.com/office/drawing/2014/main" id="{A4175950-58B3-A61A-6D4A-E84EF9587473}"/>
              </a:ext>
            </a:extLst>
          </p:cNvPr>
          <p:cNvCxnSpPr/>
          <p:nvPr/>
        </p:nvCxnSpPr>
        <p:spPr>
          <a:xfrm rot="5400000" flipH="1" flipV="1">
            <a:off x="5068094" y="5218906"/>
            <a:ext cx="1905000" cy="1588"/>
          </a:xfrm>
          <a:prstGeom prst="line">
            <a:avLst/>
          </a:prstGeom>
          <a:ln w="25400">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17" name="Text Box 11">
            <a:extLst>
              <a:ext uri="{FF2B5EF4-FFF2-40B4-BE49-F238E27FC236}">
                <a16:creationId xmlns:a16="http://schemas.microsoft.com/office/drawing/2014/main" id="{ED3A2A53-D72D-BD66-13C6-C44F3383CD37}"/>
              </a:ext>
            </a:extLst>
          </p:cNvPr>
          <p:cNvSpPr txBox="1">
            <a:spLocks noChangeArrowheads="1"/>
          </p:cNvSpPr>
          <p:nvPr/>
        </p:nvSpPr>
        <p:spPr bwMode="auto">
          <a:xfrm>
            <a:off x="2895600" y="3124200"/>
            <a:ext cx="838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P</a:t>
            </a:r>
            <a:r>
              <a:rPr kumimoji="0" lang="en-US" altLang="en-US" sz="2400" b="1" i="0" u="none" strike="noStrike" kern="1200" cap="none" spc="0" normalizeH="0" baseline="-25000" noProof="0">
                <a:ln>
                  <a:noFill/>
                </a:ln>
                <a:solidFill>
                  <a:prstClr val="black"/>
                </a:solidFill>
                <a:effectLst/>
                <a:uLnTx/>
                <a:uFillTx/>
                <a:latin typeface="Calibri" panose="020F0502020204030204" pitchFamily="34" charset="0"/>
                <a:ea typeface="+mn-ea"/>
                <a:cs typeface="+mn-cs"/>
              </a:rPr>
              <a:t>2</a:t>
            </a:r>
            <a:endPar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
        <p:nvSpPr>
          <p:cNvPr id="18" name="AutoShape 23">
            <a:extLst>
              <a:ext uri="{FF2B5EF4-FFF2-40B4-BE49-F238E27FC236}">
                <a16:creationId xmlns:a16="http://schemas.microsoft.com/office/drawing/2014/main" id="{66321F04-0F57-0738-1028-350E252F72D4}"/>
              </a:ext>
            </a:extLst>
          </p:cNvPr>
          <p:cNvSpPr>
            <a:spLocks noChangeArrowheads="1"/>
          </p:cNvSpPr>
          <p:nvPr/>
        </p:nvSpPr>
        <p:spPr bwMode="auto">
          <a:xfrm>
            <a:off x="2971800" y="3581400"/>
            <a:ext cx="228600" cy="533400"/>
          </a:xfrm>
          <a:prstGeom prst="upArrow">
            <a:avLst>
              <a:gd name="adj1" fmla="val 50000"/>
              <a:gd name="adj2" fmla="val 75002"/>
            </a:avLst>
          </a:prstGeom>
          <a:solidFill>
            <a:schemeClr val="accent1"/>
          </a:solidFill>
          <a:ln w="9525">
            <a:solidFill>
              <a:schemeClr val="tx1"/>
            </a:solidFill>
            <a:miter lim="800000"/>
            <a:headEnd/>
            <a:tailEnd/>
          </a:ln>
        </p:spPr>
        <p:txBody>
          <a:bodyPr vert="eaVert"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cxnSp>
        <p:nvCxnSpPr>
          <p:cNvPr id="19" name="Straight Connector 18">
            <a:extLst>
              <a:ext uri="{FF2B5EF4-FFF2-40B4-BE49-F238E27FC236}">
                <a16:creationId xmlns:a16="http://schemas.microsoft.com/office/drawing/2014/main" id="{92BA81D8-EB4D-08A0-62EF-463B25E1B7F3}"/>
              </a:ext>
            </a:extLst>
          </p:cNvPr>
          <p:cNvCxnSpPr/>
          <p:nvPr/>
        </p:nvCxnSpPr>
        <p:spPr>
          <a:xfrm rot="10800000">
            <a:off x="3352800" y="3505200"/>
            <a:ext cx="3505200" cy="1588"/>
          </a:xfrm>
          <a:prstGeom prst="line">
            <a:avLst/>
          </a:prstGeom>
          <a:ln w="25400">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7DDC4CB3-9358-F2A7-CF74-05F0383C016C}"/>
              </a:ext>
            </a:extLst>
          </p:cNvPr>
          <p:cNvCxnSpPr/>
          <p:nvPr/>
        </p:nvCxnSpPr>
        <p:spPr>
          <a:xfrm rot="16200000" flipH="1">
            <a:off x="5562600" y="4800600"/>
            <a:ext cx="2667000" cy="76200"/>
          </a:xfrm>
          <a:prstGeom prst="line">
            <a:avLst/>
          </a:prstGeom>
          <a:ln w="25400">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22" name="Text Box 19">
            <a:extLst>
              <a:ext uri="{FF2B5EF4-FFF2-40B4-BE49-F238E27FC236}">
                <a16:creationId xmlns:a16="http://schemas.microsoft.com/office/drawing/2014/main" id="{72357F88-A174-FA92-42FC-A4D9BB48687F}"/>
              </a:ext>
            </a:extLst>
          </p:cNvPr>
          <p:cNvSpPr txBox="1">
            <a:spLocks noChangeArrowheads="1"/>
          </p:cNvSpPr>
          <p:nvPr/>
        </p:nvSpPr>
        <p:spPr bwMode="auto">
          <a:xfrm>
            <a:off x="6781800" y="6172200"/>
            <a:ext cx="9144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Q</a:t>
            </a:r>
            <a:r>
              <a:rPr kumimoji="0" lang="en-US" altLang="en-US" sz="2400" b="1" i="0" u="none" strike="noStrike" kern="1200" cap="none" spc="0" normalizeH="0" baseline="-25000" noProof="0">
                <a:ln>
                  <a:noFill/>
                </a:ln>
                <a:solidFill>
                  <a:prstClr val="black"/>
                </a:solidFill>
                <a:effectLst/>
                <a:uLnTx/>
                <a:uFillTx/>
                <a:latin typeface="Calibri" panose="020F0502020204030204" pitchFamily="34" charset="0"/>
                <a:ea typeface="+mn-ea"/>
                <a:cs typeface="+mn-cs"/>
              </a:rPr>
              <a:t>2</a:t>
            </a:r>
            <a:endPar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
        <p:nvSpPr>
          <p:cNvPr id="23" name="AutoShape 22">
            <a:extLst>
              <a:ext uri="{FF2B5EF4-FFF2-40B4-BE49-F238E27FC236}">
                <a16:creationId xmlns:a16="http://schemas.microsoft.com/office/drawing/2014/main" id="{0C2376C1-5C05-2CF9-94AA-58CCF0E48831}"/>
              </a:ext>
            </a:extLst>
          </p:cNvPr>
          <p:cNvSpPr>
            <a:spLocks noChangeArrowheads="1"/>
          </p:cNvSpPr>
          <p:nvPr/>
        </p:nvSpPr>
        <p:spPr bwMode="auto">
          <a:xfrm rot="10800000">
            <a:off x="6248400" y="6324600"/>
            <a:ext cx="609600" cy="228600"/>
          </a:xfrm>
          <a:prstGeom prst="leftArrow">
            <a:avLst>
              <a:gd name="adj1" fmla="val 50000"/>
              <a:gd name="adj2" fmla="val 66667"/>
            </a:avLst>
          </a:prstGeom>
          <a:solidFill>
            <a:schemeClr val="accent1"/>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7180"/>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7179"/>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nodeType="clickEffect">
                                  <p:stCondLst>
                                    <p:cond delay="0"/>
                                  </p:stCondLst>
                                  <p:childTnLst>
                                    <p:set>
                                      <p:cBhvr>
                                        <p:cTn id="12" dur="1" fill="hold">
                                          <p:stCondLst>
                                            <p:cond delay="0"/>
                                          </p:stCondLst>
                                        </p:cTn>
                                        <p:tgtEl>
                                          <p:spTgt spid="20"/>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9"/>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2"/>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7"/>
                                        </p:tgtEl>
                                        <p:attrNameLst>
                                          <p:attrName>style.visibility</p:attrName>
                                        </p:attrNameLst>
                                      </p:cBhvr>
                                      <p:to>
                                        <p:strVal val="visible"/>
                                      </p:to>
                                    </p:set>
                                  </p:childTnLst>
                                </p:cTn>
                              </p:par>
                              <p:par>
                                <p:cTn id="19" presetID="55" presetClass="entr" presetSubtype="0" fill="hold" grpId="0" nodeType="withEffect">
                                  <p:stCondLst>
                                    <p:cond delay="0"/>
                                  </p:stCondLst>
                                  <p:childTnLst>
                                    <p:set>
                                      <p:cBhvr>
                                        <p:cTn id="20" dur="1" fill="hold">
                                          <p:stCondLst>
                                            <p:cond delay="0"/>
                                          </p:stCondLst>
                                        </p:cTn>
                                        <p:tgtEl>
                                          <p:spTgt spid="23"/>
                                        </p:tgtEl>
                                        <p:attrNameLst>
                                          <p:attrName>style.visibility</p:attrName>
                                        </p:attrNameLst>
                                      </p:cBhvr>
                                      <p:to>
                                        <p:strVal val="visible"/>
                                      </p:to>
                                    </p:set>
                                    <p:anim calcmode="lin" valueType="num">
                                      <p:cBhvr>
                                        <p:cTn id="21" dur="1000" fill="hold"/>
                                        <p:tgtEl>
                                          <p:spTgt spid="23"/>
                                        </p:tgtEl>
                                        <p:attrNameLst>
                                          <p:attrName>ppt_w</p:attrName>
                                        </p:attrNameLst>
                                      </p:cBhvr>
                                      <p:tavLst>
                                        <p:tav tm="0">
                                          <p:val>
                                            <p:strVal val="#ppt_w*0.70"/>
                                          </p:val>
                                        </p:tav>
                                        <p:tav tm="100000">
                                          <p:val>
                                            <p:strVal val="#ppt_w"/>
                                          </p:val>
                                        </p:tav>
                                      </p:tavLst>
                                    </p:anim>
                                    <p:anim calcmode="lin" valueType="num">
                                      <p:cBhvr>
                                        <p:cTn id="22" dur="1000" fill="hold"/>
                                        <p:tgtEl>
                                          <p:spTgt spid="23"/>
                                        </p:tgtEl>
                                        <p:attrNameLst>
                                          <p:attrName>ppt_h</p:attrName>
                                        </p:attrNameLst>
                                      </p:cBhvr>
                                      <p:tavLst>
                                        <p:tav tm="0">
                                          <p:val>
                                            <p:strVal val="#ppt_h"/>
                                          </p:val>
                                        </p:tav>
                                        <p:tav tm="100000">
                                          <p:val>
                                            <p:strVal val="#ppt_h"/>
                                          </p:val>
                                        </p:tav>
                                      </p:tavLst>
                                    </p:anim>
                                    <p:animEffect transition="in" filter="fade">
                                      <p:cBhvr>
                                        <p:cTn id="23" dur="1000"/>
                                        <p:tgtEl>
                                          <p:spTgt spid="23"/>
                                        </p:tgtEl>
                                      </p:cBhvr>
                                    </p:animEffect>
                                  </p:childTnLst>
                                </p:cTn>
                              </p:par>
                              <p:par>
                                <p:cTn id="24" presetID="55" presetClass="entr" presetSubtype="0" fill="hold" grpId="0" nodeType="withEffect">
                                  <p:stCondLst>
                                    <p:cond delay="0"/>
                                  </p:stCondLst>
                                  <p:childTnLst>
                                    <p:set>
                                      <p:cBhvr>
                                        <p:cTn id="25" dur="1" fill="hold">
                                          <p:stCondLst>
                                            <p:cond delay="0"/>
                                          </p:stCondLst>
                                        </p:cTn>
                                        <p:tgtEl>
                                          <p:spTgt spid="18"/>
                                        </p:tgtEl>
                                        <p:attrNameLst>
                                          <p:attrName>style.visibility</p:attrName>
                                        </p:attrNameLst>
                                      </p:cBhvr>
                                      <p:to>
                                        <p:strVal val="visible"/>
                                      </p:to>
                                    </p:set>
                                    <p:anim calcmode="lin" valueType="num">
                                      <p:cBhvr>
                                        <p:cTn id="26" dur="1000" fill="hold"/>
                                        <p:tgtEl>
                                          <p:spTgt spid="18"/>
                                        </p:tgtEl>
                                        <p:attrNameLst>
                                          <p:attrName>ppt_w</p:attrName>
                                        </p:attrNameLst>
                                      </p:cBhvr>
                                      <p:tavLst>
                                        <p:tav tm="0">
                                          <p:val>
                                            <p:strVal val="#ppt_w*0.70"/>
                                          </p:val>
                                        </p:tav>
                                        <p:tav tm="100000">
                                          <p:val>
                                            <p:strVal val="#ppt_w"/>
                                          </p:val>
                                        </p:tav>
                                      </p:tavLst>
                                    </p:anim>
                                    <p:anim calcmode="lin" valueType="num">
                                      <p:cBhvr>
                                        <p:cTn id="27" dur="1000" fill="hold"/>
                                        <p:tgtEl>
                                          <p:spTgt spid="18"/>
                                        </p:tgtEl>
                                        <p:attrNameLst>
                                          <p:attrName>ppt_h</p:attrName>
                                        </p:attrNameLst>
                                      </p:cBhvr>
                                      <p:tavLst>
                                        <p:tav tm="0">
                                          <p:val>
                                            <p:strVal val="#ppt_h"/>
                                          </p:val>
                                        </p:tav>
                                        <p:tav tm="100000">
                                          <p:val>
                                            <p:strVal val="#ppt_h"/>
                                          </p:val>
                                        </p:tav>
                                      </p:tavLst>
                                    </p:anim>
                                    <p:animEffect transition="in" filter="fade">
                                      <p:cBhvr>
                                        <p:cTn id="28" dur="1000"/>
                                        <p:tgtEl>
                                          <p:spTgt spid="18"/>
                                        </p:tgtEl>
                                      </p:cBhvr>
                                    </p:animEffect>
                                  </p:childTnLst>
                                </p:cTn>
                              </p:par>
                            </p:childTnLst>
                          </p:cTn>
                        </p:par>
                      </p:childTnLst>
                    </p:cTn>
                  </p:par>
                  <p:par>
                    <p:cTn id="29" fill="hold" nodeType="clickPar">
                      <p:stCondLst>
                        <p:cond delay="indefinite"/>
                      </p:stCondLst>
                      <p:childTnLst>
                        <p:par>
                          <p:cTn id="30" fill="hold" nodeType="withGroup">
                            <p:stCondLst>
                              <p:cond delay="0"/>
                            </p:stCondLst>
                            <p:childTnLst>
                              <p:par>
                                <p:cTn id="31" presetID="1" presetClass="exit" presetSubtype="0" fill="hold" nodeType="clickEffect">
                                  <p:stCondLst>
                                    <p:cond delay="0"/>
                                  </p:stCondLst>
                                  <p:childTnLst>
                                    <p:set>
                                      <p:cBhvr>
                                        <p:cTn id="32" dur="1" fill="hold">
                                          <p:stCondLst>
                                            <p:cond delay="0"/>
                                          </p:stCondLst>
                                        </p:cTn>
                                        <p:tgtEl>
                                          <p:spTgt spid="16"/>
                                        </p:tgtEl>
                                        <p:attrNameLst>
                                          <p:attrName>style.visibility</p:attrName>
                                        </p:attrNameLst>
                                      </p:cBhvr>
                                      <p:to>
                                        <p:strVal val="hidden"/>
                                      </p:to>
                                    </p:set>
                                  </p:childTnLst>
                                </p:cTn>
                              </p:par>
                              <p:par>
                                <p:cTn id="33" presetID="1" presetClass="exit" presetSubtype="0" fill="hold" nodeType="withEffect">
                                  <p:stCondLst>
                                    <p:cond delay="0"/>
                                  </p:stCondLst>
                                  <p:childTnLst>
                                    <p:set>
                                      <p:cBhvr>
                                        <p:cTn id="34" dur="1" fill="hold">
                                          <p:stCondLst>
                                            <p:cond delay="0"/>
                                          </p:stCondLst>
                                        </p:cTn>
                                        <p:tgtEl>
                                          <p:spTgt spid="14"/>
                                        </p:tgtEl>
                                        <p:attrNameLst>
                                          <p:attrName>style.visibility</p:attrName>
                                        </p:attrNameLst>
                                      </p:cBhvr>
                                      <p:to>
                                        <p:strVal val="hidden"/>
                                      </p:to>
                                    </p:set>
                                  </p:childTnLst>
                                </p:cTn>
                              </p:par>
                              <p:par>
                                <p:cTn id="35" presetID="1" presetClass="exit" presetSubtype="0" fill="hold" grpId="0" nodeType="withEffect">
                                  <p:stCondLst>
                                    <p:cond delay="0"/>
                                  </p:stCondLst>
                                  <p:childTnLst>
                                    <p:set>
                                      <p:cBhvr>
                                        <p:cTn id="36" dur="1" fill="hold">
                                          <p:stCondLst>
                                            <p:cond delay="0"/>
                                          </p:stCondLst>
                                        </p:cTn>
                                        <p:tgtEl>
                                          <p:spTgt spid="15"/>
                                        </p:tgtEl>
                                        <p:attrNameLst>
                                          <p:attrName>style.visibility</p:attrName>
                                        </p:attrNameLst>
                                      </p:cBhvr>
                                      <p:to>
                                        <p:strVal val="hidden"/>
                                      </p:to>
                                    </p:set>
                                  </p:childTnLst>
                                </p:cTn>
                              </p:par>
                              <p:par>
                                <p:cTn id="37" presetID="1" presetClass="exit" presetSubtype="0" fill="hold" grpId="0" nodeType="withEffect">
                                  <p:stCondLst>
                                    <p:cond delay="0"/>
                                  </p:stCondLst>
                                  <p:childTnLst>
                                    <p:set>
                                      <p:cBhvr>
                                        <p:cTn id="38" dur="1" fill="hold">
                                          <p:stCondLst>
                                            <p:cond delay="0"/>
                                          </p:stCondLst>
                                        </p:cTn>
                                        <p:tgtEl>
                                          <p:spTgt spid="13"/>
                                        </p:tgtEl>
                                        <p:attrNameLst>
                                          <p:attrName>style.visibility</p:attrName>
                                        </p:attrNameLst>
                                      </p:cBhvr>
                                      <p:to>
                                        <p:strVal val="hidden"/>
                                      </p:to>
                                    </p:set>
                                  </p:childTnLst>
                                </p:cTn>
                              </p:par>
                              <p:par>
                                <p:cTn id="39" presetID="1" presetClass="exit" presetSubtype="0" fill="hold" grpId="1" nodeType="withEffect">
                                  <p:stCondLst>
                                    <p:cond delay="0"/>
                                  </p:stCondLst>
                                  <p:childTnLst>
                                    <p:set>
                                      <p:cBhvr>
                                        <p:cTn id="40" dur="1" fill="hold">
                                          <p:stCondLst>
                                            <p:cond delay="0"/>
                                          </p:stCondLst>
                                        </p:cTn>
                                        <p:tgtEl>
                                          <p:spTgt spid="23"/>
                                        </p:tgtEl>
                                        <p:attrNameLst>
                                          <p:attrName>style.visibility</p:attrName>
                                        </p:attrNameLst>
                                      </p:cBhvr>
                                      <p:to>
                                        <p:strVal val="hidden"/>
                                      </p:to>
                                    </p:set>
                                  </p:childTnLst>
                                </p:cTn>
                              </p:par>
                              <p:par>
                                <p:cTn id="41" presetID="1" presetClass="exit" presetSubtype="0" fill="hold" grpId="1" nodeType="withEffect">
                                  <p:stCondLst>
                                    <p:cond delay="0"/>
                                  </p:stCondLst>
                                  <p:childTnLst>
                                    <p:set>
                                      <p:cBhvr>
                                        <p:cTn id="42" dur="1" fill="hold">
                                          <p:stCondLst>
                                            <p:cond delay="0"/>
                                          </p:stCondLst>
                                        </p:cTn>
                                        <p:tgtEl>
                                          <p:spTgt spid="1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9" grpId="0"/>
      <p:bldP spid="13" grpId="0"/>
      <p:bldP spid="15" grpId="0"/>
      <p:bldP spid="17" grpId="0"/>
      <p:bldP spid="18" grpId="0" animBg="1"/>
      <p:bldP spid="18" grpId="1" animBg="1"/>
      <p:bldP spid="22" grpId="0"/>
      <p:bldP spid="23" grpId="0" animBg="1"/>
      <p:bldP spid="23" grpId="1" animBg="1"/>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A554A409-38CB-0D3C-A07B-2BB8506D583A}"/>
              </a:ext>
            </a:extLst>
          </p:cNvPr>
          <p:cNvSpPr>
            <a:spLocks noGrp="1" noChangeArrowheads="1"/>
          </p:cNvSpPr>
          <p:nvPr>
            <p:ph type="title"/>
          </p:nvPr>
        </p:nvSpPr>
        <p:spPr/>
        <p:txBody>
          <a:bodyPr rtlCol="0">
            <a:normAutofit fontScale="90000"/>
          </a:bodyPr>
          <a:lstStyle/>
          <a:p>
            <a:pPr eaLnBrk="1" fontAlgn="auto" hangingPunct="1">
              <a:spcAft>
                <a:spcPts val="0"/>
              </a:spcAft>
              <a:defRPr/>
            </a:pPr>
            <a:r>
              <a:rPr lang="en-US" sz="3600" dirty="0"/>
              <a:t>6. The price of silk increases (ties are made with silk).</a:t>
            </a:r>
            <a:r>
              <a:rPr lang="en-US" dirty="0"/>
              <a:t> </a:t>
            </a:r>
          </a:p>
        </p:txBody>
      </p:sp>
      <p:sp>
        <p:nvSpPr>
          <p:cNvPr id="70659" name="Line 3">
            <a:extLst>
              <a:ext uri="{FF2B5EF4-FFF2-40B4-BE49-F238E27FC236}">
                <a16:creationId xmlns:a16="http://schemas.microsoft.com/office/drawing/2014/main" id="{6034CFC6-06D6-11C3-1340-28931095AA77}"/>
              </a:ext>
            </a:extLst>
          </p:cNvPr>
          <p:cNvSpPr>
            <a:spLocks noChangeShapeType="1"/>
          </p:cNvSpPr>
          <p:nvPr/>
        </p:nvSpPr>
        <p:spPr bwMode="auto">
          <a:xfrm>
            <a:off x="3429000" y="2362200"/>
            <a:ext cx="0" cy="381000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70660" name="Line 4">
            <a:extLst>
              <a:ext uri="{FF2B5EF4-FFF2-40B4-BE49-F238E27FC236}">
                <a16:creationId xmlns:a16="http://schemas.microsoft.com/office/drawing/2014/main" id="{F188529F-A9D2-3550-3E9F-61982AAE3BF9}"/>
              </a:ext>
            </a:extLst>
          </p:cNvPr>
          <p:cNvSpPr>
            <a:spLocks noChangeShapeType="1"/>
          </p:cNvSpPr>
          <p:nvPr/>
        </p:nvSpPr>
        <p:spPr bwMode="auto">
          <a:xfrm>
            <a:off x="3429000" y="6172200"/>
            <a:ext cx="4876800" cy="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70661" name="Text Box 5">
            <a:extLst>
              <a:ext uri="{FF2B5EF4-FFF2-40B4-BE49-F238E27FC236}">
                <a16:creationId xmlns:a16="http://schemas.microsoft.com/office/drawing/2014/main" id="{8A9AE61B-54B9-65DC-8E11-A249EF1ACEA8}"/>
              </a:ext>
            </a:extLst>
          </p:cNvPr>
          <p:cNvSpPr txBox="1">
            <a:spLocks noChangeArrowheads="1"/>
          </p:cNvSpPr>
          <p:nvPr/>
        </p:nvSpPr>
        <p:spPr bwMode="auto">
          <a:xfrm>
            <a:off x="8077200" y="6248400"/>
            <a:ext cx="1752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Quantity</a:t>
            </a:r>
          </a:p>
        </p:txBody>
      </p:sp>
      <p:sp>
        <p:nvSpPr>
          <p:cNvPr id="70662" name="Text Box 6">
            <a:extLst>
              <a:ext uri="{FF2B5EF4-FFF2-40B4-BE49-F238E27FC236}">
                <a16:creationId xmlns:a16="http://schemas.microsoft.com/office/drawing/2014/main" id="{1F3AD06F-5154-7B83-D515-20DBF42B78A8}"/>
              </a:ext>
            </a:extLst>
          </p:cNvPr>
          <p:cNvSpPr txBox="1">
            <a:spLocks noChangeArrowheads="1"/>
          </p:cNvSpPr>
          <p:nvPr/>
        </p:nvSpPr>
        <p:spPr bwMode="auto">
          <a:xfrm rot="16200000">
            <a:off x="2286000" y="2209800"/>
            <a:ext cx="1219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Price</a:t>
            </a:r>
          </a:p>
        </p:txBody>
      </p:sp>
      <p:sp>
        <p:nvSpPr>
          <p:cNvPr id="70663" name="Line 7">
            <a:extLst>
              <a:ext uri="{FF2B5EF4-FFF2-40B4-BE49-F238E27FC236}">
                <a16:creationId xmlns:a16="http://schemas.microsoft.com/office/drawing/2014/main" id="{088377B3-5B65-09C9-5676-D605C480F384}"/>
              </a:ext>
            </a:extLst>
          </p:cNvPr>
          <p:cNvSpPr>
            <a:spLocks noChangeShapeType="1"/>
          </p:cNvSpPr>
          <p:nvPr/>
        </p:nvSpPr>
        <p:spPr bwMode="auto">
          <a:xfrm>
            <a:off x="4267200" y="2667000"/>
            <a:ext cx="3581400" cy="3276600"/>
          </a:xfrm>
          <a:prstGeom prst="line">
            <a:avLst/>
          </a:prstGeom>
          <a:noFill/>
          <a:ln w="44450">
            <a:solidFill>
              <a:srgbClr val="0000FF"/>
            </a:solidFill>
            <a:round/>
            <a:headEnd type="arrow" w="med" len="med"/>
            <a:tailEnd type="arrow" w="med" len="me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70664" name="Line 8">
            <a:extLst>
              <a:ext uri="{FF2B5EF4-FFF2-40B4-BE49-F238E27FC236}">
                <a16:creationId xmlns:a16="http://schemas.microsoft.com/office/drawing/2014/main" id="{0D2366F2-2977-63EE-A1FD-A3E112340088}"/>
              </a:ext>
            </a:extLst>
          </p:cNvPr>
          <p:cNvSpPr>
            <a:spLocks noChangeShapeType="1"/>
          </p:cNvSpPr>
          <p:nvPr/>
        </p:nvSpPr>
        <p:spPr bwMode="auto">
          <a:xfrm flipV="1">
            <a:off x="4267200" y="2590800"/>
            <a:ext cx="3581400" cy="3200400"/>
          </a:xfrm>
          <a:prstGeom prst="line">
            <a:avLst/>
          </a:prstGeom>
          <a:noFill/>
          <a:ln w="38100">
            <a:solidFill>
              <a:srgbClr val="FF0000"/>
            </a:solidFill>
            <a:round/>
            <a:headEnd type="arrow" w="med" len="med"/>
            <a:tailEnd type="arrow" w="med" len="me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70665" name="Text Box 9">
            <a:extLst>
              <a:ext uri="{FF2B5EF4-FFF2-40B4-BE49-F238E27FC236}">
                <a16:creationId xmlns:a16="http://schemas.microsoft.com/office/drawing/2014/main" id="{826F0694-5C44-CC19-CB4C-54F7C7EDC811}"/>
              </a:ext>
            </a:extLst>
          </p:cNvPr>
          <p:cNvSpPr txBox="1">
            <a:spLocks noChangeArrowheads="1"/>
          </p:cNvSpPr>
          <p:nvPr/>
        </p:nvSpPr>
        <p:spPr bwMode="auto">
          <a:xfrm>
            <a:off x="7924800" y="5410200"/>
            <a:ext cx="990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D</a:t>
            </a:r>
          </a:p>
        </p:txBody>
      </p:sp>
      <p:sp>
        <p:nvSpPr>
          <p:cNvPr id="70666" name="Text Box 10">
            <a:extLst>
              <a:ext uri="{FF2B5EF4-FFF2-40B4-BE49-F238E27FC236}">
                <a16:creationId xmlns:a16="http://schemas.microsoft.com/office/drawing/2014/main" id="{F637B05A-1653-2AF1-38B7-E94A73B1E38E}"/>
              </a:ext>
            </a:extLst>
          </p:cNvPr>
          <p:cNvSpPr txBox="1">
            <a:spLocks noChangeArrowheads="1"/>
          </p:cNvSpPr>
          <p:nvPr/>
        </p:nvSpPr>
        <p:spPr bwMode="auto">
          <a:xfrm>
            <a:off x="7924800" y="2514600"/>
            <a:ext cx="838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S</a:t>
            </a:r>
          </a:p>
        </p:txBody>
      </p:sp>
      <p:sp>
        <p:nvSpPr>
          <p:cNvPr id="8203" name="Text Box 11">
            <a:extLst>
              <a:ext uri="{FF2B5EF4-FFF2-40B4-BE49-F238E27FC236}">
                <a16:creationId xmlns:a16="http://schemas.microsoft.com/office/drawing/2014/main" id="{23099E19-3950-6B9C-5008-0063856D6D05}"/>
              </a:ext>
            </a:extLst>
          </p:cNvPr>
          <p:cNvSpPr txBox="1">
            <a:spLocks noChangeArrowheads="1"/>
          </p:cNvSpPr>
          <p:nvPr/>
        </p:nvSpPr>
        <p:spPr bwMode="auto">
          <a:xfrm>
            <a:off x="2819400" y="3505200"/>
            <a:ext cx="838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P</a:t>
            </a:r>
            <a:r>
              <a:rPr kumimoji="0" lang="en-US" altLang="en-US" sz="2400" b="1" i="0" u="none" strike="noStrike" kern="1200" cap="none" spc="0" normalizeH="0" baseline="-25000" noProof="0">
                <a:ln>
                  <a:noFill/>
                </a:ln>
                <a:solidFill>
                  <a:prstClr val="black"/>
                </a:solidFill>
                <a:effectLst/>
                <a:uLnTx/>
                <a:uFillTx/>
                <a:latin typeface="Calibri" panose="020F0502020204030204" pitchFamily="34" charset="0"/>
                <a:ea typeface="+mn-ea"/>
                <a:cs typeface="+mn-cs"/>
              </a:rPr>
              <a:t>2</a:t>
            </a:r>
            <a:endPar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
        <p:nvSpPr>
          <p:cNvPr id="8204" name="Line 12">
            <a:extLst>
              <a:ext uri="{FF2B5EF4-FFF2-40B4-BE49-F238E27FC236}">
                <a16:creationId xmlns:a16="http://schemas.microsoft.com/office/drawing/2014/main" id="{3982B7BA-2F15-9807-9098-1C9E89D0CED6}"/>
              </a:ext>
            </a:extLst>
          </p:cNvPr>
          <p:cNvSpPr>
            <a:spLocks noChangeShapeType="1"/>
          </p:cNvSpPr>
          <p:nvPr/>
        </p:nvSpPr>
        <p:spPr bwMode="auto">
          <a:xfrm flipV="1">
            <a:off x="3810000" y="1905000"/>
            <a:ext cx="3581400" cy="3200400"/>
          </a:xfrm>
          <a:prstGeom prst="line">
            <a:avLst/>
          </a:prstGeom>
          <a:noFill/>
          <a:ln w="38100">
            <a:solidFill>
              <a:srgbClr val="FF0000"/>
            </a:solidFill>
            <a:round/>
            <a:headEnd type="arrow" w="med" len="med"/>
            <a:tailEnd type="arrow" w="med" len="me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8205" name="Line 13">
            <a:extLst>
              <a:ext uri="{FF2B5EF4-FFF2-40B4-BE49-F238E27FC236}">
                <a16:creationId xmlns:a16="http://schemas.microsoft.com/office/drawing/2014/main" id="{416F1450-956D-14E4-9F8A-EAB805AA5FF7}"/>
              </a:ext>
            </a:extLst>
          </p:cNvPr>
          <p:cNvSpPr>
            <a:spLocks noChangeShapeType="1"/>
          </p:cNvSpPr>
          <p:nvPr/>
        </p:nvSpPr>
        <p:spPr bwMode="auto">
          <a:xfrm>
            <a:off x="5410200" y="3657600"/>
            <a:ext cx="46038" cy="2514600"/>
          </a:xfrm>
          <a:prstGeom prst="line">
            <a:avLst/>
          </a:prstGeom>
          <a:noFill/>
          <a:ln w="25400">
            <a:solidFill>
              <a:schemeClr val="tx1"/>
            </a:solidFill>
            <a:prstDash val="dash"/>
            <a:round/>
            <a:headEnd/>
            <a:tailEn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8207" name="Line 15">
            <a:extLst>
              <a:ext uri="{FF2B5EF4-FFF2-40B4-BE49-F238E27FC236}">
                <a16:creationId xmlns:a16="http://schemas.microsoft.com/office/drawing/2014/main" id="{226DC516-1B67-064C-1BC2-147E37AC0CED}"/>
              </a:ext>
            </a:extLst>
          </p:cNvPr>
          <p:cNvSpPr>
            <a:spLocks noChangeShapeType="1"/>
          </p:cNvSpPr>
          <p:nvPr/>
        </p:nvSpPr>
        <p:spPr bwMode="auto">
          <a:xfrm flipH="1">
            <a:off x="3429000" y="3657600"/>
            <a:ext cx="1981200" cy="0"/>
          </a:xfrm>
          <a:prstGeom prst="line">
            <a:avLst/>
          </a:prstGeom>
          <a:noFill/>
          <a:ln w="25400">
            <a:solidFill>
              <a:schemeClr val="tx1"/>
            </a:solidFill>
            <a:prstDash val="dash"/>
            <a:round/>
            <a:headEnd/>
            <a:tailEn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8208" name="Text Box 16">
            <a:extLst>
              <a:ext uri="{FF2B5EF4-FFF2-40B4-BE49-F238E27FC236}">
                <a16:creationId xmlns:a16="http://schemas.microsoft.com/office/drawing/2014/main" id="{4B8F4374-79D9-6773-6A7F-DD371DA87254}"/>
              </a:ext>
            </a:extLst>
          </p:cNvPr>
          <p:cNvSpPr txBox="1">
            <a:spLocks noChangeArrowheads="1"/>
          </p:cNvSpPr>
          <p:nvPr/>
        </p:nvSpPr>
        <p:spPr bwMode="auto">
          <a:xfrm>
            <a:off x="7620000" y="1752600"/>
            <a:ext cx="838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S</a:t>
            </a:r>
            <a:r>
              <a:rPr kumimoji="0" lang="en-US" altLang="en-US" sz="2400" b="1" i="0" u="none" strike="noStrike" kern="1200" cap="none" spc="0" normalizeH="0" baseline="-25000" noProof="0">
                <a:ln>
                  <a:noFill/>
                </a:ln>
                <a:solidFill>
                  <a:prstClr val="black"/>
                </a:solidFill>
                <a:effectLst/>
                <a:uLnTx/>
                <a:uFillTx/>
                <a:latin typeface="Calibri" panose="020F0502020204030204" pitchFamily="34" charset="0"/>
                <a:ea typeface="+mn-ea"/>
                <a:cs typeface="+mn-cs"/>
              </a:rPr>
              <a:t>1</a:t>
            </a:r>
            <a:endPar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
        <p:nvSpPr>
          <p:cNvPr id="8209" name="Text Box 17">
            <a:extLst>
              <a:ext uri="{FF2B5EF4-FFF2-40B4-BE49-F238E27FC236}">
                <a16:creationId xmlns:a16="http://schemas.microsoft.com/office/drawing/2014/main" id="{D3B7EFF8-0620-FC9B-88D4-5D082EA4616F}"/>
              </a:ext>
            </a:extLst>
          </p:cNvPr>
          <p:cNvSpPr txBox="1">
            <a:spLocks noChangeArrowheads="1"/>
          </p:cNvSpPr>
          <p:nvPr/>
        </p:nvSpPr>
        <p:spPr bwMode="auto">
          <a:xfrm>
            <a:off x="2819400" y="4038600"/>
            <a:ext cx="838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P</a:t>
            </a:r>
            <a:r>
              <a:rPr kumimoji="0" lang="en-US" altLang="en-US" sz="2400" b="1" i="0" u="none" strike="noStrike" kern="1200" cap="none" spc="0" normalizeH="0" baseline="-25000" noProof="0">
                <a:ln>
                  <a:noFill/>
                </a:ln>
                <a:solidFill>
                  <a:prstClr val="black"/>
                </a:solidFill>
                <a:effectLst/>
                <a:uLnTx/>
                <a:uFillTx/>
                <a:latin typeface="Calibri" panose="020F0502020204030204" pitchFamily="34" charset="0"/>
                <a:ea typeface="+mn-ea"/>
                <a:cs typeface="+mn-cs"/>
              </a:rPr>
              <a:t>1</a:t>
            </a:r>
            <a:endPar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
        <p:nvSpPr>
          <p:cNvPr id="8210" name="Text Box 18">
            <a:extLst>
              <a:ext uri="{FF2B5EF4-FFF2-40B4-BE49-F238E27FC236}">
                <a16:creationId xmlns:a16="http://schemas.microsoft.com/office/drawing/2014/main" id="{814859A1-A409-66C5-3AEB-117E7F3ABE67}"/>
              </a:ext>
            </a:extLst>
          </p:cNvPr>
          <p:cNvSpPr txBox="1">
            <a:spLocks noChangeArrowheads="1"/>
          </p:cNvSpPr>
          <p:nvPr/>
        </p:nvSpPr>
        <p:spPr bwMode="auto">
          <a:xfrm>
            <a:off x="5257800" y="6096000"/>
            <a:ext cx="838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Q</a:t>
            </a:r>
            <a:r>
              <a:rPr kumimoji="0" lang="en-US" altLang="en-US" sz="2400" b="1" i="0" u="none" strike="noStrike" kern="1200" cap="none" spc="0" normalizeH="0" baseline="-25000" noProof="0">
                <a:ln>
                  <a:noFill/>
                </a:ln>
                <a:solidFill>
                  <a:prstClr val="black"/>
                </a:solidFill>
                <a:effectLst/>
                <a:uLnTx/>
                <a:uFillTx/>
                <a:latin typeface="Calibri" panose="020F0502020204030204" pitchFamily="34" charset="0"/>
                <a:ea typeface="+mn-ea"/>
                <a:cs typeface="+mn-cs"/>
              </a:rPr>
              <a:t>2</a:t>
            </a:r>
            <a:endPar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
        <p:nvSpPr>
          <p:cNvPr id="8211" name="Text Box 19">
            <a:extLst>
              <a:ext uri="{FF2B5EF4-FFF2-40B4-BE49-F238E27FC236}">
                <a16:creationId xmlns:a16="http://schemas.microsoft.com/office/drawing/2014/main" id="{00665E91-DD3C-11F9-1506-E5B95629A95D}"/>
              </a:ext>
            </a:extLst>
          </p:cNvPr>
          <p:cNvSpPr txBox="1">
            <a:spLocks noChangeArrowheads="1"/>
          </p:cNvSpPr>
          <p:nvPr/>
        </p:nvSpPr>
        <p:spPr bwMode="auto">
          <a:xfrm>
            <a:off x="5791200" y="6096000"/>
            <a:ext cx="9144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Q</a:t>
            </a:r>
            <a:r>
              <a:rPr kumimoji="0" lang="en-US" altLang="en-US" sz="2400" b="1" i="0" u="none" strike="noStrike" kern="1200" cap="none" spc="0" normalizeH="0" baseline="-25000" noProof="0">
                <a:ln>
                  <a:noFill/>
                </a:ln>
                <a:solidFill>
                  <a:prstClr val="black"/>
                </a:solidFill>
                <a:effectLst/>
                <a:uLnTx/>
                <a:uFillTx/>
                <a:latin typeface="Calibri" panose="020F0502020204030204" pitchFamily="34" charset="0"/>
                <a:ea typeface="+mn-ea"/>
                <a:cs typeface="+mn-cs"/>
              </a:rPr>
              <a:t>1</a:t>
            </a:r>
            <a:endPar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
        <p:nvSpPr>
          <p:cNvPr id="8212" name="Line 20">
            <a:extLst>
              <a:ext uri="{FF2B5EF4-FFF2-40B4-BE49-F238E27FC236}">
                <a16:creationId xmlns:a16="http://schemas.microsoft.com/office/drawing/2014/main" id="{FBB5000F-0589-4C7E-873B-5BED94888F41}"/>
              </a:ext>
            </a:extLst>
          </p:cNvPr>
          <p:cNvSpPr>
            <a:spLocks noChangeShapeType="1"/>
          </p:cNvSpPr>
          <p:nvPr/>
        </p:nvSpPr>
        <p:spPr bwMode="auto">
          <a:xfrm>
            <a:off x="5943600" y="4191000"/>
            <a:ext cx="0" cy="1981200"/>
          </a:xfrm>
          <a:prstGeom prst="line">
            <a:avLst/>
          </a:prstGeom>
          <a:noFill/>
          <a:ln w="25400">
            <a:solidFill>
              <a:schemeClr val="tx1"/>
            </a:solidFill>
            <a:prstDash val="dash"/>
            <a:round/>
            <a:headEnd/>
            <a:tailEn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8213" name="Line 21">
            <a:extLst>
              <a:ext uri="{FF2B5EF4-FFF2-40B4-BE49-F238E27FC236}">
                <a16:creationId xmlns:a16="http://schemas.microsoft.com/office/drawing/2014/main" id="{1738E5B3-C240-26F9-3EBD-C32F4F2F3693}"/>
              </a:ext>
            </a:extLst>
          </p:cNvPr>
          <p:cNvSpPr>
            <a:spLocks noChangeShapeType="1"/>
          </p:cNvSpPr>
          <p:nvPr/>
        </p:nvSpPr>
        <p:spPr bwMode="auto">
          <a:xfrm flipH="1" flipV="1">
            <a:off x="3505200" y="4267200"/>
            <a:ext cx="2514600" cy="0"/>
          </a:xfrm>
          <a:prstGeom prst="line">
            <a:avLst/>
          </a:prstGeom>
          <a:noFill/>
          <a:ln w="25400">
            <a:solidFill>
              <a:schemeClr val="tx1"/>
            </a:solidFill>
            <a:prstDash val="dash"/>
            <a:round/>
            <a:headEnd/>
            <a:tailEn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8214" name="AutoShape 22">
            <a:extLst>
              <a:ext uri="{FF2B5EF4-FFF2-40B4-BE49-F238E27FC236}">
                <a16:creationId xmlns:a16="http://schemas.microsoft.com/office/drawing/2014/main" id="{E4647A7C-A358-F4B4-0631-6B20F32A2887}"/>
              </a:ext>
            </a:extLst>
          </p:cNvPr>
          <p:cNvSpPr>
            <a:spLocks noChangeArrowheads="1"/>
          </p:cNvSpPr>
          <p:nvPr/>
        </p:nvSpPr>
        <p:spPr bwMode="auto">
          <a:xfrm>
            <a:off x="5486400" y="6477000"/>
            <a:ext cx="533400" cy="228600"/>
          </a:xfrm>
          <a:prstGeom prst="leftArrow">
            <a:avLst>
              <a:gd name="adj1" fmla="val 50000"/>
              <a:gd name="adj2" fmla="val 66662"/>
            </a:avLst>
          </a:prstGeom>
          <a:solidFill>
            <a:schemeClr val="accent1"/>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
        <p:nvSpPr>
          <p:cNvPr id="8215" name="AutoShape 23">
            <a:extLst>
              <a:ext uri="{FF2B5EF4-FFF2-40B4-BE49-F238E27FC236}">
                <a16:creationId xmlns:a16="http://schemas.microsoft.com/office/drawing/2014/main" id="{4F7B3631-E5A2-09A3-30B8-E1017B1668D7}"/>
              </a:ext>
            </a:extLst>
          </p:cNvPr>
          <p:cNvSpPr>
            <a:spLocks noChangeArrowheads="1"/>
          </p:cNvSpPr>
          <p:nvPr/>
        </p:nvSpPr>
        <p:spPr bwMode="auto">
          <a:xfrm>
            <a:off x="2590800" y="3657600"/>
            <a:ext cx="228600" cy="685800"/>
          </a:xfrm>
          <a:prstGeom prst="upArrow">
            <a:avLst>
              <a:gd name="adj1" fmla="val 50000"/>
              <a:gd name="adj2" fmla="val 75000"/>
            </a:avLst>
          </a:prstGeom>
          <a:solidFill>
            <a:schemeClr val="accent1"/>
          </a:solidFill>
          <a:ln w="9525">
            <a:solidFill>
              <a:schemeClr val="tx1"/>
            </a:solidFill>
            <a:miter lim="800000"/>
            <a:headEnd/>
            <a:tailEnd/>
          </a:ln>
        </p:spPr>
        <p:txBody>
          <a:bodyPr vert="eaVert"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820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8208"/>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nodeType="clickEffect">
                                  <p:stCondLst>
                                    <p:cond delay="0"/>
                                  </p:stCondLst>
                                  <p:childTnLst>
                                    <p:set>
                                      <p:cBhvr>
                                        <p:cTn id="12" dur="1" fill="hold">
                                          <p:stCondLst>
                                            <p:cond delay="0"/>
                                          </p:stCondLst>
                                        </p:cTn>
                                        <p:tgtEl>
                                          <p:spTgt spid="8205"/>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8207"/>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8210"/>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8203"/>
                                        </p:tgtEl>
                                        <p:attrNameLst>
                                          <p:attrName>style.visibility</p:attrName>
                                        </p:attrNameLst>
                                      </p:cBhvr>
                                      <p:to>
                                        <p:strVal val="visible"/>
                                      </p:to>
                                    </p:set>
                                  </p:childTnLst>
                                </p:cTn>
                              </p:par>
                              <p:par>
                                <p:cTn id="19" presetID="1" presetClass="entr" presetSubtype="0" fill="hold" grpId="1" nodeType="withEffect">
                                  <p:stCondLst>
                                    <p:cond delay="0"/>
                                  </p:stCondLst>
                                  <p:childTnLst>
                                    <p:set>
                                      <p:cBhvr>
                                        <p:cTn id="20" dur="1" fill="hold">
                                          <p:stCondLst>
                                            <p:cond delay="0"/>
                                          </p:stCondLst>
                                        </p:cTn>
                                        <p:tgtEl>
                                          <p:spTgt spid="8203"/>
                                        </p:tgtEl>
                                        <p:attrNameLst>
                                          <p:attrName>style.visibility</p:attrName>
                                        </p:attrNameLst>
                                      </p:cBhvr>
                                      <p:to>
                                        <p:strVal val="visible"/>
                                      </p:to>
                                    </p:set>
                                  </p:childTnLst>
                                </p:cTn>
                              </p:par>
                              <p:par>
                                <p:cTn id="21" presetID="55" presetClass="entr" presetSubtype="0" fill="hold" grpId="0" nodeType="withEffect">
                                  <p:stCondLst>
                                    <p:cond delay="0"/>
                                  </p:stCondLst>
                                  <p:childTnLst>
                                    <p:set>
                                      <p:cBhvr>
                                        <p:cTn id="22" dur="1" fill="hold">
                                          <p:stCondLst>
                                            <p:cond delay="0"/>
                                          </p:stCondLst>
                                        </p:cTn>
                                        <p:tgtEl>
                                          <p:spTgt spid="8214"/>
                                        </p:tgtEl>
                                        <p:attrNameLst>
                                          <p:attrName>style.visibility</p:attrName>
                                        </p:attrNameLst>
                                      </p:cBhvr>
                                      <p:to>
                                        <p:strVal val="visible"/>
                                      </p:to>
                                    </p:set>
                                    <p:anim calcmode="lin" valueType="num">
                                      <p:cBhvr>
                                        <p:cTn id="23" dur="1000" fill="hold"/>
                                        <p:tgtEl>
                                          <p:spTgt spid="8214"/>
                                        </p:tgtEl>
                                        <p:attrNameLst>
                                          <p:attrName>ppt_w</p:attrName>
                                        </p:attrNameLst>
                                      </p:cBhvr>
                                      <p:tavLst>
                                        <p:tav tm="0">
                                          <p:val>
                                            <p:strVal val="#ppt_w*0.70"/>
                                          </p:val>
                                        </p:tav>
                                        <p:tav tm="100000">
                                          <p:val>
                                            <p:strVal val="#ppt_w"/>
                                          </p:val>
                                        </p:tav>
                                      </p:tavLst>
                                    </p:anim>
                                    <p:anim calcmode="lin" valueType="num">
                                      <p:cBhvr>
                                        <p:cTn id="24" dur="1000" fill="hold"/>
                                        <p:tgtEl>
                                          <p:spTgt spid="8214"/>
                                        </p:tgtEl>
                                        <p:attrNameLst>
                                          <p:attrName>ppt_h</p:attrName>
                                        </p:attrNameLst>
                                      </p:cBhvr>
                                      <p:tavLst>
                                        <p:tav tm="0">
                                          <p:val>
                                            <p:strVal val="#ppt_h"/>
                                          </p:val>
                                        </p:tav>
                                        <p:tav tm="100000">
                                          <p:val>
                                            <p:strVal val="#ppt_h"/>
                                          </p:val>
                                        </p:tav>
                                      </p:tavLst>
                                    </p:anim>
                                    <p:animEffect transition="in" filter="fade">
                                      <p:cBhvr>
                                        <p:cTn id="25" dur="1000"/>
                                        <p:tgtEl>
                                          <p:spTgt spid="8214"/>
                                        </p:tgtEl>
                                      </p:cBhvr>
                                    </p:animEffect>
                                  </p:childTnLst>
                                </p:cTn>
                              </p:par>
                              <p:par>
                                <p:cTn id="26" presetID="55" presetClass="entr" presetSubtype="0" fill="hold" grpId="0" nodeType="withEffect">
                                  <p:stCondLst>
                                    <p:cond delay="0"/>
                                  </p:stCondLst>
                                  <p:childTnLst>
                                    <p:set>
                                      <p:cBhvr>
                                        <p:cTn id="27" dur="1" fill="hold">
                                          <p:stCondLst>
                                            <p:cond delay="0"/>
                                          </p:stCondLst>
                                        </p:cTn>
                                        <p:tgtEl>
                                          <p:spTgt spid="8215"/>
                                        </p:tgtEl>
                                        <p:attrNameLst>
                                          <p:attrName>style.visibility</p:attrName>
                                        </p:attrNameLst>
                                      </p:cBhvr>
                                      <p:to>
                                        <p:strVal val="visible"/>
                                      </p:to>
                                    </p:set>
                                    <p:anim calcmode="lin" valueType="num">
                                      <p:cBhvr>
                                        <p:cTn id="28" dur="1000" fill="hold"/>
                                        <p:tgtEl>
                                          <p:spTgt spid="8215"/>
                                        </p:tgtEl>
                                        <p:attrNameLst>
                                          <p:attrName>ppt_w</p:attrName>
                                        </p:attrNameLst>
                                      </p:cBhvr>
                                      <p:tavLst>
                                        <p:tav tm="0">
                                          <p:val>
                                            <p:strVal val="#ppt_w*0.70"/>
                                          </p:val>
                                        </p:tav>
                                        <p:tav tm="100000">
                                          <p:val>
                                            <p:strVal val="#ppt_w"/>
                                          </p:val>
                                        </p:tav>
                                      </p:tavLst>
                                    </p:anim>
                                    <p:anim calcmode="lin" valueType="num">
                                      <p:cBhvr>
                                        <p:cTn id="29" dur="1000" fill="hold"/>
                                        <p:tgtEl>
                                          <p:spTgt spid="8215"/>
                                        </p:tgtEl>
                                        <p:attrNameLst>
                                          <p:attrName>ppt_h</p:attrName>
                                        </p:attrNameLst>
                                      </p:cBhvr>
                                      <p:tavLst>
                                        <p:tav tm="0">
                                          <p:val>
                                            <p:strVal val="#ppt_h"/>
                                          </p:val>
                                        </p:tav>
                                        <p:tav tm="100000">
                                          <p:val>
                                            <p:strVal val="#ppt_h"/>
                                          </p:val>
                                        </p:tav>
                                      </p:tavLst>
                                    </p:anim>
                                    <p:animEffect transition="in" filter="fade">
                                      <p:cBhvr>
                                        <p:cTn id="30" dur="1000"/>
                                        <p:tgtEl>
                                          <p:spTgt spid="8215"/>
                                        </p:tgtEl>
                                      </p:cBhvr>
                                    </p:animEffect>
                                  </p:childTnLst>
                                </p:cTn>
                              </p:par>
                            </p:childTnLst>
                          </p:cTn>
                        </p:par>
                      </p:childTnLst>
                    </p:cTn>
                  </p:par>
                  <p:par>
                    <p:cTn id="31" fill="hold" nodeType="clickPar">
                      <p:stCondLst>
                        <p:cond delay="indefinite"/>
                      </p:stCondLst>
                      <p:childTnLst>
                        <p:par>
                          <p:cTn id="32" fill="hold" nodeType="withGroup">
                            <p:stCondLst>
                              <p:cond delay="0"/>
                            </p:stCondLst>
                            <p:childTnLst>
                              <p:par>
                                <p:cTn id="33" presetID="3" presetClass="exit" presetSubtype="10" fill="hold" grpId="0" nodeType="clickEffect">
                                  <p:stCondLst>
                                    <p:cond delay="0"/>
                                  </p:stCondLst>
                                  <p:childTnLst>
                                    <p:animEffect transition="out" filter="blinds(horizontal)">
                                      <p:cBhvr>
                                        <p:cTn id="34" dur="500"/>
                                        <p:tgtEl>
                                          <p:spTgt spid="8211"/>
                                        </p:tgtEl>
                                      </p:cBhvr>
                                    </p:animEffect>
                                    <p:set>
                                      <p:cBhvr>
                                        <p:cTn id="35" dur="1" fill="hold">
                                          <p:stCondLst>
                                            <p:cond delay="499"/>
                                          </p:stCondLst>
                                        </p:cTn>
                                        <p:tgtEl>
                                          <p:spTgt spid="8211"/>
                                        </p:tgtEl>
                                        <p:attrNameLst>
                                          <p:attrName>style.visibility</p:attrName>
                                        </p:attrNameLst>
                                      </p:cBhvr>
                                      <p:to>
                                        <p:strVal val="hidden"/>
                                      </p:to>
                                    </p:set>
                                  </p:childTnLst>
                                </p:cTn>
                              </p:par>
                              <p:par>
                                <p:cTn id="36" presetID="3" presetClass="exit" presetSubtype="10" fill="hold" nodeType="withEffect">
                                  <p:stCondLst>
                                    <p:cond delay="0"/>
                                  </p:stCondLst>
                                  <p:childTnLst>
                                    <p:animEffect transition="out" filter="blinds(horizontal)">
                                      <p:cBhvr>
                                        <p:cTn id="37" dur="500"/>
                                        <p:tgtEl>
                                          <p:spTgt spid="8212"/>
                                        </p:tgtEl>
                                      </p:cBhvr>
                                    </p:animEffect>
                                    <p:set>
                                      <p:cBhvr>
                                        <p:cTn id="38" dur="1" fill="hold">
                                          <p:stCondLst>
                                            <p:cond delay="499"/>
                                          </p:stCondLst>
                                        </p:cTn>
                                        <p:tgtEl>
                                          <p:spTgt spid="8212"/>
                                        </p:tgtEl>
                                        <p:attrNameLst>
                                          <p:attrName>style.visibility</p:attrName>
                                        </p:attrNameLst>
                                      </p:cBhvr>
                                      <p:to>
                                        <p:strVal val="hidden"/>
                                      </p:to>
                                    </p:set>
                                  </p:childTnLst>
                                </p:cTn>
                              </p:par>
                              <p:par>
                                <p:cTn id="39" presetID="3" presetClass="exit" presetSubtype="10" fill="hold" grpId="0" nodeType="withEffect">
                                  <p:stCondLst>
                                    <p:cond delay="0"/>
                                  </p:stCondLst>
                                  <p:childTnLst>
                                    <p:animEffect transition="out" filter="blinds(horizontal)">
                                      <p:cBhvr>
                                        <p:cTn id="40" dur="500"/>
                                        <p:tgtEl>
                                          <p:spTgt spid="8209"/>
                                        </p:tgtEl>
                                      </p:cBhvr>
                                    </p:animEffect>
                                    <p:set>
                                      <p:cBhvr>
                                        <p:cTn id="41" dur="1" fill="hold">
                                          <p:stCondLst>
                                            <p:cond delay="499"/>
                                          </p:stCondLst>
                                        </p:cTn>
                                        <p:tgtEl>
                                          <p:spTgt spid="8209"/>
                                        </p:tgtEl>
                                        <p:attrNameLst>
                                          <p:attrName>style.visibility</p:attrName>
                                        </p:attrNameLst>
                                      </p:cBhvr>
                                      <p:to>
                                        <p:strVal val="hidden"/>
                                      </p:to>
                                    </p:set>
                                  </p:childTnLst>
                                </p:cTn>
                              </p:par>
                              <p:par>
                                <p:cTn id="42" presetID="3" presetClass="exit" presetSubtype="10" fill="hold" nodeType="withEffect">
                                  <p:stCondLst>
                                    <p:cond delay="0"/>
                                  </p:stCondLst>
                                  <p:childTnLst>
                                    <p:animEffect transition="out" filter="blinds(horizontal)">
                                      <p:cBhvr>
                                        <p:cTn id="43" dur="500"/>
                                        <p:tgtEl>
                                          <p:spTgt spid="8213"/>
                                        </p:tgtEl>
                                      </p:cBhvr>
                                    </p:animEffect>
                                    <p:set>
                                      <p:cBhvr>
                                        <p:cTn id="44" dur="1" fill="hold">
                                          <p:stCondLst>
                                            <p:cond delay="499"/>
                                          </p:stCondLst>
                                        </p:cTn>
                                        <p:tgtEl>
                                          <p:spTgt spid="8213"/>
                                        </p:tgtEl>
                                        <p:attrNameLst>
                                          <p:attrName>style.visibility</p:attrName>
                                        </p:attrNameLst>
                                      </p:cBhvr>
                                      <p:to>
                                        <p:strVal val="hidden"/>
                                      </p:to>
                                    </p:set>
                                  </p:childTnLst>
                                </p:cTn>
                              </p:par>
                              <p:par>
                                <p:cTn id="45" presetID="3" presetClass="exit" presetSubtype="10" fill="hold" grpId="1" nodeType="withEffect">
                                  <p:stCondLst>
                                    <p:cond delay="0"/>
                                  </p:stCondLst>
                                  <p:childTnLst>
                                    <p:animEffect transition="out" filter="blinds(horizontal)">
                                      <p:cBhvr>
                                        <p:cTn id="46" dur="500"/>
                                        <p:tgtEl>
                                          <p:spTgt spid="8214"/>
                                        </p:tgtEl>
                                      </p:cBhvr>
                                    </p:animEffect>
                                    <p:set>
                                      <p:cBhvr>
                                        <p:cTn id="47" dur="1" fill="hold">
                                          <p:stCondLst>
                                            <p:cond delay="499"/>
                                          </p:stCondLst>
                                        </p:cTn>
                                        <p:tgtEl>
                                          <p:spTgt spid="8214"/>
                                        </p:tgtEl>
                                        <p:attrNameLst>
                                          <p:attrName>style.visibility</p:attrName>
                                        </p:attrNameLst>
                                      </p:cBhvr>
                                      <p:to>
                                        <p:strVal val="hidden"/>
                                      </p:to>
                                    </p:set>
                                  </p:childTnLst>
                                </p:cTn>
                              </p:par>
                              <p:par>
                                <p:cTn id="48" presetID="3" presetClass="exit" presetSubtype="10" fill="hold" grpId="1" nodeType="withEffect">
                                  <p:stCondLst>
                                    <p:cond delay="0"/>
                                  </p:stCondLst>
                                  <p:childTnLst>
                                    <p:animEffect transition="out" filter="blinds(horizontal)">
                                      <p:cBhvr>
                                        <p:cTn id="49" dur="500"/>
                                        <p:tgtEl>
                                          <p:spTgt spid="8215"/>
                                        </p:tgtEl>
                                      </p:cBhvr>
                                    </p:animEffect>
                                    <p:set>
                                      <p:cBhvr>
                                        <p:cTn id="50" dur="1" fill="hold">
                                          <p:stCondLst>
                                            <p:cond delay="499"/>
                                          </p:stCondLst>
                                        </p:cTn>
                                        <p:tgtEl>
                                          <p:spTgt spid="821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203" grpId="0"/>
      <p:bldP spid="8203" grpId="1"/>
      <p:bldP spid="8208" grpId="0"/>
      <p:bldP spid="8209" grpId="0"/>
      <p:bldP spid="8210" grpId="0"/>
      <p:bldP spid="8211" grpId="0"/>
      <p:bldP spid="8214" grpId="0" animBg="1"/>
      <p:bldP spid="8214" grpId="1" animBg="1"/>
      <p:bldP spid="8215" grpId="0" animBg="1"/>
      <p:bldP spid="8215" grpId="1" animBg="1"/>
    </p:bld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a:extLst>
              <a:ext uri="{FF2B5EF4-FFF2-40B4-BE49-F238E27FC236}">
                <a16:creationId xmlns:a16="http://schemas.microsoft.com/office/drawing/2014/main" id="{3B433A6C-A180-D34C-0AAA-D161232B9328}"/>
              </a:ext>
            </a:extLst>
          </p:cNvPr>
          <p:cNvSpPr>
            <a:spLocks noGrp="1" noChangeArrowheads="1"/>
          </p:cNvSpPr>
          <p:nvPr>
            <p:ph type="title"/>
          </p:nvPr>
        </p:nvSpPr>
        <p:spPr/>
        <p:txBody>
          <a:bodyPr/>
          <a:lstStyle/>
          <a:p>
            <a:pPr eaLnBrk="1" hangingPunct="1"/>
            <a:r>
              <a:rPr lang="en-US" altLang="en-US" sz="3200"/>
              <a:t>7. The government adds a subsidy to tie production.</a:t>
            </a:r>
          </a:p>
        </p:txBody>
      </p:sp>
      <p:sp>
        <p:nvSpPr>
          <p:cNvPr id="71683" name="Line 3">
            <a:extLst>
              <a:ext uri="{FF2B5EF4-FFF2-40B4-BE49-F238E27FC236}">
                <a16:creationId xmlns:a16="http://schemas.microsoft.com/office/drawing/2014/main" id="{9CC9C8D5-3473-4E32-032D-8010D886163A}"/>
              </a:ext>
            </a:extLst>
          </p:cNvPr>
          <p:cNvSpPr>
            <a:spLocks noChangeShapeType="1"/>
          </p:cNvSpPr>
          <p:nvPr/>
        </p:nvSpPr>
        <p:spPr bwMode="auto">
          <a:xfrm>
            <a:off x="3429000" y="2362200"/>
            <a:ext cx="0" cy="381000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71684" name="Line 4">
            <a:extLst>
              <a:ext uri="{FF2B5EF4-FFF2-40B4-BE49-F238E27FC236}">
                <a16:creationId xmlns:a16="http://schemas.microsoft.com/office/drawing/2014/main" id="{6BEAEA3D-C7AC-B1FF-E197-DE45B41B12F2}"/>
              </a:ext>
            </a:extLst>
          </p:cNvPr>
          <p:cNvSpPr>
            <a:spLocks noChangeShapeType="1"/>
          </p:cNvSpPr>
          <p:nvPr/>
        </p:nvSpPr>
        <p:spPr bwMode="auto">
          <a:xfrm>
            <a:off x="3429000" y="6172200"/>
            <a:ext cx="4876800" cy="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71685" name="Text Box 5">
            <a:extLst>
              <a:ext uri="{FF2B5EF4-FFF2-40B4-BE49-F238E27FC236}">
                <a16:creationId xmlns:a16="http://schemas.microsoft.com/office/drawing/2014/main" id="{24A148C4-1184-B6C0-9261-4548C8BDAD5E}"/>
              </a:ext>
            </a:extLst>
          </p:cNvPr>
          <p:cNvSpPr txBox="1">
            <a:spLocks noChangeArrowheads="1"/>
          </p:cNvSpPr>
          <p:nvPr/>
        </p:nvSpPr>
        <p:spPr bwMode="auto">
          <a:xfrm>
            <a:off x="8077200" y="6248400"/>
            <a:ext cx="1752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Quantity</a:t>
            </a:r>
          </a:p>
        </p:txBody>
      </p:sp>
      <p:sp>
        <p:nvSpPr>
          <p:cNvPr id="71686" name="Text Box 6">
            <a:extLst>
              <a:ext uri="{FF2B5EF4-FFF2-40B4-BE49-F238E27FC236}">
                <a16:creationId xmlns:a16="http://schemas.microsoft.com/office/drawing/2014/main" id="{240217D3-6186-F98F-CAFE-0EE38BF7A7A5}"/>
              </a:ext>
            </a:extLst>
          </p:cNvPr>
          <p:cNvSpPr txBox="1">
            <a:spLocks noChangeArrowheads="1"/>
          </p:cNvSpPr>
          <p:nvPr/>
        </p:nvSpPr>
        <p:spPr bwMode="auto">
          <a:xfrm rot="16200000">
            <a:off x="2286000" y="2209800"/>
            <a:ext cx="1219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Price</a:t>
            </a:r>
          </a:p>
        </p:txBody>
      </p:sp>
      <p:sp>
        <p:nvSpPr>
          <p:cNvPr id="71687" name="Line 7">
            <a:extLst>
              <a:ext uri="{FF2B5EF4-FFF2-40B4-BE49-F238E27FC236}">
                <a16:creationId xmlns:a16="http://schemas.microsoft.com/office/drawing/2014/main" id="{12D2507B-54BA-22BD-3DE7-81CEB8E9B29D}"/>
              </a:ext>
            </a:extLst>
          </p:cNvPr>
          <p:cNvSpPr>
            <a:spLocks noChangeShapeType="1"/>
          </p:cNvSpPr>
          <p:nvPr/>
        </p:nvSpPr>
        <p:spPr bwMode="auto">
          <a:xfrm>
            <a:off x="4267200" y="2667000"/>
            <a:ext cx="3581400" cy="3276600"/>
          </a:xfrm>
          <a:prstGeom prst="line">
            <a:avLst/>
          </a:prstGeom>
          <a:noFill/>
          <a:ln w="44450">
            <a:solidFill>
              <a:srgbClr val="0000FF"/>
            </a:solidFill>
            <a:round/>
            <a:headEnd type="arrow" w="med" len="med"/>
            <a:tailEnd type="arrow" w="med" len="me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71688" name="Line 8">
            <a:extLst>
              <a:ext uri="{FF2B5EF4-FFF2-40B4-BE49-F238E27FC236}">
                <a16:creationId xmlns:a16="http://schemas.microsoft.com/office/drawing/2014/main" id="{2A467C8F-C325-B328-5B0C-FAC868EF7374}"/>
              </a:ext>
            </a:extLst>
          </p:cNvPr>
          <p:cNvSpPr>
            <a:spLocks noChangeShapeType="1"/>
          </p:cNvSpPr>
          <p:nvPr/>
        </p:nvSpPr>
        <p:spPr bwMode="auto">
          <a:xfrm flipV="1">
            <a:off x="4267200" y="2590800"/>
            <a:ext cx="3581400" cy="3200400"/>
          </a:xfrm>
          <a:prstGeom prst="line">
            <a:avLst/>
          </a:prstGeom>
          <a:noFill/>
          <a:ln w="38100">
            <a:solidFill>
              <a:srgbClr val="FF0000"/>
            </a:solidFill>
            <a:round/>
            <a:headEnd type="arrow" w="med" len="med"/>
            <a:tailEnd type="arrow" w="med" len="me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71689" name="Text Box 9">
            <a:extLst>
              <a:ext uri="{FF2B5EF4-FFF2-40B4-BE49-F238E27FC236}">
                <a16:creationId xmlns:a16="http://schemas.microsoft.com/office/drawing/2014/main" id="{EE56C4AF-0B31-0588-D114-298E4F5667A7}"/>
              </a:ext>
            </a:extLst>
          </p:cNvPr>
          <p:cNvSpPr txBox="1">
            <a:spLocks noChangeArrowheads="1"/>
          </p:cNvSpPr>
          <p:nvPr/>
        </p:nvSpPr>
        <p:spPr bwMode="auto">
          <a:xfrm>
            <a:off x="7924800" y="5410200"/>
            <a:ext cx="990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D</a:t>
            </a:r>
          </a:p>
        </p:txBody>
      </p:sp>
      <p:sp>
        <p:nvSpPr>
          <p:cNvPr id="71690" name="Text Box 10">
            <a:extLst>
              <a:ext uri="{FF2B5EF4-FFF2-40B4-BE49-F238E27FC236}">
                <a16:creationId xmlns:a16="http://schemas.microsoft.com/office/drawing/2014/main" id="{2CF02276-93EC-4BC7-2A34-F6B063EE828C}"/>
              </a:ext>
            </a:extLst>
          </p:cNvPr>
          <p:cNvSpPr txBox="1">
            <a:spLocks noChangeArrowheads="1"/>
          </p:cNvSpPr>
          <p:nvPr/>
        </p:nvSpPr>
        <p:spPr bwMode="auto">
          <a:xfrm>
            <a:off x="7924800" y="2514600"/>
            <a:ext cx="838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S</a:t>
            </a:r>
          </a:p>
        </p:txBody>
      </p:sp>
      <p:sp>
        <p:nvSpPr>
          <p:cNvPr id="9227" name="Text Box 11">
            <a:extLst>
              <a:ext uri="{FF2B5EF4-FFF2-40B4-BE49-F238E27FC236}">
                <a16:creationId xmlns:a16="http://schemas.microsoft.com/office/drawing/2014/main" id="{C329093B-840C-D728-A186-AA773DF985F4}"/>
              </a:ext>
            </a:extLst>
          </p:cNvPr>
          <p:cNvSpPr txBox="1">
            <a:spLocks noChangeArrowheads="1"/>
          </p:cNvSpPr>
          <p:nvPr/>
        </p:nvSpPr>
        <p:spPr bwMode="auto">
          <a:xfrm>
            <a:off x="8763000" y="3048000"/>
            <a:ext cx="838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S</a:t>
            </a:r>
            <a:r>
              <a:rPr kumimoji="0" lang="en-US" altLang="en-US" sz="2400" b="1" i="0" u="none" strike="noStrike" kern="1200" cap="none" spc="0" normalizeH="0" baseline="-25000" noProof="0">
                <a:ln>
                  <a:noFill/>
                </a:ln>
                <a:solidFill>
                  <a:prstClr val="black"/>
                </a:solidFill>
                <a:effectLst/>
                <a:uLnTx/>
                <a:uFillTx/>
                <a:latin typeface="Calibri" panose="020F0502020204030204" pitchFamily="34" charset="0"/>
                <a:ea typeface="+mn-ea"/>
                <a:cs typeface="+mn-cs"/>
              </a:rPr>
              <a:t>1</a:t>
            </a:r>
            <a:endPar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
        <p:nvSpPr>
          <p:cNvPr id="9228" name="Line 12">
            <a:extLst>
              <a:ext uri="{FF2B5EF4-FFF2-40B4-BE49-F238E27FC236}">
                <a16:creationId xmlns:a16="http://schemas.microsoft.com/office/drawing/2014/main" id="{13C9161E-A35A-D1B4-E243-6ABF16E8356C}"/>
              </a:ext>
            </a:extLst>
          </p:cNvPr>
          <p:cNvSpPr>
            <a:spLocks noChangeShapeType="1"/>
          </p:cNvSpPr>
          <p:nvPr/>
        </p:nvSpPr>
        <p:spPr bwMode="auto">
          <a:xfrm flipV="1">
            <a:off x="5334000" y="2895600"/>
            <a:ext cx="3581400" cy="3200400"/>
          </a:xfrm>
          <a:prstGeom prst="line">
            <a:avLst/>
          </a:prstGeom>
          <a:noFill/>
          <a:ln w="38100">
            <a:solidFill>
              <a:srgbClr val="FF0000"/>
            </a:solidFill>
            <a:round/>
            <a:headEnd type="arrow" w="med" len="med"/>
            <a:tailEnd type="arrow" w="med" len="me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13" name="Text Box 17">
            <a:extLst>
              <a:ext uri="{FF2B5EF4-FFF2-40B4-BE49-F238E27FC236}">
                <a16:creationId xmlns:a16="http://schemas.microsoft.com/office/drawing/2014/main" id="{B8C5E7AC-7F34-EF5A-7DB7-758923872BAA}"/>
              </a:ext>
            </a:extLst>
          </p:cNvPr>
          <p:cNvSpPr txBox="1">
            <a:spLocks noChangeArrowheads="1"/>
          </p:cNvSpPr>
          <p:nvPr/>
        </p:nvSpPr>
        <p:spPr bwMode="auto">
          <a:xfrm>
            <a:off x="2895600" y="4038600"/>
            <a:ext cx="838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P</a:t>
            </a:r>
            <a:r>
              <a:rPr kumimoji="0" lang="en-US" altLang="en-US" sz="2400" b="1" i="0" u="none" strike="noStrike" kern="1200" cap="none" spc="0" normalizeH="0" baseline="-25000" noProof="0">
                <a:ln>
                  <a:noFill/>
                </a:ln>
                <a:solidFill>
                  <a:prstClr val="black"/>
                </a:solidFill>
                <a:effectLst/>
                <a:uLnTx/>
                <a:uFillTx/>
                <a:latin typeface="Calibri" panose="020F0502020204030204" pitchFamily="34" charset="0"/>
                <a:ea typeface="+mn-ea"/>
                <a:cs typeface="+mn-cs"/>
              </a:rPr>
              <a:t>1</a:t>
            </a:r>
            <a:endPar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cxnSp>
        <p:nvCxnSpPr>
          <p:cNvPr id="14" name="Straight Connector 13">
            <a:extLst>
              <a:ext uri="{FF2B5EF4-FFF2-40B4-BE49-F238E27FC236}">
                <a16:creationId xmlns:a16="http://schemas.microsoft.com/office/drawing/2014/main" id="{2AB9DC1B-86F5-0936-B6F3-9D767C7B81BA}"/>
              </a:ext>
            </a:extLst>
          </p:cNvPr>
          <p:cNvCxnSpPr/>
          <p:nvPr/>
        </p:nvCxnSpPr>
        <p:spPr>
          <a:xfrm rot="10800000">
            <a:off x="3429000" y="4267200"/>
            <a:ext cx="2590800" cy="1588"/>
          </a:xfrm>
          <a:prstGeom prst="line">
            <a:avLst/>
          </a:prstGeom>
          <a:ln w="25400">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15" name="Text Box 18">
            <a:extLst>
              <a:ext uri="{FF2B5EF4-FFF2-40B4-BE49-F238E27FC236}">
                <a16:creationId xmlns:a16="http://schemas.microsoft.com/office/drawing/2014/main" id="{FAD235C6-D1E1-6F3E-F21A-3981A1B4F0EC}"/>
              </a:ext>
            </a:extLst>
          </p:cNvPr>
          <p:cNvSpPr txBox="1">
            <a:spLocks noChangeArrowheads="1"/>
          </p:cNvSpPr>
          <p:nvPr/>
        </p:nvSpPr>
        <p:spPr bwMode="auto">
          <a:xfrm>
            <a:off x="5791200" y="6172200"/>
            <a:ext cx="838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Q</a:t>
            </a:r>
            <a:r>
              <a:rPr kumimoji="0" lang="en-US" altLang="en-US" sz="2400" b="1" i="0" u="none" strike="noStrike" kern="1200" cap="none" spc="0" normalizeH="0" baseline="-25000" noProof="0">
                <a:ln>
                  <a:noFill/>
                </a:ln>
                <a:solidFill>
                  <a:prstClr val="black"/>
                </a:solidFill>
                <a:effectLst/>
                <a:uLnTx/>
                <a:uFillTx/>
                <a:latin typeface="Calibri" panose="020F0502020204030204" pitchFamily="34" charset="0"/>
                <a:ea typeface="+mn-ea"/>
                <a:cs typeface="+mn-cs"/>
              </a:rPr>
              <a:t>1</a:t>
            </a:r>
            <a:endPar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cxnSp>
        <p:nvCxnSpPr>
          <p:cNvPr id="16" name="Straight Connector 15">
            <a:extLst>
              <a:ext uri="{FF2B5EF4-FFF2-40B4-BE49-F238E27FC236}">
                <a16:creationId xmlns:a16="http://schemas.microsoft.com/office/drawing/2014/main" id="{F83459A1-E262-8829-03F4-AAEA5298569D}"/>
              </a:ext>
            </a:extLst>
          </p:cNvPr>
          <p:cNvCxnSpPr/>
          <p:nvPr/>
        </p:nvCxnSpPr>
        <p:spPr>
          <a:xfrm rot="5400000" flipH="1" flipV="1">
            <a:off x="5068094" y="5218906"/>
            <a:ext cx="1905000" cy="1588"/>
          </a:xfrm>
          <a:prstGeom prst="line">
            <a:avLst/>
          </a:prstGeom>
          <a:ln w="25400">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17" name="Text Box 11">
            <a:extLst>
              <a:ext uri="{FF2B5EF4-FFF2-40B4-BE49-F238E27FC236}">
                <a16:creationId xmlns:a16="http://schemas.microsoft.com/office/drawing/2014/main" id="{040C5DCF-3674-BB6A-499A-2BD696066FF0}"/>
              </a:ext>
            </a:extLst>
          </p:cNvPr>
          <p:cNvSpPr txBox="1">
            <a:spLocks noChangeArrowheads="1"/>
          </p:cNvSpPr>
          <p:nvPr/>
        </p:nvSpPr>
        <p:spPr bwMode="auto">
          <a:xfrm>
            <a:off x="2895600" y="4648200"/>
            <a:ext cx="838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P</a:t>
            </a:r>
            <a:r>
              <a:rPr kumimoji="0" lang="en-US" altLang="en-US" sz="2400" b="1" i="0" u="none" strike="noStrike" kern="1200" cap="none" spc="0" normalizeH="0" baseline="-25000" noProof="0">
                <a:ln>
                  <a:noFill/>
                </a:ln>
                <a:solidFill>
                  <a:prstClr val="black"/>
                </a:solidFill>
                <a:effectLst/>
                <a:uLnTx/>
                <a:uFillTx/>
                <a:latin typeface="Calibri" panose="020F0502020204030204" pitchFamily="34" charset="0"/>
                <a:ea typeface="+mn-ea"/>
                <a:cs typeface="+mn-cs"/>
              </a:rPr>
              <a:t>2</a:t>
            </a:r>
            <a:endPar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
        <p:nvSpPr>
          <p:cNvPr id="18" name="AutoShape 23">
            <a:extLst>
              <a:ext uri="{FF2B5EF4-FFF2-40B4-BE49-F238E27FC236}">
                <a16:creationId xmlns:a16="http://schemas.microsoft.com/office/drawing/2014/main" id="{56ED4706-00CB-4525-169B-EF200CC580B2}"/>
              </a:ext>
            </a:extLst>
          </p:cNvPr>
          <p:cNvSpPr>
            <a:spLocks noChangeArrowheads="1"/>
          </p:cNvSpPr>
          <p:nvPr/>
        </p:nvSpPr>
        <p:spPr bwMode="auto">
          <a:xfrm flipV="1">
            <a:off x="2743200" y="4267200"/>
            <a:ext cx="228600" cy="457200"/>
          </a:xfrm>
          <a:prstGeom prst="upArrow">
            <a:avLst>
              <a:gd name="adj1" fmla="val 50000"/>
              <a:gd name="adj2" fmla="val 75000"/>
            </a:avLst>
          </a:prstGeom>
          <a:solidFill>
            <a:schemeClr val="accent1"/>
          </a:solidFill>
          <a:ln w="9525">
            <a:solidFill>
              <a:schemeClr val="tx1"/>
            </a:solidFill>
            <a:miter lim="800000"/>
            <a:headEnd/>
            <a:tailEnd/>
          </a:ln>
        </p:spPr>
        <p:txBody>
          <a:bodyPr vert="eaVert"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cxnSp>
        <p:nvCxnSpPr>
          <p:cNvPr id="19" name="Straight Connector 18">
            <a:extLst>
              <a:ext uri="{FF2B5EF4-FFF2-40B4-BE49-F238E27FC236}">
                <a16:creationId xmlns:a16="http://schemas.microsoft.com/office/drawing/2014/main" id="{D92B50DF-7384-059E-7280-9C16E5AE2F11}"/>
              </a:ext>
            </a:extLst>
          </p:cNvPr>
          <p:cNvCxnSpPr/>
          <p:nvPr/>
        </p:nvCxnSpPr>
        <p:spPr>
          <a:xfrm rot="10800000">
            <a:off x="3429000" y="4876800"/>
            <a:ext cx="3276600" cy="1588"/>
          </a:xfrm>
          <a:prstGeom prst="line">
            <a:avLst/>
          </a:prstGeom>
          <a:ln w="25400">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B93365F9-1D8F-11A3-C5A4-0288201BC60D}"/>
              </a:ext>
            </a:extLst>
          </p:cNvPr>
          <p:cNvCxnSpPr/>
          <p:nvPr/>
        </p:nvCxnSpPr>
        <p:spPr>
          <a:xfrm rot="5400000">
            <a:off x="6059488" y="5524500"/>
            <a:ext cx="1293812" cy="1588"/>
          </a:xfrm>
          <a:prstGeom prst="line">
            <a:avLst/>
          </a:prstGeom>
          <a:ln w="25400">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26" name="Text Box 19">
            <a:extLst>
              <a:ext uri="{FF2B5EF4-FFF2-40B4-BE49-F238E27FC236}">
                <a16:creationId xmlns:a16="http://schemas.microsoft.com/office/drawing/2014/main" id="{670B0617-CEEE-7A45-F1A5-47521F5F3BA0}"/>
              </a:ext>
            </a:extLst>
          </p:cNvPr>
          <p:cNvSpPr txBox="1">
            <a:spLocks noChangeArrowheads="1"/>
          </p:cNvSpPr>
          <p:nvPr/>
        </p:nvSpPr>
        <p:spPr bwMode="auto">
          <a:xfrm>
            <a:off x="6553200" y="6172200"/>
            <a:ext cx="9144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Q</a:t>
            </a:r>
            <a:r>
              <a:rPr kumimoji="0" lang="en-US" altLang="en-US" sz="2400" b="1" i="0" u="none" strike="noStrike" kern="1200" cap="none" spc="0" normalizeH="0" baseline="-25000" noProof="0">
                <a:ln>
                  <a:noFill/>
                </a:ln>
                <a:solidFill>
                  <a:prstClr val="black"/>
                </a:solidFill>
                <a:effectLst/>
                <a:uLnTx/>
                <a:uFillTx/>
                <a:latin typeface="Calibri" panose="020F0502020204030204" pitchFamily="34" charset="0"/>
                <a:ea typeface="+mn-ea"/>
                <a:cs typeface="+mn-cs"/>
              </a:rPr>
              <a:t>2</a:t>
            </a:r>
            <a:endPar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
        <p:nvSpPr>
          <p:cNvPr id="27" name="AutoShape 22">
            <a:extLst>
              <a:ext uri="{FF2B5EF4-FFF2-40B4-BE49-F238E27FC236}">
                <a16:creationId xmlns:a16="http://schemas.microsoft.com/office/drawing/2014/main" id="{293C4797-6C80-90D4-BC58-07EFA9A33E43}"/>
              </a:ext>
            </a:extLst>
          </p:cNvPr>
          <p:cNvSpPr>
            <a:spLocks noChangeArrowheads="1"/>
          </p:cNvSpPr>
          <p:nvPr/>
        </p:nvSpPr>
        <p:spPr bwMode="auto">
          <a:xfrm rot="10800000">
            <a:off x="6248400" y="6324600"/>
            <a:ext cx="381000" cy="228600"/>
          </a:xfrm>
          <a:prstGeom prst="leftArrow">
            <a:avLst>
              <a:gd name="adj1" fmla="val 50000"/>
              <a:gd name="adj2" fmla="val 66667"/>
            </a:avLst>
          </a:prstGeom>
          <a:solidFill>
            <a:schemeClr val="accent1"/>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9228"/>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9227"/>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nodeType="clickEffect">
                                  <p:stCondLst>
                                    <p:cond delay="0"/>
                                  </p:stCondLst>
                                  <p:childTnLst>
                                    <p:set>
                                      <p:cBhvr>
                                        <p:cTn id="12" dur="1" fill="hold">
                                          <p:stCondLst>
                                            <p:cond delay="0"/>
                                          </p:stCondLst>
                                        </p:cTn>
                                        <p:tgtEl>
                                          <p:spTgt spid="21"/>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9"/>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6"/>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7"/>
                                        </p:tgtEl>
                                        <p:attrNameLst>
                                          <p:attrName>style.visibility</p:attrName>
                                        </p:attrNameLst>
                                      </p:cBhvr>
                                      <p:to>
                                        <p:strVal val="visible"/>
                                      </p:to>
                                    </p:set>
                                  </p:childTnLst>
                                </p:cTn>
                              </p:par>
                              <p:par>
                                <p:cTn id="19" presetID="55" presetClass="entr" presetSubtype="0" fill="hold" grpId="0" nodeType="withEffect">
                                  <p:stCondLst>
                                    <p:cond delay="0"/>
                                  </p:stCondLst>
                                  <p:childTnLst>
                                    <p:set>
                                      <p:cBhvr>
                                        <p:cTn id="20" dur="1" fill="hold">
                                          <p:stCondLst>
                                            <p:cond delay="0"/>
                                          </p:stCondLst>
                                        </p:cTn>
                                        <p:tgtEl>
                                          <p:spTgt spid="27"/>
                                        </p:tgtEl>
                                        <p:attrNameLst>
                                          <p:attrName>style.visibility</p:attrName>
                                        </p:attrNameLst>
                                      </p:cBhvr>
                                      <p:to>
                                        <p:strVal val="visible"/>
                                      </p:to>
                                    </p:set>
                                    <p:anim calcmode="lin" valueType="num">
                                      <p:cBhvr>
                                        <p:cTn id="21" dur="1000" fill="hold"/>
                                        <p:tgtEl>
                                          <p:spTgt spid="27"/>
                                        </p:tgtEl>
                                        <p:attrNameLst>
                                          <p:attrName>ppt_w</p:attrName>
                                        </p:attrNameLst>
                                      </p:cBhvr>
                                      <p:tavLst>
                                        <p:tav tm="0">
                                          <p:val>
                                            <p:strVal val="#ppt_w*0.70"/>
                                          </p:val>
                                        </p:tav>
                                        <p:tav tm="100000">
                                          <p:val>
                                            <p:strVal val="#ppt_w"/>
                                          </p:val>
                                        </p:tav>
                                      </p:tavLst>
                                    </p:anim>
                                    <p:anim calcmode="lin" valueType="num">
                                      <p:cBhvr>
                                        <p:cTn id="22" dur="1000" fill="hold"/>
                                        <p:tgtEl>
                                          <p:spTgt spid="27"/>
                                        </p:tgtEl>
                                        <p:attrNameLst>
                                          <p:attrName>ppt_h</p:attrName>
                                        </p:attrNameLst>
                                      </p:cBhvr>
                                      <p:tavLst>
                                        <p:tav tm="0">
                                          <p:val>
                                            <p:strVal val="#ppt_h"/>
                                          </p:val>
                                        </p:tav>
                                        <p:tav tm="100000">
                                          <p:val>
                                            <p:strVal val="#ppt_h"/>
                                          </p:val>
                                        </p:tav>
                                      </p:tavLst>
                                    </p:anim>
                                    <p:animEffect transition="in" filter="fade">
                                      <p:cBhvr>
                                        <p:cTn id="23" dur="1000"/>
                                        <p:tgtEl>
                                          <p:spTgt spid="27"/>
                                        </p:tgtEl>
                                      </p:cBhvr>
                                    </p:animEffect>
                                  </p:childTnLst>
                                </p:cTn>
                              </p:par>
                              <p:par>
                                <p:cTn id="24" presetID="55" presetClass="entr" presetSubtype="0" fill="hold" grpId="0" nodeType="withEffect">
                                  <p:stCondLst>
                                    <p:cond delay="0"/>
                                  </p:stCondLst>
                                  <p:childTnLst>
                                    <p:set>
                                      <p:cBhvr>
                                        <p:cTn id="25" dur="1" fill="hold">
                                          <p:stCondLst>
                                            <p:cond delay="0"/>
                                          </p:stCondLst>
                                        </p:cTn>
                                        <p:tgtEl>
                                          <p:spTgt spid="18"/>
                                        </p:tgtEl>
                                        <p:attrNameLst>
                                          <p:attrName>style.visibility</p:attrName>
                                        </p:attrNameLst>
                                      </p:cBhvr>
                                      <p:to>
                                        <p:strVal val="visible"/>
                                      </p:to>
                                    </p:set>
                                    <p:anim calcmode="lin" valueType="num">
                                      <p:cBhvr>
                                        <p:cTn id="26" dur="1000" fill="hold"/>
                                        <p:tgtEl>
                                          <p:spTgt spid="18"/>
                                        </p:tgtEl>
                                        <p:attrNameLst>
                                          <p:attrName>ppt_w</p:attrName>
                                        </p:attrNameLst>
                                      </p:cBhvr>
                                      <p:tavLst>
                                        <p:tav tm="0">
                                          <p:val>
                                            <p:strVal val="#ppt_w*0.70"/>
                                          </p:val>
                                        </p:tav>
                                        <p:tav tm="100000">
                                          <p:val>
                                            <p:strVal val="#ppt_w"/>
                                          </p:val>
                                        </p:tav>
                                      </p:tavLst>
                                    </p:anim>
                                    <p:anim calcmode="lin" valueType="num">
                                      <p:cBhvr>
                                        <p:cTn id="27" dur="1000" fill="hold"/>
                                        <p:tgtEl>
                                          <p:spTgt spid="18"/>
                                        </p:tgtEl>
                                        <p:attrNameLst>
                                          <p:attrName>ppt_h</p:attrName>
                                        </p:attrNameLst>
                                      </p:cBhvr>
                                      <p:tavLst>
                                        <p:tav tm="0">
                                          <p:val>
                                            <p:strVal val="#ppt_h"/>
                                          </p:val>
                                        </p:tav>
                                        <p:tav tm="100000">
                                          <p:val>
                                            <p:strVal val="#ppt_h"/>
                                          </p:val>
                                        </p:tav>
                                      </p:tavLst>
                                    </p:anim>
                                    <p:animEffect transition="in" filter="fade">
                                      <p:cBhvr>
                                        <p:cTn id="28" dur="1000"/>
                                        <p:tgtEl>
                                          <p:spTgt spid="18"/>
                                        </p:tgtEl>
                                      </p:cBhvr>
                                    </p:animEffect>
                                  </p:childTnLst>
                                </p:cTn>
                              </p:par>
                            </p:childTnLst>
                          </p:cTn>
                        </p:par>
                      </p:childTnLst>
                    </p:cTn>
                  </p:par>
                  <p:par>
                    <p:cTn id="29" fill="hold" nodeType="clickPar">
                      <p:stCondLst>
                        <p:cond delay="indefinite"/>
                      </p:stCondLst>
                      <p:childTnLst>
                        <p:par>
                          <p:cTn id="30" fill="hold" nodeType="withGroup">
                            <p:stCondLst>
                              <p:cond delay="0"/>
                            </p:stCondLst>
                            <p:childTnLst>
                              <p:par>
                                <p:cTn id="31" presetID="1" presetClass="exit" presetSubtype="0" fill="hold" nodeType="clickEffect">
                                  <p:stCondLst>
                                    <p:cond delay="0"/>
                                  </p:stCondLst>
                                  <p:childTnLst>
                                    <p:set>
                                      <p:cBhvr>
                                        <p:cTn id="32" dur="1" fill="hold">
                                          <p:stCondLst>
                                            <p:cond delay="0"/>
                                          </p:stCondLst>
                                        </p:cTn>
                                        <p:tgtEl>
                                          <p:spTgt spid="16"/>
                                        </p:tgtEl>
                                        <p:attrNameLst>
                                          <p:attrName>style.visibility</p:attrName>
                                        </p:attrNameLst>
                                      </p:cBhvr>
                                      <p:to>
                                        <p:strVal val="hidden"/>
                                      </p:to>
                                    </p:set>
                                  </p:childTnLst>
                                </p:cTn>
                              </p:par>
                              <p:par>
                                <p:cTn id="33" presetID="1" presetClass="exit" presetSubtype="0" fill="hold" nodeType="withEffect">
                                  <p:stCondLst>
                                    <p:cond delay="0"/>
                                  </p:stCondLst>
                                  <p:childTnLst>
                                    <p:set>
                                      <p:cBhvr>
                                        <p:cTn id="34" dur="1" fill="hold">
                                          <p:stCondLst>
                                            <p:cond delay="0"/>
                                          </p:stCondLst>
                                        </p:cTn>
                                        <p:tgtEl>
                                          <p:spTgt spid="14"/>
                                        </p:tgtEl>
                                        <p:attrNameLst>
                                          <p:attrName>style.visibility</p:attrName>
                                        </p:attrNameLst>
                                      </p:cBhvr>
                                      <p:to>
                                        <p:strVal val="hidden"/>
                                      </p:to>
                                    </p:set>
                                  </p:childTnLst>
                                </p:cTn>
                              </p:par>
                              <p:par>
                                <p:cTn id="35" presetID="1" presetClass="exit" presetSubtype="0" fill="hold" grpId="0" nodeType="withEffect">
                                  <p:stCondLst>
                                    <p:cond delay="0"/>
                                  </p:stCondLst>
                                  <p:childTnLst>
                                    <p:set>
                                      <p:cBhvr>
                                        <p:cTn id="36" dur="1" fill="hold">
                                          <p:stCondLst>
                                            <p:cond delay="0"/>
                                          </p:stCondLst>
                                        </p:cTn>
                                        <p:tgtEl>
                                          <p:spTgt spid="15"/>
                                        </p:tgtEl>
                                        <p:attrNameLst>
                                          <p:attrName>style.visibility</p:attrName>
                                        </p:attrNameLst>
                                      </p:cBhvr>
                                      <p:to>
                                        <p:strVal val="hidden"/>
                                      </p:to>
                                    </p:set>
                                  </p:childTnLst>
                                </p:cTn>
                              </p:par>
                              <p:par>
                                <p:cTn id="37" presetID="1" presetClass="exit" presetSubtype="0" fill="hold" grpId="0" nodeType="withEffect">
                                  <p:stCondLst>
                                    <p:cond delay="0"/>
                                  </p:stCondLst>
                                  <p:childTnLst>
                                    <p:set>
                                      <p:cBhvr>
                                        <p:cTn id="38" dur="1" fill="hold">
                                          <p:stCondLst>
                                            <p:cond delay="0"/>
                                          </p:stCondLst>
                                        </p:cTn>
                                        <p:tgtEl>
                                          <p:spTgt spid="13"/>
                                        </p:tgtEl>
                                        <p:attrNameLst>
                                          <p:attrName>style.visibility</p:attrName>
                                        </p:attrNameLst>
                                      </p:cBhvr>
                                      <p:to>
                                        <p:strVal val="hidden"/>
                                      </p:to>
                                    </p:set>
                                  </p:childTnLst>
                                </p:cTn>
                              </p:par>
                              <p:par>
                                <p:cTn id="39" presetID="1" presetClass="exit" presetSubtype="0" fill="hold" grpId="1" nodeType="withEffect">
                                  <p:stCondLst>
                                    <p:cond delay="0"/>
                                  </p:stCondLst>
                                  <p:childTnLst>
                                    <p:set>
                                      <p:cBhvr>
                                        <p:cTn id="40" dur="1" fill="hold">
                                          <p:stCondLst>
                                            <p:cond delay="0"/>
                                          </p:stCondLst>
                                        </p:cTn>
                                        <p:tgtEl>
                                          <p:spTgt spid="27"/>
                                        </p:tgtEl>
                                        <p:attrNameLst>
                                          <p:attrName>style.visibility</p:attrName>
                                        </p:attrNameLst>
                                      </p:cBhvr>
                                      <p:to>
                                        <p:strVal val="hidden"/>
                                      </p:to>
                                    </p:set>
                                  </p:childTnLst>
                                </p:cTn>
                              </p:par>
                              <p:par>
                                <p:cTn id="41" presetID="1" presetClass="exit" presetSubtype="0" fill="hold" grpId="1" nodeType="withEffect">
                                  <p:stCondLst>
                                    <p:cond delay="0"/>
                                  </p:stCondLst>
                                  <p:childTnLst>
                                    <p:set>
                                      <p:cBhvr>
                                        <p:cTn id="42" dur="1" fill="hold">
                                          <p:stCondLst>
                                            <p:cond delay="0"/>
                                          </p:stCondLst>
                                        </p:cTn>
                                        <p:tgtEl>
                                          <p:spTgt spid="1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27" grpId="0"/>
      <p:bldP spid="13" grpId="0"/>
      <p:bldP spid="15" grpId="0"/>
      <p:bldP spid="17" grpId="0"/>
      <p:bldP spid="18" grpId="0" animBg="1"/>
      <p:bldP spid="18" grpId="1" animBg="1"/>
      <p:bldP spid="26" grpId="0"/>
      <p:bldP spid="27" grpId="0" animBg="1"/>
      <p:bldP spid="27" grpId="1" animBg="1"/>
    </p:bld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806AF2B1-3AF8-45CC-C5CA-09C8A2F81B92}"/>
              </a:ext>
            </a:extLst>
          </p:cNvPr>
          <p:cNvSpPr>
            <a:spLocks noGrp="1" noChangeArrowheads="1"/>
          </p:cNvSpPr>
          <p:nvPr>
            <p:ph type="title"/>
          </p:nvPr>
        </p:nvSpPr>
        <p:spPr>
          <a:xfrm>
            <a:off x="1981200" y="685800"/>
            <a:ext cx="8229600" cy="1143000"/>
          </a:xfrm>
        </p:spPr>
        <p:txBody>
          <a:bodyPr rtlCol="0">
            <a:normAutofit fontScale="90000"/>
          </a:bodyPr>
          <a:lstStyle/>
          <a:p>
            <a:pPr eaLnBrk="1" fontAlgn="auto" hangingPunct="1">
              <a:spcAft>
                <a:spcPts val="0"/>
              </a:spcAft>
              <a:defRPr/>
            </a:pPr>
            <a:r>
              <a:rPr lang="en-US" sz="3200" dirty="0"/>
              <a:t>8. After the release of</a:t>
            </a:r>
            <a:r>
              <a:rPr lang="en-US" sz="3200" i="1" dirty="0"/>
              <a:t> </a:t>
            </a:r>
            <a:r>
              <a:rPr lang="en-US" sz="3200" dirty="0"/>
              <a:t>Alan Greenspan’s first jazz flute album, purple tie producers are </a:t>
            </a:r>
            <a:r>
              <a:rPr lang="en-US" sz="3200" u="sng" dirty="0"/>
              <a:t>expecting</a:t>
            </a:r>
            <a:r>
              <a:rPr lang="en-US" sz="3200" dirty="0"/>
              <a:t> a huge increase in demand and thus an increase in the price.</a:t>
            </a:r>
          </a:p>
        </p:txBody>
      </p:sp>
      <p:sp>
        <p:nvSpPr>
          <p:cNvPr id="72707" name="Line 3">
            <a:extLst>
              <a:ext uri="{FF2B5EF4-FFF2-40B4-BE49-F238E27FC236}">
                <a16:creationId xmlns:a16="http://schemas.microsoft.com/office/drawing/2014/main" id="{464AC7C5-3A08-6FB3-1329-4ADA9F5ED2DD}"/>
              </a:ext>
            </a:extLst>
          </p:cNvPr>
          <p:cNvSpPr>
            <a:spLocks noChangeShapeType="1"/>
          </p:cNvSpPr>
          <p:nvPr/>
        </p:nvSpPr>
        <p:spPr bwMode="auto">
          <a:xfrm>
            <a:off x="3429000" y="2362200"/>
            <a:ext cx="0" cy="381000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72708" name="Line 4">
            <a:extLst>
              <a:ext uri="{FF2B5EF4-FFF2-40B4-BE49-F238E27FC236}">
                <a16:creationId xmlns:a16="http://schemas.microsoft.com/office/drawing/2014/main" id="{ECC02C35-0B98-75A6-9EEB-B4EF22AA1942}"/>
              </a:ext>
            </a:extLst>
          </p:cNvPr>
          <p:cNvSpPr>
            <a:spLocks noChangeShapeType="1"/>
          </p:cNvSpPr>
          <p:nvPr/>
        </p:nvSpPr>
        <p:spPr bwMode="auto">
          <a:xfrm>
            <a:off x="3429000" y="6172200"/>
            <a:ext cx="4876800" cy="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72709" name="Text Box 5">
            <a:extLst>
              <a:ext uri="{FF2B5EF4-FFF2-40B4-BE49-F238E27FC236}">
                <a16:creationId xmlns:a16="http://schemas.microsoft.com/office/drawing/2014/main" id="{B0F43388-377D-EC8B-1167-013549281763}"/>
              </a:ext>
            </a:extLst>
          </p:cNvPr>
          <p:cNvSpPr txBox="1">
            <a:spLocks noChangeArrowheads="1"/>
          </p:cNvSpPr>
          <p:nvPr/>
        </p:nvSpPr>
        <p:spPr bwMode="auto">
          <a:xfrm>
            <a:off x="8077200" y="6248400"/>
            <a:ext cx="1752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Quantity</a:t>
            </a:r>
          </a:p>
        </p:txBody>
      </p:sp>
      <p:sp>
        <p:nvSpPr>
          <p:cNvPr id="72710" name="Text Box 6">
            <a:extLst>
              <a:ext uri="{FF2B5EF4-FFF2-40B4-BE49-F238E27FC236}">
                <a16:creationId xmlns:a16="http://schemas.microsoft.com/office/drawing/2014/main" id="{0E866EA1-4282-5D02-12CF-514A69A22A14}"/>
              </a:ext>
            </a:extLst>
          </p:cNvPr>
          <p:cNvSpPr txBox="1">
            <a:spLocks noChangeArrowheads="1"/>
          </p:cNvSpPr>
          <p:nvPr/>
        </p:nvSpPr>
        <p:spPr bwMode="auto">
          <a:xfrm rot="16200000">
            <a:off x="2286000" y="2209800"/>
            <a:ext cx="1219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Price</a:t>
            </a:r>
          </a:p>
        </p:txBody>
      </p:sp>
      <p:sp>
        <p:nvSpPr>
          <p:cNvPr id="72711" name="Line 7">
            <a:extLst>
              <a:ext uri="{FF2B5EF4-FFF2-40B4-BE49-F238E27FC236}">
                <a16:creationId xmlns:a16="http://schemas.microsoft.com/office/drawing/2014/main" id="{C86C44CA-429B-8508-324F-5F6EB76B2226}"/>
              </a:ext>
            </a:extLst>
          </p:cNvPr>
          <p:cNvSpPr>
            <a:spLocks noChangeShapeType="1"/>
          </p:cNvSpPr>
          <p:nvPr/>
        </p:nvSpPr>
        <p:spPr bwMode="auto">
          <a:xfrm>
            <a:off x="4267200" y="2667000"/>
            <a:ext cx="3581400" cy="3276600"/>
          </a:xfrm>
          <a:prstGeom prst="line">
            <a:avLst/>
          </a:prstGeom>
          <a:noFill/>
          <a:ln w="44450">
            <a:solidFill>
              <a:srgbClr val="0000FF"/>
            </a:solidFill>
            <a:round/>
            <a:headEnd type="arrow" w="med" len="med"/>
            <a:tailEnd type="arrow" w="med" len="me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72712" name="Line 8">
            <a:extLst>
              <a:ext uri="{FF2B5EF4-FFF2-40B4-BE49-F238E27FC236}">
                <a16:creationId xmlns:a16="http://schemas.microsoft.com/office/drawing/2014/main" id="{616B81A8-CD84-B72E-04BA-B45D48CF7A3E}"/>
              </a:ext>
            </a:extLst>
          </p:cNvPr>
          <p:cNvSpPr>
            <a:spLocks noChangeShapeType="1"/>
          </p:cNvSpPr>
          <p:nvPr/>
        </p:nvSpPr>
        <p:spPr bwMode="auto">
          <a:xfrm flipV="1">
            <a:off x="4267200" y="2590800"/>
            <a:ext cx="3581400" cy="3200400"/>
          </a:xfrm>
          <a:prstGeom prst="line">
            <a:avLst/>
          </a:prstGeom>
          <a:noFill/>
          <a:ln w="38100">
            <a:solidFill>
              <a:srgbClr val="FF0000"/>
            </a:solidFill>
            <a:round/>
            <a:headEnd type="arrow" w="med" len="med"/>
            <a:tailEnd type="arrow" w="med" len="me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72713" name="Text Box 9">
            <a:extLst>
              <a:ext uri="{FF2B5EF4-FFF2-40B4-BE49-F238E27FC236}">
                <a16:creationId xmlns:a16="http://schemas.microsoft.com/office/drawing/2014/main" id="{B81C788F-05E3-35EF-37C7-6258C0BE9419}"/>
              </a:ext>
            </a:extLst>
          </p:cNvPr>
          <p:cNvSpPr txBox="1">
            <a:spLocks noChangeArrowheads="1"/>
          </p:cNvSpPr>
          <p:nvPr/>
        </p:nvSpPr>
        <p:spPr bwMode="auto">
          <a:xfrm>
            <a:off x="7924800" y="5410200"/>
            <a:ext cx="990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D</a:t>
            </a:r>
          </a:p>
        </p:txBody>
      </p:sp>
      <p:sp>
        <p:nvSpPr>
          <p:cNvPr id="72714" name="Text Box 10">
            <a:extLst>
              <a:ext uri="{FF2B5EF4-FFF2-40B4-BE49-F238E27FC236}">
                <a16:creationId xmlns:a16="http://schemas.microsoft.com/office/drawing/2014/main" id="{5C73CBEE-4655-F66C-6B78-DCE250B7C32D}"/>
              </a:ext>
            </a:extLst>
          </p:cNvPr>
          <p:cNvSpPr txBox="1">
            <a:spLocks noChangeArrowheads="1"/>
          </p:cNvSpPr>
          <p:nvPr/>
        </p:nvSpPr>
        <p:spPr bwMode="auto">
          <a:xfrm>
            <a:off x="7848600" y="2590800"/>
            <a:ext cx="838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S</a:t>
            </a:r>
          </a:p>
        </p:txBody>
      </p:sp>
      <p:sp>
        <p:nvSpPr>
          <p:cNvPr id="10251" name="Text Box 11">
            <a:extLst>
              <a:ext uri="{FF2B5EF4-FFF2-40B4-BE49-F238E27FC236}">
                <a16:creationId xmlns:a16="http://schemas.microsoft.com/office/drawing/2014/main" id="{86A8A09C-5F72-4EC5-0DD0-35B495766168}"/>
              </a:ext>
            </a:extLst>
          </p:cNvPr>
          <p:cNvSpPr txBox="1">
            <a:spLocks noChangeArrowheads="1"/>
          </p:cNvSpPr>
          <p:nvPr/>
        </p:nvSpPr>
        <p:spPr bwMode="auto">
          <a:xfrm>
            <a:off x="8991600" y="2819400"/>
            <a:ext cx="838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S</a:t>
            </a:r>
            <a:r>
              <a:rPr kumimoji="0" lang="en-US" altLang="en-US" sz="2400" b="1" i="0" u="none" strike="noStrike" kern="1200" cap="none" spc="0" normalizeH="0" baseline="-25000" noProof="0">
                <a:ln>
                  <a:noFill/>
                </a:ln>
                <a:solidFill>
                  <a:prstClr val="black"/>
                </a:solidFill>
                <a:effectLst/>
                <a:uLnTx/>
                <a:uFillTx/>
                <a:latin typeface="Calibri" panose="020F0502020204030204" pitchFamily="34" charset="0"/>
                <a:ea typeface="+mn-ea"/>
                <a:cs typeface="+mn-cs"/>
              </a:rPr>
              <a:t>1</a:t>
            </a:r>
            <a:endPar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
        <p:nvSpPr>
          <p:cNvPr id="10252" name="Line 12">
            <a:extLst>
              <a:ext uri="{FF2B5EF4-FFF2-40B4-BE49-F238E27FC236}">
                <a16:creationId xmlns:a16="http://schemas.microsoft.com/office/drawing/2014/main" id="{88E11707-78B5-9BCD-48BD-B071E47E71B6}"/>
              </a:ext>
            </a:extLst>
          </p:cNvPr>
          <p:cNvSpPr>
            <a:spLocks noChangeShapeType="1"/>
          </p:cNvSpPr>
          <p:nvPr/>
        </p:nvSpPr>
        <p:spPr bwMode="auto">
          <a:xfrm flipV="1">
            <a:off x="5486400" y="2819400"/>
            <a:ext cx="3581400" cy="3200400"/>
          </a:xfrm>
          <a:prstGeom prst="line">
            <a:avLst/>
          </a:prstGeom>
          <a:noFill/>
          <a:ln w="38100">
            <a:solidFill>
              <a:srgbClr val="FF0000"/>
            </a:solidFill>
            <a:round/>
            <a:headEnd type="arrow" w="med" len="med"/>
            <a:tailEnd type="arrow" w="med" len="me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13" name="Text Box 17">
            <a:extLst>
              <a:ext uri="{FF2B5EF4-FFF2-40B4-BE49-F238E27FC236}">
                <a16:creationId xmlns:a16="http://schemas.microsoft.com/office/drawing/2014/main" id="{325C2D0C-FA01-9679-6167-320C963A935F}"/>
              </a:ext>
            </a:extLst>
          </p:cNvPr>
          <p:cNvSpPr txBox="1">
            <a:spLocks noChangeArrowheads="1"/>
          </p:cNvSpPr>
          <p:nvPr/>
        </p:nvSpPr>
        <p:spPr bwMode="auto">
          <a:xfrm>
            <a:off x="2895600" y="4038600"/>
            <a:ext cx="838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P</a:t>
            </a:r>
            <a:r>
              <a:rPr kumimoji="0" lang="en-US" altLang="en-US" sz="2400" b="1" i="0" u="none" strike="noStrike" kern="1200" cap="none" spc="0" normalizeH="0" baseline="-25000" noProof="0">
                <a:ln>
                  <a:noFill/>
                </a:ln>
                <a:solidFill>
                  <a:prstClr val="black"/>
                </a:solidFill>
                <a:effectLst/>
                <a:uLnTx/>
                <a:uFillTx/>
                <a:latin typeface="Calibri" panose="020F0502020204030204" pitchFamily="34" charset="0"/>
                <a:ea typeface="+mn-ea"/>
                <a:cs typeface="+mn-cs"/>
              </a:rPr>
              <a:t>1</a:t>
            </a:r>
            <a:endPar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cxnSp>
        <p:nvCxnSpPr>
          <p:cNvPr id="14" name="Straight Connector 13">
            <a:extLst>
              <a:ext uri="{FF2B5EF4-FFF2-40B4-BE49-F238E27FC236}">
                <a16:creationId xmlns:a16="http://schemas.microsoft.com/office/drawing/2014/main" id="{825303FF-408E-C093-62C7-B49F8945A137}"/>
              </a:ext>
            </a:extLst>
          </p:cNvPr>
          <p:cNvCxnSpPr/>
          <p:nvPr/>
        </p:nvCxnSpPr>
        <p:spPr>
          <a:xfrm rot="10800000">
            <a:off x="3429000" y="4267200"/>
            <a:ext cx="2590800" cy="1588"/>
          </a:xfrm>
          <a:prstGeom prst="line">
            <a:avLst/>
          </a:prstGeom>
          <a:ln w="25400">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15" name="Text Box 18">
            <a:extLst>
              <a:ext uri="{FF2B5EF4-FFF2-40B4-BE49-F238E27FC236}">
                <a16:creationId xmlns:a16="http://schemas.microsoft.com/office/drawing/2014/main" id="{CCCC2E08-8520-D544-1CDD-29333C9D5019}"/>
              </a:ext>
            </a:extLst>
          </p:cNvPr>
          <p:cNvSpPr txBox="1">
            <a:spLocks noChangeArrowheads="1"/>
          </p:cNvSpPr>
          <p:nvPr/>
        </p:nvSpPr>
        <p:spPr bwMode="auto">
          <a:xfrm>
            <a:off x="5791200" y="6172200"/>
            <a:ext cx="838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Q</a:t>
            </a:r>
            <a:r>
              <a:rPr kumimoji="0" lang="en-US" altLang="en-US" sz="2400" b="1" i="0" u="none" strike="noStrike" kern="1200" cap="none" spc="0" normalizeH="0" baseline="-25000" noProof="0">
                <a:ln>
                  <a:noFill/>
                </a:ln>
                <a:solidFill>
                  <a:prstClr val="black"/>
                </a:solidFill>
                <a:effectLst/>
                <a:uLnTx/>
                <a:uFillTx/>
                <a:latin typeface="Calibri" panose="020F0502020204030204" pitchFamily="34" charset="0"/>
                <a:ea typeface="+mn-ea"/>
                <a:cs typeface="+mn-cs"/>
              </a:rPr>
              <a:t>1</a:t>
            </a:r>
            <a:endPar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cxnSp>
        <p:nvCxnSpPr>
          <p:cNvPr id="16" name="Straight Connector 15">
            <a:extLst>
              <a:ext uri="{FF2B5EF4-FFF2-40B4-BE49-F238E27FC236}">
                <a16:creationId xmlns:a16="http://schemas.microsoft.com/office/drawing/2014/main" id="{7861213D-3EC9-1CE4-416A-DE08B5C3361D}"/>
              </a:ext>
            </a:extLst>
          </p:cNvPr>
          <p:cNvCxnSpPr/>
          <p:nvPr/>
        </p:nvCxnSpPr>
        <p:spPr>
          <a:xfrm rot="5400000" flipH="1" flipV="1">
            <a:off x="5068094" y="5218906"/>
            <a:ext cx="1905000" cy="1588"/>
          </a:xfrm>
          <a:prstGeom prst="line">
            <a:avLst/>
          </a:prstGeom>
          <a:ln w="25400">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17" name="Text Box 11">
            <a:extLst>
              <a:ext uri="{FF2B5EF4-FFF2-40B4-BE49-F238E27FC236}">
                <a16:creationId xmlns:a16="http://schemas.microsoft.com/office/drawing/2014/main" id="{64DB0C31-01E4-33C7-3BF3-0DEB959DDF01}"/>
              </a:ext>
            </a:extLst>
          </p:cNvPr>
          <p:cNvSpPr txBox="1">
            <a:spLocks noChangeArrowheads="1"/>
          </p:cNvSpPr>
          <p:nvPr/>
        </p:nvSpPr>
        <p:spPr bwMode="auto">
          <a:xfrm>
            <a:off x="2971800" y="4648200"/>
            <a:ext cx="838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P</a:t>
            </a:r>
            <a:r>
              <a:rPr kumimoji="0" lang="en-US" altLang="en-US" sz="2400" b="1" i="0" u="none" strike="noStrike" kern="1200" cap="none" spc="0" normalizeH="0" baseline="-25000" noProof="0">
                <a:ln>
                  <a:noFill/>
                </a:ln>
                <a:solidFill>
                  <a:prstClr val="black"/>
                </a:solidFill>
                <a:effectLst/>
                <a:uLnTx/>
                <a:uFillTx/>
                <a:latin typeface="Calibri" panose="020F0502020204030204" pitchFamily="34" charset="0"/>
                <a:ea typeface="+mn-ea"/>
                <a:cs typeface="+mn-cs"/>
              </a:rPr>
              <a:t>2</a:t>
            </a:r>
            <a:endPar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
        <p:nvSpPr>
          <p:cNvPr id="18" name="AutoShape 23">
            <a:extLst>
              <a:ext uri="{FF2B5EF4-FFF2-40B4-BE49-F238E27FC236}">
                <a16:creationId xmlns:a16="http://schemas.microsoft.com/office/drawing/2014/main" id="{DF223341-9F23-64F2-A02C-B4BE18C2EF7E}"/>
              </a:ext>
            </a:extLst>
          </p:cNvPr>
          <p:cNvSpPr>
            <a:spLocks noChangeArrowheads="1"/>
          </p:cNvSpPr>
          <p:nvPr/>
        </p:nvSpPr>
        <p:spPr bwMode="auto">
          <a:xfrm flipV="1">
            <a:off x="2743200" y="4343400"/>
            <a:ext cx="228600" cy="457200"/>
          </a:xfrm>
          <a:prstGeom prst="upArrow">
            <a:avLst>
              <a:gd name="adj1" fmla="val 50000"/>
              <a:gd name="adj2" fmla="val 75000"/>
            </a:avLst>
          </a:prstGeom>
          <a:solidFill>
            <a:schemeClr val="accent1"/>
          </a:solidFill>
          <a:ln w="9525">
            <a:solidFill>
              <a:schemeClr val="tx1"/>
            </a:solidFill>
            <a:miter lim="800000"/>
            <a:headEnd/>
            <a:tailEnd/>
          </a:ln>
        </p:spPr>
        <p:txBody>
          <a:bodyPr vert="eaVert"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cxnSp>
        <p:nvCxnSpPr>
          <p:cNvPr id="19" name="Straight Connector 18">
            <a:extLst>
              <a:ext uri="{FF2B5EF4-FFF2-40B4-BE49-F238E27FC236}">
                <a16:creationId xmlns:a16="http://schemas.microsoft.com/office/drawing/2014/main" id="{B10881E4-CDBC-91BD-69F0-4BCCE2548065}"/>
              </a:ext>
            </a:extLst>
          </p:cNvPr>
          <p:cNvCxnSpPr/>
          <p:nvPr/>
        </p:nvCxnSpPr>
        <p:spPr>
          <a:xfrm rot="10800000">
            <a:off x="3429000" y="4876800"/>
            <a:ext cx="3352800" cy="1588"/>
          </a:xfrm>
          <a:prstGeom prst="line">
            <a:avLst/>
          </a:prstGeom>
          <a:ln w="25400">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6729A843-EB54-D32C-7C12-2879D62935B2}"/>
              </a:ext>
            </a:extLst>
          </p:cNvPr>
          <p:cNvCxnSpPr/>
          <p:nvPr/>
        </p:nvCxnSpPr>
        <p:spPr>
          <a:xfrm rot="5400000">
            <a:off x="6134101" y="5524501"/>
            <a:ext cx="1295400" cy="3175"/>
          </a:xfrm>
          <a:prstGeom prst="line">
            <a:avLst/>
          </a:prstGeom>
          <a:ln w="25400">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24" name="Text Box 19">
            <a:extLst>
              <a:ext uri="{FF2B5EF4-FFF2-40B4-BE49-F238E27FC236}">
                <a16:creationId xmlns:a16="http://schemas.microsoft.com/office/drawing/2014/main" id="{0EFD8640-AD9D-9040-B239-14446699B40B}"/>
              </a:ext>
            </a:extLst>
          </p:cNvPr>
          <p:cNvSpPr txBox="1">
            <a:spLocks noChangeArrowheads="1"/>
          </p:cNvSpPr>
          <p:nvPr/>
        </p:nvSpPr>
        <p:spPr bwMode="auto">
          <a:xfrm>
            <a:off x="6629400" y="6172200"/>
            <a:ext cx="9144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Q</a:t>
            </a:r>
            <a:r>
              <a:rPr kumimoji="0" lang="en-US" altLang="en-US" sz="2400" b="1" i="0" u="none" strike="noStrike" kern="1200" cap="none" spc="0" normalizeH="0" baseline="-25000" noProof="0">
                <a:ln>
                  <a:noFill/>
                </a:ln>
                <a:solidFill>
                  <a:prstClr val="black"/>
                </a:solidFill>
                <a:effectLst/>
                <a:uLnTx/>
                <a:uFillTx/>
                <a:latin typeface="Calibri" panose="020F0502020204030204" pitchFamily="34" charset="0"/>
                <a:ea typeface="+mn-ea"/>
                <a:cs typeface="+mn-cs"/>
              </a:rPr>
              <a:t>2</a:t>
            </a:r>
            <a:endPar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
        <p:nvSpPr>
          <p:cNvPr id="25" name="AutoShape 22">
            <a:extLst>
              <a:ext uri="{FF2B5EF4-FFF2-40B4-BE49-F238E27FC236}">
                <a16:creationId xmlns:a16="http://schemas.microsoft.com/office/drawing/2014/main" id="{47C19E48-2C57-103D-FDBE-0C6A16E11CF7}"/>
              </a:ext>
            </a:extLst>
          </p:cNvPr>
          <p:cNvSpPr>
            <a:spLocks noChangeArrowheads="1"/>
          </p:cNvSpPr>
          <p:nvPr/>
        </p:nvSpPr>
        <p:spPr bwMode="auto">
          <a:xfrm rot="10800000">
            <a:off x="6248400" y="6324600"/>
            <a:ext cx="457200" cy="228600"/>
          </a:xfrm>
          <a:prstGeom prst="leftArrow">
            <a:avLst>
              <a:gd name="adj1" fmla="val 50000"/>
              <a:gd name="adj2" fmla="val 66667"/>
            </a:avLst>
          </a:prstGeom>
          <a:solidFill>
            <a:schemeClr val="accent1"/>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025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0251"/>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nodeType="clickEffect">
                                  <p:stCondLst>
                                    <p:cond delay="0"/>
                                  </p:stCondLst>
                                  <p:childTnLst>
                                    <p:set>
                                      <p:cBhvr>
                                        <p:cTn id="12" dur="1" fill="hold">
                                          <p:stCondLst>
                                            <p:cond delay="0"/>
                                          </p:stCondLst>
                                        </p:cTn>
                                        <p:tgtEl>
                                          <p:spTgt spid="21"/>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9"/>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4"/>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7"/>
                                        </p:tgtEl>
                                        <p:attrNameLst>
                                          <p:attrName>style.visibility</p:attrName>
                                        </p:attrNameLst>
                                      </p:cBhvr>
                                      <p:to>
                                        <p:strVal val="visible"/>
                                      </p:to>
                                    </p:set>
                                  </p:childTnLst>
                                </p:cTn>
                              </p:par>
                              <p:par>
                                <p:cTn id="19" presetID="55" presetClass="entr" presetSubtype="0" fill="hold" grpId="0" nodeType="withEffect">
                                  <p:stCondLst>
                                    <p:cond delay="0"/>
                                  </p:stCondLst>
                                  <p:childTnLst>
                                    <p:set>
                                      <p:cBhvr>
                                        <p:cTn id="20" dur="1" fill="hold">
                                          <p:stCondLst>
                                            <p:cond delay="0"/>
                                          </p:stCondLst>
                                        </p:cTn>
                                        <p:tgtEl>
                                          <p:spTgt spid="25"/>
                                        </p:tgtEl>
                                        <p:attrNameLst>
                                          <p:attrName>style.visibility</p:attrName>
                                        </p:attrNameLst>
                                      </p:cBhvr>
                                      <p:to>
                                        <p:strVal val="visible"/>
                                      </p:to>
                                    </p:set>
                                    <p:anim calcmode="lin" valueType="num">
                                      <p:cBhvr>
                                        <p:cTn id="21" dur="1000" fill="hold"/>
                                        <p:tgtEl>
                                          <p:spTgt spid="25"/>
                                        </p:tgtEl>
                                        <p:attrNameLst>
                                          <p:attrName>ppt_w</p:attrName>
                                        </p:attrNameLst>
                                      </p:cBhvr>
                                      <p:tavLst>
                                        <p:tav tm="0">
                                          <p:val>
                                            <p:strVal val="#ppt_w*0.70"/>
                                          </p:val>
                                        </p:tav>
                                        <p:tav tm="100000">
                                          <p:val>
                                            <p:strVal val="#ppt_w"/>
                                          </p:val>
                                        </p:tav>
                                      </p:tavLst>
                                    </p:anim>
                                    <p:anim calcmode="lin" valueType="num">
                                      <p:cBhvr>
                                        <p:cTn id="22" dur="1000" fill="hold"/>
                                        <p:tgtEl>
                                          <p:spTgt spid="25"/>
                                        </p:tgtEl>
                                        <p:attrNameLst>
                                          <p:attrName>ppt_h</p:attrName>
                                        </p:attrNameLst>
                                      </p:cBhvr>
                                      <p:tavLst>
                                        <p:tav tm="0">
                                          <p:val>
                                            <p:strVal val="#ppt_h"/>
                                          </p:val>
                                        </p:tav>
                                        <p:tav tm="100000">
                                          <p:val>
                                            <p:strVal val="#ppt_h"/>
                                          </p:val>
                                        </p:tav>
                                      </p:tavLst>
                                    </p:anim>
                                    <p:animEffect transition="in" filter="fade">
                                      <p:cBhvr>
                                        <p:cTn id="23" dur="1000"/>
                                        <p:tgtEl>
                                          <p:spTgt spid="25"/>
                                        </p:tgtEl>
                                      </p:cBhvr>
                                    </p:animEffect>
                                  </p:childTnLst>
                                </p:cTn>
                              </p:par>
                              <p:par>
                                <p:cTn id="24" presetID="55" presetClass="entr" presetSubtype="0" fill="hold" grpId="0" nodeType="withEffect">
                                  <p:stCondLst>
                                    <p:cond delay="0"/>
                                  </p:stCondLst>
                                  <p:childTnLst>
                                    <p:set>
                                      <p:cBhvr>
                                        <p:cTn id="25" dur="1" fill="hold">
                                          <p:stCondLst>
                                            <p:cond delay="0"/>
                                          </p:stCondLst>
                                        </p:cTn>
                                        <p:tgtEl>
                                          <p:spTgt spid="18"/>
                                        </p:tgtEl>
                                        <p:attrNameLst>
                                          <p:attrName>style.visibility</p:attrName>
                                        </p:attrNameLst>
                                      </p:cBhvr>
                                      <p:to>
                                        <p:strVal val="visible"/>
                                      </p:to>
                                    </p:set>
                                    <p:anim calcmode="lin" valueType="num">
                                      <p:cBhvr>
                                        <p:cTn id="26" dur="1000" fill="hold"/>
                                        <p:tgtEl>
                                          <p:spTgt spid="18"/>
                                        </p:tgtEl>
                                        <p:attrNameLst>
                                          <p:attrName>ppt_w</p:attrName>
                                        </p:attrNameLst>
                                      </p:cBhvr>
                                      <p:tavLst>
                                        <p:tav tm="0">
                                          <p:val>
                                            <p:strVal val="#ppt_w*0.70"/>
                                          </p:val>
                                        </p:tav>
                                        <p:tav tm="100000">
                                          <p:val>
                                            <p:strVal val="#ppt_w"/>
                                          </p:val>
                                        </p:tav>
                                      </p:tavLst>
                                    </p:anim>
                                    <p:anim calcmode="lin" valueType="num">
                                      <p:cBhvr>
                                        <p:cTn id="27" dur="1000" fill="hold"/>
                                        <p:tgtEl>
                                          <p:spTgt spid="18"/>
                                        </p:tgtEl>
                                        <p:attrNameLst>
                                          <p:attrName>ppt_h</p:attrName>
                                        </p:attrNameLst>
                                      </p:cBhvr>
                                      <p:tavLst>
                                        <p:tav tm="0">
                                          <p:val>
                                            <p:strVal val="#ppt_h"/>
                                          </p:val>
                                        </p:tav>
                                        <p:tav tm="100000">
                                          <p:val>
                                            <p:strVal val="#ppt_h"/>
                                          </p:val>
                                        </p:tav>
                                      </p:tavLst>
                                    </p:anim>
                                    <p:animEffect transition="in" filter="fade">
                                      <p:cBhvr>
                                        <p:cTn id="28" dur="1000"/>
                                        <p:tgtEl>
                                          <p:spTgt spid="18"/>
                                        </p:tgtEl>
                                      </p:cBhvr>
                                    </p:animEffect>
                                  </p:childTnLst>
                                </p:cTn>
                              </p:par>
                            </p:childTnLst>
                          </p:cTn>
                        </p:par>
                      </p:childTnLst>
                    </p:cTn>
                  </p:par>
                  <p:par>
                    <p:cTn id="29" fill="hold" nodeType="clickPar">
                      <p:stCondLst>
                        <p:cond delay="indefinite"/>
                      </p:stCondLst>
                      <p:childTnLst>
                        <p:par>
                          <p:cTn id="30" fill="hold" nodeType="withGroup">
                            <p:stCondLst>
                              <p:cond delay="0"/>
                            </p:stCondLst>
                            <p:childTnLst>
                              <p:par>
                                <p:cTn id="31" presetID="1" presetClass="exit" presetSubtype="0" fill="hold" nodeType="clickEffect">
                                  <p:stCondLst>
                                    <p:cond delay="0"/>
                                  </p:stCondLst>
                                  <p:childTnLst>
                                    <p:set>
                                      <p:cBhvr>
                                        <p:cTn id="32" dur="1" fill="hold">
                                          <p:stCondLst>
                                            <p:cond delay="0"/>
                                          </p:stCondLst>
                                        </p:cTn>
                                        <p:tgtEl>
                                          <p:spTgt spid="14"/>
                                        </p:tgtEl>
                                        <p:attrNameLst>
                                          <p:attrName>style.visibility</p:attrName>
                                        </p:attrNameLst>
                                      </p:cBhvr>
                                      <p:to>
                                        <p:strVal val="hidden"/>
                                      </p:to>
                                    </p:set>
                                  </p:childTnLst>
                                </p:cTn>
                              </p:par>
                              <p:par>
                                <p:cTn id="33" presetID="1" presetClass="exit" presetSubtype="0" fill="hold" nodeType="withEffect">
                                  <p:stCondLst>
                                    <p:cond delay="0"/>
                                  </p:stCondLst>
                                  <p:childTnLst>
                                    <p:set>
                                      <p:cBhvr>
                                        <p:cTn id="34" dur="1" fill="hold">
                                          <p:stCondLst>
                                            <p:cond delay="0"/>
                                          </p:stCondLst>
                                        </p:cTn>
                                        <p:tgtEl>
                                          <p:spTgt spid="16"/>
                                        </p:tgtEl>
                                        <p:attrNameLst>
                                          <p:attrName>style.visibility</p:attrName>
                                        </p:attrNameLst>
                                      </p:cBhvr>
                                      <p:to>
                                        <p:strVal val="hidden"/>
                                      </p:to>
                                    </p:set>
                                  </p:childTnLst>
                                </p:cTn>
                              </p:par>
                              <p:par>
                                <p:cTn id="35" presetID="1" presetClass="exit" presetSubtype="0" fill="hold" grpId="0" nodeType="withEffect">
                                  <p:stCondLst>
                                    <p:cond delay="0"/>
                                  </p:stCondLst>
                                  <p:childTnLst>
                                    <p:set>
                                      <p:cBhvr>
                                        <p:cTn id="36" dur="1" fill="hold">
                                          <p:stCondLst>
                                            <p:cond delay="0"/>
                                          </p:stCondLst>
                                        </p:cTn>
                                        <p:tgtEl>
                                          <p:spTgt spid="15"/>
                                        </p:tgtEl>
                                        <p:attrNameLst>
                                          <p:attrName>style.visibility</p:attrName>
                                        </p:attrNameLst>
                                      </p:cBhvr>
                                      <p:to>
                                        <p:strVal val="hidden"/>
                                      </p:to>
                                    </p:set>
                                  </p:childTnLst>
                                </p:cTn>
                              </p:par>
                              <p:par>
                                <p:cTn id="37" presetID="1" presetClass="exit" presetSubtype="0" fill="hold" grpId="0" nodeType="withEffect">
                                  <p:stCondLst>
                                    <p:cond delay="0"/>
                                  </p:stCondLst>
                                  <p:childTnLst>
                                    <p:set>
                                      <p:cBhvr>
                                        <p:cTn id="38" dur="1" fill="hold">
                                          <p:stCondLst>
                                            <p:cond delay="0"/>
                                          </p:stCondLst>
                                        </p:cTn>
                                        <p:tgtEl>
                                          <p:spTgt spid="13"/>
                                        </p:tgtEl>
                                        <p:attrNameLst>
                                          <p:attrName>style.visibility</p:attrName>
                                        </p:attrNameLst>
                                      </p:cBhvr>
                                      <p:to>
                                        <p:strVal val="hidden"/>
                                      </p:to>
                                    </p:set>
                                  </p:childTnLst>
                                </p:cTn>
                              </p:par>
                              <p:par>
                                <p:cTn id="39" presetID="1" presetClass="exit" presetSubtype="0" fill="hold" grpId="1" nodeType="withEffect">
                                  <p:stCondLst>
                                    <p:cond delay="0"/>
                                  </p:stCondLst>
                                  <p:childTnLst>
                                    <p:set>
                                      <p:cBhvr>
                                        <p:cTn id="40" dur="1" fill="hold">
                                          <p:stCondLst>
                                            <p:cond delay="0"/>
                                          </p:stCondLst>
                                        </p:cTn>
                                        <p:tgtEl>
                                          <p:spTgt spid="25"/>
                                        </p:tgtEl>
                                        <p:attrNameLst>
                                          <p:attrName>style.visibility</p:attrName>
                                        </p:attrNameLst>
                                      </p:cBhvr>
                                      <p:to>
                                        <p:strVal val="hidden"/>
                                      </p:to>
                                    </p:set>
                                  </p:childTnLst>
                                </p:cTn>
                              </p:par>
                              <p:par>
                                <p:cTn id="41" presetID="1" presetClass="exit" presetSubtype="0" fill="hold" grpId="1" nodeType="withEffect">
                                  <p:stCondLst>
                                    <p:cond delay="0"/>
                                  </p:stCondLst>
                                  <p:childTnLst>
                                    <p:set>
                                      <p:cBhvr>
                                        <p:cTn id="42" dur="1" fill="hold">
                                          <p:stCondLst>
                                            <p:cond delay="0"/>
                                          </p:stCondLst>
                                        </p:cTn>
                                        <p:tgtEl>
                                          <p:spTgt spid="1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51" grpId="0"/>
      <p:bldP spid="13" grpId="0"/>
      <p:bldP spid="15" grpId="0"/>
      <p:bldP spid="17" grpId="0"/>
      <p:bldP spid="18" grpId="0" animBg="1"/>
      <p:bldP spid="18" grpId="1" animBg="1"/>
      <p:bldP spid="24" grpId="0"/>
      <p:bldP spid="25" grpId="0" animBg="1"/>
      <p:bldP spid="25" grpId="1" animBg="1"/>
    </p:bld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3C01137A-9767-881F-B58B-FF10F54A7A8E}"/>
              </a:ext>
            </a:extLst>
          </p:cNvPr>
          <p:cNvSpPr>
            <a:spLocks noGrp="1" noChangeArrowheads="1"/>
          </p:cNvSpPr>
          <p:nvPr>
            <p:ph type="title"/>
          </p:nvPr>
        </p:nvSpPr>
        <p:spPr/>
        <p:txBody>
          <a:bodyPr rtlCol="0">
            <a:normAutofit fontScale="90000"/>
          </a:bodyPr>
          <a:lstStyle/>
          <a:p>
            <a:pPr eaLnBrk="1" fontAlgn="auto" hangingPunct="1">
              <a:spcAft>
                <a:spcPts val="0"/>
              </a:spcAft>
              <a:defRPr/>
            </a:pPr>
            <a:r>
              <a:rPr lang="en-US" sz="3200"/>
              <a:t>9. Congress enacts new </a:t>
            </a:r>
            <a:r>
              <a:rPr lang="en-US" sz="3200" u="sng"/>
              <a:t>tax</a:t>
            </a:r>
            <a:r>
              <a:rPr lang="en-US" sz="3200"/>
              <a:t> on the production of purple ties.</a:t>
            </a:r>
            <a:r>
              <a:rPr lang="en-US"/>
              <a:t> </a:t>
            </a:r>
          </a:p>
        </p:txBody>
      </p:sp>
      <p:sp>
        <p:nvSpPr>
          <p:cNvPr id="73731" name="Line 3">
            <a:extLst>
              <a:ext uri="{FF2B5EF4-FFF2-40B4-BE49-F238E27FC236}">
                <a16:creationId xmlns:a16="http://schemas.microsoft.com/office/drawing/2014/main" id="{A201DB90-3FAD-EF03-2EE9-FE301BC97352}"/>
              </a:ext>
            </a:extLst>
          </p:cNvPr>
          <p:cNvSpPr>
            <a:spLocks noChangeShapeType="1"/>
          </p:cNvSpPr>
          <p:nvPr/>
        </p:nvSpPr>
        <p:spPr bwMode="auto">
          <a:xfrm>
            <a:off x="3429000" y="2362200"/>
            <a:ext cx="0" cy="381000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73732" name="Line 4">
            <a:extLst>
              <a:ext uri="{FF2B5EF4-FFF2-40B4-BE49-F238E27FC236}">
                <a16:creationId xmlns:a16="http://schemas.microsoft.com/office/drawing/2014/main" id="{75BE6B27-3368-2E78-5A3C-48B942A803BC}"/>
              </a:ext>
            </a:extLst>
          </p:cNvPr>
          <p:cNvSpPr>
            <a:spLocks noChangeShapeType="1"/>
          </p:cNvSpPr>
          <p:nvPr/>
        </p:nvSpPr>
        <p:spPr bwMode="auto">
          <a:xfrm>
            <a:off x="3429000" y="6172200"/>
            <a:ext cx="4876800" cy="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73733" name="Text Box 5">
            <a:extLst>
              <a:ext uri="{FF2B5EF4-FFF2-40B4-BE49-F238E27FC236}">
                <a16:creationId xmlns:a16="http://schemas.microsoft.com/office/drawing/2014/main" id="{392D7462-8B9D-0F78-F5BF-544316033D06}"/>
              </a:ext>
            </a:extLst>
          </p:cNvPr>
          <p:cNvSpPr txBox="1">
            <a:spLocks noChangeArrowheads="1"/>
          </p:cNvSpPr>
          <p:nvPr/>
        </p:nvSpPr>
        <p:spPr bwMode="auto">
          <a:xfrm>
            <a:off x="8077200" y="6248400"/>
            <a:ext cx="1752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Quantity</a:t>
            </a:r>
          </a:p>
        </p:txBody>
      </p:sp>
      <p:sp>
        <p:nvSpPr>
          <p:cNvPr id="73734" name="Text Box 6">
            <a:extLst>
              <a:ext uri="{FF2B5EF4-FFF2-40B4-BE49-F238E27FC236}">
                <a16:creationId xmlns:a16="http://schemas.microsoft.com/office/drawing/2014/main" id="{BAAFD600-9546-927F-F096-35BD6D1E493E}"/>
              </a:ext>
            </a:extLst>
          </p:cNvPr>
          <p:cNvSpPr txBox="1">
            <a:spLocks noChangeArrowheads="1"/>
          </p:cNvSpPr>
          <p:nvPr/>
        </p:nvSpPr>
        <p:spPr bwMode="auto">
          <a:xfrm rot="16200000">
            <a:off x="2286000" y="2209800"/>
            <a:ext cx="1219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Price</a:t>
            </a:r>
          </a:p>
        </p:txBody>
      </p:sp>
      <p:sp>
        <p:nvSpPr>
          <p:cNvPr id="73735" name="Line 7">
            <a:extLst>
              <a:ext uri="{FF2B5EF4-FFF2-40B4-BE49-F238E27FC236}">
                <a16:creationId xmlns:a16="http://schemas.microsoft.com/office/drawing/2014/main" id="{897C945A-050B-844B-B6F1-314F29301F41}"/>
              </a:ext>
            </a:extLst>
          </p:cNvPr>
          <p:cNvSpPr>
            <a:spLocks noChangeShapeType="1"/>
          </p:cNvSpPr>
          <p:nvPr/>
        </p:nvSpPr>
        <p:spPr bwMode="auto">
          <a:xfrm>
            <a:off x="4267200" y="2667000"/>
            <a:ext cx="3581400" cy="3276600"/>
          </a:xfrm>
          <a:prstGeom prst="line">
            <a:avLst/>
          </a:prstGeom>
          <a:noFill/>
          <a:ln w="44450">
            <a:solidFill>
              <a:srgbClr val="0000FF"/>
            </a:solidFill>
            <a:round/>
            <a:headEnd type="arrow" w="med" len="med"/>
            <a:tailEnd type="arrow" w="med" len="me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73736" name="Line 8">
            <a:extLst>
              <a:ext uri="{FF2B5EF4-FFF2-40B4-BE49-F238E27FC236}">
                <a16:creationId xmlns:a16="http://schemas.microsoft.com/office/drawing/2014/main" id="{EE5FBAFD-CBFB-2B5F-50D0-456B4D16E1F5}"/>
              </a:ext>
            </a:extLst>
          </p:cNvPr>
          <p:cNvSpPr>
            <a:spLocks noChangeShapeType="1"/>
          </p:cNvSpPr>
          <p:nvPr/>
        </p:nvSpPr>
        <p:spPr bwMode="auto">
          <a:xfrm flipV="1">
            <a:off x="4267200" y="2590800"/>
            <a:ext cx="3581400" cy="3200400"/>
          </a:xfrm>
          <a:prstGeom prst="line">
            <a:avLst/>
          </a:prstGeom>
          <a:noFill/>
          <a:ln w="38100">
            <a:solidFill>
              <a:srgbClr val="FF0000"/>
            </a:solidFill>
            <a:round/>
            <a:headEnd type="arrow" w="med" len="med"/>
            <a:tailEnd type="arrow" w="med" len="me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73737" name="Text Box 9">
            <a:extLst>
              <a:ext uri="{FF2B5EF4-FFF2-40B4-BE49-F238E27FC236}">
                <a16:creationId xmlns:a16="http://schemas.microsoft.com/office/drawing/2014/main" id="{725CDFEB-AB22-7558-9D22-E318783281E3}"/>
              </a:ext>
            </a:extLst>
          </p:cNvPr>
          <p:cNvSpPr txBox="1">
            <a:spLocks noChangeArrowheads="1"/>
          </p:cNvSpPr>
          <p:nvPr/>
        </p:nvSpPr>
        <p:spPr bwMode="auto">
          <a:xfrm>
            <a:off x="7924800" y="5410200"/>
            <a:ext cx="990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D</a:t>
            </a:r>
          </a:p>
        </p:txBody>
      </p:sp>
      <p:sp>
        <p:nvSpPr>
          <p:cNvPr id="73738" name="Text Box 10">
            <a:extLst>
              <a:ext uri="{FF2B5EF4-FFF2-40B4-BE49-F238E27FC236}">
                <a16:creationId xmlns:a16="http://schemas.microsoft.com/office/drawing/2014/main" id="{B4A88D9D-D62E-0A4D-DD8A-911B0BB479B4}"/>
              </a:ext>
            </a:extLst>
          </p:cNvPr>
          <p:cNvSpPr txBox="1">
            <a:spLocks noChangeArrowheads="1"/>
          </p:cNvSpPr>
          <p:nvPr/>
        </p:nvSpPr>
        <p:spPr bwMode="auto">
          <a:xfrm>
            <a:off x="7924800" y="2514600"/>
            <a:ext cx="838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S</a:t>
            </a:r>
          </a:p>
        </p:txBody>
      </p:sp>
      <p:sp>
        <p:nvSpPr>
          <p:cNvPr id="11275" name="Text Box 11">
            <a:extLst>
              <a:ext uri="{FF2B5EF4-FFF2-40B4-BE49-F238E27FC236}">
                <a16:creationId xmlns:a16="http://schemas.microsoft.com/office/drawing/2014/main" id="{EF9058E4-0863-6636-F51B-2FF446E54878}"/>
              </a:ext>
            </a:extLst>
          </p:cNvPr>
          <p:cNvSpPr txBox="1">
            <a:spLocks noChangeArrowheads="1"/>
          </p:cNvSpPr>
          <p:nvPr/>
        </p:nvSpPr>
        <p:spPr bwMode="auto">
          <a:xfrm>
            <a:off x="7467600" y="1447800"/>
            <a:ext cx="838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S</a:t>
            </a:r>
            <a:r>
              <a:rPr kumimoji="0" lang="en-US" altLang="en-US" sz="2400" b="1" i="0" u="none" strike="noStrike" kern="1200" cap="none" spc="0" normalizeH="0" baseline="-25000" noProof="0">
                <a:ln>
                  <a:noFill/>
                </a:ln>
                <a:solidFill>
                  <a:prstClr val="black"/>
                </a:solidFill>
                <a:effectLst/>
                <a:uLnTx/>
                <a:uFillTx/>
                <a:latin typeface="Calibri" panose="020F0502020204030204" pitchFamily="34" charset="0"/>
                <a:ea typeface="+mn-ea"/>
                <a:cs typeface="+mn-cs"/>
              </a:rPr>
              <a:t>1</a:t>
            </a:r>
            <a:endPar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
        <p:nvSpPr>
          <p:cNvPr id="11276" name="Line 12">
            <a:extLst>
              <a:ext uri="{FF2B5EF4-FFF2-40B4-BE49-F238E27FC236}">
                <a16:creationId xmlns:a16="http://schemas.microsoft.com/office/drawing/2014/main" id="{11C6C1CD-CEAF-C37A-3587-4BEC2A02BC0D}"/>
              </a:ext>
            </a:extLst>
          </p:cNvPr>
          <p:cNvSpPr>
            <a:spLocks noChangeShapeType="1"/>
          </p:cNvSpPr>
          <p:nvPr/>
        </p:nvSpPr>
        <p:spPr bwMode="auto">
          <a:xfrm flipV="1">
            <a:off x="3657600" y="1447800"/>
            <a:ext cx="3581400" cy="3200400"/>
          </a:xfrm>
          <a:prstGeom prst="line">
            <a:avLst/>
          </a:prstGeom>
          <a:noFill/>
          <a:ln w="38100">
            <a:solidFill>
              <a:srgbClr val="FF0000"/>
            </a:solidFill>
            <a:round/>
            <a:headEnd type="arrow" w="med" len="med"/>
            <a:tailEnd type="arrow" w="med" len="me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13" name="Text Box 17">
            <a:extLst>
              <a:ext uri="{FF2B5EF4-FFF2-40B4-BE49-F238E27FC236}">
                <a16:creationId xmlns:a16="http://schemas.microsoft.com/office/drawing/2014/main" id="{D7CAAE30-F811-60EC-5ECC-47A9058C98D3}"/>
              </a:ext>
            </a:extLst>
          </p:cNvPr>
          <p:cNvSpPr txBox="1">
            <a:spLocks noChangeArrowheads="1"/>
          </p:cNvSpPr>
          <p:nvPr/>
        </p:nvSpPr>
        <p:spPr bwMode="auto">
          <a:xfrm>
            <a:off x="2895600" y="4038600"/>
            <a:ext cx="838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P</a:t>
            </a:r>
            <a:r>
              <a:rPr kumimoji="0" lang="en-US" altLang="en-US" sz="2400" b="1" i="0" u="none" strike="noStrike" kern="1200" cap="none" spc="0" normalizeH="0" baseline="-25000" noProof="0">
                <a:ln>
                  <a:noFill/>
                </a:ln>
                <a:solidFill>
                  <a:prstClr val="black"/>
                </a:solidFill>
                <a:effectLst/>
                <a:uLnTx/>
                <a:uFillTx/>
                <a:latin typeface="Calibri" panose="020F0502020204030204" pitchFamily="34" charset="0"/>
                <a:ea typeface="+mn-ea"/>
                <a:cs typeface="+mn-cs"/>
              </a:rPr>
              <a:t>1</a:t>
            </a:r>
            <a:endPar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cxnSp>
        <p:nvCxnSpPr>
          <p:cNvPr id="14" name="Straight Connector 13">
            <a:extLst>
              <a:ext uri="{FF2B5EF4-FFF2-40B4-BE49-F238E27FC236}">
                <a16:creationId xmlns:a16="http://schemas.microsoft.com/office/drawing/2014/main" id="{461E560F-343F-8B79-28FD-34F1A00EEF23}"/>
              </a:ext>
            </a:extLst>
          </p:cNvPr>
          <p:cNvCxnSpPr/>
          <p:nvPr/>
        </p:nvCxnSpPr>
        <p:spPr>
          <a:xfrm rot="10800000">
            <a:off x="3429000" y="4267200"/>
            <a:ext cx="2590800" cy="1588"/>
          </a:xfrm>
          <a:prstGeom prst="line">
            <a:avLst/>
          </a:prstGeom>
          <a:ln w="25400">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15" name="Text Box 18">
            <a:extLst>
              <a:ext uri="{FF2B5EF4-FFF2-40B4-BE49-F238E27FC236}">
                <a16:creationId xmlns:a16="http://schemas.microsoft.com/office/drawing/2014/main" id="{2AF6C506-08CB-1402-ACDC-5686880CA66F}"/>
              </a:ext>
            </a:extLst>
          </p:cNvPr>
          <p:cNvSpPr txBox="1">
            <a:spLocks noChangeArrowheads="1"/>
          </p:cNvSpPr>
          <p:nvPr/>
        </p:nvSpPr>
        <p:spPr bwMode="auto">
          <a:xfrm>
            <a:off x="5791200" y="6172200"/>
            <a:ext cx="838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Q</a:t>
            </a:r>
            <a:r>
              <a:rPr kumimoji="0" lang="en-US" altLang="en-US" sz="2400" b="1" i="0" u="none" strike="noStrike" kern="1200" cap="none" spc="0" normalizeH="0" baseline="-25000" noProof="0">
                <a:ln>
                  <a:noFill/>
                </a:ln>
                <a:solidFill>
                  <a:prstClr val="black"/>
                </a:solidFill>
                <a:effectLst/>
                <a:uLnTx/>
                <a:uFillTx/>
                <a:latin typeface="Calibri" panose="020F0502020204030204" pitchFamily="34" charset="0"/>
                <a:ea typeface="+mn-ea"/>
                <a:cs typeface="+mn-cs"/>
              </a:rPr>
              <a:t>1</a:t>
            </a:r>
            <a:endPar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cxnSp>
        <p:nvCxnSpPr>
          <p:cNvPr id="16" name="Straight Connector 15">
            <a:extLst>
              <a:ext uri="{FF2B5EF4-FFF2-40B4-BE49-F238E27FC236}">
                <a16:creationId xmlns:a16="http://schemas.microsoft.com/office/drawing/2014/main" id="{7F4D1FA6-A1A5-05FD-F19D-E3B35E020FE7}"/>
              </a:ext>
            </a:extLst>
          </p:cNvPr>
          <p:cNvCxnSpPr/>
          <p:nvPr/>
        </p:nvCxnSpPr>
        <p:spPr>
          <a:xfrm rot="5400000" flipH="1" flipV="1">
            <a:off x="5068094" y="5218906"/>
            <a:ext cx="1905000" cy="1588"/>
          </a:xfrm>
          <a:prstGeom prst="line">
            <a:avLst/>
          </a:prstGeom>
          <a:ln w="25400">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17" name="Text Box 11">
            <a:extLst>
              <a:ext uri="{FF2B5EF4-FFF2-40B4-BE49-F238E27FC236}">
                <a16:creationId xmlns:a16="http://schemas.microsoft.com/office/drawing/2014/main" id="{E06E265E-B05A-8F79-AF20-3EBDA789C86C}"/>
              </a:ext>
            </a:extLst>
          </p:cNvPr>
          <p:cNvSpPr txBox="1">
            <a:spLocks noChangeArrowheads="1"/>
          </p:cNvSpPr>
          <p:nvPr/>
        </p:nvSpPr>
        <p:spPr bwMode="auto">
          <a:xfrm>
            <a:off x="2895600" y="3048000"/>
            <a:ext cx="838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P</a:t>
            </a:r>
            <a:r>
              <a:rPr kumimoji="0" lang="en-US" altLang="en-US" sz="2400" b="1" i="0" u="none" strike="noStrike" kern="1200" cap="none" spc="0" normalizeH="0" baseline="-25000" noProof="0">
                <a:ln>
                  <a:noFill/>
                </a:ln>
                <a:solidFill>
                  <a:prstClr val="black"/>
                </a:solidFill>
                <a:effectLst/>
                <a:uLnTx/>
                <a:uFillTx/>
                <a:latin typeface="Calibri" panose="020F0502020204030204" pitchFamily="34" charset="0"/>
                <a:ea typeface="+mn-ea"/>
                <a:cs typeface="+mn-cs"/>
              </a:rPr>
              <a:t>2</a:t>
            </a:r>
            <a:endPar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
        <p:nvSpPr>
          <p:cNvPr id="18" name="AutoShape 23">
            <a:extLst>
              <a:ext uri="{FF2B5EF4-FFF2-40B4-BE49-F238E27FC236}">
                <a16:creationId xmlns:a16="http://schemas.microsoft.com/office/drawing/2014/main" id="{3D465342-C2F7-C96A-0FCA-909DB0426AC2}"/>
              </a:ext>
            </a:extLst>
          </p:cNvPr>
          <p:cNvSpPr>
            <a:spLocks noChangeArrowheads="1"/>
          </p:cNvSpPr>
          <p:nvPr/>
        </p:nvSpPr>
        <p:spPr bwMode="auto">
          <a:xfrm>
            <a:off x="2971800" y="3429000"/>
            <a:ext cx="228600" cy="685800"/>
          </a:xfrm>
          <a:prstGeom prst="upArrow">
            <a:avLst>
              <a:gd name="adj1" fmla="val 50000"/>
              <a:gd name="adj2" fmla="val 75000"/>
            </a:avLst>
          </a:prstGeom>
          <a:solidFill>
            <a:schemeClr val="accent1"/>
          </a:solidFill>
          <a:ln w="9525">
            <a:solidFill>
              <a:schemeClr val="tx1"/>
            </a:solidFill>
            <a:miter lim="800000"/>
            <a:headEnd/>
            <a:tailEnd/>
          </a:ln>
        </p:spPr>
        <p:txBody>
          <a:bodyPr vert="eaVert"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cxnSp>
        <p:nvCxnSpPr>
          <p:cNvPr id="19" name="Straight Connector 18">
            <a:extLst>
              <a:ext uri="{FF2B5EF4-FFF2-40B4-BE49-F238E27FC236}">
                <a16:creationId xmlns:a16="http://schemas.microsoft.com/office/drawing/2014/main" id="{B2403F1F-7261-8455-F5E7-0095C4315612}"/>
              </a:ext>
            </a:extLst>
          </p:cNvPr>
          <p:cNvCxnSpPr/>
          <p:nvPr/>
        </p:nvCxnSpPr>
        <p:spPr>
          <a:xfrm rot="10800000">
            <a:off x="3429000" y="3352800"/>
            <a:ext cx="1676400" cy="1588"/>
          </a:xfrm>
          <a:prstGeom prst="line">
            <a:avLst/>
          </a:prstGeom>
          <a:ln w="25400">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99520BBA-3F25-F37D-1B3F-A22F2E413DCE}"/>
              </a:ext>
            </a:extLst>
          </p:cNvPr>
          <p:cNvCxnSpPr/>
          <p:nvPr/>
        </p:nvCxnSpPr>
        <p:spPr>
          <a:xfrm rot="5400000">
            <a:off x="3695701" y="4762501"/>
            <a:ext cx="2819400" cy="3175"/>
          </a:xfrm>
          <a:prstGeom prst="line">
            <a:avLst/>
          </a:prstGeom>
          <a:ln w="25400">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23" name="Text Box 19">
            <a:extLst>
              <a:ext uri="{FF2B5EF4-FFF2-40B4-BE49-F238E27FC236}">
                <a16:creationId xmlns:a16="http://schemas.microsoft.com/office/drawing/2014/main" id="{62445F82-A39E-F68B-4D41-152AB4A84262}"/>
              </a:ext>
            </a:extLst>
          </p:cNvPr>
          <p:cNvSpPr txBox="1">
            <a:spLocks noChangeArrowheads="1"/>
          </p:cNvSpPr>
          <p:nvPr/>
        </p:nvSpPr>
        <p:spPr bwMode="auto">
          <a:xfrm>
            <a:off x="4876800" y="6172200"/>
            <a:ext cx="9144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Q</a:t>
            </a:r>
            <a:r>
              <a:rPr kumimoji="0" lang="en-US" altLang="en-US" sz="2400" b="1" i="0" u="none" strike="noStrike" kern="1200" cap="none" spc="0" normalizeH="0" baseline="-25000" noProof="0">
                <a:ln>
                  <a:noFill/>
                </a:ln>
                <a:solidFill>
                  <a:prstClr val="black"/>
                </a:solidFill>
                <a:effectLst/>
                <a:uLnTx/>
                <a:uFillTx/>
                <a:latin typeface="Calibri" panose="020F0502020204030204" pitchFamily="34" charset="0"/>
                <a:ea typeface="+mn-ea"/>
                <a:cs typeface="+mn-cs"/>
              </a:rPr>
              <a:t>2</a:t>
            </a:r>
            <a:endPar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
        <p:nvSpPr>
          <p:cNvPr id="24" name="AutoShape 22">
            <a:extLst>
              <a:ext uri="{FF2B5EF4-FFF2-40B4-BE49-F238E27FC236}">
                <a16:creationId xmlns:a16="http://schemas.microsoft.com/office/drawing/2014/main" id="{81D96681-7AF5-A517-3FF0-DAD37B5DDF29}"/>
              </a:ext>
            </a:extLst>
          </p:cNvPr>
          <p:cNvSpPr>
            <a:spLocks noChangeArrowheads="1"/>
          </p:cNvSpPr>
          <p:nvPr/>
        </p:nvSpPr>
        <p:spPr bwMode="auto">
          <a:xfrm rot="10800000" flipH="1">
            <a:off x="5257800" y="6324600"/>
            <a:ext cx="609600" cy="228600"/>
          </a:xfrm>
          <a:prstGeom prst="leftArrow">
            <a:avLst>
              <a:gd name="adj1" fmla="val 50000"/>
              <a:gd name="adj2" fmla="val 66667"/>
            </a:avLst>
          </a:prstGeom>
          <a:solidFill>
            <a:schemeClr val="accent1"/>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127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1275"/>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nodeType="clickEffect">
                                  <p:stCondLst>
                                    <p:cond delay="0"/>
                                  </p:stCondLst>
                                  <p:childTnLst>
                                    <p:set>
                                      <p:cBhvr>
                                        <p:cTn id="12" dur="1" fill="hold">
                                          <p:stCondLst>
                                            <p:cond delay="0"/>
                                          </p:stCondLst>
                                        </p:cTn>
                                        <p:tgtEl>
                                          <p:spTgt spid="21"/>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9"/>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3"/>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7"/>
                                        </p:tgtEl>
                                        <p:attrNameLst>
                                          <p:attrName>style.visibility</p:attrName>
                                        </p:attrNameLst>
                                      </p:cBhvr>
                                      <p:to>
                                        <p:strVal val="visible"/>
                                      </p:to>
                                    </p:set>
                                  </p:childTnLst>
                                </p:cTn>
                              </p:par>
                              <p:par>
                                <p:cTn id="19" presetID="55" presetClass="entr" presetSubtype="0" fill="hold" grpId="0" nodeType="withEffect">
                                  <p:stCondLst>
                                    <p:cond delay="0"/>
                                  </p:stCondLst>
                                  <p:childTnLst>
                                    <p:set>
                                      <p:cBhvr>
                                        <p:cTn id="20" dur="1" fill="hold">
                                          <p:stCondLst>
                                            <p:cond delay="0"/>
                                          </p:stCondLst>
                                        </p:cTn>
                                        <p:tgtEl>
                                          <p:spTgt spid="24"/>
                                        </p:tgtEl>
                                        <p:attrNameLst>
                                          <p:attrName>style.visibility</p:attrName>
                                        </p:attrNameLst>
                                      </p:cBhvr>
                                      <p:to>
                                        <p:strVal val="visible"/>
                                      </p:to>
                                    </p:set>
                                    <p:anim calcmode="lin" valueType="num">
                                      <p:cBhvr>
                                        <p:cTn id="21" dur="1000" fill="hold"/>
                                        <p:tgtEl>
                                          <p:spTgt spid="24"/>
                                        </p:tgtEl>
                                        <p:attrNameLst>
                                          <p:attrName>ppt_w</p:attrName>
                                        </p:attrNameLst>
                                      </p:cBhvr>
                                      <p:tavLst>
                                        <p:tav tm="0">
                                          <p:val>
                                            <p:strVal val="#ppt_w*0.70"/>
                                          </p:val>
                                        </p:tav>
                                        <p:tav tm="100000">
                                          <p:val>
                                            <p:strVal val="#ppt_w"/>
                                          </p:val>
                                        </p:tav>
                                      </p:tavLst>
                                    </p:anim>
                                    <p:anim calcmode="lin" valueType="num">
                                      <p:cBhvr>
                                        <p:cTn id="22" dur="1000" fill="hold"/>
                                        <p:tgtEl>
                                          <p:spTgt spid="24"/>
                                        </p:tgtEl>
                                        <p:attrNameLst>
                                          <p:attrName>ppt_h</p:attrName>
                                        </p:attrNameLst>
                                      </p:cBhvr>
                                      <p:tavLst>
                                        <p:tav tm="0">
                                          <p:val>
                                            <p:strVal val="#ppt_h"/>
                                          </p:val>
                                        </p:tav>
                                        <p:tav tm="100000">
                                          <p:val>
                                            <p:strVal val="#ppt_h"/>
                                          </p:val>
                                        </p:tav>
                                      </p:tavLst>
                                    </p:anim>
                                    <p:animEffect transition="in" filter="fade">
                                      <p:cBhvr>
                                        <p:cTn id="23" dur="1000"/>
                                        <p:tgtEl>
                                          <p:spTgt spid="24"/>
                                        </p:tgtEl>
                                      </p:cBhvr>
                                    </p:animEffect>
                                  </p:childTnLst>
                                </p:cTn>
                              </p:par>
                              <p:par>
                                <p:cTn id="24" presetID="55" presetClass="entr" presetSubtype="0" fill="hold" grpId="0" nodeType="withEffect">
                                  <p:stCondLst>
                                    <p:cond delay="0"/>
                                  </p:stCondLst>
                                  <p:childTnLst>
                                    <p:set>
                                      <p:cBhvr>
                                        <p:cTn id="25" dur="1" fill="hold">
                                          <p:stCondLst>
                                            <p:cond delay="0"/>
                                          </p:stCondLst>
                                        </p:cTn>
                                        <p:tgtEl>
                                          <p:spTgt spid="18"/>
                                        </p:tgtEl>
                                        <p:attrNameLst>
                                          <p:attrName>style.visibility</p:attrName>
                                        </p:attrNameLst>
                                      </p:cBhvr>
                                      <p:to>
                                        <p:strVal val="visible"/>
                                      </p:to>
                                    </p:set>
                                    <p:anim calcmode="lin" valueType="num">
                                      <p:cBhvr>
                                        <p:cTn id="26" dur="1000" fill="hold"/>
                                        <p:tgtEl>
                                          <p:spTgt spid="18"/>
                                        </p:tgtEl>
                                        <p:attrNameLst>
                                          <p:attrName>ppt_w</p:attrName>
                                        </p:attrNameLst>
                                      </p:cBhvr>
                                      <p:tavLst>
                                        <p:tav tm="0">
                                          <p:val>
                                            <p:strVal val="#ppt_w*0.70"/>
                                          </p:val>
                                        </p:tav>
                                        <p:tav tm="100000">
                                          <p:val>
                                            <p:strVal val="#ppt_w"/>
                                          </p:val>
                                        </p:tav>
                                      </p:tavLst>
                                    </p:anim>
                                    <p:anim calcmode="lin" valueType="num">
                                      <p:cBhvr>
                                        <p:cTn id="27" dur="1000" fill="hold"/>
                                        <p:tgtEl>
                                          <p:spTgt spid="18"/>
                                        </p:tgtEl>
                                        <p:attrNameLst>
                                          <p:attrName>ppt_h</p:attrName>
                                        </p:attrNameLst>
                                      </p:cBhvr>
                                      <p:tavLst>
                                        <p:tav tm="0">
                                          <p:val>
                                            <p:strVal val="#ppt_h"/>
                                          </p:val>
                                        </p:tav>
                                        <p:tav tm="100000">
                                          <p:val>
                                            <p:strVal val="#ppt_h"/>
                                          </p:val>
                                        </p:tav>
                                      </p:tavLst>
                                    </p:anim>
                                    <p:animEffect transition="in" filter="fade">
                                      <p:cBhvr>
                                        <p:cTn id="28" dur="1000"/>
                                        <p:tgtEl>
                                          <p:spTgt spid="18"/>
                                        </p:tgtEl>
                                      </p:cBhvr>
                                    </p:animEffect>
                                  </p:childTnLst>
                                </p:cTn>
                              </p:par>
                            </p:childTnLst>
                          </p:cTn>
                        </p:par>
                      </p:childTnLst>
                    </p:cTn>
                  </p:par>
                  <p:par>
                    <p:cTn id="29" fill="hold" nodeType="clickPar">
                      <p:stCondLst>
                        <p:cond delay="indefinite"/>
                      </p:stCondLst>
                      <p:childTnLst>
                        <p:par>
                          <p:cTn id="30" fill="hold" nodeType="withGroup">
                            <p:stCondLst>
                              <p:cond delay="0"/>
                            </p:stCondLst>
                            <p:childTnLst>
                              <p:par>
                                <p:cTn id="31" presetID="1" presetClass="exit" presetSubtype="0" fill="hold" nodeType="clickEffect">
                                  <p:stCondLst>
                                    <p:cond delay="0"/>
                                  </p:stCondLst>
                                  <p:childTnLst>
                                    <p:set>
                                      <p:cBhvr>
                                        <p:cTn id="32" dur="1" fill="hold">
                                          <p:stCondLst>
                                            <p:cond delay="0"/>
                                          </p:stCondLst>
                                        </p:cTn>
                                        <p:tgtEl>
                                          <p:spTgt spid="16"/>
                                        </p:tgtEl>
                                        <p:attrNameLst>
                                          <p:attrName>style.visibility</p:attrName>
                                        </p:attrNameLst>
                                      </p:cBhvr>
                                      <p:to>
                                        <p:strVal val="hidden"/>
                                      </p:to>
                                    </p:set>
                                  </p:childTnLst>
                                </p:cTn>
                              </p:par>
                              <p:par>
                                <p:cTn id="33" presetID="1" presetClass="exit" presetSubtype="0" fill="hold" nodeType="withEffect">
                                  <p:stCondLst>
                                    <p:cond delay="0"/>
                                  </p:stCondLst>
                                  <p:childTnLst>
                                    <p:set>
                                      <p:cBhvr>
                                        <p:cTn id="34" dur="1" fill="hold">
                                          <p:stCondLst>
                                            <p:cond delay="0"/>
                                          </p:stCondLst>
                                        </p:cTn>
                                        <p:tgtEl>
                                          <p:spTgt spid="14"/>
                                        </p:tgtEl>
                                        <p:attrNameLst>
                                          <p:attrName>style.visibility</p:attrName>
                                        </p:attrNameLst>
                                      </p:cBhvr>
                                      <p:to>
                                        <p:strVal val="hidden"/>
                                      </p:to>
                                    </p:set>
                                  </p:childTnLst>
                                </p:cTn>
                              </p:par>
                              <p:par>
                                <p:cTn id="35" presetID="1" presetClass="exit" presetSubtype="0" fill="hold" grpId="0" nodeType="withEffect">
                                  <p:stCondLst>
                                    <p:cond delay="0"/>
                                  </p:stCondLst>
                                  <p:childTnLst>
                                    <p:set>
                                      <p:cBhvr>
                                        <p:cTn id="36" dur="1" fill="hold">
                                          <p:stCondLst>
                                            <p:cond delay="0"/>
                                          </p:stCondLst>
                                        </p:cTn>
                                        <p:tgtEl>
                                          <p:spTgt spid="15"/>
                                        </p:tgtEl>
                                        <p:attrNameLst>
                                          <p:attrName>style.visibility</p:attrName>
                                        </p:attrNameLst>
                                      </p:cBhvr>
                                      <p:to>
                                        <p:strVal val="hidden"/>
                                      </p:to>
                                    </p:set>
                                  </p:childTnLst>
                                </p:cTn>
                              </p:par>
                              <p:par>
                                <p:cTn id="37" presetID="1" presetClass="exit" presetSubtype="0" fill="hold" grpId="0" nodeType="withEffect">
                                  <p:stCondLst>
                                    <p:cond delay="0"/>
                                  </p:stCondLst>
                                  <p:childTnLst>
                                    <p:set>
                                      <p:cBhvr>
                                        <p:cTn id="38" dur="1" fill="hold">
                                          <p:stCondLst>
                                            <p:cond delay="0"/>
                                          </p:stCondLst>
                                        </p:cTn>
                                        <p:tgtEl>
                                          <p:spTgt spid="13"/>
                                        </p:tgtEl>
                                        <p:attrNameLst>
                                          <p:attrName>style.visibility</p:attrName>
                                        </p:attrNameLst>
                                      </p:cBhvr>
                                      <p:to>
                                        <p:strVal val="hidden"/>
                                      </p:to>
                                    </p:set>
                                  </p:childTnLst>
                                </p:cTn>
                              </p:par>
                              <p:par>
                                <p:cTn id="39" presetID="1" presetClass="exit" presetSubtype="0" fill="hold" grpId="1" nodeType="withEffect">
                                  <p:stCondLst>
                                    <p:cond delay="0"/>
                                  </p:stCondLst>
                                  <p:childTnLst>
                                    <p:set>
                                      <p:cBhvr>
                                        <p:cTn id="40" dur="1" fill="hold">
                                          <p:stCondLst>
                                            <p:cond delay="0"/>
                                          </p:stCondLst>
                                        </p:cTn>
                                        <p:tgtEl>
                                          <p:spTgt spid="24"/>
                                        </p:tgtEl>
                                        <p:attrNameLst>
                                          <p:attrName>style.visibility</p:attrName>
                                        </p:attrNameLst>
                                      </p:cBhvr>
                                      <p:to>
                                        <p:strVal val="hidden"/>
                                      </p:to>
                                    </p:set>
                                  </p:childTnLst>
                                </p:cTn>
                              </p:par>
                              <p:par>
                                <p:cTn id="41" presetID="1" presetClass="exit" presetSubtype="0" fill="hold" grpId="1" nodeType="withEffect">
                                  <p:stCondLst>
                                    <p:cond delay="0"/>
                                  </p:stCondLst>
                                  <p:childTnLst>
                                    <p:set>
                                      <p:cBhvr>
                                        <p:cTn id="42" dur="1" fill="hold">
                                          <p:stCondLst>
                                            <p:cond delay="0"/>
                                          </p:stCondLst>
                                        </p:cTn>
                                        <p:tgtEl>
                                          <p:spTgt spid="1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75" grpId="0"/>
      <p:bldP spid="13" grpId="0"/>
      <p:bldP spid="15" grpId="0"/>
      <p:bldP spid="17" grpId="0"/>
      <p:bldP spid="18" grpId="0" animBg="1"/>
      <p:bldP spid="18" grpId="1" animBg="1"/>
      <p:bldP spid="23" grpId="0"/>
      <p:bldP spid="24" grpId="0" animBg="1"/>
      <p:bldP spid="24" grpId="1" animBg="1"/>
    </p:bld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1952A50D-D8DD-B372-6820-9898B1F0E1AC}"/>
              </a:ext>
            </a:extLst>
          </p:cNvPr>
          <p:cNvSpPr>
            <a:spLocks noGrp="1" noChangeArrowheads="1"/>
          </p:cNvSpPr>
          <p:nvPr>
            <p:ph type="title"/>
          </p:nvPr>
        </p:nvSpPr>
        <p:spPr/>
        <p:txBody>
          <a:bodyPr rtlCol="0">
            <a:normAutofit fontScale="90000"/>
          </a:bodyPr>
          <a:lstStyle/>
          <a:p>
            <a:pPr eaLnBrk="1" fontAlgn="auto" hangingPunct="1">
              <a:spcAft>
                <a:spcPts val="0"/>
              </a:spcAft>
              <a:defRPr/>
            </a:pPr>
            <a:r>
              <a:rPr lang="en-US" sz="3200"/>
              <a:t>10. As the </a:t>
            </a:r>
            <a:r>
              <a:rPr lang="en-US" sz="3200" u="sng"/>
              <a:t>popularity </a:t>
            </a:r>
            <a:r>
              <a:rPr lang="en-US" sz="3200"/>
              <a:t>of purple ties sweeps the greater Orange County area, new producers enter the purple tie market.</a:t>
            </a:r>
          </a:p>
        </p:txBody>
      </p:sp>
      <p:sp>
        <p:nvSpPr>
          <p:cNvPr id="74755" name="Line 3">
            <a:extLst>
              <a:ext uri="{FF2B5EF4-FFF2-40B4-BE49-F238E27FC236}">
                <a16:creationId xmlns:a16="http://schemas.microsoft.com/office/drawing/2014/main" id="{76258C94-4E63-542A-CD50-0FD874D6CB33}"/>
              </a:ext>
            </a:extLst>
          </p:cNvPr>
          <p:cNvSpPr>
            <a:spLocks noChangeShapeType="1"/>
          </p:cNvSpPr>
          <p:nvPr/>
        </p:nvSpPr>
        <p:spPr bwMode="auto">
          <a:xfrm>
            <a:off x="3429000" y="2362200"/>
            <a:ext cx="0" cy="381000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74756" name="Line 4">
            <a:extLst>
              <a:ext uri="{FF2B5EF4-FFF2-40B4-BE49-F238E27FC236}">
                <a16:creationId xmlns:a16="http://schemas.microsoft.com/office/drawing/2014/main" id="{CA81CC0C-4941-7E1A-A50C-2907C47C4913}"/>
              </a:ext>
            </a:extLst>
          </p:cNvPr>
          <p:cNvSpPr>
            <a:spLocks noChangeShapeType="1"/>
          </p:cNvSpPr>
          <p:nvPr/>
        </p:nvSpPr>
        <p:spPr bwMode="auto">
          <a:xfrm>
            <a:off x="3429000" y="6172200"/>
            <a:ext cx="4876800" cy="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74757" name="Text Box 5">
            <a:extLst>
              <a:ext uri="{FF2B5EF4-FFF2-40B4-BE49-F238E27FC236}">
                <a16:creationId xmlns:a16="http://schemas.microsoft.com/office/drawing/2014/main" id="{158AA2D0-76CF-04A5-347F-07720341020B}"/>
              </a:ext>
            </a:extLst>
          </p:cNvPr>
          <p:cNvSpPr txBox="1">
            <a:spLocks noChangeArrowheads="1"/>
          </p:cNvSpPr>
          <p:nvPr/>
        </p:nvSpPr>
        <p:spPr bwMode="auto">
          <a:xfrm>
            <a:off x="8077200" y="6248400"/>
            <a:ext cx="1752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Quantity</a:t>
            </a:r>
          </a:p>
        </p:txBody>
      </p:sp>
      <p:sp>
        <p:nvSpPr>
          <p:cNvPr id="74758" name="Text Box 6">
            <a:extLst>
              <a:ext uri="{FF2B5EF4-FFF2-40B4-BE49-F238E27FC236}">
                <a16:creationId xmlns:a16="http://schemas.microsoft.com/office/drawing/2014/main" id="{81492882-4513-1723-8FB6-3E3E6B36433F}"/>
              </a:ext>
            </a:extLst>
          </p:cNvPr>
          <p:cNvSpPr txBox="1">
            <a:spLocks noChangeArrowheads="1"/>
          </p:cNvSpPr>
          <p:nvPr/>
        </p:nvSpPr>
        <p:spPr bwMode="auto">
          <a:xfrm rot="16200000">
            <a:off x="2286000" y="2209800"/>
            <a:ext cx="1219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Price</a:t>
            </a:r>
          </a:p>
        </p:txBody>
      </p:sp>
      <p:sp>
        <p:nvSpPr>
          <p:cNvPr id="74759" name="Line 7">
            <a:extLst>
              <a:ext uri="{FF2B5EF4-FFF2-40B4-BE49-F238E27FC236}">
                <a16:creationId xmlns:a16="http://schemas.microsoft.com/office/drawing/2014/main" id="{6C87002F-8323-6FCE-E6BE-AECB5D932CBD}"/>
              </a:ext>
            </a:extLst>
          </p:cNvPr>
          <p:cNvSpPr>
            <a:spLocks noChangeShapeType="1"/>
          </p:cNvSpPr>
          <p:nvPr/>
        </p:nvSpPr>
        <p:spPr bwMode="auto">
          <a:xfrm>
            <a:off x="4267200" y="2667000"/>
            <a:ext cx="3581400" cy="3276600"/>
          </a:xfrm>
          <a:prstGeom prst="line">
            <a:avLst/>
          </a:prstGeom>
          <a:noFill/>
          <a:ln w="44450">
            <a:solidFill>
              <a:srgbClr val="0000FF"/>
            </a:solidFill>
            <a:round/>
            <a:headEnd type="arrow" w="med" len="med"/>
            <a:tailEnd type="arrow" w="med" len="me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74760" name="Line 8">
            <a:extLst>
              <a:ext uri="{FF2B5EF4-FFF2-40B4-BE49-F238E27FC236}">
                <a16:creationId xmlns:a16="http://schemas.microsoft.com/office/drawing/2014/main" id="{A1975EF5-AD21-5D33-5C20-A8DD3912E401}"/>
              </a:ext>
            </a:extLst>
          </p:cNvPr>
          <p:cNvSpPr>
            <a:spLocks noChangeShapeType="1"/>
          </p:cNvSpPr>
          <p:nvPr/>
        </p:nvSpPr>
        <p:spPr bwMode="auto">
          <a:xfrm flipV="1">
            <a:off x="4267200" y="2590800"/>
            <a:ext cx="3581400" cy="3200400"/>
          </a:xfrm>
          <a:prstGeom prst="line">
            <a:avLst/>
          </a:prstGeom>
          <a:noFill/>
          <a:ln w="38100">
            <a:solidFill>
              <a:srgbClr val="FF0000"/>
            </a:solidFill>
            <a:round/>
            <a:headEnd type="arrow" w="med" len="med"/>
            <a:tailEnd type="arrow" w="med" len="me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74761" name="Text Box 9">
            <a:extLst>
              <a:ext uri="{FF2B5EF4-FFF2-40B4-BE49-F238E27FC236}">
                <a16:creationId xmlns:a16="http://schemas.microsoft.com/office/drawing/2014/main" id="{AC047E9B-274D-39CD-A4DE-C65E04F423A8}"/>
              </a:ext>
            </a:extLst>
          </p:cNvPr>
          <p:cNvSpPr txBox="1">
            <a:spLocks noChangeArrowheads="1"/>
          </p:cNvSpPr>
          <p:nvPr/>
        </p:nvSpPr>
        <p:spPr bwMode="auto">
          <a:xfrm>
            <a:off x="7924800" y="5410200"/>
            <a:ext cx="990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D</a:t>
            </a:r>
          </a:p>
        </p:txBody>
      </p:sp>
      <p:sp>
        <p:nvSpPr>
          <p:cNvPr id="74762" name="Text Box 10">
            <a:extLst>
              <a:ext uri="{FF2B5EF4-FFF2-40B4-BE49-F238E27FC236}">
                <a16:creationId xmlns:a16="http://schemas.microsoft.com/office/drawing/2014/main" id="{FBC13171-6A6E-2533-2244-180D7CB37C5E}"/>
              </a:ext>
            </a:extLst>
          </p:cNvPr>
          <p:cNvSpPr txBox="1">
            <a:spLocks noChangeArrowheads="1"/>
          </p:cNvSpPr>
          <p:nvPr/>
        </p:nvSpPr>
        <p:spPr bwMode="auto">
          <a:xfrm>
            <a:off x="7924800" y="2514600"/>
            <a:ext cx="838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S</a:t>
            </a:r>
          </a:p>
        </p:txBody>
      </p:sp>
      <p:sp>
        <p:nvSpPr>
          <p:cNvPr id="12299" name="Text Box 11">
            <a:extLst>
              <a:ext uri="{FF2B5EF4-FFF2-40B4-BE49-F238E27FC236}">
                <a16:creationId xmlns:a16="http://schemas.microsoft.com/office/drawing/2014/main" id="{A3A473B6-2DA9-585F-775B-9E06AF259CBC}"/>
              </a:ext>
            </a:extLst>
          </p:cNvPr>
          <p:cNvSpPr txBox="1">
            <a:spLocks noChangeArrowheads="1"/>
          </p:cNvSpPr>
          <p:nvPr/>
        </p:nvSpPr>
        <p:spPr bwMode="auto">
          <a:xfrm>
            <a:off x="8839200" y="2971800"/>
            <a:ext cx="838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S</a:t>
            </a:r>
            <a:r>
              <a:rPr kumimoji="0" lang="en-US" altLang="en-US" sz="2400" b="1" i="0" u="none" strike="noStrike" kern="1200" cap="none" spc="0" normalizeH="0" baseline="-25000" noProof="0">
                <a:ln>
                  <a:noFill/>
                </a:ln>
                <a:solidFill>
                  <a:prstClr val="black"/>
                </a:solidFill>
                <a:effectLst/>
                <a:uLnTx/>
                <a:uFillTx/>
                <a:latin typeface="Calibri" panose="020F0502020204030204" pitchFamily="34" charset="0"/>
                <a:ea typeface="+mn-ea"/>
                <a:cs typeface="+mn-cs"/>
              </a:rPr>
              <a:t>1</a:t>
            </a:r>
            <a:endPar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
        <p:nvSpPr>
          <p:cNvPr id="12301" name="Line 13">
            <a:extLst>
              <a:ext uri="{FF2B5EF4-FFF2-40B4-BE49-F238E27FC236}">
                <a16:creationId xmlns:a16="http://schemas.microsoft.com/office/drawing/2014/main" id="{3AB88392-088B-C5DC-CCE1-B162D4EF4ED3}"/>
              </a:ext>
            </a:extLst>
          </p:cNvPr>
          <p:cNvSpPr>
            <a:spLocks noChangeShapeType="1"/>
          </p:cNvSpPr>
          <p:nvPr/>
        </p:nvSpPr>
        <p:spPr bwMode="auto">
          <a:xfrm flipV="1">
            <a:off x="5410200" y="2895600"/>
            <a:ext cx="3581400" cy="3200400"/>
          </a:xfrm>
          <a:prstGeom prst="line">
            <a:avLst/>
          </a:prstGeom>
          <a:noFill/>
          <a:ln w="38100">
            <a:solidFill>
              <a:srgbClr val="FF0000"/>
            </a:solidFill>
            <a:round/>
            <a:headEnd type="arrow" w="med" len="med"/>
            <a:tailEnd type="arrow" w="med" len="me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13" name="Text Box 17">
            <a:extLst>
              <a:ext uri="{FF2B5EF4-FFF2-40B4-BE49-F238E27FC236}">
                <a16:creationId xmlns:a16="http://schemas.microsoft.com/office/drawing/2014/main" id="{12F3D023-A336-4D88-D97B-CF3070EF232F}"/>
              </a:ext>
            </a:extLst>
          </p:cNvPr>
          <p:cNvSpPr txBox="1">
            <a:spLocks noChangeArrowheads="1"/>
          </p:cNvSpPr>
          <p:nvPr/>
        </p:nvSpPr>
        <p:spPr bwMode="auto">
          <a:xfrm>
            <a:off x="2895600" y="4038600"/>
            <a:ext cx="838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P</a:t>
            </a:r>
            <a:r>
              <a:rPr kumimoji="0" lang="en-US" altLang="en-US" sz="2400" b="1" i="0" u="none" strike="noStrike" kern="1200" cap="none" spc="0" normalizeH="0" baseline="-25000" noProof="0">
                <a:ln>
                  <a:noFill/>
                </a:ln>
                <a:solidFill>
                  <a:prstClr val="black"/>
                </a:solidFill>
                <a:effectLst/>
                <a:uLnTx/>
                <a:uFillTx/>
                <a:latin typeface="Calibri" panose="020F0502020204030204" pitchFamily="34" charset="0"/>
                <a:ea typeface="+mn-ea"/>
                <a:cs typeface="+mn-cs"/>
              </a:rPr>
              <a:t>1</a:t>
            </a:r>
            <a:endPar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cxnSp>
        <p:nvCxnSpPr>
          <p:cNvPr id="14" name="Straight Connector 13">
            <a:extLst>
              <a:ext uri="{FF2B5EF4-FFF2-40B4-BE49-F238E27FC236}">
                <a16:creationId xmlns:a16="http://schemas.microsoft.com/office/drawing/2014/main" id="{6F58C501-0ED9-3180-3F88-0E2D528B6200}"/>
              </a:ext>
            </a:extLst>
          </p:cNvPr>
          <p:cNvCxnSpPr/>
          <p:nvPr/>
        </p:nvCxnSpPr>
        <p:spPr>
          <a:xfrm rot="10800000">
            <a:off x="3429000" y="4267200"/>
            <a:ext cx="2590800" cy="1588"/>
          </a:xfrm>
          <a:prstGeom prst="line">
            <a:avLst/>
          </a:prstGeom>
          <a:ln w="25400">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15" name="Text Box 18">
            <a:extLst>
              <a:ext uri="{FF2B5EF4-FFF2-40B4-BE49-F238E27FC236}">
                <a16:creationId xmlns:a16="http://schemas.microsoft.com/office/drawing/2014/main" id="{F087DD38-78E7-F782-DD0D-F5776FCDF209}"/>
              </a:ext>
            </a:extLst>
          </p:cNvPr>
          <p:cNvSpPr txBox="1">
            <a:spLocks noChangeArrowheads="1"/>
          </p:cNvSpPr>
          <p:nvPr/>
        </p:nvSpPr>
        <p:spPr bwMode="auto">
          <a:xfrm>
            <a:off x="5791200" y="6172200"/>
            <a:ext cx="838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Q</a:t>
            </a:r>
            <a:r>
              <a:rPr kumimoji="0" lang="en-US" altLang="en-US" sz="2400" b="1" i="0" u="none" strike="noStrike" kern="1200" cap="none" spc="0" normalizeH="0" baseline="-25000" noProof="0">
                <a:ln>
                  <a:noFill/>
                </a:ln>
                <a:solidFill>
                  <a:prstClr val="black"/>
                </a:solidFill>
                <a:effectLst/>
                <a:uLnTx/>
                <a:uFillTx/>
                <a:latin typeface="Calibri" panose="020F0502020204030204" pitchFamily="34" charset="0"/>
                <a:ea typeface="+mn-ea"/>
                <a:cs typeface="+mn-cs"/>
              </a:rPr>
              <a:t>1</a:t>
            </a:r>
            <a:endPar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cxnSp>
        <p:nvCxnSpPr>
          <p:cNvPr id="16" name="Straight Connector 15">
            <a:extLst>
              <a:ext uri="{FF2B5EF4-FFF2-40B4-BE49-F238E27FC236}">
                <a16:creationId xmlns:a16="http://schemas.microsoft.com/office/drawing/2014/main" id="{7FF920CD-BD9B-5786-AAB1-B9E8041C260F}"/>
              </a:ext>
            </a:extLst>
          </p:cNvPr>
          <p:cNvCxnSpPr/>
          <p:nvPr/>
        </p:nvCxnSpPr>
        <p:spPr>
          <a:xfrm rot="5400000" flipH="1" flipV="1">
            <a:off x="5068094" y="5218906"/>
            <a:ext cx="1905000" cy="1588"/>
          </a:xfrm>
          <a:prstGeom prst="line">
            <a:avLst/>
          </a:prstGeom>
          <a:ln w="25400">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17" name="Text Box 11">
            <a:extLst>
              <a:ext uri="{FF2B5EF4-FFF2-40B4-BE49-F238E27FC236}">
                <a16:creationId xmlns:a16="http://schemas.microsoft.com/office/drawing/2014/main" id="{6D1D71D2-01F3-25DD-CB58-67918AB25A0B}"/>
              </a:ext>
            </a:extLst>
          </p:cNvPr>
          <p:cNvSpPr txBox="1">
            <a:spLocks noChangeArrowheads="1"/>
          </p:cNvSpPr>
          <p:nvPr/>
        </p:nvSpPr>
        <p:spPr bwMode="auto">
          <a:xfrm>
            <a:off x="2819400" y="4800600"/>
            <a:ext cx="838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P</a:t>
            </a:r>
            <a:r>
              <a:rPr kumimoji="0" lang="en-US" altLang="en-US" sz="2400" b="1" i="0" u="none" strike="noStrike" kern="1200" cap="none" spc="0" normalizeH="0" baseline="-25000" noProof="0">
                <a:ln>
                  <a:noFill/>
                </a:ln>
                <a:solidFill>
                  <a:prstClr val="black"/>
                </a:solidFill>
                <a:effectLst/>
                <a:uLnTx/>
                <a:uFillTx/>
                <a:latin typeface="Calibri" panose="020F0502020204030204" pitchFamily="34" charset="0"/>
                <a:ea typeface="+mn-ea"/>
                <a:cs typeface="+mn-cs"/>
              </a:rPr>
              <a:t>2</a:t>
            </a:r>
            <a:endPar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
        <p:nvSpPr>
          <p:cNvPr id="18" name="AutoShape 23">
            <a:extLst>
              <a:ext uri="{FF2B5EF4-FFF2-40B4-BE49-F238E27FC236}">
                <a16:creationId xmlns:a16="http://schemas.microsoft.com/office/drawing/2014/main" id="{81D95A12-4786-22BD-F706-0AE3FB92CC3D}"/>
              </a:ext>
            </a:extLst>
          </p:cNvPr>
          <p:cNvSpPr>
            <a:spLocks noChangeArrowheads="1"/>
          </p:cNvSpPr>
          <p:nvPr/>
        </p:nvSpPr>
        <p:spPr bwMode="auto">
          <a:xfrm flipV="1">
            <a:off x="2895600" y="4419600"/>
            <a:ext cx="228600" cy="457200"/>
          </a:xfrm>
          <a:prstGeom prst="upArrow">
            <a:avLst>
              <a:gd name="adj1" fmla="val 50000"/>
              <a:gd name="adj2" fmla="val 75000"/>
            </a:avLst>
          </a:prstGeom>
          <a:solidFill>
            <a:schemeClr val="accent1"/>
          </a:solidFill>
          <a:ln w="9525">
            <a:solidFill>
              <a:schemeClr val="tx1"/>
            </a:solidFill>
            <a:miter lim="800000"/>
            <a:headEnd/>
            <a:tailEnd/>
          </a:ln>
        </p:spPr>
        <p:txBody>
          <a:bodyPr vert="eaVert"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cxnSp>
        <p:nvCxnSpPr>
          <p:cNvPr id="19" name="Straight Connector 18">
            <a:extLst>
              <a:ext uri="{FF2B5EF4-FFF2-40B4-BE49-F238E27FC236}">
                <a16:creationId xmlns:a16="http://schemas.microsoft.com/office/drawing/2014/main" id="{0CEBF44C-B70E-A18D-1F0C-9C7816209926}"/>
              </a:ext>
            </a:extLst>
          </p:cNvPr>
          <p:cNvCxnSpPr/>
          <p:nvPr/>
        </p:nvCxnSpPr>
        <p:spPr>
          <a:xfrm rot="10800000">
            <a:off x="3505200" y="4953000"/>
            <a:ext cx="3200400" cy="1588"/>
          </a:xfrm>
          <a:prstGeom prst="line">
            <a:avLst/>
          </a:prstGeom>
          <a:ln w="25400">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E45FD0B7-1E43-8DB7-6597-7560988EB8D1}"/>
              </a:ext>
            </a:extLst>
          </p:cNvPr>
          <p:cNvCxnSpPr/>
          <p:nvPr/>
        </p:nvCxnSpPr>
        <p:spPr>
          <a:xfrm rot="5400000">
            <a:off x="6172201" y="5562601"/>
            <a:ext cx="1219200" cy="3175"/>
          </a:xfrm>
          <a:prstGeom prst="line">
            <a:avLst/>
          </a:prstGeom>
          <a:ln w="25400">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23" name="Text Box 19">
            <a:extLst>
              <a:ext uri="{FF2B5EF4-FFF2-40B4-BE49-F238E27FC236}">
                <a16:creationId xmlns:a16="http://schemas.microsoft.com/office/drawing/2014/main" id="{F598AF37-103B-04C5-B468-812AC256B6D4}"/>
              </a:ext>
            </a:extLst>
          </p:cNvPr>
          <p:cNvSpPr txBox="1">
            <a:spLocks noChangeArrowheads="1"/>
          </p:cNvSpPr>
          <p:nvPr/>
        </p:nvSpPr>
        <p:spPr bwMode="auto">
          <a:xfrm>
            <a:off x="6629400" y="6172200"/>
            <a:ext cx="9144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Q</a:t>
            </a:r>
            <a:r>
              <a:rPr kumimoji="0" lang="en-US" altLang="en-US" sz="2400" b="1" i="0" u="none" strike="noStrike" kern="1200" cap="none" spc="0" normalizeH="0" baseline="-25000" noProof="0">
                <a:ln>
                  <a:noFill/>
                </a:ln>
                <a:solidFill>
                  <a:prstClr val="black"/>
                </a:solidFill>
                <a:effectLst/>
                <a:uLnTx/>
                <a:uFillTx/>
                <a:latin typeface="Calibri" panose="020F0502020204030204" pitchFamily="34" charset="0"/>
                <a:ea typeface="+mn-ea"/>
                <a:cs typeface="+mn-cs"/>
              </a:rPr>
              <a:t>2</a:t>
            </a:r>
            <a:endPar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
        <p:nvSpPr>
          <p:cNvPr id="24" name="AutoShape 22">
            <a:extLst>
              <a:ext uri="{FF2B5EF4-FFF2-40B4-BE49-F238E27FC236}">
                <a16:creationId xmlns:a16="http://schemas.microsoft.com/office/drawing/2014/main" id="{6F422055-DF96-543E-F3A1-5219A435C2CF}"/>
              </a:ext>
            </a:extLst>
          </p:cNvPr>
          <p:cNvSpPr>
            <a:spLocks noChangeArrowheads="1"/>
          </p:cNvSpPr>
          <p:nvPr/>
        </p:nvSpPr>
        <p:spPr bwMode="auto">
          <a:xfrm rot="10800000">
            <a:off x="6248400" y="6324600"/>
            <a:ext cx="457200" cy="228600"/>
          </a:xfrm>
          <a:prstGeom prst="leftArrow">
            <a:avLst>
              <a:gd name="adj1" fmla="val 50000"/>
              <a:gd name="adj2" fmla="val 66667"/>
            </a:avLst>
          </a:prstGeom>
          <a:solidFill>
            <a:schemeClr val="accent1"/>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2301"/>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2299"/>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nodeType="clickEffect">
                                  <p:stCondLst>
                                    <p:cond delay="0"/>
                                  </p:stCondLst>
                                  <p:childTnLst>
                                    <p:set>
                                      <p:cBhvr>
                                        <p:cTn id="12" dur="1" fill="hold">
                                          <p:stCondLst>
                                            <p:cond delay="0"/>
                                          </p:stCondLst>
                                        </p:cTn>
                                        <p:tgtEl>
                                          <p:spTgt spid="21"/>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9"/>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3"/>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7"/>
                                        </p:tgtEl>
                                        <p:attrNameLst>
                                          <p:attrName>style.visibility</p:attrName>
                                        </p:attrNameLst>
                                      </p:cBhvr>
                                      <p:to>
                                        <p:strVal val="visible"/>
                                      </p:to>
                                    </p:set>
                                  </p:childTnLst>
                                </p:cTn>
                              </p:par>
                              <p:par>
                                <p:cTn id="19" presetID="55" presetClass="entr" presetSubtype="0" fill="hold" grpId="0" nodeType="withEffect">
                                  <p:stCondLst>
                                    <p:cond delay="0"/>
                                  </p:stCondLst>
                                  <p:childTnLst>
                                    <p:set>
                                      <p:cBhvr>
                                        <p:cTn id="20" dur="1" fill="hold">
                                          <p:stCondLst>
                                            <p:cond delay="0"/>
                                          </p:stCondLst>
                                        </p:cTn>
                                        <p:tgtEl>
                                          <p:spTgt spid="24"/>
                                        </p:tgtEl>
                                        <p:attrNameLst>
                                          <p:attrName>style.visibility</p:attrName>
                                        </p:attrNameLst>
                                      </p:cBhvr>
                                      <p:to>
                                        <p:strVal val="visible"/>
                                      </p:to>
                                    </p:set>
                                    <p:anim calcmode="lin" valueType="num">
                                      <p:cBhvr>
                                        <p:cTn id="21" dur="1000" fill="hold"/>
                                        <p:tgtEl>
                                          <p:spTgt spid="24"/>
                                        </p:tgtEl>
                                        <p:attrNameLst>
                                          <p:attrName>ppt_w</p:attrName>
                                        </p:attrNameLst>
                                      </p:cBhvr>
                                      <p:tavLst>
                                        <p:tav tm="0">
                                          <p:val>
                                            <p:strVal val="#ppt_w*0.70"/>
                                          </p:val>
                                        </p:tav>
                                        <p:tav tm="100000">
                                          <p:val>
                                            <p:strVal val="#ppt_w"/>
                                          </p:val>
                                        </p:tav>
                                      </p:tavLst>
                                    </p:anim>
                                    <p:anim calcmode="lin" valueType="num">
                                      <p:cBhvr>
                                        <p:cTn id="22" dur="1000" fill="hold"/>
                                        <p:tgtEl>
                                          <p:spTgt spid="24"/>
                                        </p:tgtEl>
                                        <p:attrNameLst>
                                          <p:attrName>ppt_h</p:attrName>
                                        </p:attrNameLst>
                                      </p:cBhvr>
                                      <p:tavLst>
                                        <p:tav tm="0">
                                          <p:val>
                                            <p:strVal val="#ppt_h"/>
                                          </p:val>
                                        </p:tav>
                                        <p:tav tm="100000">
                                          <p:val>
                                            <p:strVal val="#ppt_h"/>
                                          </p:val>
                                        </p:tav>
                                      </p:tavLst>
                                    </p:anim>
                                    <p:animEffect transition="in" filter="fade">
                                      <p:cBhvr>
                                        <p:cTn id="23" dur="1000"/>
                                        <p:tgtEl>
                                          <p:spTgt spid="24"/>
                                        </p:tgtEl>
                                      </p:cBhvr>
                                    </p:animEffect>
                                  </p:childTnLst>
                                </p:cTn>
                              </p:par>
                              <p:par>
                                <p:cTn id="24" presetID="55" presetClass="entr" presetSubtype="0" fill="hold" grpId="0" nodeType="withEffect">
                                  <p:stCondLst>
                                    <p:cond delay="0"/>
                                  </p:stCondLst>
                                  <p:childTnLst>
                                    <p:set>
                                      <p:cBhvr>
                                        <p:cTn id="25" dur="1" fill="hold">
                                          <p:stCondLst>
                                            <p:cond delay="0"/>
                                          </p:stCondLst>
                                        </p:cTn>
                                        <p:tgtEl>
                                          <p:spTgt spid="18"/>
                                        </p:tgtEl>
                                        <p:attrNameLst>
                                          <p:attrName>style.visibility</p:attrName>
                                        </p:attrNameLst>
                                      </p:cBhvr>
                                      <p:to>
                                        <p:strVal val="visible"/>
                                      </p:to>
                                    </p:set>
                                    <p:anim calcmode="lin" valueType="num">
                                      <p:cBhvr>
                                        <p:cTn id="26" dur="1000" fill="hold"/>
                                        <p:tgtEl>
                                          <p:spTgt spid="18"/>
                                        </p:tgtEl>
                                        <p:attrNameLst>
                                          <p:attrName>ppt_w</p:attrName>
                                        </p:attrNameLst>
                                      </p:cBhvr>
                                      <p:tavLst>
                                        <p:tav tm="0">
                                          <p:val>
                                            <p:strVal val="#ppt_w*0.70"/>
                                          </p:val>
                                        </p:tav>
                                        <p:tav tm="100000">
                                          <p:val>
                                            <p:strVal val="#ppt_w"/>
                                          </p:val>
                                        </p:tav>
                                      </p:tavLst>
                                    </p:anim>
                                    <p:anim calcmode="lin" valueType="num">
                                      <p:cBhvr>
                                        <p:cTn id="27" dur="1000" fill="hold"/>
                                        <p:tgtEl>
                                          <p:spTgt spid="18"/>
                                        </p:tgtEl>
                                        <p:attrNameLst>
                                          <p:attrName>ppt_h</p:attrName>
                                        </p:attrNameLst>
                                      </p:cBhvr>
                                      <p:tavLst>
                                        <p:tav tm="0">
                                          <p:val>
                                            <p:strVal val="#ppt_h"/>
                                          </p:val>
                                        </p:tav>
                                        <p:tav tm="100000">
                                          <p:val>
                                            <p:strVal val="#ppt_h"/>
                                          </p:val>
                                        </p:tav>
                                      </p:tavLst>
                                    </p:anim>
                                    <p:animEffect transition="in" filter="fade">
                                      <p:cBhvr>
                                        <p:cTn id="28" dur="1000"/>
                                        <p:tgtEl>
                                          <p:spTgt spid="18"/>
                                        </p:tgtEl>
                                      </p:cBhvr>
                                    </p:animEffect>
                                  </p:childTnLst>
                                </p:cTn>
                              </p:par>
                            </p:childTnLst>
                          </p:cTn>
                        </p:par>
                      </p:childTnLst>
                    </p:cTn>
                  </p:par>
                  <p:par>
                    <p:cTn id="29" fill="hold" nodeType="clickPar">
                      <p:stCondLst>
                        <p:cond delay="indefinite"/>
                      </p:stCondLst>
                      <p:childTnLst>
                        <p:par>
                          <p:cTn id="30" fill="hold" nodeType="withGroup">
                            <p:stCondLst>
                              <p:cond delay="0"/>
                            </p:stCondLst>
                            <p:childTnLst>
                              <p:par>
                                <p:cTn id="31" presetID="1" presetClass="exit" presetSubtype="0" fill="hold" nodeType="clickEffect">
                                  <p:stCondLst>
                                    <p:cond delay="0"/>
                                  </p:stCondLst>
                                  <p:childTnLst>
                                    <p:set>
                                      <p:cBhvr>
                                        <p:cTn id="32" dur="1" fill="hold">
                                          <p:stCondLst>
                                            <p:cond delay="0"/>
                                          </p:stCondLst>
                                        </p:cTn>
                                        <p:tgtEl>
                                          <p:spTgt spid="16"/>
                                        </p:tgtEl>
                                        <p:attrNameLst>
                                          <p:attrName>style.visibility</p:attrName>
                                        </p:attrNameLst>
                                      </p:cBhvr>
                                      <p:to>
                                        <p:strVal val="hidden"/>
                                      </p:to>
                                    </p:set>
                                  </p:childTnLst>
                                </p:cTn>
                              </p:par>
                              <p:par>
                                <p:cTn id="33" presetID="1" presetClass="exit" presetSubtype="0" fill="hold" nodeType="withEffect">
                                  <p:stCondLst>
                                    <p:cond delay="0"/>
                                  </p:stCondLst>
                                  <p:childTnLst>
                                    <p:set>
                                      <p:cBhvr>
                                        <p:cTn id="34" dur="1" fill="hold">
                                          <p:stCondLst>
                                            <p:cond delay="0"/>
                                          </p:stCondLst>
                                        </p:cTn>
                                        <p:tgtEl>
                                          <p:spTgt spid="14"/>
                                        </p:tgtEl>
                                        <p:attrNameLst>
                                          <p:attrName>style.visibility</p:attrName>
                                        </p:attrNameLst>
                                      </p:cBhvr>
                                      <p:to>
                                        <p:strVal val="hidden"/>
                                      </p:to>
                                    </p:set>
                                  </p:childTnLst>
                                </p:cTn>
                              </p:par>
                              <p:par>
                                <p:cTn id="35" presetID="1" presetClass="exit" presetSubtype="0" fill="hold" grpId="0" nodeType="withEffect">
                                  <p:stCondLst>
                                    <p:cond delay="0"/>
                                  </p:stCondLst>
                                  <p:childTnLst>
                                    <p:set>
                                      <p:cBhvr>
                                        <p:cTn id="36" dur="1" fill="hold">
                                          <p:stCondLst>
                                            <p:cond delay="0"/>
                                          </p:stCondLst>
                                        </p:cTn>
                                        <p:tgtEl>
                                          <p:spTgt spid="15"/>
                                        </p:tgtEl>
                                        <p:attrNameLst>
                                          <p:attrName>style.visibility</p:attrName>
                                        </p:attrNameLst>
                                      </p:cBhvr>
                                      <p:to>
                                        <p:strVal val="hidden"/>
                                      </p:to>
                                    </p:set>
                                  </p:childTnLst>
                                </p:cTn>
                              </p:par>
                              <p:par>
                                <p:cTn id="37" presetID="1" presetClass="exit" presetSubtype="0" fill="hold" grpId="0" nodeType="withEffect">
                                  <p:stCondLst>
                                    <p:cond delay="0"/>
                                  </p:stCondLst>
                                  <p:childTnLst>
                                    <p:set>
                                      <p:cBhvr>
                                        <p:cTn id="38" dur="1" fill="hold">
                                          <p:stCondLst>
                                            <p:cond delay="0"/>
                                          </p:stCondLst>
                                        </p:cTn>
                                        <p:tgtEl>
                                          <p:spTgt spid="13"/>
                                        </p:tgtEl>
                                        <p:attrNameLst>
                                          <p:attrName>style.visibility</p:attrName>
                                        </p:attrNameLst>
                                      </p:cBhvr>
                                      <p:to>
                                        <p:strVal val="hidden"/>
                                      </p:to>
                                    </p:set>
                                  </p:childTnLst>
                                </p:cTn>
                              </p:par>
                              <p:par>
                                <p:cTn id="39" presetID="1" presetClass="exit" presetSubtype="0" fill="hold" grpId="1" nodeType="withEffect">
                                  <p:stCondLst>
                                    <p:cond delay="0"/>
                                  </p:stCondLst>
                                  <p:childTnLst>
                                    <p:set>
                                      <p:cBhvr>
                                        <p:cTn id="40" dur="1" fill="hold">
                                          <p:stCondLst>
                                            <p:cond delay="0"/>
                                          </p:stCondLst>
                                        </p:cTn>
                                        <p:tgtEl>
                                          <p:spTgt spid="24"/>
                                        </p:tgtEl>
                                        <p:attrNameLst>
                                          <p:attrName>style.visibility</p:attrName>
                                        </p:attrNameLst>
                                      </p:cBhvr>
                                      <p:to>
                                        <p:strVal val="hidden"/>
                                      </p:to>
                                    </p:set>
                                  </p:childTnLst>
                                </p:cTn>
                              </p:par>
                              <p:par>
                                <p:cTn id="41" presetID="1" presetClass="exit" presetSubtype="0" fill="hold" grpId="1" nodeType="withEffect">
                                  <p:stCondLst>
                                    <p:cond delay="0"/>
                                  </p:stCondLst>
                                  <p:childTnLst>
                                    <p:set>
                                      <p:cBhvr>
                                        <p:cTn id="42" dur="1" fill="hold">
                                          <p:stCondLst>
                                            <p:cond delay="0"/>
                                          </p:stCondLst>
                                        </p:cTn>
                                        <p:tgtEl>
                                          <p:spTgt spid="1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9" grpId="0"/>
      <p:bldP spid="13" grpId="0"/>
      <p:bldP spid="15" grpId="0"/>
      <p:bldP spid="17" grpId="0"/>
      <p:bldP spid="18" grpId="0" animBg="1"/>
      <p:bldP spid="18" grpId="1" animBg="1"/>
      <p:bldP spid="23" grpId="0"/>
      <p:bldP spid="24" grpId="0" animBg="1"/>
      <p:bldP spid="24" grpId="1" animBg="1"/>
    </p:bld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4C4C458F-01F7-63B0-C1EA-49D3760668C2}"/>
              </a:ext>
            </a:extLst>
          </p:cNvPr>
          <p:cNvSpPr>
            <a:spLocks noGrp="1" noChangeArrowheads="1"/>
          </p:cNvSpPr>
          <p:nvPr>
            <p:ph type="title"/>
          </p:nvPr>
        </p:nvSpPr>
        <p:spPr>
          <a:xfrm>
            <a:off x="2438400" y="609600"/>
            <a:ext cx="7772400" cy="1143000"/>
          </a:xfrm>
        </p:spPr>
        <p:txBody>
          <a:bodyPr rtlCol="0">
            <a:normAutofit fontScale="90000"/>
          </a:bodyPr>
          <a:lstStyle/>
          <a:p>
            <a:pPr eaLnBrk="1" fontAlgn="auto" hangingPunct="1">
              <a:spcAft>
                <a:spcPts val="0"/>
              </a:spcAft>
              <a:defRPr/>
            </a:pPr>
            <a:r>
              <a:rPr lang="en-US" sz="2800" dirty="0"/>
              <a:t>11. Purple ties are named by GQ magazine as a “must have” for all young professionals. At the same time, a new textile machine decreases the cost of producing purple ties.</a:t>
            </a:r>
          </a:p>
        </p:txBody>
      </p:sp>
      <p:sp>
        <p:nvSpPr>
          <p:cNvPr id="75779" name="Line 3">
            <a:extLst>
              <a:ext uri="{FF2B5EF4-FFF2-40B4-BE49-F238E27FC236}">
                <a16:creationId xmlns:a16="http://schemas.microsoft.com/office/drawing/2014/main" id="{89C809CE-A66F-9ABF-EBA8-59AB6DCD44DE}"/>
              </a:ext>
            </a:extLst>
          </p:cNvPr>
          <p:cNvSpPr>
            <a:spLocks noChangeShapeType="1"/>
          </p:cNvSpPr>
          <p:nvPr/>
        </p:nvSpPr>
        <p:spPr bwMode="auto">
          <a:xfrm>
            <a:off x="3429000" y="2362200"/>
            <a:ext cx="0" cy="381000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75780" name="Line 4">
            <a:extLst>
              <a:ext uri="{FF2B5EF4-FFF2-40B4-BE49-F238E27FC236}">
                <a16:creationId xmlns:a16="http://schemas.microsoft.com/office/drawing/2014/main" id="{A22431EA-C614-D43E-7FD9-6F26B9962B67}"/>
              </a:ext>
            </a:extLst>
          </p:cNvPr>
          <p:cNvSpPr>
            <a:spLocks noChangeShapeType="1"/>
          </p:cNvSpPr>
          <p:nvPr/>
        </p:nvSpPr>
        <p:spPr bwMode="auto">
          <a:xfrm>
            <a:off x="3429000" y="6172200"/>
            <a:ext cx="4876800" cy="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75781" name="Text Box 5">
            <a:extLst>
              <a:ext uri="{FF2B5EF4-FFF2-40B4-BE49-F238E27FC236}">
                <a16:creationId xmlns:a16="http://schemas.microsoft.com/office/drawing/2014/main" id="{4BFD0FC7-6CC9-7392-DE88-207803BC0967}"/>
              </a:ext>
            </a:extLst>
          </p:cNvPr>
          <p:cNvSpPr txBox="1">
            <a:spLocks noChangeArrowheads="1"/>
          </p:cNvSpPr>
          <p:nvPr/>
        </p:nvSpPr>
        <p:spPr bwMode="auto">
          <a:xfrm>
            <a:off x="8077200" y="6248400"/>
            <a:ext cx="1752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Quantity</a:t>
            </a:r>
          </a:p>
        </p:txBody>
      </p:sp>
      <p:sp>
        <p:nvSpPr>
          <p:cNvPr id="75782" name="Text Box 6">
            <a:extLst>
              <a:ext uri="{FF2B5EF4-FFF2-40B4-BE49-F238E27FC236}">
                <a16:creationId xmlns:a16="http://schemas.microsoft.com/office/drawing/2014/main" id="{8701F389-8643-4AE9-132A-CED637395739}"/>
              </a:ext>
            </a:extLst>
          </p:cNvPr>
          <p:cNvSpPr txBox="1">
            <a:spLocks noChangeArrowheads="1"/>
          </p:cNvSpPr>
          <p:nvPr/>
        </p:nvSpPr>
        <p:spPr bwMode="auto">
          <a:xfrm rot="16200000">
            <a:off x="2286000" y="2209800"/>
            <a:ext cx="1219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Price</a:t>
            </a:r>
          </a:p>
        </p:txBody>
      </p:sp>
      <p:sp>
        <p:nvSpPr>
          <p:cNvPr id="75783" name="Line 7">
            <a:extLst>
              <a:ext uri="{FF2B5EF4-FFF2-40B4-BE49-F238E27FC236}">
                <a16:creationId xmlns:a16="http://schemas.microsoft.com/office/drawing/2014/main" id="{C432B804-5DBF-9A2A-3FF5-433E479C1C5D}"/>
              </a:ext>
            </a:extLst>
          </p:cNvPr>
          <p:cNvSpPr>
            <a:spLocks noChangeShapeType="1"/>
          </p:cNvSpPr>
          <p:nvPr/>
        </p:nvSpPr>
        <p:spPr bwMode="auto">
          <a:xfrm>
            <a:off x="4267200" y="2667000"/>
            <a:ext cx="3581400" cy="3276600"/>
          </a:xfrm>
          <a:prstGeom prst="line">
            <a:avLst/>
          </a:prstGeom>
          <a:noFill/>
          <a:ln w="44450">
            <a:solidFill>
              <a:srgbClr val="0000FF"/>
            </a:solidFill>
            <a:round/>
            <a:headEnd type="arrow" w="med" len="med"/>
            <a:tailEnd type="arrow" w="med" len="me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75784" name="Line 8">
            <a:extLst>
              <a:ext uri="{FF2B5EF4-FFF2-40B4-BE49-F238E27FC236}">
                <a16:creationId xmlns:a16="http://schemas.microsoft.com/office/drawing/2014/main" id="{6EF14E35-943F-58D5-31CE-1FB5DA4162C6}"/>
              </a:ext>
            </a:extLst>
          </p:cNvPr>
          <p:cNvSpPr>
            <a:spLocks noChangeShapeType="1"/>
          </p:cNvSpPr>
          <p:nvPr/>
        </p:nvSpPr>
        <p:spPr bwMode="auto">
          <a:xfrm flipV="1">
            <a:off x="4267200" y="2590800"/>
            <a:ext cx="3581400" cy="3200400"/>
          </a:xfrm>
          <a:prstGeom prst="line">
            <a:avLst/>
          </a:prstGeom>
          <a:noFill/>
          <a:ln w="38100">
            <a:solidFill>
              <a:srgbClr val="FF0000"/>
            </a:solidFill>
            <a:round/>
            <a:headEnd type="arrow" w="med" len="med"/>
            <a:tailEnd type="arrow" w="med" len="me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75785" name="Text Box 9">
            <a:extLst>
              <a:ext uri="{FF2B5EF4-FFF2-40B4-BE49-F238E27FC236}">
                <a16:creationId xmlns:a16="http://schemas.microsoft.com/office/drawing/2014/main" id="{5038254F-7822-A16D-ACAA-25E389F4ED85}"/>
              </a:ext>
            </a:extLst>
          </p:cNvPr>
          <p:cNvSpPr txBox="1">
            <a:spLocks noChangeArrowheads="1"/>
          </p:cNvSpPr>
          <p:nvPr/>
        </p:nvSpPr>
        <p:spPr bwMode="auto">
          <a:xfrm>
            <a:off x="7924800" y="5410200"/>
            <a:ext cx="990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D</a:t>
            </a:r>
          </a:p>
        </p:txBody>
      </p:sp>
      <p:sp>
        <p:nvSpPr>
          <p:cNvPr id="75786" name="Text Box 10">
            <a:extLst>
              <a:ext uri="{FF2B5EF4-FFF2-40B4-BE49-F238E27FC236}">
                <a16:creationId xmlns:a16="http://schemas.microsoft.com/office/drawing/2014/main" id="{D40043AA-274B-60F9-3B9A-AE428629E35A}"/>
              </a:ext>
            </a:extLst>
          </p:cNvPr>
          <p:cNvSpPr txBox="1">
            <a:spLocks noChangeArrowheads="1"/>
          </p:cNvSpPr>
          <p:nvPr/>
        </p:nvSpPr>
        <p:spPr bwMode="auto">
          <a:xfrm>
            <a:off x="7924800" y="2514600"/>
            <a:ext cx="838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S</a:t>
            </a:r>
          </a:p>
        </p:txBody>
      </p:sp>
      <p:sp>
        <p:nvSpPr>
          <p:cNvPr id="13323" name="Line 11">
            <a:extLst>
              <a:ext uri="{FF2B5EF4-FFF2-40B4-BE49-F238E27FC236}">
                <a16:creationId xmlns:a16="http://schemas.microsoft.com/office/drawing/2014/main" id="{D7BE7D4C-F61F-E269-9D86-C142108E5CCE}"/>
              </a:ext>
            </a:extLst>
          </p:cNvPr>
          <p:cNvSpPr>
            <a:spLocks noChangeShapeType="1"/>
          </p:cNvSpPr>
          <p:nvPr/>
        </p:nvSpPr>
        <p:spPr bwMode="auto">
          <a:xfrm>
            <a:off x="5105400" y="2209800"/>
            <a:ext cx="3581400" cy="3276600"/>
          </a:xfrm>
          <a:prstGeom prst="line">
            <a:avLst/>
          </a:prstGeom>
          <a:noFill/>
          <a:ln w="44450">
            <a:solidFill>
              <a:srgbClr val="0000FF"/>
            </a:solidFill>
            <a:round/>
            <a:headEnd type="arrow" w="med" len="med"/>
            <a:tailEnd type="arrow" w="med" len="me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13324" name="Line 12">
            <a:extLst>
              <a:ext uri="{FF2B5EF4-FFF2-40B4-BE49-F238E27FC236}">
                <a16:creationId xmlns:a16="http://schemas.microsoft.com/office/drawing/2014/main" id="{FE9CC090-F56E-A537-7680-0F1F89F627DE}"/>
              </a:ext>
            </a:extLst>
          </p:cNvPr>
          <p:cNvSpPr>
            <a:spLocks noChangeShapeType="1"/>
          </p:cNvSpPr>
          <p:nvPr/>
        </p:nvSpPr>
        <p:spPr bwMode="auto">
          <a:xfrm flipV="1">
            <a:off x="5486400" y="2667000"/>
            <a:ext cx="3581400" cy="3200400"/>
          </a:xfrm>
          <a:prstGeom prst="line">
            <a:avLst/>
          </a:prstGeom>
          <a:noFill/>
          <a:ln w="38100">
            <a:solidFill>
              <a:srgbClr val="FF0000"/>
            </a:solidFill>
            <a:round/>
            <a:headEnd type="arrow" w="med" len="med"/>
            <a:tailEnd type="arrow" w="med" len="me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13326" name="Text Box 14">
            <a:extLst>
              <a:ext uri="{FF2B5EF4-FFF2-40B4-BE49-F238E27FC236}">
                <a16:creationId xmlns:a16="http://schemas.microsoft.com/office/drawing/2014/main" id="{F4E5BF66-7AA3-8EDD-4A00-9F788CB70DE1}"/>
              </a:ext>
            </a:extLst>
          </p:cNvPr>
          <p:cNvSpPr txBox="1">
            <a:spLocks noChangeArrowheads="1"/>
          </p:cNvSpPr>
          <p:nvPr/>
        </p:nvSpPr>
        <p:spPr bwMode="auto">
          <a:xfrm>
            <a:off x="9144000" y="2514600"/>
            <a:ext cx="838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S</a:t>
            </a:r>
            <a:r>
              <a:rPr kumimoji="0" lang="en-US" altLang="en-US" sz="2400" b="1" i="0" u="none" strike="noStrike" kern="1200" cap="none" spc="0" normalizeH="0" baseline="-25000" noProof="0">
                <a:ln>
                  <a:noFill/>
                </a:ln>
                <a:solidFill>
                  <a:prstClr val="black"/>
                </a:solidFill>
                <a:effectLst/>
                <a:uLnTx/>
                <a:uFillTx/>
                <a:latin typeface="Calibri" panose="020F0502020204030204" pitchFamily="34" charset="0"/>
                <a:ea typeface="+mn-ea"/>
                <a:cs typeface="+mn-cs"/>
              </a:rPr>
              <a:t>1</a:t>
            </a:r>
            <a:endPar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
        <p:nvSpPr>
          <p:cNvPr id="13327" name="Text Box 15">
            <a:extLst>
              <a:ext uri="{FF2B5EF4-FFF2-40B4-BE49-F238E27FC236}">
                <a16:creationId xmlns:a16="http://schemas.microsoft.com/office/drawing/2014/main" id="{D36B0EBE-0057-E8BC-0578-E43D03EE94DB}"/>
              </a:ext>
            </a:extLst>
          </p:cNvPr>
          <p:cNvSpPr txBox="1">
            <a:spLocks noChangeArrowheads="1"/>
          </p:cNvSpPr>
          <p:nvPr/>
        </p:nvSpPr>
        <p:spPr bwMode="auto">
          <a:xfrm>
            <a:off x="8610600" y="4800600"/>
            <a:ext cx="1066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D</a:t>
            </a:r>
            <a:r>
              <a:rPr kumimoji="0" lang="en-US" altLang="en-US" sz="2400" b="1" i="0" u="none" strike="noStrike" kern="1200" cap="none" spc="0" normalizeH="0" baseline="-25000" noProof="0">
                <a:ln>
                  <a:noFill/>
                </a:ln>
                <a:solidFill>
                  <a:prstClr val="black"/>
                </a:solidFill>
                <a:effectLst/>
                <a:uLnTx/>
                <a:uFillTx/>
                <a:latin typeface="Calibri" panose="020F0502020204030204" pitchFamily="34" charset="0"/>
                <a:ea typeface="+mn-ea"/>
                <a:cs typeface="+mn-cs"/>
              </a:rPr>
              <a:t>1</a:t>
            </a:r>
            <a:endPar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
        <p:nvSpPr>
          <p:cNvPr id="75791" name="Text Box 17">
            <a:extLst>
              <a:ext uri="{FF2B5EF4-FFF2-40B4-BE49-F238E27FC236}">
                <a16:creationId xmlns:a16="http://schemas.microsoft.com/office/drawing/2014/main" id="{AB3A6CE1-5B79-BA84-B359-67010FCCF755}"/>
              </a:ext>
            </a:extLst>
          </p:cNvPr>
          <p:cNvSpPr txBox="1">
            <a:spLocks noChangeArrowheads="1"/>
          </p:cNvSpPr>
          <p:nvPr/>
        </p:nvSpPr>
        <p:spPr bwMode="auto">
          <a:xfrm>
            <a:off x="2895600" y="4038600"/>
            <a:ext cx="838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P</a:t>
            </a:r>
            <a:r>
              <a:rPr kumimoji="0" lang="en-US" altLang="en-US" sz="2400" b="1" i="0" u="none" strike="noStrike" kern="1200" cap="none" spc="0" normalizeH="0" baseline="-25000" noProof="0">
                <a:ln>
                  <a:noFill/>
                </a:ln>
                <a:solidFill>
                  <a:prstClr val="black"/>
                </a:solidFill>
                <a:effectLst/>
                <a:uLnTx/>
                <a:uFillTx/>
                <a:latin typeface="Calibri" panose="020F0502020204030204" pitchFamily="34" charset="0"/>
                <a:ea typeface="+mn-ea"/>
                <a:cs typeface="+mn-cs"/>
              </a:rPr>
              <a:t>1</a:t>
            </a:r>
            <a:endPar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cxnSp>
        <p:nvCxnSpPr>
          <p:cNvPr id="16" name="Straight Connector 15">
            <a:extLst>
              <a:ext uri="{FF2B5EF4-FFF2-40B4-BE49-F238E27FC236}">
                <a16:creationId xmlns:a16="http://schemas.microsoft.com/office/drawing/2014/main" id="{43C3A41A-5CA1-61AA-8793-F2E29A7183D3}"/>
              </a:ext>
            </a:extLst>
          </p:cNvPr>
          <p:cNvCxnSpPr/>
          <p:nvPr/>
        </p:nvCxnSpPr>
        <p:spPr>
          <a:xfrm rot="10800000">
            <a:off x="3429000" y="4267200"/>
            <a:ext cx="2590800" cy="1588"/>
          </a:xfrm>
          <a:prstGeom prst="line">
            <a:avLst/>
          </a:prstGeom>
          <a:ln w="25400">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17" name="Text Box 18">
            <a:extLst>
              <a:ext uri="{FF2B5EF4-FFF2-40B4-BE49-F238E27FC236}">
                <a16:creationId xmlns:a16="http://schemas.microsoft.com/office/drawing/2014/main" id="{8DF05198-DEAB-69F7-CA2B-CC9759947394}"/>
              </a:ext>
            </a:extLst>
          </p:cNvPr>
          <p:cNvSpPr txBox="1">
            <a:spLocks noChangeArrowheads="1"/>
          </p:cNvSpPr>
          <p:nvPr/>
        </p:nvSpPr>
        <p:spPr bwMode="auto">
          <a:xfrm>
            <a:off x="5791200" y="6172200"/>
            <a:ext cx="838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Q</a:t>
            </a:r>
            <a:r>
              <a:rPr kumimoji="0" lang="en-US" altLang="en-US" sz="2400" b="1" i="0" u="none" strike="noStrike" kern="1200" cap="none" spc="0" normalizeH="0" baseline="-25000" noProof="0">
                <a:ln>
                  <a:noFill/>
                </a:ln>
                <a:solidFill>
                  <a:prstClr val="black"/>
                </a:solidFill>
                <a:effectLst/>
                <a:uLnTx/>
                <a:uFillTx/>
                <a:latin typeface="Calibri" panose="020F0502020204030204" pitchFamily="34" charset="0"/>
                <a:ea typeface="+mn-ea"/>
                <a:cs typeface="+mn-cs"/>
              </a:rPr>
              <a:t>1</a:t>
            </a:r>
            <a:endPar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cxnSp>
        <p:nvCxnSpPr>
          <p:cNvPr id="18" name="Straight Connector 17">
            <a:extLst>
              <a:ext uri="{FF2B5EF4-FFF2-40B4-BE49-F238E27FC236}">
                <a16:creationId xmlns:a16="http://schemas.microsoft.com/office/drawing/2014/main" id="{F57D0E69-BD36-ABE8-ACCB-17D3D1112234}"/>
              </a:ext>
            </a:extLst>
          </p:cNvPr>
          <p:cNvCxnSpPr/>
          <p:nvPr/>
        </p:nvCxnSpPr>
        <p:spPr>
          <a:xfrm rot="5400000" flipH="1" flipV="1">
            <a:off x="5068094" y="5218906"/>
            <a:ext cx="1905000" cy="1588"/>
          </a:xfrm>
          <a:prstGeom prst="line">
            <a:avLst/>
          </a:prstGeom>
          <a:ln w="25400">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D52EC15A-616A-A83E-3A3E-2E7022D1930F}"/>
              </a:ext>
            </a:extLst>
          </p:cNvPr>
          <p:cNvCxnSpPr/>
          <p:nvPr/>
        </p:nvCxnSpPr>
        <p:spPr>
          <a:xfrm rot="10800000">
            <a:off x="3429000" y="4267200"/>
            <a:ext cx="3810000" cy="1588"/>
          </a:xfrm>
          <a:prstGeom prst="line">
            <a:avLst/>
          </a:prstGeom>
          <a:ln w="25400">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8C5D6F9D-8DC5-864A-C5CD-F763FFA0C889}"/>
              </a:ext>
            </a:extLst>
          </p:cNvPr>
          <p:cNvCxnSpPr/>
          <p:nvPr/>
        </p:nvCxnSpPr>
        <p:spPr>
          <a:xfrm rot="16200000" flipH="1">
            <a:off x="6400800" y="5181600"/>
            <a:ext cx="1905000" cy="76200"/>
          </a:xfrm>
          <a:prstGeom prst="line">
            <a:avLst/>
          </a:prstGeom>
          <a:ln w="25400">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25" name="Text Box 19">
            <a:extLst>
              <a:ext uri="{FF2B5EF4-FFF2-40B4-BE49-F238E27FC236}">
                <a16:creationId xmlns:a16="http://schemas.microsoft.com/office/drawing/2014/main" id="{8BE85AE7-2FA3-0FFA-1CC2-267D33AF0FF0}"/>
              </a:ext>
            </a:extLst>
          </p:cNvPr>
          <p:cNvSpPr txBox="1">
            <a:spLocks noChangeArrowheads="1"/>
          </p:cNvSpPr>
          <p:nvPr/>
        </p:nvSpPr>
        <p:spPr bwMode="auto">
          <a:xfrm>
            <a:off x="7239000" y="6172200"/>
            <a:ext cx="9144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Q</a:t>
            </a:r>
            <a:r>
              <a:rPr kumimoji="0" lang="en-US" altLang="en-US" sz="2400" b="1" i="0" u="none" strike="noStrike" kern="1200" cap="none" spc="0" normalizeH="0" baseline="-25000" noProof="0">
                <a:ln>
                  <a:noFill/>
                </a:ln>
                <a:solidFill>
                  <a:prstClr val="black"/>
                </a:solidFill>
                <a:effectLst/>
                <a:uLnTx/>
                <a:uFillTx/>
                <a:latin typeface="Calibri" panose="020F0502020204030204" pitchFamily="34" charset="0"/>
                <a:ea typeface="+mn-ea"/>
                <a:cs typeface="+mn-cs"/>
              </a:rPr>
              <a:t>2</a:t>
            </a:r>
            <a:endPar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
        <p:nvSpPr>
          <p:cNvPr id="26" name="AutoShape 22">
            <a:extLst>
              <a:ext uri="{FF2B5EF4-FFF2-40B4-BE49-F238E27FC236}">
                <a16:creationId xmlns:a16="http://schemas.microsoft.com/office/drawing/2014/main" id="{ACEF83B3-2E8E-6876-A170-DB27ACB18DD9}"/>
              </a:ext>
            </a:extLst>
          </p:cNvPr>
          <p:cNvSpPr>
            <a:spLocks noChangeArrowheads="1"/>
          </p:cNvSpPr>
          <p:nvPr/>
        </p:nvSpPr>
        <p:spPr bwMode="auto">
          <a:xfrm rot="10800000">
            <a:off x="6477000" y="6324600"/>
            <a:ext cx="609600" cy="228600"/>
          </a:xfrm>
          <a:prstGeom prst="leftArrow">
            <a:avLst>
              <a:gd name="adj1" fmla="val 50000"/>
              <a:gd name="adj2" fmla="val 66667"/>
            </a:avLst>
          </a:prstGeom>
          <a:solidFill>
            <a:schemeClr val="accent1"/>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3323"/>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3327"/>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nodeType="clickEffect">
                                  <p:stCondLst>
                                    <p:cond delay="0"/>
                                  </p:stCondLst>
                                  <p:childTnLst>
                                    <p:set>
                                      <p:cBhvr>
                                        <p:cTn id="12" dur="1" fill="hold">
                                          <p:stCondLst>
                                            <p:cond delay="0"/>
                                          </p:stCondLst>
                                        </p:cTn>
                                        <p:tgtEl>
                                          <p:spTgt spid="13324"/>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3326"/>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23"/>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21"/>
                                        </p:tgtEl>
                                        <p:attrNameLst>
                                          <p:attrName>style.visibility</p:attrName>
                                        </p:attrNameLst>
                                      </p:cBhvr>
                                      <p:to>
                                        <p:strVal val="visible"/>
                                      </p:to>
                                    </p:set>
                                  </p:childTnLst>
                                </p:cTn>
                              </p:par>
                              <p:par>
                                <p:cTn id="21" presetID="1" presetClass="exit" presetSubtype="0" fill="hold" nodeType="withEffect">
                                  <p:stCondLst>
                                    <p:cond delay="0"/>
                                  </p:stCondLst>
                                  <p:childTnLst>
                                    <p:set>
                                      <p:cBhvr>
                                        <p:cTn id="22" dur="1" fill="hold">
                                          <p:stCondLst>
                                            <p:cond delay="0"/>
                                          </p:stCondLst>
                                        </p:cTn>
                                        <p:tgtEl>
                                          <p:spTgt spid="16"/>
                                        </p:tgtEl>
                                        <p:attrNameLst>
                                          <p:attrName>style.visibility</p:attrName>
                                        </p:attrNameLst>
                                      </p:cBhvr>
                                      <p:to>
                                        <p:strVal val="hidden"/>
                                      </p:to>
                                    </p:set>
                                  </p:childTnLst>
                                </p:cTn>
                              </p:par>
                              <p:par>
                                <p:cTn id="23" presetID="1" presetClass="entr" presetSubtype="0" fill="hold" grpId="0" nodeType="withEffect">
                                  <p:stCondLst>
                                    <p:cond delay="0"/>
                                  </p:stCondLst>
                                  <p:childTnLst>
                                    <p:set>
                                      <p:cBhvr>
                                        <p:cTn id="24" dur="1" fill="hold">
                                          <p:stCondLst>
                                            <p:cond delay="0"/>
                                          </p:stCondLst>
                                        </p:cTn>
                                        <p:tgtEl>
                                          <p:spTgt spid="25"/>
                                        </p:tgtEl>
                                        <p:attrNameLst>
                                          <p:attrName>style.visibility</p:attrName>
                                        </p:attrNameLst>
                                      </p:cBhvr>
                                      <p:to>
                                        <p:strVal val="visible"/>
                                      </p:to>
                                    </p:set>
                                  </p:childTnLst>
                                </p:cTn>
                              </p:par>
                              <p:par>
                                <p:cTn id="25" presetID="55" presetClass="entr" presetSubtype="0" fill="hold" grpId="0" nodeType="withEffect">
                                  <p:stCondLst>
                                    <p:cond delay="0"/>
                                  </p:stCondLst>
                                  <p:childTnLst>
                                    <p:set>
                                      <p:cBhvr>
                                        <p:cTn id="26" dur="1" fill="hold">
                                          <p:stCondLst>
                                            <p:cond delay="0"/>
                                          </p:stCondLst>
                                        </p:cTn>
                                        <p:tgtEl>
                                          <p:spTgt spid="26"/>
                                        </p:tgtEl>
                                        <p:attrNameLst>
                                          <p:attrName>style.visibility</p:attrName>
                                        </p:attrNameLst>
                                      </p:cBhvr>
                                      <p:to>
                                        <p:strVal val="visible"/>
                                      </p:to>
                                    </p:set>
                                    <p:anim calcmode="lin" valueType="num">
                                      <p:cBhvr>
                                        <p:cTn id="27" dur="1000" fill="hold"/>
                                        <p:tgtEl>
                                          <p:spTgt spid="26"/>
                                        </p:tgtEl>
                                        <p:attrNameLst>
                                          <p:attrName>ppt_w</p:attrName>
                                        </p:attrNameLst>
                                      </p:cBhvr>
                                      <p:tavLst>
                                        <p:tav tm="0">
                                          <p:val>
                                            <p:strVal val="#ppt_w*0.70"/>
                                          </p:val>
                                        </p:tav>
                                        <p:tav tm="100000">
                                          <p:val>
                                            <p:strVal val="#ppt_w"/>
                                          </p:val>
                                        </p:tav>
                                      </p:tavLst>
                                    </p:anim>
                                    <p:anim calcmode="lin" valueType="num">
                                      <p:cBhvr>
                                        <p:cTn id="28" dur="1000" fill="hold"/>
                                        <p:tgtEl>
                                          <p:spTgt spid="26"/>
                                        </p:tgtEl>
                                        <p:attrNameLst>
                                          <p:attrName>ppt_h</p:attrName>
                                        </p:attrNameLst>
                                      </p:cBhvr>
                                      <p:tavLst>
                                        <p:tav tm="0">
                                          <p:val>
                                            <p:strVal val="#ppt_h"/>
                                          </p:val>
                                        </p:tav>
                                        <p:tav tm="100000">
                                          <p:val>
                                            <p:strVal val="#ppt_h"/>
                                          </p:val>
                                        </p:tav>
                                      </p:tavLst>
                                    </p:anim>
                                    <p:animEffect transition="in" filter="fade">
                                      <p:cBhvr>
                                        <p:cTn id="29" dur="1000"/>
                                        <p:tgtEl>
                                          <p:spTgt spid="26"/>
                                        </p:tgtEl>
                                      </p:cBhvr>
                                    </p:animEffect>
                                  </p:childTnLst>
                                </p:cTn>
                              </p:par>
                            </p:childTnLst>
                          </p:cTn>
                        </p:par>
                      </p:childTnLst>
                    </p:cTn>
                  </p:par>
                  <p:par>
                    <p:cTn id="30" fill="hold" nodeType="clickPar">
                      <p:stCondLst>
                        <p:cond delay="indefinite"/>
                      </p:stCondLst>
                      <p:childTnLst>
                        <p:par>
                          <p:cTn id="31" fill="hold" nodeType="withGroup">
                            <p:stCondLst>
                              <p:cond delay="0"/>
                            </p:stCondLst>
                            <p:childTnLst>
                              <p:par>
                                <p:cTn id="32" presetID="1" presetClass="exit" presetSubtype="0" fill="hold" nodeType="clickEffect">
                                  <p:stCondLst>
                                    <p:cond delay="0"/>
                                  </p:stCondLst>
                                  <p:childTnLst>
                                    <p:set>
                                      <p:cBhvr>
                                        <p:cTn id="33" dur="1" fill="hold">
                                          <p:stCondLst>
                                            <p:cond delay="0"/>
                                          </p:stCondLst>
                                        </p:cTn>
                                        <p:tgtEl>
                                          <p:spTgt spid="18"/>
                                        </p:tgtEl>
                                        <p:attrNameLst>
                                          <p:attrName>style.visibility</p:attrName>
                                        </p:attrNameLst>
                                      </p:cBhvr>
                                      <p:to>
                                        <p:strVal val="hidden"/>
                                      </p:to>
                                    </p:set>
                                  </p:childTnLst>
                                </p:cTn>
                              </p:par>
                              <p:par>
                                <p:cTn id="34" presetID="1" presetClass="exit" presetSubtype="0" fill="hold" grpId="0" nodeType="withEffect">
                                  <p:stCondLst>
                                    <p:cond delay="0"/>
                                  </p:stCondLst>
                                  <p:childTnLst>
                                    <p:set>
                                      <p:cBhvr>
                                        <p:cTn id="35" dur="1" fill="hold">
                                          <p:stCondLst>
                                            <p:cond delay="0"/>
                                          </p:stCondLst>
                                        </p:cTn>
                                        <p:tgtEl>
                                          <p:spTgt spid="17"/>
                                        </p:tgtEl>
                                        <p:attrNameLst>
                                          <p:attrName>style.visibility</p:attrName>
                                        </p:attrNameLst>
                                      </p:cBhvr>
                                      <p:to>
                                        <p:strVal val="hidden"/>
                                      </p:to>
                                    </p:set>
                                  </p:childTnLst>
                                </p:cTn>
                              </p:par>
                              <p:par>
                                <p:cTn id="36" presetID="1" presetClass="exit" presetSubtype="0" fill="hold" grpId="1" nodeType="withEffect">
                                  <p:stCondLst>
                                    <p:cond delay="0"/>
                                  </p:stCondLst>
                                  <p:childTnLst>
                                    <p:set>
                                      <p:cBhvr>
                                        <p:cTn id="37" dur="1" fill="hold">
                                          <p:stCondLst>
                                            <p:cond delay="0"/>
                                          </p:stCondLst>
                                        </p:cTn>
                                        <p:tgtEl>
                                          <p:spTgt spid="2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26" grpId="0"/>
      <p:bldP spid="13327" grpId="0"/>
      <p:bldP spid="17" grpId="0"/>
      <p:bldP spid="25" grpId="0"/>
      <p:bldP spid="26" grpId="0" animBg="1"/>
      <p:bldP spid="26" grpId="1" animBg="1"/>
    </p:bld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D1786F56-2FAE-2FAD-9373-93AE347610A6}"/>
              </a:ext>
            </a:extLst>
          </p:cNvPr>
          <p:cNvSpPr>
            <a:spLocks noGrp="1" noChangeArrowheads="1"/>
          </p:cNvSpPr>
          <p:nvPr>
            <p:ph type="title"/>
          </p:nvPr>
        </p:nvSpPr>
        <p:spPr>
          <a:xfrm>
            <a:off x="1524000" y="609600"/>
            <a:ext cx="9144000" cy="1143000"/>
          </a:xfrm>
        </p:spPr>
        <p:txBody>
          <a:bodyPr rtlCol="0">
            <a:normAutofit fontScale="90000"/>
          </a:bodyPr>
          <a:lstStyle/>
          <a:p>
            <a:pPr eaLnBrk="1" fontAlgn="auto" hangingPunct="1">
              <a:spcAft>
                <a:spcPts val="0"/>
              </a:spcAft>
              <a:defRPr/>
            </a:pPr>
            <a:r>
              <a:rPr lang="en-US" sz="2400" dirty="0"/>
              <a:t>12. The price of pink ties (a </a:t>
            </a:r>
            <a:r>
              <a:rPr lang="en-US" sz="2400" u="sng" dirty="0"/>
              <a:t>related good</a:t>
            </a:r>
            <a:r>
              <a:rPr lang="en-US" sz="2400" dirty="0"/>
              <a:t> that most purple tie producers also produce) rises as spring approaches. Tie consumers in Chapel Hill begin to expect purple ties to be put on sale since spring is coming, so they put off purchasing.</a:t>
            </a:r>
            <a:r>
              <a:rPr lang="en-US" dirty="0"/>
              <a:t> </a:t>
            </a:r>
          </a:p>
        </p:txBody>
      </p:sp>
      <p:sp>
        <p:nvSpPr>
          <p:cNvPr id="76803" name="Line 3">
            <a:extLst>
              <a:ext uri="{FF2B5EF4-FFF2-40B4-BE49-F238E27FC236}">
                <a16:creationId xmlns:a16="http://schemas.microsoft.com/office/drawing/2014/main" id="{1E7CF96A-F6F9-D5AD-C373-A176279D15BF}"/>
              </a:ext>
            </a:extLst>
          </p:cNvPr>
          <p:cNvSpPr>
            <a:spLocks noChangeShapeType="1"/>
          </p:cNvSpPr>
          <p:nvPr/>
        </p:nvSpPr>
        <p:spPr bwMode="auto">
          <a:xfrm>
            <a:off x="3429000" y="2362200"/>
            <a:ext cx="0" cy="381000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76804" name="Line 4">
            <a:extLst>
              <a:ext uri="{FF2B5EF4-FFF2-40B4-BE49-F238E27FC236}">
                <a16:creationId xmlns:a16="http://schemas.microsoft.com/office/drawing/2014/main" id="{B35604DA-E7AC-279B-7637-352E3C05DA33}"/>
              </a:ext>
            </a:extLst>
          </p:cNvPr>
          <p:cNvSpPr>
            <a:spLocks noChangeShapeType="1"/>
          </p:cNvSpPr>
          <p:nvPr/>
        </p:nvSpPr>
        <p:spPr bwMode="auto">
          <a:xfrm>
            <a:off x="3429000" y="6172200"/>
            <a:ext cx="4876800" cy="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76805" name="Text Box 5">
            <a:extLst>
              <a:ext uri="{FF2B5EF4-FFF2-40B4-BE49-F238E27FC236}">
                <a16:creationId xmlns:a16="http://schemas.microsoft.com/office/drawing/2014/main" id="{D6251EFA-F4FD-4F29-B260-8F41E0CAE4CB}"/>
              </a:ext>
            </a:extLst>
          </p:cNvPr>
          <p:cNvSpPr txBox="1">
            <a:spLocks noChangeArrowheads="1"/>
          </p:cNvSpPr>
          <p:nvPr/>
        </p:nvSpPr>
        <p:spPr bwMode="auto">
          <a:xfrm>
            <a:off x="8077200" y="6248400"/>
            <a:ext cx="1752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Quantity</a:t>
            </a:r>
          </a:p>
        </p:txBody>
      </p:sp>
      <p:sp>
        <p:nvSpPr>
          <p:cNvPr id="76806" name="Text Box 6">
            <a:extLst>
              <a:ext uri="{FF2B5EF4-FFF2-40B4-BE49-F238E27FC236}">
                <a16:creationId xmlns:a16="http://schemas.microsoft.com/office/drawing/2014/main" id="{B351893D-7534-BE63-CC0D-6A7A31D55D18}"/>
              </a:ext>
            </a:extLst>
          </p:cNvPr>
          <p:cNvSpPr txBox="1">
            <a:spLocks noChangeArrowheads="1"/>
          </p:cNvSpPr>
          <p:nvPr/>
        </p:nvSpPr>
        <p:spPr bwMode="auto">
          <a:xfrm rot="16200000">
            <a:off x="2286000" y="2209800"/>
            <a:ext cx="1219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Price</a:t>
            </a:r>
          </a:p>
        </p:txBody>
      </p:sp>
      <p:sp>
        <p:nvSpPr>
          <p:cNvPr id="76807" name="Line 7">
            <a:extLst>
              <a:ext uri="{FF2B5EF4-FFF2-40B4-BE49-F238E27FC236}">
                <a16:creationId xmlns:a16="http://schemas.microsoft.com/office/drawing/2014/main" id="{40648506-5549-C9C7-B6EE-71025D20E121}"/>
              </a:ext>
            </a:extLst>
          </p:cNvPr>
          <p:cNvSpPr>
            <a:spLocks noChangeShapeType="1"/>
          </p:cNvSpPr>
          <p:nvPr/>
        </p:nvSpPr>
        <p:spPr bwMode="auto">
          <a:xfrm>
            <a:off x="4343400" y="2590800"/>
            <a:ext cx="3581400" cy="3276600"/>
          </a:xfrm>
          <a:prstGeom prst="line">
            <a:avLst/>
          </a:prstGeom>
          <a:noFill/>
          <a:ln w="44450">
            <a:solidFill>
              <a:srgbClr val="0000FF"/>
            </a:solidFill>
            <a:round/>
            <a:headEnd type="arrow" w="med" len="med"/>
            <a:tailEnd type="arrow" w="med" len="me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76808" name="Line 8">
            <a:extLst>
              <a:ext uri="{FF2B5EF4-FFF2-40B4-BE49-F238E27FC236}">
                <a16:creationId xmlns:a16="http://schemas.microsoft.com/office/drawing/2014/main" id="{CC7C6972-015D-FD6F-A682-01E56FDE0C93}"/>
              </a:ext>
            </a:extLst>
          </p:cNvPr>
          <p:cNvSpPr>
            <a:spLocks noChangeShapeType="1"/>
          </p:cNvSpPr>
          <p:nvPr/>
        </p:nvSpPr>
        <p:spPr bwMode="auto">
          <a:xfrm flipV="1">
            <a:off x="4267200" y="2590800"/>
            <a:ext cx="3581400" cy="3200400"/>
          </a:xfrm>
          <a:prstGeom prst="line">
            <a:avLst/>
          </a:prstGeom>
          <a:noFill/>
          <a:ln w="38100">
            <a:solidFill>
              <a:srgbClr val="FF0000"/>
            </a:solidFill>
            <a:round/>
            <a:headEnd type="arrow" w="med" len="med"/>
            <a:tailEnd type="arrow" w="med" len="me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76809" name="Text Box 9">
            <a:extLst>
              <a:ext uri="{FF2B5EF4-FFF2-40B4-BE49-F238E27FC236}">
                <a16:creationId xmlns:a16="http://schemas.microsoft.com/office/drawing/2014/main" id="{E4C82F60-45BF-7557-7A86-F8E230103827}"/>
              </a:ext>
            </a:extLst>
          </p:cNvPr>
          <p:cNvSpPr txBox="1">
            <a:spLocks noChangeArrowheads="1"/>
          </p:cNvSpPr>
          <p:nvPr/>
        </p:nvSpPr>
        <p:spPr bwMode="auto">
          <a:xfrm>
            <a:off x="7924800" y="5257800"/>
            <a:ext cx="990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D</a:t>
            </a:r>
          </a:p>
        </p:txBody>
      </p:sp>
      <p:sp>
        <p:nvSpPr>
          <p:cNvPr id="76810" name="Text Box 10">
            <a:extLst>
              <a:ext uri="{FF2B5EF4-FFF2-40B4-BE49-F238E27FC236}">
                <a16:creationId xmlns:a16="http://schemas.microsoft.com/office/drawing/2014/main" id="{2E888248-7A00-BCEB-053A-A01E12C57A10}"/>
              </a:ext>
            </a:extLst>
          </p:cNvPr>
          <p:cNvSpPr txBox="1">
            <a:spLocks noChangeArrowheads="1"/>
          </p:cNvSpPr>
          <p:nvPr/>
        </p:nvSpPr>
        <p:spPr bwMode="auto">
          <a:xfrm>
            <a:off x="7924800" y="2514600"/>
            <a:ext cx="838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S</a:t>
            </a:r>
          </a:p>
        </p:txBody>
      </p:sp>
      <p:sp>
        <p:nvSpPr>
          <p:cNvPr id="14347" name="Text Box 11">
            <a:extLst>
              <a:ext uri="{FF2B5EF4-FFF2-40B4-BE49-F238E27FC236}">
                <a16:creationId xmlns:a16="http://schemas.microsoft.com/office/drawing/2014/main" id="{E649E6C6-FA50-7387-D1E0-738828D86BAF}"/>
              </a:ext>
            </a:extLst>
          </p:cNvPr>
          <p:cNvSpPr txBox="1">
            <a:spLocks noChangeArrowheads="1"/>
          </p:cNvSpPr>
          <p:nvPr/>
        </p:nvSpPr>
        <p:spPr bwMode="auto">
          <a:xfrm>
            <a:off x="7391400" y="1828800"/>
            <a:ext cx="838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S</a:t>
            </a:r>
            <a:r>
              <a:rPr kumimoji="0" lang="en-US" altLang="en-US" sz="2400" b="1" i="0" u="none" strike="noStrike" kern="1200" cap="none" spc="0" normalizeH="0" baseline="-25000" noProof="0">
                <a:ln>
                  <a:noFill/>
                </a:ln>
                <a:solidFill>
                  <a:prstClr val="black"/>
                </a:solidFill>
                <a:effectLst/>
                <a:uLnTx/>
                <a:uFillTx/>
                <a:latin typeface="Calibri" panose="020F0502020204030204" pitchFamily="34" charset="0"/>
                <a:ea typeface="+mn-ea"/>
                <a:cs typeface="+mn-cs"/>
              </a:rPr>
              <a:t>1</a:t>
            </a:r>
            <a:endPar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
        <p:nvSpPr>
          <p:cNvPr id="14348" name="Text Box 12">
            <a:extLst>
              <a:ext uri="{FF2B5EF4-FFF2-40B4-BE49-F238E27FC236}">
                <a16:creationId xmlns:a16="http://schemas.microsoft.com/office/drawing/2014/main" id="{C7F3851B-F5FC-3DAC-B309-4A2AFD83EADC}"/>
              </a:ext>
            </a:extLst>
          </p:cNvPr>
          <p:cNvSpPr txBox="1">
            <a:spLocks noChangeArrowheads="1"/>
          </p:cNvSpPr>
          <p:nvPr/>
        </p:nvSpPr>
        <p:spPr bwMode="auto">
          <a:xfrm>
            <a:off x="6934200" y="5486400"/>
            <a:ext cx="1066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D</a:t>
            </a:r>
            <a:r>
              <a:rPr kumimoji="0" lang="en-US" altLang="en-US" sz="2400" b="1" i="0" u="none" strike="noStrike" kern="1200" cap="none" spc="0" normalizeH="0" baseline="-25000" noProof="0">
                <a:ln>
                  <a:noFill/>
                </a:ln>
                <a:solidFill>
                  <a:prstClr val="black"/>
                </a:solidFill>
                <a:effectLst/>
                <a:uLnTx/>
                <a:uFillTx/>
                <a:latin typeface="Calibri" panose="020F0502020204030204" pitchFamily="34" charset="0"/>
                <a:ea typeface="+mn-ea"/>
                <a:cs typeface="+mn-cs"/>
              </a:rPr>
              <a:t>1</a:t>
            </a:r>
            <a:endPar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
        <p:nvSpPr>
          <p:cNvPr id="14349" name="Line 13">
            <a:extLst>
              <a:ext uri="{FF2B5EF4-FFF2-40B4-BE49-F238E27FC236}">
                <a16:creationId xmlns:a16="http://schemas.microsoft.com/office/drawing/2014/main" id="{986CD5CB-94D5-3946-7213-33720A452C40}"/>
              </a:ext>
            </a:extLst>
          </p:cNvPr>
          <p:cNvSpPr>
            <a:spLocks noChangeShapeType="1"/>
          </p:cNvSpPr>
          <p:nvPr/>
        </p:nvSpPr>
        <p:spPr bwMode="auto">
          <a:xfrm flipV="1">
            <a:off x="3733800" y="2133600"/>
            <a:ext cx="3581400" cy="3200400"/>
          </a:xfrm>
          <a:prstGeom prst="line">
            <a:avLst/>
          </a:prstGeom>
          <a:noFill/>
          <a:ln w="38100">
            <a:solidFill>
              <a:srgbClr val="FF0000"/>
            </a:solidFill>
            <a:round/>
            <a:headEnd type="arrow" w="med" len="med"/>
            <a:tailEnd type="arrow" w="med" len="me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14350" name="Line 14">
            <a:extLst>
              <a:ext uri="{FF2B5EF4-FFF2-40B4-BE49-F238E27FC236}">
                <a16:creationId xmlns:a16="http://schemas.microsoft.com/office/drawing/2014/main" id="{B36DC7D2-3D06-71B3-EC6D-7F5F7A17DA35}"/>
              </a:ext>
            </a:extLst>
          </p:cNvPr>
          <p:cNvSpPr>
            <a:spLocks noChangeShapeType="1"/>
          </p:cNvSpPr>
          <p:nvPr/>
        </p:nvSpPr>
        <p:spPr bwMode="auto">
          <a:xfrm>
            <a:off x="3886200" y="3200400"/>
            <a:ext cx="3124200" cy="2819400"/>
          </a:xfrm>
          <a:prstGeom prst="line">
            <a:avLst/>
          </a:prstGeom>
          <a:noFill/>
          <a:ln w="44450">
            <a:solidFill>
              <a:srgbClr val="0000FF"/>
            </a:solidFill>
            <a:round/>
            <a:headEnd type="arrow" w="med" len="med"/>
            <a:tailEnd type="arrow" w="med" len="me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76815" name="Text Box 17">
            <a:extLst>
              <a:ext uri="{FF2B5EF4-FFF2-40B4-BE49-F238E27FC236}">
                <a16:creationId xmlns:a16="http://schemas.microsoft.com/office/drawing/2014/main" id="{D156B271-D006-184E-8F33-876D35ABBBD1}"/>
              </a:ext>
            </a:extLst>
          </p:cNvPr>
          <p:cNvSpPr txBox="1">
            <a:spLocks noChangeArrowheads="1"/>
          </p:cNvSpPr>
          <p:nvPr/>
        </p:nvSpPr>
        <p:spPr bwMode="auto">
          <a:xfrm>
            <a:off x="2895600" y="4038600"/>
            <a:ext cx="838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P</a:t>
            </a:r>
            <a:r>
              <a:rPr kumimoji="0" lang="en-US" altLang="en-US" sz="2400" b="1" i="0" u="none" strike="noStrike" kern="1200" cap="none" spc="0" normalizeH="0" baseline="-25000" noProof="0">
                <a:ln>
                  <a:noFill/>
                </a:ln>
                <a:solidFill>
                  <a:prstClr val="black"/>
                </a:solidFill>
                <a:effectLst/>
                <a:uLnTx/>
                <a:uFillTx/>
                <a:latin typeface="Calibri" panose="020F0502020204030204" pitchFamily="34" charset="0"/>
                <a:ea typeface="+mn-ea"/>
                <a:cs typeface="+mn-cs"/>
              </a:rPr>
              <a:t>1</a:t>
            </a:r>
            <a:endPar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cxnSp>
        <p:nvCxnSpPr>
          <p:cNvPr id="16" name="Straight Connector 15">
            <a:extLst>
              <a:ext uri="{FF2B5EF4-FFF2-40B4-BE49-F238E27FC236}">
                <a16:creationId xmlns:a16="http://schemas.microsoft.com/office/drawing/2014/main" id="{E8787E86-85AC-26AB-F9F8-D4FF8D07C9F2}"/>
              </a:ext>
            </a:extLst>
          </p:cNvPr>
          <p:cNvCxnSpPr/>
          <p:nvPr/>
        </p:nvCxnSpPr>
        <p:spPr>
          <a:xfrm rot="10800000">
            <a:off x="3429000" y="4191000"/>
            <a:ext cx="2590800" cy="1588"/>
          </a:xfrm>
          <a:prstGeom prst="line">
            <a:avLst/>
          </a:prstGeom>
          <a:ln w="25400">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17" name="Text Box 18">
            <a:extLst>
              <a:ext uri="{FF2B5EF4-FFF2-40B4-BE49-F238E27FC236}">
                <a16:creationId xmlns:a16="http://schemas.microsoft.com/office/drawing/2014/main" id="{84A524D5-FA56-3353-662B-E760620C8A1F}"/>
              </a:ext>
            </a:extLst>
          </p:cNvPr>
          <p:cNvSpPr txBox="1">
            <a:spLocks noChangeArrowheads="1"/>
          </p:cNvSpPr>
          <p:nvPr/>
        </p:nvSpPr>
        <p:spPr bwMode="auto">
          <a:xfrm>
            <a:off x="5791200" y="6172200"/>
            <a:ext cx="838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Q</a:t>
            </a:r>
            <a:r>
              <a:rPr kumimoji="0" lang="en-US" altLang="en-US" sz="2400" b="1" i="0" u="none" strike="noStrike" kern="1200" cap="none" spc="0" normalizeH="0" baseline="-25000" noProof="0">
                <a:ln>
                  <a:noFill/>
                </a:ln>
                <a:solidFill>
                  <a:prstClr val="black"/>
                </a:solidFill>
                <a:effectLst/>
                <a:uLnTx/>
                <a:uFillTx/>
                <a:latin typeface="Calibri" panose="020F0502020204030204" pitchFamily="34" charset="0"/>
                <a:ea typeface="+mn-ea"/>
                <a:cs typeface="+mn-cs"/>
              </a:rPr>
              <a:t>1</a:t>
            </a:r>
            <a:endPar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cxnSp>
        <p:nvCxnSpPr>
          <p:cNvPr id="18" name="Straight Connector 17">
            <a:extLst>
              <a:ext uri="{FF2B5EF4-FFF2-40B4-BE49-F238E27FC236}">
                <a16:creationId xmlns:a16="http://schemas.microsoft.com/office/drawing/2014/main" id="{F8562C65-99AA-D403-3396-1FD4205F7633}"/>
              </a:ext>
            </a:extLst>
          </p:cNvPr>
          <p:cNvCxnSpPr/>
          <p:nvPr/>
        </p:nvCxnSpPr>
        <p:spPr>
          <a:xfrm rot="5400000" flipH="1" flipV="1">
            <a:off x="5068094" y="5218906"/>
            <a:ext cx="1905000" cy="1588"/>
          </a:xfrm>
          <a:prstGeom prst="line">
            <a:avLst/>
          </a:prstGeom>
          <a:ln w="25400">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2285A31D-3AFB-4E0C-934B-2B3B22A42359}"/>
              </a:ext>
            </a:extLst>
          </p:cNvPr>
          <p:cNvCxnSpPr/>
          <p:nvPr/>
        </p:nvCxnSpPr>
        <p:spPr>
          <a:xfrm rot="5400000">
            <a:off x="3962401" y="5181601"/>
            <a:ext cx="1981200" cy="3175"/>
          </a:xfrm>
          <a:prstGeom prst="line">
            <a:avLst/>
          </a:prstGeom>
          <a:ln w="25400">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25" name="Text Box 19">
            <a:extLst>
              <a:ext uri="{FF2B5EF4-FFF2-40B4-BE49-F238E27FC236}">
                <a16:creationId xmlns:a16="http://schemas.microsoft.com/office/drawing/2014/main" id="{949FDCBE-7FB1-AF34-E64F-F843905E3A4B}"/>
              </a:ext>
            </a:extLst>
          </p:cNvPr>
          <p:cNvSpPr txBox="1">
            <a:spLocks noChangeArrowheads="1"/>
          </p:cNvSpPr>
          <p:nvPr/>
        </p:nvSpPr>
        <p:spPr bwMode="auto">
          <a:xfrm>
            <a:off x="4724400" y="6172200"/>
            <a:ext cx="9144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rPr>
              <a:t>Q</a:t>
            </a:r>
            <a:r>
              <a:rPr kumimoji="0" lang="en-US" altLang="en-US" sz="2400" b="1" i="0" u="none" strike="noStrike" kern="1200" cap="none" spc="0" normalizeH="0" baseline="-25000" noProof="0">
                <a:ln>
                  <a:noFill/>
                </a:ln>
                <a:solidFill>
                  <a:prstClr val="black"/>
                </a:solidFill>
                <a:effectLst/>
                <a:uLnTx/>
                <a:uFillTx/>
                <a:latin typeface="Calibri" panose="020F0502020204030204" pitchFamily="34" charset="0"/>
                <a:ea typeface="+mn-ea"/>
                <a:cs typeface="+mn-cs"/>
              </a:rPr>
              <a:t>2</a:t>
            </a:r>
            <a:endParaRPr kumimoji="0" lang="en-US" altLang="en-US" sz="2400" b="1"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
        <p:nvSpPr>
          <p:cNvPr id="26" name="AutoShape 22">
            <a:extLst>
              <a:ext uri="{FF2B5EF4-FFF2-40B4-BE49-F238E27FC236}">
                <a16:creationId xmlns:a16="http://schemas.microsoft.com/office/drawing/2014/main" id="{395405EC-0A38-FD5F-001B-F80EDB72B4D6}"/>
              </a:ext>
            </a:extLst>
          </p:cNvPr>
          <p:cNvSpPr>
            <a:spLocks noChangeArrowheads="1"/>
          </p:cNvSpPr>
          <p:nvPr/>
        </p:nvSpPr>
        <p:spPr bwMode="auto">
          <a:xfrm rot="10800000" flipH="1">
            <a:off x="5181600" y="6324600"/>
            <a:ext cx="609600" cy="228600"/>
          </a:xfrm>
          <a:prstGeom prst="leftArrow">
            <a:avLst>
              <a:gd name="adj1" fmla="val 50000"/>
              <a:gd name="adj2" fmla="val 66667"/>
            </a:avLst>
          </a:prstGeom>
          <a:solidFill>
            <a:schemeClr val="accent1"/>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cxnSp>
        <p:nvCxnSpPr>
          <p:cNvPr id="23" name="Straight Connector 22">
            <a:extLst>
              <a:ext uri="{FF2B5EF4-FFF2-40B4-BE49-F238E27FC236}">
                <a16:creationId xmlns:a16="http://schemas.microsoft.com/office/drawing/2014/main" id="{37CEE90F-DBD5-C630-3746-3777506BC555}"/>
              </a:ext>
            </a:extLst>
          </p:cNvPr>
          <p:cNvCxnSpPr/>
          <p:nvPr/>
        </p:nvCxnSpPr>
        <p:spPr>
          <a:xfrm rot="10800000">
            <a:off x="3429000" y="4191000"/>
            <a:ext cx="1524000" cy="1588"/>
          </a:xfrm>
          <a:prstGeom prst="line">
            <a:avLst/>
          </a:prstGeom>
          <a:ln w="25400">
            <a:solidFill>
              <a:schemeClr val="tx1"/>
            </a:solidFill>
            <a:prstDash val="dash"/>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4349"/>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4347"/>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nodeType="clickEffect">
                                  <p:stCondLst>
                                    <p:cond delay="0"/>
                                  </p:stCondLst>
                                  <p:childTnLst>
                                    <p:set>
                                      <p:cBhvr>
                                        <p:cTn id="12" dur="1" fill="hold">
                                          <p:stCondLst>
                                            <p:cond delay="0"/>
                                          </p:stCondLst>
                                        </p:cTn>
                                        <p:tgtEl>
                                          <p:spTgt spid="14350"/>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4348"/>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xit" presetSubtype="0" fill="hold" nodeType="clickEffect">
                                  <p:stCondLst>
                                    <p:cond delay="0"/>
                                  </p:stCondLst>
                                  <p:childTnLst>
                                    <p:set>
                                      <p:cBhvr>
                                        <p:cTn id="18" dur="1" fill="hold">
                                          <p:stCondLst>
                                            <p:cond delay="0"/>
                                          </p:stCondLst>
                                        </p:cTn>
                                        <p:tgtEl>
                                          <p:spTgt spid="16"/>
                                        </p:tgtEl>
                                        <p:attrNameLst>
                                          <p:attrName>style.visibility</p:attrName>
                                        </p:attrNameLst>
                                      </p:cBhvr>
                                      <p:to>
                                        <p:strVal val="hidden"/>
                                      </p:to>
                                    </p:set>
                                  </p:childTnLst>
                                </p:cTn>
                              </p:par>
                              <p:par>
                                <p:cTn id="19" presetID="1" presetClass="entr" presetSubtype="0" fill="hold" nodeType="withEffect">
                                  <p:stCondLst>
                                    <p:cond delay="0"/>
                                  </p:stCondLst>
                                  <p:childTnLst>
                                    <p:set>
                                      <p:cBhvr>
                                        <p:cTn id="20" dur="1" fill="hold">
                                          <p:stCondLst>
                                            <p:cond delay="0"/>
                                          </p:stCondLst>
                                        </p:cTn>
                                        <p:tgtEl>
                                          <p:spTgt spid="23"/>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22"/>
                                        </p:tgtEl>
                                        <p:attrNameLst>
                                          <p:attrName>style.visibility</p:attrName>
                                        </p:attrNameLst>
                                      </p:cBhvr>
                                      <p:to>
                                        <p:strVal val="visible"/>
                                      </p:to>
                                    </p:set>
                                  </p:childTnLst>
                                </p:cTn>
                              </p:par>
                              <p:par>
                                <p:cTn id="23" presetID="55" presetClass="entr" presetSubtype="0" fill="hold" grpId="0" nodeType="withEffect">
                                  <p:stCondLst>
                                    <p:cond delay="0"/>
                                  </p:stCondLst>
                                  <p:childTnLst>
                                    <p:set>
                                      <p:cBhvr>
                                        <p:cTn id="24" dur="1" fill="hold">
                                          <p:stCondLst>
                                            <p:cond delay="0"/>
                                          </p:stCondLst>
                                        </p:cTn>
                                        <p:tgtEl>
                                          <p:spTgt spid="26"/>
                                        </p:tgtEl>
                                        <p:attrNameLst>
                                          <p:attrName>style.visibility</p:attrName>
                                        </p:attrNameLst>
                                      </p:cBhvr>
                                      <p:to>
                                        <p:strVal val="visible"/>
                                      </p:to>
                                    </p:set>
                                    <p:anim calcmode="lin" valueType="num">
                                      <p:cBhvr>
                                        <p:cTn id="25" dur="1000" fill="hold"/>
                                        <p:tgtEl>
                                          <p:spTgt spid="26"/>
                                        </p:tgtEl>
                                        <p:attrNameLst>
                                          <p:attrName>ppt_w</p:attrName>
                                        </p:attrNameLst>
                                      </p:cBhvr>
                                      <p:tavLst>
                                        <p:tav tm="0">
                                          <p:val>
                                            <p:strVal val="#ppt_w*0.70"/>
                                          </p:val>
                                        </p:tav>
                                        <p:tav tm="100000">
                                          <p:val>
                                            <p:strVal val="#ppt_w"/>
                                          </p:val>
                                        </p:tav>
                                      </p:tavLst>
                                    </p:anim>
                                    <p:anim calcmode="lin" valueType="num">
                                      <p:cBhvr>
                                        <p:cTn id="26" dur="1000" fill="hold"/>
                                        <p:tgtEl>
                                          <p:spTgt spid="26"/>
                                        </p:tgtEl>
                                        <p:attrNameLst>
                                          <p:attrName>ppt_h</p:attrName>
                                        </p:attrNameLst>
                                      </p:cBhvr>
                                      <p:tavLst>
                                        <p:tav tm="0">
                                          <p:val>
                                            <p:strVal val="#ppt_h"/>
                                          </p:val>
                                        </p:tav>
                                        <p:tav tm="100000">
                                          <p:val>
                                            <p:strVal val="#ppt_h"/>
                                          </p:val>
                                        </p:tav>
                                      </p:tavLst>
                                    </p:anim>
                                    <p:animEffect transition="in" filter="fade">
                                      <p:cBhvr>
                                        <p:cTn id="27" dur="1000"/>
                                        <p:tgtEl>
                                          <p:spTgt spid="26"/>
                                        </p:tgtEl>
                                      </p:cBhvr>
                                    </p:animEffect>
                                  </p:childTnLst>
                                </p:cTn>
                              </p:par>
                              <p:par>
                                <p:cTn id="28" presetID="1" presetClass="entr" presetSubtype="0" fill="hold" grpId="0" nodeType="withEffect">
                                  <p:stCondLst>
                                    <p:cond delay="0"/>
                                  </p:stCondLst>
                                  <p:childTnLst>
                                    <p:set>
                                      <p:cBhvr>
                                        <p:cTn id="29" dur="1" fill="hold">
                                          <p:stCondLst>
                                            <p:cond delay="0"/>
                                          </p:stCondLst>
                                        </p:cTn>
                                        <p:tgtEl>
                                          <p:spTgt spid="25"/>
                                        </p:tgtEl>
                                        <p:attrNameLst>
                                          <p:attrName>style.visibility</p:attrName>
                                        </p:attrNameLst>
                                      </p:cBhvr>
                                      <p:to>
                                        <p:strVal val="visible"/>
                                      </p:to>
                                    </p:set>
                                  </p:childTnLst>
                                </p:cTn>
                              </p:par>
                            </p:childTnLst>
                          </p:cTn>
                        </p:par>
                      </p:childTnLst>
                    </p:cTn>
                  </p:par>
                  <p:par>
                    <p:cTn id="30" fill="hold" nodeType="clickPar">
                      <p:stCondLst>
                        <p:cond delay="indefinite"/>
                      </p:stCondLst>
                      <p:childTnLst>
                        <p:par>
                          <p:cTn id="31" fill="hold" nodeType="withGroup">
                            <p:stCondLst>
                              <p:cond delay="0"/>
                            </p:stCondLst>
                            <p:childTnLst>
                              <p:par>
                                <p:cTn id="32" presetID="1" presetClass="exit" presetSubtype="0" fill="hold" nodeType="clickEffect">
                                  <p:stCondLst>
                                    <p:cond delay="0"/>
                                  </p:stCondLst>
                                  <p:childTnLst>
                                    <p:set>
                                      <p:cBhvr>
                                        <p:cTn id="33" dur="1" fill="hold">
                                          <p:stCondLst>
                                            <p:cond delay="0"/>
                                          </p:stCondLst>
                                        </p:cTn>
                                        <p:tgtEl>
                                          <p:spTgt spid="18"/>
                                        </p:tgtEl>
                                        <p:attrNameLst>
                                          <p:attrName>style.visibility</p:attrName>
                                        </p:attrNameLst>
                                      </p:cBhvr>
                                      <p:to>
                                        <p:strVal val="hidden"/>
                                      </p:to>
                                    </p:set>
                                  </p:childTnLst>
                                </p:cTn>
                              </p:par>
                              <p:par>
                                <p:cTn id="34" presetID="1" presetClass="exit" presetSubtype="0" fill="hold" grpId="0" nodeType="withEffect">
                                  <p:stCondLst>
                                    <p:cond delay="0"/>
                                  </p:stCondLst>
                                  <p:childTnLst>
                                    <p:set>
                                      <p:cBhvr>
                                        <p:cTn id="35" dur="1" fill="hold">
                                          <p:stCondLst>
                                            <p:cond delay="0"/>
                                          </p:stCondLst>
                                        </p:cTn>
                                        <p:tgtEl>
                                          <p:spTgt spid="17"/>
                                        </p:tgtEl>
                                        <p:attrNameLst>
                                          <p:attrName>style.visibility</p:attrName>
                                        </p:attrNameLst>
                                      </p:cBhvr>
                                      <p:to>
                                        <p:strVal val="hidden"/>
                                      </p:to>
                                    </p:set>
                                  </p:childTnLst>
                                </p:cTn>
                              </p:par>
                              <p:par>
                                <p:cTn id="36" presetID="1" presetClass="exit" presetSubtype="0" fill="hold" grpId="1" nodeType="withEffect">
                                  <p:stCondLst>
                                    <p:cond delay="0"/>
                                  </p:stCondLst>
                                  <p:childTnLst>
                                    <p:set>
                                      <p:cBhvr>
                                        <p:cTn id="37" dur="1" fill="hold">
                                          <p:stCondLst>
                                            <p:cond delay="0"/>
                                          </p:stCondLst>
                                        </p:cTn>
                                        <p:tgtEl>
                                          <p:spTgt spid="2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47" grpId="0"/>
      <p:bldP spid="14348" grpId="0"/>
      <p:bldP spid="17" grpId="0"/>
      <p:bldP spid="25" grpId="0"/>
      <p:bldP spid="26" grpId="0" animBg="1"/>
      <p:bldP spid="26" grpId="1" animBg="1"/>
    </p:bld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9F33731D-774F-49CF-9333-8E4FF0B9CB0E}"/>
              </a:ext>
            </a:extLst>
          </p:cNvPr>
          <p:cNvPicPr>
            <a:picLocks noChangeAspect="1"/>
          </p:cNvPicPr>
          <p:nvPr/>
        </p:nvPicPr>
        <p:blipFill>
          <a:blip r:embed="rId4"/>
          <a:stretch>
            <a:fillRect/>
          </a:stretch>
        </p:blipFill>
        <p:spPr>
          <a:xfrm>
            <a:off x="0" y="6198521"/>
            <a:ext cx="12192000" cy="680127"/>
          </a:xfrm>
          <a:prstGeom prst="rect">
            <a:avLst/>
          </a:prstGeom>
        </p:spPr>
      </p:pic>
      <p:pic>
        <p:nvPicPr>
          <p:cNvPr id="4" name="Video 3" title="Children drawing on paper">
            <a:hlinkClick r:id="" action="ppaction://media"/>
            <a:extLst>
              <a:ext uri="{FF2B5EF4-FFF2-40B4-BE49-F238E27FC236}">
                <a16:creationId xmlns:a16="http://schemas.microsoft.com/office/drawing/2014/main" id="{64881C1B-5B76-6333-A830-4B3E4E087F23}"/>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12192000" cy="6878647"/>
          </a:xfrm>
          <a:prstGeom prst="rect">
            <a:avLst/>
          </a:prstGeom>
        </p:spPr>
      </p:pic>
      <p:sp>
        <p:nvSpPr>
          <p:cNvPr id="3" name="Rectangle 2">
            <a:extLst>
              <a:ext uri="{FF2B5EF4-FFF2-40B4-BE49-F238E27FC236}">
                <a16:creationId xmlns:a16="http://schemas.microsoft.com/office/drawing/2014/main" id="{0E31E75F-7610-1185-20AD-EBD5E9E41AD2}"/>
              </a:ext>
            </a:extLst>
          </p:cNvPr>
          <p:cNvSpPr/>
          <p:nvPr/>
        </p:nvSpPr>
        <p:spPr>
          <a:xfrm>
            <a:off x="2132875" y="3037841"/>
            <a:ext cx="9285514" cy="1143000"/>
          </a:xfrm>
          <a:prstGeom prst="rect">
            <a:avLst/>
          </a:prstGeom>
          <a:noFill/>
          <a:ln>
            <a:noFill/>
          </a:ln>
        </p:spPr>
        <p:style>
          <a:lnRef idx="0">
            <a:scrgbClr r="0" g="0" b="0"/>
          </a:lnRef>
          <a:fillRef idx="0">
            <a:scrgbClr r="0" g="0" b="0"/>
          </a:fillRef>
          <a:effectRef idx="0">
            <a:scrgbClr r="0" g="0" b="0"/>
          </a:effectRef>
          <a:fontRef idx="minor">
            <a:schemeClr val="accent3"/>
          </a:fontRef>
        </p:style>
        <p:txBody>
          <a:bodyPr rtlCol="0" anchor="ctr"/>
          <a:lstStyle/>
          <a:p>
            <a:pPr algn="l"/>
            <a:r>
              <a:rPr lang="en-US" sz="4800" b="1" dirty="0">
                <a:solidFill>
                  <a:srgbClr val="FFFF00"/>
                </a:solidFill>
                <a:latin typeface="+mn-lt"/>
              </a:rPr>
              <a:t>Next: </a:t>
            </a:r>
            <a:r>
              <a:rPr lang="en-US" sz="4800" b="1" dirty="0">
                <a:solidFill>
                  <a:srgbClr val="FFFF00"/>
                </a:solidFill>
                <a:effectLst/>
                <a:latin typeface="Arial" panose="020B0604020202020204" pitchFamily="34" charset="0"/>
                <a:ea typeface="Arial MT"/>
                <a:cs typeface="Arial MT"/>
              </a:rPr>
              <a:t>Business objectives &amp; profit </a:t>
            </a:r>
            <a:r>
              <a:rPr lang="en-US" sz="4800" b="1" dirty="0" err="1">
                <a:solidFill>
                  <a:srgbClr val="FFFF00"/>
                </a:solidFill>
                <a:effectLst/>
                <a:latin typeface="Arial" panose="020B0604020202020204" pitchFamily="34" charset="0"/>
                <a:ea typeface="Arial MT"/>
                <a:cs typeface="Arial MT"/>
              </a:rPr>
              <a:t>maximisation</a:t>
            </a:r>
            <a:endParaRPr lang="en-US" sz="8000" b="1" dirty="0">
              <a:solidFill>
                <a:srgbClr val="002060"/>
              </a:solidFill>
            </a:endParaRPr>
          </a:p>
          <a:p>
            <a:pPr algn="ctr"/>
            <a:endParaRPr lang="en-GB" sz="4800" dirty="0">
              <a:solidFill>
                <a:srgbClr val="FFFF00"/>
              </a:solidFill>
            </a:endParaRPr>
          </a:p>
        </p:txBody>
      </p:sp>
    </p:spTree>
    <p:extLst>
      <p:ext uri="{BB962C8B-B14F-4D97-AF65-F5344CB8AC3E}">
        <p14:creationId xmlns:p14="http://schemas.microsoft.com/office/powerpoint/2010/main" val="325815632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000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theme/_rels/theme3.xml.rels><?xml version="1.0" encoding="UTF-8" standalone="yes"?>
<Relationships xmlns="http://schemas.openxmlformats.org/package/2006/relationships"><Relationship Id="rId1" Type="http://schemas.openxmlformats.org/officeDocument/2006/relationships/image" Target="../media/image3.jpeg"/></Relationships>
</file>

<file path=ppt/theme/_rels/themeOverride1.xml.rels><?xml version="1.0" encoding="UTF-8" standalone="yes"?>
<Relationships xmlns="http://schemas.openxmlformats.org/package/2006/relationships"><Relationship Id="rId1" Type="http://schemas.openxmlformats.org/officeDocument/2006/relationships/image" Target="../media/image3.jpeg"/></Relationships>
</file>

<file path=ppt/theme/_rels/themeOverride2.xml.rels><?xml version="1.0" encoding="UTF-8" standalone="yes"?>
<Relationships xmlns="http://schemas.openxmlformats.org/package/2006/relationships"><Relationship Id="rId1" Type="http://schemas.openxmlformats.org/officeDocument/2006/relationships/image" Target="../media/image3.jpeg"/></Relationships>
</file>

<file path=ppt/theme/_rels/themeOverride3.xml.rels><?xml version="1.0" encoding="UTF-8" standalone="yes"?>
<Relationships xmlns="http://schemas.openxmlformats.org/package/2006/relationships"><Relationship Id="rId1" Type="http://schemas.openxmlformats.org/officeDocument/2006/relationships/image" Target="../media/image3.jpeg"/></Relationships>
</file>

<file path=ppt/theme/_rels/themeOverride4.xml.rels><?xml version="1.0" encoding="UTF-8" standalone="yes"?>
<Relationships xmlns="http://schemas.openxmlformats.org/package/2006/relationships"><Relationship Id="rId1" Type="http://schemas.openxmlformats.org/officeDocument/2006/relationships/image" Target="../media/image3.jpeg"/></Relationships>
</file>

<file path=ppt/theme/_rels/themeOverride5.xml.rels><?xml version="1.0" encoding="UTF-8" standalone="yes"?>
<Relationships xmlns="http://schemas.openxmlformats.org/package/2006/relationships"><Relationship Id="rId1" Type="http://schemas.openxmlformats.org/officeDocument/2006/relationships/image" Target="../media/image3.jpeg"/></Relationships>
</file>

<file path=ppt/theme/_rels/themeOverride6.xml.rels><?xml version="1.0" encoding="UTF-8" standalone="yes"?>
<Relationships xmlns="http://schemas.openxmlformats.org/package/2006/relationships"><Relationship Id="rId1" Type="http://schemas.openxmlformats.org/officeDocument/2006/relationships/image" Target="../media/image3.jpeg"/></Relationships>
</file>

<file path=ppt/theme/_rels/themeOverride7.xml.rels><?xml version="1.0" encoding="UTF-8" standalone="yes"?>
<Relationships xmlns="http://schemas.openxmlformats.org/package/2006/relationships"><Relationship Id="rId1" Type="http://schemas.openxmlformats.org/officeDocument/2006/relationships/image" Target="../media/image3.jpeg"/></Relationships>
</file>

<file path=ppt/theme/_rels/themeOverride8.xml.rels><?xml version="1.0" encoding="UTF-8" standalone="yes"?>
<Relationships xmlns="http://schemas.openxmlformats.org/package/2006/relationships"><Relationship Id="rId1" Type="http://schemas.openxmlformats.org/officeDocument/2006/relationships/image" Target="../media/image3.jpeg"/></Relationships>
</file>

<file path=ppt/theme/_rels/themeOverride9.xml.rels><?xml version="1.0" encoding="UTF-8" standalone="yes"?>
<Relationships xmlns="http://schemas.openxmlformats.org/package/2006/relationships"><Relationship Id="rId1" Type="http://schemas.openxmlformats.org/officeDocument/2006/relationships/image" Target="../media/image3.jpeg"/></Relationships>
</file>

<file path=ppt/theme/_rels/themeOverride10.xml.rels><?xml version="1.0" encoding="UTF-8" standalone="yes"?>
<Relationships xmlns="http://schemas.openxmlformats.org/package/2006/relationships"><Relationship Id="rId1" Type="http://schemas.openxmlformats.org/officeDocument/2006/relationships/image" Target="../media/image3.jpeg"/></Relationships>
</file>

<file path=ppt/theme/_rels/themeOverride11.xml.rels><?xml version="1.0" encoding="UTF-8" standalone="yes"?>
<Relationships xmlns="http://schemas.openxmlformats.org/package/2006/relationships"><Relationship Id="rId1" Type="http://schemas.openxmlformats.org/officeDocument/2006/relationships/image" Target="../media/image3.jpeg"/></Relationships>
</file>

<file path=ppt/theme/_rels/themeOverride12.xml.rels><?xml version="1.0" encoding="UTF-8" standalone="yes"?>
<Relationships xmlns="http://schemas.openxmlformats.org/package/2006/relationships"><Relationship Id="rId1" Type="http://schemas.openxmlformats.org/officeDocument/2006/relationships/image" Target="../media/image3.jpeg"/></Relationships>
</file>

<file path=ppt/theme/_rels/themeOverride13.xml.rels><?xml version="1.0" encoding="UTF-8" standalone="yes"?>
<Relationships xmlns="http://schemas.openxmlformats.org/package/2006/relationships"><Relationship Id="rId1" Type="http://schemas.openxmlformats.org/officeDocument/2006/relationships/image" Target="../media/image3.jpeg"/></Relationships>
</file>

<file path=ppt/theme/_rels/themeOverride14.xml.rels><?xml version="1.0" encoding="UTF-8" standalone="yes"?>
<Relationships xmlns="http://schemas.openxmlformats.org/package/2006/relationships"><Relationship Id="rId1" Type="http://schemas.openxmlformats.org/officeDocument/2006/relationships/image" Target="../media/image3.jpeg"/></Relationships>
</file>

<file path=ppt/theme/_rels/themeOverride15.xml.rels><?xml version="1.0" encoding="UTF-8" standalone="yes"?>
<Relationships xmlns="http://schemas.openxmlformats.org/package/2006/relationships"><Relationship Id="rId1" Type="http://schemas.openxmlformats.org/officeDocument/2006/relationships/image" Target="../media/image3.jpeg"/></Relationships>
</file>

<file path=ppt/theme/_rels/themeOverride16.xml.rels><?xml version="1.0" encoding="UTF-8" standalone="yes"?>
<Relationships xmlns="http://schemas.openxmlformats.org/package/2006/relationships"><Relationship Id="rId1" Type="http://schemas.openxmlformats.org/officeDocument/2006/relationships/image" Target="../media/image3.jpeg"/></Relationships>
</file>

<file path=ppt/theme/_rels/themeOverride17.xml.rels><?xml version="1.0" encoding="UTF-8" standalone="yes"?>
<Relationships xmlns="http://schemas.openxmlformats.org/package/2006/relationships"><Relationship Id="rId1" Type="http://schemas.openxmlformats.org/officeDocument/2006/relationships/image" Target="../media/image3.jpeg"/></Relationships>
</file>

<file path=ppt/theme/_rels/themeOverride18.xml.rels><?xml version="1.0" encoding="UTF-8" standalone="yes"?>
<Relationships xmlns="http://schemas.openxmlformats.org/package/2006/relationships"><Relationship Id="rId1" Type="http://schemas.openxmlformats.org/officeDocument/2006/relationships/image" Target="../media/image3.jpeg"/></Relationships>
</file>

<file path=ppt/theme/_rels/themeOverride19.xml.rels><?xml version="1.0" encoding="UTF-8" standalone="yes"?>
<Relationships xmlns="http://schemas.openxmlformats.org/package/2006/relationships"><Relationship Id="rId1" Type="http://schemas.openxmlformats.org/officeDocument/2006/relationships/image" Target="../media/image3.jpeg"/></Relationships>
</file>

<file path=ppt/theme/_rels/themeOverride20.xml.rels><?xml version="1.0" encoding="UTF-8" standalone="yes"?>
<Relationships xmlns="http://schemas.openxmlformats.org/package/2006/relationships"><Relationship Id="rId1" Type="http://schemas.openxmlformats.org/officeDocument/2006/relationships/image" Target="../media/image3.jpeg"/></Relationships>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Equity">
  <a:themeElements>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Equity">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Override1.xml><?xml version="1.0" encoding="utf-8"?>
<a:themeOverride xmlns:a="http://schemas.openxmlformats.org/drawingml/2006/main">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Equity">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Override>
</file>

<file path=ppt/theme/themeOverride2.xml><?xml version="1.0" encoding="utf-8"?>
<a:themeOverride xmlns:a="http://schemas.openxmlformats.org/drawingml/2006/main">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Equity">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Override>
</file>

<file path=ppt/theme/themeOverride3.xml><?xml version="1.0" encoding="utf-8"?>
<a:themeOverride xmlns:a="http://schemas.openxmlformats.org/drawingml/2006/main">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Equity">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Override>
</file>

<file path=ppt/theme/themeOverride4.xml><?xml version="1.0" encoding="utf-8"?>
<a:themeOverride xmlns:a="http://schemas.openxmlformats.org/drawingml/2006/main">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Equity">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Override>
</file>

<file path=ppt/theme/themeOverride5.xml><?xml version="1.0" encoding="utf-8"?>
<a:themeOverride xmlns:a="http://schemas.openxmlformats.org/drawingml/2006/main">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Equity">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Override>
</file>

<file path=ppt/theme/themeOverride6.xml><?xml version="1.0" encoding="utf-8"?>
<a:themeOverride xmlns:a="http://schemas.openxmlformats.org/drawingml/2006/main">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Equity">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Override>
</file>

<file path=ppt/theme/themeOverride7.xml><?xml version="1.0" encoding="utf-8"?>
<a:themeOverride xmlns:a="http://schemas.openxmlformats.org/drawingml/2006/main">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Equity">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Override>
</file>

<file path=ppt/theme/themeOverride8.xml><?xml version="1.0" encoding="utf-8"?>
<a:themeOverride xmlns:a="http://schemas.openxmlformats.org/drawingml/2006/main">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Equity">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Override>
</file>

<file path=ppt/theme/themeOverride9.xml><?xml version="1.0" encoding="utf-8"?>
<a:themeOverride xmlns:a="http://schemas.openxmlformats.org/drawingml/2006/main">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Equity">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Override>
</file>

<file path=ppt/theme/themeOverride10.xml><?xml version="1.0" encoding="utf-8"?>
<a:themeOverride xmlns:a="http://schemas.openxmlformats.org/drawingml/2006/main">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Equity">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Override>
</file>

<file path=ppt/theme/themeOverride11.xml><?xml version="1.0" encoding="utf-8"?>
<a:themeOverride xmlns:a="http://schemas.openxmlformats.org/drawingml/2006/main">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Equity">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Override>
</file>

<file path=ppt/theme/themeOverride12.xml><?xml version="1.0" encoding="utf-8"?>
<a:themeOverride xmlns:a="http://schemas.openxmlformats.org/drawingml/2006/main">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Equity">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Override>
</file>

<file path=ppt/theme/themeOverride13.xml><?xml version="1.0" encoding="utf-8"?>
<a:themeOverride xmlns:a="http://schemas.openxmlformats.org/drawingml/2006/main">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Equity">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Override>
</file>

<file path=ppt/theme/themeOverride14.xml><?xml version="1.0" encoding="utf-8"?>
<a:themeOverride xmlns:a="http://schemas.openxmlformats.org/drawingml/2006/main">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Equity">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Override>
</file>

<file path=ppt/theme/themeOverride15.xml><?xml version="1.0" encoding="utf-8"?>
<a:themeOverride xmlns:a="http://schemas.openxmlformats.org/drawingml/2006/main">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Equity">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Override>
</file>

<file path=ppt/theme/themeOverride16.xml><?xml version="1.0" encoding="utf-8"?>
<a:themeOverride xmlns:a="http://schemas.openxmlformats.org/drawingml/2006/main">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Equity">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Override>
</file>

<file path=ppt/theme/themeOverride17.xml><?xml version="1.0" encoding="utf-8"?>
<a:themeOverride xmlns:a="http://schemas.openxmlformats.org/drawingml/2006/main">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Equity">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Override>
</file>

<file path=ppt/theme/themeOverride18.xml><?xml version="1.0" encoding="utf-8"?>
<a:themeOverride xmlns:a="http://schemas.openxmlformats.org/drawingml/2006/main">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Equity">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Override>
</file>

<file path=ppt/theme/themeOverride19.xml><?xml version="1.0" encoding="utf-8"?>
<a:themeOverride xmlns:a="http://schemas.openxmlformats.org/drawingml/2006/main">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Equity">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Override>
</file>

<file path=ppt/theme/themeOverride20.xml><?xml version="1.0" encoding="utf-8"?>
<a:themeOverride xmlns:a="http://schemas.openxmlformats.org/drawingml/2006/main">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Equity">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Override>
</file>

<file path=docProps/app.xml><?xml version="1.0" encoding="utf-8"?>
<Properties xmlns="http://schemas.openxmlformats.org/officeDocument/2006/extended-properties" xmlns:vt="http://schemas.openxmlformats.org/officeDocument/2006/docPropsVTypes">
  <TotalTime>2691</TotalTime>
  <Words>2959</Words>
  <Application>Microsoft Office PowerPoint</Application>
  <PresentationFormat>Widescreen</PresentationFormat>
  <Paragraphs>485</Paragraphs>
  <Slides>72</Slides>
  <Notes>1</Notes>
  <HiddenSlides>0</HiddenSlides>
  <MMClips>16</MMClips>
  <ScaleCrop>false</ScaleCrop>
  <HeadingPairs>
    <vt:vector size="6" baseType="variant">
      <vt:variant>
        <vt:lpstr>Fonts Used</vt:lpstr>
      </vt:variant>
      <vt:variant>
        <vt:i4>11</vt:i4>
      </vt:variant>
      <vt:variant>
        <vt:lpstr>Theme</vt:lpstr>
      </vt:variant>
      <vt:variant>
        <vt:i4>3</vt:i4>
      </vt:variant>
      <vt:variant>
        <vt:lpstr>Slide Titles</vt:lpstr>
      </vt:variant>
      <vt:variant>
        <vt:i4>72</vt:i4>
      </vt:variant>
    </vt:vector>
  </HeadingPairs>
  <TitlesOfParts>
    <vt:vector size="86" baseType="lpstr">
      <vt:lpstr>Aptos</vt:lpstr>
      <vt:lpstr>Arial</vt:lpstr>
      <vt:lpstr>Calibri</vt:lpstr>
      <vt:lpstr>Calibri Light</vt:lpstr>
      <vt:lpstr>Franklin Gothic Book</vt:lpstr>
      <vt:lpstr>Myriad Pro</vt:lpstr>
      <vt:lpstr>Perpetua</vt:lpstr>
      <vt:lpstr>Times New Roman</vt:lpstr>
      <vt:lpstr>Verdana</vt:lpstr>
      <vt:lpstr>Wingdings</vt:lpstr>
      <vt:lpstr>Wingdings 2</vt:lpstr>
      <vt:lpstr>Office Theme</vt:lpstr>
      <vt:lpstr>20140311PresentationUWTSDTemplate</vt:lpstr>
      <vt:lpstr>Equity</vt:lpstr>
      <vt:lpstr>BA Business Management</vt:lpstr>
      <vt:lpstr>Lesson plan We aim to do the following:</vt:lpstr>
      <vt:lpstr>Demand</vt:lpstr>
      <vt:lpstr>Demand</vt:lpstr>
      <vt:lpstr>Demand</vt:lpstr>
      <vt:lpstr>PowerPoint Presentation</vt:lpstr>
      <vt:lpstr>Demand</vt:lpstr>
      <vt:lpstr>Demand</vt:lpstr>
      <vt:lpstr>Demand</vt:lpstr>
      <vt:lpstr>Changes  in Demand</vt:lpstr>
      <vt:lpstr>Changes in Demand</vt:lpstr>
      <vt:lpstr>Changes in Demand</vt:lpstr>
      <vt:lpstr>Changes in Demand</vt:lpstr>
      <vt:lpstr>Changes in Demand</vt:lpstr>
      <vt:lpstr>Changes in Demand</vt:lpstr>
      <vt:lpstr>Demand Practice Answers</vt:lpstr>
      <vt:lpstr>1. The income of the Pago-Pagans declines after a typhoon hits the island.</vt:lpstr>
      <vt:lpstr>2. Pago-Pagan is named on of the most beautiful islands in the world and tourism to the island doubles.</vt:lpstr>
      <vt:lpstr> 3. The price of Frisbees decreases. (Frisbees are a substitute good for boomerangs)</vt:lpstr>
      <vt:lpstr>4. The price of boomerang t-shirts decreases, which I assume all of you know are a complementary good.</vt:lpstr>
      <vt:lpstr> 5. The Boomerang Manufactures decide to add a money back guarantee on their product, which increases the popularity for them.</vt:lpstr>
      <vt:lpstr>6. Many Pago-pagans begin to believe that they may lose their jobs in the near future. (Think expectations!)</vt:lpstr>
      <vt:lpstr>7. Come up with your own story about boomerangs and the Pago-Pagans. Write down the story, draw the change in demand based on the story, and explain why demand changed.</vt:lpstr>
      <vt:lpstr>PowerPoint Presentation</vt:lpstr>
      <vt:lpstr>Introduction to Supply</vt:lpstr>
      <vt:lpstr>Introduction to Supply</vt:lpstr>
      <vt:lpstr>Introduction to Supply</vt:lpstr>
      <vt:lpstr>PowerPoint Presentation</vt:lpstr>
      <vt:lpstr>Introduction to Supply</vt:lpstr>
      <vt:lpstr>Introduction to Supply</vt:lpstr>
      <vt:lpstr>Introduction to Supply</vt:lpstr>
      <vt:lpstr>Changes in Supply</vt:lpstr>
      <vt:lpstr>Changes in Supply</vt:lpstr>
      <vt:lpstr>Changes in Supply</vt:lpstr>
      <vt:lpstr>Changes in Supply</vt:lpstr>
      <vt:lpstr>Changes in Supply</vt:lpstr>
      <vt:lpstr>Supply Practice Answers</vt:lpstr>
      <vt:lpstr>PowerPoint Presentation</vt:lpstr>
      <vt:lpstr>1. The government of Pago-Paga adds a subsidy to boomerang production.  </vt:lpstr>
      <vt:lpstr> 2. Boomerang producers also produce Frisbees. The price of Frisbees goes up. </vt:lpstr>
      <vt:lpstr>3. The government of Pago-Paga adds a new tax to boomerang production.</vt:lpstr>
      <vt:lpstr>4. Boomerang producers expect an increase in the popularity of boomerangs worldwide.</vt:lpstr>
      <vt:lpstr> 5. The price of plastic, a major input in boomerang production, increases. </vt:lpstr>
      <vt:lpstr>6. Pago-Pagan workers are introduced to coffee as Pago-Paga become integrated into the world market and their productivity increases drastically.</vt:lpstr>
      <vt:lpstr>7. Come up with your own story about boomerangs and the Pago-Pagans. Write down the story, draw the change in supply based on the story, and explain why supply changed.</vt:lpstr>
      <vt:lpstr>Supply and Demand at Work</vt:lpstr>
      <vt:lpstr>Supply and Demand at Work</vt:lpstr>
      <vt:lpstr>Supply and Demand at Work</vt:lpstr>
      <vt:lpstr>Supply and Demand at Work</vt:lpstr>
      <vt:lpstr>Supply and Demand at Work</vt:lpstr>
      <vt:lpstr>Supply and Demand at Work</vt:lpstr>
      <vt:lpstr>Supply and Demand at Work</vt:lpstr>
      <vt:lpstr>Supply and Demand at Work</vt:lpstr>
      <vt:lpstr>Supply and Demand at Work</vt:lpstr>
      <vt:lpstr>Supply and Demand Practice Answers</vt:lpstr>
      <vt:lpstr>PowerPoint Presentation</vt:lpstr>
      <vt:lpstr>PowerPoint Presentation</vt:lpstr>
      <vt:lpstr>PowerPoint Presentation</vt:lpstr>
      <vt:lpstr>PowerPoint Presentation</vt:lpstr>
      <vt:lpstr>1. The income of the Chapel Hill townies declines after an early loss during March Madness. </vt:lpstr>
      <vt:lpstr>2. Chapel Hill is named one of the most beautiful towns in North Carolina and tourism doubles </vt:lpstr>
      <vt:lpstr>3. The price of blue ties decreases. (Blue ties are a substitute good for purple ties)</vt:lpstr>
      <vt:lpstr>4. The Federal government has been warning the public about the possibility of a recession and job loss in the RDU area. (Think expectations!)</vt:lpstr>
      <vt:lpstr>5. The price of purple striped shirts decreases (Purple striped shirts are a complement to purple ties)</vt:lpstr>
      <vt:lpstr>6. The price of silk increases (ties are made with silk). </vt:lpstr>
      <vt:lpstr>7. The government adds a subsidy to tie production.</vt:lpstr>
      <vt:lpstr>8. After the release of Alan Greenspan’s first jazz flute album, purple tie producers are expecting a huge increase in demand and thus an increase in the price.</vt:lpstr>
      <vt:lpstr>9. Congress enacts new tax on the production of purple ties. </vt:lpstr>
      <vt:lpstr>10. As the popularity of purple ties sweeps the greater Orange County area, new producers enter the purple tie market.</vt:lpstr>
      <vt:lpstr>11. Purple ties are named by GQ magazine as a “must have” for all young professionals. At the same time, a new textile machine decreases the cost of producing purple ties.</vt:lpstr>
      <vt:lpstr>12. The price of pink ties (a related good that most purple tie producers also produce) rises as spring approaches. Tie consumers in Chapel Hill begin to expect purple ties to be put on sale since spring is coming, so they put off purchasing.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MBA</dc:title>
  <dc:creator>Muno</dc:creator>
  <cp:lastModifiedBy>Clara Garatono</cp:lastModifiedBy>
  <cp:revision>57</cp:revision>
  <dcterms:created xsi:type="dcterms:W3CDTF">2022-01-21T02:44:46Z</dcterms:created>
  <dcterms:modified xsi:type="dcterms:W3CDTF">2024-09-15T10:34:54Z</dcterms:modified>
</cp:coreProperties>
</file>