
<file path=[Content_Types].xml><?xml version="1.0" encoding="utf-8"?>
<Types xmlns="http://schemas.openxmlformats.org/package/2006/content-types">
  <Default ContentType="image/jpeg" Extension="jpe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4"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autoAdjust="0" sz="15000"/>
    <p:restoredTop sz="94660"/>
  </p:normalViewPr>
  <p:slideViewPr>
    <p:cSldViewPr snapToGrid="0">
      <p:cViewPr varScale="1">
        <p:scale>
          <a:sx d="100" n="78"/>
          <a:sy d="100" n="78"/>
        </p:scale>
        <p:origin x="878" y="62"/>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153AD68B-5AA0-43A0-B170-E282C7D05E75}" type="datetimeFigureOut">
              <a:rPr lang="en-US" smtClean="0"/>
              <a:t>10/14/2023</a:t>
            </a:fld>
            <a:endParaRPr lang="en-US"/>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D0951C64-6C62-43E7-8A72-6AEEC0FD3625}" type="slidenum">
              <a:rPr lang="en-US" smtClean="0"/>
              <a:t>‹#›</a:t>
            </a:fld>
            <a:endParaRPr lang="en-US"/>
          </a:p>
        </p:txBody>
      </p:sp>
    </p:spTree>
    <p:extLst>
      <p:ext uri="{BB962C8B-B14F-4D97-AF65-F5344CB8AC3E}">
        <p14:creationId xmlns:p14="http://schemas.microsoft.com/office/powerpoint/2010/main" val="3475787886"/>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1" dirty="0" lang="en-US" sz="1800">
                <a:effectLst/>
                <a:latin charset="0" panose="02020603050405020304" pitchFamily="18" typeface="Times New Roman"/>
                <a:ea charset="0" panose="020F0502020204030204" pitchFamily="34" typeface="Calibri"/>
                <a:cs charset="0" panose="02020603050405020304" pitchFamily="18" typeface="Times New Roman"/>
              </a:rPr>
              <a:t>Cultural Enthusiasts and Global Explorers:</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 Cultural and international travelers are drawn to the Sofitel because of its dedication to promoting and appreciating local culture in addition to French grandeur. When they travel, these clientele look for genuine, interesting experiences. Sofitel's integration of regional art, cuisine, and cultures into its hotel offerings might foster a stronger sense of place-based identity among its guests. They are drawn to Sofitel because of its capacity to provide a global viewpoint while appreciating regional uniqueness.</a:t>
            </a:r>
          </a:p>
          <a:p>
            <a:endParaRPr dirty="0" lang="en-US"/>
          </a:p>
        </p:txBody>
      </p:sp>
      <p:sp>
        <p:nvSpPr>
          <p:cNvPr id="4" name="Slide Number Placeholder 3"/>
          <p:cNvSpPr>
            <a:spLocks noGrp="1"/>
          </p:cNvSpPr>
          <p:nvPr>
            <p:ph idx="5" sz="quarter" type="sldNum"/>
          </p:nvPr>
        </p:nvSpPr>
        <p:spPr/>
        <p:txBody>
          <a:bodyPr numCol="1"/>
          <a:lstStyle/>
          <a:p>
            <a:fld id="{D0951C64-6C62-43E7-8A72-6AEEC0FD3625}" type="slidenum">
              <a:rPr lang="en-US" smtClean="0"/>
              <a:t>4</a:t>
            </a:fld>
            <a:endParaRPr lang="en-US"/>
          </a:p>
        </p:txBody>
      </p:sp>
    </p:spTree>
    <p:extLst>
      <p:ext uri="{BB962C8B-B14F-4D97-AF65-F5344CB8AC3E}">
        <p14:creationId xmlns:p14="http://schemas.microsoft.com/office/powerpoint/2010/main" val="687724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To make each guest's stay as comfortable, elegant, and culturally immersive as possible, Sofitel sets high standards for its guest amenities and services. The organization stands out in the hospitality sector because of its consistent dedication to offering top-notch amenities and services. In addition to building a solid reputation as a top choice for guests looking for an incredibly extraordinary and fulfilling hotel experience, Sofitel continuously fosters guest loyalty by exceeding their expectations and fostering remarkable encounters.</a:t>
            </a:r>
          </a:p>
          <a:p>
            <a:endParaRPr dirty="0" lang="en-US"/>
          </a:p>
        </p:txBody>
      </p:sp>
      <p:sp>
        <p:nvSpPr>
          <p:cNvPr id="4" name="Slide Number Placeholder 3"/>
          <p:cNvSpPr>
            <a:spLocks noGrp="1"/>
          </p:cNvSpPr>
          <p:nvPr>
            <p:ph idx="5" sz="quarter" type="sldNum"/>
          </p:nvPr>
        </p:nvSpPr>
        <p:spPr/>
        <p:txBody>
          <a:bodyPr numCol="1"/>
          <a:lstStyle/>
          <a:p>
            <a:fld id="{D0951C64-6C62-43E7-8A72-6AEEC0FD3625}" type="slidenum">
              <a:rPr lang="en-US" smtClean="0"/>
              <a:t>5</a:t>
            </a:fld>
            <a:endParaRPr lang="en-US"/>
          </a:p>
        </p:txBody>
      </p:sp>
    </p:spTree>
    <p:extLst>
      <p:ext uri="{BB962C8B-B14F-4D97-AF65-F5344CB8AC3E}">
        <p14:creationId xmlns:p14="http://schemas.microsoft.com/office/powerpoint/2010/main" val="2917570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In addition, Sofitel establishments are renowned for their exacting attention to detail and commitment to excellence. They put a lot of effort into providing outstanding service, which includes exquisite meals, opulent facilities, and a dedication to cleanliness and safety, from the time guests arrive until they leave. The smooth operation of all hotel departments, including housekeeping and concierge, guarantees that guests receive excellent treatment at all times. Additionally, the chic and culturally-inspired architecture of Sofitel hotels enhances the atmosphere, which enhances the overall traveler experience.</a:t>
            </a:r>
          </a:p>
          <a:p>
            <a:endParaRPr dirty="0" lang="en-US"/>
          </a:p>
        </p:txBody>
      </p:sp>
      <p:sp>
        <p:nvSpPr>
          <p:cNvPr id="4" name="Slide Number Placeholder 3"/>
          <p:cNvSpPr>
            <a:spLocks noGrp="1"/>
          </p:cNvSpPr>
          <p:nvPr>
            <p:ph idx="5" sz="quarter" type="sldNum"/>
          </p:nvPr>
        </p:nvSpPr>
        <p:spPr/>
        <p:txBody>
          <a:bodyPr numCol="1"/>
          <a:lstStyle/>
          <a:p>
            <a:fld id="{D0951C64-6C62-43E7-8A72-6AEEC0FD3625}" type="slidenum">
              <a:rPr lang="en-US" smtClean="0"/>
              <a:t>6</a:t>
            </a:fld>
            <a:endParaRPr lang="en-US"/>
          </a:p>
        </p:txBody>
      </p:sp>
    </p:spTree>
    <p:extLst>
      <p:ext uri="{BB962C8B-B14F-4D97-AF65-F5344CB8AC3E}">
        <p14:creationId xmlns:p14="http://schemas.microsoft.com/office/powerpoint/2010/main" val="4121465806"/>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b="b" l="l" r="r" t="t"/>
              <a:pathLst>
                <a:path h="6866467" w="3007349">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b="b" l="l" r="r" t="t"/>
              <a:pathLst>
                <a:path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fmla="val 100000" name="adj"/>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b="b" l="l" r="r" t="t"/>
              <a:pathLst>
                <a:path h="6866467" w="2858013">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b="b" l="l" r="r" t="t"/>
              <a:pathLst>
                <a:path h="6858000" w="1290094">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b="b" l="l" r="r" t="t"/>
              <a:pathLst>
                <a:path h="6858000" w="1249825">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fmla="val 100000" name="adj"/>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fmla="val 100000" name="adj"/>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numCol="1">
            <a:noAutofit/>
          </a:bodyPr>
          <a:lstStyle>
            <a:lvl1pPr algn="r">
              <a:defRPr sz="5400">
                <a:solidFill>
                  <a:schemeClr val="accent1"/>
                </a:solidFill>
              </a:defRPr>
            </a:lvl1pPr>
          </a:lstStyle>
          <a:p>
            <a:r>
              <a:rPr lang="en-US"/>
              <a:t>Click to edit Master title style</a:t>
            </a:r>
            <a:endParaRPr dirty="0" lang="en-US"/>
          </a:p>
        </p:txBody>
      </p:sp>
      <p:sp>
        <p:nvSpPr>
          <p:cNvPr id="3" name="Subtitle 2"/>
          <p:cNvSpPr>
            <a:spLocks noGrp="1"/>
          </p:cNvSpPr>
          <p:nvPr>
            <p:ph idx="1" type="subTitle"/>
          </p:nvPr>
        </p:nvSpPr>
        <p:spPr>
          <a:xfrm>
            <a:off x="1507067" y="4050833"/>
            <a:ext cx="7766936" cy="1096899"/>
          </a:xfrm>
        </p:spPr>
        <p:txBody>
          <a:bodyPr anchor="t" numCol="1"/>
          <a:lstStyle>
            <a:lvl1pPr algn="r" indent="0" marL="0">
              <a:buNone/>
              <a:defRPr>
                <a:solidFill>
                  <a:schemeClr val="tx1">
                    <a:lumMod val="50000"/>
                    <a:lumOff val="50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4" name="Date Placeholder 3"/>
          <p:cNvSpPr>
            <a:spLocks noGrp="1"/>
          </p:cNvSpPr>
          <p:nvPr>
            <p:ph idx="10" sz="half" type="dt"/>
          </p:nvPr>
        </p:nvSpPr>
        <p:spPr/>
        <p:txBody>
          <a:bodyPr numCol="1"/>
          <a:lstStyle/>
          <a:p>
            <a:fld id="{49976474-9595-4CFE-B87B-8E72C3F9E94B}" type="datetime1">
              <a:rPr lang="en-US" smtClean="0"/>
              <a:t>10/14/2023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1074691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lvl1pPr>
              <a:defRPr sz="3600"/>
            </a:lvl1pPr>
          </a:lstStyle>
          <a:p>
            <a:r>
              <a:rPr lang="en-US"/>
              <a:t>Click to edit Master title style</a:t>
            </a:r>
            <a:endParaRPr dirty="0" lang="en-US"/>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2800BF70-BE29-4C33-93DD-5CC7F2E90C29}" type="datetime1">
              <a:rPr lang="en-US" smtClean="0"/>
              <a:t>10/14/2023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2200364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numCol="1"/>
          <a:lstStyle>
            <a:lvl1pPr algn="l">
              <a:defRPr b="0" cap="none" sz="4000"/>
            </a:lvl1pPr>
          </a:lstStyle>
          <a:p>
            <a:r>
              <a:rPr lang="en-US"/>
              <a:t>Click to edit Master title style</a:t>
            </a:r>
            <a:endParaRPr dirty="0" lang="en-US"/>
          </a:p>
        </p:txBody>
      </p:sp>
      <p:sp>
        <p:nvSpPr>
          <p:cNvPr id="3" name="Text Placeholder 2"/>
          <p:cNvSpPr>
            <a:spLocks noGrp="1"/>
          </p:cNvSpPr>
          <p:nvPr>
            <p:ph idx="1" type="body"/>
          </p:nvPr>
        </p:nvSpPr>
        <p:spPr>
          <a:xfrm>
            <a:off x="677335" y="4527448"/>
            <a:ext cx="8596668" cy="860400"/>
          </a:xfrm>
        </p:spPr>
        <p:txBody>
          <a:bodyPr anchor="t" numCol="1"/>
          <a:lstStyle>
            <a:lvl1pPr algn="l" indent="0" marL="0">
              <a:buNone/>
              <a:defRPr sz="20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EA79259A-EFF9-4155-85E3-44DDA3250003}" type="datetime1">
              <a:rPr lang="en-US" smtClean="0"/>
              <a:t>10/14/2023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2987936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677334" y="2160589"/>
            <a:ext cx="4184035" cy="388077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5089970" y="2160589"/>
            <a:ext cx="4184034" cy="3880773"/>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Date Placeholder 4"/>
          <p:cNvSpPr>
            <a:spLocks noGrp="1"/>
          </p:cNvSpPr>
          <p:nvPr>
            <p:ph idx="10" sz="half" type="dt"/>
          </p:nvPr>
        </p:nvSpPr>
        <p:spPr/>
        <p:txBody>
          <a:bodyPr numCol="1"/>
          <a:lstStyle/>
          <a:p>
            <a:fld id="{FF2DC065-F44D-4A47-93DE-71BAD4F41582}" type="datetime1">
              <a:rPr lang="en-US" smtClean="0"/>
              <a:t>10/14/2023</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965059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endParaRPr dirty="0" lang="en-US"/>
          </a:p>
        </p:txBody>
      </p:sp>
      <p:sp>
        <p:nvSpPr>
          <p:cNvPr id="3" name="Text Placeholder 2"/>
          <p:cNvSpPr>
            <a:spLocks noGrp="1"/>
          </p:cNvSpPr>
          <p:nvPr>
            <p:ph idx="1" type="body"/>
          </p:nvPr>
        </p:nvSpPr>
        <p:spPr>
          <a:xfrm>
            <a:off x="675745" y="2160983"/>
            <a:ext cx="4185623" cy="576262"/>
          </a:xfrm>
        </p:spPr>
        <p:txBody>
          <a:bodyPr anchor="b" numCol="1">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675745" y="2737245"/>
            <a:ext cx="4185623" cy="3304117"/>
          </a:xfrm>
        </p:spPr>
        <p:txBody>
          <a:bodyPr numCol="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5088383" y="2160983"/>
            <a:ext cx="4185618" cy="576262"/>
          </a:xfrm>
        </p:spPr>
        <p:txBody>
          <a:bodyPr anchor="b" numCol="1">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5088384" y="2737245"/>
            <a:ext cx="4185617" cy="3304117"/>
          </a:xfrm>
        </p:spPr>
        <p:txBody>
          <a:bodyPr numCol="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03F0DDAD-0661-4E57-B936-51E94DCAB857}" type="datetime1">
              <a:rPr lang="en-US" smtClean="0"/>
              <a:t>10/14/2023</a:t>
            </a:fld>
            <a:endParaRPr lang="en-US"/>
          </a:p>
        </p:txBody>
      </p:sp>
      <p:sp>
        <p:nvSpPr>
          <p:cNvPr id="8" name="Footer Placeholder 7"/>
          <p:cNvSpPr>
            <a:spLocks noGrp="1"/>
          </p:cNvSpPr>
          <p:nvPr>
            <p:ph idx="11" sz="quarter" type="ftr"/>
          </p:nvPr>
        </p:nvSpPr>
        <p:spPr/>
        <p:txBody>
          <a:bodyPr numCol="1"/>
          <a:lstStyle/>
          <a:p>
            <a:endParaRPr lang="en-US"/>
          </a:p>
        </p:txBody>
      </p:sp>
      <p:sp>
        <p:nvSpPr>
          <p:cNvPr id="9" name="Slide Number Placeholder 8"/>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3870895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numCol="1"/>
          <a:lstStyle/>
          <a:p>
            <a:r>
              <a:rPr lang="en-US"/>
              <a:t>Click to edit Master title style</a:t>
            </a:r>
            <a:endParaRPr dirty="0" lang="en-US"/>
          </a:p>
        </p:txBody>
      </p:sp>
      <p:sp>
        <p:nvSpPr>
          <p:cNvPr id="3" name="Date Placeholder 2"/>
          <p:cNvSpPr>
            <a:spLocks noGrp="1"/>
          </p:cNvSpPr>
          <p:nvPr>
            <p:ph idx="10" sz="half" type="dt"/>
          </p:nvPr>
        </p:nvSpPr>
        <p:spPr/>
        <p:txBody>
          <a:bodyPr numCol="1"/>
          <a:lstStyle/>
          <a:p>
            <a:fld id="{E59DE58B-C1E7-4973-BF97-C8D49F8F0B09}" type="datetime1">
              <a:rPr lang="en-US" smtClean="0"/>
              <a:t>10/14/2023</a:t>
            </a:fld>
            <a:endParaRPr lang="en-US"/>
          </a:p>
        </p:txBody>
      </p:sp>
      <p:sp>
        <p:nvSpPr>
          <p:cNvPr id="4" name="Footer Placeholder 3"/>
          <p:cNvSpPr>
            <a:spLocks noGrp="1"/>
          </p:cNvSpPr>
          <p:nvPr>
            <p:ph idx="11" sz="quarter" type="ftr"/>
          </p:nvPr>
        </p:nvSpPr>
        <p:spPr/>
        <p:txBody>
          <a:bodyPr numCol="1"/>
          <a:lstStyle/>
          <a:p>
            <a:endParaRPr lang="en-US"/>
          </a:p>
        </p:txBody>
      </p:sp>
      <p:sp>
        <p:nvSpPr>
          <p:cNvPr id="5" name="Slide Number Placeholder 4"/>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618262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98D5FDD3-7495-4430-BF17-DF43B4ECBF95}" type="datetime1">
              <a:rPr lang="en-US" smtClean="0"/>
              <a:t>10/14/2023</a:t>
            </a:fld>
            <a:endParaRPr lang="en-US"/>
          </a:p>
        </p:txBody>
      </p:sp>
      <p:sp>
        <p:nvSpPr>
          <p:cNvPr id="3" name="Footer Placeholder 2"/>
          <p:cNvSpPr>
            <a:spLocks noGrp="1"/>
          </p:cNvSpPr>
          <p:nvPr>
            <p:ph idx="11" sz="quarter" type="ftr"/>
          </p:nvPr>
        </p:nvSpPr>
        <p:spPr/>
        <p:txBody>
          <a:bodyPr numCol="1"/>
          <a:lstStyle/>
          <a:p>
            <a:endParaRPr lang="en-US"/>
          </a:p>
        </p:txBody>
      </p:sp>
      <p:sp>
        <p:nvSpPr>
          <p:cNvPr id="4" name="Slide Number Placeholder 3"/>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1314404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numCol="1">
            <a:normAutofit/>
          </a:bodyPr>
          <a:lstStyle>
            <a:lvl1pPr>
              <a:defRPr sz="2000"/>
            </a:lvl1pPr>
          </a:lstStyle>
          <a:p>
            <a:r>
              <a:rPr lang="en-US"/>
              <a:t>Click to edit Master title style</a:t>
            </a:r>
            <a:endParaRPr dirty="0" lang="en-US"/>
          </a:p>
        </p:txBody>
      </p:sp>
      <p:sp>
        <p:nvSpPr>
          <p:cNvPr id="3" name="Content Placeholder 2"/>
          <p:cNvSpPr>
            <a:spLocks noGrp="1"/>
          </p:cNvSpPr>
          <p:nvPr>
            <p:ph idx="1"/>
          </p:nvPr>
        </p:nvSpPr>
        <p:spPr>
          <a:xfrm>
            <a:off x="4760461" y="514924"/>
            <a:ext cx="4513541" cy="5526437"/>
          </a:xfrm>
        </p:spPr>
        <p:txBody>
          <a:bodyPr numCol="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677334" y="2777069"/>
            <a:ext cx="3854528" cy="2584449"/>
          </a:xfrm>
        </p:spPr>
        <p:txBody>
          <a:bodyPr numCol="1">
            <a:normAutofit/>
          </a:bodyPr>
          <a:lstStyle>
            <a:lvl1pPr indent="0" marL="0">
              <a:buNone/>
              <a:defRPr sz="1400"/>
            </a:lvl1pPr>
            <a:lvl2pPr indent="0" marL="457063">
              <a:buNone/>
              <a:defRPr sz="1400"/>
            </a:lvl2pPr>
            <a:lvl3pPr indent="0" marL="914126">
              <a:buNone/>
              <a:defRPr sz="1200"/>
            </a:lvl3pPr>
            <a:lvl4pPr indent="0" marL="1371189">
              <a:buNone/>
              <a:defRPr sz="1000"/>
            </a:lvl4pPr>
            <a:lvl5pPr indent="0" marL="1828251">
              <a:buNone/>
              <a:defRPr sz="1000"/>
            </a:lvl5pPr>
            <a:lvl6pPr indent="0" marL="2285314">
              <a:buNone/>
              <a:defRPr sz="1000"/>
            </a:lvl6pPr>
            <a:lvl7pPr indent="0" marL="2742377">
              <a:buNone/>
              <a:defRPr sz="1000"/>
            </a:lvl7pPr>
            <a:lvl8pPr indent="0" marL="3199440">
              <a:buNone/>
              <a:defRPr sz="1000"/>
            </a:lvl8pPr>
            <a:lvl9pPr indent="0" marL="3656503">
              <a:buNone/>
              <a:defRPr sz="10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F771093D-7DB8-4A6A-A029-9D81973D60CD}" type="datetime1">
              <a:rPr lang="en-US" smtClean="0"/>
              <a:t>10/14/2023</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563434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numCol="1">
            <a:normAutofit/>
          </a:bodyPr>
          <a:lstStyle>
            <a:lvl1pPr algn="l">
              <a:defRPr b="0" sz="2400"/>
            </a:lvl1pPr>
          </a:lstStyle>
          <a:p>
            <a:r>
              <a:rPr lang="en-US"/>
              <a:t>Click to edit Master title style</a:t>
            </a:r>
            <a:endParaRPr dirty="0" lang="en-US"/>
          </a:p>
        </p:txBody>
      </p:sp>
      <p:sp>
        <p:nvSpPr>
          <p:cNvPr id="3" name="Picture Placeholder 2"/>
          <p:cNvSpPr>
            <a:spLocks noChangeAspect="1" noGrp="1"/>
          </p:cNvSpPr>
          <p:nvPr>
            <p:ph idx="1" type="pic"/>
          </p:nvPr>
        </p:nvSpPr>
        <p:spPr>
          <a:xfrm>
            <a:off x="677334" y="609600"/>
            <a:ext cx="8596668" cy="3845718"/>
          </a:xfrm>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4" name="Text Placeholder 3"/>
          <p:cNvSpPr>
            <a:spLocks noGrp="1"/>
          </p:cNvSpPr>
          <p:nvPr>
            <p:ph idx="2" sz="half" type="body"/>
          </p:nvPr>
        </p:nvSpPr>
        <p:spPr>
          <a:xfrm>
            <a:off x="677334" y="5367338"/>
            <a:ext cx="8596667" cy="674024"/>
          </a:xfrm>
        </p:spPr>
        <p:txBody>
          <a:bodyPr numCol="1">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18640594-07F4-4103-B884-E27B6D38D7E1}" type="datetime1">
              <a:rPr lang="en-US" smtClean="0"/>
              <a:t>10/14/2023</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3794703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numCol="1">
            <a:normAutofit/>
          </a:bodyPr>
          <a:lstStyle>
            <a:lvl1pPr algn="l">
              <a:defRPr b="0" cap="none" sz="4400"/>
            </a:lvl1pPr>
          </a:lstStyle>
          <a:p>
            <a:r>
              <a:rPr lang="en-US"/>
              <a:t>Click to edit Master title style</a:t>
            </a:r>
            <a:endParaRPr dirty="0" lang="en-US"/>
          </a:p>
        </p:txBody>
      </p:sp>
      <p:sp>
        <p:nvSpPr>
          <p:cNvPr id="3" name="Text Placeholder 2"/>
          <p:cNvSpPr>
            <a:spLocks noGrp="1"/>
          </p:cNvSpPr>
          <p:nvPr>
            <p:ph idx="1" type="body"/>
          </p:nvPr>
        </p:nvSpPr>
        <p:spPr>
          <a:xfrm>
            <a:off x="677335" y="4470400"/>
            <a:ext cx="8596668" cy="1570962"/>
          </a:xfrm>
        </p:spPr>
        <p:txBody>
          <a:bodyPr anchor="ctr" numCol="1">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44835792-4F82-4786-88C3-2B56DBACCBBE}" type="datetime1">
              <a:rPr lang="en-US" smtClean="0"/>
              <a:t>10/14/2023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2076987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numCol="1">
            <a:normAutofit/>
          </a:bodyPr>
          <a:lstStyle>
            <a:lvl1pPr algn="l">
              <a:defRPr b="0" cap="none" sz="4400"/>
            </a:lvl1pPr>
          </a:lstStyle>
          <a:p>
            <a:r>
              <a:rPr lang="en-US"/>
              <a:t>Click to edit Master title style</a:t>
            </a:r>
            <a:endParaRPr dirty="0" lang="en-US"/>
          </a:p>
        </p:txBody>
      </p:sp>
      <p:sp>
        <p:nvSpPr>
          <p:cNvPr id="23" name="Text Placeholder 9"/>
          <p:cNvSpPr>
            <a:spLocks noGrp="1"/>
          </p:cNvSpPr>
          <p:nvPr>
            <p:ph idx="13" sz="quarter" type="body"/>
          </p:nvPr>
        </p:nvSpPr>
        <p:spPr>
          <a:xfrm>
            <a:off x="1366139" y="3632200"/>
            <a:ext cx="7224524" cy="381000"/>
          </a:xfrm>
        </p:spPr>
        <p:txBody>
          <a:bodyPr anchor="ctr" numCol="1">
            <a:noAutofit/>
          </a:bodyPr>
          <a:lstStyle>
            <a:lvl1pPr indent="0" marL="0">
              <a:buFontTx/>
              <a:buNone/>
              <a:defRPr sz="1600">
                <a:solidFill>
                  <a:schemeClr val="tx1">
                    <a:lumMod val="50000"/>
                    <a:lumOff val="50000"/>
                  </a:schemeClr>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a:t>Click to edit Master text styles</a:t>
            </a:r>
          </a:p>
        </p:txBody>
      </p:sp>
      <p:sp>
        <p:nvSpPr>
          <p:cNvPr id="3" name="Text Placeholder 2"/>
          <p:cNvSpPr>
            <a:spLocks noGrp="1"/>
          </p:cNvSpPr>
          <p:nvPr>
            <p:ph idx="1" type="body"/>
          </p:nvPr>
        </p:nvSpPr>
        <p:spPr>
          <a:xfrm>
            <a:off x="677335" y="4470400"/>
            <a:ext cx="8596668" cy="1570962"/>
          </a:xfrm>
        </p:spPr>
        <p:txBody>
          <a:bodyPr anchor="ctr" numCol="1">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6E7FD2D1-0E69-4FEF-BC6D-E533340C6B43}" type="datetime1">
              <a:rPr lang="en-US" smtClean="0"/>
              <a:t>10/14/2023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040C0E09-CD17-4EA3-B42E-7E126BA689D1}" type="slidenum">
              <a:rPr lang="en-US" smtClean="0"/>
              <a:t>‹#›</a:t>
            </a:fld>
            <a:endParaRPr lang="en-US"/>
          </a:p>
        </p:txBody>
      </p:sp>
      <p:sp>
        <p:nvSpPr>
          <p:cNvPr id="20" name="TextBox 19"/>
          <p:cNvSpPr txBox="1"/>
          <p:nvPr/>
        </p:nvSpPr>
        <p:spPr>
          <a:xfrm>
            <a:off x="541870" y="790378"/>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Tree>
    <p:extLst>
      <p:ext uri="{BB962C8B-B14F-4D97-AF65-F5344CB8AC3E}">
        <p14:creationId xmlns:p14="http://schemas.microsoft.com/office/powerpoint/2010/main" val="3412938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numCol="1">
            <a:normAutofit/>
          </a:bodyPr>
          <a:lstStyle>
            <a:lvl1pPr algn="l">
              <a:defRPr b="0" cap="none" sz="4400"/>
            </a:lvl1pPr>
          </a:lstStyle>
          <a:p>
            <a:r>
              <a:rPr lang="en-US"/>
              <a:t>Click to edit Master title style</a:t>
            </a:r>
            <a:endParaRPr dirty="0" lang="en-US"/>
          </a:p>
        </p:txBody>
      </p:sp>
      <p:sp>
        <p:nvSpPr>
          <p:cNvPr id="3" name="Text Placeholder 2"/>
          <p:cNvSpPr>
            <a:spLocks noGrp="1"/>
          </p:cNvSpPr>
          <p:nvPr>
            <p:ph idx="1" type="body"/>
          </p:nvPr>
        </p:nvSpPr>
        <p:spPr>
          <a:xfrm>
            <a:off x="677335" y="4527448"/>
            <a:ext cx="8596668" cy="1513914"/>
          </a:xfrm>
        </p:spPr>
        <p:txBody>
          <a:bodyPr anchor="t" numCol="1">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B44C9D3C-2C78-4267-9777-00D8498FEF0C}" type="datetime1">
              <a:rPr lang="en-US" smtClean="0"/>
              <a:t>10/14/2023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22907140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numCol="1">
            <a:normAutofit/>
          </a:bodyPr>
          <a:lstStyle>
            <a:lvl1pPr algn="l">
              <a:defRPr b="0" cap="none" sz="4400"/>
            </a:lvl1pPr>
          </a:lstStyle>
          <a:p>
            <a:r>
              <a:rPr lang="en-US"/>
              <a:t>Click to edit Master title style</a:t>
            </a:r>
            <a:endParaRPr dirty="0" lang="en-US"/>
          </a:p>
        </p:txBody>
      </p:sp>
      <p:sp>
        <p:nvSpPr>
          <p:cNvPr id="23" name="Text Placeholder 9"/>
          <p:cNvSpPr>
            <a:spLocks noGrp="1"/>
          </p:cNvSpPr>
          <p:nvPr>
            <p:ph idx="13" sz="quarter" type="body"/>
          </p:nvPr>
        </p:nvSpPr>
        <p:spPr>
          <a:xfrm>
            <a:off x="677332" y="4013200"/>
            <a:ext cx="8596669" cy="514248"/>
          </a:xfrm>
        </p:spPr>
        <p:txBody>
          <a:bodyPr anchor="b" numCol="1">
            <a:noAutofit/>
          </a:bodyPr>
          <a:lstStyle>
            <a:lvl1pPr indent="0" marL="0">
              <a:buFontTx/>
              <a:buNone/>
              <a:defRPr sz="2400">
                <a:solidFill>
                  <a:schemeClr val="tx1">
                    <a:lumMod val="75000"/>
                    <a:lumOff val="25000"/>
                  </a:schemeClr>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a:t>Click to edit Master text styles</a:t>
            </a:r>
          </a:p>
        </p:txBody>
      </p:sp>
      <p:sp>
        <p:nvSpPr>
          <p:cNvPr id="3" name="Text Placeholder 2"/>
          <p:cNvSpPr>
            <a:spLocks noGrp="1"/>
          </p:cNvSpPr>
          <p:nvPr>
            <p:ph idx="1" type="body"/>
          </p:nvPr>
        </p:nvSpPr>
        <p:spPr>
          <a:xfrm>
            <a:off x="677335" y="4527448"/>
            <a:ext cx="8596668" cy="1513914"/>
          </a:xfrm>
        </p:spPr>
        <p:txBody>
          <a:bodyPr anchor="t" numCol="1">
            <a:normAutofit/>
          </a:bodyPr>
          <a:lstStyle>
            <a:lvl1pPr algn="l" indent="0" marL="0">
              <a:buNone/>
              <a:defRPr sz="18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4988CE4B-FCA2-4AB8-B397-EF060261D8C4}" type="datetime1">
              <a:rPr lang="en-US" smtClean="0"/>
              <a:t>10/14/2023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040C0E09-CD17-4EA3-B42E-7E126BA689D1}" type="slidenum">
              <a:rPr lang="en-US" smtClean="0"/>
              <a:t>‹#›</a:t>
            </a:fld>
            <a:endParaRPr lang="en-US"/>
          </a:p>
        </p:txBody>
      </p:sp>
      <p:sp>
        <p:nvSpPr>
          <p:cNvPr id="24" name="TextBox 23"/>
          <p:cNvSpPr txBox="1"/>
          <p:nvPr/>
        </p:nvSpPr>
        <p:spPr>
          <a:xfrm>
            <a:off x="541870" y="790378"/>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Tree>
    <p:extLst>
      <p:ext uri="{BB962C8B-B14F-4D97-AF65-F5344CB8AC3E}">
        <p14:creationId xmlns:p14="http://schemas.microsoft.com/office/powerpoint/2010/main" val="418523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numCol="1">
            <a:normAutofit/>
          </a:bodyPr>
          <a:lstStyle>
            <a:lvl1pPr algn="l">
              <a:defRPr b="0" cap="none" sz="4400"/>
            </a:lvl1pPr>
          </a:lstStyle>
          <a:p>
            <a:r>
              <a:rPr lang="en-US"/>
              <a:t>Click to edit Master title style</a:t>
            </a:r>
            <a:endParaRPr dirty="0" lang="en-US"/>
          </a:p>
        </p:txBody>
      </p:sp>
      <p:sp>
        <p:nvSpPr>
          <p:cNvPr id="23" name="Text Placeholder 9"/>
          <p:cNvSpPr>
            <a:spLocks noGrp="1"/>
          </p:cNvSpPr>
          <p:nvPr>
            <p:ph idx="13" sz="quarter" type="body"/>
          </p:nvPr>
        </p:nvSpPr>
        <p:spPr>
          <a:xfrm>
            <a:off x="677332" y="4013200"/>
            <a:ext cx="8596669" cy="514248"/>
          </a:xfrm>
        </p:spPr>
        <p:txBody>
          <a:bodyPr anchor="b" numCol="1">
            <a:noAutofit/>
          </a:bodyPr>
          <a:lstStyle>
            <a:lvl1pPr indent="0" marL="0">
              <a:buFontTx/>
              <a:buNone/>
              <a:defRPr sz="2400">
                <a:solidFill>
                  <a:schemeClr val="accent1"/>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a:t>Click to edit Master text styles</a:t>
            </a:r>
          </a:p>
        </p:txBody>
      </p:sp>
      <p:sp>
        <p:nvSpPr>
          <p:cNvPr id="3" name="Text Placeholder 2"/>
          <p:cNvSpPr>
            <a:spLocks noGrp="1"/>
          </p:cNvSpPr>
          <p:nvPr>
            <p:ph idx="1" type="body"/>
          </p:nvPr>
        </p:nvSpPr>
        <p:spPr>
          <a:xfrm>
            <a:off x="677335" y="4527448"/>
            <a:ext cx="8596668" cy="1513914"/>
          </a:xfrm>
        </p:spPr>
        <p:txBody>
          <a:bodyPr anchor="t" numCol="1">
            <a:normAutofit/>
          </a:bodyPr>
          <a:lstStyle>
            <a:lvl1pPr algn="l" indent="0" marL="0">
              <a:buNone/>
              <a:defRPr sz="18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21BB1EBC-45BB-4334-8007-713AE5AFF9E5}" type="datetime1">
              <a:rPr lang="en-US" smtClean="0"/>
              <a:t>10/14/2023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16286614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1B551F23-A252-4E54-AF9F-5E3C768CCB83}" type="datetime1">
              <a:rPr lang="en-US" smtClean="0"/>
              <a:t>10/14/2023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8700833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7967673" y="609599"/>
            <a:ext cx="1304743" cy="5251451"/>
          </a:xfrm>
        </p:spPr>
        <p:txBody>
          <a:bodyPr anchor="ctr" numCol="1" vert="eaVert"/>
          <a:lstStyle/>
          <a:p>
            <a:r>
              <a:rPr lang="en-US"/>
              <a:t>Click to edit Master title style</a:t>
            </a:r>
            <a:endParaRPr dirty="0" lang="en-US"/>
          </a:p>
        </p:txBody>
      </p:sp>
      <p:sp>
        <p:nvSpPr>
          <p:cNvPr id="3" name="Vertical Text Placeholder 2"/>
          <p:cNvSpPr>
            <a:spLocks noGrp="1"/>
          </p:cNvSpPr>
          <p:nvPr>
            <p:ph idx="1" orient="vert" type="body"/>
          </p:nvPr>
        </p:nvSpPr>
        <p:spPr>
          <a:xfrm>
            <a:off x="677335" y="609600"/>
            <a:ext cx="7060150" cy="5251450"/>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FA91FC4B-F935-4577-B1EA-5CF1167C2D01}" type="datetime1">
              <a:rPr lang="en-US" smtClean="0"/>
              <a:t>10/14/2023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040C0E09-CD17-4EA3-B42E-7E126BA689D1}" type="slidenum">
              <a:rPr lang="en-US" smtClean="0"/>
              <a:t>‹#›</a:t>
            </a:fld>
            <a:endParaRPr lang="en-US"/>
          </a:p>
        </p:txBody>
      </p:sp>
    </p:spTree>
    <p:extLst>
      <p:ext uri="{BB962C8B-B14F-4D97-AF65-F5344CB8AC3E}">
        <p14:creationId xmlns:p14="http://schemas.microsoft.com/office/powerpoint/2010/main" val="3191498387"/>
      </p:ext>
    </p:extLst>
  </p:cSld>
  <p:clrMapOvr>
    <a:masterClrMapping/>
  </p:clrMapOvr>
</p:sldLayout>
</file>

<file path=ppt/slideMasters/_rels/slideMaster1.xml.rels><?xml version="1.0" encoding="UTF-8" standalone="yes"?><Relationships xmlns="http://schemas.openxmlformats.org/package/2006/relationships"><Relationship Id="rId17" Target="../slideLayouts/slideLayout16.xml" Type="http://schemas.openxmlformats.org/officeDocument/2006/relationships/slideLayout"/><Relationship Id="rId16" Target="../slideLayouts/slideLayout15.xml" Type="http://schemas.openxmlformats.org/officeDocument/2006/relationships/slideLayout"/><Relationship Id="rId15" Target="../slideLayouts/slideLayout14.xml" Type="http://schemas.openxmlformats.org/officeDocument/2006/relationships/slideLayout"/><Relationship Id="rId14" Target="../slideLayouts/slideLayout13.xml" Type="http://schemas.openxmlformats.org/officeDocument/2006/relationships/slideLayout"/><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b="b" l="l" r="r" t="t"/>
              <a:pathLst>
                <a:path h="6866467" w="3007349">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b="b" l="l" r="r" t="t"/>
              <a:pathLst>
                <a:path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fmla="val 100000" name="adj"/>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b="b" l="l" r="r" t="t"/>
              <a:pathLst>
                <a:path h="6866467" w="2858013">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b="b" l="l" r="r" t="t"/>
              <a:pathLst>
                <a:path h="6858000" w="1290094">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b="b" l="l" r="r" t="t"/>
              <a:pathLst>
                <a:path h="6858000" w="1249825">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fmla="val 100000" name="adj"/>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fmla="val 0" name="adj"/>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anchor="t" bIns="45720" lIns="91440" numCol="1" rIns="91440" rtlCol="0" tIns="45720" vert="horz">
            <a:normAutofit/>
          </a:bodyPr>
          <a:lstStyle/>
          <a:p>
            <a:r>
              <a:rPr lang="en-US"/>
              <a:t>Click to edit Master title style</a:t>
            </a:r>
            <a:endParaRPr dirty="0" lang="en-US"/>
          </a:p>
        </p:txBody>
      </p:sp>
      <p:sp>
        <p:nvSpPr>
          <p:cNvPr id="3" name="Text Placeholder 2"/>
          <p:cNvSpPr>
            <a:spLocks noGrp="1"/>
          </p:cNvSpPr>
          <p:nvPr>
            <p:ph idx="1" type="body"/>
          </p:nvPr>
        </p:nvSpPr>
        <p:spPr>
          <a:xfrm>
            <a:off x="677334" y="2160589"/>
            <a:ext cx="8596668" cy="3880773"/>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a:off x="7205133" y="6041362"/>
            <a:ext cx="911939" cy="365125"/>
          </a:xfrm>
          <a:prstGeom prst="rect">
            <a:avLst/>
          </a:prstGeom>
        </p:spPr>
        <p:txBody>
          <a:bodyPr anchor="ctr" bIns="45720" lIns="91440" numCol="1" rIns="91440" rtlCol="0" tIns="45720" vert="horz"/>
          <a:lstStyle>
            <a:lvl1pPr algn="r">
              <a:defRPr sz="900">
                <a:solidFill>
                  <a:schemeClr val="tx1">
                    <a:tint val="75000"/>
                  </a:schemeClr>
                </a:solidFill>
              </a:defRPr>
            </a:lvl1pPr>
          </a:lstStyle>
          <a:p>
            <a:fld id="{707DA17B-178B-4A8B-BFF7-7C7AB907E412}" type="datetime1">
              <a:rPr lang="en-US" smtClean="0"/>
              <a:t>10/14/2023</a:t>
            </a:fld>
            <a:endParaRPr lang="en-US"/>
          </a:p>
        </p:txBody>
      </p:sp>
      <p:sp>
        <p:nvSpPr>
          <p:cNvPr id="5" name="Footer Placeholder 4"/>
          <p:cNvSpPr>
            <a:spLocks noGrp="1"/>
          </p:cNvSpPr>
          <p:nvPr>
            <p:ph idx="3" sz="quarter" type="ftr"/>
          </p:nvPr>
        </p:nvSpPr>
        <p:spPr>
          <a:xfrm>
            <a:off x="677334" y="6041362"/>
            <a:ext cx="6297612" cy="365125"/>
          </a:xfrm>
          <a:prstGeom prst="rect">
            <a:avLst/>
          </a:prstGeom>
        </p:spPr>
        <p:txBody>
          <a:bodyPr anchor="ctr" bIns="45720" lIns="91440" numCol="1" rIns="91440" rtlCol="0" tIns="45720" vert="horz"/>
          <a:lstStyle>
            <a:lvl1pPr algn="l">
              <a:defRPr sz="900">
                <a:solidFill>
                  <a:schemeClr val="tx1">
                    <a:tint val="75000"/>
                  </a:schemeClr>
                </a:solidFill>
              </a:defRPr>
            </a:lvl1pPr>
          </a:lstStyle>
          <a:p>
            <a:endParaRPr lang="en-US"/>
          </a:p>
        </p:txBody>
      </p:sp>
      <p:sp>
        <p:nvSpPr>
          <p:cNvPr id="6" name="Slide Number Placeholder 5"/>
          <p:cNvSpPr>
            <a:spLocks noGrp="1"/>
          </p:cNvSpPr>
          <p:nvPr>
            <p:ph idx="4" sz="quarter" type="sldNum"/>
          </p:nvPr>
        </p:nvSpPr>
        <p:spPr>
          <a:xfrm>
            <a:off x="8590663" y="6041362"/>
            <a:ext cx="683339" cy="365125"/>
          </a:xfrm>
          <a:prstGeom prst="rect">
            <a:avLst/>
          </a:prstGeom>
        </p:spPr>
        <p:txBody>
          <a:bodyPr anchor="ctr" bIns="45720" lIns="91440" numCol="1" rIns="91440" rtlCol="0" tIns="45720" vert="horz"/>
          <a:lstStyle>
            <a:lvl1pPr algn="r">
              <a:defRPr sz="900">
                <a:solidFill>
                  <a:schemeClr val="accent1"/>
                </a:solidFill>
              </a:defRPr>
            </a:lvl1pPr>
          </a:lstStyle>
          <a:p>
            <a:fld id="{040C0E09-CD17-4EA3-B42E-7E126BA689D1}" type="slidenum">
              <a:rPr lang="en-US" smtClean="0"/>
              <a:t>‹#›</a:t>
            </a:fld>
            <a:endParaRPr lang="en-US"/>
          </a:p>
        </p:txBody>
      </p:sp>
    </p:spTree>
    <p:extLst>
      <p:ext uri="{BB962C8B-B14F-4D97-AF65-F5344CB8AC3E}">
        <p14:creationId xmlns:p14="http://schemas.microsoft.com/office/powerpoint/2010/main" val="3529169461"/>
      </p:ext>
    </p:extLst>
  </p:cSld>
  <p:clrMap accent1="accent1" accent2="accent2" accent3="accent3" accent4="accent4" accent5="accent5" accent6="accent6" bg1="dk1" bg2="dk2" folHlink="folHlink" hlink="hlink" tx1="lt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Lst>
  <p:hf dt="0" ftr="0" hdr="0"/>
  <p:txStyles>
    <p:titleStyle>
      <a:lvl1pPr algn="l" defTabSz="457200" eaLnBrk="1" hangingPunct="1" latinLnBrk="0" rtl="0">
        <a:spcBef>
          <a:spcPct val="0"/>
        </a:spcBef>
        <a:buNone/>
        <a:defRPr kern="1200" sz="36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accent1"/>
        </a:buClr>
        <a:buSzPct val="80000"/>
        <a:buFont charset="2" typeface="Wingdings 3"/>
        <a:buChar char=""/>
        <a:defRPr kern="1200" sz="1800">
          <a:solidFill>
            <a:schemeClr val="tx1">
              <a:lumMod val="75000"/>
              <a:lumOff val="25000"/>
            </a:schemeClr>
          </a:solidFill>
          <a:latin typeface="+mn-lt"/>
          <a:ea typeface="+mn-ea"/>
          <a:cs typeface="+mn-cs"/>
        </a:defRPr>
      </a:lvl1pPr>
      <a:lvl2pPr algn="l" defTabSz="457200" eaLnBrk="1" hangingPunct="1" indent="-285750" latinLnBrk="0" marL="742950" rtl="0">
        <a:spcBef>
          <a:spcPts val="1000"/>
        </a:spcBef>
        <a:spcAft>
          <a:spcPts val="0"/>
        </a:spcAft>
        <a:buClr>
          <a:schemeClr val="accent1"/>
        </a:buClr>
        <a:buSzPct val="80000"/>
        <a:buFont charset="2" typeface="Wingdings 3"/>
        <a:buChar char=""/>
        <a:defRPr kern="1200" sz="1600">
          <a:solidFill>
            <a:schemeClr val="tx1">
              <a:lumMod val="75000"/>
              <a:lumOff val="25000"/>
            </a:schemeClr>
          </a:solidFill>
          <a:latin typeface="+mn-lt"/>
          <a:ea typeface="+mn-ea"/>
          <a:cs typeface="+mn-cs"/>
        </a:defRPr>
      </a:lvl2pPr>
      <a:lvl3pPr algn="l" defTabSz="457200" eaLnBrk="1" hangingPunct="1" indent="-228600" latinLnBrk="0" marL="1143000" rtl="0">
        <a:spcBef>
          <a:spcPts val="1000"/>
        </a:spcBef>
        <a:spcAft>
          <a:spcPts val="0"/>
        </a:spcAft>
        <a:buClr>
          <a:schemeClr val="accent1"/>
        </a:buClr>
        <a:buSzPct val="80000"/>
        <a:buFont charset="2" typeface="Wingdings 3"/>
        <a:buChar char=""/>
        <a:defRPr kern="1200" sz="1400">
          <a:solidFill>
            <a:schemeClr val="tx1">
              <a:lumMod val="75000"/>
              <a:lumOff val="25000"/>
            </a:schemeClr>
          </a:solidFill>
          <a:latin typeface="+mn-lt"/>
          <a:ea typeface="+mn-ea"/>
          <a:cs typeface="+mn-cs"/>
        </a:defRPr>
      </a:lvl3pPr>
      <a:lvl4pPr algn="l" defTabSz="457200" eaLnBrk="1" hangingPunct="1" indent="-228600" latinLnBrk="0" marL="16002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4pPr>
      <a:lvl5pPr algn="l" defTabSz="457200" eaLnBrk="1" hangingPunct="1" indent="-228600" latinLnBrk="0" marL="20574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5pPr>
      <a:lvl6pPr algn="l" defTabSz="457200" eaLnBrk="1" hangingPunct="1" indent="-228600" latinLnBrk="0" marL="25146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6pPr>
      <a:lvl7pPr algn="l" defTabSz="457200" eaLnBrk="1" hangingPunct="1" indent="-228600" latinLnBrk="0" marL="29718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7pPr>
      <a:lvl8pPr algn="l" defTabSz="457200" eaLnBrk="1" hangingPunct="1" indent="-228600" latinLnBrk="0" marL="34290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8pPr>
      <a:lvl9pPr algn="l" defTabSz="457200" eaLnBrk="1" hangingPunct="1" indent="-228600" latinLnBrk="0" marL="38862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8" Target="ppt/slides/#_Toc148187946" Type="http://schemas.openxmlformats.org/officeDocument/2006/relationships/hyperlink"/><Relationship Id="rId7" Target="ppt/slides/#_Toc148187946" Type="http://schemas.openxmlformats.org/officeDocument/2006/relationships/hyperlink"/><Relationship Id="rId6" Target="ppt/slides/#_Toc148187945" Type="http://schemas.openxmlformats.org/officeDocument/2006/relationships/hyperlink"/><Relationship Id="rId5" Target="ppt/slides/#_Toc148187944" Type="http://schemas.openxmlformats.org/officeDocument/2006/relationships/hyperlink"/><Relationship Id="rId4" Target="ppt/slides/#_Toc148187943" Type="http://schemas.openxmlformats.org/officeDocument/2006/relationships/hyperlink"/><Relationship Id="rId3" Target="ppt/slides/#_Toc148187942" Type="http://schemas.openxmlformats.org/officeDocument/2006/relationships/hyperlink"/><Relationship Id="rId2" Target="ppt/slides/#_Toc148187941" Type="http://schemas.openxmlformats.org/officeDocument/2006/relationships/hyperlink"/><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1.jpeg" Type="http://schemas.openxmlformats.org/officeDocument/2006/relationships/image"/><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2.jpe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E8D9D-47D4-8529-A2C1-CE3448C780B6}"/>
              </a:ext>
            </a:extLst>
          </p:cNvPr>
          <p:cNvSpPr>
            <a:spLocks noGrp="1"/>
          </p:cNvSpPr>
          <p:nvPr>
            <p:ph type="ctrTitle"/>
          </p:nvPr>
        </p:nvSpPr>
        <p:spPr/>
        <p:txBody>
          <a:bodyPr numCol="1"/>
          <a:lstStyle/>
          <a:p>
            <a:pPr algn="ctr"/>
            <a:r>
              <a:rPr b="1" dirty="0" lang="en-US" sz="6600">
                <a:latin charset="0" panose="02020603050405020304" pitchFamily="18" typeface="Times New Roman"/>
                <a:cs charset="0" panose="02020603050405020304" pitchFamily="18" typeface="Times New Roman"/>
              </a:rPr>
              <a:t>Hospitality and guest services</a:t>
            </a:r>
          </a:p>
        </p:txBody>
      </p:sp>
      <p:sp>
        <p:nvSpPr>
          <p:cNvPr id="3" name="Subtitle 2">
            <a:extLst>
              <a:ext uri="{FF2B5EF4-FFF2-40B4-BE49-F238E27FC236}">
                <a16:creationId xmlns:a16="http://schemas.microsoft.com/office/drawing/2014/main" id="{B4EF47D6-99AD-295F-362C-038F266EA381}"/>
              </a:ext>
            </a:extLst>
          </p:cNvPr>
          <p:cNvSpPr>
            <a:spLocks noGrp="1"/>
          </p:cNvSpPr>
          <p:nvPr>
            <p:ph idx="1" type="subTitle"/>
          </p:nvPr>
        </p:nvSpPr>
        <p:spPr/>
        <p:txBody>
          <a:bodyPr numCol="1">
            <a:normAutofit/>
          </a:bodyPr>
          <a:lstStyle/>
          <a:p>
            <a:pPr algn="ctr"/>
            <a:r>
              <a:rPr b="1" dirty="0" lang="en-US" sz="2400">
                <a:solidFill>
                  <a:schemeClr val="accent6"/>
                </a:solidFill>
                <a:latin charset="0" panose="02020603050405020304" pitchFamily="18" typeface="Times New Roman"/>
                <a:cs charset="0" panose="02020603050405020304" pitchFamily="18" typeface="Times New Roman"/>
              </a:rPr>
              <a:t>Student ID-2246648</a:t>
            </a:r>
          </a:p>
          <a:p>
            <a:pPr algn="ctr"/>
            <a:r>
              <a:rPr b="1" dirty="0" lang="en-US" sz="2400">
                <a:solidFill>
                  <a:schemeClr val="accent6"/>
                </a:solidFill>
                <a:latin charset="0" panose="02020603050405020304" pitchFamily="18" typeface="Times New Roman"/>
                <a:cs charset="0" panose="02020603050405020304" pitchFamily="18" typeface="Times New Roman"/>
              </a:rPr>
              <a:t>Submitted by- Sabine Studane</a:t>
            </a:r>
          </a:p>
        </p:txBody>
      </p:sp>
      <p:sp>
        <p:nvSpPr>
          <p:cNvPr id="4" name="Slide Number Placeholder 3">
            <a:extLst>
              <a:ext uri="{FF2B5EF4-FFF2-40B4-BE49-F238E27FC236}">
                <a16:creationId xmlns:a16="http://schemas.microsoft.com/office/drawing/2014/main" id="{7ACBED7A-72E3-37CF-C6CE-8E80FDAD917A}"/>
              </a:ext>
            </a:extLst>
          </p:cNvPr>
          <p:cNvSpPr>
            <a:spLocks noGrp="1"/>
          </p:cNvSpPr>
          <p:nvPr>
            <p:ph idx="12" sz="quarter" type="sldNum"/>
          </p:nvPr>
        </p:nvSpPr>
        <p:spPr/>
        <p:txBody>
          <a:bodyPr numCol="1"/>
          <a:lstStyle/>
          <a:p>
            <a:fld id="{040C0E09-CD17-4EA3-B42E-7E126BA689D1}" type="slidenum">
              <a:rPr lang="en-US" smtClean="0"/>
              <a:t>s1</a:t>
            </a:fld>
            <a:endParaRPr lang="en-US"/>
          </a:p>
        </p:txBody>
      </p:sp>
    </p:spTree>
    <p:extLst>
      <p:ext uri="{BB962C8B-B14F-4D97-AF65-F5344CB8AC3E}">
        <p14:creationId xmlns:p14="http://schemas.microsoft.com/office/powerpoint/2010/main" val="223697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DD79F-218F-EF3C-C5FB-75F0E62083F5}"/>
              </a:ext>
            </a:extLst>
          </p:cNvPr>
          <p:cNvSpPr>
            <a:spLocks noGrp="1"/>
          </p:cNvSpPr>
          <p:nvPr>
            <p:ph type="title"/>
          </p:nvPr>
        </p:nvSpPr>
        <p:spPr/>
        <p:txBody>
          <a:bodyPr numCol="1"/>
          <a:lstStyle/>
          <a:p>
            <a:r>
              <a:rPr b="1" dirty="0" lang="en-US">
                <a:latin charset="0" panose="02020603050405020304" pitchFamily="18" typeface="Times New Roman"/>
                <a:cs charset="0" panose="02020603050405020304" pitchFamily="18" typeface="Times New Roman"/>
              </a:rPr>
              <a:t>Table of contents</a:t>
            </a:r>
          </a:p>
        </p:txBody>
      </p:sp>
      <p:sp>
        <p:nvSpPr>
          <p:cNvPr id="4" name="Rectangle 1">
            <a:extLst>
              <a:ext uri="{FF2B5EF4-FFF2-40B4-BE49-F238E27FC236}">
                <a16:creationId xmlns:a16="http://schemas.microsoft.com/office/drawing/2014/main" id="{4ED28139-71A3-67CD-6866-831B55FABC35}"/>
              </a:ext>
            </a:extLst>
          </p:cNvPr>
          <p:cNvSpPr>
            <a:spLocks noChangeArrowheads="1" noGrp="1"/>
          </p:cNvSpPr>
          <p:nvPr>
            <p:ph idx="1"/>
          </p:nvPr>
        </p:nvSpPr>
        <p:spPr>
          <a:xfrm>
            <a:off x="838200" y="2600924"/>
            <a:ext cx="11277446" cy="2800767"/>
          </a:xfrm>
          <a:prstGeom prst="rect">
            <a:avLst/>
          </a:prstGeom>
          <a:solidFill>
            <a:schemeClr val="bg2"/>
          </a:solidFill>
          <a:ln>
            <a:noFill/>
          </a:ln>
          <a:effectLst/>
        </p:spPr>
        <p:txBody>
          <a:bodyPr anchor="ctr" anchorCtr="0" bIns="45720" compatLnSpc="1" lIns="91440" numCol="1" rIns="91440" tIns="45720" vert="horz" wrap="none">
            <a:prstTxWarp prst="textNoShape">
              <a:avLst/>
            </a:prstTxWarp>
            <a:spAutoFit/>
          </a:bodyPr>
          <a:lstStyle>
            <a:lvl1pPr eaLnBrk="0" fontAlgn="base" hangingPunct="0">
              <a:spcBef>
                <a:spcPct val="0"/>
              </a:spcBef>
              <a:spcAft>
                <a:spcPct val="0"/>
              </a:spcAft>
              <a:tabLst>
                <a:tab algn="r" pos="5937250"/>
              </a:tabLst>
              <a:defRPr>
                <a:solidFill>
                  <a:schemeClr val="tx1"/>
                </a:solidFill>
                <a:latin charset="0" panose="020B0604020202020204" pitchFamily="34" typeface="Arial"/>
              </a:defRPr>
            </a:lvl1pPr>
            <a:lvl2pPr eaLnBrk="0" fontAlgn="base" hangingPunct="0">
              <a:spcBef>
                <a:spcPct val="0"/>
              </a:spcBef>
              <a:spcAft>
                <a:spcPct val="0"/>
              </a:spcAft>
              <a:tabLst>
                <a:tab algn="r" pos="5937250"/>
              </a:tabLst>
              <a:defRPr>
                <a:solidFill>
                  <a:schemeClr val="tx1"/>
                </a:solidFill>
                <a:latin charset="0" panose="020B0604020202020204" pitchFamily="34" typeface="Arial"/>
              </a:defRPr>
            </a:lvl2pPr>
            <a:lvl3pPr eaLnBrk="0" fontAlgn="base" hangingPunct="0">
              <a:spcBef>
                <a:spcPct val="0"/>
              </a:spcBef>
              <a:spcAft>
                <a:spcPct val="0"/>
              </a:spcAft>
              <a:tabLst>
                <a:tab algn="r" pos="5937250"/>
              </a:tabLst>
              <a:defRPr>
                <a:solidFill>
                  <a:schemeClr val="tx1"/>
                </a:solidFill>
                <a:latin charset="0" panose="020B0604020202020204" pitchFamily="34" typeface="Arial"/>
              </a:defRPr>
            </a:lvl3pPr>
            <a:lvl4pPr eaLnBrk="0" fontAlgn="base" hangingPunct="0">
              <a:spcBef>
                <a:spcPct val="0"/>
              </a:spcBef>
              <a:spcAft>
                <a:spcPct val="0"/>
              </a:spcAft>
              <a:tabLst>
                <a:tab algn="r" pos="5937250"/>
              </a:tabLst>
              <a:defRPr>
                <a:solidFill>
                  <a:schemeClr val="tx1"/>
                </a:solidFill>
                <a:latin charset="0" panose="020B0604020202020204" pitchFamily="34" typeface="Arial"/>
              </a:defRPr>
            </a:lvl4pPr>
            <a:lvl5pPr eaLnBrk="0" fontAlgn="base" hangingPunct="0">
              <a:spcBef>
                <a:spcPct val="0"/>
              </a:spcBef>
              <a:spcAft>
                <a:spcPct val="0"/>
              </a:spcAft>
              <a:tabLst>
                <a:tab algn="r" pos="5937250"/>
              </a:tabLst>
              <a:defRPr>
                <a:solidFill>
                  <a:schemeClr val="tx1"/>
                </a:solidFill>
                <a:latin charset="0" panose="020B0604020202020204" pitchFamily="34" typeface="Arial"/>
              </a:defRPr>
            </a:lvl5pPr>
            <a:lvl6pPr eaLnBrk="0" fontAlgn="base" hangingPunct="0">
              <a:spcBef>
                <a:spcPct val="0"/>
              </a:spcBef>
              <a:spcAft>
                <a:spcPct val="0"/>
              </a:spcAft>
              <a:tabLst>
                <a:tab algn="r" pos="5937250"/>
              </a:tabLst>
              <a:defRPr>
                <a:solidFill>
                  <a:schemeClr val="tx1"/>
                </a:solidFill>
                <a:latin charset="0" panose="020B0604020202020204" pitchFamily="34" typeface="Arial"/>
              </a:defRPr>
            </a:lvl6pPr>
            <a:lvl7pPr eaLnBrk="0" fontAlgn="base" hangingPunct="0">
              <a:spcBef>
                <a:spcPct val="0"/>
              </a:spcBef>
              <a:spcAft>
                <a:spcPct val="0"/>
              </a:spcAft>
              <a:tabLst>
                <a:tab algn="r" pos="5937250"/>
              </a:tabLst>
              <a:defRPr>
                <a:solidFill>
                  <a:schemeClr val="tx1"/>
                </a:solidFill>
                <a:latin charset="0" panose="020B0604020202020204" pitchFamily="34" typeface="Arial"/>
              </a:defRPr>
            </a:lvl7pPr>
            <a:lvl8pPr eaLnBrk="0" fontAlgn="base" hangingPunct="0">
              <a:spcBef>
                <a:spcPct val="0"/>
              </a:spcBef>
              <a:spcAft>
                <a:spcPct val="0"/>
              </a:spcAft>
              <a:tabLst>
                <a:tab algn="r" pos="5937250"/>
              </a:tabLst>
              <a:defRPr>
                <a:solidFill>
                  <a:schemeClr val="tx1"/>
                </a:solidFill>
                <a:latin charset="0" panose="020B0604020202020204" pitchFamily="34" typeface="Arial"/>
              </a:defRPr>
            </a:lvl8pPr>
            <a:lvl9pPr eaLnBrk="0" fontAlgn="base" hangingPunct="0">
              <a:spcBef>
                <a:spcPct val="0"/>
              </a:spcBef>
              <a:spcAft>
                <a:spcPct val="0"/>
              </a:spcAft>
              <a:tabLst>
                <a:tab algn="r" pos="5937250"/>
              </a:tabLst>
              <a:defRPr>
                <a:solidFill>
                  <a:schemeClr val="tx1"/>
                </a:solidFill>
                <a:latin charset="0" panose="020B0604020202020204" pitchFamily="34" typeface="Arial"/>
              </a:defRPr>
            </a:lvl9pPr>
          </a:lstStyle>
          <a:p>
            <a:pPr algn="l" defTabSz="914400" eaLnBrk="0" fontAlgn="base" hangingPunct="0" indent="0" latinLnBrk="0" lvl="0" marL="0" marR="0" rtl="0">
              <a:lnSpc>
                <a:spcPct val="100000"/>
              </a:lnSpc>
              <a:spcBef>
                <a:spcPct val="0"/>
              </a:spcBef>
              <a:spcAft>
                <a:spcPct val="0"/>
              </a:spcAft>
              <a:buClrTx/>
              <a:buSzTx/>
              <a:buFontTx/>
              <a:buNone/>
              <a:tabLst>
                <a:tab algn="r" pos="5937250"/>
              </a:tabLst>
            </a:pPr>
            <a:r>
              <a:rPr b="1" baseline="0" cap="none" dirty="0" i="0" kumimoji="0" lang="en-US" normalizeH="0" strike="noStrike" sz="2800" u="sng">
                <a:ln>
                  <a:noFill/>
                </a:ln>
                <a:solidFill>
                  <a:schemeClr val="accent1"/>
                </a:solidFill>
                <a:effectLst/>
                <a:latin charset="0" panose="02020603050405020304" pitchFamily="18" typeface="Times New Roman"/>
                <a:ea charset="0" panose="020F0502020204030204" pitchFamily="34" typeface="Calibri"/>
                <a:cs charset="0" panose="02020603050405020304" pitchFamily="18" typeface="Times New Roman"/>
                <a:hlinkClick r:id="rId2">
                  <a:extLst>
                    <a:ext uri="{A12FA001-AC4F-418D-AE19-62706E023703}">
                      <ahyp:hlinkClr xmlns:ahyp="http://schemas.microsoft.com/office/drawing/2018/hyperlinkcolor" val="tx"/>
                    </a:ext>
                  </a:extLst>
                </a:hlinkClick>
              </a:rPr>
              <a:t>Introduction</a:t>
            </a:r>
            <a:endParaRPr b="1" baseline="0" cap="none" dirty="0" i="0" kumimoji="0" lang="en-US" normalizeH="0" strike="noStrike" sz="3600" u="none">
              <a:ln>
                <a:noFill/>
              </a:ln>
              <a:solidFill>
                <a:schemeClr val="accent1"/>
              </a:solidFill>
              <a:effectLst/>
              <a:latin charset="0" panose="02020603050405020304" pitchFamily="18" typeface="Times New Roman"/>
              <a:cs charset="0" panose="02020603050405020304" pitchFamily="18" typeface="Times New Roman"/>
            </a:endParaRPr>
          </a:p>
          <a:p>
            <a:pPr algn="l" defTabSz="914400" eaLnBrk="0" fontAlgn="base" hangingPunct="0" indent="0" latinLnBrk="0" lvl="0" marL="0" marR="0" rtl="0">
              <a:lnSpc>
                <a:spcPct val="100000"/>
              </a:lnSpc>
              <a:spcBef>
                <a:spcPct val="0"/>
              </a:spcBef>
              <a:spcAft>
                <a:spcPct val="0"/>
              </a:spcAft>
              <a:buClrTx/>
              <a:buSzTx/>
              <a:buFontTx/>
              <a:buNone/>
              <a:tabLst>
                <a:tab algn="r" pos="5937250"/>
              </a:tabLst>
            </a:pPr>
            <a:r>
              <a:rPr b="1" baseline="0" cap="none" dirty="0" i="0" kumimoji="0" lang="en-US" normalizeH="0" strike="noStrike" sz="2800" u="sng">
                <a:ln>
                  <a:noFill/>
                </a:ln>
                <a:solidFill>
                  <a:schemeClr val="accent1"/>
                </a:solidFill>
                <a:effectLst/>
                <a:latin charset="0" panose="02020603050405020304" pitchFamily="18" typeface="Times New Roman"/>
                <a:ea charset="0" panose="020F0502020204030204" pitchFamily="34" typeface="Calibri"/>
                <a:cs charset="0" panose="02020603050405020304" pitchFamily="18" typeface="Times New Roman"/>
                <a:hlinkClick r:id="rId3">
                  <a:extLst>
                    <a:ext uri="{A12FA001-AC4F-418D-AE19-62706E023703}">
                      <ahyp:hlinkClr xmlns:ahyp="http://schemas.microsoft.com/office/drawing/2018/hyperlinkcolor" val="tx"/>
                    </a:ext>
                  </a:extLst>
                </a:hlinkClick>
              </a:rPr>
              <a:t>Hotel’s main consumers</a:t>
            </a:r>
            <a:endParaRPr b="1" baseline="0" cap="none" dirty="0" i="0" kumimoji="0" lang="en-US" normalizeH="0" strike="noStrike" sz="3600" u="none">
              <a:ln>
                <a:noFill/>
              </a:ln>
              <a:solidFill>
                <a:schemeClr val="accent1"/>
              </a:solidFill>
              <a:effectLst/>
              <a:latin charset="0" panose="02020603050405020304" pitchFamily="18" typeface="Times New Roman"/>
              <a:cs charset="0" panose="02020603050405020304" pitchFamily="18" typeface="Times New Roman"/>
            </a:endParaRPr>
          </a:p>
          <a:p>
            <a:pPr algn="l" defTabSz="914400" eaLnBrk="0" fontAlgn="base" hangingPunct="0" indent="0" latinLnBrk="0" lvl="0" marL="0" marR="0" rtl="0">
              <a:lnSpc>
                <a:spcPct val="100000"/>
              </a:lnSpc>
              <a:spcBef>
                <a:spcPct val="0"/>
              </a:spcBef>
              <a:spcAft>
                <a:spcPct val="0"/>
              </a:spcAft>
              <a:buClrTx/>
              <a:buSzTx/>
              <a:buFontTx/>
              <a:buNone/>
              <a:tabLst>
                <a:tab algn="r" pos="5937250"/>
              </a:tabLst>
            </a:pPr>
            <a:r>
              <a:rPr b="1" baseline="0" cap="none" dirty="0" i="0" kumimoji="0" lang="en-US" normalizeH="0" strike="noStrike" sz="2800" u="sng">
                <a:ln>
                  <a:noFill/>
                </a:ln>
                <a:solidFill>
                  <a:schemeClr val="accent1"/>
                </a:solidFill>
                <a:effectLst/>
                <a:latin charset="0" panose="02020603050405020304" pitchFamily="18" typeface="Times New Roman"/>
                <a:ea charset="0" panose="020F0502020204030204" pitchFamily="34" typeface="Calibri"/>
                <a:cs charset="0" panose="02020603050405020304" pitchFamily="18" typeface="Times New Roman"/>
                <a:hlinkClick r:id="rId4">
                  <a:extLst>
                    <a:ext uri="{A12FA001-AC4F-418D-AE19-62706E023703}">
                      <ahyp:hlinkClr xmlns:ahyp="http://schemas.microsoft.com/office/drawing/2018/hyperlinkcolor" val="tx"/>
                    </a:ext>
                  </a:extLst>
                </a:hlinkClick>
              </a:rPr>
              <a:t>The nature, scope and role of guest services</a:t>
            </a:r>
            <a:endParaRPr b="1" baseline="0" cap="none" dirty="0" i="0" kumimoji="0" lang="en-US" normalizeH="0" strike="noStrike" sz="3600" u="none">
              <a:ln>
                <a:noFill/>
              </a:ln>
              <a:solidFill>
                <a:schemeClr val="accent1"/>
              </a:solidFill>
              <a:effectLst/>
              <a:latin charset="0" panose="02020603050405020304" pitchFamily="18" typeface="Times New Roman"/>
              <a:cs charset="0" panose="02020603050405020304" pitchFamily="18" typeface="Times New Roman"/>
            </a:endParaRPr>
          </a:p>
          <a:p>
            <a:pPr algn="l" defTabSz="914400" eaLnBrk="0" fontAlgn="base" hangingPunct="0" indent="0" latinLnBrk="0" lvl="0" marL="0" marR="0" rtl="0">
              <a:lnSpc>
                <a:spcPct val="100000"/>
              </a:lnSpc>
              <a:spcBef>
                <a:spcPct val="0"/>
              </a:spcBef>
              <a:spcAft>
                <a:spcPct val="0"/>
              </a:spcAft>
              <a:buClrTx/>
              <a:buSzTx/>
              <a:buFontTx/>
              <a:buNone/>
              <a:tabLst>
                <a:tab algn="r" pos="5937250"/>
              </a:tabLst>
            </a:pPr>
            <a:r>
              <a:rPr b="1" baseline="0" cap="none" dirty="0" i="0" kumimoji="0" lang="en-US" normalizeH="0" strike="noStrike" sz="2800" u="sng">
                <a:ln>
                  <a:noFill/>
                </a:ln>
                <a:solidFill>
                  <a:schemeClr val="accent1"/>
                </a:solidFill>
                <a:effectLst/>
                <a:latin charset="0" panose="02020603050405020304" pitchFamily="18" typeface="Times New Roman"/>
                <a:ea charset="0" panose="020F0502020204030204" pitchFamily="34" typeface="Calibri"/>
                <a:cs charset="0" panose="02020603050405020304" pitchFamily="18" typeface="Times New Roman"/>
                <a:hlinkClick r:id="rId5">
                  <a:extLst>
                    <a:ext uri="{A12FA001-AC4F-418D-AE19-62706E023703}">
                      <ahyp:hlinkClr xmlns:ahyp="http://schemas.microsoft.com/office/drawing/2018/hyperlinkcolor" val="tx"/>
                    </a:ext>
                  </a:extLst>
                </a:hlinkClick>
              </a:rPr>
              <a:t>Importance of hospitality and how hotels meet/exceed guest expectations</a:t>
            </a:r>
            <a:endParaRPr b="1" baseline="0" cap="none" dirty="0" i="0" kumimoji="0" lang="en-US" normalizeH="0" strike="noStrike" sz="3600" u="none">
              <a:ln>
                <a:noFill/>
              </a:ln>
              <a:solidFill>
                <a:schemeClr val="accent1"/>
              </a:solidFill>
              <a:effectLst/>
              <a:latin charset="0" panose="02020603050405020304" pitchFamily="18" typeface="Times New Roman"/>
              <a:cs charset="0" panose="02020603050405020304" pitchFamily="18" typeface="Times New Roman"/>
            </a:endParaRPr>
          </a:p>
          <a:p>
            <a:pPr algn="l" defTabSz="914400" eaLnBrk="0" fontAlgn="base" hangingPunct="0" indent="0" latinLnBrk="0" lvl="0" marL="0" marR="0" rtl="0">
              <a:lnSpc>
                <a:spcPct val="100000"/>
              </a:lnSpc>
              <a:spcBef>
                <a:spcPct val="0"/>
              </a:spcBef>
              <a:spcAft>
                <a:spcPct val="0"/>
              </a:spcAft>
              <a:buClrTx/>
              <a:buSzTx/>
              <a:buFontTx/>
              <a:buNone/>
              <a:tabLst>
                <a:tab algn="r" pos="5937250"/>
              </a:tabLst>
            </a:pPr>
            <a:r>
              <a:rPr b="1" baseline="0" cap="none" dirty="0" i="0" kumimoji="0" lang="en-US" normalizeH="0" strike="noStrike" sz="2800" u="sng">
                <a:ln>
                  <a:noFill/>
                </a:ln>
                <a:solidFill>
                  <a:schemeClr val="accent1"/>
                </a:solidFill>
                <a:effectLst/>
                <a:latin charset="0" panose="02020603050405020304" pitchFamily="18" typeface="Times New Roman"/>
                <a:ea charset="0" panose="020F0502020204030204" pitchFamily="34" typeface="Calibri"/>
                <a:cs charset="0" panose="02020603050405020304" pitchFamily="18" typeface="Times New Roman"/>
                <a:hlinkClick r:id="rId6">
                  <a:extLst>
                    <a:ext uri="{A12FA001-AC4F-418D-AE19-62706E023703}">
                      <ahyp:hlinkClr xmlns:ahyp="http://schemas.microsoft.com/office/drawing/2018/hyperlinkcolor" val="tx"/>
                    </a:ext>
                  </a:extLst>
                </a:hlinkClick>
              </a:rPr>
              <a:t>Conclusion</a:t>
            </a:r>
            <a:endParaRPr b="1" baseline="0" cap="none" dirty="0" i="0" kumimoji="0" lang="en-US" normalizeH="0" strike="noStrike" sz="2800" u="sng">
              <a:ln>
                <a:noFill/>
              </a:ln>
              <a:solidFill>
                <a:schemeClr val="accent1"/>
              </a:solidFill>
              <a:effectLst/>
              <a:latin charset="0" panose="02020603050405020304" pitchFamily="18" typeface="Times New Roman"/>
              <a:ea charset="0" panose="020F0502020204030204" pitchFamily="34" typeface="Calibri"/>
              <a:cs charset="0" panose="02020603050405020304" pitchFamily="18" typeface="Times New Roman"/>
              <a:hlinkClick r:id="rId7">
                <a:extLst>
                  <a:ext uri="{A12FA001-AC4F-418D-AE19-62706E023703}">
                    <ahyp:hlinkClr xmlns:ahyp="http://schemas.microsoft.com/office/drawing/2018/hyperlinkcolor" val="tx"/>
                  </a:ext>
                </a:extLst>
              </a:hlinkClick>
            </a:endParaRPr>
          </a:p>
          <a:p>
            <a:pPr algn="l" defTabSz="914400" eaLnBrk="0" fontAlgn="base" hangingPunct="0" indent="0" latinLnBrk="0" lvl="0" marL="0" marR="0" rtl="0">
              <a:lnSpc>
                <a:spcPct val="100000"/>
              </a:lnSpc>
              <a:spcBef>
                <a:spcPct val="0"/>
              </a:spcBef>
              <a:spcAft>
                <a:spcPct val="0"/>
              </a:spcAft>
              <a:buClrTx/>
              <a:buSzTx/>
              <a:buFontTx/>
              <a:buNone/>
              <a:tabLst>
                <a:tab algn="r" pos="5937250"/>
              </a:tabLst>
            </a:pPr>
            <a:r>
              <a:rPr b="1" baseline="0" cap="none" dirty="0" i="0" kumimoji="0" lang="en-US" normalizeH="0" strike="noStrike" sz="2800" u="sng">
                <a:ln>
                  <a:noFill/>
                </a:ln>
                <a:solidFill>
                  <a:schemeClr val="accent1"/>
                </a:solidFill>
                <a:effectLst/>
                <a:latin charset="0" panose="02020603050405020304" pitchFamily="18" typeface="Times New Roman"/>
                <a:ea charset="0" panose="020F0502020204030204" pitchFamily="34" typeface="Calibri"/>
                <a:cs charset="0" panose="02020603050405020304" pitchFamily="18" typeface="Times New Roman"/>
                <a:hlinkClick r:id="rId8">
                  <a:extLst>
                    <a:ext uri="{A12FA001-AC4F-418D-AE19-62706E023703}">
                      <ahyp:hlinkClr xmlns:ahyp="http://schemas.microsoft.com/office/drawing/2018/hyperlinkcolor" val="tx"/>
                    </a:ext>
                  </a:extLst>
                </a:hlinkClick>
              </a:rPr>
              <a:t>References</a:t>
            </a:r>
            <a:r>
              <a:rPr b="1" baseline="0" cap="none" dirty="0" i="0" kumimoji="0" lang="en-US" normalizeH="0" strike="noStrike" sz="3600" u="none">
                <a:ln>
                  <a:noFill/>
                </a:ln>
                <a:solidFill>
                  <a:schemeClr val="accent1"/>
                </a:solidFill>
                <a:effectLst/>
                <a:latin charset="0" panose="02020603050405020304" pitchFamily="18" typeface="Times New Roman"/>
                <a:cs charset="0" panose="02020603050405020304" pitchFamily="18" typeface="Times New Roman"/>
              </a:rPr>
              <a:t> </a:t>
            </a:r>
            <a:endParaRPr b="1" baseline="0" cap="none" dirty="0" i="0" kumimoji="0" lang="en-US" normalizeH="0" strike="noStrike" sz="5400" u="none">
              <a:ln>
                <a:noFill/>
              </a:ln>
              <a:solidFill>
                <a:schemeClr val="accent1"/>
              </a:solidFill>
              <a:effectLst/>
              <a:latin charset="0" panose="02020603050405020304" pitchFamily="18" typeface="Times New Roman"/>
              <a:cs charset="0" panose="02020603050405020304" pitchFamily="18" typeface="Times New Roman"/>
            </a:endParaRPr>
          </a:p>
        </p:txBody>
      </p:sp>
      <p:sp>
        <p:nvSpPr>
          <p:cNvPr id="5" name="Slide Number Placeholder 4">
            <a:extLst>
              <a:ext uri="{FF2B5EF4-FFF2-40B4-BE49-F238E27FC236}">
                <a16:creationId xmlns:a16="http://schemas.microsoft.com/office/drawing/2014/main" id="{5F9678B9-4ACB-9C79-F847-A8EBF0F1F74B}"/>
              </a:ext>
            </a:extLst>
          </p:cNvPr>
          <p:cNvSpPr>
            <a:spLocks noGrp="1"/>
          </p:cNvSpPr>
          <p:nvPr>
            <p:ph idx="12" sz="quarter" type="sldNum"/>
          </p:nvPr>
        </p:nvSpPr>
        <p:spPr/>
        <p:txBody>
          <a:bodyPr numCol="1"/>
          <a:lstStyle/>
          <a:p>
            <a:fld id="{040C0E09-CD17-4EA3-B42E-7E126BA689D1}" type="slidenum">
              <a:rPr lang="en-US" smtClean="0"/>
              <a:t>2</a:t>
            </a:fld>
            <a:endParaRPr lang="en-US"/>
          </a:p>
        </p:txBody>
      </p:sp>
    </p:spTree>
    <p:extLst>
      <p:ext uri="{BB962C8B-B14F-4D97-AF65-F5344CB8AC3E}">
        <p14:creationId xmlns:p14="http://schemas.microsoft.com/office/powerpoint/2010/main" val="304349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D304F-F1DF-65ED-2BF2-958CEC24AF23}"/>
              </a:ext>
            </a:extLst>
          </p:cNvPr>
          <p:cNvSpPr>
            <a:spLocks noGrp="1"/>
          </p:cNvSpPr>
          <p:nvPr>
            <p:ph type="title"/>
          </p:nvPr>
        </p:nvSpPr>
        <p:spPr/>
        <p:txBody>
          <a:bodyPr numCol="1"/>
          <a:lstStyle/>
          <a:p>
            <a:r>
              <a:rPr b="1" dirty="0" lang="en-US">
                <a:latin charset="0" panose="02020603050405020304" pitchFamily="18" typeface="Times New Roman"/>
                <a:cs charset="0" panose="02020603050405020304" pitchFamily="18" typeface="Times New Roman"/>
              </a:rPr>
              <a:t>Introduction</a:t>
            </a:r>
          </a:p>
        </p:txBody>
      </p:sp>
      <p:sp>
        <p:nvSpPr>
          <p:cNvPr id="3" name="Content Placeholder 2">
            <a:extLst>
              <a:ext uri="{FF2B5EF4-FFF2-40B4-BE49-F238E27FC236}">
                <a16:creationId xmlns:a16="http://schemas.microsoft.com/office/drawing/2014/main" id="{FB3F45CD-BBE4-06C3-BF73-7D2813416F16}"/>
              </a:ext>
            </a:extLst>
          </p:cNvPr>
          <p:cNvSpPr>
            <a:spLocks noGrp="1"/>
          </p:cNvSpPr>
          <p:nvPr>
            <p:ph idx="1"/>
          </p:nvPr>
        </p:nvSpPr>
        <p:spPr/>
        <p:txBody>
          <a:bodyPr numCol="1"/>
          <a:lstStyle/>
          <a:p>
            <a:pPr algn="just" indent="0" marL="0">
              <a:buNone/>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The height of elegance and luxury, Sofitel is well-known for its outstanding reputation around the world in the hotel industry and serves a wide range of customers looking for top-notch service. Due to their exceptional locations in some of the world's most alluring areas, Sofitel hotels are known for drawing in a sophisticated and discerning clientele. The majority of the hotel's clientele consists of affluent lifestyle enthusiasts as well as business and leisure tourists. Because of Sofitel's continuous dedication to providing an extraordinary guest experience by fusing the best aspects of the local way of life with French art de vivre, this group is particularly drawn to the hotel. Sofitel is a popular choice among travelers because to its extensive array of top-notch guest services and amenities. Every aspect of a guest's stay at Sofitel is catered to, from luxurious suites and excellent dining options to state-of-the-art meeting spaces, spas, and fitness centers.</a:t>
            </a:r>
          </a:p>
          <a:p>
            <a:endParaRPr dirty="0" lang="en-US"/>
          </a:p>
        </p:txBody>
      </p:sp>
      <p:sp>
        <p:nvSpPr>
          <p:cNvPr id="6" name="Slide Number Placeholder 5">
            <a:extLst>
              <a:ext uri="{FF2B5EF4-FFF2-40B4-BE49-F238E27FC236}">
                <a16:creationId xmlns:a16="http://schemas.microsoft.com/office/drawing/2014/main" id="{EFB27DCC-B7F0-1127-48A6-21713EB03976}"/>
              </a:ext>
            </a:extLst>
          </p:cNvPr>
          <p:cNvSpPr>
            <a:spLocks noGrp="1"/>
          </p:cNvSpPr>
          <p:nvPr>
            <p:ph idx="12" sz="quarter" type="sldNum"/>
          </p:nvPr>
        </p:nvSpPr>
        <p:spPr/>
        <p:txBody>
          <a:bodyPr numCol="1"/>
          <a:lstStyle/>
          <a:p>
            <a:fld id="{040C0E09-CD17-4EA3-B42E-7E126BA689D1}" type="slidenum">
              <a:rPr lang="en-US" smtClean="0"/>
              <a:t>3</a:t>
            </a:fld>
            <a:endParaRPr lang="en-US"/>
          </a:p>
        </p:txBody>
      </p:sp>
    </p:spTree>
    <p:extLst>
      <p:ext uri="{BB962C8B-B14F-4D97-AF65-F5344CB8AC3E}">
        <p14:creationId xmlns:p14="http://schemas.microsoft.com/office/powerpoint/2010/main" val="1634808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D304F-F1DF-65ED-2BF2-958CEC24AF23}"/>
              </a:ext>
            </a:extLst>
          </p:cNvPr>
          <p:cNvSpPr>
            <a:spLocks noGrp="1"/>
          </p:cNvSpPr>
          <p:nvPr>
            <p:ph type="title"/>
          </p:nvPr>
        </p:nvSpPr>
        <p:spPr>
          <a:xfrm>
            <a:off x="838200" y="177454"/>
            <a:ext cx="10515600" cy="1897547"/>
          </a:xfrm>
        </p:spPr>
        <p:txBody>
          <a:bodyPr numCol="1">
            <a:noAutofit/>
          </a:bodyPr>
          <a:lstStyle/>
          <a:p>
            <a:r>
              <a:rPr b="1" dirty="0" kern="0" lang="en-US">
                <a:effectLst/>
                <a:latin charset="0" panose="02020603050405020304" pitchFamily="18" typeface="Times New Roman"/>
                <a:ea charset="0" panose="02020603050405020304" pitchFamily="18" typeface="Times New Roman"/>
                <a:cs charset="0" panose="02020603050405020304" pitchFamily="18" typeface="Times New Roman"/>
              </a:rPr>
              <a:t>Hotel’s main consumers</a:t>
            </a:r>
            <a:br>
              <a:rPr b="1" dirty="0" kern="0" lang="en-US">
                <a:effectLst/>
                <a:latin charset="0" panose="02020603050405020304" pitchFamily="18" typeface="Times New Roman"/>
                <a:ea charset="0" panose="02020603050405020304" pitchFamily="18" typeface="Times New Roman"/>
                <a:cs charset="0" panose="02020603050405020304" pitchFamily="18" typeface="Times New Roman"/>
              </a:rPr>
            </a:br>
            <a:br>
              <a:rPr b="1" dirty="0" kern="0" lang="en-US">
                <a:effectLst/>
                <a:latin charset="0" panose="02020603050405020304" pitchFamily="18" typeface="Times New Roman"/>
                <a:ea charset="0" panose="02020603050405020304" pitchFamily="18" typeface="Times New Roman"/>
                <a:cs charset="0" panose="02020603050405020304" pitchFamily="18" typeface="Times New Roman"/>
              </a:rPr>
            </a:br>
            <a:endParaRPr dirty="0" lang="en-US"/>
          </a:p>
        </p:txBody>
      </p:sp>
      <p:sp>
        <p:nvSpPr>
          <p:cNvPr id="3" name="Content Placeholder 2">
            <a:extLst>
              <a:ext uri="{FF2B5EF4-FFF2-40B4-BE49-F238E27FC236}">
                <a16:creationId xmlns:a16="http://schemas.microsoft.com/office/drawing/2014/main" id="{FB3F45CD-BBE4-06C3-BF73-7D2813416F16}"/>
              </a:ext>
            </a:extLst>
          </p:cNvPr>
          <p:cNvSpPr>
            <a:spLocks noGrp="1"/>
          </p:cNvSpPr>
          <p:nvPr>
            <p:ph idx="1"/>
          </p:nvPr>
        </p:nvSpPr>
        <p:spPr>
          <a:xfrm>
            <a:off x="665922" y="1364974"/>
            <a:ext cx="6396060" cy="5315572"/>
          </a:xfrm>
        </p:spPr>
        <p:txBody>
          <a:bodyPr numCol="1">
            <a:normAutofit fontScale="77500" lnSpcReduction="20000"/>
          </a:bodyPr>
          <a:lstStyle/>
          <a:p>
            <a:pPr algn="just" marL="0" marR="0">
              <a:lnSpc>
                <a:spcPct val="150000"/>
              </a:lnSpc>
              <a:spcBef>
                <a:spcPts val="0"/>
              </a:spcBef>
              <a:spcAft>
                <a:spcPts val="800"/>
              </a:spcAft>
            </a:pP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Sofitel's main consumers encompass a diverse range of guests, but there are three primary groups that are particularly drawn to this renowned hotel brand:</a:t>
            </a:r>
          </a:p>
          <a:p>
            <a:pPr algn="just" marL="0" marR="0">
              <a:lnSpc>
                <a:spcPct val="150000"/>
              </a:lnSpc>
              <a:spcBef>
                <a:spcPts val="0"/>
              </a:spcBef>
              <a:spcAft>
                <a:spcPts val="800"/>
              </a:spcAft>
            </a:pPr>
            <a:r>
              <a:rPr b="1"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Discerning Luxury Travelers:</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The Sofitel draws wealthy travelers looking for upscale experiences. These customers are usually those who value and can afford upscale lodgings, delicious meals, and first-rate services. For this group, Sofitel is an obvious choice because of its exquisite and opulent décor, superb culinary options, and dedication to delivering an enhanced experience. These guests are lured to Sofitel by its constant dedication to luxury and the guarantee of good times (</a:t>
            </a:r>
            <a:r>
              <a:rPr altLang="en-IN" dirty="0" err="1" kern="0" lang="en-IN" sz="1800">
                <a:solidFill>
                  <a:schemeClr val="tx1"/>
                </a:solidFill>
                <a:effectLst/>
                <a:latin charset="0" panose="02020603050405020304" pitchFamily="18" typeface="Times New Roman"/>
                <a:ea charset="0" panose="020F0502020204030204" pitchFamily="34" typeface="Calibri"/>
              </a:rPr>
              <a:t>Bagdan</a:t>
            </a:r>
            <a:r>
              <a:rPr altLang="en-IN" dirty="0" kern="0" lang="en-IN" sz="1800">
                <a:solidFill>
                  <a:schemeClr val="tx1"/>
                </a:solidFill>
                <a:effectLst/>
                <a:latin charset="0" panose="02020603050405020304" pitchFamily="18" typeface="Times New Roman"/>
                <a:ea charset="0" panose="020F0502020204030204" pitchFamily="34" typeface="Calibri"/>
              </a:rPr>
              <a:t>,  2019).</a:t>
            </a:r>
            <a:endPar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marL="0" marR="0">
              <a:lnSpc>
                <a:spcPct val="150000"/>
              </a:lnSpc>
              <a:spcBef>
                <a:spcPts val="0"/>
              </a:spcBef>
              <a:spcAft>
                <a:spcPts val="800"/>
              </a:spcAft>
            </a:pPr>
            <a:r>
              <a:rPr b="1"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Business Executives and Corporate Travelers:</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With hotels thoughtfully placed in important business areas, Sofitel serves business travelers (</a:t>
            </a:r>
            <a:r>
              <a:rPr altLang="en-IN" dirty="0" err="1" kern="0" lang="en-IN" sz="1800">
                <a:solidFill>
                  <a:schemeClr val="tx1"/>
                </a:solidFill>
                <a:effectLst/>
                <a:latin charset="0" panose="02020603050405020304" pitchFamily="18" typeface="Times New Roman"/>
                <a:ea charset="0" panose="020F0502020204030204" pitchFamily="34" typeface="Calibri"/>
              </a:rPr>
              <a:t>Pizam</a:t>
            </a:r>
            <a:r>
              <a:rPr altLang="en-IN" dirty="0" kern="0" lang="en-IN" sz="1800">
                <a:solidFill>
                  <a:schemeClr val="tx1"/>
                </a:solidFill>
                <a:effectLst/>
                <a:latin charset="0" panose="02020603050405020304" pitchFamily="18" typeface="Times New Roman"/>
                <a:ea charset="0" panose="020F0502020204030204" pitchFamily="34" typeface="Calibri"/>
              </a:rPr>
              <a:t>, 2020).</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This group is especially drawn to the brand because of its reputation for providing well-equipped meeting and conference spaces, as well as a smooth transition between work and pleasure. Because Sofitel offers a balanced blend of work and relaxation, corporate guests adore it. This is because business executives frequently desire a productive and enjoyable work environment (</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Walker, 2021).</a:t>
            </a:r>
            <a:endPar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endParaRPr>
          </a:p>
        </p:txBody>
      </p:sp>
      <p:sp>
        <p:nvSpPr>
          <p:cNvPr id="4" name="Slide Number Placeholder 3">
            <a:extLst>
              <a:ext uri="{FF2B5EF4-FFF2-40B4-BE49-F238E27FC236}">
                <a16:creationId xmlns:a16="http://schemas.microsoft.com/office/drawing/2014/main" id="{30BB5A15-FAC9-4313-F234-BFFA002C2BE2}"/>
              </a:ext>
            </a:extLst>
          </p:cNvPr>
          <p:cNvSpPr>
            <a:spLocks noGrp="1"/>
          </p:cNvSpPr>
          <p:nvPr>
            <p:ph idx="12" sz="quarter" type="sldNum"/>
          </p:nvPr>
        </p:nvSpPr>
        <p:spPr/>
        <p:txBody>
          <a:bodyPr numCol="1"/>
          <a:lstStyle/>
          <a:p>
            <a:fld id="{040C0E09-CD17-4EA3-B42E-7E126BA689D1}" type="slidenum">
              <a:rPr lang="en-US" smtClean="0"/>
              <a:t>4</a:t>
            </a:fld>
            <a:endParaRPr lang="en-US"/>
          </a:p>
        </p:txBody>
      </p:sp>
      <p:pic>
        <p:nvPicPr>
          <p:cNvPr descr="SOFITEL GUANGZHOU SUNRICH - Hotel Reviews, Photos, Rate Comparison -  Tripadvisor" id="2050" name="Picture 2">
            <a:extLst>
              <a:ext uri="{FF2B5EF4-FFF2-40B4-BE49-F238E27FC236}">
                <a16:creationId xmlns:a16="http://schemas.microsoft.com/office/drawing/2014/main" id="{F477AC2E-A4AA-CEF7-76EB-811CFE85A017}"/>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698844" y="1829824"/>
            <a:ext cx="3977341" cy="33611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FA8B505-9A0B-DC5B-B089-05864B5DEB49}"/>
              </a:ext>
            </a:extLst>
          </p:cNvPr>
          <p:cNvSpPr txBox="1"/>
          <p:nvPr/>
        </p:nvSpPr>
        <p:spPr>
          <a:xfrm>
            <a:off x="8088923" y="5259014"/>
            <a:ext cx="3052689" cy="230832"/>
          </a:xfrm>
          <a:prstGeom prst="rect">
            <a:avLst/>
          </a:prstGeom>
          <a:noFill/>
        </p:spPr>
        <p:txBody>
          <a:bodyPr numCol="1" rtlCol="0" wrap="square">
            <a:spAutoFit/>
          </a:bodyPr>
          <a:lstStyle/>
          <a:p>
            <a:pPr algn="ctr"/>
            <a:r>
              <a:rPr dirty="0" lang="en-US" sz="900"/>
              <a:t>(Source: </a:t>
            </a:r>
            <a:r>
              <a:rPr dirty="0" err="1" lang="en-US" sz="900"/>
              <a:t>Slideshare</a:t>
            </a:r>
            <a:r>
              <a:rPr dirty="0" lang="en-US" sz="900"/>
              <a:t>, 2023)</a:t>
            </a:r>
          </a:p>
        </p:txBody>
      </p:sp>
    </p:spTree>
    <p:extLst>
      <p:ext uri="{BB962C8B-B14F-4D97-AF65-F5344CB8AC3E}">
        <p14:creationId xmlns:p14="http://schemas.microsoft.com/office/powerpoint/2010/main" val="2562667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D304F-F1DF-65ED-2BF2-958CEC24AF23}"/>
              </a:ext>
            </a:extLst>
          </p:cNvPr>
          <p:cNvSpPr>
            <a:spLocks noGrp="1"/>
          </p:cNvSpPr>
          <p:nvPr>
            <p:ph type="title"/>
          </p:nvPr>
        </p:nvSpPr>
        <p:spPr>
          <a:xfrm>
            <a:off x="838200" y="198784"/>
            <a:ext cx="10515600" cy="1626842"/>
          </a:xfrm>
        </p:spPr>
        <p:txBody>
          <a:bodyPr numCol="1">
            <a:noAutofit/>
          </a:bodyPr>
          <a:lstStyle/>
          <a:p>
            <a:r>
              <a:rPr b="1" dirty="0" kern="0" lang="en-US">
                <a:effectLst/>
                <a:latin charset="0" panose="02020603050405020304" pitchFamily="18" typeface="Times New Roman"/>
                <a:ea charset="0" panose="02020603050405020304" pitchFamily="18" typeface="Times New Roman"/>
                <a:cs charset="0" panose="02020603050405020304" pitchFamily="18" typeface="Times New Roman"/>
              </a:rPr>
              <a:t>The nature, scope and role of guest services</a:t>
            </a:r>
            <a:br>
              <a:rPr b="1" dirty="0" kern="0" lang="en-US">
                <a:effectLst/>
                <a:latin charset="0" panose="02020603050405020304" pitchFamily="18" typeface="Times New Roman"/>
                <a:ea charset="0" panose="02020603050405020304" pitchFamily="18" typeface="Times New Roman"/>
                <a:cs charset="0" panose="02020603050405020304" pitchFamily="18" typeface="Times New Roman"/>
              </a:rPr>
            </a:br>
            <a:endParaRPr dirty="0" lang="en-US"/>
          </a:p>
        </p:txBody>
      </p:sp>
      <p:sp>
        <p:nvSpPr>
          <p:cNvPr id="3" name="Content Placeholder 2">
            <a:extLst>
              <a:ext uri="{FF2B5EF4-FFF2-40B4-BE49-F238E27FC236}">
                <a16:creationId xmlns:a16="http://schemas.microsoft.com/office/drawing/2014/main" id="{FB3F45CD-BBE4-06C3-BF73-7D2813416F16}"/>
              </a:ext>
            </a:extLst>
          </p:cNvPr>
          <p:cNvSpPr>
            <a:spLocks noGrp="1"/>
          </p:cNvSpPr>
          <p:nvPr>
            <p:ph idx="1"/>
          </p:nvPr>
        </p:nvSpPr>
        <p:spPr>
          <a:xfrm>
            <a:off x="677334" y="1378635"/>
            <a:ext cx="10858174" cy="5280582"/>
          </a:xfrm>
        </p:spPr>
        <p:txBody>
          <a:bodyPr numCol="1">
            <a:normAutofit fontScale="85000" lnSpcReduction="10000"/>
          </a:bodyPr>
          <a:lstStyle/>
          <a:p>
            <a:pPr algn="just" marL="0" marR="0">
              <a:lnSpc>
                <a:spcPct val="150000"/>
              </a:lnSpc>
              <a:spcBef>
                <a:spcPts val="0"/>
              </a:spcBef>
              <a:spcAft>
                <a:spcPts val="800"/>
              </a:spcAft>
            </a:pP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The kind, extent, and intent of visitor facilities and services provided by the hospitality sector are critical factors that impact the total tourist experience. A range of services, including as cleaning, room service, concierge assistance, and personalized attention to guarantee guests' comfort and satisfaction, are included in the category of guest services</a:t>
            </a:r>
            <a:r>
              <a:rPr dirty="0" lang="en-US">
                <a:solidFill>
                  <a:schemeClr val="tx1"/>
                </a:solidFill>
                <a:latin charset="0" panose="02020603050405020304" pitchFamily="18" typeface="Times New Roman"/>
                <a:ea charset="0" panose="020F0502020204030204" pitchFamily="34" typeface="Calibri"/>
                <a:cs charset="0" panose="02020603050405020304" pitchFamily="18" typeface="Times New Roman"/>
              </a:rPr>
              <a:t> (</a:t>
            </a:r>
            <a:r>
              <a:rPr altLang="en-IN" dirty="0" err="1" kern="0" lang="en-IN" sz="1800">
                <a:solidFill>
                  <a:schemeClr val="tx1"/>
                </a:solidFill>
                <a:effectLst/>
                <a:latin charset="0" panose="02020603050405020304" pitchFamily="18" typeface="Times New Roman"/>
                <a:ea charset="0" panose="020F0502020204030204" pitchFamily="34" typeface="Calibri"/>
              </a:rPr>
              <a:t>Özdemir</a:t>
            </a:r>
            <a:r>
              <a:rPr altLang="en-IN" dirty="0" kern="0" lang="en-IN" sz="1800">
                <a:solidFill>
                  <a:schemeClr val="tx1"/>
                </a:solidFill>
                <a:effectLst/>
                <a:latin charset="0" panose="02020603050405020304" pitchFamily="18" typeface="Times New Roman"/>
                <a:ea charset="0" panose="020F0502020204030204" pitchFamily="34" typeface="Calibri"/>
              </a:rPr>
              <a:t>, et al., 2019);.</a:t>
            </a:r>
            <a:endPar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marL="0" marR="0">
              <a:lnSpc>
                <a:spcPct val="150000"/>
              </a:lnSpc>
              <a:spcBef>
                <a:spcPts val="0"/>
              </a:spcBef>
              <a:spcAft>
                <a:spcPts val="800"/>
              </a:spcAft>
            </a:pP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On the other side, facilities include everything from the hotel's actual physical features, like its dining options, spas, fitness centers, and event spaces, to the technology and infrastructure that backs these services. By meeting needs and expectations, these amenities and services contribute to a smooth and unforgettable travel experience that boosts visitor satisfaction and loyalty (Panchapakesan and </a:t>
            </a:r>
            <a:r>
              <a:rPr dirty="0" err="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Jiseon</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2020).</a:t>
            </a:r>
          </a:p>
          <a:p>
            <a:pPr algn="just" marL="0" marR="0">
              <a:lnSpc>
                <a:spcPct val="150000"/>
              </a:lnSpc>
              <a:spcBef>
                <a:spcPts val="0"/>
              </a:spcBef>
              <a:spcAft>
                <a:spcPts val="800"/>
              </a:spcAft>
            </a:pP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This well-known hotel brand successfully captures the essence of Sofitel and the range of its guest amenities and services. The distinction of Sofitel's guest services is in their dedication to providing unparalleled luxury and individualized care</a:t>
            </a:r>
            <a:r>
              <a:rPr dirty="0" lang="en-US">
                <a:solidFill>
                  <a:schemeClr val="tx1"/>
                </a:solidFill>
                <a:latin charset="0" panose="02020603050405020304" pitchFamily="18" typeface="Times New Roman"/>
                <a:ea charset="0" panose="020F0502020204030204" pitchFamily="34" typeface="Calibri"/>
                <a:cs charset="0" panose="02020603050405020304" pitchFamily="18" typeface="Times New Roman"/>
              </a:rPr>
              <a:t> (</a:t>
            </a:r>
            <a:r>
              <a:rPr altLang="en-IN" dirty="0" kern="0" lang="en-IN" sz="1800">
                <a:solidFill>
                  <a:schemeClr val="tx1"/>
                </a:solidFill>
                <a:effectLst/>
                <a:latin charset="0" panose="02020603050405020304" pitchFamily="18" typeface="Times New Roman"/>
                <a:ea charset="0" panose="020F0502020204030204" pitchFamily="34" typeface="Calibri"/>
              </a:rPr>
              <a:t>Car et al., 2019).</a:t>
            </a:r>
            <a:endPar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marL="0" marR="0">
              <a:lnSpc>
                <a:spcPct val="150000"/>
              </a:lnSpc>
              <a:spcBef>
                <a:spcPts val="0"/>
              </a:spcBef>
              <a:spcAft>
                <a:spcPts val="800"/>
              </a:spcAft>
            </a:pP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Their multilingual, highly skilled team goes above and beyond the call of duty, offering transportation, unusual experiences, and prompt service for whatever demands that visitors may have. Impressive amenities include well-appointed guestrooms and suites, gourmet dining options with a focus on French and regional cuisine, large spa and wellness areas, and state-of-the-art meeting and event spaces. These businesses serve a wide range of clientele, including corporate leaders, leisure travelers, and culture vultures (Ford, 2020).</a:t>
            </a:r>
          </a:p>
          <a:p>
            <a:endParaRPr dirty="0" lang="en-US">
              <a:solidFill>
                <a:schemeClr val="tx1"/>
              </a:solidFill>
            </a:endParaRPr>
          </a:p>
        </p:txBody>
      </p:sp>
      <p:sp>
        <p:nvSpPr>
          <p:cNvPr id="4" name="Slide Number Placeholder 3">
            <a:extLst>
              <a:ext uri="{FF2B5EF4-FFF2-40B4-BE49-F238E27FC236}">
                <a16:creationId xmlns:a16="http://schemas.microsoft.com/office/drawing/2014/main" id="{F278D0AC-C52F-453D-A216-693407CDDC9B}"/>
              </a:ext>
            </a:extLst>
          </p:cNvPr>
          <p:cNvSpPr>
            <a:spLocks noGrp="1"/>
          </p:cNvSpPr>
          <p:nvPr>
            <p:ph idx="12" sz="quarter" type="sldNum"/>
          </p:nvPr>
        </p:nvSpPr>
        <p:spPr/>
        <p:txBody>
          <a:bodyPr numCol="1"/>
          <a:lstStyle/>
          <a:p>
            <a:fld id="{040C0E09-CD17-4EA3-B42E-7E126BA689D1}" type="slidenum">
              <a:rPr lang="en-US" smtClean="0"/>
              <a:t>5</a:t>
            </a:fld>
            <a:endParaRPr lang="en-US"/>
          </a:p>
        </p:txBody>
      </p:sp>
    </p:spTree>
    <p:extLst>
      <p:ext uri="{BB962C8B-B14F-4D97-AF65-F5344CB8AC3E}">
        <p14:creationId xmlns:p14="http://schemas.microsoft.com/office/powerpoint/2010/main" val="2058377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D304F-F1DF-65ED-2BF2-958CEC24AF23}"/>
              </a:ext>
            </a:extLst>
          </p:cNvPr>
          <p:cNvSpPr>
            <a:spLocks noGrp="1"/>
          </p:cNvSpPr>
          <p:nvPr>
            <p:ph type="title"/>
          </p:nvPr>
        </p:nvSpPr>
        <p:spPr>
          <a:xfrm>
            <a:off x="838200" y="251791"/>
            <a:ext cx="10515600" cy="1754809"/>
          </a:xfrm>
        </p:spPr>
        <p:txBody>
          <a:bodyPr numCol="1">
            <a:noAutofit/>
          </a:bodyPr>
          <a:lstStyle/>
          <a:p>
            <a:r>
              <a:rPr b="1" dirty="0" kern="0" lang="en-US">
                <a:effectLst/>
                <a:latin charset="0" panose="02020603050405020304" pitchFamily="18" typeface="Times New Roman"/>
                <a:ea charset="0" panose="02020603050405020304" pitchFamily="18" typeface="Times New Roman"/>
                <a:cs charset="0" panose="02020603050405020304" pitchFamily="18" typeface="Times New Roman"/>
              </a:rPr>
              <a:t>Importance of hospitality and how hotels meet/exceed guest expectations</a:t>
            </a:r>
            <a:br>
              <a:rPr b="1" dirty="0" kern="0" lang="en-US">
                <a:effectLst/>
                <a:latin charset="0" panose="02020603050405020304" pitchFamily="18" typeface="Times New Roman"/>
                <a:ea charset="0" panose="02020603050405020304" pitchFamily="18" typeface="Times New Roman"/>
                <a:cs charset="0" panose="02020603050405020304" pitchFamily="18" typeface="Times New Roman"/>
              </a:rPr>
            </a:br>
            <a:endParaRPr dirty="0" lang="en-US"/>
          </a:p>
        </p:txBody>
      </p:sp>
      <p:sp>
        <p:nvSpPr>
          <p:cNvPr id="3" name="Content Placeholder 2">
            <a:extLst>
              <a:ext uri="{FF2B5EF4-FFF2-40B4-BE49-F238E27FC236}">
                <a16:creationId xmlns:a16="http://schemas.microsoft.com/office/drawing/2014/main" id="{FB3F45CD-BBE4-06C3-BF73-7D2813416F16}"/>
              </a:ext>
            </a:extLst>
          </p:cNvPr>
          <p:cNvSpPr>
            <a:spLocks noGrp="1"/>
          </p:cNvSpPr>
          <p:nvPr>
            <p:ph idx="1"/>
          </p:nvPr>
        </p:nvSpPr>
        <p:spPr>
          <a:xfrm>
            <a:off x="677334" y="2160589"/>
            <a:ext cx="5934481" cy="3880773"/>
          </a:xfrm>
        </p:spPr>
        <p:txBody>
          <a:bodyPr numCol="1">
            <a:normAutofit fontScale="92500" lnSpcReduction="20000"/>
          </a:bodyPr>
          <a:lstStyle/>
          <a:p>
            <a:r>
              <a:rPr dirty="0" lang="en-US" sz="20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Providing excellent tourist experiences is contingent upon the hotel industry's vital component, hospitality. The following are some ways that Sofitel, an upscale hotel chain renowned for its excellent service, emphasizes the importance of hospitality (</a:t>
            </a:r>
            <a:r>
              <a:rPr altLang="en-IN" dirty="0" err="1" kern="0" lang="en-IN" sz="1800">
                <a:solidFill>
                  <a:schemeClr val="tx1"/>
                </a:solidFill>
                <a:effectLst/>
                <a:latin charset="0" panose="02020603050405020304" pitchFamily="18" typeface="Times New Roman"/>
                <a:ea charset="0" panose="020F0502020204030204" pitchFamily="34" typeface="Calibri"/>
              </a:rPr>
              <a:t>Kansakar</a:t>
            </a:r>
            <a:r>
              <a:rPr altLang="en-IN" dirty="0" kern="0" lang="en-IN">
                <a:solidFill>
                  <a:schemeClr val="tx1"/>
                </a:solidFill>
                <a:latin charset="0" panose="02020603050405020304" pitchFamily="18" typeface="Times New Roman"/>
                <a:ea charset="0" panose="020F0502020204030204" pitchFamily="34" typeface="Calibri"/>
              </a:rPr>
              <a:t> et al., 2019).</a:t>
            </a:r>
            <a:endParaRPr dirty="0" lang="en-US" sz="20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a:r>
              <a:rPr dirty="0" lang="en-US" sz="20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The primary goal of Sofitel is to provide individualized customer service. They go above and beyond to learn about the individual requirements and preferences of each guest, making sure that every stay is customized to meet predetermined objectives (</a:t>
            </a:r>
            <a:r>
              <a:rPr altLang="en-IN" dirty="0" err="1" kern="0" lang="en-IN" sz="1800">
                <a:solidFill>
                  <a:schemeClr val="tx1"/>
                </a:solidFill>
                <a:effectLst/>
                <a:latin charset="0" panose="02020603050405020304" pitchFamily="18" typeface="Times New Roman"/>
                <a:ea charset="0" panose="020F0502020204030204" pitchFamily="34" typeface="Calibri"/>
              </a:rPr>
              <a:t>Pramono</a:t>
            </a:r>
            <a:r>
              <a:rPr altLang="en-IN" dirty="0" kern="0" lang="en-IN">
                <a:solidFill>
                  <a:schemeClr val="tx1"/>
                </a:solidFill>
                <a:latin charset="0" panose="02020603050405020304" pitchFamily="18" typeface="Times New Roman"/>
                <a:ea charset="0" panose="020F0502020204030204" pitchFamily="34" typeface="Calibri"/>
              </a:rPr>
              <a:t> et al., 2020).</a:t>
            </a:r>
            <a:r>
              <a:rPr dirty="0" lang="en-US" sz="20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This personal touch gives guests a feeling of comfort and belonging by creating a warm and inviting ambiance that makes them feel more like valued persons than just clients (</a:t>
            </a:r>
            <a:r>
              <a:rPr dirty="0" err="1" lang="en-US" sz="20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Soloman</a:t>
            </a:r>
            <a:r>
              <a:rPr dirty="0" lang="en-US" sz="20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2018).</a:t>
            </a:r>
          </a:p>
          <a:p>
            <a:endParaRPr dirty="0" lang="en-US" sz="3200">
              <a:solidFill>
                <a:schemeClr val="tx1"/>
              </a:solidFill>
            </a:endParaRPr>
          </a:p>
        </p:txBody>
      </p:sp>
      <p:sp>
        <p:nvSpPr>
          <p:cNvPr id="4" name="Slide Number Placeholder 3">
            <a:extLst>
              <a:ext uri="{FF2B5EF4-FFF2-40B4-BE49-F238E27FC236}">
                <a16:creationId xmlns:a16="http://schemas.microsoft.com/office/drawing/2014/main" id="{677C0D44-6D34-8672-07FF-BF1267E1FE0B}"/>
              </a:ext>
            </a:extLst>
          </p:cNvPr>
          <p:cNvSpPr>
            <a:spLocks noGrp="1"/>
          </p:cNvSpPr>
          <p:nvPr>
            <p:ph idx="12" sz="quarter" type="sldNum"/>
          </p:nvPr>
        </p:nvSpPr>
        <p:spPr/>
        <p:txBody>
          <a:bodyPr numCol="1"/>
          <a:lstStyle/>
          <a:p>
            <a:fld id="{040C0E09-CD17-4EA3-B42E-7E126BA689D1}" type="slidenum">
              <a:rPr lang="en-US" smtClean="0"/>
              <a:t>6</a:t>
            </a:fld>
            <a:endParaRPr lang="en-US"/>
          </a:p>
        </p:txBody>
      </p:sp>
      <p:pic>
        <p:nvPicPr>
          <p:cNvPr descr="SOFITEL MUMBAI BKC - Hotel Reviews, Photos, Rate Comparison - Tripadvisor" id="3074" name="Picture 2">
            <a:extLst>
              <a:ext uri="{FF2B5EF4-FFF2-40B4-BE49-F238E27FC236}">
                <a16:creationId xmlns:a16="http://schemas.microsoft.com/office/drawing/2014/main" id="{7B0CD081-1C45-45B2-4EDB-A20AF3FEFF8B}"/>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099276" y="2378465"/>
            <a:ext cx="3915727" cy="271403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FFD8DD2-0D2B-FF5F-AFFF-ADEC6D931CCA}"/>
              </a:ext>
            </a:extLst>
          </p:cNvPr>
          <p:cNvSpPr txBox="1"/>
          <p:nvPr/>
        </p:nvSpPr>
        <p:spPr>
          <a:xfrm>
            <a:off x="7301132" y="5245179"/>
            <a:ext cx="3587262" cy="261610"/>
          </a:xfrm>
          <a:prstGeom prst="rect">
            <a:avLst/>
          </a:prstGeom>
          <a:noFill/>
        </p:spPr>
        <p:txBody>
          <a:bodyPr numCol="1" rtlCol="0" wrap="square">
            <a:spAutoFit/>
          </a:bodyPr>
          <a:lstStyle/>
          <a:p>
            <a:pPr algn="ctr"/>
            <a:r>
              <a:rPr dirty="0" lang="en-US" sz="1050"/>
              <a:t>(Source: </a:t>
            </a:r>
            <a:r>
              <a:rPr dirty="0" err="1" lang="en-US" sz="1050"/>
              <a:t>Tripadvisor</a:t>
            </a:r>
            <a:r>
              <a:rPr dirty="0" lang="en-US" sz="1050"/>
              <a:t>, 2023)</a:t>
            </a:r>
          </a:p>
        </p:txBody>
      </p:sp>
    </p:spTree>
    <p:extLst>
      <p:ext uri="{BB962C8B-B14F-4D97-AF65-F5344CB8AC3E}">
        <p14:creationId xmlns:p14="http://schemas.microsoft.com/office/powerpoint/2010/main" val="2327688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D304F-F1DF-65ED-2BF2-958CEC24AF23}"/>
              </a:ext>
            </a:extLst>
          </p:cNvPr>
          <p:cNvSpPr>
            <a:spLocks noGrp="1"/>
          </p:cNvSpPr>
          <p:nvPr>
            <p:ph type="title"/>
          </p:nvPr>
        </p:nvSpPr>
        <p:spPr/>
        <p:txBody>
          <a:bodyPr numCol="1"/>
          <a:lstStyle/>
          <a:p>
            <a:r>
              <a:rPr b="1" dirty="0" lang="en-US">
                <a:latin charset="0" panose="02020603050405020304" pitchFamily="18" typeface="Times New Roman"/>
                <a:cs charset="0" panose="02020603050405020304" pitchFamily="18" typeface="Times New Roman"/>
              </a:rPr>
              <a:t>Conclusion</a:t>
            </a:r>
          </a:p>
        </p:txBody>
      </p:sp>
      <p:sp>
        <p:nvSpPr>
          <p:cNvPr id="3" name="Content Placeholder 2">
            <a:extLst>
              <a:ext uri="{FF2B5EF4-FFF2-40B4-BE49-F238E27FC236}">
                <a16:creationId xmlns:a16="http://schemas.microsoft.com/office/drawing/2014/main" id="{FB3F45CD-BBE4-06C3-BF73-7D2813416F16}"/>
              </a:ext>
            </a:extLst>
          </p:cNvPr>
          <p:cNvSpPr>
            <a:spLocks noGrp="1"/>
          </p:cNvSpPr>
          <p:nvPr>
            <p:ph idx="1"/>
          </p:nvPr>
        </p:nvSpPr>
        <p:spPr/>
        <p:txBody>
          <a:bodyPr numCol="1">
            <a:normAutofit lnSpcReduction="10000"/>
          </a:bodyPr>
          <a:lstStyle/>
          <a:p>
            <a:pPr algn="just" indent="0" marL="0">
              <a:buNone/>
            </a:pP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Sofitel's commitment to elegance and perfection makes it an excellent example of how a high-end hotel can thrive while offering its patrons first-rate amenities and services. The brand's attraction to a wide spectrum of consumers, including luxury tourists, business executives, and cultural aficionados, is proof of its ability to satisfy the numerous needs and interests of its visitors. A commitment to personalization, cultural immersion, and opulence characterizes the range and caliber of Sofitel's guest services and amenities, guaranteeing that each visit is unforgettable. The goal of Sofitel in the hospitality sector is to improve the standard by continuously exceeding guests' expectations and creating a setting where comfort, elegance, and cultural experiences coexist. Because of this, Sofitel has become a leading option for guests looking for an amazing and enlightening hotel stay, solidifying its position as a shining star in the realm of opulent hospitality.</a:t>
            </a:r>
          </a:p>
          <a:p>
            <a:endParaRPr dirty="0" lang="en-US" sz="3200"/>
          </a:p>
        </p:txBody>
      </p:sp>
      <p:sp>
        <p:nvSpPr>
          <p:cNvPr id="4" name="Slide Number Placeholder 3">
            <a:extLst>
              <a:ext uri="{FF2B5EF4-FFF2-40B4-BE49-F238E27FC236}">
                <a16:creationId xmlns:a16="http://schemas.microsoft.com/office/drawing/2014/main" id="{583313C1-D323-C3FB-4DFA-C47B081B59E6}"/>
              </a:ext>
            </a:extLst>
          </p:cNvPr>
          <p:cNvSpPr>
            <a:spLocks noGrp="1"/>
          </p:cNvSpPr>
          <p:nvPr>
            <p:ph idx="12" sz="quarter" type="sldNum"/>
          </p:nvPr>
        </p:nvSpPr>
        <p:spPr/>
        <p:txBody>
          <a:bodyPr numCol="1"/>
          <a:lstStyle/>
          <a:p>
            <a:fld id="{040C0E09-CD17-4EA3-B42E-7E126BA689D1}" type="slidenum">
              <a:rPr lang="en-US" smtClean="0"/>
              <a:t>7</a:t>
            </a:fld>
            <a:endParaRPr lang="en-US"/>
          </a:p>
        </p:txBody>
      </p:sp>
    </p:spTree>
    <p:extLst>
      <p:ext uri="{BB962C8B-B14F-4D97-AF65-F5344CB8AC3E}">
        <p14:creationId xmlns:p14="http://schemas.microsoft.com/office/powerpoint/2010/main" val="3490740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164F6-4657-5379-82C2-8A4F1042F158}"/>
              </a:ext>
            </a:extLst>
          </p:cNvPr>
          <p:cNvSpPr>
            <a:spLocks noGrp="1"/>
          </p:cNvSpPr>
          <p:nvPr>
            <p:ph type="title"/>
          </p:nvPr>
        </p:nvSpPr>
        <p:spPr/>
        <p:txBody>
          <a:bodyPr numCol="1"/>
          <a:lstStyle/>
          <a:p>
            <a:r>
              <a:rPr b="1" dirty="0" lang="en-US">
                <a:latin charset="0" panose="02020603050405020304" pitchFamily="18" typeface="Times New Roman"/>
                <a:cs charset="0" panose="02020603050405020304" pitchFamily="18" typeface="Times New Roman"/>
              </a:rPr>
              <a:t>References</a:t>
            </a:r>
          </a:p>
        </p:txBody>
      </p:sp>
      <p:sp>
        <p:nvSpPr>
          <p:cNvPr id="3" name="Content Placeholder 2">
            <a:extLst>
              <a:ext uri="{FF2B5EF4-FFF2-40B4-BE49-F238E27FC236}">
                <a16:creationId xmlns:a16="http://schemas.microsoft.com/office/drawing/2014/main" id="{6CB9C960-9444-D628-2DBF-C1D78D4CE333}"/>
              </a:ext>
            </a:extLst>
          </p:cNvPr>
          <p:cNvSpPr>
            <a:spLocks noGrp="1"/>
          </p:cNvSpPr>
          <p:nvPr>
            <p:ph idx="1"/>
          </p:nvPr>
        </p:nvSpPr>
        <p:spPr>
          <a:xfrm>
            <a:off x="677333" y="1252025"/>
            <a:ext cx="10815971" cy="5331655"/>
          </a:xfrm>
        </p:spPr>
        <p:txBody>
          <a:bodyPr numCol="1">
            <a:normAutofit fontScale="70000" lnSpcReduction="20000"/>
          </a:bodyPr>
          <a:lstStyle/>
          <a:p>
            <a:pPr algn="just" indent="0" marL="0" marR="0">
              <a:lnSpc>
                <a:spcPct val="150000"/>
              </a:lnSpc>
              <a:spcBef>
                <a:spcPts val="0"/>
              </a:spcBef>
              <a:spcAft>
                <a:spcPts val="800"/>
              </a:spcAft>
              <a:buNone/>
            </a:pP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t>
            </a:r>
            <a:endPar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marL="0" marR="0">
              <a:lnSpc>
                <a:spcPct val="150000"/>
              </a:lnSpc>
              <a:spcBef>
                <a:spcPts val="0"/>
              </a:spcBef>
              <a:spcAft>
                <a:spcPts val="800"/>
              </a:spcAft>
            </a:pP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Bagdan</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P., 2019.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Guest service in the hospitality industry</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Kendall Hunt Publishing Company.</a:t>
            </a:r>
          </a:p>
          <a:p>
            <a:pPr algn="just" marL="0" marR="0">
              <a:lnSpc>
                <a:spcPct val="150000"/>
              </a:lnSpc>
              <a:spcBef>
                <a:spcPts val="0"/>
              </a:spcBef>
              <a:spcAft>
                <a:spcPts val="800"/>
              </a:spcAft>
            </a:pP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Car, T., </a:t>
            </a: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Stifanich</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L.P. and </a:t>
            </a: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Šimunić</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M., 2019. Internet of things (</a:t>
            </a: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iot</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in tourism and hospitality: Opportunities and challenges.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Tourism in South East Europe</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5</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pp.163-175.</a:t>
            </a:r>
          </a:p>
          <a:p>
            <a:pPr algn="just" marL="0" marR="0">
              <a:lnSpc>
                <a:spcPct val="150000"/>
              </a:lnSpc>
              <a:spcBef>
                <a:spcPts val="0"/>
              </a:spcBef>
              <a:spcAft>
                <a:spcPts val="800"/>
              </a:spcAft>
            </a:pP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Ford, R.C (2020) Managing hospitality, organizations: achieving excellence in the guest experience, SAGE publications</a:t>
            </a:r>
          </a:p>
          <a:p>
            <a:pPr algn="just" marL="0" marR="0">
              <a:lnSpc>
                <a:spcPct val="150000"/>
              </a:lnSpc>
              <a:spcBef>
                <a:spcPts val="0"/>
              </a:spcBef>
              <a:spcAft>
                <a:spcPts val="800"/>
              </a:spcAft>
            </a:pP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Kansakar</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P., Munir, A. and </a:t>
            </a: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Shabani</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N., 2019. Technology in the hospitality industry: Prospects and challenges.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IEEE Consumer Electronics Magazine</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8</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(3), pp.60-65.</a:t>
            </a:r>
          </a:p>
          <a:p>
            <a:pPr algn="just" marL="0" marR="0">
              <a:lnSpc>
                <a:spcPct val="150000"/>
              </a:lnSpc>
              <a:spcBef>
                <a:spcPts val="0"/>
              </a:spcBef>
              <a:spcAft>
                <a:spcPts val="800"/>
              </a:spcAft>
            </a:pP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Özdemir</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A.İ., </a:t>
            </a: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Çolak</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 and </a:t>
            </a: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Shmilli</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J., 2019. Business process management in hotels: with a focus on delivering quality guest service.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Quality &amp; Quantity</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53</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(5), pp.2305-2322.</a:t>
            </a:r>
          </a:p>
          <a:p>
            <a:pPr algn="just" marL="0" marR="0">
              <a:lnSpc>
                <a:spcPct val="150000"/>
              </a:lnSpc>
              <a:spcBef>
                <a:spcPts val="0"/>
              </a:spcBef>
              <a:spcAft>
                <a:spcPts val="800"/>
              </a:spcAft>
            </a:pP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Panchapakesan, P , </a:t>
            </a:r>
            <a:r>
              <a:rPr dirty="0" err="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Jiseon</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 (2020) Guest satisfaction &amp; dissatisfaction in luxury hotels: An application on big data</a:t>
            </a:r>
          </a:p>
          <a:p>
            <a:pPr algn="just" marL="0" marR="0">
              <a:lnSpc>
                <a:spcPct val="150000"/>
              </a:lnSpc>
              <a:spcBef>
                <a:spcPts val="0"/>
              </a:spcBef>
              <a:spcAft>
                <a:spcPts val="800"/>
              </a:spcAft>
            </a:pP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Pizam</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 2020. Hospitality as an organizational culture.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Journal of Hospitality &amp; Tourism Research</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44</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(3), pp.431-438.</a:t>
            </a:r>
          </a:p>
          <a:p>
            <a:pPr algn="just" marL="0" marR="0">
              <a:lnSpc>
                <a:spcPct val="150000"/>
              </a:lnSpc>
              <a:spcBef>
                <a:spcPts val="0"/>
              </a:spcBef>
              <a:spcAft>
                <a:spcPts val="800"/>
              </a:spcAft>
            </a:pP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Pramono</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R., </a:t>
            </a: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Lemy</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D.M., </a:t>
            </a: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Pramezwary</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 </a:t>
            </a: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Sihombing</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S.O., </a:t>
            </a: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Purwanto</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 and </a:t>
            </a:r>
            <a:r>
              <a:rPr altLang="en-IN" dirty="0" err="1"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Asbari</a:t>
            </a: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M., 2020. The role of spiritual capital in the hospitality industry.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International Journal of Advanced Science and Technology</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29</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(5), pp.8101-8134.</a:t>
            </a:r>
          </a:p>
          <a:p>
            <a:pPr algn="just" marL="0" marR="0">
              <a:lnSpc>
                <a:spcPct val="150000"/>
              </a:lnSpc>
              <a:spcBef>
                <a:spcPts val="0"/>
              </a:spcBef>
              <a:spcAft>
                <a:spcPts val="800"/>
              </a:spcAft>
            </a:pPr>
            <a:r>
              <a:rPr dirty="0" err="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Soloman</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M (2018) The heart of hospitality: a great hotel and restaurant leaders share their secrets, </a:t>
            </a:r>
            <a:r>
              <a:rPr dirty="0" err="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SelectBooks</a:t>
            </a:r>
            <a:endPar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endParaRPr>
          </a:p>
          <a:p>
            <a:pPr algn="just" marL="0" marR="0">
              <a:lnSpc>
                <a:spcPct val="150000"/>
              </a:lnSpc>
              <a:spcBef>
                <a:spcPts val="0"/>
              </a:spcBef>
              <a:spcAft>
                <a:spcPts val="800"/>
              </a:spcAft>
            </a:pPr>
            <a:r>
              <a:rPr altLang="en-IN" dirty="0" lang="en-IN"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Walker, J.R., 2021. </a:t>
            </a:r>
            <a:r>
              <a:rPr dirty="0" i="1"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Introduction to hospitality</a:t>
            </a:r>
            <a:r>
              <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Pearson.</a:t>
            </a:r>
          </a:p>
          <a:p>
            <a:pPr algn="just" marL="0" marR="0">
              <a:lnSpc>
                <a:spcPct val="150000"/>
              </a:lnSpc>
              <a:spcBef>
                <a:spcPts val="0"/>
              </a:spcBef>
              <a:spcAft>
                <a:spcPts val="800"/>
              </a:spcAft>
            </a:pPr>
            <a:endParaRPr dirty="0" lang="en-US" sz="18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endParaRPr>
          </a:p>
        </p:txBody>
      </p:sp>
      <p:sp>
        <p:nvSpPr>
          <p:cNvPr id="4" name="Slide Number Placeholder 3">
            <a:extLst>
              <a:ext uri="{FF2B5EF4-FFF2-40B4-BE49-F238E27FC236}">
                <a16:creationId xmlns:a16="http://schemas.microsoft.com/office/drawing/2014/main" id="{2545290F-834F-76E7-87F4-363C907A6A57}"/>
              </a:ext>
            </a:extLst>
          </p:cNvPr>
          <p:cNvSpPr>
            <a:spLocks noGrp="1"/>
          </p:cNvSpPr>
          <p:nvPr>
            <p:ph idx="12" sz="quarter" type="sldNum"/>
          </p:nvPr>
        </p:nvSpPr>
        <p:spPr/>
        <p:txBody>
          <a:bodyPr numCol="1"/>
          <a:lstStyle/>
          <a:p>
            <a:fld id="{040C0E09-CD17-4EA3-B42E-7E126BA689D1}" type="slidenum">
              <a:rPr lang="en-US" smtClean="0"/>
              <a:t>8</a:t>
            </a:fld>
            <a:endParaRPr lang="en-US"/>
          </a:p>
        </p:txBody>
      </p:sp>
    </p:spTree>
    <p:extLst>
      <p:ext uri="{BB962C8B-B14F-4D97-AF65-F5344CB8AC3E}">
        <p14:creationId xmlns:p14="http://schemas.microsoft.com/office/powerpoint/2010/main" val="2294465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77670-BAAB-CFF7-6594-0C651CDD279D}"/>
              </a:ext>
            </a:extLst>
          </p:cNvPr>
          <p:cNvSpPr>
            <a:spLocks noGrp="1"/>
          </p:cNvSpPr>
          <p:nvPr>
            <p:ph type="title"/>
          </p:nvPr>
        </p:nvSpPr>
        <p:spPr>
          <a:xfrm>
            <a:off x="838200" y="2766218"/>
            <a:ext cx="10515600" cy="1325563"/>
          </a:xfrm>
        </p:spPr>
        <p:txBody>
          <a:bodyPr numCol="1"/>
          <a:lstStyle/>
          <a:p>
            <a:pPr algn="ctr"/>
            <a:r>
              <a:rPr b="1" dirty="0" lang="en-US" sz="6600">
                <a:solidFill>
                  <a:schemeClr val="tx1"/>
                </a:solidFill>
                <a:latin charset="0" panose="02020603050405020304" pitchFamily="18" typeface="Times New Roman"/>
                <a:cs charset="0" panose="02020603050405020304" pitchFamily="18" typeface="Times New Roman"/>
              </a:rPr>
              <a:t>Thank you</a:t>
            </a:r>
          </a:p>
        </p:txBody>
      </p:sp>
      <p:sp>
        <p:nvSpPr>
          <p:cNvPr id="4" name="Slide Number Placeholder 3">
            <a:extLst>
              <a:ext uri="{FF2B5EF4-FFF2-40B4-BE49-F238E27FC236}">
                <a16:creationId xmlns:a16="http://schemas.microsoft.com/office/drawing/2014/main" id="{F7223458-C7A0-40FE-629F-04F4A9E215EA}"/>
              </a:ext>
            </a:extLst>
          </p:cNvPr>
          <p:cNvSpPr>
            <a:spLocks noGrp="1"/>
          </p:cNvSpPr>
          <p:nvPr>
            <p:ph idx="12" sz="quarter" type="sldNum"/>
          </p:nvPr>
        </p:nvSpPr>
        <p:spPr/>
        <p:txBody>
          <a:bodyPr numCol="1"/>
          <a:lstStyle/>
          <a:p>
            <a:fld id="{040C0E09-CD17-4EA3-B42E-7E126BA689D1}" type="slidenum">
              <a:rPr lang="en-US" smtClean="0"/>
              <a:t>9</a:t>
            </a:fld>
            <a:endParaRPr lang="en-US"/>
          </a:p>
        </p:txBody>
      </p:sp>
    </p:spTree>
    <p:extLst>
      <p:ext uri="{BB962C8B-B14F-4D97-AF65-F5344CB8AC3E}">
        <p14:creationId xmlns:p14="http://schemas.microsoft.com/office/powerpoint/2010/main" val="3171840511"/>
      </p:ext>
    </p:extLst>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2.xml><?xml version="1.0" encoding="utf-8"?>
<a:theme xmlns:a="http://schemas.openxmlformats.org/drawingml/2006/main" name="Facet">
  <a:themeElements>
    <a:clrScheme name="Orange">
      <a:dk1>
        <a:srgbClr val="000000"/>
      </a:dk1>
      <a:lt1>
        <a:sysClr lastClr="FFFFFF" val="window"/>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Facet">
      <a:majorFont>
        <a:latin panose="020B0603020202020204"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panose="020B0603020202020204"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algn="ctr" cap="rnd" cmpd="sng" w="12700">
          <a:solidFill>
            <a:schemeClr val="phClr"/>
          </a:solidFill>
          <a:prstDash val="solid"/>
        </a:ln>
        <a:ln algn="ctr" cap="rnd" cmpd="sng" w="19050">
          <a:solidFill>
            <a:schemeClr val="phClr"/>
          </a:solidFill>
          <a:prstDash val="solid"/>
        </a:ln>
        <a:ln algn="ctr" cap="rnd" cmpd="sng" w="25400">
          <a:solidFill>
            <a:schemeClr val="phClr"/>
          </a:solidFill>
          <a:prstDash val="solid"/>
        </a:ln>
      </a:lnStyleLst>
      <a:effectStyleLst>
        <a:effectStyle>
          <a:effectLst/>
        </a:effectStyle>
        <a:effectStyle>
          <a:effectLst>
            <a:outerShdw blurRad="38100" dir="5400000" dist="25400" rotWithShape="0">
              <a:srgbClr val="000000">
                <a:alpha val="35000"/>
              </a:srgbClr>
            </a:outerShdw>
          </a:effectLst>
        </a:effectStyle>
        <a:effectStyle>
          <a:effectLst>
            <a:outerShdw blurRad="50800" dir="5400000" dist="38100" rotWithShape="0">
              <a:srgbClr val="000000">
                <a:alpha val="35000"/>
              </a:srgbClr>
            </a:outerShdw>
          </a:effectLst>
          <a:scene3d>
            <a:camera prst="orthographicFront">
              <a:rot lat="0" lon="0" rev="0"/>
            </a:camera>
            <a:lightRig dir="tl" rig="threePt"/>
          </a:scene3d>
          <a:sp3d prstMaterial="plastic">
            <a:bevelT h="0" w="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b="100000" l="50000" r="100000" t="50000"/>
          </a:path>
        </a:gradFill>
      </a:bgFillStyleLst>
    </a:fmtScheme>
  </a:themeElements>
  <a:objectDefaults/>
  <a:extraClrSchemeLst/>
  <a:extLst>
    <a:ext uri="{05A4C25C-085E-4340-85A3-A5531E510DB2}">
      <thm15:themeFamily xmlns:thm15="http://schemas.microsoft.com/office/thememl/2012/main" id="{C0C680CD-088A-49FC-A102-D699147F32B2}" name="Facet"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Company/>
  <Words>1594</Words>
  <Paragraphs>56</Paragraphs>
  <Slides>9</Slides>
  <Notes>3</Notes>
  <TotalTime>0</TotalTime>
  <HiddenSlides>0</HiddenSlides>
  <MMClips>0</MMClips>
  <ScaleCrop>false</ScaleCrop>
  <HeadingPairs>
    <vt:vector baseType="variant" size="6">
      <vt:variant>
        <vt:lpstr>Fonts Used</vt:lpstr>
      </vt:variant>
      <vt:variant>
        <vt:i4>5</vt:i4>
      </vt:variant>
      <vt:variant>
        <vt:lpstr>Theme</vt:lpstr>
      </vt:variant>
      <vt:variant>
        <vt:i4>1</vt:i4>
      </vt:variant>
      <vt:variant>
        <vt:lpstr>Slide Titles</vt:lpstr>
      </vt:variant>
      <vt:variant>
        <vt:i4>9</vt:i4>
      </vt:variant>
    </vt:vector>
  </HeadingPairs>
  <TitlesOfParts>
    <vt:vector baseType="lpstr" size="15">
      <vt:lpstr>Arial</vt:lpstr>
      <vt:lpstr>Calibri</vt:lpstr>
      <vt:lpstr>Times New Roman</vt:lpstr>
      <vt:lpstr>Trebuchet MS</vt:lpstr>
      <vt:lpstr>Wingdings 3</vt:lpstr>
      <vt:lpstr>Facet</vt:lpstr>
      <vt:lpstr>Hospitality and guest services</vt:lpstr>
      <vt:lpstr>Table of contents</vt:lpstr>
      <vt:lpstr>Introduction</vt:lpstr>
      <vt:lpstr>Hotel’s main consumers</vt:lpstr>
      <vt:lpstr>The nature, scope and role of guest services</vt:lpstr>
      <vt:lpstr>Importance of hospitality and how hotels meet/exceed guest expectations</vt:lpstr>
      <vt:lpstr>Conclusion</vt:lpstr>
      <vt:lpstr>References</vt:lpstr>
      <vt:lpstr>Thank you</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2023-10-14T11:53:33Z</dcterms:created>
  <dc:creator/>
  <cp:lastModifiedBy/>
  <dcterms:modified xsi:type="dcterms:W3CDTF">2023-10-14T13:22:29Z</dcterms:modified>
  <cp:revision>1</cp:revision>
  <dc:title/>
</cp:coreProperties>
</file>