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73" d="100"/>
          <a:sy n="73" d="100"/>
        </p:scale>
        <p:origin x="-540" y="-102"/>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EF1C0C7-6659-40E0-BC0B-0643236A93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51EBF12E-AA25-4607-A01E-CB7FBE344F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98288DD4-C84D-4BF9-81CC-EB849D502C33}"/>
              </a:ext>
            </a:extLst>
          </p:cNvPr>
          <p:cNvSpPr>
            <a:spLocks noGrp="1"/>
          </p:cNvSpPr>
          <p:nvPr>
            <p:ph type="dt" sz="half" idx="10"/>
          </p:nvPr>
        </p:nvSpPr>
        <p:spPr/>
        <p:txBody>
          <a:bodyPr/>
          <a:lstStyle/>
          <a:p>
            <a:fld id="{D30DA2B8-1286-43B2-BE86-0424A89DC20D}" type="datetimeFigureOut">
              <a:rPr lang="en-GB" smtClean="0"/>
              <a:pPr/>
              <a:t>21/08/2020</a:t>
            </a:fld>
            <a:endParaRPr lang="en-GB"/>
          </a:p>
        </p:txBody>
      </p:sp>
      <p:sp>
        <p:nvSpPr>
          <p:cNvPr id="5" name="Footer Placeholder 4">
            <a:extLst>
              <a:ext uri="{FF2B5EF4-FFF2-40B4-BE49-F238E27FC236}">
                <a16:creationId xmlns:a16="http://schemas.microsoft.com/office/drawing/2014/main" xmlns="" id="{E6ED0E28-9367-4D64-8F2C-8F9D957F81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C7AB42FA-E7C0-42D2-93F8-68F577C1812B}"/>
              </a:ext>
            </a:extLst>
          </p:cNvPr>
          <p:cNvSpPr>
            <a:spLocks noGrp="1"/>
          </p:cNvSpPr>
          <p:nvPr>
            <p:ph type="sldNum" sz="quarter" idx="12"/>
          </p:nvPr>
        </p:nvSpPr>
        <p:spPr/>
        <p:txBody>
          <a:bodyPr/>
          <a:lstStyle/>
          <a:p>
            <a:fld id="{176667DE-7462-40B8-ABCF-3D28CBC617E7}" type="slidenum">
              <a:rPr lang="en-GB" smtClean="0"/>
              <a:pPr/>
              <a:t>‹#›</a:t>
            </a:fld>
            <a:endParaRPr lang="en-GB"/>
          </a:p>
        </p:txBody>
      </p:sp>
    </p:spTree>
    <p:extLst>
      <p:ext uri="{BB962C8B-B14F-4D97-AF65-F5344CB8AC3E}">
        <p14:creationId xmlns:p14="http://schemas.microsoft.com/office/powerpoint/2010/main" xmlns="" val="6683860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97361FE-741B-42E5-BC46-9020F043DB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2C3B993D-246B-4D45-A7A8-3AFC0D05844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D0E954F6-9B58-4A0E-A0C6-DD0A1EA291E1}"/>
              </a:ext>
            </a:extLst>
          </p:cNvPr>
          <p:cNvSpPr>
            <a:spLocks noGrp="1"/>
          </p:cNvSpPr>
          <p:nvPr>
            <p:ph type="dt" sz="half" idx="10"/>
          </p:nvPr>
        </p:nvSpPr>
        <p:spPr/>
        <p:txBody>
          <a:bodyPr/>
          <a:lstStyle/>
          <a:p>
            <a:fld id="{D30DA2B8-1286-43B2-BE86-0424A89DC20D}" type="datetimeFigureOut">
              <a:rPr lang="en-GB" smtClean="0"/>
              <a:pPr/>
              <a:t>21/08/2020</a:t>
            </a:fld>
            <a:endParaRPr lang="en-GB"/>
          </a:p>
        </p:txBody>
      </p:sp>
      <p:sp>
        <p:nvSpPr>
          <p:cNvPr id="5" name="Footer Placeholder 4">
            <a:extLst>
              <a:ext uri="{FF2B5EF4-FFF2-40B4-BE49-F238E27FC236}">
                <a16:creationId xmlns:a16="http://schemas.microsoft.com/office/drawing/2014/main" xmlns="" id="{13CA4E00-DCE2-4364-BE2B-4E075575A9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04F27B61-076A-43C3-93F8-37B2E5DC3CB0}"/>
              </a:ext>
            </a:extLst>
          </p:cNvPr>
          <p:cNvSpPr>
            <a:spLocks noGrp="1"/>
          </p:cNvSpPr>
          <p:nvPr>
            <p:ph type="sldNum" sz="quarter" idx="12"/>
          </p:nvPr>
        </p:nvSpPr>
        <p:spPr/>
        <p:txBody>
          <a:bodyPr/>
          <a:lstStyle/>
          <a:p>
            <a:fld id="{176667DE-7462-40B8-ABCF-3D28CBC617E7}" type="slidenum">
              <a:rPr lang="en-GB" smtClean="0"/>
              <a:pPr/>
              <a:t>‹#›</a:t>
            </a:fld>
            <a:endParaRPr lang="en-GB"/>
          </a:p>
        </p:txBody>
      </p:sp>
    </p:spTree>
    <p:extLst>
      <p:ext uri="{BB962C8B-B14F-4D97-AF65-F5344CB8AC3E}">
        <p14:creationId xmlns:p14="http://schemas.microsoft.com/office/powerpoint/2010/main" xmlns="" val="3466402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580B5EA-7EE9-493A-85B1-650D3C0B5E7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A3FB6A16-AE77-42D3-BCD1-FE7DEA869D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20E5AAA5-270A-4C01-B7ED-A766748C953D}"/>
              </a:ext>
            </a:extLst>
          </p:cNvPr>
          <p:cNvSpPr>
            <a:spLocks noGrp="1"/>
          </p:cNvSpPr>
          <p:nvPr>
            <p:ph type="dt" sz="half" idx="10"/>
          </p:nvPr>
        </p:nvSpPr>
        <p:spPr/>
        <p:txBody>
          <a:bodyPr/>
          <a:lstStyle/>
          <a:p>
            <a:fld id="{D30DA2B8-1286-43B2-BE86-0424A89DC20D}" type="datetimeFigureOut">
              <a:rPr lang="en-GB" smtClean="0"/>
              <a:pPr/>
              <a:t>21/08/2020</a:t>
            </a:fld>
            <a:endParaRPr lang="en-GB"/>
          </a:p>
        </p:txBody>
      </p:sp>
      <p:sp>
        <p:nvSpPr>
          <p:cNvPr id="5" name="Footer Placeholder 4">
            <a:extLst>
              <a:ext uri="{FF2B5EF4-FFF2-40B4-BE49-F238E27FC236}">
                <a16:creationId xmlns:a16="http://schemas.microsoft.com/office/drawing/2014/main" xmlns="" id="{EB640754-20A8-40A7-81C8-78A0E629C7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17340403-6276-4EAF-BB55-77626327216E}"/>
              </a:ext>
            </a:extLst>
          </p:cNvPr>
          <p:cNvSpPr>
            <a:spLocks noGrp="1"/>
          </p:cNvSpPr>
          <p:nvPr>
            <p:ph type="sldNum" sz="quarter" idx="12"/>
          </p:nvPr>
        </p:nvSpPr>
        <p:spPr/>
        <p:txBody>
          <a:bodyPr/>
          <a:lstStyle/>
          <a:p>
            <a:fld id="{176667DE-7462-40B8-ABCF-3D28CBC617E7}" type="slidenum">
              <a:rPr lang="en-GB" smtClean="0"/>
              <a:pPr/>
              <a:t>‹#›</a:t>
            </a:fld>
            <a:endParaRPr lang="en-GB"/>
          </a:p>
        </p:txBody>
      </p:sp>
    </p:spTree>
    <p:extLst>
      <p:ext uri="{BB962C8B-B14F-4D97-AF65-F5344CB8AC3E}">
        <p14:creationId xmlns:p14="http://schemas.microsoft.com/office/powerpoint/2010/main" xmlns="" val="25493645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DA864D9-163A-40F1-8E96-8AB5D4FDB7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CAC374E8-103A-4353-8F49-6A6BA2F5B36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25E0C511-7634-418A-90ED-F1B48290705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C35FAC91-EDF1-471F-86AC-31A888A546C6}"/>
              </a:ext>
            </a:extLst>
          </p:cNvPr>
          <p:cNvSpPr>
            <a:spLocks noGrp="1"/>
          </p:cNvSpPr>
          <p:nvPr>
            <p:ph type="dt" sz="half" idx="10"/>
          </p:nvPr>
        </p:nvSpPr>
        <p:spPr/>
        <p:txBody>
          <a:bodyPr/>
          <a:lstStyle/>
          <a:p>
            <a:fld id="{D30DA2B8-1286-43B2-BE86-0424A89DC20D}" type="datetimeFigureOut">
              <a:rPr lang="en-GB" smtClean="0"/>
              <a:pPr/>
              <a:t>21/08/2020</a:t>
            </a:fld>
            <a:endParaRPr lang="en-GB"/>
          </a:p>
        </p:txBody>
      </p:sp>
      <p:sp>
        <p:nvSpPr>
          <p:cNvPr id="6" name="Footer Placeholder 5">
            <a:extLst>
              <a:ext uri="{FF2B5EF4-FFF2-40B4-BE49-F238E27FC236}">
                <a16:creationId xmlns:a16="http://schemas.microsoft.com/office/drawing/2014/main" xmlns="" id="{034AEF07-4E90-40A7-9299-FE4D04D8AB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1850A7A1-41DC-4B2A-A1B8-52A8BA960896}"/>
              </a:ext>
            </a:extLst>
          </p:cNvPr>
          <p:cNvSpPr>
            <a:spLocks noGrp="1"/>
          </p:cNvSpPr>
          <p:nvPr>
            <p:ph type="sldNum" sz="quarter" idx="12"/>
          </p:nvPr>
        </p:nvSpPr>
        <p:spPr/>
        <p:txBody>
          <a:bodyPr/>
          <a:lstStyle/>
          <a:p>
            <a:fld id="{176667DE-7462-40B8-ABCF-3D28CBC617E7}" type="slidenum">
              <a:rPr lang="en-GB" smtClean="0"/>
              <a:pPr/>
              <a:t>‹#›</a:t>
            </a:fld>
            <a:endParaRPr lang="en-GB"/>
          </a:p>
        </p:txBody>
      </p:sp>
    </p:spTree>
    <p:extLst>
      <p:ext uri="{BB962C8B-B14F-4D97-AF65-F5344CB8AC3E}">
        <p14:creationId xmlns:p14="http://schemas.microsoft.com/office/powerpoint/2010/main" xmlns="" val="1301766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F380F43-806E-40DE-8A88-DE6F97AA605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1F3DBBF1-2C6B-4708-A19B-E7C43FF1095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xmlns="" id="{A44C4320-2382-489E-9597-86AC39AB163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C6043AE8-6EB9-4E1C-B657-7A97B4239F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xmlns="" id="{628ECA17-7348-42B6-8384-132A676381BA}"/>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F8A591AF-A06A-40DE-B819-6D8C1AEFC69E}"/>
              </a:ext>
            </a:extLst>
          </p:cNvPr>
          <p:cNvSpPr>
            <a:spLocks noGrp="1"/>
          </p:cNvSpPr>
          <p:nvPr>
            <p:ph type="dt" sz="half" idx="10"/>
          </p:nvPr>
        </p:nvSpPr>
        <p:spPr/>
        <p:txBody>
          <a:bodyPr/>
          <a:lstStyle/>
          <a:p>
            <a:fld id="{D30DA2B8-1286-43B2-BE86-0424A89DC20D}" type="datetimeFigureOut">
              <a:rPr lang="en-GB" smtClean="0"/>
              <a:pPr/>
              <a:t>21/08/2020</a:t>
            </a:fld>
            <a:endParaRPr lang="en-GB"/>
          </a:p>
        </p:txBody>
      </p:sp>
      <p:sp>
        <p:nvSpPr>
          <p:cNvPr id="8" name="Footer Placeholder 7">
            <a:extLst>
              <a:ext uri="{FF2B5EF4-FFF2-40B4-BE49-F238E27FC236}">
                <a16:creationId xmlns:a16="http://schemas.microsoft.com/office/drawing/2014/main" xmlns="" id="{E6AC4031-8CF6-4412-BCDE-4CDFBBE6A29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B2D50570-DC5D-42D3-BC5D-35D58BB482DB}"/>
              </a:ext>
            </a:extLst>
          </p:cNvPr>
          <p:cNvSpPr>
            <a:spLocks noGrp="1"/>
          </p:cNvSpPr>
          <p:nvPr>
            <p:ph type="sldNum" sz="quarter" idx="12"/>
          </p:nvPr>
        </p:nvSpPr>
        <p:spPr/>
        <p:txBody>
          <a:bodyPr/>
          <a:lstStyle/>
          <a:p>
            <a:fld id="{176667DE-7462-40B8-ABCF-3D28CBC617E7}" type="slidenum">
              <a:rPr lang="en-GB" smtClean="0"/>
              <a:pPr/>
              <a:t>‹#›</a:t>
            </a:fld>
            <a:endParaRPr lang="en-GB"/>
          </a:p>
        </p:txBody>
      </p:sp>
    </p:spTree>
    <p:extLst>
      <p:ext uri="{BB962C8B-B14F-4D97-AF65-F5344CB8AC3E}">
        <p14:creationId xmlns:p14="http://schemas.microsoft.com/office/powerpoint/2010/main" xmlns="" val="11852250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7410E46-E72C-43C0-89EE-812947F54AC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81EC4E58-E2A8-4DA1-93FF-F9FF4A02867E}"/>
              </a:ext>
            </a:extLst>
          </p:cNvPr>
          <p:cNvSpPr>
            <a:spLocks noGrp="1"/>
          </p:cNvSpPr>
          <p:nvPr>
            <p:ph type="dt" sz="half" idx="10"/>
          </p:nvPr>
        </p:nvSpPr>
        <p:spPr/>
        <p:txBody>
          <a:bodyPr/>
          <a:lstStyle/>
          <a:p>
            <a:fld id="{D30DA2B8-1286-43B2-BE86-0424A89DC20D}" type="datetimeFigureOut">
              <a:rPr lang="en-GB" smtClean="0"/>
              <a:pPr/>
              <a:t>21/08/2020</a:t>
            </a:fld>
            <a:endParaRPr lang="en-GB"/>
          </a:p>
        </p:txBody>
      </p:sp>
      <p:sp>
        <p:nvSpPr>
          <p:cNvPr id="4" name="Footer Placeholder 3">
            <a:extLst>
              <a:ext uri="{FF2B5EF4-FFF2-40B4-BE49-F238E27FC236}">
                <a16:creationId xmlns:a16="http://schemas.microsoft.com/office/drawing/2014/main" xmlns="" id="{7FFFDA08-D012-4FB1-B2AC-934DEFA6FC2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1BAF8153-B600-4A0A-A6D4-830686A8B8CD}"/>
              </a:ext>
            </a:extLst>
          </p:cNvPr>
          <p:cNvSpPr>
            <a:spLocks noGrp="1"/>
          </p:cNvSpPr>
          <p:nvPr>
            <p:ph type="sldNum" sz="quarter" idx="12"/>
          </p:nvPr>
        </p:nvSpPr>
        <p:spPr/>
        <p:txBody>
          <a:bodyPr/>
          <a:lstStyle/>
          <a:p>
            <a:fld id="{176667DE-7462-40B8-ABCF-3D28CBC617E7}" type="slidenum">
              <a:rPr lang="en-GB" smtClean="0"/>
              <a:pPr/>
              <a:t>‹#›</a:t>
            </a:fld>
            <a:endParaRPr lang="en-GB"/>
          </a:p>
        </p:txBody>
      </p:sp>
    </p:spTree>
    <p:extLst>
      <p:ext uri="{BB962C8B-B14F-4D97-AF65-F5344CB8AC3E}">
        <p14:creationId xmlns:p14="http://schemas.microsoft.com/office/powerpoint/2010/main" xmlns="" val="1936562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26AD5E0C-0F08-46E5-A5BD-2AE1FCD160B9}"/>
              </a:ext>
            </a:extLst>
          </p:cNvPr>
          <p:cNvSpPr>
            <a:spLocks noGrp="1"/>
          </p:cNvSpPr>
          <p:nvPr>
            <p:ph type="dt" sz="half" idx="10"/>
          </p:nvPr>
        </p:nvSpPr>
        <p:spPr/>
        <p:txBody>
          <a:bodyPr/>
          <a:lstStyle/>
          <a:p>
            <a:fld id="{D30DA2B8-1286-43B2-BE86-0424A89DC20D}" type="datetimeFigureOut">
              <a:rPr lang="en-GB" smtClean="0"/>
              <a:pPr/>
              <a:t>21/08/2020</a:t>
            </a:fld>
            <a:endParaRPr lang="en-GB"/>
          </a:p>
        </p:txBody>
      </p:sp>
      <p:sp>
        <p:nvSpPr>
          <p:cNvPr id="3" name="Footer Placeholder 2">
            <a:extLst>
              <a:ext uri="{FF2B5EF4-FFF2-40B4-BE49-F238E27FC236}">
                <a16:creationId xmlns:a16="http://schemas.microsoft.com/office/drawing/2014/main" xmlns="" id="{3F000D84-B138-4FB5-BEB5-A49713FA548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AEF50FF6-373E-442E-963A-C968337BA68F}"/>
              </a:ext>
            </a:extLst>
          </p:cNvPr>
          <p:cNvSpPr>
            <a:spLocks noGrp="1"/>
          </p:cNvSpPr>
          <p:nvPr>
            <p:ph type="sldNum" sz="quarter" idx="12"/>
          </p:nvPr>
        </p:nvSpPr>
        <p:spPr/>
        <p:txBody>
          <a:bodyPr/>
          <a:lstStyle/>
          <a:p>
            <a:fld id="{176667DE-7462-40B8-ABCF-3D28CBC617E7}" type="slidenum">
              <a:rPr lang="en-GB" smtClean="0"/>
              <a:pPr/>
              <a:t>‹#›</a:t>
            </a:fld>
            <a:endParaRPr lang="en-GB"/>
          </a:p>
        </p:txBody>
      </p:sp>
    </p:spTree>
    <p:extLst>
      <p:ext uri="{BB962C8B-B14F-4D97-AF65-F5344CB8AC3E}">
        <p14:creationId xmlns:p14="http://schemas.microsoft.com/office/powerpoint/2010/main" xmlns="" val="30223177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0151CCF-868E-475A-BC8D-96BC7ACEA5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8085948A-71A7-4471-A874-3D8A2128DC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9F75B606-7128-4116-AE3E-5ADD0BF427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E3900F68-A425-4485-BC09-ABBC744B0B2F}"/>
              </a:ext>
            </a:extLst>
          </p:cNvPr>
          <p:cNvSpPr>
            <a:spLocks noGrp="1"/>
          </p:cNvSpPr>
          <p:nvPr>
            <p:ph type="dt" sz="half" idx="10"/>
          </p:nvPr>
        </p:nvSpPr>
        <p:spPr/>
        <p:txBody>
          <a:bodyPr/>
          <a:lstStyle/>
          <a:p>
            <a:fld id="{D30DA2B8-1286-43B2-BE86-0424A89DC20D}" type="datetimeFigureOut">
              <a:rPr lang="en-GB" smtClean="0"/>
              <a:pPr/>
              <a:t>21/08/2020</a:t>
            </a:fld>
            <a:endParaRPr lang="en-GB"/>
          </a:p>
        </p:txBody>
      </p:sp>
      <p:sp>
        <p:nvSpPr>
          <p:cNvPr id="6" name="Footer Placeholder 5">
            <a:extLst>
              <a:ext uri="{FF2B5EF4-FFF2-40B4-BE49-F238E27FC236}">
                <a16:creationId xmlns:a16="http://schemas.microsoft.com/office/drawing/2014/main" xmlns="" id="{9FC9F03C-6470-4F13-8ACD-CF1D6D0973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AAE54C1B-5B08-4766-92B3-2A81FAD2889A}"/>
              </a:ext>
            </a:extLst>
          </p:cNvPr>
          <p:cNvSpPr>
            <a:spLocks noGrp="1"/>
          </p:cNvSpPr>
          <p:nvPr>
            <p:ph type="sldNum" sz="quarter" idx="12"/>
          </p:nvPr>
        </p:nvSpPr>
        <p:spPr/>
        <p:txBody>
          <a:bodyPr/>
          <a:lstStyle/>
          <a:p>
            <a:fld id="{176667DE-7462-40B8-ABCF-3D28CBC617E7}" type="slidenum">
              <a:rPr lang="en-GB" smtClean="0"/>
              <a:pPr/>
              <a:t>‹#›</a:t>
            </a:fld>
            <a:endParaRPr lang="en-GB"/>
          </a:p>
        </p:txBody>
      </p:sp>
    </p:spTree>
    <p:extLst>
      <p:ext uri="{BB962C8B-B14F-4D97-AF65-F5344CB8AC3E}">
        <p14:creationId xmlns:p14="http://schemas.microsoft.com/office/powerpoint/2010/main" xmlns="" val="16106379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E771EE0-E1E7-43BE-97E3-7B03396233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C16FC6EF-27FB-438F-9757-DB896AAF48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43E73E37-BCE6-430F-8506-B979C75A9C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5DB16601-BC38-46C4-BE55-C68222FE729F}"/>
              </a:ext>
            </a:extLst>
          </p:cNvPr>
          <p:cNvSpPr>
            <a:spLocks noGrp="1"/>
          </p:cNvSpPr>
          <p:nvPr>
            <p:ph type="dt" sz="half" idx="10"/>
          </p:nvPr>
        </p:nvSpPr>
        <p:spPr/>
        <p:txBody>
          <a:bodyPr/>
          <a:lstStyle/>
          <a:p>
            <a:fld id="{D30DA2B8-1286-43B2-BE86-0424A89DC20D}" type="datetimeFigureOut">
              <a:rPr lang="en-GB" smtClean="0"/>
              <a:pPr/>
              <a:t>21/08/2020</a:t>
            </a:fld>
            <a:endParaRPr lang="en-GB"/>
          </a:p>
        </p:txBody>
      </p:sp>
      <p:sp>
        <p:nvSpPr>
          <p:cNvPr id="6" name="Footer Placeholder 5">
            <a:extLst>
              <a:ext uri="{FF2B5EF4-FFF2-40B4-BE49-F238E27FC236}">
                <a16:creationId xmlns:a16="http://schemas.microsoft.com/office/drawing/2014/main" xmlns="" id="{90752666-C180-4B17-B7E2-22BE578D7C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4C638A12-E921-4E28-B394-99BF26D088A0}"/>
              </a:ext>
            </a:extLst>
          </p:cNvPr>
          <p:cNvSpPr>
            <a:spLocks noGrp="1"/>
          </p:cNvSpPr>
          <p:nvPr>
            <p:ph type="sldNum" sz="quarter" idx="12"/>
          </p:nvPr>
        </p:nvSpPr>
        <p:spPr/>
        <p:txBody>
          <a:bodyPr/>
          <a:lstStyle/>
          <a:p>
            <a:fld id="{176667DE-7462-40B8-ABCF-3D28CBC617E7}" type="slidenum">
              <a:rPr lang="en-GB" smtClean="0"/>
              <a:pPr/>
              <a:t>‹#›</a:t>
            </a:fld>
            <a:endParaRPr lang="en-GB"/>
          </a:p>
        </p:txBody>
      </p:sp>
    </p:spTree>
    <p:extLst>
      <p:ext uri="{BB962C8B-B14F-4D97-AF65-F5344CB8AC3E}">
        <p14:creationId xmlns:p14="http://schemas.microsoft.com/office/powerpoint/2010/main" xmlns="" val="3429321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FD8EA3F-0D05-477C-8978-F6BBEE6DBEE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4C2D4AEC-FAE4-4F3E-8A44-CB16B3DC56F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34AE8887-D8EC-4A73-B2E0-8A9261AE6E43}"/>
              </a:ext>
            </a:extLst>
          </p:cNvPr>
          <p:cNvSpPr>
            <a:spLocks noGrp="1"/>
          </p:cNvSpPr>
          <p:nvPr>
            <p:ph type="dt" sz="half" idx="10"/>
          </p:nvPr>
        </p:nvSpPr>
        <p:spPr/>
        <p:txBody>
          <a:bodyPr/>
          <a:lstStyle/>
          <a:p>
            <a:fld id="{D30DA2B8-1286-43B2-BE86-0424A89DC20D}" type="datetimeFigureOut">
              <a:rPr lang="en-GB" smtClean="0"/>
              <a:pPr/>
              <a:t>21/08/2020</a:t>
            </a:fld>
            <a:endParaRPr lang="en-GB"/>
          </a:p>
        </p:txBody>
      </p:sp>
      <p:sp>
        <p:nvSpPr>
          <p:cNvPr id="5" name="Footer Placeholder 4">
            <a:extLst>
              <a:ext uri="{FF2B5EF4-FFF2-40B4-BE49-F238E27FC236}">
                <a16:creationId xmlns:a16="http://schemas.microsoft.com/office/drawing/2014/main" xmlns="" id="{B45C04C9-258E-4D7F-B390-1EF7A30FD7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A53EC283-BE97-4669-957A-237C4F51123F}"/>
              </a:ext>
            </a:extLst>
          </p:cNvPr>
          <p:cNvSpPr>
            <a:spLocks noGrp="1"/>
          </p:cNvSpPr>
          <p:nvPr>
            <p:ph type="sldNum" sz="quarter" idx="12"/>
          </p:nvPr>
        </p:nvSpPr>
        <p:spPr/>
        <p:txBody>
          <a:bodyPr/>
          <a:lstStyle/>
          <a:p>
            <a:fld id="{176667DE-7462-40B8-ABCF-3D28CBC617E7}" type="slidenum">
              <a:rPr lang="en-GB" smtClean="0"/>
              <a:pPr/>
              <a:t>‹#›</a:t>
            </a:fld>
            <a:endParaRPr lang="en-GB"/>
          </a:p>
        </p:txBody>
      </p:sp>
    </p:spTree>
    <p:extLst>
      <p:ext uri="{BB962C8B-B14F-4D97-AF65-F5344CB8AC3E}">
        <p14:creationId xmlns:p14="http://schemas.microsoft.com/office/powerpoint/2010/main" xmlns="" val="24156028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2B7EE5D8-3716-400D-8947-51269504CF8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3F8D97ED-4A64-4189-A972-259FF29A7EC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DABE9B06-8DBD-42B3-8A33-E43A77AD1C68}"/>
              </a:ext>
            </a:extLst>
          </p:cNvPr>
          <p:cNvSpPr>
            <a:spLocks noGrp="1"/>
          </p:cNvSpPr>
          <p:nvPr>
            <p:ph type="dt" sz="half" idx="10"/>
          </p:nvPr>
        </p:nvSpPr>
        <p:spPr/>
        <p:txBody>
          <a:bodyPr/>
          <a:lstStyle/>
          <a:p>
            <a:fld id="{D30DA2B8-1286-43B2-BE86-0424A89DC20D}" type="datetimeFigureOut">
              <a:rPr lang="en-GB" smtClean="0"/>
              <a:pPr/>
              <a:t>21/08/2020</a:t>
            </a:fld>
            <a:endParaRPr lang="en-GB"/>
          </a:p>
        </p:txBody>
      </p:sp>
      <p:sp>
        <p:nvSpPr>
          <p:cNvPr id="5" name="Footer Placeholder 4">
            <a:extLst>
              <a:ext uri="{FF2B5EF4-FFF2-40B4-BE49-F238E27FC236}">
                <a16:creationId xmlns:a16="http://schemas.microsoft.com/office/drawing/2014/main" xmlns="" id="{85814669-44B8-4309-B017-83210CD26D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CC7907A8-462B-4217-953C-EB96AD342C58}"/>
              </a:ext>
            </a:extLst>
          </p:cNvPr>
          <p:cNvSpPr>
            <a:spLocks noGrp="1"/>
          </p:cNvSpPr>
          <p:nvPr>
            <p:ph type="sldNum" sz="quarter" idx="12"/>
          </p:nvPr>
        </p:nvSpPr>
        <p:spPr/>
        <p:txBody>
          <a:bodyPr/>
          <a:lstStyle/>
          <a:p>
            <a:fld id="{176667DE-7462-40B8-ABCF-3D28CBC617E7}" type="slidenum">
              <a:rPr lang="en-GB" smtClean="0"/>
              <a:pPr/>
              <a:t>‹#›</a:t>
            </a:fld>
            <a:endParaRPr lang="en-GB"/>
          </a:p>
        </p:txBody>
      </p:sp>
    </p:spTree>
    <p:extLst>
      <p:ext uri="{BB962C8B-B14F-4D97-AF65-F5344CB8AC3E}">
        <p14:creationId xmlns:p14="http://schemas.microsoft.com/office/powerpoint/2010/main" xmlns="" val="13494235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170B4AEA-5294-4000-A744-2CAC3B2D7A2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FC9316F3-023A-4E3E-8D88-A7AA093246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C4AAA1DE-3C66-4E9D-9C27-19260C21AA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30DA2B8-1286-43B2-BE86-0424A89DC20D}" type="datetimeFigureOut">
              <a:rPr lang="en-GB" smtClean="0"/>
              <a:pPr/>
              <a:t>21/08/2020</a:t>
            </a:fld>
            <a:endParaRPr lang="en-GB"/>
          </a:p>
        </p:txBody>
      </p:sp>
      <p:sp>
        <p:nvSpPr>
          <p:cNvPr id="5" name="Footer Placeholder 4">
            <a:extLst>
              <a:ext uri="{FF2B5EF4-FFF2-40B4-BE49-F238E27FC236}">
                <a16:creationId xmlns:a16="http://schemas.microsoft.com/office/drawing/2014/main" xmlns="" id="{121E7F90-F620-4098-9571-C26844F9370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8AE483A1-8DCA-4A5F-9A58-BA3DDEB909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6667DE-7462-40B8-ABCF-3D28CBC617E7}" type="slidenum">
              <a:rPr lang="en-GB" smtClean="0"/>
              <a:pPr/>
              <a:t>‹#›</a:t>
            </a:fld>
            <a:endParaRPr lang="en-GB"/>
          </a:p>
        </p:txBody>
      </p:sp>
    </p:spTree>
    <p:extLst>
      <p:ext uri="{BB962C8B-B14F-4D97-AF65-F5344CB8AC3E}">
        <p14:creationId xmlns:p14="http://schemas.microsoft.com/office/powerpoint/2010/main" xmlns="" val="31661940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hyperlink" Target="https://www.futurelearn.com/courses/supporting-learning-secondary/0/steps/58629" TargetMode="External"/><Relationship Id="rId7" Type="http://schemas.openxmlformats.org/officeDocument/2006/relationships/hyperlink" Target="https://www.epicentrofestival.com/" TargetMode="External"/><Relationship Id="rId2" Type="http://schemas.openxmlformats.org/officeDocument/2006/relationships/hyperlink" Target="https://gov.wales/sites/default/files/statistics-and-research/2019-07/school-census-results-2019-764.pdf?fbclid=IwAR15xVV3SC4qLCd8tQpE48zHKI-mjJM8QH3yRbIyWBvxlHmF0Ckp_kwqHTM" TargetMode="External"/><Relationship Id="rId1" Type="http://schemas.openxmlformats.org/officeDocument/2006/relationships/slideLayout" Target="../slideLayouts/slideLayout2.xml"/><Relationship Id="rId6" Type="http://schemas.openxmlformats.org/officeDocument/2006/relationships/hyperlink" Target="https://www.pinterest.co.uk/pin/648448046328656996/" TargetMode="External"/><Relationship Id="rId5" Type="http://schemas.openxmlformats.org/officeDocument/2006/relationships/hyperlink" Target="https://www.cloudforedu.org.uk/ofsm/documents/OFSM-Encouraging-Takeup" TargetMode="External"/><Relationship Id="rId4" Type="http://schemas.openxmlformats.org/officeDocument/2006/relationships/hyperlink" Target="https://www.pinterest.co.uk/pin/11772697773462705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3EA8564-7930-487B-9AAC-A163CEDDE809}"/>
              </a:ext>
            </a:extLst>
          </p:cNvPr>
          <p:cNvSpPr>
            <a:spLocks noGrp="1"/>
          </p:cNvSpPr>
          <p:nvPr>
            <p:ph type="ctrTitle"/>
          </p:nvPr>
        </p:nvSpPr>
        <p:spPr>
          <a:xfrm>
            <a:off x="1524000" y="172123"/>
            <a:ext cx="9144000" cy="441064"/>
          </a:xfrm>
        </p:spPr>
        <p:txBody>
          <a:bodyPr>
            <a:normAutofit/>
          </a:bodyPr>
          <a:lstStyle/>
          <a:p>
            <a:r>
              <a:rPr lang="en-GB" sz="2400" b="1" u="sng" dirty="0"/>
              <a:t>The effectiveness of the pupil development grant</a:t>
            </a:r>
          </a:p>
        </p:txBody>
      </p:sp>
      <p:sp>
        <p:nvSpPr>
          <p:cNvPr id="3" name="Subtitle 2">
            <a:extLst>
              <a:ext uri="{FF2B5EF4-FFF2-40B4-BE49-F238E27FC236}">
                <a16:creationId xmlns:a16="http://schemas.microsoft.com/office/drawing/2014/main" xmlns="" id="{348AFBC6-63E2-474E-AEE3-3084BD3AC79D}"/>
              </a:ext>
            </a:extLst>
          </p:cNvPr>
          <p:cNvSpPr>
            <a:spLocks noGrp="1"/>
          </p:cNvSpPr>
          <p:nvPr>
            <p:ph type="subTitle" idx="1"/>
          </p:nvPr>
        </p:nvSpPr>
        <p:spPr>
          <a:xfrm>
            <a:off x="255494" y="753036"/>
            <a:ext cx="3899647" cy="833718"/>
          </a:xfrm>
          <a:gradFill>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gradFill>
        </p:spPr>
        <p:txBody>
          <a:bodyPr>
            <a:normAutofit/>
          </a:bodyPr>
          <a:lstStyle/>
          <a:p>
            <a:r>
              <a:rPr lang="en-GB" sz="1600" dirty="0">
                <a:latin typeface="Comic Sans MS" panose="030F0702030302020204" pitchFamily="66" charset="0"/>
              </a:rPr>
              <a:t>Pupil development  grant is available for those pupils living in a disadvantage background.</a:t>
            </a:r>
          </a:p>
        </p:txBody>
      </p:sp>
      <p:sp>
        <p:nvSpPr>
          <p:cNvPr id="7" name="TextBox 6">
            <a:extLst>
              <a:ext uri="{FF2B5EF4-FFF2-40B4-BE49-F238E27FC236}">
                <a16:creationId xmlns:a16="http://schemas.microsoft.com/office/drawing/2014/main" xmlns="" id="{2FE2AB4F-079D-49BC-8D31-F3B4443DD098}"/>
              </a:ext>
            </a:extLst>
          </p:cNvPr>
          <p:cNvSpPr txBox="1"/>
          <p:nvPr/>
        </p:nvSpPr>
        <p:spPr>
          <a:xfrm>
            <a:off x="363083" y="2481943"/>
            <a:ext cx="2891104" cy="646331"/>
          </a:xfrm>
          <a:prstGeom prst="rect">
            <a:avLst/>
          </a:prstGeom>
          <a:gradFill>
            <a:gsLst>
              <a:gs pos="0">
                <a:schemeClr val="accent6">
                  <a:lumMod val="0"/>
                  <a:lumOff val="100000"/>
                </a:schemeClr>
              </a:gs>
              <a:gs pos="35000">
                <a:schemeClr val="accent6">
                  <a:lumMod val="0"/>
                  <a:lumOff val="100000"/>
                </a:schemeClr>
              </a:gs>
              <a:gs pos="59000">
                <a:schemeClr val="accent6">
                  <a:lumMod val="100000"/>
                </a:schemeClr>
              </a:gs>
            </a:gsLst>
            <a:path path="circle">
              <a:fillToRect l="50000" t="-80000" r="50000" b="180000"/>
            </a:path>
          </a:gradFill>
        </p:spPr>
        <p:txBody>
          <a:bodyPr wrap="square" rtlCol="0">
            <a:spAutoFit/>
          </a:bodyPr>
          <a:lstStyle/>
          <a:p>
            <a:r>
              <a:rPr lang="en-GB" dirty="0"/>
              <a:t>Pupils who receive FSM(free school meals)</a:t>
            </a:r>
          </a:p>
        </p:txBody>
      </p:sp>
      <p:sp>
        <p:nvSpPr>
          <p:cNvPr id="12" name="Arrow: Down 11">
            <a:extLst>
              <a:ext uri="{FF2B5EF4-FFF2-40B4-BE49-F238E27FC236}">
                <a16:creationId xmlns:a16="http://schemas.microsoft.com/office/drawing/2014/main" xmlns="" id="{31F9A7E6-5FC9-46D3-8DBD-B71416A36237}"/>
              </a:ext>
            </a:extLst>
          </p:cNvPr>
          <p:cNvSpPr/>
          <p:nvPr/>
        </p:nvSpPr>
        <p:spPr>
          <a:xfrm>
            <a:off x="1116107" y="1586753"/>
            <a:ext cx="537881" cy="908253"/>
          </a:xfrm>
          <a:prstGeom prst="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8" name="Picture 4" descr="Maslow's Hierarchy of Needs Printable Poster - Abraham Harold Maslow was a psychologist who studied positive human qualities and the lives of exem - Maslow's Hierarchy Of Needs, Printable Poster, Abraham Maslow, Self Actualization, Human Development, Piaget Stages Of Development, Personal Development, Psychology Facts, Educational Psychology">
            <a:extLst>
              <a:ext uri="{FF2B5EF4-FFF2-40B4-BE49-F238E27FC236}">
                <a16:creationId xmlns:a16="http://schemas.microsoft.com/office/drawing/2014/main" xmlns="" id="{7AFAE43A-DA8A-4A60-BE67-A91C9BBDEC8E}"/>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8589169" y="521747"/>
            <a:ext cx="2986919" cy="2561087"/>
          </a:xfrm>
          <a:prstGeom prst="rect">
            <a:avLst/>
          </a:prstGeom>
          <a:noFill/>
          <a:extLst>
            <a:ext uri="{909E8E84-426E-40DD-AFC4-6F175D3DCCD1}">
              <a14:hiddenFill xmlns:a14="http://schemas.microsoft.com/office/drawing/2010/main" xmlns="">
                <a:solidFill>
                  <a:srgbClr val="FFFFFF"/>
                </a:solidFill>
              </a14:hiddenFill>
            </a:ext>
          </a:extLst>
        </p:spPr>
      </p:pic>
      <p:sp>
        <p:nvSpPr>
          <p:cNvPr id="15" name="TextBox 14">
            <a:extLst>
              <a:ext uri="{FF2B5EF4-FFF2-40B4-BE49-F238E27FC236}">
                <a16:creationId xmlns:a16="http://schemas.microsoft.com/office/drawing/2014/main" xmlns="" id="{379352D4-0925-44AD-84F7-816F2416E5C5}"/>
              </a:ext>
            </a:extLst>
          </p:cNvPr>
          <p:cNvSpPr txBox="1"/>
          <p:nvPr/>
        </p:nvSpPr>
        <p:spPr>
          <a:xfrm rot="10800000" flipV="1">
            <a:off x="8438606" y="3170570"/>
            <a:ext cx="3063371" cy="261610"/>
          </a:xfrm>
          <a:prstGeom prst="rect">
            <a:avLst/>
          </a:prstGeom>
          <a:noFill/>
        </p:spPr>
        <p:txBody>
          <a:bodyPr wrap="square" rtlCol="0">
            <a:spAutoFit/>
          </a:bodyPr>
          <a:lstStyle/>
          <a:p>
            <a:r>
              <a:rPr lang="en-GB" sz="1100" dirty="0">
                <a:latin typeface="Comic Sans MS" panose="030F0702030302020204" pitchFamily="66" charset="0"/>
              </a:rPr>
              <a:t>(Pinterest, </a:t>
            </a:r>
            <a:r>
              <a:rPr lang="en-GB" sz="900" dirty="0">
                <a:latin typeface="Comic Sans MS" panose="030F0702030302020204" pitchFamily="66" charset="0"/>
              </a:rPr>
              <a:t>2020</a:t>
            </a:r>
            <a:r>
              <a:rPr lang="en-GB" sz="1100" dirty="0">
                <a:latin typeface="Comic Sans MS" panose="030F0702030302020204" pitchFamily="66" charset="0"/>
              </a:rPr>
              <a:t>)</a:t>
            </a:r>
          </a:p>
        </p:txBody>
      </p:sp>
      <p:sp>
        <p:nvSpPr>
          <p:cNvPr id="16" name="Arrow: Right 15">
            <a:extLst>
              <a:ext uri="{FF2B5EF4-FFF2-40B4-BE49-F238E27FC236}">
                <a16:creationId xmlns:a16="http://schemas.microsoft.com/office/drawing/2014/main" xmlns="" id="{50B7ACC9-6AB6-4403-856D-476F0CF0AE93}"/>
              </a:ext>
            </a:extLst>
          </p:cNvPr>
          <p:cNvSpPr/>
          <p:nvPr/>
        </p:nvSpPr>
        <p:spPr>
          <a:xfrm>
            <a:off x="4140926" y="1104580"/>
            <a:ext cx="974335" cy="410711"/>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xmlns="" id="{AB444C85-2EAB-4911-A8E9-25285EC037E0}"/>
              </a:ext>
            </a:extLst>
          </p:cNvPr>
          <p:cNvSpPr txBox="1"/>
          <p:nvPr/>
        </p:nvSpPr>
        <p:spPr>
          <a:xfrm>
            <a:off x="4840941" y="1277471"/>
            <a:ext cx="2312893" cy="1116105"/>
          </a:xfrm>
          <a:prstGeom prst="rect">
            <a:avLst/>
          </a:prstGeom>
          <a:noFill/>
        </p:spPr>
        <p:txBody>
          <a:bodyPr wrap="square" rtlCol="0">
            <a:spAutoFit/>
          </a:bodyPr>
          <a:lstStyle/>
          <a:p>
            <a:endParaRPr lang="en-GB" dirty="0"/>
          </a:p>
        </p:txBody>
      </p:sp>
      <p:sp>
        <p:nvSpPr>
          <p:cNvPr id="19" name="Rectangle 18">
            <a:extLst>
              <a:ext uri="{FF2B5EF4-FFF2-40B4-BE49-F238E27FC236}">
                <a16:creationId xmlns:a16="http://schemas.microsoft.com/office/drawing/2014/main" xmlns="" id="{85A29E21-8B9D-4899-B3CA-21C72D91CE9A}"/>
              </a:ext>
            </a:extLst>
          </p:cNvPr>
          <p:cNvSpPr/>
          <p:nvPr/>
        </p:nvSpPr>
        <p:spPr>
          <a:xfrm>
            <a:off x="404949" y="4010296"/>
            <a:ext cx="2956826" cy="1815882"/>
          </a:xfrm>
          <a:prstGeom prst="rect">
            <a:avLst/>
          </a:prstGeom>
          <a:gradFill>
            <a:gsLst>
              <a:gs pos="0">
                <a:schemeClr val="accent6">
                  <a:lumMod val="0"/>
                  <a:lumOff val="100000"/>
                </a:schemeClr>
              </a:gs>
              <a:gs pos="35000">
                <a:schemeClr val="accent6">
                  <a:lumMod val="0"/>
                  <a:lumOff val="100000"/>
                </a:schemeClr>
              </a:gs>
              <a:gs pos="78000">
                <a:schemeClr val="accent6">
                  <a:lumMod val="100000"/>
                </a:schemeClr>
              </a:gs>
            </a:gsLst>
            <a:path path="circle">
              <a:fillToRect l="50000" t="-80000" r="50000" b="180000"/>
            </a:path>
          </a:gradFill>
        </p:spPr>
        <p:txBody>
          <a:bodyPr wrap="square">
            <a:spAutoFit/>
          </a:bodyPr>
          <a:lstStyle/>
          <a:p>
            <a:r>
              <a:rPr lang="en-GB" sz="1400" dirty="0">
                <a:solidFill>
                  <a:srgbClr val="333333"/>
                </a:solidFill>
                <a:latin typeface="Comic Sans MS" panose="030F0702030302020204" pitchFamily="66" charset="0"/>
              </a:rPr>
              <a:t>Encouraging take-up of free school meals is one of the biggest challenges facing schools and local authorities. Often, the greatest barrier is the stigma felt by both the parents and carers and the children themselves.</a:t>
            </a:r>
            <a:endParaRPr lang="en-GB" sz="1400" dirty="0">
              <a:latin typeface="Comic Sans MS" panose="030F0702030302020204" pitchFamily="66" charset="0"/>
            </a:endParaRPr>
          </a:p>
        </p:txBody>
      </p:sp>
      <p:sp>
        <p:nvSpPr>
          <p:cNvPr id="20" name="Arrow: Down 19">
            <a:extLst>
              <a:ext uri="{FF2B5EF4-FFF2-40B4-BE49-F238E27FC236}">
                <a16:creationId xmlns:a16="http://schemas.microsoft.com/office/drawing/2014/main" xmlns="" id="{C5B86319-A1FF-42B8-B862-4638F1876729}"/>
              </a:ext>
            </a:extLst>
          </p:cNvPr>
          <p:cNvSpPr/>
          <p:nvPr/>
        </p:nvSpPr>
        <p:spPr>
          <a:xfrm>
            <a:off x="1955778" y="3147828"/>
            <a:ext cx="551329" cy="849405"/>
          </a:xfrm>
          <a:prstGeom prst="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xmlns="" id="{7063696C-11CA-43DD-8DE9-438C904DD7D6}"/>
              </a:ext>
            </a:extLst>
          </p:cNvPr>
          <p:cNvSpPr txBox="1"/>
          <p:nvPr/>
        </p:nvSpPr>
        <p:spPr>
          <a:xfrm>
            <a:off x="255494" y="5799908"/>
            <a:ext cx="3631826" cy="369332"/>
          </a:xfrm>
          <a:prstGeom prst="rect">
            <a:avLst/>
          </a:prstGeom>
          <a:noFill/>
        </p:spPr>
        <p:txBody>
          <a:bodyPr wrap="square" rtlCol="0">
            <a:spAutoFit/>
          </a:bodyPr>
          <a:lstStyle/>
          <a:p>
            <a:r>
              <a:rPr lang="en-GB" dirty="0"/>
              <a:t>(</a:t>
            </a:r>
            <a:r>
              <a:rPr lang="en-GB" sz="1200" dirty="0" err="1"/>
              <a:t>Cloudfordu</a:t>
            </a:r>
            <a:r>
              <a:rPr lang="en-GB" sz="1200" dirty="0"/>
              <a:t>, 2020</a:t>
            </a:r>
            <a:r>
              <a:rPr lang="en-GB" dirty="0"/>
              <a:t>)</a:t>
            </a:r>
          </a:p>
        </p:txBody>
      </p:sp>
      <p:pic>
        <p:nvPicPr>
          <p:cNvPr id="1030" name="Picture 6" descr="Healthy food clipart food clip art 2 clipartcow 3 - Clip Art ...">
            <a:extLst>
              <a:ext uri="{FF2B5EF4-FFF2-40B4-BE49-F238E27FC236}">
                <a16:creationId xmlns:a16="http://schemas.microsoft.com/office/drawing/2014/main" xmlns="" id="{C5A8CD3B-D286-4012-83E0-26BE6D01C28C}"/>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437970" y="1963886"/>
            <a:ext cx="1402972" cy="1116947"/>
          </a:xfrm>
          <a:prstGeom prst="rect">
            <a:avLst/>
          </a:prstGeom>
          <a:noFill/>
          <a:extLst>
            <a:ext uri="{909E8E84-426E-40DD-AFC4-6F175D3DCCD1}">
              <a14:hiddenFill xmlns:a14="http://schemas.microsoft.com/office/drawing/2010/main" xmlns="">
                <a:solidFill>
                  <a:srgbClr val="FFFFFF"/>
                </a:solidFill>
              </a14:hiddenFill>
            </a:ext>
          </a:extLst>
        </p:spPr>
      </p:pic>
      <p:sp>
        <p:nvSpPr>
          <p:cNvPr id="22" name="TextBox 21">
            <a:extLst>
              <a:ext uri="{FF2B5EF4-FFF2-40B4-BE49-F238E27FC236}">
                <a16:creationId xmlns:a16="http://schemas.microsoft.com/office/drawing/2014/main" xmlns="" id="{DC527F03-F3FA-48A7-9E88-830A41F051CD}"/>
              </a:ext>
            </a:extLst>
          </p:cNvPr>
          <p:cNvSpPr txBox="1"/>
          <p:nvPr/>
        </p:nvSpPr>
        <p:spPr>
          <a:xfrm>
            <a:off x="3437971" y="3079991"/>
            <a:ext cx="1402970" cy="369332"/>
          </a:xfrm>
          <a:prstGeom prst="rect">
            <a:avLst/>
          </a:prstGeom>
          <a:noFill/>
        </p:spPr>
        <p:txBody>
          <a:bodyPr wrap="square" rtlCol="0">
            <a:spAutoFit/>
          </a:bodyPr>
          <a:lstStyle/>
          <a:p>
            <a:r>
              <a:rPr lang="en-GB" dirty="0"/>
              <a:t>(</a:t>
            </a:r>
            <a:r>
              <a:rPr lang="en-GB" sz="1100" dirty="0"/>
              <a:t>Pinterest,2020</a:t>
            </a:r>
            <a:r>
              <a:rPr lang="en-GB" dirty="0"/>
              <a:t>)</a:t>
            </a:r>
          </a:p>
        </p:txBody>
      </p:sp>
      <p:sp>
        <p:nvSpPr>
          <p:cNvPr id="23" name="TextBox 22">
            <a:extLst>
              <a:ext uri="{FF2B5EF4-FFF2-40B4-BE49-F238E27FC236}">
                <a16:creationId xmlns:a16="http://schemas.microsoft.com/office/drawing/2014/main" xmlns="" id="{EEDE0C48-1FFB-4D67-BFD5-4F00B5367B20}"/>
              </a:ext>
            </a:extLst>
          </p:cNvPr>
          <p:cNvSpPr txBox="1"/>
          <p:nvPr/>
        </p:nvSpPr>
        <p:spPr>
          <a:xfrm>
            <a:off x="5112130" y="848090"/>
            <a:ext cx="3155579" cy="2031325"/>
          </a:xfrm>
          <a:prstGeom prst="rect">
            <a:avLst/>
          </a:prstGeom>
          <a:gradFill>
            <a:gsLst>
              <a:gs pos="0">
                <a:schemeClr val="accent6">
                  <a:lumMod val="0"/>
                  <a:lumOff val="100000"/>
                </a:schemeClr>
              </a:gs>
              <a:gs pos="43000">
                <a:schemeClr val="accent6">
                  <a:lumMod val="0"/>
                  <a:lumOff val="100000"/>
                </a:schemeClr>
              </a:gs>
              <a:gs pos="85000">
                <a:schemeClr val="accent6">
                  <a:lumMod val="100000"/>
                </a:schemeClr>
              </a:gs>
            </a:gsLst>
            <a:path path="circle">
              <a:fillToRect l="50000" t="-80000" r="50000" b="180000"/>
            </a:path>
          </a:gradFill>
        </p:spPr>
        <p:txBody>
          <a:bodyPr wrap="square" rtlCol="0">
            <a:spAutoFit/>
          </a:bodyPr>
          <a:lstStyle/>
          <a:p>
            <a:r>
              <a:rPr lang="en-GB" dirty="0"/>
              <a:t>Pupils entering primary school receive £125 towards the cost of uniform, sports wear and equipment and any outside school activities.</a:t>
            </a:r>
          </a:p>
          <a:p>
            <a:r>
              <a:rPr lang="en-GB" dirty="0"/>
              <a:t>Pupils entering secondary school receive £200.</a:t>
            </a:r>
          </a:p>
        </p:txBody>
      </p:sp>
      <p:sp>
        <p:nvSpPr>
          <p:cNvPr id="24" name="Arrow: Down 23">
            <a:extLst>
              <a:ext uri="{FF2B5EF4-FFF2-40B4-BE49-F238E27FC236}">
                <a16:creationId xmlns:a16="http://schemas.microsoft.com/office/drawing/2014/main" xmlns="" id="{51EB259B-FB9D-4C4B-9008-EDDDD73AA713}"/>
              </a:ext>
            </a:extLst>
          </p:cNvPr>
          <p:cNvSpPr/>
          <p:nvPr/>
        </p:nvSpPr>
        <p:spPr>
          <a:xfrm>
            <a:off x="5661212" y="2879415"/>
            <a:ext cx="434788" cy="805079"/>
          </a:xfrm>
          <a:prstGeom prst="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32" name="Picture 8" descr="School Uniform Outerwear Clothing Uniform Clipart I7gfu Image ...">
            <a:extLst>
              <a:ext uri="{FF2B5EF4-FFF2-40B4-BE49-F238E27FC236}">
                <a16:creationId xmlns:a16="http://schemas.microsoft.com/office/drawing/2014/main" xmlns="" id="{9E1C5538-5D40-4FAE-905E-64CAFCAD6AF7}"/>
              </a:ext>
            </a:extLst>
          </p:cNvPr>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203590" y="3027071"/>
            <a:ext cx="1426428" cy="1299634"/>
          </a:xfrm>
          <a:prstGeom prst="rect">
            <a:avLst/>
          </a:prstGeom>
          <a:noFill/>
          <a:extLst>
            <a:ext uri="{909E8E84-426E-40DD-AFC4-6F175D3DCCD1}">
              <a14:hiddenFill xmlns:a14="http://schemas.microsoft.com/office/drawing/2010/main" xmlns="">
                <a:solidFill>
                  <a:srgbClr val="FFFFFF"/>
                </a:solidFill>
              </a14:hiddenFill>
            </a:ext>
          </a:extLst>
        </p:spPr>
      </p:pic>
      <p:sp>
        <p:nvSpPr>
          <p:cNvPr id="25" name="Rectangle 24">
            <a:extLst>
              <a:ext uri="{FF2B5EF4-FFF2-40B4-BE49-F238E27FC236}">
                <a16:creationId xmlns:a16="http://schemas.microsoft.com/office/drawing/2014/main" xmlns="" id="{4C89C8C7-8C63-4C6D-B267-43067A006BC4}"/>
              </a:ext>
            </a:extLst>
          </p:cNvPr>
          <p:cNvSpPr/>
          <p:nvPr/>
        </p:nvSpPr>
        <p:spPr>
          <a:xfrm flipH="1">
            <a:off x="6203591" y="4326705"/>
            <a:ext cx="1676385" cy="369332"/>
          </a:xfrm>
          <a:prstGeom prst="rect">
            <a:avLst/>
          </a:prstGeom>
          <a:solidFill>
            <a:schemeClr val="bg1"/>
          </a:solidFill>
        </p:spPr>
        <p:txBody>
          <a:bodyPr wrap="square">
            <a:spAutoFit/>
          </a:bodyPr>
          <a:lstStyle/>
          <a:p>
            <a:r>
              <a:rPr lang="en-GB" dirty="0"/>
              <a:t>(</a:t>
            </a:r>
            <a:r>
              <a:rPr lang="en-GB" sz="1100" dirty="0" err="1"/>
              <a:t>epicentrofestival</a:t>
            </a:r>
            <a:r>
              <a:rPr lang="en-GB" sz="1100" dirty="0"/>
              <a:t>, 2020</a:t>
            </a:r>
            <a:r>
              <a:rPr lang="en-GB" dirty="0"/>
              <a:t>)</a:t>
            </a:r>
          </a:p>
        </p:txBody>
      </p:sp>
      <p:pic>
        <p:nvPicPr>
          <p:cNvPr id="1026" name="Picture 2" descr="C:\Users\Owner\Downloads\118256082_3151757274909002_6635906781195912139_n.png"/>
          <p:cNvPicPr>
            <a:picLocks noChangeAspect="1" noChangeArrowheads="1"/>
          </p:cNvPicPr>
          <p:nvPr/>
        </p:nvPicPr>
        <p:blipFill>
          <a:blip r:embed="rId5" cstate="print"/>
          <a:srcRect/>
          <a:stretch>
            <a:fillRect/>
          </a:stretch>
        </p:blipFill>
        <p:spPr bwMode="auto">
          <a:xfrm>
            <a:off x="8675598" y="3579541"/>
            <a:ext cx="2772794" cy="2358329"/>
          </a:xfrm>
          <a:prstGeom prst="rect">
            <a:avLst/>
          </a:prstGeom>
          <a:noFill/>
        </p:spPr>
      </p:pic>
      <p:pic>
        <p:nvPicPr>
          <p:cNvPr id="1027" name="Picture 3" descr="C:\Users\Owner\Downloads\118364842_828903507641591_4782853601848396159_n.png"/>
          <p:cNvPicPr>
            <a:picLocks noChangeAspect="1" noChangeArrowheads="1"/>
          </p:cNvPicPr>
          <p:nvPr/>
        </p:nvPicPr>
        <p:blipFill>
          <a:blip r:embed="rId6" cstate="print"/>
          <a:srcRect/>
          <a:stretch>
            <a:fillRect/>
          </a:stretch>
        </p:blipFill>
        <p:spPr bwMode="auto">
          <a:xfrm>
            <a:off x="4549698" y="4819068"/>
            <a:ext cx="3747855" cy="1748999"/>
          </a:xfrm>
          <a:prstGeom prst="rect">
            <a:avLst/>
          </a:prstGeom>
          <a:noFill/>
        </p:spPr>
      </p:pic>
      <p:sp>
        <p:nvSpPr>
          <p:cNvPr id="26" name="TextBox 25"/>
          <p:cNvSpPr txBox="1"/>
          <p:nvPr/>
        </p:nvSpPr>
        <p:spPr>
          <a:xfrm>
            <a:off x="8739051" y="6230983"/>
            <a:ext cx="2677886" cy="253916"/>
          </a:xfrm>
          <a:prstGeom prst="rect">
            <a:avLst/>
          </a:prstGeom>
          <a:noFill/>
        </p:spPr>
        <p:txBody>
          <a:bodyPr wrap="square" rtlCol="0">
            <a:spAutoFit/>
          </a:bodyPr>
          <a:lstStyle/>
          <a:p>
            <a:r>
              <a:rPr lang="en-GB" sz="1050" dirty="0" smtClean="0">
                <a:latin typeface="Comic Sans MS" pitchFamily="66" charset="0"/>
              </a:rPr>
              <a:t>(gov.wales,2020)</a:t>
            </a:r>
            <a:endParaRPr lang="en-US" sz="1050" dirty="0">
              <a:latin typeface="Comic Sans MS" pitchFamily="66" charset="0"/>
            </a:endParaRPr>
          </a:p>
        </p:txBody>
      </p:sp>
    </p:spTree>
    <p:extLst>
      <p:ext uri="{BB962C8B-B14F-4D97-AF65-F5344CB8AC3E}">
        <p14:creationId xmlns:p14="http://schemas.microsoft.com/office/powerpoint/2010/main" xmlns="" val="2229286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6E59C37-C9F9-4F66-9DAC-408D8312725E}"/>
              </a:ext>
            </a:extLst>
          </p:cNvPr>
          <p:cNvSpPr>
            <a:spLocks noGrp="1"/>
          </p:cNvSpPr>
          <p:nvPr>
            <p:ph type="title"/>
          </p:nvPr>
        </p:nvSpPr>
        <p:spPr>
          <a:xfrm>
            <a:off x="838200" y="365125"/>
            <a:ext cx="2415988" cy="428251"/>
          </a:xfrm>
        </p:spPr>
        <p:txBody>
          <a:bodyPr>
            <a:normAutofit fontScale="90000"/>
          </a:bodyPr>
          <a:lstStyle/>
          <a:p>
            <a:r>
              <a:rPr lang="en-GB" sz="2800" b="1" u="sng" dirty="0"/>
              <a:t>References.</a:t>
            </a:r>
          </a:p>
        </p:txBody>
      </p:sp>
      <p:sp>
        <p:nvSpPr>
          <p:cNvPr id="3" name="Content Placeholder 2">
            <a:extLst>
              <a:ext uri="{FF2B5EF4-FFF2-40B4-BE49-F238E27FC236}">
                <a16:creationId xmlns:a16="http://schemas.microsoft.com/office/drawing/2014/main" xmlns="" id="{60820E06-AAD3-4D8D-A653-04C0056AFD50}"/>
              </a:ext>
            </a:extLst>
          </p:cNvPr>
          <p:cNvSpPr>
            <a:spLocks noGrp="1"/>
          </p:cNvSpPr>
          <p:nvPr>
            <p:ph idx="1"/>
          </p:nvPr>
        </p:nvSpPr>
        <p:spPr>
          <a:xfrm>
            <a:off x="862147" y="4805209"/>
            <a:ext cx="10387149" cy="1672198"/>
          </a:xfrm>
        </p:spPr>
        <p:txBody>
          <a:bodyPr>
            <a:normAutofit/>
          </a:bodyPr>
          <a:lstStyle/>
          <a:p>
            <a:pPr>
              <a:buNone/>
            </a:pPr>
            <a:r>
              <a:rPr lang="en-GB" sz="2000" dirty="0" smtClean="0">
                <a:solidFill>
                  <a:schemeClr val="accent1"/>
                </a:solidFill>
                <a:latin typeface="Comic Sans MS" pitchFamily="66" charset="0"/>
                <a:hlinkClick r:id="rId2"/>
              </a:rPr>
              <a:t>Welsh Government (2019) </a:t>
            </a:r>
            <a:r>
              <a:rPr lang="en-GB" sz="2000" i="1" dirty="0" smtClean="0">
                <a:solidFill>
                  <a:schemeClr val="accent1"/>
                </a:solidFill>
                <a:latin typeface="Comic Sans MS" pitchFamily="66" charset="0"/>
                <a:hlinkClick r:id="rId2"/>
              </a:rPr>
              <a:t>Statistical First </a:t>
            </a:r>
            <a:r>
              <a:rPr lang="en-GB" sz="2000" i="1" dirty="0" err="1" smtClean="0">
                <a:solidFill>
                  <a:schemeClr val="accent1"/>
                </a:solidFill>
                <a:latin typeface="Comic Sans MS" pitchFamily="66" charset="0"/>
                <a:hlinkClick r:id="rId2"/>
              </a:rPr>
              <a:t>Release.</a:t>
            </a:r>
            <a:r>
              <a:rPr lang="en-GB" sz="2000" dirty="0" err="1" smtClean="0">
                <a:solidFill>
                  <a:schemeClr val="accent1"/>
                </a:solidFill>
                <a:latin typeface="Comic Sans MS" pitchFamily="66" charset="0"/>
                <a:hlinkClick r:id="rId2"/>
              </a:rPr>
              <a:t>Available</a:t>
            </a:r>
            <a:r>
              <a:rPr lang="en-GB" sz="2000" dirty="0" smtClean="0">
                <a:solidFill>
                  <a:schemeClr val="accent1"/>
                </a:solidFill>
                <a:latin typeface="Comic Sans MS" pitchFamily="66" charset="0"/>
                <a:hlinkClick r:id="rId2"/>
              </a:rPr>
              <a:t> at: </a:t>
            </a:r>
            <a:r>
              <a:rPr lang="en-GB" sz="2000" i="1" dirty="0" smtClean="0">
                <a:solidFill>
                  <a:schemeClr val="accent1"/>
                </a:solidFill>
                <a:latin typeface="Comic Sans MS" pitchFamily="66" charset="0"/>
                <a:hlinkClick r:id="rId2"/>
              </a:rPr>
              <a:t> </a:t>
            </a:r>
            <a:r>
              <a:rPr lang="en-GB" sz="2000" dirty="0" smtClean="0">
                <a:solidFill>
                  <a:schemeClr val="accent1"/>
                </a:solidFill>
                <a:latin typeface="Comic Sans MS" pitchFamily="66" charset="0"/>
                <a:hlinkClick r:id="rId2"/>
              </a:rPr>
              <a:t>https</a:t>
            </a:r>
            <a:r>
              <a:rPr lang="en-GB" sz="2000" dirty="0" smtClean="0">
                <a:solidFill>
                  <a:schemeClr val="accent1"/>
                </a:solidFill>
                <a:latin typeface="Comic Sans MS" pitchFamily="66" charset="0"/>
                <a:hlinkClick r:id="rId2"/>
              </a:rPr>
              <a:t>://</a:t>
            </a:r>
            <a:r>
              <a:rPr lang="en-GB" sz="2000" dirty="0" smtClean="0">
                <a:solidFill>
                  <a:schemeClr val="accent1"/>
                </a:solidFill>
                <a:latin typeface="Comic Sans MS" pitchFamily="66" charset="0"/>
                <a:hlinkClick r:id="rId2"/>
              </a:rPr>
              <a:t>gov.wales/sites/default/files/statistics-and-research/2019-07/school-census-results-2019-764.pdf?fbclid=IwAR15xVV3SC4qLCd8tQpE48zHKI-mjJM8QH3yRbIyWBvxlHmF0Ckp_kwqHTM</a:t>
            </a:r>
            <a:r>
              <a:rPr lang="en-GB" sz="2000" dirty="0" smtClean="0">
                <a:solidFill>
                  <a:schemeClr val="accent1"/>
                </a:solidFill>
                <a:latin typeface="Comic Sans MS" pitchFamily="66" charset="0"/>
              </a:rPr>
              <a:t>  </a:t>
            </a:r>
          </a:p>
          <a:p>
            <a:endParaRPr lang="en-GB" sz="2000" u="sng" dirty="0" smtClean="0">
              <a:solidFill>
                <a:schemeClr val="accent1"/>
              </a:solidFill>
              <a:latin typeface="Comic Sans MS" pitchFamily="66" charset="0"/>
            </a:endParaRPr>
          </a:p>
          <a:p>
            <a:endParaRPr lang="en-GB" sz="2000" u="sng" dirty="0">
              <a:solidFill>
                <a:schemeClr val="accent1"/>
              </a:solidFill>
              <a:latin typeface="Comic Sans MS" pitchFamily="66" charset="0"/>
            </a:endParaRPr>
          </a:p>
        </p:txBody>
      </p:sp>
      <p:sp>
        <p:nvSpPr>
          <p:cNvPr id="4" name="Rectangle 3">
            <a:extLst>
              <a:ext uri="{FF2B5EF4-FFF2-40B4-BE49-F238E27FC236}">
                <a16:creationId xmlns:a16="http://schemas.microsoft.com/office/drawing/2014/main" xmlns="" id="{0B799940-A1DB-4946-9BB3-4A73950370EB}"/>
              </a:ext>
            </a:extLst>
          </p:cNvPr>
          <p:cNvSpPr/>
          <p:nvPr/>
        </p:nvSpPr>
        <p:spPr>
          <a:xfrm>
            <a:off x="877388" y="859077"/>
            <a:ext cx="8305800" cy="646331"/>
          </a:xfrm>
          <a:prstGeom prst="rect">
            <a:avLst/>
          </a:prstGeom>
        </p:spPr>
        <p:txBody>
          <a:bodyPr wrap="square">
            <a:spAutoFit/>
          </a:bodyPr>
          <a:lstStyle/>
          <a:p>
            <a:r>
              <a:rPr lang="en-GB" dirty="0">
                <a:solidFill>
                  <a:srgbClr val="0070C0"/>
                </a:solidFill>
                <a:latin typeface="Comic Sans MS" pitchFamily="66" charset="0"/>
                <a:hlinkClick r:id="rId3"/>
              </a:rPr>
              <a:t>https://</a:t>
            </a:r>
            <a:r>
              <a:rPr lang="en-GB" dirty="0" smtClean="0">
                <a:solidFill>
                  <a:srgbClr val="0070C0"/>
                </a:solidFill>
                <a:latin typeface="Comic Sans MS" pitchFamily="66" charset="0"/>
                <a:hlinkClick r:id="rId3"/>
              </a:rPr>
              <a:t>www.futurelearn.com/courses/supporting-learning-secondary/0/steps/58629</a:t>
            </a:r>
            <a:r>
              <a:rPr lang="en-GB" dirty="0" smtClean="0">
                <a:solidFill>
                  <a:srgbClr val="0070C0"/>
                </a:solidFill>
                <a:latin typeface="Comic Sans MS" pitchFamily="66" charset="0"/>
              </a:rPr>
              <a:t>  (Accessed: 22nd August 2020). </a:t>
            </a:r>
            <a:endParaRPr lang="en-GB" dirty="0">
              <a:solidFill>
                <a:srgbClr val="0070C0"/>
              </a:solidFill>
              <a:latin typeface="Comic Sans MS" pitchFamily="66" charset="0"/>
            </a:endParaRPr>
          </a:p>
        </p:txBody>
      </p:sp>
      <p:sp>
        <p:nvSpPr>
          <p:cNvPr id="6" name="Rectangle 5">
            <a:extLst>
              <a:ext uri="{FF2B5EF4-FFF2-40B4-BE49-F238E27FC236}">
                <a16:creationId xmlns:a16="http://schemas.microsoft.com/office/drawing/2014/main" xmlns="" id="{9A230883-BC21-4A4F-B895-AAA3CE7978C1}"/>
              </a:ext>
            </a:extLst>
          </p:cNvPr>
          <p:cNvSpPr/>
          <p:nvPr/>
        </p:nvSpPr>
        <p:spPr>
          <a:xfrm>
            <a:off x="838201" y="1541917"/>
            <a:ext cx="8017754" cy="646331"/>
          </a:xfrm>
          <a:prstGeom prst="rect">
            <a:avLst/>
          </a:prstGeom>
        </p:spPr>
        <p:txBody>
          <a:bodyPr wrap="square">
            <a:spAutoFit/>
          </a:bodyPr>
          <a:lstStyle/>
          <a:p>
            <a:r>
              <a:rPr lang="en-GB" dirty="0">
                <a:solidFill>
                  <a:srgbClr val="0070C0"/>
                </a:solidFill>
                <a:latin typeface="Comic Sans MS" pitchFamily="66" charset="0"/>
                <a:hlinkClick r:id="rId4"/>
              </a:rPr>
              <a:t>https://www.pinterest.co.uk/pin/117726977734627055</a:t>
            </a:r>
            <a:r>
              <a:rPr lang="en-GB" dirty="0" smtClean="0">
                <a:solidFill>
                  <a:srgbClr val="0070C0"/>
                </a:solidFill>
                <a:latin typeface="Comic Sans MS" pitchFamily="66" charset="0"/>
                <a:hlinkClick r:id="rId4"/>
              </a:rPr>
              <a:t>/</a:t>
            </a:r>
            <a:r>
              <a:rPr lang="en-GB" dirty="0" smtClean="0">
                <a:solidFill>
                  <a:srgbClr val="0070C0"/>
                </a:solidFill>
                <a:latin typeface="Comic Sans MS" pitchFamily="66" charset="0"/>
              </a:rPr>
              <a:t> (Accessed: 22</a:t>
            </a:r>
            <a:r>
              <a:rPr lang="en-GB" baseline="30000" dirty="0" smtClean="0">
                <a:solidFill>
                  <a:srgbClr val="0070C0"/>
                </a:solidFill>
                <a:latin typeface="Comic Sans MS" pitchFamily="66" charset="0"/>
              </a:rPr>
              <a:t>nd</a:t>
            </a:r>
            <a:r>
              <a:rPr lang="en-GB" dirty="0" smtClean="0">
                <a:solidFill>
                  <a:srgbClr val="0070C0"/>
                </a:solidFill>
                <a:latin typeface="Comic Sans MS" pitchFamily="66" charset="0"/>
              </a:rPr>
              <a:t> August 2020). </a:t>
            </a:r>
            <a:endParaRPr lang="en-GB" dirty="0">
              <a:solidFill>
                <a:srgbClr val="0070C0"/>
              </a:solidFill>
              <a:latin typeface="Comic Sans MS" pitchFamily="66" charset="0"/>
            </a:endParaRPr>
          </a:p>
        </p:txBody>
      </p:sp>
      <p:sp>
        <p:nvSpPr>
          <p:cNvPr id="7" name="Rectangle 6">
            <a:extLst>
              <a:ext uri="{FF2B5EF4-FFF2-40B4-BE49-F238E27FC236}">
                <a16:creationId xmlns:a16="http://schemas.microsoft.com/office/drawing/2014/main" xmlns="" id="{AFC0DADD-D2EF-4062-BA56-38A561D81601}"/>
              </a:ext>
            </a:extLst>
          </p:cNvPr>
          <p:cNvSpPr/>
          <p:nvPr/>
        </p:nvSpPr>
        <p:spPr>
          <a:xfrm>
            <a:off x="877389" y="2524106"/>
            <a:ext cx="8305800" cy="646331"/>
          </a:xfrm>
          <a:prstGeom prst="rect">
            <a:avLst/>
          </a:prstGeom>
        </p:spPr>
        <p:txBody>
          <a:bodyPr wrap="square">
            <a:spAutoFit/>
          </a:bodyPr>
          <a:lstStyle/>
          <a:p>
            <a:r>
              <a:rPr lang="en-GB" dirty="0">
                <a:solidFill>
                  <a:srgbClr val="0070C0"/>
                </a:solidFill>
                <a:latin typeface="Comic Sans MS" pitchFamily="66" charset="0"/>
                <a:hlinkClick r:id="rId5"/>
              </a:rPr>
              <a:t>https://</a:t>
            </a:r>
            <a:r>
              <a:rPr lang="en-GB" dirty="0" smtClean="0">
                <a:solidFill>
                  <a:srgbClr val="0070C0"/>
                </a:solidFill>
                <a:latin typeface="Comic Sans MS" pitchFamily="66" charset="0"/>
                <a:hlinkClick r:id="rId5"/>
              </a:rPr>
              <a:t>www.cloudforedu.org.uk/ofsm/documents/OFSM-Encouraging-Takeup</a:t>
            </a:r>
            <a:r>
              <a:rPr lang="en-GB" dirty="0" smtClean="0">
                <a:solidFill>
                  <a:srgbClr val="0070C0"/>
                </a:solidFill>
                <a:latin typeface="Comic Sans MS" pitchFamily="66" charset="0"/>
              </a:rPr>
              <a:t> ( Accessed: 22nd August 2020). </a:t>
            </a:r>
            <a:endParaRPr lang="en-GB" dirty="0">
              <a:solidFill>
                <a:srgbClr val="0070C0"/>
              </a:solidFill>
              <a:latin typeface="Comic Sans MS" pitchFamily="66" charset="0"/>
            </a:endParaRPr>
          </a:p>
        </p:txBody>
      </p:sp>
      <p:sp>
        <p:nvSpPr>
          <p:cNvPr id="8" name="Rectangle 7">
            <a:extLst>
              <a:ext uri="{FF2B5EF4-FFF2-40B4-BE49-F238E27FC236}">
                <a16:creationId xmlns:a16="http://schemas.microsoft.com/office/drawing/2014/main" xmlns="" id="{984F59A1-E0BA-4116-92B7-7DB96934439A}"/>
              </a:ext>
            </a:extLst>
          </p:cNvPr>
          <p:cNvSpPr/>
          <p:nvPr/>
        </p:nvSpPr>
        <p:spPr>
          <a:xfrm>
            <a:off x="903514" y="3401792"/>
            <a:ext cx="8017754" cy="646331"/>
          </a:xfrm>
          <a:prstGeom prst="rect">
            <a:avLst/>
          </a:prstGeom>
        </p:spPr>
        <p:txBody>
          <a:bodyPr wrap="square">
            <a:spAutoFit/>
          </a:bodyPr>
          <a:lstStyle/>
          <a:p>
            <a:r>
              <a:rPr lang="en-GB" dirty="0">
                <a:solidFill>
                  <a:srgbClr val="0070C0"/>
                </a:solidFill>
                <a:latin typeface="Comic Sans MS" pitchFamily="66" charset="0"/>
                <a:hlinkClick r:id="rId6"/>
              </a:rPr>
              <a:t>https://www.pinterest.co.uk/pin/648448046328656996</a:t>
            </a:r>
            <a:r>
              <a:rPr lang="en-GB" dirty="0" smtClean="0">
                <a:solidFill>
                  <a:srgbClr val="0070C0"/>
                </a:solidFill>
                <a:latin typeface="Comic Sans MS" pitchFamily="66" charset="0"/>
                <a:hlinkClick r:id="rId6"/>
              </a:rPr>
              <a:t>/</a:t>
            </a:r>
            <a:r>
              <a:rPr lang="en-GB" dirty="0" smtClean="0">
                <a:solidFill>
                  <a:srgbClr val="0070C0"/>
                </a:solidFill>
                <a:latin typeface="Comic Sans MS" pitchFamily="66" charset="0"/>
              </a:rPr>
              <a:t> (Accessed: 22</a:t>
            </a:r>
            <a:r>
              <a:rPr lang="en-GB" baseline="30000" dirty="0" smtClean="0">
                <a:solidFill>
                  <a:srgbClr val="0070C0"/>
                </a:solidFill>
                <a:latin typeface="Comic Sans MS" pitchFamily="66" charset="0"/>
              </a:rPr>
              <a:t>nd</a:t>
            </a:r>
            <a:r>
              <a:rPr lang="en-GB" dirty="0" smtClean="0">
                <a:solidFill>
                  <a:srgbClr val="0070C0"/>
                </a:solidFill>
                <a:latin typeface="Comic Sans MS" pitchFamily="66" charset="0"/>
              </a:rPr>
              <a:t> </a:t>
            </a:r>
            <a:r>
              <a:rPr lang="en-GB" dirty="0" smtClean="0">
                <a:solidFill>
                  <a:srgbClr val="0070C0"/>
                </a:solidFill>
                <a:latin typeface="Comic Sans MS" pitchFamily="66" charset="0"/>
              </a:rPr>
              <a:t>August 2020).  </a:t>
            </a:r>
            <a:endParaRPr lang="en-GB" dirty="0">
              <a:solidFill>
                <a:srgbClr val="0070C0"/>
              </a:solidFill>
              <a:latin typeface="Comic Sans MS" pitchFamily="66" charset="0"/>
            </a:endParaRPr>
          </a:p>
        </p:txBody>
      </p:sp>
      <p:sp>
        <p:nvSpPr>
          <p:cNvPr id="9" name="Rectangle 8">
            <a:extLst>
              <a:ext uri="{FF2B5EF4-FFF2-40B4-BE49-F238E27FC236}">
                <a16:creationId xmlns:a16="http://schemas.microsoft.com/office/drawing/2014/main" xmlns="" id="{9445C6AD-C2D5-4E54-996F-FF2E2B6915D3}"/>
              </a:ext>
            </a:extLst>
          </p:cNvPr>
          <p:cNvSpPr/>
          <p:nvPr/>
        </p:nvSpPr>
        <p:spPr>
          <a:xfrm>
            <a:off x="890452" y="4084634"/>
            <a:ext cx="7353295" cy="369332"/>
          </a:xfrm>
          <a:prstGeom prst="rect">
            <a:avLst/>
          </a:prstGeom>
        </p:spPr>
        <p:txBody>
          <a:bodyPr wrap="none">
            <a:spAutoFit/>
          </a:bodyPr>
          <a:lstStyle/>
          <a:p>
            <a:r>
              <a:rPr lang="en-GB" dirty="0">
                <a:solidFill>
                  <a:srgbClr val="0070C0"/>
                </a:solidFill>
                <a:latin typeface="Comic Sans MS" pitchFamily="66" charset="0"/>
                <a:hlinkClick r:id="rId7"/>
              </a:rPr>
              <a:t>https://www.epicentrofestival.com</a:t>
            </a:r>
            <a:r>
              <a:rPr lang="en-GB" dirty="0" smtClean="0">
                <a:solidFill>
                  <a:srgbClr val="0070C0"/>
                </a:solidFill>
                <a:latin typeface="Comic Sans MS" pitchFamily="66" charset="0"/>
                <a:hlinkClick r:id="rId7"/>
              </a:rPr>
              <a:t>/</a:t>
            </a:r>
            <a:r>
              <a:rPr lang="en-GB" dirty="0" smtClean="0">
                <a:solidFill>
                  <a:srgbClr val="0070C0"/>
                </a:solidFill>
                <a:latin typeface="Comic Sans MS" pitchFamily="66" charset="0"/>
              </a:rPr>
              <a:t> (Accessed: 22</a:t>
            </a:r>
            <a:r>
              <a:rPr lang="en-GB" baseline="30000" dirty="0" smtClean="0">
                <a:solidFill>
                  <a:srgbClr val="0070C0"/>
                </a:solidFill>
                <a:latin typeface="Comic Sans MS" pitchFamily="66" charset="0"/>
              </a:rPr>
              <a:t>nd</a:t>
            </a:r>
            <a:r>
              <a:rPr lang="en-GB" dirty="0" smtClean="0">
                <a:solidFill>
                  <a:srgbClr val="0070C0"/>
                </a:solidFill>
                <a:latin typeface="Comic Sans MS" pitchFamily="66" charset="0"/>
              </a:rPr>
              <a:t> August 2020).</a:t>
            </a:r>
            <a:endParaRPr lang="en-GB" dirty="0">
              <a:solidFill>
                <a:srgbClr val="0070C0"/>
              </a:solidFill>
              <a:latin typeface="Comic Sans MS" pitchFamily="66" charset="0"/>
            </a:endParaRPr>
          </a:p>
        </p:txBody>
      </p:sp>
    </p:spTree>
    <p:extLst>
      <p:ext uri="{BB962C8B-B14F-4D97-AF65-F5344CB8AC3E}">
        <p14:creationId xmlns:p14="http://schemas.microsoft.com/office/powerpoint/2010/main" xmlns="" val="14326676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191</TotalTime>
  <Words>186</Words>
  <Application>Microsoft Office PowerPoint</Application>
  <PresentationFormat>Custom</PresentationFormat>
  <Paragraphs>18</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The effectiveness of the pupil development grant</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effectiveness of the pupil development grant</dc:title>
  <dc:creator>Vanessa Busson</dc:creator>
  <cp:lastModifiedBy>Owner</cp:lastModifiedBy>
  <cp:revision>27</cp:revision>
  <dcterms:created xsi:type="dcterms:W3CDTF">2020-08-21T10:08:08Z</dcterms:created>
  <dcterms:modified xsi:type="dcterms:W3CDTF">2020-08-21T16:22:16Z</dcterms:modified>
</cp:coreProperties>
</file>