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vml" ContentType="application/vnd.openxmlformats-officedocument.vmlDrawing"/>
  <Default Extension="avi" ContentType="video/x-msvide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3" r:id="rId1"/>
  </p:sldMasterIdLst>
  <p:notesMasterIdLst>
    <p:notesMasterId r:id="rId66"/>
  </p:notesMasterIdLst>
  <p:handoutMasterIdLst>
    <p:handoutMasterId r:id="rId67"/>
  </p:handoutMasterIdLst>
  <p:sldIdLst>
    <p:sldId id="400" r:id="rId2"/>
    <p:sldId id="395" r:id="rId3"/>
    <p:sldId id="396" r:id="rId4"/>
    <p:sldId id="397" r:id="rId5"/>
    <p:sldId id="398" r:id="rId6"/>
    <p:sldId id="293" r:id="rId7"/>
    <p:sldId id="294" r:id="rId8"/>
    <p:sldId id="295" r:id="rId9"/>
    <p:sldId id="296" r:id="rId10"/>
    <p:sldId id="297" r:id="rId11"/>
    <p:sldId id="298" r:id="rId12"/>
    <p:sldId id="399" r:id="rId13"/>
    <p:sldId id="299" r:id="rId14"/>
    <p:sldId id="300" r:id="rId15"/>
    <p:sldId id="301" r:id="rId16"/>
    <p:sldId id="302" r:id="rId17"/>
    <p:sldId id="303" r:id="rId18"/>
    <p:sldId id="304" r:id="rId19"/>
    <p:sldId id="305" r:id="rId20"/>
    <p:sldId id="306" r:id="rId21"/>
    <p:sldId id="307" r:id="rId22"/>
    <p:sldId id="308" r:id="rId23"/>
    <p:sldId id="309" r:id="rId24"/>
    <p:sldId id="354" r:id="rId25"/>
    <p:sldId id="352" r:id="rId26"/>
    <p:sldId id="355" r:id="rId27"/>
    <p:sldId id="356" r:id="rId28"/>
    <p:sldId id="357" r:id="rId29"/>
    <p:sldId id="358" r:id="rId30"/>
    <p:sldId id="359" r:id="rId31"/>
    <p:sldId id="360" r:id="rId32"/>
    <p:sldId id="361" r:id="rId33"/>
    <p:sldId id="362" r:id="rId34"/>
    <p:sldId id="363" r:id="rId35"/>
    <p:sldId id="364" r:id="rId36"/>
    <p:sldId id="365" r:id="rId37"/>
    <p:sldId id="366" r:id="rId38"/>
    <p:sldId id="367" r:id="rId39"/>
    <p:sldId id="368" r:id="rId40"/>
    <p:sldId id="369" r:id="rId41"/>
    <p:sldId id="370" r:id="rId42"/>
    <p:sldId id="371" r:id="rId43"/>
    <p:sldId id="372" r:id="rId44"/>
    <p:sldId id="373" r:id="rId45"/>
    <p:sldId id="374" r:id="rId46"/>
    <p:sldId id="375" r:id="rId47"/>
    <p:sldId id="376" r:id="rId48"/>
    <p:sldId id="377" r:id="rId49"/>
    <p:sldId id="378" r:id="rId50"/>
    <p:sldId id="379" r:id="rId51"/>
    <p:sldId id="380" r:id="rId52"/>
    <p:sldId id="381" r:id="rId53"/>
    <p:sldId id="382" r:id="rId54"/>
    <p:sldId id="383" r:id="rId55"/>
    <p:sldId id="384" r:id="rId56"/>
    <p:sldId id="385" r:id="rId57"/>
    <p:sldId id="386" r:id="rId58"/>
    <p:sldId id="387" r:id="rId59"/>
    <p:sldId id="388" r:id="rId60"/>
    <p:sldId id="389" r:id="rId61"/>
    <p:sldId id="390" r:id="rId62"/>
    <p:sldId id="391" r:id="rId63"/>
    <p:sldId id="392" r:id="rId64"/>
    <p:sldId id="393" r:id="rId65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755" autoAdjust="0"/>
    <p:restoredTop sz="90929"/>
  </p:normalViewPr>
  <p:slideViewPr>
    <p:cSldViewPr snapToGrid="0" snapToObjects="1">
      <p:cViewPr varScale="1">
        <p:scale>
          <a:sx n="84" d="100"/>
          <a:sy n="84" d="100"/>
        </p:scale>
        <p:origin x="1344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handoutMaster" Target="handoutMasters/handout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image" Target="../media/image10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0.wmf"/><Relationship Id="rId1" Type="http://schemas.openxmlformats.org/officeDocument/2006/relationships/image" Target="../media/image13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wmf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image" Target="../media/image17.wmf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image" Target="../media/image20.wmf"/></Relationships>
</file>

<file path=ppt/drawings/_rels/vmlDrawing8.v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wmf"/><Relationship Id="rId1" Type="http://schemas.openxmlformats.org/officeDocument/2006/relationships/image" Target="../media/image23.wmf"/><Relationship Id="rId4" Type="http://schemas.openxmlformats.org/officeDocument/2006/relationships/image" Target="../media/image26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7.wmf"/></Relationships>
</file>

<file path=ppt/drawings/_rels/vmlDrawing10.vml.rels><?xml version="1.0" encoding="UTF-8" standalone="yes"?>
<Relationships xmlns="http://schemas.openxmlformats.org/package/2006/relationships"><Relationship Id="rId3" Type="http://schemas.openxmlformats.org/officeDocument/2006/relationships/image" Target="../media/image33.wmf"/><Relationship Id="rId2" Type="http://schemas.openxmlformats.org/officeDocument/2006/relationships/image" Target="../media/image32.wmf"/><Relationship Id="rId1" Type="http://schemas.openxmlformats.org/officeDocument/2006/relationships/image" Target="../media/image31.wmf"/></Relationships>
</file>

<file path=ppt/drawings/_rels/vmlDrawing11.vml.rels><?xml version="1.0" encoding="UTF-8" standalone="yes"?>
<Relationships xmlns="http://schemas.openxmlformats.org/package/2006/relationships"><Relationship Id="rId2" Type="http://schemas.openxmlformats.org/officeDocument/2006/relationships/image" Target="../media/image36.wmf"/><Relationship Id="rId1" Type="http://schemas.openxmlformats.org/officeDocument/2006/relationships/image" Target="../media/image35.wmf"/></Relationships>
</file>

<file path=ppt/drawings/_rels/vmlDrawing12.vml.rels><?xml version="1.0" encoding="UTF-8" standalone="yes"?>
<Relationships xmlns="http://schemas.openxmlformats.org/package/2006/relationships"><Relationship Id="rId8" Type="http://schemas.openxmlformats.org/officeDocument/2006/relationships/image" Target="../media/image44.wmf"/><Relationship Id="rId3" Type="http://schemas.openxmlformats.org/officeDocument/2006/relationships/image" Target="../media/image39.wmf"/><Relationship Id="rId7" Type="http://schemas.openxmlformats.org/officeDocument/2006/relationships/image" Target="../media/image43.wmf"/><Relationship Id="rId12" Type="http://schemas.openxmlformats.org/officeDocument/2006/relationships/image" Target="../media/image48.wmf"/><Relationship Id="rId2" Type="http://schemas.openxmlformats.org/officeDocument/2006/relationships/image" Target="../media/image38.wmf"/><Relationship Id="rId1" Type="http://schemas.openxmlformats.org/officeDocument/2006/relationships/image" Target="../media/image37.wmf"/><Relationship Id="rId6" Type="http://schemas.openxmlformats.org/officeDocument/2006/relationships/image" Target="../media/image42.wmf"/><Relationship Id="rId11" Type="http://schemas.openxmlformats.org/officeDocument/2006/relationships/image" Target="../media/image47.wmf"/><Relationship Id="rId5" Type="http://schemas.openxmlformats.org/officeDocument/2006/relationships/image" Target="../media/image41.wmf"/><Relationship Id="rId10" Type="http://schemas.openxmlformats.org/officeDocument/2006/relationships/image" Target="../media/image46.wmf"/><Relationship Id="rId4" Type="http://schemas.openxmlformats.org/officeDocument/2006/relationships/image" Target="../media/image40.wmf"/><Relationship Id="rId9" Type="http://schemas.openxmlformats.org/officeDocument/2006/relationships/image" Target="../media/image45.wmf"/></Relationships>
</file>

<file path=ppt/drawings/_rels/vmlDrawing13.vml.rels><?xml version="1.0" encoding="UTF-8" standalone="yes"?>
<Relationships xmlns="http://schemas.openxmlformats.org/package/2006/relationships"><Relationship Id="rId8" Type="http://schemas.openxmlformats.org/officeDocument/2006/relationships/image" Target="../media/image56.wmf"/><Relationship Id="rId13" Type="http://schemas.openxmlformats.org/officeDocument/2006/relationships/image" Target="../media/image60.wmf"/><Relationship Id="rId3" Type="http://schemas.openxmlformats.org/officeDocument/2006/relationships/image" Target="../media/image51.wmf"/><Relationship Id="rId7" Type="http://schemas.openxmlformats.org/officeDocument/2006/relationships/image" Target="../media/image55.wmf"/><Relationship Id="rId12" Type="http://schemas.openxmlformats.org/officeDocument/2006/relationships/image" Target="../media/image59.wmf"/><Relationship Id="rId2" Type="http://schemas.openxmlformats.org/officeDocument/2006/relationships/image" Target="../media/image50.wmf"/><Relationship Id="rId1" Type="http://schemas.openxmlformats.org/officeDocument/2006/relationships/image" Target="../media/image49.wmf"/><Relationship Id="rId6" Type="http://schemas.openxmlformats.org/officeDocument/2006/relationships/image" Target="../media/image54.wmf"/><Relationship Id="rId11" Type="http://schemas.openxmlformats.org/officeDocument/2006/relationships/image" Target="../media/image46.wmf"/><Relationship Id="rId5" Type="http://schemas.openxmlformats.org/officeDocument/2006/relationships/image" Target="../media/image53.wmf"/><Relationship Id="rId10" Type="http://schemas.openxmlformats.org/officeDocument/2006/relationships/image" Target="../media/image58.wmf"/><Relationship Id="rId4" Type="http://schemas.openxmlformats.org/officeDocument/2006/relationships/image" Target="../media/image52.wmf"/><Relationship Id="rId9" Type="http://schemas.openxmlformats.org/officeDocument/2006/relationships/image" Target="../media/image57.wmf"/></Relationships>
</file>

<file path=ppt/drawings/_rels/vmlDrawing14.vml.rels><?xml version="1.0" encoding="UTF-8" standalone="yes"?>
<Relationships xmlns="http://schemas.openxmlformats.org/package/2006/relationships"><Relationship Id="rId3" Type="http://schemas.openxmlformats.org/officeDocument/2006/relationships/image" Target="../media/image63.wmf"/><Relationship Id="rId2" Type="http://schemas.openxmlformats.org/officeDocument/2006/relationships/image" Target="../media/image62.wmf"/><Relationship Id="rId1" Type="http://schemas.openxmlformats.org/officeDocument/2006/relationships/image" Target="../media/image61.wmf"/><Relationship Id="rId6" Type="http://schemas.openxmlformats.org/officeDocument/2006/relationships/image" Target="../media/image66.wmf"/><Relationship Id="rId5" Type="http://schemas.openxmlformats.org/officeDocument/2006/relationships/image" Target="../media/image65.wmf"/><Relationship Id="rId4" Type="http://schemas.openxmlformats.org/officeDocument/2006/relationships/image" Target="../media/image64.wmf"/></Relationships>
</file>

<file path=ppt/drawings/_rels/vmlDrawing15.vml.rels><?xml version="1.0" encoding="UTF-8" standalone="yes"?>
<Relationships xmlns="http://schemas.openxmlformats.org/package/2006/relationships"><Relationship Id="rId3" Type="http://schemas.openxmlformats.org/officeDocument/2006/relationships/image" Target="../media/image69.wmf"/><Relationship Id="rId2" Type="http://schemas.openxmlformats.org/officeDocument/2006/relationships/image" Target="../media/image68.wmf"/><Relationship Id="rId1" Type="http://schemas.openxmlformats.org/officeDocument/2006/relationships/image" Target="../media/image67.wmf"/></Relationships>
</file>

<file path=ppt/drawings/_rels/vmlDrawing16.vml.rels><?xml version="1.0" encoding="UTF-8" standalone="yes"?>
<Relationships xmlns="http://schemas.openxmlformats.org/package/2006/relationships"><Relationship Id="rId3" Type="http://schemas.openxmlformats.org/officeDocument/2006/relationships/image" Target="../media/image73.wmf"/><Relationship Id="rId2" Type="http://schemas.openxmlformats.org/officeDocument/2006/relationships/image" Target="../media/image72.wmf"/><Relationship Id="rId1" Type="http://schemas.openxmlformats.org/officeDocument/2006/relationships/image" Target="../media/image71.wmf"/></Relationships>
</file>

<file path=ppt/drawings/_rels/vmlDrawing17.vml.rels><?xml version="1.0" encoding="UTF-8" standalone="yes"?>
<Relationships xmlns="http://schemas.openxmlformats.org/package/2006/relationships"><Relationship Id="rId2" Type="http://schemas.openxmlformats.org/officeDocument/2006/relationships/image" Target="../media/image75.wmf"/><Relationship Id="rId1" Type="http://schemas.openxmlformats.org/officeDocument/2006/relationships/image" Target="../media/image74.wmf"/></Relationships>
</file>

<file path=ppt/drawings/_rels/vmlDrawing18.vml.rels><?xml version="1.0" encoding="UTF-8" standalone="yes"?>
<Relationships xmlns="http://schemas.openxmlformats.org/package/2006/relationships"><Relationship Id="rId3" Type="http://schemas.openxmlformats.org/officeDocument/2006/relationships/image" Target="../media/image78.wmf"/><Relationship Id="rId2" Type="http://schemas.openxmlformats.org/officeDocument/2006/relationships/image" Target="../media/image77.wmf"/><Relationship Id="rId1" Type="http://schemas.openxmlformats.org/officeDocument/2006/relationships/image" Target="../media/image76.wmf"/><Relationship Id="rId4" Type="http://schemas.openxmlformats.org/officeDocument/2006/relationships/image" Target="../media/image79.wmf"/></Relationships>
</file>

<file path=ppt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80.wmf"/></Relationships>
</file>

<file path=ppt/drawings/_rels/vmlDrawing20.vml.rels><?xml version="1.0" encoding="UTF-8" standalone="yes"?>
<Relationships xmlns="http://schemas.openxmlformats.org/package/2006/relationships"><Relationship Id="rId2" Type="http://schemas.openxmlformats.org/officeDocument/2006/relationships/image" Target="../media/image83.wmf"/><Relationship Id="rId1" Type="http://schemas.openxmlformats.org/officeDocument/2006/relationships/image" Target="../media/image82.wmf"/></Relationships>
</file>

<file path=ppt/drawings/_rels/vmlDrawing21.vml.rels><?xml version="1.0" encoding="UTF-8" standalone="yes"?>
<Relationships xmlns="http://schemas.openxmlformats.org/package/2006/relationships"><Relationship Id="rId3" Type="http://schemas.openxmlformats.org/officeDocument/2006/relationships/image" Target="../media/image86.wmf"/><Relationship Id="rId2" Type="http://schemas.openxmlformats.org/officeDocument/2006/relationships/image" Target="../media/image85.wmf"/><Relationship Id="rId1" Type="http://schemas.openxmlformats.org/officeDocument/2006/relationships/image" Target="../media/image84.wmf"/><Relationship Id="rId4" Type="http://schemas.openxmlformats.org/officeDocument/2006/relationships/image" Target="../media/image87.wmf"/></Relationships>
</file>

<file path=ppt/drawings/_rels/vmlDrawing22.vml.rels><?xml version="1.0" encoding="UTF-8" standalone="yes"?>
<Relationships xmlns="http://schemas.openxmlformats.org/package/2006/relationships"><Relationship Id="rId1" Type="http://schemas.openxmlformats.org/officeDocument/2006/relationships/image" Target="../media/image91.wmf"/></Relationships>
</file>

<file path=ppt/drawings/_rels/vmlDrawing23.vml.rels><?xml version="1.0" encoding="UTF-8" standalone="yes"?>
<Relationships xmlns="http://schemas.openxmlformats.org/package/2006/relationships"><Relationship Id="rId2" Type="http://schemas.openxmlformats.org/officeDocument/2006/relationships/image" Target="../media/image95.wmf"/><Relationship Id="rId1" Type="http://schemas.openxmlformats.org/officeDocument/2006/relationships/image" Target="../media/image94.wmf"/></Relationships>
</file>

<file path=ppt/drawings/_rels/vmlDrawing24.vml.rels><?xml version="1.0" encoding="UTF-8" standalone="yes"?>
<Relationships xmlns="http://schemas.openxmlformats.org/package/2006/relationships"><Relationship Id="rId2" Type="http://schemas.openxmlformats.org/officeDocument/2006/relationships/image" Target="../media/image97.wmf"/><Relationship Id="rId1" Type="http://schemas.openxmlformats.org/officeDocument/2006/relationships/image" Target="../media/image96.wmf"/></Relationships>
</file>

<file path=ppt/drawings/_rels/vmlDrawing25.vml.rels><?xml version="1.0" encoding="UTF-8" standalone="yes"?>
<Relationships xmlns="http://schemas.openxmlformats.org/package/2006/relationships"><Relationship Id="rId2" Type="http://schemas.openxmlformats.org/officeDocument/2006/relationships/image" Target="../media/image99.wmf"/><Relationship Id="rId1" Type="http://schemas.openxmlformats.org/officeDocument/2006/relationships/image" Target="../media/image98.wmf"/></Relationships>
</file>

<file path=ppt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1.wmf"/></Relationships>
</file>

<file path=ppt/drawings/_rels/vmlDrawing27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wmf"/><Relationship Id="rId2" Type="http://schemas.openxmlformats.org/officeDocument/2006/relationships/image" Target="../media/image103.wmf"/><Relationship Id="rId1" Type="http://schemas.openxmlformats.org/officeDocument/2006/relationships/image" Target="../media/image102.wmf"/></Relationships>
</file>

<file path=ppt/drawings/_rels/vmlDrawing28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wmf"/><Relationship Id="rId2" Type="http://schemas.openxmlformats.org/officeDocument/2006/relationships/image" Target="../media/image106.wmf"/><Relationship Id="rId1" Type="http://schemas.openxmlformats.org/officeDocument/2006/relationships/image" Target="../media/image105.wmf"/></Relationships>
</file>

<file path=ppt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7.wmf"/></Relationships>
</file>

<file path=ppt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8.wmf"/></Relationships>
</file>

<file path=ppt/drawings/_rels/vmlDrawing31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wmf"/><Relationship Id="rId1" Type="http://schemas.openxmlformats.org/officeDocument/2006/relationships/image" Target="../media/image109.wmf"/></Relationships>
</file>

<file path=ppt/drawings/_rels/vmlDrawing32.vml.rels><?xml version="1.0" encoding="UTF-8" standalone="yes"?>
<Relationships xmlns="http://schemas.openxmlformats.org/package/2006/relationships"><Relationship Id="rId8" Type="http://schemas.openxmlformats.org/officeDocument/2006/relationships/image" Target="../media/image118.wmf"/><Relationship Id="rId3" Type="http://schemas.openxmlformats.org/officeDocument/2006/relationships/image" Target="../media/image113.wmf"/><Relationship Id="rId7" Type="http://schemas.openxmlformats.org/officeDocument/2006/relationships/image" Target="../media/image117.wmf"/><Relationship Id="rId2" Type="http://schemas.openxmlformats.org/officeDocument/2006/relationships/image" Target="../media/image112.wmf"/><Relationship Id="rId1" Type="http://schemas.openxmlformats.org/officeDocument/2006/relationships/image" Target="../media/image111.wmf"/><Relationship Id="rId6" Type="http://schemas.openxmlformats.org/officeDocument/2006/relationships/image" Target="../media/image116.wmf"/><Relationship Id="rId5" Type="http://schemas.openxmlformats.org/officeDocument/2006/relationships/image" Target="../media/image115.wmf"/><Relationship Id="rId4" Type="http://schemas.openxmlformats.org/officeDocument/2006/relationships/image" Target="../media/image114.wmf"/><Relationship Id="rId9" Type="http://schemas.openxmlformats.org/officeDocument/2006/relationships/image" Target="../media/image119.wmf"/></Relationships>
</file>

<file path=ppt/drawings/_rels/vmlDrawing3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wmf"/><Relationship Id="rId2" Type="http://schemas.openxmlformats.org/officeDocument/2006/relationships/image" Target="../media/image121.wmf"/><Relationship Id="rId1" Type="http://schemas.openxmlformats.org/officeDocument/2006/relationships/image" Target="../media/image120.wmf"/></Relationships>
</file>

<file path=ppt/drawings/_rels/vmlDrawing3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24.wmf"/><Relationship Id="rId1" Type="http://schemas.openxmlformats.org/officeDocument/2006/relationships/image" Target="../media/image123.wmf"/></Relationships>
</file>

<file path=ppt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5.wmf"/></Relationships>
</file>

<file path=ppt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6.wmf"/></Relationships>
</file>

<file path=ppt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7.wmf"/></Relationships>
</file>

<file path=ppt/drawings/_rels/vmlDrawing38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wmf"/><Relationship Id="rId2" Type="http://schemas.openxmlformats.org/officeDocument/2006/relationships/image" Target="../media/image129.wmf"/><Relationship Id="rId1" Type="http://schemas.openxmlformats.org/officeDocument/2006/relationships/image" Target="../media/image128.wmf"/></Relationships>
</file>

<file path=ppt/drawings/_rels/vmlDrawing39.vml.rels><?xml version="1.0" encoding="UTF-8" standalone="yes"?>
<Relationships xmlns="http://schemas.openxmlformats.org/package/2006/relationships"><Relationship Id="rId2" Type="http://schemas.openxmlformats.org/officeDocument/2006/relationships/image" Target="../media/image132.wmf"/><Relationship Id="rId1" Type="http://schemas.openxmlformats.org/officeDocument/2006/relationships/image" Target="../media/image131.wmf"/></Relationships>
</file>

<file path=ppt/drawings/_rels/vmlDrawing40.vml.rels><?xml version="1.0" encoding="UTF-8" standalone="yes"?>
<Relationships xmlns="http://schemas.openxmlformats.org/package/2006/relationships"><Relationship Id="rId8" Type="http://schemas.openxmlformats.org/officeDocument/2006/relationships/image" Target="../media/image140.wmf"/><Relationship Id="rId3" Type="http://schemas.openxmlformats.org/officeDocument/2006/relationships/image" Target="../media/image135.wmf"/><Relationship Id="rId7" Type="http://schemas.openxmlformats.org/officeDocument/2006/relationships/image" Target="../media/image139.wmf"/><Relationship Id="rId2" Type="http://schemas.openxmlformats.org/officeDocument/2006/relationships/image" Target="../media/image134.wmf"/><Relationship Id="rId1" Type="http://schemas.openxmlformats.org/officeDocument/2006/relationships/image" Target="../media/image133.wmf"/><Relationship Id="rId6" Type="http://schemas.openxmlformats.org/officeDocument/2006/relationships/image" Target="../media/image138.wmf"/><Relationship Id="rId5" Type="http://schemas.openxmlformats.org/officeDocument/2006/relationships/image" Target="../media/image137.wmf"/><Relationship Id="rId4" Type="http://schemas.openxmlformats.org/officeDocument/2006/relationships/image" Target="../media/image136.wmf"/></Relationships>
</file>

<file path=ppt/drawings/_rels/vmlDrawing41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wmf"/><Relationship Id="rId2" Type="http://schemas.openxmlformats.org/officeDocument/2006/relationships/image" Target="../media/image142.wmf"/><Relationship Id="rId1" Type="http://schemas.openxmlformats.org/officeDocument/2006/relationships/image" Target="../media/image141.wmf"/><Relationship Id="rId5" Type="http://schemas.openxmlformats.org/officeDocument/2006/relationships/image" Target="../media/image145.wmf"/><Relationship Id="rId4" Type="http://schemas.openxmlformats.org/officeDocument/2006/relationships/image" Target="../media/image144.wmf"/></Relationships>
</file>

<file path=ppt/drawings/_rels/vmlDrawing4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6.wmf"/></Relationships>
</file>

<file path=ppt/drawings/_rels/vmlDrawing4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9.wmf"/><Relationship Id="rId2" Type="http://schemas.openxmlformats.org/officeDocument/2006/relationships/image" Target="../media/image148.wmf"/><Relationship Id="rId1" Type="http://schemas.openxmlformats.org/officeDocument/2006/relationships/image" Target="../media/image147.wmf"/><Relationship Id="rId5" Type="http://schemas.openxmlformats.org/officeDocument/2006/relationships/image" Target="../media/image151.wmf"/><Relationship Id="rId4" Type="http://schemas.openxmlformats.org/officeDocument/2006/relationships/image" Target="../media/image150.wmf"/></Relationships>
</file>

<file path=ppt/drawings/_rels/vmlDrawing4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54.wmf"/><Relationship Id="rId2" Type="http://schemas.openxmlformats.org/officeDocument/2006/relationships/image" Target="../media/image153.wmf"/><Relationship Id="rId1" Type="http://schemas.openxmlformats.org/officeDocument/2006/relationships/image" Target="../media/image152.wmf"/><Relationship Id="rId6" Type="http://schemas.openxmlformats.org/officeDocument/2006/relationships/image" Target="../media/image157.wmf"/><Relationship Id="rId5" Type="http://schemas.openxmlformats.org/officeDocument/2006/relationships/image" Target="../media/image156.wmf"/><Relationship Id="rId4" Type="http://schemas.openxmlformats.org/officeDocument/2006/relationships/image" Target="../media/image155.wmf"/></Relationships>
</file>

<file path=ppt/drawings/_rels/vmlDrawing4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8.wmf"/></Relationships>
</file>

<file path=ppt/drawings/_rels/vmlDrawing46.vml.rels><?xml version="1.0" encoding="UTF-8" standalone="yes"?>
<Relationships xmlns="http://schemas.openxmlformats.org/package/2006/relationships"><Relationship Id="rId8" Type="http://schemas.openxmlformats.org/officeDocument/2006/relationships/image" Target="../media/image165.wmf"/><Relationship Id="rId13" Type="http://schemas.openxmlformats.org/officeDocument/2006/relationships/image" Target="../media/image170.wmf"/><Relationship Id="rId18" Type="http://schemas.openxmlformats.org/officeDocument/2006/relationships/image" Target="../media/image175.wmf"/><Relationship Id="rId3" Type="http://schemas.openxmlformats.org/officeDocument/2006/relationships/image" Target="../media/image161.wmf"/><Relationship Id="rId7" Type="http://schemas.openxmlformats.org/officeDocument/2006/relationships/image" Target="../media/image164.wmf"/><Relationship Id="rId12" Type="http://schemas.openxmlformats.org/officeDocument/2006/relationships/image" Target="../media/image169.wmf"/><Relationship Id="rId17" Type="http://schemas.openxmlformats.org/officeDocument/2006/relationships/image" Target="../media/image174.wmf"/><Relationship Id="rId2" Type="http://schemas.openxmlformats.org/officeDocument/2006/relationships/image" Target="../media/image160.wmf"/><Relationship Id="rId16" Type="http://schemas.openxmlformats.org/officeDocument/2006/relationships/image" Target="../media/image173.wmf"/><Relationship Id="rId1" Type="http://schemas.openxmlformats.org/officeDocument/2006/relationships/image" Target="../media/image159.wmf"/><Relationship Id="rId6" Type="http://schemas.openxmlformats.org/officeDocument/2006/relationships/image" Target="../media/image163.wmf"/><Relationship Id="rId11" Type="http://schemas.openxmlformats.org/officeDocument/2006/relationships/image" Target="../media/image168.wmf"/><Relationship Id="rId5" Type="http://schemas.openxmlformats.org/officeDocument/2006/relationships/image" Target="../media/image140.wmf"/><Relationship Id="rId15" Type="http://schemas.openxmlformats.org/officeDocument/2006/relationships/image" Target="../media/image172.wmf"/><Relationship Id="rId10" Type="http://schemas.openxmlformats.org/officeDocument/2006/relationships/image" Target="../media/image167.wmf"/><Relationship Id="rId4" Type="http://schemas.openxmlformats.org/officeDocument/2006/relationships/image" Target="../media/image162.wmf"/><Relationship Id="rId9" Type="http://schemas.openxmlformats.org/officeDocument/2006/relationships/image" Target="../media/image166.wmf"/><Relationship Id="rId14" Type="http://schemas.openxmlformats.org/officeDocument/2006/relationships/image" Target="../media/image171.wmf"/></Relationships>
</file>

<file path=ppt/drawings/_rels/vmlDrawing47.vml.rels><?xml version="1.0" encoding="UTF-8" standalone="yes"?>
<Relationships xmlns="http://schemas.openxmlformats.org/package/2006/relationships"><Relationship Id="rId3" Type="http://schemas.openxmlformats.org/officeDocument/2006/relationships/image" Target="../media/image178.wmf"/><Relationship Id="rId2" Type="http://schemas.openxmlformats.org/officeDocument/2006/relationships/image" Target="../media/image177.wmf"/><Relationship Id="rId1" Type="http://schemas.openxmlformats.org/officeDocument/2006/relationships/image" Target="../media/image176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643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643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643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31DA6BA6-DD81-4E44-B35D-4587EB99619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698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5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33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5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145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5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33A3CC55-822B-4F5F-8F8A-6A4124A9CD1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494131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3A3CC55-822B-4F5F-8F8A-6A4124A9CD1B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4549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11" name="Rounded Rectangle 10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12" name="Rounded Rectangle 11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5" name="Rectangle 14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7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fld id="{9EE65205-35F0-427A-B693-7D17F461A9B7}" type="datetime1">
              <a:rPr lang="en-US" smtClean="0">
                <a:solidFill>
                  <a:srgbClr val="438086"/>
                </a:solidFill>
              </a:rPr>
              <a:t>8/23/2016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8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229601" y="6273799"/>
            <a:ext cx="74771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C5217A8-0E06-4059-AC45-433E2E67A85D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043795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Rectangle 2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356DCB-B444-4DBD-AA1E-CCD78FFA6D73}" type="datetime1">
              <a:rPr lang="en-US" smtClean="0"/>
              <a:t>8/23/2016</a:t>
            </a:fld>
            <a:endParaRPr lang="en-GB"/>
          </a:p>
        </p:txBody>
      </p:sp>
      <p:sp>
        <p:nvSpPr>
          <p:cNvPr id="5" name="Rectangle 2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baseline="30000" dirty="0">
              <a:sym typeface="Symbol" pitchFamily="18" charset="2"/>
            </a:endParaRPr>
          </a:p>
        </p:txBody>
      </p:sp>
      <p:sp>
        <p:nvSpPr>
          <p:cNvPr id="6" name="Rectangle 29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174038" y="6390482"/>
            <a:ext cx="762000" cy="366712"/>
          </a:xfrm>
          <a:ln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8118A970-253B-46E2-9611-46CAC5274957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8763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1" name="Rectangle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2" name="Rectangle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5" name="Rectangle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solidFill>
                <a:prstClr val="white"/>
              </a:solidFill>
            </a:endParaRPr>
          </a:p>
        </p:txBody>
      </p:sp>
      <p:sp>
        <p:nvSpPr>
          <p:cNvPr id="36" name="Rectangle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solidFill>
                <a:prstClr val="white"/>
              </a:solidFill>
            </a:endParaRPr>
          </a:p>
        </p:txBody>
      </p:sp>
      <p:sp>
        <p:nvSpPr>
          <p:cNvPr id="37" name="Rectangle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8" name="Rectangle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9" name="Rectangle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40" name="Rectangle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solidFill>
                <a:prstClr val="white"/>
              </a:solidFill>
            </a:endParaRPr>
          </a:p>
        </p:txBody>
      </p:sp>
      <p:sp>
        <p:nvSpPr>
          <p:cNvPr id="1039" name="Title Placeholder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40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99B52C30-AEF0-418E-9820-B80143F17DA8}" type="datetime1">
              <a:rPr lang="en-US" smtClean="0">
                <a:solidFill>
                  <a:srgbClr val="438086"/>
                </a:solidFill>
                <a:latin typeface="Georgia"/>
              </a:rPr>
              <a:t>8/23/2016</a:t>
            </a:fld>
            <a:endParaRPr lang="en-US" sz="1000" dirty="0">
              <a:solidFill>
                <a:srgbClr val="424456"/>
              </a:solidFill>
              <a:latin typeface="Georgia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 sz="1000" dirty="0">
              <a:solidFill>
                <a:srgbClr val="424456"/>
              </a:solidFill>
              <a:latin typeface="Georgia"/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>
                <a:solidFill>
                  <a:srgbClr val="FFFFFF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BC5217A8-0E06-4059-AC45-433E2E67A85D}" type="slidenum">
              <a:rPr lang="en-US" sz="1800" smtClean="0">
                <a:latin typeface="Georgia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en-US" sz="1100" dirty="0">
              <a:solidFill>
                <a:srgbClr val="424456"/>
              </a:solidFill>
              <a:latin typeface="Georgia"/>
            </a:endParaRPr>
          </a:p>
        </p:txBody>
      </p:sp>
    </p:spTree>
    <p:extLst>
      <p:ext uri="{BB962C8B-B14F-4D97-AF65-F5344CB8AC3E}">
        <p14:creationId xmlns:p14="http://schemas.microsoft.com/office/powerpoint/2010/main" val="909972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</p:sldLayoutIdLst>
  <p:hf hdr="0" ft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9pPr>
    </p:titleStyle>
    <p:bodyStyle>
      <a:lvl1pPr marL="365125" indent="-255588" algn="l" rtl="0" eaLnBrk="1" fontAlgn="base" hangingPunct="1">
        <a:spcBef>
          <a:spcPts val="300"/>
        </a:spcBef>
        <a:spcAft>
          <a:spcPct val="0"/>
        </a:spcAft>
        <a:buClr>
          <a:srgbClr val="A04DA3"/>
        </a:buClr>
        <a:buFont typeface="Georgia" panose="02040502050405020303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Georgia" panose="02040502050405020303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eaLnBrk="1" fontAlgn="base" hangingPunct="1">
        <a:spcBef>
          <a:spcPts val="300"/>
        </a:spcBef>
        <a:spcAft>
          <a:spcPct val="0"/>
        </a:spcAft>
        <a:buClr>
          <a:schemeClr val="accent1"/>
        </a:buClr>
        <a:buFont typeface="Wingdings 2" panose="05020102010507070707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eaLnBrk="1" fontAlgn="base" hangingPunct="1">
        <a:spcBef>
          <a:spcPts val="300"/>
        </a:spcBef>
        <a:spcAft>
          <a:spcPct val="0"/>
        </a:spcAft>
        <a:buClr>
          <a:schemeClr val="accent1"/>
        </a:buClr>
        <a:buFont typeface="Wingdings 2" panose="05020102010507070707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eaLnBrk="1" fontAlgn="base" hangingPunct="1">
        <a:spcBef>
          <a:spcPts val="300"/>
        </a:spcBef>
        <a:spcAft>
          <a:spcPct val="0"/>
        </a:spcAft>
        <a:buClr>
          <a:srgbClr val="A04DA3"/>
        </a:buClr>
        <a:buFont typeface="Georgia" panose="02040502050405020303" pitchFamily="18" charset="0"/>
        <a:buChar char="▫"/>
        <a:defRPr sz="2000" kern="1200">
          <a:solidFill>
            <a:srgbClr val="A04DA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c/cf/EM_Spectrum_Properties_edit.sv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arcticboy.arcticboy.com/view2.php?q=Picture%20Of%20Fourier&amp;url=http://www.malaspina.com/jpg/fourier.jpg" TargetMode="External"/><Relationship Id="rId3" Type="http://schemas.openxmlformats.org/officeDocument/2006/relationships/image" Target="../media/image7.emf"/><Relationship Id="rId7" Type="http://schemas.openxmlformats.org/officeDocument/2006/relationships/image" Target="../media/image6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5.wmf"/><Relationship Id="rId4" Type="http://schemas.openxmlformats.org/officeDocument/2006/relationships/oleObject" Target="../embeddings/oleObject1.bin"/><Relationship Id="rId9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oleObject" Target="../embeddings/oleObject4.bin"/><Relationship Id="rId7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1.wmf"/><Relationship Id="rId5" Type="http://schemas.openxmlformats.org/officeDocument/2006/relationships/oleObject" Target="../embeddings/oleObject5.bin"/><Relationship Id="rId4" Type="http://schemas.openxmlformats.org/officeDocument/2006/relationships/image" Target="../media/image10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0.bin"/><Relationship Id="rId3" Type="http://schemas.openxmlformats.org/officeDocument/2006/relationships/oleObject" Target="../embeddings/oleObject7.bin"/><Relationship Id="rId7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10.wmf"/><Relationship Id="rId5" Type="http://schemas.openxmlformats.org/officeDocument/2006/relationships/oleObject" Target="../embeddings/oleObject8.bin"/><Relationship Id="rId4" Type="http://schemas.openxmlformats.org/officeDocument/2006/relationships/image" Target="../media/image13.wmf"/><Relationship Id="rId9" Type="http://schemas.openxmlformats.org/officeDocument/2006/relationships/image" Target="../media/image14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15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avi"/><Relationship Id="rId1" Type="http://schemas.microsoft.com/office/2007/relationships/media" Target="../media/media1.avi"/><Relationship Id="rId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7" Type="http://schemas.openxmlformats.org/officeDocument/2006/relationships/image" Target="../media/image19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18.wmf"/><Relationship Id="rId5" Type="http://schemas.openxmlformats.org/officeDocument/2006/relationships/oleObject" Target="../embeddings/oleObject13.bin"/><Relationship Id="rId4" Type="http://schemas.openxmlformats.org/officeDocument/2006/relationships/image" Target="../media/image17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7" Type="http://schemas.openxmlformats.org/officeDocument/2006/relationships/image" Target="../media/image22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21.wmf"/><Relationship Id="rId5" Type="http://schemas.openxmlformats.org/officeDocument/2006/relationships/oleObject" Target="../embeddings/oleObject15.bin"/><Relationship Id="rId4" Type="http://schemas.openxmlformats.org/officeDocument/2006/relationships/image" Target="../media/image20.wm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oleObject" Target="../embeddings/oleObject16.bin"/><Relationship Id="rId7" Type="http://schemas.openxmlformats.org/officeDocument/2006/relationships/oleObject" Target="../embeddings/oleObject1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6" Type="http://schemas.openxmlformats.org/officeDocument/2006/relationships/image" Target="../media/image24.wmf"/><Relationship Id="rId5" Type="http://schemas.openxmlformats.org/officeDocument/2006/relationships/oleObject" Target="../embeddings/oleObject17.bin"/><Relationship Id="rId10" Type="http://schemas.openxmlformats.org/officeDocument/2006/relationships/image" Target="../media/image26.wmf"/><Relationship Id="rId4" Type="http://schemas.openxmlformats.org/officeDocument/2006/relationships/image" Target="../media/image23.wmf"/><Relationship Id="rId9" Type="http://schemas.openxmlformats.org/officeDocument/2006/relationships/oleObject" Target="../embeddings/oleObject19.bin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4" Type="http://schemas.openxmlformats.org/officeDocument/2006/relationships/image" Target="../media/image27.wm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wmf"/><Relationship Id="rId3" Type="http://schemas.openxmlformats.org/officeDocument/2006/relationships/oleObject" Target="../embeddings/oleObject21.bin"/><Relationship Id="rId7" Type="http://schemas.openxmlformats.org/officeDocument/2006/relationships/oleObject" Target="../embeddings/oleObject2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6" Type="http://schemas.openxmlformats.org/officeDocument/2006/relationships/image" Target="../media/image32.wmf"/><Relationship Id="rId5" Type="http://schemas.openxmlformats.org/officeDocument/2006/relationships/oleObject" Target="../embeddings/oleObject22.bin"/><Relationship Id="rId4" Type="http://schemas.openxmlformats.org/officeDocument/2006/relationships/image" Target="../media/image31.wmf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6" Type="http://schemas.openxmlformats.org/officeDocument/2006/relationships/image" Target="../media/image36.wmf"/><Relationship Id="rId5" Type="http://schemas.openxmlformats.org/officeDocument/2006/relationships/oleObject" Target="../embeddings/oleObject25.bin"/><Relationship Id="rId4" Type="http://schemas.openxmlformats.org/officeDocument/2006/relationships/image" Target="../media/image35.wm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wmf"/><Relationship Id="rId13" Type="http://schemas.openxmlformats.org/officeDocument/2006/relationships/oleObject" Target="../embeddings/oleObject31.bin"/><Relationship Id="rId18" Type="http://schemas.openxmlformats.org/officeDocument/2006/relationships/image" Target="../media/image44.wmf"/><Relationship Id="rId26" Type="http://schemas.openxmlformats.org/officeDocument/2006/relationships/image" Target="../media/image48.wmf"/><Relationship Id="rId3" Type="http://schemas.openxmlformats.org/officeDocument/2006/relationships/oleObject" Target="../embeddings/oleObject26.bin"/><Relationship Id="rId21" Type="http://schemas.openxmlformats.org/officeDocument/2006/relationships/oleObject" Target="../embeddings/oleObject35.bin"/><Relationship Id="rId7" Type="http://schemas.openxmlformats.org/officeDocument/2006/relationships/oleObject" Target="../embeddings/oleObject28.bin"/><Relationship Id="rId12" Type="http://schemas.openxmlformats.org/officeDocument/2006/relationships/image" Target="../media/image41.wmf"/><Relationship Id="rId17" Type="http://schemas.openxmlformats.org/officeDocument/2006/relationships/oleObject" Target="../embeddings/oleObject33.bin"/><Relationship Id="rId25" Type="http://schemas.openxmlformats.org/officeDocument/2006/relationships/oleObject" Target="../embeddings/oleObject37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43.wmf"/><Relationship Id="rId20" Type="http://schemas.openxmlformats.org/officeDocument/2006/relationships/image" Target="../media/image45.wmf"/><Relationship Id="rId1" Type="http://schemas.openxmlformats.org/officeDocument/2006/relationships/vmlDrawing" Target="../drawings/vmlDrawing12.vml"/><Relationship Id="rId6" Type="http://schemas.openxmlformats.org/officeDocument/2006/relationships/image" Target="../media/image38.wmf"/><Relationship Id="rId11" Type="http://schemas.openxmlformats.org/officeDocument/2006/relationships/oleObject" Target="../embeddings/oleObject30.bin"/><Relationship Id="rId24" Type="http://schemas.openxmlformats.org/officeDocument/2006/relationships/image" Target="../media/image47.wmf"/><Relationship Id="rId5" Type="http://schemas.openxmlformats.org/officeDocument/2006/relationships/oleObject" Target="../embeddings/oleObject27.bin"/><Relationship Id="rId15" Type="http://schemas.openxmlformats.org/officeDocument/2006/relationships/oleObject" Target="../embeddings/oleObject32.bin"/><Relationship Id="rId23" Type="http://schemas.openxmlformats.org/officeDocument/2006/relationships/oleObject" Target="../embeddings/oleObject36.bin"/><Relationship Id="rId10" Type="http://schemas.openxmlformats.org/officeDocument/2006/relationships/image" Target="../media/image40.wmf"/><Relationship Id="rId19" Type="http://schemas.openxmlformats.org/officeDocument/2006/relationships/oleObject" Target="../embeddings/oleObject34.bin"/><Relationship Id="rId4" Type="http://schemas.openxmlformats.org/officeDocument/2006/relationships/image" Target="../media/image37.wmf"/><Relationship Id="rId9" Type="http://schemas.openxmlformats.org/officeDocument/2006/relationships/oleObject" Target="../embeddings/oleObject29.bin"/><Relationship Id="rId14" Type="http://schemas.openxmlformats.org/officeDocument/2006/relationships/image" Target="../media/image42.wmf"/><Relationship Id="rId22" Type="http://schemas.openxmlformats.org/officeDocument/2006/relationships/image" Target="../media/image46.wm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0.bin"/><Relationship Id="rId13" Type="http://schemas.openxmlformats.org/officeDocument/2006/relationships/image" Target="../media/image53.wmf"/><Relationship Id="rId18" Type="http://schemas.openxmlformats.org/officeDocument/2006/relationships/oleObject" Target="../embeddings/oleObject45.bin"/><Relationship Id="rId26" Type="http://schemas.openxmlformats.org/officeDocument/2006/relationships/oleObject" Target="../embeddings/oleObject49.bin"/><Relationship Id="rId3" Type="http://schemas.openxmlformats.org/officeDocument/2006/relationships/audio" Target="../media/audio1.wav"/><Relationship Id="rId21" Type="http://schemas.openxmlformats.org/officeDocument/2006/relationships/image" Target="../media/image57.wmf"/><Relationship Id="rId7" Type="http://schemas.openxmlformats.org/officeDocument/2006/relationships/image" Target="../media/image50.wmf"/><Relationship Id="rId12" Type="http://schemas.openxmlformats.org/officeDocument/2006/relationships/oleObject" Target="../embeddings/oleObject42.bin"/><Relationship Id="rId17" Type="http://schemas.openxmlformats.org/officeDocument/2006/relationships/image" Target="../media/image55.wmf"/><Relationship Id="rId25" Type="http://schemas.openxmlformats.org/officeDocument/2006/relationships/image" Target="../media/image46.wmf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44.bin"/><Relationship Id="rId20" Type="http://schemas.openxmlformats.org/officeDocument/2006/relationships/oleObject" Target="../embeddings/oleObject46.bin"/><Relationship Id="rId29" Type="http://schemas.openxmlformats.org/officeDocument/2006/relationships/image" Target="../media/image60.wmf"/><Relationship Id="rId1" Type="http://schemas.openxmlformats.org/officeDocument/2006/relationships/vmlDrawing" Target="../drawings/vmlDrawing13.vml"/><Relationship Id="rId6" Type="http://schemas.openxmlformats.org/officeDocument/2006/relationships/oleObject" Target="../embeddings/oleObject39.bin"/><Relationship Id="rId11" Type="http://schemas.openxmlformats.org/officeDocument/2006/relationships/image" Target="../media/image52.wmf"/><Relationship Id="rId24" Type="http://schemas.openxmlformats.org/officeDocument/2006/relationships/oleObject" Target="../embeddings/oleObject48.bin"/><Relationship Id="rId5" Type="http://schemas.openxmlformats.org/officeDocument/2006/relationships/image" Target="../media/image49.wmf"/><Relationship Id="rId15" Type="http://schemas.openxmlformats.org/officeDocument/2006/relationships/image" Target="../media/image54.wmf"/><Relationship Id="rId23" Type="http://schemas.openxmlformats.org/officeDocument/2006/relationships/image" Target="../media/image58.wmf"/><Relationship Id="rId28" Type="http://schemas.openxmlformats.org/officeDocument/2006/relationships/oleObject" Target="../embeddings/oleObject50.bin"/><Relationship Id="rId10" Type="http://schemas.openxmlformats.org/officeDocument/2006/relationships/oleObject" Target="../embeddings/oleObject41.bin"/><Relationship Id="rId19" Type="http://schemas.openxmlformats.org/officeDocument/2006/relationships/image" Target="../media/image56.wmf"/><Relationship Id="rId4" Type="http://schemas.openxmlformats.org/officeDocument/2006/relationships/oleObject" Target="../embeddings/oleObject38.bin"/><Relationship Id="rId9" Type="http://schemas.openxmlformats.org/officeDocument/2006/relationships/image" Target="../media/image51.wmf"/><Relationship Id="rId14" Type="http://schemas.openxmlformats.org/officeDocument/2006/relationships/oleObject" Target="../embeddings/oleObject43.bin"/><Relationship Id="rId22" Type="http://schemas.openxmlformats.org/officeDocument/2006/relationships/oleObject" Target="../embeddings/oleObject47.bin"/><Relationship Id="rId27" Type="http://schemas.openxmlformats.org/officeDocument/2006/relationships/image" Target="../media/image59.wm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wmf"/><Relationship Id="rId13" Type="http://schemas.openxmlformats.org/officeDocument/2006/relationships/oleObject" Target="../embeddings/oleObject56.bin"/><Relationship Id="rId3" Type="http://schemas.openxmlformats.org/officeDocument/2006/relationships/oleObject" Target="../embeddings/oleObject51.bin"/><Relationship Id="rId7" Type="http://schemas.openxmlformats.org/officeDocument/2006/relationships/oleObject" Target="../embeddings/oleObject53.bin"/><Relationship Id="rId12" Type="http://schemas.openxmlformats.org/officeDocument/2006/relationships/image" Target="../media/image65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4.vml"/><Relationship Id="rId6" Type="http://schemas.openxmlformats.org/officeDocument/2006/relationships/image" Target="../media/image62.wmf"/><Relationship Id="rId11" Type="http://schemas.openxmlformats.org/officeDocument/2006/relationships/oleObject" Target="../embeddings/oleObject55.bin"/><Relationship Id="rId5" Type="http://schemas.openxmlformats.org/officeDocument/2006/relationships/oleObject" Target="../embeddings/oleObject52.bin"/><Relationship Id="rId10" Type="http://schemas.openxmlformats.org/officeDocument/2006/relationships/image" Target="../media/image64.wmf"/><Relationship Id="rId4" Type="http://schemas.openxmlformats.org/officeDocument/2006/relationships/image" Target="../media/image61.wmf"/><Relationship Id="rId9" Type="http://schemas.openxmlformats.org/officeDocument/2006/relationships/oleObject" Target="../embeddings/oleObject54.bin"/><Relationship Id="rId14" Type="http://schemas.openxmlformats.org/officeDocument/2006/relationships/image" Target="../media/image66.wm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wmf"/><Relationship Id="rId3" Type="http://schemas.openxmlformats.org/officeDocument/2006/relationships/oleObject" Target="../embeddings/oleObject57.bin"/><Relationship Id="rId7" Type="http://schemas.openxmlformats.org/officeDocument/2006/relationships/oleObject" Target="../embeddings/oleObject5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5.vml"/><Relationship Id="rId6" Type="http://schemas.openxmlformats.org/officeDocument/2006/relationships/image" Target="../media/image68.wmf"/><Relationship Id="rId5" Type="http://schemas.openxmlformats.org/officeDocument/2006/relationships/oleObject" Target="../embeddings/oleObject58.bin"/><Relationship Id="rId4" Type="http://schemas.openxmlformats.org/officeDocument/2006/relationships/image" Target="../media/image67.wmf"/><Relationship Id="rId9" Type="http://schemas.openxmlformats.org/officeDocument/2006/relationships/image" Target="../media/image70.em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wmf"/><Relationship Id="rId3" Type="http://schemas.openxmlformats.org/officeDocument/2006/relationships/oleObject" Target="../embeddings/oleObject60.bin"/><Relationship Id="rId7" Type="http://schemas.openxmlformats.org/officeDocument/2006/relationships/oleObject" Target="../embeddings/oleObject6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6.vml"/><Relationship Id="rId6" Type="http://schemas.openxmlformats.org/officeDocument/2006/relationships/image" Target="../media/image72.wmf"/><Relationship Id="rId5" Type="http://schemas.openxmlformats.org/officeDocument/2006/relationships/oleObject" Target="../embeddings/oleObject61.bin"/><Relationship Id="rId4" Type="http://schemas.openxmlformats.org/officeDocument/2006/relationships/image" Target="../media/image71.w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7.vml"/><Relationship Id="rId6" Type="http://schemas.openxmlformats.org/officeDocument/2006/relationships/image" Target="../media/image75.wmf"/><Relationship Id="rId5" Type="http://schemas.openxmlformats.org/officeDocument/2006/relationships/oleObject" Target="../embeddings/oleObject64.bin"/><Relationship Id="rId4" Type="http://schemas.openxmlformats.org/officeDocument/2006/relationships/image" Target="../media/image74.wm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wmf"/><Relationship Id="rId3" Type="http://schemas.openxmlformats.org/officeDocument/2006/relationships/oleObject" Target="../embeddings/oleObject65.bin"/><Relationship Id="rId7" Type="http://schemas.openxmlformats.org/officeDocument/2006/relationships/oleObject" Target="../embeddings/oleObject6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8.vml"/><Relationship Id="rId6" Type="http://schemas.openxmlformats.org/officeDocument/2006/relationships/image" Target="../media/image77.wmf"/><Relationship Id="rId5" Type="http://schemas.openxmlformats.org/officeDocument/2006/relationships/oleObject" Target="../embeddings/oleObject66.bin"/><Relationship Id="rId10" Type="http://schemas.openxmlformats.org/officeDocument/2006/relationships/image" Target="../media/image79.wmf"/><Relationship Id="rId4" Type="http://schemas.openxmlformats.org/officeDocument/2006/relationships/image" Target="../media/image76.wmf"/><Relationship Id="rId9" Type="http://schemas.openxmlformats.org/officeDocument/2006/relationships/oleObject" Target="../embeddings/oleObject68.bin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9.vml"/><Relationship Id="rId5" Type="http://schemas.openxmlformats.org/officeDocument/2006/relationships/image" Target="../media/image80.wmf"/><Relationship Id="rId4" Type="http://schemas.openxmlformats.org/officeDocument/2006/relationships/oleObject" Target="../embeddings/oleObject69.bin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0.vml"/><Relationship Id="rId6" Type="http://schemas.openxmlformats.org/officeDocument/2006/relationships/image" Target="../media/image83.wmf"/><Relationship Id="rId5" Type="http://schemas.openxmlformats.org/officeDocument/2006/relationships/oleObject" Target="../embeddings/oleObject71.bin"/><Relationship Id="rId4" Type="http://schemas.openxmlformats.org/officeDocument/2006/relationships/image" Target="../media/image82.wmf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73.bin"/><Relationship Id="rId13" Type="http://schemas.openxmlformats.org/officeDocument/2006/relationships/image" Target="../media/image87.wmf"/><Relationship Id="rId3" Type="http://schemas.openxmlformats.org/officeDocument/2006/relationships/oleObject" Target="../embeddings/oleObject72.bin"/><Relationship Id="rId7" Type="http://schemas.openxmlformats.org/officeDocument/2006/relationships/image" Target="../media/image90.emf"/><Relationship Id="rId12" Type="http://schemas.openxmlformats.org/officeDocument/2006/relationships/oleObject" Target="../embeddings/oleObject7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1.vml"/><Relationship Id="rId6" Type="http://schemas.openxmlformats.org/officeDocument/2006/relationships/image" Target="../media/image89.emf"/><Relationship Id="rId11" Type="http://schemas.openxmlformats.org/officeDocument/2006/relationships/image" Target="../media/image86.wmf"/><Relationship Id="rId5" Type="http://schemas.openxmlformats.org/officeDocument/2006/relationships/image" Target="../media/image88.emf"/><Relationship Id="rId10" Type="http://schemas.openxmlformats.org/officeDocument/2006/relationships/oleObject" Target="../embeddings/oleObject74.bin"/><Relationship Id="rId4" Type="http://schemas.openxmlformats.org/officeDocument/2006/relationships/image" Target="../media/image84.wmf"/><Relationship Id="rId9" Type="http://schemas.openxmlformats.org/officeDocument/2006/relationships/image" Target="../media/image85.wm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2.vml"/><Relationship Id="rId4" Type="http://schemas.openxmlformats.org/officeDocument/2006/relationships/image" Target="../media/image91.wmf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emf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emf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3.vml"/><Relationship Id="rId6" Type="http://schemas.openxmlformats.org/officeDocument/2006/relationships/image" Target="../media/image95.wmf"/><Relationship Id="rId5" Type="http://schemas.openxmlformats.org/officeDocument/2006/relationships/oleObject" Target="../embeddings/oleObject78.bin"/><Relationship Id="rId4" Type="http://schemas.openxmlformats.org/officeDocument/2006/relationships/image" Target="../media/image94.wmf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4.vml"/><Relationship Id="rId6" Type="http://schemas.openxmlformats.org/officeDocument/2006/relationships/image" Target="../media/image97.wmf"/><Relationship Id="rId5" Type="http://schemas.openxmlformats.org/officeDocument/2006/relationships/oleObject" Target="../embeddings/oleObject80.bin"/><Relationship Id="rId4" Type="http://schemas.openxmlformats.org/officeDocument/2006/relationships/image" Target="../media/image96.wmf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1.bin"/><Relationship Id="rId7" Type="http://schemas.openxmlformats.org/officeDocument/2006/relationships/image" Target="../media/image100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5.vml"/><Relationship Id="rId6" Type="http://schemas.openxmlformats.org/officeDocument/2006/relationships/image" Target="../media/image99.wmf"/><Relationship Id="rId5" Type="http://schemas.openxmlformats.org/officeDocument/2006/relationships/oleObject" Target="../embeddings/oleObject82.bin"/><Relationship Id="rId4" Type="http://schemas.openxmlformats.org/officeDocument/2006/relationships/image" Target="../media/image98.wmf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6.vml"/><Relationship Id="rId4" Type="http://schemas.openxmlformats.org/officeDocument/2006/relationships/image" Target="../media/image101.wmf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4.wmf"/><Relationship Id="rId3" Type="http://schemas.openxmlformats.org/officeDocument/2006/relationships/oleObject" Target="../embeddings/oleObject84.bin"/><Relationship Id="rId7" Type="http://schemas.openxmlformats.org/officeDocument/2006/relationships/oleObject" Target="../embeddings/oleObject8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7.vml"/><Relationship Id="rId6" Type="http://schemas.openxmlformats.org/officeDocument/2006/relationships/image" Target="../media/image103.wmf"/><Relationship Id="rId5" Type="http://schemas.openxmlformats.org/officeDocument/2006/relationships/oleObject" Target="../embeddings/oleObject85.bin"/><Relationship Id="rId4" Type="http://schemas.openxmlformats.org/officeDocument/2006/relationships/image" Target="../media/image102.wmf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2.wmf"/><Relationship Id="rId3" Type="http://schemas.openxmlformats.org/officeDocument/2006/relationships/oleObject" Target="../embeddings/oleObject87.bin"/><Relationship Id="rId7" Type="http://schemas.openxmlformats.org/officeDocument/2006/relationships/oleObject" Target="../embeddings/oleObject8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8.vml"/><Relationship Id="rId6" Type="http://schemas.openxmlformats.org/officeDocument/2006/relationships/image" Target="../media/image106.wmf"/><Relationship Id="rId5" Type="http://schemas.openxmlformats.org/officeDocument/2006/relationships/oleObject" Target="../embeddings/oleObject88.bin"/><Relationship Id="rId4" Type="http://schemas.openxmlformats.org/officeDocument/2006/relationships/image" Target="../media/image105.wmf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9.vml"/><Relationship Id="rId4" Type="http://schemas.openxmlformats.org/officeDocument/2006/relationships/image" Target="../media/image107.wmf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0.vml"/><Relationship Id="rId4" Type="http://schemas.openxmlformats.org/officeDocument/2006/relationships/image" Target="../media/image108.wmf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1.vml"/><Relationship Id="rId6" Type="http://schemas.openxmlformats.org/officeDocument/2006/relationships/image" Target="../media/image110.wmf"/><Relationship Id="rId5" Type="http://schemas.openxmlformats.org/officeDocument/2006/relationships/oleObject" Target="../embeddings/oleObject93.bin"/><Relationship Id="rId4" Type="http://schemas.openxmlformats.org/officeDocument/2006/relationships/image" Target="../media/image109.wmf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3.wmf"/><Relationship Id="rId13" Type="http://schemas.openxmlformats.org/officeDocument/2006/relationships/oleObject" Target="../embeddings/oleObject99.bin"/><Relationship Id="rId18" Type="http://schemas.openxmlformats.org/officeDocument/2006/relationships/image" Target="../media/image118.wmf"/><Relationship Id="rId3" Type="http://schemas.openxmlformats.org/officeDocument/2006/relationships/oleObject" Target="../embeddings/oleObject94.bin"/><Relationship Id="rId7" Type="http://schemas.openxmlformats.org/officeDocument/2006/relationships/oleObject" Target="../embeddings/oleObject96.bin"/><Relationship Id="rId12" Type="http://schemas.openxmlformats.org/officeDocument/2006/relationships/image" Target="../media/image115.wmf"/><Relationship Id="rId17" Type="http://schemas.openxmlformats.org/officeDocument/2006/relationships/oleObject" Target="../embeddings/oleObject101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17.wmf"/><Relationship Id="rId20" Type="http://schemas.openxmlformats.org/officeDocument/2006/relationships/image" Target="../media/image119.wmf"/><Relationship Id="rId1" Type="http://schemas.openxmlformats.org/officeDocument/2006/relationships/vmlDrawing" Target="../drawings/vmlDrawing32.vml"/><Relationship Id="rId6" Type="http://schemas.openxmlformats.org/officeDocument/2006/relationships/image" Target="../media/image112.wmf"/><Relationship Id="rId11" Type="http://schemas.openxmlformats.org/officeDocument/2006/relationships/oleObject" Target="../embeddings/oleObject98.bin"/><Relationship Id="rId5" Type="http://schemas.openxmlformats.org/officeDocument/2006/relationships/oleObject" Target="../embeddings/oleObject95.bin"/><Relationship Id="rId15" Type="http://schemas.openxmlformats.org/officeDocument/2006/relationships/oleObject" Target="../embeddings/oleObject100.bin"/><Relationship Id="rId10" Type="http://schemas.openxmlformats.org/officeDocument/2006/relationships/image" Target="../media/image114.wmf"/><Relationship Id="rId19" Type="http://schemas.openxmlformats.org/officeDocument/2006/relationships/oleObject" Target="../embeddings/oleObject102.bin"/><Relationship Id="rId4" Type="http://schemas.openxmlformats.org/officeDocument/2006/relationships/image" Target="../media/image111.wmf"/><Relationship Id="rId9" Type="http://schemas.openxmlformats.org/officeDocument/2006/relationships/oleObject" Target="../embeddings/oleObject97.bin"/><Relationship Id="rId14" Type="http://schemas.openxmlformats.org/officeDocument/2006/relationships/image" Target="../media/image116.wmf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2.wmf"/><Relationship Id="rId3" Type="http://schemas.openxmlformats.org/officeDocument/2006/relationships/oleObject" Target="../embeddings/oleObject103.bin"/><Relationship Id="rId7" Type="http://schemas.openxmlformats.org/officeDocument/2006/relationships/oleObject" Target="../embeddings/oleObject10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3.vml"/><Relationship Id="rId6" Type="http://schemas.openxmlformats.org/officeDocument/2006/relationships/image" Target="../media/image121.wmf"/><Relationship Id="rId5" Type="http://schemas.openxmlformats.org/officeDocument/2006/relationships/oleObject" Target="../embeddings/oleObject104.bin"/><Relationship Id="rId4" Type="http://schemas.openxmlformats.org/officeDocument/2006/relationships/image" Target="../media/image120.wmf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4.vml"/><Relationship Id="rId6" Type="http://schemas.openxmlformats.org/officeDocument/2006/relationships/image" Target="../media/image124.wmf"/><Relationship Id="rId5" Type="http://schemas.openxmlformats.org/officeDocument/2006/relationships/oleObject" Target="../embeddings/oleObject107.bin"/><Relationship Id="rId4" Type="http://schemas.openxmlformats.org/officeDocument/2006/relationships/image" Target="../media/image123.wmf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5.vml"/><Relationship Id="rId4" Type="http://schemas.openxmlformats.org/officeDocument/2006/relationships/image" Target="../media/image125.wmf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6.vml"/><Relationship Id="rId4" Type="http://schemas.openxmlformats.org/officeDocument/2006/relationships/image" Target="../media/image126.wmf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7.vml"/><Relationship Id="rId4" Type="http://schemas.openxmlformats.org/officeDocument/2006/relationships/image" Target="../media/image127.wmf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0.wmf"/><Relationship Id="rId3" Type="http://schemas.openxmlformats.org/officeDocument/2006/relationships/oleObject" Target="../embeddings/oleObject111.bin"/><Relationship Id="rId7" Type="http://schemas.openxmlformats.org/officeDocument/2006/relationships/oleObject" Target="../embeddings/oleObject11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8.vml"/><Relationship Id="rId6" Type="http://schemas.openxmlformats.org/officeDocument/2006/relationships/image" Target="../media/image129.wmf"/><Relationship Id="rId5" Type="http://schemas.openxmlformats.org/officeDocument/2006/relationships/oleObject" Target="../embeddings/oleObject112.bin"/><Relationship Id="rId4" Type="http://schemas.openxmlformats.org/officeDocument/2006/relationships/image" Target="../media/image128.wmf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9.vml"/><Relationship Id="rId6" Type="http://schemas.openxmlformats.org/officeDocument/2006/relationships/image" Target="../media/image132.wmf"/><Relationship Id="rId5" Type="http://schemas.openxmlformats.org/officeDocument/2006/relationships/oleObject" Target="../embeddings/oleObject115.bin"/><Relationship Id="rId4" Type="http://schemas.openxmlformats.org/officeDocument/2006/relationships/image" Target="../media/image131.wmf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5.wmf"/><Relationship Id="rId13" Type="http://schemas.openxmlformats.org/officeDocument/2006/relationships/oleObject" Target="../embeddings/oleObject121.bin"/><Relationship Id="rId18" Type="http://schemas.openxmlformats.org/officeDocument/2006/relationships/image" Target="../media/image140.wmf"/><Relationship Id="rId3" Type="http://schemas.openxmlformats.org/officeDocument/2006/relationships/oleObject" Target="../embeddings/oleObject116.bin"/><Relationship Id="rId7" Type="http://schemas.openxmlformats.org/officeDocument/2006/relationships/oleObject" Target="../embeddings/oleObject118.bin"/><Relationship Id="rId12" Type="http://schemas.openxmlformats.org/officeDocument/2006/relationships/image" Target="../media/image137.wmf"/><Relationship Id="rId17" Type="http://schemas.openxmlformats.org/officeDocument/2006/relationships/oleObject" Target="../embeddings/oleObject123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39.wmf"/><Relationship Id="rId1" Type="http://schemas.openxmlformats.org/officeDocument/2006/relationships/vmlDrawing" Target="../drawings/vmlDrawing40.vml"/><Relationship Id="rId6" Type="http://schemas.openxmlformats.org/officeDocument/2006/relationships/image" Target="../media/image134.wmf"/><Relationship Id="rId11" Type="http://schemas.openxmlformats.org/officeDocument/2006/relationships/oleObject" Target="../embeddings/oleObject120.bin"/><Relationship Id="rId5" Type="http://schemas.openxmlformats.org/officeDocument/2006/relationships/oleObject" Target="../embeddings/oleObject117.bin"/><Relationship Id="rId15" Type="http://schemas.openxmlformats.org/officeDocument/2006/relationships/oleObject" Target="../embeddings/oleObject122.bin"/><Relationship Id="rId10" Type="http://schemas.openxmlformats.org/officeDocument/2006/relationships/image" Target="../media/image136.wmf"/><Relationship Id="rId19" Type="http://schemas.openxmlformats.org/officeDocument/2006/relationships/oleObject" Target="../embeddings/oleObject124.bin"/><Relationship Id="rId4" Type="http://schemas.openxmlformats.org/officeDocument/2006/relationships/image" Target="../media/image133.wmf"/><Relationship Id="rId9" Type="http://schemas.openxmlformats.org/officeDocument/2006/relationships/oleObject" Target="../embeddings/oleObject119.bin"/><Relationship Id="rId14" Type="http://schemas.openxmlformats.org/officeDocument/2006/relationships/image" Target="../media/image138.wmf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3.wmf"/><Relationship Id="rId3" Type="http://schemas.openxmlformats.org/officeDocument/2006/relationships/oleObject" Target="../embeddings/oleObject125.bin"/><Relationship Id="rId7" Type="http://schemas.openxmlformats.org/officeDocument/2006/relationships/oleObject" Target="../embeddings/oleObject127.bin"/><Relationship Id="rId12" Type="http://schemas.openxmlformats.org/officeDocument/2006/relationships/image" Target="../media/image145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1.vml"/><Relationship Id="rId6" Type="http://schemas.openxmlformats.org/officeDocument/2006/relationships/image" Target="../media/image142.wmf"/><Relationship Id="rId11" Type="http://schemas.openxmlformats.org/officeDocument/2006/relationships/oleObject" Target="../embeddings/oleObject129.bin"/><Relationship Id="rId5" Type="http://schemas.openxmlformats.org/officeDocument/2006/relationships/oleObject" Target="../embeddings/oleObject126.bin"/><Relationship Id="rId10" Type="http://schemas.openxmlformats.org/officeDocument/2006/relationships/image" Target="../media/image144.wmf"/><Relationship Id="rId4" Type="http://schemas.openxmlformats.org/officeDocument/2006/relationships/image" Target="../media/image141.wmf"/><Relationship Id="rId9" Type="http://schemas.openxmlformats.org/officeDocument/2006/relationships/oleObject" Target="../embeddings/oleObject128.bin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2.vml"/><Relationship Id="rId4" Type="http://schemas.openxmlformats.org/officeDocument/2006/relationships/image" Target="../media/image146.wmf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9.wmf"/><Relationship Id="rId3" Type="http://schemas.openxmlformats.org/officeDocument/2006/relationships/oleObject" Target="../embeddings/oleObject131.bin"/><Relationship Id="rId7" Type="http://schemas.openxmlformats.org/officeDocument/2006/relationships/oleObject" Target="../embeddings/oleObject133.bin"/><Relationship Id="rId12" Type="http://schemas.openxmlformats.org/officeDocument/2006/relationships/image" Target="../media/image151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3.vml"/><Relationship Id="rId6" Type="http://schemas.openxmlformats.org/officeDocument/2006/relationships/image" Target="../media/image148.wmf"/><Relationship Id="rId11" Type="http://schemas.openxmlformats.org/officeDocument/2006/relationships/oleObject" Target="../embeddings/oleObject135.bin"/><Relationship Id="rId5" Type="http://schemas.openxmlformats.org/officeDocument/2006/relationships/oleObject" Target="../embeddings/oleObject132.bin"/><Relationship Id="rId10" Type="http://schemas.openxmlformats.org/officeDocument/2006/relationships/image" Target="../media/image150.wmf"/><Relationship Id="rId4" Type="http://schemas.openxmlformats.org/officeDocument/2006/relationships/image" Target="../media/image147.wmf"/><Relationship Id="rId9" Type="http://schemas.openxmlformats.org/officeDocument/2006/relationships/oleObject" Target="../embeddings/oleObject134.bin"/></Relationships>
</file>

<file path=ppt/slides/_rels/slide6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4.wmf"/><Relationship Id="rId13" Type="http://schemas.openxmlformats.org/officeDocument/2006/relationships/oleObject" Target="../embeddings/oleObject141.bin"/><Relationship Id="rId3" Type="http://schemas.openxmlformats.org/officeDocument/2006/relationships/oleObject" Target="../embeddings/oleObject136.bin"/><Relationship Id="rId7" Type="http://schemas.openxmlformats.org/officeDocument/2006/relationships/oleObject" Target="../embeddings/oleObject138.bin"/><Relationship Id="rId12" Type="http://schemas.openxmlformats.org/officeDocument/2006/relationships/image" Target="../media/image156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4.vml"/><Relationship Id="rId6" Type="http://schemas.openxmlformats.org/officeDocument/2006/relationships/image" Target="../media/image153.wmf"/><Relationship Id="rId11" Type="http://schemas.openxmlformats.org/officeDocument/2006/relationships/oleObject" Target="../embeddings/oleObject140.bin"/><Relationship Id="rId5" Type="http://schemas.openxmlformats.org/officeDocument/2006/relationships/oleObject" Target="../embeddings/oleObject137.bin"/><Relationship Id="rId10" Type="http://schemas.openxmlformats.org/officeDocument/2006/relationships/image" Target="../media/image155.wmf"/><Relationship Id="rId4" Type="http://schemas.openxmlformats.org/officeDocument/2006/relationships/image" Target="../media/image152.wmf"/><Relationship Id="rId9" Type="http://schemas.openxmlformats.org/officeDocument/2006/relationships/oleObject" Target="../embeddings/oleObject139.bin"/><Relationship Id="rId14" Type="http://schemas.openxmlformats.org/officeDocument/2006/relationships/image" Target="../media/image157.wmf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5.vml"/><Relationship Id="rId4" Type="http://schemas.openxmlformats.org/officeDocument/2006/relationships/image" Target="../media/image158.wmf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1.wmf"/><Relationship Id="rId13" Type="http://schemas.openxmlformats.org/officeDocument/2006/relationships/oleObject" Target="../embeddings/oleObject148.bin"/><Relationship Id="rId18" Type="http://schemas.openxmlformats.org/officeDocument/2006/relationships/image" Target="../media/image164.wmf"/><Relationship Id="rId26" Type="http://schemas.openxmlformats.org/officeDocument/2006/relationships/image" Target="../media/image168.wmf"/><Relationship Id="rId39" Type="http://schemas.openxmlformats.org/officeDocument/2006/relationships/oleObject" Target="../embeddings/oleObject162.bin"/><Relationship Id="rId3" Type="http://schemas.openxmlformats.org/officeDocument/2006/relationships/oleObject" Target="../embeddings/oleObject143.bin"/><Relationship Id="rId21" Type="http://schemas.openxmlformats.org/officeDocument/2006/relationships/oleObject" Target="../embeddings/oleObject153.bin"/><Relationship Id="rId34" Type="http://schemas.openxmlformats.org/officeDocument/2006/relationships/image" Target="../media/image172.wmf"/><Relationship Id="rId7" Type="http://schemas.openxmlformats.org/officeDocument/2006/relationships/oleObject" Target="../embeddings/oleObject145.bin"/><Relationship Id="rId12" Type="http://schemas.openxmlformats.org/officeDocument/2006/relationships/image" Target="../media/image140.wmf"/><Relationship Id="rId17" Type="http://schemas.openxmlformats.org/officeDocument/2006/relationships/oleObject" Target="../embeddings/oleObject151.bin"/><Relationship Id="rId25" Type="http://schemas.openxmlformats.org/officeDocument/2006/relationships/oleObject" Target="../embeddings/oleObject155.bin"/><Relationship Id="rId33" Type="http://schemas.openxmlformats.org/officeDocument/2006/relationships/oleObject" Target="../embeddings/oleObject159.bin"/><Relationship Id="rId38" Type="http://schemas.openxmlformats.org/officeDocument/2006/relationships/image" Target="../media/image174.wmf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63.wmf"/><Relationship Id="rId20" Type="http://schemas.openxmlformats.org/officeDocument/2006/relationships/image" Target="../media/image165.wmf"/><Relationship Id="rId29" Type="http://schemas.openxmlformats.org/officeDocument/2006/relationships/oleObject" Target="../embeddings/oleObject157.bin"/><Relationship Id="rId1" Type="http://schemas.openxmlformats.org/officeDocument/2006/relationships/vmlDrawing" Target="../drawings/vmlDrawing46.vml"/><Relationship Id="rId6" Type="http://schemas.openxmlformats.org/officeDocument/2006/relationships/image" Target="../media/image160.wmf"/><Relationship Id="rId11" Type="http://schemas.openxmlformats.org/officeDocument/2006/relationships/oleObject" Target="../embeddings/oleObject147.bin"/><Relationship Id="rId24" Type="http://schemas.openxmlformats.org/officeDocument/2006/relationships/image" Target="../media/image167.wmf"/><Relationship Id="rId32" Type="http://schemas.openxmlformats.org/officeDocument/2006/relationships/image" Target="../media/image171.wmf"/><Relationship Id="rId37" Type="http://schemas.openxmlformats.org/officeDocument/2006/relationships/oleObject" Target="../embeddings/oleObject161.bin"/><Relationship Id="rId40" Type="http://schemas.openxmlformats.org/officeDocument/2006/relationships/image" Target="../media/image175.wmf"/><Relationship Id="rId5" Type="http://schemas.openxmlformats.org/officeDocument/2006/relationships/oleObject" Target="../embeddings/oleObject144.bin"/><Relationship Id="rId15" Type="http://schemas.openxmlformats.org/officeDocument/2006/relationships/oleObject" Target="../embeddings/oleObject150.bin"/><Relationship Id="rId23" Type="http://schemas.openxmlformats.org/officeDocument/2006/relationships/oleObject" Target="../embeddings/oleObject154.bin"/><Relationship Id="rId28" Type="http://schemas.openxmlformats.org/officeDocument/2006/relationships/image" Target="../media/image169.wmf"/><Relationship Id="rId36" Type="http://schemas.openxmlformats.org/officeDocument/2006/relationships/image" Target="../media/image173.wmf"/><Relationship Id="rId10" Type="http://schemas.openxmlformats.org/officeDocument/2006/relationships/image" Target="../media/image162.wmf"/><Relationship Id="rId19" Type="http://schemas.openxmlformats.org/officeDocument/2006/relationships/oleObject" Target="../embeddings/oleObject152.bin"/><Relationship Id="rId31" Type="http://schemas.openxmlformats.org/officeDocument/2006/relationships/oleObject" Target="../embeddings/oleObject158.bin"/><Relationship Id="rId4" Type="http://schemas.openxmlformats.org/officeDocument/2006/relationships/image" Target="../media/image159.wmf"/><Relationship Id="rId9" Type="http://schemas.openxmlformats.org/officeDocument/2006/relationships/oleObject" Target="../embeddings/oleObject146.bin"/><Relationship Id="rId14" Type="http://schemas.openxmlformats.org/officeDocument/2006/relationships/oleObject" Target="../embeddings/oleObject149.bin"/><Relationship Id="rId22" Type="http://schemas.openxmlformats.org/officeDocument/2006/relationships/image" Target="../media/image166.wmf"/><Relationship Id="rId27" Type="http://schemas.openxmlformats.org/officeDocument/2006/relationships/oleObject" Target="../embeddings/oleObject156.bin"/><Relationship Id="rId30" Type="http://schemas.openxmlformats.org/officeDocument/2006/relationships/image" Target="../media/image170.wmf"/><Relationship Id="rId35" Type="http://schemas.openxmlformats.org/officeDocument/2006/relationships/oleObject" Target="../embeddings/oleObject160.bin"/></Relationships>
</file>

<file path=ppt/slides/_rels/slide6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8.wmf"/><Relationship Id="rId3" Type="http://schemas.openxmlformats.org/officeDocument/2006/relationships/oleObject" Target="../embeddings/oleObject163.bin"/><Relationship Id="rId7" Type="http://schemas.openxmlformats.org/officeDocument/2006/relationships/oleObject" Target="../embeddings/oleObject16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7.vml"/><Relationship Id="rId6" Type="http://schemas.openxmlformats.org/officeDocument/2006/relationships/image" Target="../media/image177.wmf"/><Relationship Id="rId5" Type="http://schemas.openxmlformats.org/officeDocument/2006/relationships/oleObject" Target="../embeddings/oleObject164.bin"/><Relationship Id="rId4" Type="http://schemas.openxmlformats.org/officeDocument/2006/relationships/image" Target="../media/image176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DFT and the FFT</a:t>
            </a:r>
            <a:r>
              <a:rPr lang="en-GB" dirty="0" smtClean="0">
                <a:sym typeface="Symbol" pitchFamily="18" charset="2"/>
              </a:rPr>
              <a:t>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baseline="30000" dirty="0" smtClean="0">
                <a:latin typeface="Arial Black" pitchFamily="34" charset="0"/>
                <a:cs typeface="Times New Roman" pitchFamily="18" charset="0"/>
                <a:sym typeface="Symbol" pitchFamily="18" charset="2"/>
              </a:rPr>
              <a:t>Prepared </a:t>
            </a:r>
            <a:r>
              <a:rPr lang="en-GB" altLang="en-US" baseline="30000" dirty="0">
                <a:latin typeface="Arial Black" pitchFamily="34" charset="0"/>
                <a:cs typeface="Times New Roman" pitchFamily="18" charset="0"/>
                <a:sym typeface="Symbol" pitchFamily="18" charset="2"/>
              </a:rPr>
              <a:t>by Prof. Ian </a:t>
            </a:r>
            <a:r>
              <a:rPr lang="en-GB" altLang="en-US" baseline="30000" dirty="0" smtClean="0">
                <a:latin typeface="Arial Black" pitchFamily="34" charset="0"/>
                <a:cs typeface="Times New Roman" pitchFamily="18" charset="0"/>
                <a:sym typeface="Symbol" pitchFamily="18" charset="2"/>
              </a:rPr>
              <a:t>Wells</a:t>
            </a:r>
            <a:endParaRPr lang="en-GB" altLang="en-US" baseline="30000" dirty="0">
              <a:latin typeface="Arial Black" pitchFamily="34" charset="0"/>
              <a:cs typeface="Times New Roman" pitchFamily="18" charset="0"/>
              <a:sym typeface="Symbol" pitchFamily="18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25991417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Spectrum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1981200"/>
            <a:ext cx="5421313" cy="4267200"/>
          </a:xfrm>
        </p:spPr>
        <p:txBody>
          <a:bodyPr>
            <a:normAutofit/>
          </a:bodyPr>
          <a:lstStyle/>
          <a:p>
            <a:r>
              <a:rPr lang="en-GB" b="1" dirty="0" smtClean="0"/>
              <a:t>The visible spectrum</a:t>
            </a:r>
          </a:p>
          <a:p>
            <a:r>
              <a:rPr lang="en-GB" dirty="0" smtClean="0"/>
              <a:t>Refraction from a prism</a:t>
            </a:r>
          </a:p>
          <a:p>
            <a:r>
              <a:rPr lang="en-GB" dirty="0" smtClean="0"/>
              <a:t>White light can be split up using a prism to form a spectrum. The light waves are refracted as they enter and leave the prism. 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18A970-253B-46E2-9611-46CAC5274957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  <p:pic>
        <p:nvPicPr>
          <p:cNvPr id="3074" name="Picture 2" descr="a rainbow appears to come out of the pris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73863" y="3216771"/>
            <a:ext cx="2152650" cy="21526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618390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Spectrum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1981200"/>
            <a:ext cx="4951863" cy="4114800"/>
          </a:xfrm>
        </p:spPr>
        <p:txBody>
          <a:bodyPr>
            <a:normAutofit/>
          </a:bodyPr>
          <a:lstStyle/>
          <a:p>
            <a:r>
              <a:rPr lang="en-GB" dirty="0" smtClean="0"/>
              <a:t>The shorter the wavelength of the light, the more it is refracted. </a:t>
            </a:r>
          </a:p>
          <a:p>
            <a:r>
              <a:rPr lang="en-GB" dirty="0" smtClean="0"/>
              <a:t>As a result, red light is refracted the least and violet light is refracted the most, causing the coloured light to spread out to form a spectrum.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18A970-253B-46E2-9611-46CAC5274957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  <p:pic>
        <p:nvPicPr>
          <p:cNvPr id="56322" name="Picture 2" descr="http://t0.gstatic.com/images?q=tbn:ANd9GcTfBSzBtEalrTEvUZOkrghkUySQbsRAXKQmHH9HQR7TEpihA-sNB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86081" y="3259635"/>
            <a:ext cx="2609850" cy="17526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400345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Electromagnetic Spectrum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18A970-253B-46E2-9611-46CAC5274957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  <p:pic>
        <p:nvPicPr>
          <p:cNvPr id="28674" name="Picture 2" descr="File:EM Spectrum Properties edit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916832"/>
            <a:ext cx="7036943" cy="4170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39731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Fourier Transform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18A970-253B-46E2-9611-46CAC5274957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  <p:sp>
        <p:nvSpPr>
          <p:cNvPr id="15" name="Rectangle 3"/>
          <p:cNvSpPr txBox="1">
            <a:spLocks noChangeArrowheads="1"/>
          </p:cNvSpPr>
          <p:nvPr/>
        </p:nvSpPr>
        <p:spPr>
          <a:xfrm>
            <a:off x="890009" y="2130004"/>
            <a:ext cx="7848600" cy="41148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Times New Roman" pitchFamily="18" charset="0"/>
              </a:rPr>
              <a:t>The Fourier Transform is used in the continuous world to move from the 'Time Domain' into the 'Frequency Domain'.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61139" y="3357565"/>
            <a:ext cx="3607783" cy="2705837"/>
          </a:xfrm>
          <a:prstGeom prst="rect">
            <a:avLst/>
          </a:prstGeom>
          <a:noFill/>
        </p:spPr>
      </p:pic>
      <p:sp>
        <p:nvSpPr>
          <p:cNvPr id="17" name="Rectangle 6"/>
          <p:cNvSpPr>
            <a:spLocks noChangeArrowheads="1"/>
          </p:cNvSpPr>
          <p:nvPr/>
        </p:nvSpPr>
        <p:spPr bwMode="auto">
          <a:xfrm>
            <a:off x="3024436" y="3030116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graphicFrame>
        <p:nvGraphicFramePr>
          <p:cNvPr id="18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16919675"/>
              </p:ext>
            </p:extLst>
          </p:nvPr>
        </p:nvGraphicFramePr>
        <p:xfrm>
          <a:off x="6191285" y="3296816"/>
          <a:ext cx="17526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6692" r:id="rId4" imgW="1752600" imgH="381000" progId="Equation.3">
                  <p:embed/>
                </p:oleObj>
              </mc:Choice>
              <mc:Fallback>
                <p:oleObj r:id="rId4" imgW="1752600" imgH="3810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91285" y="3296816"/>
                        <a:ext cx="1752600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" name="Rectangle 8"/>
          <p:cNvSpPr>
            <a:spLocks noChangeArrowheads="1"/>
          </p:cNvSpPr>
          <p:nvPr/>
        </p:nvSpPr>
        <p:spPr bwMode="auto">
          <a:xfrm>
            <a:off x="1881436" y="2896766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graphicFrame>
        <p:nvGraphicFramePr>
          <p:cNvPr id="20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2330601"/>
              </p:ext>
            </p:extLst>
          </p:nvPr>
        </p:nvGraphicFramePr>
        <p:xfrm>
          <a:off x="5105400" y="3982616"/>
          <a:ext cx="4038600" cy="647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6693" r:id="rId6" imgW="4038600" imgH="647700" progId="Equation.3">
                  <p:embed/>
                </p:oleObj>
              </mc:Choice>
              <mc:Fallback>
                <p:oleObj r:id="rId6" imgW="4038600" imgH="6477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05400" y="3982616"/>
                        <a:ext cx="4038600" cy="6477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Picture 2" descr="http://www.malaspina.com/jpg/fourier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86502" y="4710484"/>
            <a:ext cx="1142173" cy="15343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787792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Matlab Code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g=[12,11,10,9,8,7,5,3,1,0,-1,-2,-3,-2,-1,0,1,2,3,4,3,2,1,0,-2,-4,-6,-7,-6,-4,-2,0,1,2,3,3];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k=[0:length(g)-1];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fs=200;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[H,f]=freqz(g,1,512,1/fs);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subplot(1,2,1), plot(k,g);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title('Time Domain Plot of g');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xlabel('Time');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ylabel('Magnitude');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subplot(1,2,2), plot(f,abs(H));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title('Frequency Domain Plot of g');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xlabel('Frequency');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ylabel('Magnitude');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000" smtClean="0"/>
          </a:p>
        </p:txBody>
      </p:sp>
      <p:sp>
        <p:nvSpPr>
          <p:cNvPr id="11571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D7A3E2E2-2E53-4541-A6F2-CEC59CB95D56}" type="slidenum">
              <a:rPr lang="en-GB" altLang="en-US" sz="1400"/>
              <a:pPr eaLnBrk="1" hangingPunct="1"/>
              <a:t>6</a:t>
            </a:fld>
            <a:endParaRPr lang="en-GB" altLang="en-US" sz="1400"/>
          </a:p>
        </p:txBody>
      </p:sp>
      <p:pic>
        <p:nvPicPr>
          <p:cNvPr id="11571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00" y="2590800"/>
            <a:ext cx="3352800" cy="251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Inverse Fourier Transform 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Inverse Fourier Transform that moves you from the frequency domain to the time domain</a:t>
            </a:r>
            <a:r>
              <a:rPr lang="en-GB" smtClean="0"/>
              <a:t> </a:t>
            </a:r>
          </a:p>
        </p:txBody>
      </p:sp>
      <p:sp>
        <p:nvSpPr>
          <p:cNvPr id="2150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0F9EA9AF-11E6-4928-86AF-61B0E4A28CFC}" type="slidenum">
              <a:rPr lang="en-GB" altLang="en-US" sz="1400"/>
              <a:pPr eaLnBrk="1" hangingPunct="1"/>
              <a:t>7</a:t>
            </a:fld>
            <a:endParaRPr lang="en-GB" altLang="en-US" sz="1400"/>
          </a:p>
        </p:txBody>
      </p:sp>
      <p:sp>
        <p:nvSpPr>
          <p:cNvPr id="21511" name="Rectangle 5"/>
          <p:cNvSpPr>
            <a:spLocks noChangeArrowheads="1"/>
          </p:cNvSpPr>
          <p:nvPr/>
        </p:nvSpPr>
        <p:spPr bwMode="auto">
          <a:xfrm>
            <a:off x="2338388" y="31051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150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50943387"/>
              </p:ext>
            </p:extLst>
          </p:nvPr>
        </p:nvGraphicFramePr>
        <p:xfrm>
          <a:off x="2362200" y="3204765"/>
          <a:ext cx="4467225" cy="647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22" r:id="rId3" imgW="4470400" imgH="647700" progId="Equation.3">
                  <p:embed/>
                </p:oleObj>
              </mc:Choice>
              <mc:Fallback>
                <p:oleObj r:id="rId3" imgW="4470400" imgH="6477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62200" y="3204765"/>
                        <a:ext cx="4467225" cy="6477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Systems and Transforms</a:t>
            </a:r>
          </a:p>
        </p:txBody>
      </p:sp>
      <p:sp>
        <p:nvSpPr>
          <p:cNvPr id="11673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D9BA616-402E-42E2-AD3F-A50CAF4388B4}" type="slidenum">
              <a:rPr lang="en-GB" altLang="en-US" sz="1400"/>
              <a:pPr eaLnBrk="1" hangingPunct="1"/>
              <a:t>8</a:t>
            </a:fld>
            <a:endParaRPr lang="en-GB" altLang="en-US" sz="1400"/>
          </a:p>
        </p:txBody>
      </p:sp>
      <p:grpSp>
        <p:nvGrpSpPr>
          <p:cNvPr id="116741" name="Group 4"/>
          <p:cNvGrpSpPr>
            <a:grpSpLocks/>
          </p:cNvGrpSpPr>
          <p:nvPr/>
        </p:nvGrpSpPr>
        <p:grpSpPr bwMode="auto">
          <a:xfrm>
            <a:off x="1066800" y="2743200"/>
            <a:ext cx="7620000" cy="3124200"/>
            <a:chOff x="2626" y="4157"/>
            <a:chExt cx="6827" cy="2962"/>
          </a:xfrm>
        </p:grpSpPr>
        <p:sp>
          <p:nvSpPr>
            <p:cNvPr id="116742" name="Rectangle 5"/>
            <p:cNvSpPr>
              <a:spLocks noChangeArrowheads="1"/>
            </p:cNvSpPr>
            <p:nvPr/>
          </p:nvSpPr>
          <p:spPr bwMode="auto">
            <a:xfrm>
              <a:off x="4476" y="4933"/>
              <a:ext cx="2933" cy="1493"/>
            </a:xfrm>
            <a:prstGeom prst="rect">
              <a:avLst/>
            </a:prstGeom>
            <a:solidFill>
              <a:srgbClr val="C0C0C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16743" name="Line 6"/>
            <p:cNvSpPr>
              <a:spLocks noChangeShapeType="1"/>
            </p:cNvSpPr>
            <p:nvPr/>
          </p:nvSpPr>
          <p:spPr bwMode="auto">
            <a:xfrm>
              <a:off x="2906" y="5626"/>
              <a:ext cx="1573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6744" name="Line 7"/>
            <p:cNvSpPr>
              <a:spLocks noChangeShapeType="1"/>
            </p:cNvSpPr>
            <p:nvPr/>
          </p:nvSpPr>
          <p:spPr bwMode="auto">
            <a:xfrm>
              <a:off x="7412" y="5626"/>
              <a:ext cx="136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6745" name="Text Box 8"/>
            <p:cNvSpPr txBox="1">
              <a:spLocks noChangeArrowheads="1"/>
            </p:cNvSpPr>
            <p:nvPr/>
          </p:nvSpPr>
          <p:spPr bwMode="auto">
            <a:xfrm>
              <a:off x="4866" y="5252"/>
              <a:ext cx="2240" cy="7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r>
                <a:rPr lang="en-US" altLang="en-US" sz="1800">
                  <a:solidFill>
                    <a:schemeClr val="bg2"/>
                  </a:solidFill>
                </a:rPr>
                <a:t>LTIV System</a:t>
              </a:r>
            </a:p>
            <a:p>
              <a:pPr algn="ctr"/>
              <a:r>
                <a:rPr lang="en-US" altLang="en-US" sz="1800">
                  <a:solidFill>
                    <a:schemeClr val="bg2"/>
                  </a:solidFill>
                </a:rPr>
                <a:t>(we know h(t) or H(f)</a:t>
              </a:r>
            </a:p>
          </p:txBody>
        </p:sp>
        <p:sp>
          <p:nvSpPr>
            <p:cNvPr id="116746" name="Text Box 9"/>
            <p:cNvSpPr txBox="1">
              <a:spLocks noChangeArrowheads="1"/>
            </p:cNvSpPr>
            <p:nvPr/>
          </p:nvSpPr>
          <p:spPr bwMode="auto">
            <a:xfrm>
              <a:off x="2626" y="5318"/>
              <a:ext cx="1173" cy="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r>
                <a:rPr lang="en-US" altLang="en-US" sz="1800">
                  <a:solidFill>
                    <a:schemeClr val="bg2"/>
                  </a:solidFill>
                </a:rPr>
                <a:t>Input</a:t>
              </a:r>
            </a:p>
          </p:txBody>
        </p:sp>
        <p:sp>
          <p:nvSpPr>
            <p:cNvPr id="116747" name="Text Box 10"/>
            <p:cNvSpPr txBox="1">
              <a:spLocks noChangeArrowheads="1"/>
            </p:cNvSpPr>
            <p:nvPr/>
          </p:nvSpPr>
          <p:spPr bwMode="auto">
            <a:xfrm>
              <a:off x="7693" y="5345"/>
              <a:ext cx="1173" cy="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r>
                <a:rPr lang="en-US" altLang="en-US" sz="1800">
                  <a:solidFill>
                    <a:schemeClr val="bg2"/>
                  </a:solidFill>
                </a:rPr>
                <a:t>Output</a:t>
              </a:r>
            </a:p>
          </p:txBody>
        </p:sp>
        <p:sp>
          <p:nvSpPr>
            <p:cNvPr id="116748" name="Line 11"/>
            <p:cNvSpPr>
              <a:spLocks noChangeShapeType="1"/>
            </p:cNvSpPr>
            <p:nvPr/>
          </p:nvSpPr>
          <p:spPr bwMode="auto">
            <a:xfrm>
              <a:off x="2866" y="4559"/>
              <a:ext cx="588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6749" name="Line 12"/>
            <p:cNvSpPr>
              <a:spLocks noChangeShapeType="1"/>
            </p:cNvSpPr>
            <p:nvPr/>
          </p:nvSpPr>
          <p:spPr bwMode="auto">
            <a:xfrm>
              <a:off x="2892" y="6826"/>
              <a:ext cx="585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6750" name="Text Box 13"/>
            <p:cNvSpPr txBox="1">
              <a:spLocks noChangeArrowheads="1"/>
            </p:cNvSpPr>
            <p:nvPr/>
          </p:nvSpPr>
          <p:spPr bwMode="auto">
            <a:xfrm>
              <a:off x="2826" y="6438"/>
              <a:ext cx="1173" cy="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r>
                <a:rPr lang="en-US" altLang="en-US" sz="1800">
                  <a:solidFill>
                    <a:schemeClr val="bg2"/>
                  </a:solidFill>
                </a:rPr>
                <a:t>X(f)</a:t>
              </a:r>
            </a:p>
          </p:txBody>
        </p:sp>
        <p:sp>
          <p:nvSpPr>
            <p:cNvPr id="116751" name="Text Box 14"/>
            <p:cNvSpPr txBox="1">
              <a:spLocks noChangeArrowheads="1"/>
            </p:cNvSpPr>
            <p:nvPr/>
          </p:nvSpPr>
          <p:spPr bwMode="auto">
            <a:xfrm>
              <a:off x="2813" y="4157"/>
              <a:ext cx="1173" cy="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r>
                <a:rPr lang="en-US" altLang="en-US" sz="1800">
                  <a:solidFill>
                    <a:schemeClr val="bg2"/>
                  </a:solidFill>
                </a:rPr>
                <a:t>x(t)</a:t>
              </a:r>
            </a:p>
          </p:txBody>
        </p:sp>
        <p:sp>
          <p:nvSpPr>
            <p:cNvPr id="116752" name="Text Box 15"/>
            <p:cNvSpPr txBox="1">
              <a:spLocks noChangeArrowheads="1"/>
            </p:cNvSpPr>
            <p:nvPr/>
          </p:nvSpPr>
          <p:spPr bwMode="auto">
            <a:xfrm>
              <a:off x="7960" y="6371"/>
              <a:ext cx="1493" cy="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r>
                <a:rPr lang="en-US" altLang="en-US" sz="1800">
                  <a:solidFill>
                    <a:schemeClr val="bg2"/>
                  </a:solidFill>
                </a:rPr>
                <a:t>Y(f)=H(f).X(f)</a:t>
              </a:r>
            </a:p>
          </p:txBody>
        </p:sp>
        <p:sp>
          <p:nvSpPr>
            <p:cNvPr id="116753" name="Text Box 16"/>
            <p:cNvSpPr txBox="1">
              <a:spLocks noChangeArrowheads="1"/>
            </p:cNvSpPr>
            <p:nvPr/>
          </p:nvSpPr>
          <p:spPr bwMode="auto">
            <a:xfrm>
              <a:off x="7719" y="4171"/>
              <a:ext cx="1453" cy="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r>
                <a:rPr lang="en-US" altLang="en-US" sz="1800">
                  <a:solidFill>
                    <a:schemeClr val="bg2"/>
                  </a:solidFill>
                </a:rPr>
                <a:t>y(t)=h(t)*x(t)</a:t>
              </a:r>
            </a:p>
          </p:txBody>
        </p:sp>
        <p:sp>
          <p:nvSpPr>
            <p:cNvPr id="116754" name="Line 17"/>
            <p:cNvSpPr>
              <a:spLocks noChangeShapeType="1"/>
            </p:cNvSpPr>
            <p:nvPr/>
          </p:nvSpPr>
          <p:spPr bwMode="auto">
            <a:xfrm>
              <a:off x="3986" y="4666"/>
              <a:ext cx="0" cy="201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6755" name="Line 18"/>
            <p:cNvSpPr>
              <a:spLocks noChangeShapeType="1"/>
            </p:cNvSpPr>
            <p:nvPr/>
          </p:nvSpPr>
          <p:spPr bwMode="auto">
            <a:xfrm flipV="1">
              <a:off x="7679" y="4653"/>
              <a:ext cx="0" cy="208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6756" name="Text Box 19"/>
            <p:cNvSpPr txBox="1">
              <a:spLocks noChangeArrowheads="1"/>
            </p:cNvSpPr>
            <p:nvPr/>
          </p:nvSpPr>
          <p:spPr bwMode="auto">
            <a:xfrm>
              <a:off x="3370" y="6039"/>
              <a:ext cx="1067" cy="5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r>
                <a:rPr lang="en-US" altLang="en-US" sz="1800">
                  <a:solidFill>
                    <a:schemeClr val="bg2"/>
                  </a:solidFill>
                </a:rPr>
                <a:t>FT</a:t>
              </a:r>
            </a:p>
          </p:txBody>
        </p:sp>
        <p:sp>
          <p:nvSpPr>
            <p:cNvPr id="116757" name="Text Box 20"/>
            <p:cNvSpPr txBox="1">
              <a:spLocks noChangeArrowheads="1"/>
            </p:cNvSpPr>
            <p:nvPr/>
          </p:nvSpPr>
          <p:spPr bwMode="auto">
            <a:xfrm>
              <a:off x="7293" y="4905"/>
              <a:ext cx="1173" cy="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r>
                <a:rPr lang="en-US" altLang="en-US" sz="1800">
                  <a:solidFill>
                    <a:schemeClr val="bg2"/>
                  </a:solidFill>
                </a:rPr>
                <a:t>IFT</a:t>
              </a:r>
            </a:p>
          </p:txBody>
        </p:sp>
        <p:sp>
          <p:nvSpPr>
            <p:cNvPr id="116758" name="Text Box 21"/>
            <p:cNvSpPr txBox="1">
              <a:spLocks noChangeArrowheads="1"/>
            </p:cNvSpPr>
            <p:nvPr/>
          </p:nvSpPr>
          <p:spPr bwMode="auto">
            <a:xfrm>
              <a:off x="5532" y="4198"/>
              <a:ext cx="1173" cy="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r>
                <a:rPr lang="en-US" altLang="en-US" sz="1800">
                  <a:solidFill>
                    <a:schemeClr val="bg2"/>
                  </a:solidFill>
                </a:rPr>
                <a:t>Convolve</a:t>
              </a:r>
            </a:p>
          </p:txBody>
        </p:sp>
        <p:sp>
          <p:nvSpPr>
            <p:cNvPr id="116759" name="Text Box 22"/>
            <p:cNvSpPr txBox="1">
              <a:spLocks noChangeArrowheads="1"/>
            </p:cNvSpPr>
            <p:nvPr/>
          </p:nvSpPr>
          <p:spPr bwMode="auto">
            <a:xfrm>
              <a:off x="5507" y="6745"/>
              <a:ext cx="1173" cy="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r>
                <a:rPr lang="en-US" altLang="en-US" sz="1800">
                  <a:solidFill>
                    <a:schemeClr val="bg2"/>
                  </a:solidFill>
                </a:rPr>
                <a:t>Multiply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>
                <a:cs typeface="Times New Roman" pitchFamily="18" charset="0"/>
              </a:rPr>
              <a:t>Fourier </a:t>
            </a:r>
            <a:r>
              <a:rPr lang="en-GB" dirty="0" smtClean="0">
                <a:cs typeface="Times New Roman" pitchFamily="18" charset="0"/>
              </a:rPr>
              <a:t>Summation Transform </a:t>
            </a:r>
            <a:r>
              <a:rPr lang="en-GB" dirty="0" smtClean="0">
                <a:cs typeface="Times New Roman" pitchFamily="18" charset="0"/>
              </a:rPr>
              <a:t>FST</a:t>
            </a:r>
            <a:r>
              <a:rPr lang="en-GB" dirty="0" smtClean="0">
                <a:cs typeface="Times New Roman" pitchFamily="18" charset="0"/>
              </a:rPr>
              <a:t>)</a:t>
            </a:r>
            <a:r>
              <a:rPr lang="en-GB" dirty="0" smtClean="0"/>
              <a:t> 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>
          <a:xfrm>
            <a:off x="1119187" y="2019301"/>
            <a:ext cx="7848600" cy="4114800"/>
          </a:xfrm>
        </p:spPr>
        <p:txBody>
          <a:bodyPr/>
          <a:lstStyle/>
          <a:p>
            <a:pPr eaLnBrk="1" hangingPunct="1">
              <a:defRPr/>
            </a:pPr>
            <a:r>
              <a:rPr lang="en-GB" sz="1800" dirty="0" smtClean="0">
                <a:cs typeface="Times New Roman" pitchFamily="18" charset="0"/>
              </a:rPr>
              <a:t>We can use this transform and its inverse to move back and forth between a discrete time (k) domain and a continuous (but normalised) frequency domain (   ). The frequency domain information results from a sampled time situation and is consequently periodic (more later, in the Sampling Theorem).</a:t>
            </a:r>
          </a:p>
          <a:p>
            <a:pPr eaLnBrk="1" hangingPunct="1">
              <a:defRPr/>
            </a:pPr>
            <a:r>
              <a:rPr lang="en-GB" sz="1800" dirty="0" smtClean="0">
                <a:cs typeface="Times New Roman" pitchFamily="18" charset="0"/>
              </a:rPr>
              <a:t>The </a:t>
            </a:r>
            <a:r>
              <a:rPr lang="en-GB" sz="1800" b="1" dirty="0" smtClean="0">
                <a:cs typeface="Times New Roman" pitchFamily="18" charset="0"/>
              </a:rPr>
              <a:t>FST</a:t>
            </a:r>
            <a:r>
              <a:rPr lang="en-GB" sz="1800" dirty="0" smtClean="0">
                <a:cs typeface="Times New Roman" pitchFamily="18" charset="0"/>
              </a:rPr>
              <a:t> is given by:</a:t>
            </a:r>
            <a:r>
              <a:rPr lang="en-GB" sz="2800" dirty="0" smtClean="0"/>
              <a:t> </a:t>
            </a:r>
          </a:p>
          <a:p>
            <a:pPr eaLnBrk="1" hangingPunct="1">
              <a:defRPr/>
            </a:pPr>
            <a:endParaRPr lang="en-GB" sz="2800" dirty="0" smtClean="0"/>
          </a:p>
          <a:p>
            <a:pPr eaLnBrk="1" hangingPunct="1">
              <a:defRPr/>
            </a:pPr>
            <a:endParaRPr lang="en-GB" sz="2800" dirty="0" smtClean="0"/>
          </a:p>
          <a:p>
            <a:pPr eaLnBrk="1" hangingPunct="1">
              <a:defRPr/>
            </a:pPr>
            <a:endParaRPr lang="en-GB" sz="2800" dirty="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800" dirty="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800" dirty="0" smtClean="0">
                <a:cs typeface="Times New Roman" pitchFamily="18" charset="0"/>
              </a:rPr>
              <a:t> </a:t>
            </a:r>
            <a:r>
              <a:rPr lang="el-GR" sz="2800" i="1" dirty="0" smtClean="0">
                <a:cs typeface="Times New Roman" pitchFamily="18" charset="0"/>
              </a:rPr>
              <a:t>Φ</a:t>
            </a:r>
            <a:r>
              <a:rPr lang="en-GB" sz="2800" dirty="0" smtClean="0">
                <a:cs typeface="Times New Roman" pitchFamily="18" charset="0"/>
              </a:rPr>
              <a:t> </a:t>
            </a:r>
            <a:r>
              <a:rPr lang="en-GB" sz="1800" dirty="0" smtClean="0">
                <a:cs typeface="Times New Roman" pitchFamily="18" charset="0"/>
              </a:rPr>
              <a:t>is usually converted to degrees</a:t>
            </a:r>
            <a:r>
              <a:rPr lang="en-GB" sz="2800" dirty="0" smtClean="0"/>
              <a:t> </a:t>
            </a:r>
          </a:p>
        </p:txBody>
      </p:sp>
      <p:sp>
        <p:nvSpPr>
          <p:cNvPr id="2253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58C91EC-68FE-43C3-A3E5-7B92B1AEF6A4}" type="slidenum">
              <a:rPr lang="en-GB" altLang="en-US" sz="1400"/>
              <a:pPr eaLnBrk="1" hangingPunct="1"/>
              <a:t>9</a:t>
            </a:fld>
            <a:endParaRPr lang="en-GB" altLang="en-US" sz="1400" dirty="0"/>
          </a:p>
        </p:txBody>
      </p:sp>
      <p:sp>
        <p:nvSpPr>
          <p:cNvPr id="22538" name="Rectangle 5"/>
          <p:cNvSpPr>
            <a:spLocks noChangeArrowheads="1"/>
          </p:cNvSpPr>
          <p:nvPr/>
        </p:nvSpPr>
        <p:spPr bwMode="auto">
          <a:xfrm>
            <a:off x="4462463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2530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02600271"/>
              </p:ext>
            </p:extLst>
          </p:nvPr>
        </p:nvGraphicFramePr>
        <p:xfrm>
          <a:off x="3535680" y="2624933"/>
          <a:ext cx="21907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77" r:id="rId3" imgW="215806" imgH="228501" progId="Equation.3">
                  <p:embed/>
                </p:oleObj>
              </mc:Choice>
              <mc:Fallback>
                <p:oleObj r:id="rId3" imgW="215806" imgH="228501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35680" y="2624933"/>
                        <a:ext cx="21907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531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99340598"/>
              </p:ext>
            </p:extLst>
          </p:nvPr>
        </p:nvGraphicFramePr>
        <p:xfrm>
          <a:off x="1888332" y="4170361"/>
          <a:ext cx="6248400" cy="781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78" name="Equation" r:id="rId5" imgW="2260440" imgH="431640" progId="Equation.3">
                  <p:embed/>
                </p:oleObj>
              </mc:Choice>
              <mc:Fallback>
                <p:oleObj name="Equation" r:id="rId5" imgW="2260440" imgH="43164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88332" y="4170361"/>
                        <a:ext cx="6248400" cy="7810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539" name="Rectangle 8"/>
          <p:cNvSpPr>
            <a:spLocks noChangeArrowheads="1"/>
          </p:cNvSpPr>
          <p:nvPr/>
        </p:nvSpPr>
        <p:spPr bwMode="auto">
          <a:xfrm>
            <a:off x="2662238" y="31670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2532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75067870"/>
              </p:ext>
            </p:extLst>
          </p:nvPr>
        </p:nvGraphicFramePr>
        <p:xfrm>
          <a:off x="2497932" y="5084761"/>
          <a:ext cx="4876800" cy="6683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79" r:id="rId7" imgW="3822700" imgH="520700" progId="Equation.3">
                  <p:embed/>
                </p:oleObj>
              </mc:Choice>
              <mc:Fallback>
                <p:oleObj r:id="rId7" imgW="3822700" imgH="520700" progId="Equation.3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97932" y="5084761"/>
                        <a:ext cx="4876800" cy="6683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540" name="Rectangle 10"/>
          <p:cNvSpPr>
            <a:spLocks noChangeArrowheads="1"/>
          </p:cNvSpPr>
          <p:nvPr/>
        </p:nvSpPr>
        <p:spPr bwMode="auto">
          <a:xfrm>
            <a:off x="4462463" y="32527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Fourier Summation Transform (FST)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dirty="0" smtClean="0">
                <a:cs typeface="Times New Roman" pitchFamily="18" charset="0"/>
              </a:rPr>
              <a:t>The function                </a:t>
            </a:r>
            <a:r>
              <a:rPr lang="en-GB" sz="2000" dirty="0" smtClean="0">
                <a:cs typeface="Times New Roman" pitchFamily="18" charset="0"/>
              </a:rPr>
              <a:t>     repeats </a:t>
            </a:r>
            <a:r>
              <a:rPr lang="en-GB" sz="2000" dirty="0" smtClean="0">
                <a:cs typeface="Times New Roman" pitchFamily="18" charset="0"/>
              </a:rPr>
              <a:t>itself outside intervals of     which are unit length. The primary period of </a:t>
            </a:r>
            <a:r>
              <a:rPr lang="en-GB" sz="2400" i="1" dirty="0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G</a:t>
            </a:r>
            <a:r>
              <a:rPr lang="en-GB" sz="2000" dirty="0" smtClean="0">
                <a:cs typeface="Times New Roman" pitchFamily="18" charset="0"/>
              </a:rPr>
              <a:t> is where the normalised frequency lies between -0.5 and +0.5. </a:t>
            </a:r>
          </a:p>
          <a:p>
            <a:pPr eaLnBrk="1" hangingPunct="1">
              <a:defRPr/>
            </a:pPr>
            <a:r>
              <a:rPr lang="en-GB" sz="2000" dirty="0" smtClean="0">
                <a:cs typeface="Times New Roman" pitchFamily="18" charset="0"/>
              </a:rPr>
              <a:t> </a:t>
            </a:r>
          </a:p>
          <a:p>
            <a:pPr eaLnBrk="1" hangingPunct="1">
              <a:defRPr/>
            </a:pPr>
            <a:r>
              <a:rPr lang="en-GB" sz="2000" dirty="0" smtClean="0">
                <a:cs typeface="Times New Roman" pitchFamily="18" charset="0"/>
              </a:rPr>
              <a:t>Where   =0.5 this is called the </a:t>
            </a:r>
            <a:r>
              <a:rPr lang="en-GB" sz="2000" b="1" dirty="0" smtClean="0">
                <a:cs typeface="Times New Roman" pitchFamily="18" charset="0"/>
              </a:rPr>
              <a:t>NYQUIST FREQUENCY</a:t>
            </a:r>
            <a:r>
              <a:rPr lang="en-GB" sz="2000" dirty="0" smtClean="0">
                <a:cs typeface="Times New Roman" pitchFamily="18" charset="0"/>
              </a:rPr>
              <a:t>.</a:t>
            </a:r>
          </a:p>
          <a:p>
            <a:pPr eaLnBrk="1" hangingPunct="1">
              <a:defRPr/>
            </a:pPr>
            <a:r>
              <a:rPr lang="en-GB" sz="2000" dirty="0" smtClean="0">
                <a:cs typeface="Times New Roman" pitchFamily="18" charset="0"/>
              </a:rPr>
              <a:t>There is an </a:t>
            </a:r>
            <a:r>
              <a:rPr lang="en-GB" sz="2000" b="1" dirty="0" smtClean="0">
                <a:cs typeface="Times New Roman" pitchFamily="18" charset="0"/>
              </a:rPr>
              <a:t>Inverse FST</a:t>
            </a:r>
            <a:r>
              <a:rPr lang="en-GB" sz="2000" dirty="0" smtClean="0">
                <a:cs typeface="Times New Roman" pitchFamily="18" charset="0"/>
              </a:rPr>
              <a:t> given by:</a:t>
            </a:r>
          </a:p>
          <a:p>
            <a:pPr eaLnBrk="1" hangingPunct="1">
              <a:defRPr/>
            </a:pPr>
            <a:endParaRPr lang="en-GB" sz="2000" dirty="0" smtClean="0"/>
          </a:p>
        </p:txBody>
      </p:sp>
      <p:sp>
        <p:nvSpPr>
          <p:cNvPr id="2355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D9778F71-1FE9-457F-9344-C467FC9E9D8D}" type="slidenum">
              <a:rPr lang="en-GB" altLang="en-US" sz="1400"/>
              <a:pPr eaLnBrk="1" hangingPunct="1"/>
              <a:t>10</a:t>
            </a:fld>
            <a:endParaRPr lang="en-GB" altLang="en-US" sz="1400"/>
          </a:p>
        </p:txBody>
      </p:sp>
      <p:sp>
        <p:nvSpPr>
          <p:cNvPr id="23562" name="Rectangle 5"/>
          <p:cNvSpPr>
            <a:spLocks noChangeArrowheads="1"/>
          </p:cNvSpPr>
          <p:nvPr/>
        </p:nvSpPr>
        <p:spPr bwMode="auto">
          <a:xfrm>
            <a:off x="3995738" y="32194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3554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8721341"/>
              </p:ext>
            </p:extLst>
          </p:nvPr>
        </p:nvGraphicFramePr>
        <p:xfrm>
          <a:off x="2438400" y="2276476"/>
          <a:ext cx="1152525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606" r:id="rId3" imgW="1155700" imgH="419100" progId="Equation.3">
                  <p:embed/>
                </p:oleObj>
              </mc:Choice>
              <mc:Fallback>
                <p:oleObj r:id="rId3" imgW="1155700" imgH="4191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38400" y="2276476"/>
                        <a:ext cx="1152525" cy="419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3563" name="Rectangle 7"/>
          <p:cNvSpPr>
            <a:spLocks noChangeArrowheads="1"/>
          </p:cNvSpPr>
          <p:nvPr/>
        </p:nvSpPr>
        <p:spPr bwMode="auto">
          <a:xfrm>
            <a:off x="4462463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3555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30117486"/>
              </p:ext>
            </p:extLst>
          </p:nvPr>
        </p:nvGraphicFramePr>
        <p:xfrm>
          <a:off x="7372350" y="2371725"/>
          <a:ext cx="21907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607" r:id="rId5" imgW="215806" imgH="228501" progId="Equation.3">
                  <p:embed/>
                </p:oleObj>
              </mc:Choice>
              <mc:Fallback>
                <p:oleObj r:id="rId5" imgW="215806" imgH="228501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372350" y="2371725"/>
                        <a:ext cx="21907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3564" name="Rectangle 9"/>
          <p:cNvSpPr>
            <a:spLocks noChangeArrowheads="1"/>
          </p:cNvSpPr>
          <p:nvPr/>
        </p:nvSpPr>
        <p:spPr bwMode="auto">
          <a:xfrm>
            <a:off x="4462463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3556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81283065"/>
              </p:ext>
            </p:extLst>
          </p:nvPr>
        </p:nvGraphicFramePr>
        <p:xfrm>
          <a:off x="1681162" y="3705226"/>
          <a:ext cx="21907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608" r:id="rId7" imgW="215806" imgH="228501" progId="Equation.3">
                  <p:embed/>
                </p:oleObj>
              </mc:Choice>
              <mc:Fallback>
                <p:oleObj r:id="rId7" imgW="215806" imgH="228501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81162" y="3705226"/>
                        <a:ext cx="21907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3565" name="Rectangle 11"/>
          <p:cNvSpPr>
            <a:spLocks noChangeArrowheads="1"/>
          </p:cNvSpPr>
          <p:nvPr/>
        </p:nvSpPr>
        <p:spPr bwMode="auto">
          <a:xfrm>
            <a:off x="1790700" y="29908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3557" name="Object 10"/>
          <p:cNvGraphicFramePr>
            <a:graphicFrameLocks noChangeAspect="1"/>
          </p:cNvGraphicFramePr>
          <p:nvPr/>
        </p:nvGraphicFramePr>
        <p:xfrm>
          <a:off x="1219200" y="4876800"/>
          <a:ext cx="7315200" cy="115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609" r:id="rId8" imgW="5562600" imgH="876300" progId="Equation.3">
                  <p:embed/>
                </p:oleObj>
              </mc:Choice>
              <mc:Fallback>
                <p:oleObj r:id="rId8" imgW="5562600" imgH="876300" progId="Equation.3">
                  <p:embed/>
                  <p:pic>
                    <p:nvPicPr>
                      <p:cNvPr id="0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19200" y="4876800"/>
                        <a:ext cx="7315200" cy="1152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Discrete Convolution</a:t>
            </a:r>
            <a:r>
              <a:rPr lang="en-GB" smtClean="0"/>
              <a:t> 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When two sequences say, w(k) and v(k) are convolved then a third sequence results:</a:t>
            </a:r>
          </a:p>
          <a:p>
            <a:pPr eaLnBrk="1" hangingPunct="1">
              <a:defRPr/>
            </a:pPr>
            <a:endParaRPr lang="en-GB" sz="2000" smtClean="0"/>
          </a:p>
          <a:p>
            <a:pPr eaLnBrk="1" hangingPunct="1">
              <a:defRPr/>
            </a:pPr>
            <a:endParaRPr lang="en-GB" sz="2000" smtClean="0"/>
          </a:p>
          <a:p>
            <a:pPr eaLnBrk="1" hangingPunct="1">
              <a:defRPr/>
            </a:pPr>
            <a:endParaRPr lang="en-GB" sz="2000" smtClean="0"/>
          </a:p>
          <a:p>
            <a:pPr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Note: n is a dummy variable and     means discrete Convolution</a:t>
            </a:r>
            <a:r>
              <a:rPr lang="en-GB" smtClean="0"/>
              <a:t> </a:t>
            </a:r>
          </a:p>
        </p:txBody>
      </p:sp>
      <p:sp>
        <p:nvSpPr>
          <p:cNvPr id="2458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4577413A-7A54-47C0-95B4-976D63D9600B}" type="slidenum">
              <a:rPr lang="en-GB" altLang="en-US" sz="1400"/>
              <a:pPr eaLnBrk="1" hangingPunct="1"/>
              <a:t>11</a:t>
            </a:fld>
            <a:endParaRPr lang="en-GB" altLang="en-US" sz="1400"/>
          </a:p>
        </p:txBody>
      </p:sp>
      <p:sp>
        <p:nvSpPr>
          <p:cNvPr id="24583" name="Rectangle 5"/>
          <p:cNvSpPr>
            <a:spLocks noChangeArrowheads="1"/>
          </p:cNvSpPr>
          <p:nvPr/>
        </p:nvSpPr>
        <p:spPr bwMode="auto">
          <a:xfrm>
            <a:off x="3048000" y="25193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4578" name="Object 4"/>
          <p:cNvGraphicFramePr>
            <a:graphicFrameLocks noChangeAspect="1"/>
          </p:cNvGraphicFramePr>
          <p:nvPr/>
        </p:nvGraphicFramePr>
        <p:xfrm>
          <a:off x="2971800" y="2971800"/>
          <a:ext cx="3124200" cy="1865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597" r:id="rId3" imgW="3048000" imgH="1816100" progId="Equation.3">
                  <p:embed/>
                </p:oleObj>
              </mc:Choice>
              <mc:Fallback>
                <p:oleObj r:id="rId3" imgW="3048000" imgH="18161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71800" y="2971800"/>
                        <a:ext cx="3124200" cy="18653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4584" name="Text Box 6"/>
          <p:cNvSpPr txBox="1">
            <a:spLocks noChangeArrowheads="1"/>
          </p:cNvSpPr>
          <p:nvPr/>
        </p:nvSpPr>
        <p:spPr bwMode="auto">
          <a:xfrm>
            <a:off x="3810000" y="4343400"/>
            <a:ext cx="533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2800">
                <a:solidFill>
                  <a:schemeClr val="bg2"/>
                </a:solidFill>
              </a:rPr>
              <a:t>+</a:t>
            </a:r>
          </a:p>
        </p:txBody>
      </p:sp>
      <p:sp>
        <p:nvSpPr>
          <p:cNvPr id="46091" name="Text Box 11"/>
          <p:cNvSpPr txBox="1">
            <a:spLocks noChangeArrowheads="1"/>
          </p:cNvSpPr>
          <p:nvPr/>
        </p:nvSpPr>
        <p:spPr bwMode="auto">
          <a:xfrm>
            <a:off x="4533899" y="5380037"/>
            <a:ext cx="37941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0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  <a:sym typeface="Symbol" pitchFamily="18" charset="2"/>
              </a:rPr>
              <a:t></a:t>
            </a:r>
          </a:p>
        </p:txBody>
      </p:sp>
      <p:sp>
        <p:nvSpPr>
          <p:cNvPr id="46092" name="Text Box 12"/>
          <p:cNvSpPr txBox="1">
            <a:spLocks noChangeArrowheads="1"/>
          </p:cNvSpPr>
          <p:nvPr/>
        </p:nvSpPr>
        <p:spPr bwMode="auto">
          <a:xfrm>
            <a:off x="4533900" y="5380037"/>
            <a:ext cx="37941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0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  <a:sym typeface="Symbol" pitchFamily="18" charset="2"/>
              </a:rPr>
              <a:t>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806947"/>
            <a:ext cx="7772400" cy="769441"/>
          </a:xfrm>
        </p:spPr>
        <p:txBody>
          <a:bodyPr/>
          <a:lstStyle/>
          <a:p>
            <a:r>
              <a:rPr lang="en-GB" dirty="0" smtClean="0"/>
              <a:t>Convolution Animation</a:t>
            </a:r>
            <a:endParaRPr lang="en-GB" dirty="0"/>
          </a:p>
        </p:txBody>
      </p:sp>
      <p:pic>
        <p:nvPicPr>
          <p:cNvPr id="6" name="Convolution_Animation1.avi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25675" y="2117725"/>
            <a:ext cx="5141913" cy="3856038"/>
          </a:xfr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18A970-253B-46E2-9611-46CAC5274957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201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Example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dirty="0" smtClean="0">
                <a:cs typeface="Times New Roman" pitchFamily="18" charset="0"/>
              </a:rPr>
              <a:t>Convolve                           </a:t>
            </a:r>
            <a:r>
              <a:rPr lang="en-GB" sz="2000" dirty="0" smtClean="0">
                <a:cs typeface="Times New Roman" pitchFamily="18" charset="0"/>
              </a:rPr>
              <a:t>      with </a:t>
            </a:r>
            <a:endParaRPr lang="en-GB" sz="2000" dirty="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000" dirty="0" smtClean="0">
                <a:cs typeface="Times New Roman" pitchFamily="18" charset="0"/>
              </a:rPr>
              <a:t>Set up in terms of sketches:</a:t>
            </a:r>
          </a:p>
          <a:p>
            <a:pPr eaLnBrk="1" hangingPunct="1">
              <a:defRPr/>
            </a:pPr>
            <a:r>
              <a:rPr lang="en-GB" sz="2000" dirty="0" smtClean="0">
                <a:cs typeface="Times New Roman" pitchFamily="18" charset="0"/>
              </a:rPr>
              <a:t>Select w to be stationary and flip v about the y axis.</a:t>
            </a:r>
          </a:p>
          <a:p>
            <a:pPr eaLnBrk="1" hangingPunct="1">
              <a:defRPr/>
            </a:pPr>
            <a:r>
              <a:rPr lang="en-GB" sz="2000" b="1" dirty="0" smtClean="0">
                <a:cs typeface="Times New Roman" pitchFamily="18" charset="0"/>
              </a:rPr>
              <a:t>k=0</a:t>
            </a:r>
            <a:endParaRPr lang="en-GB" sz="2000" dirty="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000" dirty="0" smtClean="0"/>
          </a:p>
        </p:txBody>
      </p:sp>
      <p:sp>
        <p:nvSpPr>
          <p:cNvPr id="2560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76312BB-C4CB-4526-8BC5-2AA78E898BCA}" type="slidenum">
              <a:rPr lang="en-GB" altLang="en-US" sz="1400"/>
              <a:pPr eaLnBrk="1" hangingPunct="1"/>
              <a:t>13</a:t>
            </a:fld>
            <a:endParaRPr lang="en-GB" altLang="en-US" sz="1400"/>
          </a:p>
        </p:txBody>
      </p:sp>
      <p:sp>
        <p:nvSpPr>
          <p:cNvPr id="25608" name="Rectangle 5"/>
          <p:cNvSpPr>
            <a:spLocks noChangeArrowheads="1"/>
          </p:cNvSpPr>
          <p:nvPr/>
        </p:nvSpPr>
        <p:spPr bwMode="auto">
          <a:xfrm>
            <a:off x="3638550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5602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96368886"/>
              </p:ext>
            </p:extLst>
          </p:nvPr>
        </p:nvGraphicFramePr>
        <p:xfrm>
          <a:off x="2045970" y="2254887"/>
          <a:ext cx="18669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31" r:id="rId3" imgW="1866900" imgH="381000" progId="Equation.3">
                  <p:embed/>
                </p:oleObj>
              </mc:Choice>
              <mc:Fallback>
                <p:oleObj r:id="rId3" imgW="1866900" imgH="3810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45970" y="2254887"/>
                        <a:ext cx="1866900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5609" name="Rectangle 7"/>
          <p:cNvSpPr>
            <a:spLocks noChangeArrowheads="1"/>
          </p:cNvSpPr>
          <p:nvPr/>
        </p:nvSpPr>
        <p:spPr bwMode="auto">
          <a:xfrm>
            <a:off x="3524250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5603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15641769"/>
              </p:ext>
            </p:extLst>
          </p:nvPr>
        </p:nvGraphicFramePr>
        <p:xfrm>
          <a:off x="4572000" y="2254887"/>
          <a:ext cx="20955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32" r:id="rId5" imgW="2095500" imgH="381000" progId="Equation.3">
                  <p:embed/>
                </p:oleObj>
              </mc:Choice>
              <mc:Fallback>
                <p:oleObj r:id="rId5" imgW="2095500" imgH="3810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72000" y="2254887"/>
                        <a:ext cx="2095500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5610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0" y="3276600"/>
            <a:ext cx="4343400" cy="3259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Example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smtClean="0"/>
              <a:t>K=0</a:t>
            </a:r>
          </a:p>
          <a:p>
            <a:pPr eaLnBrk="1" hangingPunct="1">
              <a:defRPr/>
            </a:pPr>
            <a:endParaRPr lang="en-GB" sz="2000" smtClean="0"/>
          </a:p>
          <a:p>
            <a:pPr eaLnBrk="1" hangingPunct="1">
              <a:defRPr/>
            </a:pPr>
            <a:r>
              <a:rPr lang="en-GB" sz="2000" smtClean="0"/>
              <a:t>K=1</a:t>
            </a:r>
          </a:p>
          <a:p>
            <a:pPr eaLnBrk="1" hangingPunct="1">
              <a:defRPr/>
            </a:pPr>
            <a:endParaRPr lang="en-GB" sz="2000" smtClean="0"/>
          </a:p>
        </p:txBody>
      </p:sp>
      <p:sp>
        <p:nvSpPr>
          <p:cNvPr id="2662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9AE6F76-8F83-422B-A5B2-BC2B9B48CC34}" type="slidenum">
              <a:rPr lang="en-GB" altLang="en-US" sz="1400"/>
              <a:pPr eaLnBrk="1" hangingPunct="1"/>
              <a:t>14</a:t>
            </a:fld>
            <a:endParaRPr lang="en-GB" altLang="en-US" sz="1400"/>
          </a:p>
        </p:txBody>
      </p:sp>
      <p:sp>
        <p:nvSpPr>
          <p:cNvPr id="26632" name="Rectangle 5"/>
          <p:cNvSpPr>
            <a:spLocks noChangeArrowheads="1"/>
          </p:cNvSpPr>
          <p:nvPr/>
        </p:nvSpPr>
        <p:spPr bwMode="auto">
          <a:xfrm>
            <a:off x="2300288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6626" name="Object 4"/>
          <p:cNvGraphicFramePr>
            <a:graphicFrameLocks noChangeAspect="1"/>
          </p:cNvGraphicFramePr>
          <p:nvPr/>
        </p:nvGraphicFramePr>
        <p:xfrm>
          <a:off x="2133600" y="2286000"/>
          <a:ext cx="454342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55" r:id="rId3" imgW="4546600" imgH="381000" progId="Equation.3">
                  <p:embed/>
                </p:oleObj>
              </mc:Choice>
              <mc:Fallback>
                <p:oleObj r:id="rId3" imgW="4546600" imgH="3810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3600" y="2286000"/>
                        <a:ext cx="454342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6633" name="Rectangle 7"/>
          <p:cNvSpPr>
            <a:spLocks noChangeArrowheads="1"/>
          </p:cNvSpPr>
          <p:nvPr/>
        </p:nvSpPr>
        <p:spPr bwMode="auto">
          <a:xfrm>
            <a:off x="1747838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6627" name="Object 6"/>
          <p:cNvGraphicFramePr>
            <a:graphicFrameLocks noChangeAspect="1"/>
          </p:cNvGraphicFramePr>
          <p:nvPr/>
        </p:nvGraphicFramePr>
        <p:xfrm>
          <a:off x="2133600" y="3048000"/>
          <a:ext cx="564832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56" r:id="rId5" imgW="5651500" imgH="381000" progId="Equation.3">
                  <p:embed/>
                </p:oleObj>
              </mc:Choice>
              <mc:Fallback>
                <p:oleObj r:id="rId5" imgW="5651500" imgH="3810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3600" y="3048000"/>
                        <a:ext cx="564832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6634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3429000"/>
            <a:ext cx="4341813" cy="325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Example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smtClean="0"/>
              <a:t>K=2</a:t>
            </a:r>
          </a:p>
          <a:p>
            <a:pPr eaLnBrk="1" hangingPunct="1">
              <a:defRPr/>
            </a:pPr>
            <a:endParaRPr lang="en-GB" sz="2000" smtClean="0"/>
          </a:p>
          <a:p>
            <a:pPr eaLnBrk="1" hangingPunct="1">
              <a:defRPr/>
            </a:pPr>
            <a:r>
              <a:rPr lang="en-GB" sz="2000" smtClean="0"/>
              <a:t>K=3</a:t>
            </a:r>
          </a:p>
          <a:p>
            <a:pPr eaLnBrk="1" hangingPunct="1">
              <a:defRPr/>
            </a:pPr>
            <a:endParaRPr lang="en-GB" sz="2000" smtClean="0"/>
          </a:p>
          <a:p>
            <a:pPr eaLnBrk="1" hangingPunct="1">
              <a:defRPr/>
            </a:pPr>
            <a:r>
              <a:rPr lang="en-GB" sz="2000" smtClean="0"/>
              <a:t>K=4</a:t>
            </a:r>
          </a:p>
          <a:p>
            <a:pPr eaLnBrk="1" hangingPunct="1">
              <a:defRPr/>
            </a:pPr>
            <a:endParaRPr lang="en-GB" sz="2000" smtClean="0"/>
          </a:p>
          <a:p>
            <a:pPr eaLnBrk="1" hangingPunct="1">
              <a:defRPr/>
            </a:pPr>
            <a:r>
              <a:rPr lang="en-GB" sz="2000" smtClean="0"/>
              <a:t>K=5</a:t>
            </a:r>
          </a:p>
          <a:p>
            <a:pPr eaLnBrk="1" hangingPunct="1">
              <a:defRPr/>
            </a:pPr>
            <a:endParaRPr lang="en-GB" smtClean="0"/>
          </a:p>
        </p:txBody>
      </p:sp>
      <p:sp>
        <p:nvSpPr>
          <p:cNvPr id="2765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8570819-13AA-4113-839D-AD72AC50F35F}" type="slidenum">
              <a:rPr lang="en-GB" altLang="en-US" sz="1400"/>
              <a:pPr eaLnBrk="1" hangingPunct="1"/>
              <a:t>15</a:t>
            </a:fld>
            <a:endParaRPr lang="en-GB" altLang="en-US" sz="1400"/>
          </a:p>
        </p:txBody>
      </p:sp>
      <p:sp>
        <p:nvSpPr>
          <p:cNvPr id="27658" name="Rectangle 794"/>
          <p:cNvSpPr>
            <a:spLocks noChangeArrowheads="1"/>
          </p:cNvSpPr>
          <p:nvPr/>
        </p:nvSpPr>
        <p:spPr bwMode="auto">
          <a:xfrm>
            <a:off x="3233738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7650" name="Object 793"/>
          <p:cNvGraphicFramePr>
            <a:graphicFrameLocks noChangeAspect="1"/>
          </p:cNvGraphicFramePr>
          <p:nvPr/>
        </p:nvGraphicFramePr>
        <p:xfrm>
          <a:off x="2362200" y="2286000"/>
          <a:ext cx="5257800" cy="539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702" name="Equation" r:id="rId3" imgW="2133360" imgH="215640" progId="Equation.3">
                  <p:embed/>
                </p:oleObj>
              </mc:Choice>
              <mc:Fallback>
                <p:oleObj name="Equation" r:id="rId3" imgW="2133360" imgH="215640" progId="Equation.3">
                  <p:embed/>
                  <p:pic>
                    <p:nvPicPr>
                      <p:cNvPr id="0" name="Object 79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62200" y="2286000"/>
                        <a:ext cx="5257800" cy="5397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659" name="Rectangle 796"/>
          <p:cNvSpPr>
            <a:spLocks noChangeArrowheads="1"/>
          </p:cNvSpPr>
          <p:nvPr/>
        </p:nvSpPr>
        <p:spPr bwMode="auto">
          <a:xfrm>
            <a:off x="3352800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7651" name="Object 795"/>
          <p:cNvGraphicFramePr>
            <a:graphicFrameLocks noChangeAspect="1"/>
          </p:cNvGraphicFramePr>
          <p:nvPr/>
        </p:nvGraphicFramePr>
        <p:xfrm>
          <a:off x="2286000" y="3048000"/>
          <a:ext cx="4876800" cy="523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703" name="Equation" r:id="rId5" imgW="2044440" imgH="215640" progId="Equation.3">
                  <p:embed/>
                </p:oleObj>
              </mc:Choice>
              <mc:Fallback>
                <p:oleObj name="Equation" r:id="rId5" imgW="2044440" imgH="215640" progId="Equation.3">
                  <p:embed/>
                  <p:pic>
                    <p:nvPicPr>
                      <p:cNvPr id="0" name="Object 79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86000" y="3048000"/>
                        <a:ext cx="4876800" cy="5238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660" name="Rectangle 798"/>
          <p:cNvSpPr>
            <a:spLocks noChangeArrowheads="1"/>
          </p:cNvSpPr>
          <p:nvPr/>
        </p:nvSpPr>
        <p:spPr bwMode="auto">
          <a:xfrm>
            <a:off x="3538538" y="32766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7652" name="Object 797"/>
          <p:cNvGraphicFramePr>
            <a:graphicFrameLocks noChangeAspect="1"/>
          </p:cNvGraphicFramePr>
          <p:nvPr/>
        </p:nvGraphicFramePr>
        <p:xfrm>
          <a:off x="2438400" y="3886200"/>
          <a:ext cx="3048000" cy="449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704" r:id="rId7" imgW="2654300" imgH="381000" progId="Equation.3">
                  <p:embed/>
                </p:oleObj>
              </mc:Choice>
              <mc:Fallback>
                <p:oleObj r:id="rId7" imgW="2654300" imgH="381000" progId="Equation.3">
                  <p:embed/>
                  <p:pic>
                    <p:nvPicPr>
                      <p:cNvPr id="0" name="Object 79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38400" y="3886200"/>
                        <a:ext cx="3048000" cy="4492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661" name="Rectangle 800"/>
          <p:cNvSpPr>
            <a:spLocks noChangeArrowheads="1"/>
          </p:cNvSpPr>
          <p:nvPr/>
        </p:nvSpPr>
        <p:spPr bwMode="auto">
          <a:xfrm>
            <a:off x="3648075" y="32766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7653" name="Object 799"/>
          <p:cNvGraphicFramePr>
            <a:graphicFrameLocks noChangeAspect="1"/>
          </p:cNvGraphicFramePr>
          <p:nvPr/>
        </p:nvGraphicFramePr>
        <p:xfrm>
          <a:off x="2362200" y="4724400"/>
          <a:ext cx="2743200" cy="452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705" r:id="rId9" imgW="2374900" imgH="381000" progId="Equation.3">
                  <p:embed/>
                </p:oleObj>
              </mc:Choice>
              <mc:Fallback>
                <p:oleObj r:id="rId9" imgW="2374900" imgH="381000" progId="Equation.3">
                  <p:embed/>
                  <p:pic>
                    <p:nvPicPr>
                      <p:cNvPr id="0" name="Object 79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62200" y="4724400"/>
                        <a:ext cx="2743200" cy="4524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Example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All the values produced from this tabular method are now combined to give:</a:t>
            </a:r>
          </a:p>
          <a:p>
            <a:pPr eaLnBrk="1" hangingPunct="1">
              <a:defRPr/>
            </a:pPr>
            <a:endParaRPr lang="en-GB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this is the result of the convolution.</a:t>
            </a:r>
          </a:p>
          <a:p>
            <a:pPr eaLnBrk="1" hangingPunct="1">
              <a:defRPr/>
            </a:pPr>
            <a:endParaRPr lang="en-GB" smtClean="0"/>
          </a:p>
        </p:txBody>
      </p:sp>
      <p:sp>
        <p:nvSpPr>
          <p:cNvPr id="2867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C9904D33-D3EF-44D0-8967-B02E61F835FC}" type="slidenum">
              <a:rPr lang="en-GB" altLang="en-US" sz="1400"/>
              <a:pPr eaLnBrk="1" hangingPunct="1"/>
              <a:t>16</a:t>
            </a:fld>
            <a:endParaRPr lang="en-GB" altLang="en-US" sz="1400"/>
          </a:p>
        </p:txBody>
      </p:sp>
      <p:sp>
        <p:nvSpPr>
          <p:cNvPr id="28679" name="Rectangle 5"/>
          <p:cNvSpPr>
            <a:spLocks noChangeArrowheads="1"/>
          </p:cNvSpPr>
          <p:nvPr/>
        </p:nvSpPr>
        <p:spPr bwMode="auto">
          <a:xfrm>
            <a:off x="3067050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8674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22515010"/>
              </p:ext>
            </p:extLst>
          </p:nvPr>
        </p:nvGraphicFramePr>
        <p:xfrm>
          <a:off x="3067050" y="3463926"/>
          <a:ext cx="2828925" cy="4365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90" name="Equation" r:id="rId3" imgW="1396800" imgH="215640" progId="Equation.3">
                  <p:embed/>
                </p:oleObj>
              </mc:Choice>
              <mc:Fallback>
                <p:oleObj name="Equation" r:id="rId3" imgW="1396800" imgH="21564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67050" y="3463926"/>
                        <a:ext cx="2828925" cy="4365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Matlab Code: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v=[1,-1,3];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w=[2,4,0,5];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y=conv(v,w);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k=[0:5];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stem(k,y);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ylabel(</a:t>
            </a:r>
            <a:r>
              <a:rPr lang="en-GB" sz="2400" i="1" smtClean="0">
                <a:solidFill>
                  <a:srgbClr val="800000"/>
                </a:solidFill>
                <a:cs typeface="Times New Roman" pitchFamily="18" charset="0"/>
              </a:rPr>
              <a:t>'y(k)'</a:t>
            </a:r>
            <a:r>
              <a:rPr lang="en-GB" sz="2400" i="1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xlabel(</a:t>
            </a:r>
            <a:r>
              <a:rPr lang="en-GB" sz="2400" i="1" smtClean="0">
                <a:solidFill>
                  <a:srgbClr val="800000"/>
                </a:solidFill>
                <a:cs typeface="Times New Roman" pitchFamily="18" charset="0"/>
              </a:rPr>
              <a:t>'k'</a:t>
            </a:r>
            <a:r>
              <a:rPr lang="en-GB" sz="2400" i="1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grid on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title(</a:t>
            </a:r>
            <a:r>
              <a:rPr lang="en-GB" sz="2400" i="1" smtClean="0">
                <a:solidFill>
                  <a:srgbClr val="800000"/>
                </a:solidFill>
                <a:cs typeface="Times New Roman" pitchFamily="18" charset="0"/>
              </a:rPr>
              <a:t>'Convolution of Two Functions v(k) and w(k)to give y(k)'</a:t>
            </a:r>
            <a:r>
              <a:rPr lang="en-GB" sz="2400" i="1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400" smtClean="0"/>
          </a:p>
        </p:txBody>
      </p:sp>
      <p:sp>
        <p:nvSpPr>
          <p:cNvPr id="11776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1384028A-F5E1-4EAD-BC0A-E42E89CDE7F7}" type="slidenum">
              <a:rPr lang="en-GB" altLang="en-US" sz="1400"/>
              <a:pPr eaLnBrk="1" hangingPunct="1"/>
              <a:t>17</a:t>
            </a:fld>
            <a:endParaRPr lang="en-GB" altLang="en-US" sz="1400"/>
          </a:p>
        </p:txBody>
      </p:sp>
      <p:pic>
        <p:nvPicPr>
          <p:cNvPr id="11776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2057400"/>
            <a:ext cx="4021138" cy="301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265113"/>
            <a:ext cx="7772400" cy="1311275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b="1" i="1" smtClean="0">
                <a:cs typeface="Times New Roman" pitchFamily="18" charset="0"/>
              </a:rPr>
              <a:t>Convolution of Two Functions 'v 'and 'w' to give 'y</a:t>
            </a:r>
            <a:r>
              <a:rPr lang="en-GB" smtClean="0"/>
              <a:t> 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v=[1,1,1,1,1];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k1=[0:1:4];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w=[1,1,1,1,1,1,1];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k2=[0:1:6];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y=conv(v,w);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k3=[0:1:(length(y)-1)];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subplot(3,1,1), stem(k1,v)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title(</a:t>
            </a:r>
            <a:r>
              <a:rPr lang="en-GB" sz="2000" i="1" smtClean="0">
                <a:solidFill>
                  <a:srgbClr val="800000"/>
                </a:solidFill>
                <a:cs typeface="Times New Roman" pitchFamily="18" charset="0"/>
              </a:rPr>
              <a:t>'Plot of v'</a:t>
            </a:r>
            <a:r>
              <a:rPr lang="en-GB" sz="2000" i="1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subplot(3,1,2), stem(k2,w)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title(</a:t>
            </a:r>
            <a:r>
              <a:rPr lang="en-GB" sz="2000" i="1" smtClean="0">
                <a:solidFill>
                  <a:srgbClr val="800000"/>
                </a:solidFill>
                <a:cs typeface="Times New Roman" pitchFamily="18" charset="0"/>
              </a:rPr>
              <a:t>'Plot of w'</a:t>
            </a:r>
            <a:r>
              <a:rPr lang="en-GB" sz="2000" i="1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subplot(3,1,3), stem(k3,y)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title(</a:t>
            </a:r>
            <a:r>
              <a:rPr lang="en-GB" sz="2000" i="1" smtClean="0">
                <a:solidFill>
                  <a:srgbClr val="800000"/>
                </a:solidFill>
                <a:cs typeface="Times New Roman" pitchFamily="18" charset="0"/>
              </a:rPr>
              <a:t>'Plot of y'</a:t>
            </a:r>
            <a:r>
              <a:rPr lang="en-GB" sz="2000" i="1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000" smtClean="0"/>
          </a:p>
        </p:txBody>
      </p:sp>
      <p:sp>
        <p:nvSpPr>
          <p:cNvPr id="11878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6719429-2FDF-49EA-8A36-F7F7D080E6B8}" type="slidenum">
              <a:rPr lang="en-GB" altLang="en-US" sz="1400"/>
              <a:pPr eaLnBrk="1" hangingPunct="1"/>
              <a:t>18</a:t>
            </a:fld>
            <a:endParaRPr lang="en-GB" altLang="en-US" sz="1400"/>
          </a:p>
        </p:txBody>
      </p:sp>
      <p:pic>
        <p:nvPicPr>
          <p:cNvPr id="11879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2743200"/>
            <a:ext cx="3994150" cy="2995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265113"/>
            <a:ext cx="7772400" cy="1311275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b="1" i="1" smtClean="0">
                <a:cs typeface="Times New Roman" pitchFamily="18" charset="0"/>
              </a:rPr>
              <a:t>Convolution of Two Functions 'x 'and 'y' to give 'z'</a:t>
            </a:r>
            <a:r>
              <a:rPr lang="en-GB" smtClean="0"/>
              <a:t> 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x=[1,-1,3];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kx=[0:1:(length(x)-1)];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y=[2,4,0,5];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ky=[0:1:(length(y)-1)];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z=conv(x,y);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kz=[0:1:(length(z)-1)];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subplot(3,1,1), stem(kx,x)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title(</a:t>
            </a:r>
            <a:r>
              <a:rPr lang="en-GB" sz="2000" i="1" smtClean="0">
                <a:solidFill>
                  <a:srgbClr val="800000"/>
                </a:solidFill>
                <a:cs typeface="Times New Roman" pitchFamily="18" charset="0"/>
              </a:rPr>
              <a:t>'Plot of x'</a:t>
            </a:r>
            <a:r>
              <a:rPr lang="en-GB" sz="2000" i="1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subplot(3,1,2), stem(ky,y)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title(</a:t>
            </a:r>
            <a:r>
              <a:rPr lang="en-GB" sz="2000" i="1" smtClean="0">
                <a:solidFill>
                  <a:srgbClr val="800000"/>
                </a:solidFill>
                <a:cs typeface="Times New Roman" pitchFamily="18" charset="0"/>
              </a:rPr>
              <a:t>'Plot of y'</a:t>
            </a:r>
            <a:r>
              <a:rPr lang="en-GB" sz="2000" i="1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subplot(3,1,3), stem(kz,z)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smtClean="0">
                <a:cs typeface="Times New Roman" pitchFamily="18" charset="0"/>
              </a:rPr>
              <a:t>title(</a:t>
            </a:r>
            <a:r>
              <a:rPr lang="en-GB" sz="2000" smtClean="0">
                <a:solidFill>
                  <a:srgbClr val="800000"/>
                </a:solidFill>
                <a:cs typeface="Times New Roman" pitchFamily="18" charset="0"/>
              </a:rPr>
              <a:t>'Plot of z'</a:t>
            </a:r>
            <a:r>
              <a:rPr lang="en-GB" sz="2000" smtClean="0">
                <a:cs typeface="Times New Roman" pitchFamily="18" charset="0"/>
              </a:rPr>
              <a:t>)</a:t>
            </a:r>
            <a:r>
              <a:rPr lang="en-GB" sz="2000" smtClean="0"/>
              <a:t> </a:t>
            </a:r>
          </a:p>
        </p:txBody>
      </p:sp>
      <p:sp>
        <p:nvSpPr>
          <p:cNvPr id="11981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F209ED8B-0D92-4766-BD9D-40A526497C18}" type="slidenum">
              <a:rPr lang="en-GB" altLang="en-US" sz="1400"/>
              <a:pPr eaLnBrk="1" hangingPunct="1"/>
              <a:t>19</a:t>
            </a:fld>
            <a:endParaRPr lang="en-GB" altLang="en-US" sz="1400"/>
          </a:p>
        </p:txBody>
      </p:sp>
      <p:pic>
        <p:nvPicPr>
          <p:cNvPr id="11981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2667000"/>
            <a:ext cx="3962400" cy="2970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Example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The following complicated example shows the convolution of two functions that are exponential in form.</a:t>
            </a:r>
          </a:p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 </a:t>
            </a:r>
          </a:p>
          <a:p>
            <a:pPr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and </a:t>
            </a:r>
          </a:p>
          <a:p>
            <a:pPr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 for </a:t>
            </a:r>
          </a:p>
          <a:p>
            <a:pPr eaLnBrk="1" hangingPunct="1">
              <a:defRPr/>
            </a:pPr>
            <a:endParaRPr lang="en-GB" sz="2000" smtClean="0"/>
          </a:p>
        </p:txBody>
      </p:sp>
      <p:sp>
        <p:nvSpPr>
          <p:cNvPr id="2970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BA8BF1C7-6A72-467A-8790-3EA6E1A1A146}" type="slidenum">
              <a:rPr lang="en-GB" altLang="en-US" sz="1400"/>
              <a:pPr eaLnBrk="1" hangingPunct="1"/>
              <a:t>20</a:t>
            </a:fld>
            <a:endParaRPr lang="en-GB" altLang="en-US" sz="1400"/>
          </a:p>
        </p:txBody>
      </p:sp>
      <p:sp>
        <p:nvSpPr>
          <p:cNvPr id="29705" name="Rectangle 5"/>
          <p:cNvSpPr>
            <a:spLocks noChangeArrowheads="1"/>
          </p:cNvSpPr>
          <p:nvPr/>
        </p:nvSpPr>
        <p:spPr bwMode="auto">
          <a:xfrm>
            <a:off x="363855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9698" name="Object 4"/>
          <p:cNvGraphicFramePr>
            <a:graphicFrameLocks noChangeAspect="1"/>
          </p:cNvGraphicFramePr>
          <p:nvPr/>
        </p:nvGraphicFramePr>
        <p:xfrm>
          <a:off x="1447800" y="3124200"/>
          <a:ext cx="1866900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38" r:id="rId3" imgW="1866900" imgH="431800" progId="Equation.3">
                  <p:embed/>
                </p:oleObj>
              </mc:Choice>
              <mc:Fallback>
                <p:oleObj r:id="rId3" imgW="1866900" imgH="4318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47800" y="3124200"/>
                        <a:ext cx="1866900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9706" name="Rectangle 7"/>
          <p:cNvSpPr>
            <a:spLocks noChangeArrowheads="1"/>
          </p:cNvSpPr>
          <p:nvPr/>
        </p:nvSpPr>
        <p:spPr bwMode="auto">
          <a:xfrm>
            <a:off x="321945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9699" name="Object 6"/>
          <p:cNvGraphicFramePr>
            <a:graphicFrameLocks noChangeAspect="1"/>
          </p:cNvGraphicFramePr>
          <p:nvPr/>
        </p:nvGraphicFramePr>
        <p:xfrm>
          <a:off x="1524000" y="4191000"/>
          <a:ext cx="2705100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39" r:id="rId5" imgW="2705100" imgH="431800" progId="Equation.3">
                  <p:embed/>
                </p:oleObj>
              </mc:Choice>
              <mc:Fallback>
                <p:oleObj r:id="rId5" imgW="2705100" imgH="4318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0" y="4191000"/>
                        <a:ext cx="2705100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9707" name="Rectangle 9"/>
          <p:cNvSpPr>
            <a:spLocks noChangeArrowheads="1"/>
          </p:cNvSpPr>
          <p:nvPr/>
        </p:nvSpPr>
        <p:spPr bwMode="auto">
          <a:xfrm>
            <a:off x="4176713" y="32194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9700" name="Object 8"/>
          <p:cNvGraphicFramePr>
            <a:graphicFrameLocks noChangeAspect="1"/>
          </p:cNvGraphicFramePr>
          <p:nvPr/>
        </p:nvGraphicFramePr>
        <p:xfrm>
          <a:off x="1600200" y="5334000"/>
          <a:ext cx="790575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40" r:id="rId7" imgW="787400" imgH="419100" progId="Equation.3">
                  <p:embed/>
                </p:oleObj>
              </mc:Choice>
              <mc:Fallback>
                <p:oleObj r:id="rId7" imgW="787400" imgH="4191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00200" y="5334000"/>
                        <a:ext cx="790575" cy="419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Example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rho1=0.2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rho2=0.3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k=[0:10];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v=rho1.^k;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w=rho2.^(k-3);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tot=length(v)+length(w)-1;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k2=[0:tot-1];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y=conv(v,w);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y2=[y[4:21]];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blank=[0,0,0];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y3(1:3)=blank;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y3(4:21)=y2(1:18);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stem(k2,y3);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ylabel('y(k)')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xlabel('k')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grid on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title('Convolution of Two Functions v(k) and w(k)to give y(k)')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1600" smtClean="0"/>
          </a:p>
        </p:txBody>
      </p:sp>
      <p:sp>
        <p:nvSpPr>
          <p:cNvPr id="12083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FD1CB3A-AEAE-4419-928E-8193D01EDD9C}" type="slidenum">
              <a:rPr lang="en-GB" altLang="en-US" sz="1400"/>
              <a:pPr eaLnBrk="1" hangingPunct="1"/>
              <a:t>21</a:t>
            </a:fld>
            <a:endParaRPr lang="en-GB" altLang="en-US" sz="1400"/>
          </a:p>
        </p:txBody>
      </p:sp>
      <p:pic>
        <p:nvPicPr>
          <p:cNvPr id="12083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0" y="2362200"/>
            <a:ext cx="4459288" cy="3344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Comments on Discrete Convolution</a:t>
            </a:r>
            <a:r>
              <a:rPr lang="en-GB" smtClean="0"/>
              <a:t> 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If at least one of the sequences is duration limited then the resulting convolution possesses a duration of length:</a:t>
            </a:r>
          </a:p>
          <a:p>
            <a:pPr algn="ctr" eaLnBrk="1" hangingPunct="1">
              <a:buFontTx/>
              <a:buNone/>
              <a:defRPr/>
            </a:pPr>
            <a:r>
              <a:rPr lang="en-GB" sz="24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Ny = Nv + Nw - 1</a:t>
            </a:r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This equation is helpful to check the spread of a result. There can, however, be zero values within these sequences so the duration is delimited by the two most extreme non-zero values ( the duration in the example is ( </a:t>
            </a:r>
            <a:r>
              <a:rPr lang="en-GB" sz="24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Ny = 4 + 3 - 1 = 6</a:t>
            </a:r>
            <a:r>
              <a:rPr lang="en-GB" sz="2400" smtClean="0">
                <a:cs typeface="Times New Roman" pitchFamily="18" charset="0"/>
              </a:rPr>
              <a:t> ).</a:t>
            </a:r>
          </a:p>
        </p:txBody>
      </p:sp>
      <p:sp>
        <p:nvSpPr>
          <p:cNvPr id="12185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1E6531A2-BE0C-4403-98BC-171A32B0985C}" type="slidenum">
              <a:rPr lang="en-GB" altLang="en-US" sz="1400"/>
              <a:pPr eaLnBrk="1" hangingPunct="1"/>
              <a:t>22</a:t>
            </a:fld>
            <a:endParaRPr lang="en-GB" altLang="en-US" sz="140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Comments on Discrete Convolution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smtClean="0"/>
              <a:t>A special case of discrete convolution worth remembering is:</a:t>
            </a:r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Another is when v(k) and w(k) both have a period of N:</a:t>
            </a:r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defRPr/>
            </a:pPr>
            <a:endParaRPr lang="en-GB" smtClean="0"/>
          </a:p>
        </p:txBody>
      </p:sp>
      <p:sp>
        <p:nvSpPr>
          <p:cNvPr id="3072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344E178A-98DB-4DB3-89E5-1139BABDDE04}" type="slidenum">
              <a:rPr lang="en-GB" altLang="en-US" sz="1400"/>
              <a:pPr eaLnBrk="1" hangingPunct="1"/>
              <a:t>23</a:t>
            </a:fld>
            <a:endParaRPr lang="en-GB" altLang="en-US" sz="1400"/>
          </a:p>
        </p:txBody>
      </p:sp>
      <p:sp>
        <p:nvSpPr>
          <p:cNvPr id="30728" name="Rectangle 5"/>
          <p:cNvSpPr>
            <a:spLocks noChangeArrowheads="1"/>
          </p:cNvSpPr>
          <p:nvPr/>
        </p:nvSpPr>
        <p:spPr bwMode="auto">
          <a:xfrm>
            <a:off x="2743200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0722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54571214"/>
              </p:ext>
            </p:extLst>
          </p:nvPr>
        </p:nvGraphicFramePr>
        <p:xfrm>
          <a:off x="1828800" y="3092133"/>
          <a:ext cx="5486400" cy="585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51" r:id="rId3" imgW="3657600" imgH="393700" progId="Equation.3">
                  <p:embed/>
                </p:oleObj>
              </mc:Choice>
              <mc:Fallback>
                <p:oleObj r:id="rId3" imgW="3657600" imgH="3937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28800" y="3092133"/>
                        <a:ext cx="5486400" cy="5857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29" name="Text Box 8"/>
          <p:cNvSpPr txBox="1">
            <a:spLocks noChangeArrowheads="1"/>
          </p:cNvSpPr>
          <p:nvPr/>
        </p:nvSpPr>
        <p:spPr bwMode="auto">
          <a:xfrm>
            <a:off x="3124200" y="2895600"/>
            <a:ext cx="401638" cy="38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2800">
                <a:solidFill>
                  <a:schemeClr val="bg2"/>
                </a:solidFill>
              </a:rPr>
              <a:t>+</a:t>
            </a:r>
          </a:p>
        </p:txBody>
      </p:sp>
      <p:sp>
        <p:nvSpPr>
          <p:cNvPr id="30730" name="Rectangle 10"/>
          <p:cNvSpPr>
            <a:spLocks noChangeArrowheads="1"/>
          </p:cNvSpPr>
          <p:nvPr/>
        </p:nvSpPr>
        <p:spPr bwMode="auto">
          <a:xfrm>
            <a:off x="2928938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0723" name="Object 9"/>
          <p:cNvGraphicFramePr>
            <a:graphicFrameLocks noChangeAspect="1"/>
          </p:cNvGraphicFramePr>
          <p:nvPr/>
        </p:nvGraphicFramePr>
        <p:xfrm>
          <a:off x="2209800" y="4648200"/>
          <a:ext cx="4343400" cy="1044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52" r:id="rId5" imgW="3289300" imgH="787400" progId="Equation.3">
                  <p:embed/>
                </p:oleObj>
              </mc:Choice>
              <mc:Fallback>
                <p:oleObj r:id="rId5" imgW="3289300" imgH="787400" progId="Equation.3">
                  <p:embed/>
                  <p:pic>
                    <p:nvPicPr>
                      <p:cNvPr id="0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09800" y="4648200"/>
                        <a:ext cx="4343400" cy="1044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Discrete Fourier Transform</a:t>
            </a:r>
            <a:r>
              <a:rPr lang="en-GB" smtClean="0"/>
              <a:t> (DFT)</a:t>
            </a:r>
          </a:p>
        </p:txBody>
      </p:sp>
      <p:sp>
        <p:nvSpPr>
          <p:cNvPr id="1044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A special case of selectively evaluating the FST is to choose:</a:t>
            </a:r>
            <a:r>
              <a:rPr lang="en-GB" sz="2000" smtClean="0"/>
              <a:t> </a:t>
            </a:r>
          </a:p>
          <a:p>
            <a:pPr eaLnBrk="1" hangingPunct="1">
              <a:defRPr/>
            </a:pPr>
            <a:endParaRPr lang="en-GB" sz="2000" smtClean="0"/>
          </a:p>
          <a:p>
            <a:pPr eaLnBrk="1" hangingPunct="1">
              <a:defRPr/>
            </a:pPr>
            <a:endParaRPr lang="en-GB" sz="2000" smtClean="0"/>
          </a:p>
          <a:p>
            <a:pPr eaLnBrk="1" hangingPunct="1">
              <a:defRPr/>
            </a:pPr>
            <a:r>
              <a:rPr lang="en-GB" sz="2000" smtClean="0"/>
              <a:t>Where</a:t>
            </a:r>
          </a:p>
          <a:p>
            <a:pPr eaLnBrk="1" hangingPunct="1">
              <a:defRPr/>
            </a:pPr>
            <a:endParaRPr lang="en-GB" sz="2000" smtClean="0"/>
          </a:p>
        </p:txBody>
      </p:sp>
      <p:sp>
        <p:nvSpPr>
          <p:cNvPr id="6043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1257AF23-698C-4459-817F-3C2534472AC5}" type="slidenum">
              <a:rPr lang="en-GB" altLang="en-US" sz="1400"/>
              <a:pPr eaLnBrk="1" hangingPunct="1"/>
              <a:t>24</a:t>
            </a:fld>
            <a:endParaRPr lang="en-GB" altLang="en-US" sz="1400"/>
          </a:p>
        </p:txBody>
      </p:sp>
      <p:sp>
        <p:nvSpPr>
          <p:cNvPr id="60434" name="Rectangle 5"/>
          <p:cNvSpPr>
            <a:spLocks noChangeArrowheads="1"/>
          </p:cNvSpPr>
          <p:nvPr/>
        </p:nvSpPr>
        <p:spPr bwMode="auto">
          <a:xfrm>
            <a:off x="1557338" y="30480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0418" name="Object 4"/>
          <p:cNvGraphicFramePr>
            <a:graphicFrameLocks noChangeAspect="1"/>
          </p:cNvGraphicFramePr>
          <p:nvPr/>
        </p:nvGraphicFramePr>
        <p:xfrm>
          <a:off x="1905000" y="2590800"/>
          <a:ext cx="6029325" cy="76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599" r:id="rId3" imgW="6032500" imgH="762000" progId="Equation.3">
                  <p:embed/>
                </p:oleObj>
              </mc:Choice>
              <mc:Fallback>
                <p:oleObj r:id="rId3" imgW="6032500" imgH="7620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05000" y="2590800"/>
                        <a:ext cx="6029325" cy="762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0435" name="Rectangle 7"/>
          <p:cNvSpPr>
            <a:spLocks noChangeArrowheads="1"/>
          </p:cNvSpPr>
          <p:nvPr/>
        </p:nvSpPr>
        <p:spPr bwMode="auto">
          <a:xfrm>
            <a:off x="3995738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0419" name="Object 6"/>
          <p:cNvGraphicFramePr>
            <a:graphicFrameLocks noChangeAspect="1"/>
          </p:cNvGraphicFramePr>
          <p:nvPr/>
        </p:nvGraphicFramePr>
        <p:xfrm>
          <a:off x="1524000" y="3733800"/>
          <a:ext cx="1152525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600" r:id="rId5" imgW="1155700" imgH="787400" progId="Equation.3">
                  <p:embed/>
                </p:oleObj>
              </mc:Choice>
              <mc:Fallback>
                <p:oleObj r:id="rId5" imgW="1155700" imgH="7874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0" y="3733800"/>
                        <a:ext cx="1152525" cy="790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60436" name="Group 8"/>
          <p:cNvGrpSpPr>
            <a:grpSpLocks/>
          </p:cNvGrpSpPr>
          <p:nvPr/>
        </p:nvGrpSpPr>
        <p:grpSpPr bwMode="auto">
          <a:xfrm>
            <a:off x="2819400" y="3429000"/>
            <a:ext cx="5486400" cy="2971800"/>
            <a:chOff x="3521" y="6064"/>
            <a:chExt cx="4427" cy="3601"/>
          </a:xfrm>
        </p:grpSpPr>
        <p:grpSp>
          <p:nvGrpSpPr>
            <p:cNvPr id="60447" name="Group 9"/>
            <p:cNvGrpSpPr>
              <a:grpSpLocks/>
            </p:cNvGrpSpPr>
            <p:nvPr/>
          </p:nvGrpSpPr>
          <p:grpSpPr bwMode="auto">
            <a:xfrm>
              <a:off x="3521" y="6064"/>
              <a:ext cx="4427" cy="3601"/>
              <a:chOff x="3213" y="5450"/>
              <a:chExt cx="4427" cy="3601"/>
            </a:xfrm>
          </p:grpSpPr>
          <p:sp>
            <p:nvSpPr>
              <p:cNvPr id="60451" name="Line 10"/>
              <p:cNvSpPr>
                <a:spLocks noChangeShapeType="1"/>
              </p:cNvSpPr>
              <p:nvPr/>
            </p:nvSpPr>
            <p:spPr bwMode="auto">
              <a:xfrm flipV="1">
                <a:off x="3560" y="5933"/>
                <a:ext cx="0" cy="265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52" name="Line 11"/>
              <p:cNvSpPr>
                <a:spLocks noChangeShapeType="1"/>
              </p:cNvSpPr>
              <p:nvPr/>
            </p:nvSpPr>
            <p:spPr bwMode="auto">
              <a:xfrm>
                <a:off x="3467" y="8480"/>
                <a:ext cx="4053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53" name="Line 12"/>
              <p:cNvSpPr>
                <a:spLocks noChangeShapeType="1"/>
              </p:cNvSpPr>
              <p:nvPr/>
            </p:nvSpPr>
            <p:spPr bwMode="auto">
              <a:xfrm>
                <a:off x="5441" y="8360"/>
                <a:ext cx="0" cy="12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54" name="Line 13"/>
              <p:cNvSpPr>
                <a:spLocks noChangeShapeType="1"/>
              </p:cNvSpPr>
              <p:nvPr/>
            </p:nvSpPr>
            <p:spPr bwMode="auto">
              <a:xfrm>
                <a:off x="7093" y="8360"/>
                <a:ext cx="0" cy="12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55" name="Text Box 14"/>
              <p:cNvSpPr txBox="1">
                <a:spLocks noChangeArrowheads="1"/>
              </p:cNvSpPr>
              <p:nvPr/>
            </p:nvSpPr>
            <p:spPr bwMode="auto">
              <a:xfrm>
                <a:off x="5174" y="8104"/>
                <a:ext cx="733" cy="38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r>
                  <a:rPr lang="en-US" altLang="en-US" sz="1800">
                    <a:solidFill>
                      <a:schemeClr val="bg2"/>
                    </a:solidFill>
                  </a:rPr>
                  <a:t>0.5</a:t>
                </a:r>
              </a:p>
            </p:txBody>
          </p:sp>
          <p:sp>
            <p:nvSpPr>
              <p:cNvPr id="60456" name="Text Box 15"/>
              <p:cNvSpPr txBox="1">
                <a:spLocks noChangeArrowheads="1"/>
              </p:cNvSpPr>
              <p:nvPr/>
            </p:nvSpPr>
            <p:spPr bwMode="auto">
              <a:xfrm>
                <a:off x="6827" y="8104"/>
                <a:ext cx="733" cy="38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r>
                  <a:rPr lang="en-US" altLang="en-US" sz="1800">
                    <a:solidFill>
                      <a:schemeClr val="bg2"/>
                    </a:solidFill>
                  </a:rPr>
                  <a:t>1.0</a:t>
                </a:r>
              </a:p>
            </p:txBody>
          </p:sp>
          <p:sp>
            <p:nvSpPr>
              <p:cNvPr id="60457" name="Text Box 16"/>
              <p:cNvSpPr txBox="1">
                <a:spLocks noChangeArrowheads="1"/>
              </p:cNvSpPr>
              <p:nvPr/>
            </p:nvSpPr>
            <p:spPr bwMode="auto">
              <a:xfrm>
                <a:off x="3213" y="8224"/>
                <a:ext cx="733" cy="38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r>
                  <a:rPr lang="en-US" altLang="en-US" sz="1800">
                    <a:solidFill>
                      <a:schemeClr val="bg2"/>
                    </a:solidFill>
                  </a:rPr>
                  <a:t>0</a:t>
                </a:r>
              </a:p>
            </p:txBody>
          </p:sp>
          <p:sp>
            <p:nvSpPr>
              <p:cNvPr id="60458" name="Freeform 17"/>
              <p:cNvSpPr>
                <a:spLocks/>
              </p:cNvSpPr>
              <p:nvPr/>
            </p:nvSpPr>
            <p:spPr bwMode="auto">
              <a:xfrm>
                <a:off x="3493" y="6349"/>
                <a:ext cx="3467" cy="440"/>
              </a:xfrm>
              <a:custGeom>
                <a:avLst/>
                <a:gdLst>
                  <a:gd name="T0" fmla="*/ 0 w 3467"/>
                  <a:gd name="T1" fmla="*/ 198 h 440"/>
                  <a:gd name="T2" fmla="*/ 614 w 3467"/>
                  <a:gd name="T3" fmla="*/ 64 h 440"/>
                  <a:gd name="T4" fmla="*/ 947 w 3467"/>
                  <a:gd name="T5" fmla="*/ 91 h 440"/>
                  <a:gd name="T6" fmla="*/ 1240 w 3467"/>
                  <a:gd name="T7" fmla="*/ 238 h 440"/>
                  <a:gd name="T8" fmla="*/ 1534 w 3467"/>
                  <a:gd name="T9" fmla="*/ 411 h 440"/>
                  <a:gd name="T10" fmla="*/ 1880 w 3467"/>
                  <a:gd name="T11" fmla="*/ 411 h 440"/>
                  <a:gd name="T12" fmla="*/ 2254 w 3467"/>
                  <a:gd name="T13" fmla="*/ 318 h 440"/>
                  <a:gd name="T14" fmla="*/ 2547 w 3467"/>
                  <a:gd name="T15" fmla="*/ 91 h 440"/>
                  <a:gd name="T16" fmla="*/ 2987 w 3467"/>
                  <a:gd name="T17" fmla="*/ 11 h 440"/>
                  <a:gd name="T18" fmla="*/ 3467 w 3467"/>
                  <a:gd name="T19" fmla="*/ 158 h 440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w 3467"/>
                  <a:gd name="T31" fmla="*/ 0 h 440"/>
                  <a:gd name="T32" fmla="*/ 3467 w 3467"/>
                  <a:gd name="T33" fmla="*/ 440 h 440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T30" t="T31" r="T32" b="T33"/>
                <a:pathLst>
                  <a:path w="3467" h="440">
                    <a:moveTo>
                      <a:pt x="0" y="198"/>
                    </a:moveTo>
                    <a:cubicBezTo>
                      <a:pt x="228" y="140"/>
                      <a:pt x="456" y="82"/>
                      <a:pt x="614" y="64"/>
                    </a:cubicBezTo>
                    <a:cubicBezTo>
                      <a:pt x="772" y="46"/>
                      <a:pt x="843" y="62"/>
                      <a:pt x="947" y="91"/>
                    </a:cubicBezTo>
                    <a:cubicBezTo>
                      <a:pt x="1051" y="120"/>
                      <a:pt x="1142" y="185"/>
                      <a:pt x="1240" y="238"/>
                    </a:cubicBezTo>
                    <a:cubicBezTo>
                      <a:pt x="1338" y="291"/>
                      <a:pt x="1427" y="382"/>
                      <a:pt x="1534" y="411"/>
                    </a:cubicBezTo>
                    <a:cubicBezTo>
                      <a:pt x="1641" y="440"/>
                      <a:pt x="1760" y="427"/>
                      <a:pt x="1880" y="411"/>
                    </a:cubicBezTo>
                    <a:cubicBezTo>
                      <a:pt x="2000" y="395"/>
                      <a:pt x="2143" y="371"/>
                      <a:pt x="2254" y="318"/>
                    </a:cubicBezTo>
                    <a:cubicBezTo>
                      <a:pt x="2365" y="265"/>
                      <a:pt x="2425" y="142"/>
                      <a:pt x="2547" y="91"/>
                    </a:cubicBezTo>
                    <a:cubicBezTo>
                      <a:pt x="2669" y="40"/>
                      <a:pt x="2834" y="0"/>
                      <a:pt x="2987" y="11"/>
                    </a:cubicBezTo>
                    <a:cubicBezTo>
                      <a:pt x="3140" y="22"/>
                      <a:pt x="3303" y="90"/>
                      <a:pt x="3467" y="158"/>
                    </a:cubicBezTo>
                  </a:path>
                </a:pathLst>
              </a:custGeom>
              <a:noFill/>
              <a:ln w="9525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59" name="Line 18"/>
              <p:cNvSpPr>
                <a:spLocks noChangeShapeType="1"/>
              </p:cNvSpPr>
              <p:nvPr/>
            </p:nvSpPr>
            <p:spPr bwMode="auto">
              <a:xfrm flipV="1">
                <a:off x="3560" y="6533"/>
                <a:ext cx="0" cy="1947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 type="oval" w="med" len="med"/>
                <a:tailEnd type="oval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60" name="Line 19"/>
              <p:cNvSpPr>
                <a:spLocks noChangeShapeType="1"/>
              </p:cNvSpPr>
              <p:nvPr/>
            </p:nvSpPr>
            <p:spPr bwMode="auto">
              <a:xfrm flipV="1">
                <a:off x="3974" y="6399"/>
                <a:ext cx="0" cy="2067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 type="oval" w="med" len="med"/>
                <a:tailEnd type="oval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61" name="Line 20"/>
              <p:cNvSpPr>
                <a:spLocks noChangeShapeType="1"/>
              </p:cNvSpPr>
              <p:nvPr/>
            </p:nvSpPr>
            <p:spPr bwMode="auto">
              <a:xfrm flipV="1">
                <a:off x="6867" y="6507"/>
                <a:ext cx="0" cy="1947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 type="oval" w="med" len="med"/>
                <a:tailEnd type="oval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62" name="Line 21"/>
              <p:cNvSpPr>
                <a:spLocks noChangeShapeType="1"/>
              </p:cNvSpPr>
              <p:nvPr/>
            </p:nvSpPr>
            <p:spPr bwMode="auto">
              <a:xfrm flipV="1">
                <a:off x="4387" y="6427"/>
                <a:ext cx="0" cy="2053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 type="oval" w="med" len="med"/>
                <a:tailEnd type="oval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63" name="Line 22"/>
              <p:cNvSpPr>
                <a:spLocks noChangeShapeType="1"/>
              </p:cNvSpPr>
              <p:nvPr/>
            </p:nvSpPr>
            <p:spPr bwMode="auto">
              <a:xfrm flipH="1" flipV="1">
                <a:off x="4799" y="6639"/>
                <a:ext cx="1" cy="181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 type="oval" w="med" len="med"/>
                <a:tailEnd type="oval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64" name="Line 23"/>
              <p:cNvSpPr>
                <a:spLocks noChangeShapeType="1"/>
              </p:cNvSpPr>
              <p:nvPr/>
            </p:nvSpPr>
            <p:spPr bwMode="auto">
              <a:xfrm flipV="1">
                <a:off x="5214" y="6760"/>
                <a:ext cx="0" cy="173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 type="oval" w="med" len="med"/>
                <a:tailEnd type="oval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65" name="Line 24"/>
              <p:cNvSpPr>
                <a:spLocks noChangeShapeType="1"/>
              </p:cNvSpPr>
              <p:nvPr/>
            </p:nvSpPr>
            <p:spPr bwMode="auto">
              <a:xfrm flipV="1">
                <a:off x="5614" y="6759"/>
                <a:ext cx="0" cy="173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 type="oval" w="med" len="med"/>
                <a:tailEnd type="oval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66" name="Line 25"/>
              <p:cNvSpPr>
                <a:spLocks noChangeShapeType="1"/>
              </p:cNvSpPr>
              <p:nvPr/>
            </p:nvSpPr>
            <p:spPr bwMode="auto">
              <a:xfrm flipV="1">
                <a:off x="6040" y="6452"/>
                <a:ext cx="0" cy="201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 type="oval" w="med" len="med"/>
                <a:tailEnd type="oval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67" name="Line 26"/>
              <p:cNvSpPr>
                <a:spLocks noChangeShapeType="1"/>
              </p:cNvSpPr>
              <p:nvPr/>
            </p:nvSpPr>
            <p:spPr bwMode="auto">
              <a:xfrm flipH="1" flipV="1">
                <a:off x="6452" y="6360"/>
                <a:ext cx="1" cy="213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 type="oval" w="med" len="med"/>
                <a:tailEnd type="oval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68" name="AutoShape 27"/>
              <p:cNvSpPr>
                <a:spLocks/>
              </p:cNvSpPr>
              <p:nvPr/>
            </p:nvSpPr>
            <p:spPr bwMode="auto">
              <a:xfrm rot="-5400000">
                <a:off x="5954" y="5459"/>
                <a:ext cx="426" cy="1454"/>
              </a:xfrm>
              <a:prstGeom prst="rightBrace">
                <a:avLst>
                  <a:gd name="adj1" fmla="val 28443"/>
                  <a:gd name="adj2" fmla="val 50000"/>
                </a:avLst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60469" name="Text Box 28"/>
              <p:cNvSpPr txBox="1">
                <a:spLocks noChangeArrowheads="1"/>
              </p:cNvSpPr>
              <p:nvPr/>
            </p:nvSpPr>
            <p:spPr bwMode="auto">
              <a:xfrm>
                <a:off x="5813" y="5450"/>
                <a:ext cx="1827" cy="7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r>
                  <a:rPr lang="en-US" altLang="en-US" sz="1800">
                    <a:solidFill>
                      <a:schemeClr val="bg2"/>
                    </a:solidFill>
                  </a:rPr>
                  <a:t>we have left the primary period</a:t>
                </a:r>
              </a:p>
            </p:txBody>
          </p:sp>
          <p:sp>
            <p:nvSpPr>
              <p:cNvPr id="60470" name="Text Box 29"/>
              <p:cNvSpPr txBox="1">
                <a:spLocks noChangeArrowheads="1"/>
              </p:cNvSpPr>
              <p:nvPr/>
            </p:nvSpPr>
            <p:spPr bwMode="auto">
              <a:xfrm>
                <a:off x="4120" y="8534"/>
                <a:ext cx="548" cy="48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800">
                  <a:solidFill>
                    <a:schemeClr val="bg2"/>
                  </a:solidFill>
                </a:endParaRPr>
              </a:p>
            </p:txBody>
          </p:sp>
          <p:sp>
            <p:nvSpPr>
              <p:cNvPr id="60471" name="Text Box 30"/>
              <p:cNvSpPr txBox="1">
                <a:spLocks noChangeArrowheads="1"/>
              </p:cNvSpPr>
              <p:nvPr/>
            </p:nvSpPr>
            <p:spPr bwMode="auto">
              <a:xfrm>
                <a:off x="4547" y="8547"/>
                <a:ext cx="548" cy="50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800">
                  <a:solidFill>
                    <a:schemeClr val="bg2"/>
                  </a:solidFill>
                </a:endParaRPr>
              </a:p>
            </p:txBody>
          </p:sp>
          <p:sp>
            <p:nvSpPr>
              <p:cNvPr id="60472" name="Text Box 31"/>
              <p:cNvSpPr txBox="1">
                <a:spLocks noChangeArrowheads="1"/>
              </p:cNvSpPr>
              <p:nvPr/>
            </p:nvSpPr>
            <p:spPr bwMode="auto">
              <a:xfrm>
                <a:off x="5001" y="8546"/>
                <a:ext cx="548" cy="48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800">
                  <a:solidFill>
                    <a:schemeClr val="bg2"/>
                  </a:solidFill>
                </a:endParaRPr>
              </a:p>
            </p:txBody>
          </p:sp>
          <p:sp>
            <p:nvSpPr>
              <p:cNvPr id="60473" name="Text Box 32"/>
              <p:cNvSpPr txBox="1">
                <a:spLocks noChangeArrowheads="1"/>
              </p:cNvSpPr>
              <p:nvPr/>
            </p:nvSpPr>
            <p:spPr bwMode="auto">
              <a:xfrm>
                <a:off x="5387" y="8546"/>
                <a:ext cx="548" cy="50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800">
                  <a:solidFill>
                    <a:schemeClr val="bg2"/>
                  </a:solidFill>
                </a:endParaRPr>
              </a:p>
            </p:txBody>
          </p:sp>
          <p:sp>
            <p:nvSpPr>
              <p:cNvPr id="60474" name="Text Box 33"/>
              <p:cNvSpPr txBox="1">
                <a:spLocks noChangeArrowheads="1"/>
              </p:cNvSpPr>
              <p:nvPr/>
            </p:nvSpPr>
            <p:spPr bwMode="auto">
              <a:xfrm>
                <a:off x="5828" y="8547"/>
                <a:ext cx="548" cy="50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800">
                  <a:solidFill>
                    <a:schemeClr val="bg2"/>
                  </a:solidFill>
                </a:endParaRPr>
              </a:p>
            </p:txBody>
          </p:sp>
          <p:sp>
            <p:nvSpPr>
              <p:cNvPr id="60475" name="Text Box 34"/>
              <p:cNvSpPr txBox="1">
                <a:spLocks noChangeArrowheads="1"/>
              </p:cNvSpPr>
              <p:nvPr/>
            </p:nvSpPr>
            <p:spPr bwMode="auto">
              <a:xfrm>
                <a:off x="6241" y="8546"/>
                <a:ext cx="548" cy="50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800">
                  <a:solidFill>
                    <a:schemeClr val="bg2"/>
                  </a:solidFill>
                </a:endParaRPr>
              </a:p>
            </p:txBody>
          </p:sp>
          <p:sp>
            <p:nvSpPr>
              <p:cNvPr id="60476" name="Text Box 35"/>
              <p:cNvSpPr txBox="1">
                <a:spLocks noChangeArrowheads="1"/>
              </p:cNvSpPr>
              <p:nvPr/>
            </p:nvSpPr>
            <p:spPr bwMode="auto">
              <a:xfrm>
                <a:off x="6681" y="8546"/>
                <a:ext cx="548" cy="50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800">
                  <a:solidFill>
                    <a:schemeClr val="bg2"/>
                  </a:solidFill>
                </a:endParaRPr>
              </a:p>
            </p:txBody>
          </p:sp>
          <p:sp>
            <p:nvSpPr>
              <p:cNvPr id="60477" name="Text Box 36"/>
              <p:cNvSpPr txBox="1">
                <a:spLocks noChangeArrowheads="1"/>
              </p:cNvSpPr>
              <p:nvPr/>
            </p:nvSpPr>
            <p:spPr bwMode="auto">
              <a:xfrm>
                <a:off x="3734" y="8547"/>
                <a:ext cx="528" cy="48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800">
                  <a:solidFill>
                    <a:schemeClr val="bg2"/>
                  </a:solidFill>
                </a:endParaRPr>
              </a:p>
            </p:txBody>
          </p:sp>
          <p:sp>
            <p:nvSpPr>
              <p:cNvPr id="60478" name="Text Box 37"/>
              <p:cNvSpPr txBox="1">
                <a:spLocks noChangeArrowheads="1"/>
              </p:cNvSpPr>
              <p:nvPr/>
            </p:nvSpPr>
            <p:spPr bwMode="auto">
              <a:xfrm>
                <a:off x="3307" y="8547"/>
                <a:ext cx="548" cy="50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800">
                  <a:solidFill>
                    <a:schemeClr val="bg2"/>
                  </a:solidFill>
                </a:endParaRPr>
              </a:p>
            </p:txBody>
          </p:sp>
        </p:grpSp>
        <p:sp>
          <p:nvSpPr>
            <p:cNvPr id="60448" name="Text Box 38"/>
            <p:cNvSpPr txBox="1">
              <a:spLocks noChangeArrowheads="1"/>
            </p:cNvSpPr>
            <p:nvPr/>
          </p:nvSpPr>
          <p:spPr bwMode="auto">
            <a:xfrm>
              <a:off x="5000" y="7970"/>
              <a:ext cx="668" cy="42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>
                <a:solidFill>
                  <a:schemeClr val="bg2"/>
                </a:solidFill>
              </a:endParaRPr>
            </a:p>
          </p:txBody>
        </p:sp>
        <p:sp>
          <p:nvSpPr>
            <p:cNvPr id="60449" name="Line 39"/>
            <p:cNvSpPr>
              <a:spLocks noChangeShapeType="1"/>
            </p:cNvSpPr>
            <p:nvPr/>
          </p:nvSpPr>
          <p:spPr bwMode="auto">
            <a:xfrm flipH="1">
              <a:off x="5521" y="8196"/>
              <a:ext cx="30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0450" name="Line 40"/>
            <p:cNvSpPr>
              <a:spLocks noChangeShapeType="1"/>
            </p:cNvSpPr>
            <p:nvPr/>
          </p:nvSpPr>
          <p:spPr bwMode="auto">
            <a:xfrm>
              <a:off x="4920" y="8170"/>
              <a:ext cx="20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0437" name="Rectangle 42"/>
          <p:cNvSpPr>
            <a:spLocks noChangeArrowheads="1"/>
          </p:cNvSpPr>
          <p:nvPr/>
        </p:nvSpPr>
        <p:spPr bwMode="auto">
          <a:xfrm>
            <a:off x="4452938" y="33385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0420" name="Object 41"/>
          <p:cNvGraphicFramePr>
            <a:graphicFrameLocks noChangeAspect="1"/>
          </p:cNvGraphicFramePr>
          <p:nvPr/>
        </p:nvGraphicFramePr>
        <p:xfrm>
          <a:off x="4876800" y="5029200"/>
          <a:ext cx="381000" cy="288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601" r:id="rId7" imgW="241091" imgH="177646" progId="Equation.3">
                  <p:embed/>
                </p:oleObj>
              </mc:Choice>
              <mc:Fallback>
                <p:oleObj r:id="rId7" imgW="241091" imgH="177646" progId="Equation.3">
                  <p:embed/>
                  <p:pic>
                    <p:nvPicPr>
                      <p:cNvPr id="0" name="Object 4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76800" y="5029200"/>
                        <a:ext cx="381000" cy="2889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0438" name="Rectangle 44"/>
          <p:cNvSpPr>
            <a:spLocks noChangeArrowheads="1"/>
          </p:cNvSpPr>
          <p:nvPr/>
        </p:nvSpPr>
        <p:spPr bwMode="auto">
          <a:xfrm>
            <a:off x="44910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0421" name="Object 43"/>
          <p:cNvGraphicFramePr>
            <a:graphicFrameLocks noChangeAspect="1"/>
          </p:cNvGraphicFramePr>
          <p:nvPr/>
        </p:nvGraphicFramePr>
        <p:xfrm>
          <a:off x="3124200" y="5943600"/>
          <a:ext cx="323850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602" r:id="rId9" imgW="165028" imgH="228501" progId="Equation.3">
                  <p:embed/>
                </p:oleObj>
              </mc:Choice>
              <mc:Fallback>
                <p:oleObj r:id="rId9" imgW="165028" imgH="228501" progId="Equation.3">
                  <p:embed/>
                  <p:pic>
                    <p:nvPicPr>
                      <p:cNvPr id="0" name="Object 4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24200" y="5943600"/>
                        <a:ext cx="323850" cy="457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0439" name="Rectangle 46"/>
          <p:cNvSpPr>
            <a:spLocks noChangeArrowheads="1"/>
          </p:cNvSpPr>
          <p:nvPr/>
        </p:nvSpPr>
        <p:spPr bwMode="auto">
          <a:xfrm>
            <a:off x="4495800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0422" name="Object 45"/>
          <p:cNvGraphicFramePr>
            <a:graphicFrameLocks noChangeAspect="1"/>
          </p:cNvGraphicFramePr>
          <p:nvPr/>
        </p:nvGraphicFramePr>
        <p:xfrm>
          <a:off x="3657600" y="6019800"/>
          <a:ext cx="2667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603" r:id="rId11" imgW="152268" imgH="215713" progId="Equation.3">
                  <p:embed/>
                </p:oleObj>
              </mc:Choice>
              <mc:Fallback>
                <p:oleObj r:id="rId11" imgW="152268" imgH="215713" progId="Equation.3">
                  <p:embed/>
                  <p:pic>
                    <p:nvPicPr>
                      <p:cNvPr id="0" name="Object 4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57600" y="6019800"/>
                        <a:ext cx="266700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0440" name="Rectangle 48"/>
          <p:cNvSpPr>
            <a:spLocks noChangeArrowheads="1"/>
          </p:cNvSpPr>
          <p:nvPr/>
        </p:nvSpPr>
        <p:spPr bwMode="auto">
          <a:xfrm>
            <a:off x="4491038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0423" name="Object 47"/>
          <p:cNvGraphicFramePr>
            <a:graphicFrameLocks noChangeAspect="1"/>
          </p:cNvGraphicFramePr>
          <p:nvPr/>
        </p:nvGraphicFramePr>
        <p:xfrm>
          <a:off x="4191000" y="6019800"/>
          <a:ext cx="280988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604" r:id="rId13" imgW="164885" imgH="215619" progId="Equation.3">
                  <p:embed/>
                </p:oleObj>
              </mc:Choice>
              <mc:Fallback>
                <p:oleObj r:id="rId13" imgW="164885" imgH="215619" progId="Equation.3">
                  <p:embed/>
                  <p:pic>
                    <p:nvPicPr>
                      <p:cNvPr id="0" name="Object 4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91000" y="6019800"/>
                        <a:ext cx="280988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0441" name="Rectangle 50"/>
          <p:cNvSpPr>
            <a:spLocks noChangeArrowheads="1"/>
          </p:cNvSpPr>
          <p:nvPr/>
        </p:nvSpPr>
        <p:spPr bwMode="auto">
          <a:xfrm>
            <a:off x="44910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0424" name="Object 49"/>
          <p:cNvGraphicFramePr>
            <a:graphicFrameLocks noChangeAspect="1"/>
          </p:cNvGraphicFramePr>
          <p:nvPr/>
        </p:nvGraphicFramePr>
        <p:xfrm>
          <a:off x="4648200" y="6019800"/>
          <a:ext cx="323850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605" r:id="rId15" imgW="165028" imgH="228501" progId="Equation.3">
                  <p:embed/>
                </p:oleObj>
              </mc:Choice>
              <mc:Fallback>
                <p:oleObj r:id="rId15" imgW="165028" imgH="228501" progId="Equation.3">
                  <p:embed/>
                  <p:pic>
                    <p:nvPicPr>
                      <p:cNvPr id="0" name="Object 4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48200" y="6019800"/>
                        <a:ext cx="323850" cy="457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0442" name="Rectangle 52"/>
          <p:cNvSpPr>
            <a:spLocks noChangeArrowheads="1"/>
          </p:cNvSpPr>
          <p:nvPr/>
        </p:nvSpPr>
        <p:spPr bwMode="auto">
          <a:xfrm>
            <a:off x="4491038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0425" name="Object 51"/>
          <p:cNvGraphicFramePr>
            <a:graphicFrameLocks noChangeAspect="1"/>
          </p:cNvGraphicFramePr>
          <p:nvPr/>
        </p:nvGraphicFramePr>
        <p:xfrm>
          <a:off x="5181600" y="6096000"/>
          <a:ext cx="280988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606" r:id="rId17" imgW="164885" imgH="215619" progId="Equation.3">
                  <p:embed/>
                </p:oleObj>
              </mc:Choice>
              <mc:Fallback>
                <p:oleObj r:id="rId17" imgW="164885" imgH="215619" progId="Equation.3">
                  <p:embed/>
                  <p:pic>
                    <p:nvPicPr>
                      <p:cNvPr id="0" name="Object 5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81600" y="6096000"/>
                        <a:ext cx="280988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0443" name="Rectangle 54"/>
          <p:cNvSpPr>
            <a:spLocks noChangeArrowheads="1"/>
          </p:cNvSpPr>
          <p:nvPr/>
        </p:nvSpPr>
        <p:spPr bwMode="auto">
          <a:xfrm>
            <a:off x="44910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0426" name="Object 53"/>
          <p:cNvGraphicFramePr>
            <a:graphicFrameLocks noChangeAspect="1"/>
          </p:cNvGraphicFramePr>
          <p:nvPr/>
        </p:nvGraphicFramePr>
        <p:xfrm>
          <a:off x="5715000" y="6096000"/>
          <a:ext cx="2698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607" r:id="rId19" imgW="165028" imgH="228501" progId="Equation.3">
                  <p:embed/>
                </p:oleObj>
              </mc:Choice>
              <mc:Fallback>
                <p:oleObj r:id="rId19" imgW="165028" imgH="228501" progId="Equation.3">
                  <p:embed/>
                  <p:pic>
                    <p:nvPicPr>
                      <p:cNvPr id="0" name="Object 5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15000" y="6096000"/>
                        <a:ext cx="2698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0444" name="Rectangle 56"/>
          <p:cNvSpPr>
            <a:spLocks noChangeArrowheads="1"/>
          </p:cNvSpPr>
          <p:nvPr/>
        </p:nvSpPr>
        <p:spPr bwMode="auto">
          <a:xfrm>
            <a:off x="44910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0427" name="Object 55"/>
          <p:cNvGraphicFramePr>
            <a:graphicFrameLocks noChangeAspect="1"/>
          </p:cNvGraphicFramePr>
          <p:nvPr/>
        </p:nvGraphicFramePr>
        <p:xfrm>
          <a:off x="6248400" y="6096000"/>
          <a:ext cx="2698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608" r:id="rId21" imgW="165028" imgH="228501" progId="Equation.3">
                  <p:embed/>
                </p:oleObj>
              </mc:Choice>
              <mc:Fallback>
                <p:oleObj r:id="rId21" imgW="165028" imgH="228501" progId="Equation.3">
                  <p:embed/>
                  <p:pic>
                    <p:nvPicPr>
                      <p:cNvPr id="0" name="Object 5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48400" y="6096000"/>
                        <a:ext cx="2698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0445" name="Rectangle 58"/>
          <p:cNvSpPr>
            <a:spLocks noChangeArrowheads="1"/>
          </p:cNvSpPr>
          <p:nvPr/>
        </p:nvSpPr>
        <p:spPr bwMode="auto">
          <a:xfrm>
            <a:off x="44910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0428" name="Object 57"/>
          <p:cNvGraphicFramePr>
            <a:graphicFrameLocks noChangeAspect="1"/>
          </p:cNvGraphicFramePr>
          <p:nvPr/>
        </p:nvGraphicFramePr>
        <p:xfrm>
          <a:off x="6705600" y="6096000"/>
          <a:ext cx="2698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609" r:id="rId23" imgW="165028" imgH="228501" progId="Equation.3">
                  <p:embed/>
                </p:oleObj>
              </mc:Choice>
              <mc:Fallback>
                <p:oleObj r:id="rId23" imgW="165028" imgH="228501" progId="Equation.3">
                  <p:embed/>
                  <p:pic>
                    <p:nvPicPr>
                      <p:cNvPr id="0" name="Object 5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705600" y="6096000"/>
                        <a:ext cx="2698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0446" name="Rectangle 60"/>
          <p:cNvSpPr>
            <a:spLocks noChangeArrowheads="1"/>
          </p:cNvSpPr>
          <p:nvPr/>
        </p:nvSpPr>
        <p:spPr bwMode="auto">
          <a:xfrm>
            <a:off x="44910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0429" name="Object 59"/>
          <p:cNvGraphicFramePr>
            <a:graphicFrameLocks noChangeAspect="1"/>
          </p:cNvGraphicFramePr>
          <p:nvPr/>
        </p:nvGraphicFramePr>
        <p:xfrm>
          <a:off x="7239000" y="6096000"/>
          <a:ext cx="2698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610" r:id="rId25" imgW="165028" imgH="228501" progId="Equation.3">
                  <p:embed/>
                </p:oleObj>
              </mc:Choice>
              <mc:Fallback>
                <p:oleObj r:id="rId25" imgW="165028" imgH="228501" progId="Equation.3">
                  <p:embed/>
                  <p:pic>
                    <p:nvPicPr>
                      <p:cNvPr id="0" name="Object 5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39000" y="6096000"/>
                        <a:ext cx="2698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DFT</a:t>
            </a:r>
          </a:p>
        </p:txBody>
      </p:sp>
      <p:sp>
        <p:nvSpPr>
          <p:cNvPr id="10240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M is the number of spectral test frequencies and       is the separation between the frequencies</a:t>
            </a:r>
            <a:r>
              <a:rPr lang="en-GB" smtClean="0"/>
              <a:t> </a:t>
            </a:r>
          </a:p>
        </p:txBody>
      </p:sp>
      <p:sp>
        <p:nvSpPr>
          <p:cNvPr id="6145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2CA0D223-2508-4000-9A8A-97033FEAE7E0}" type="slidenum">
              <a:rPr lang="en-GB" altLang="en-US" sz="1400"/>
              <a:pPr eaLnBrk="1" hangingPunct="1"/>
              <a:t>25</a:t>
            </a:fld>
            <a:endParaRPr lang="en-GB" altLang="en-US" sz="1400"/>
          </a:p>
        </p:txBody>
      </p:sp>
      <p:sp>
        <p:nvSpPr>
          <p:cNvPr id="61459" name="Rectangle 5"/>
          <p:cNvSpPr>
            <a:spLocks noChangeArrowheads="1"/>
          </p:cNvSpPr>
          <p:nvPr/>
        </p:nvSpPr>
        <p:spPr bwMode="auto">
          <a:xfrm>
            <a:off x="4343400" y="32813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42" name="Object 4"/>
          <p:cNvGraphicFramePr>
            <a:graphicFrameLocks noChangeAspect="1"/>
          </p:cNvGraphicFramePr>
          <p:nvPr/>
        </p:nvGraphicFramePr>
        <p:xfrm>
          <a:off x="4267200" y="2362200"/>
          <a:ext cx="533400" cy="344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26" r:id="rId4" imgW="457200" imgH="292100" progId="Equation.3">
                  <p:embed/>
                </p:oleObj>
              </mc:Choice>
              <mc:Fallback>
                <p:oleObj r:id="rId4" imgW="457200" imgH="2921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67200" y="2362200"/>
                        <a:ext cx="533400" cy="3444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60" name="Text Box 7"/>
          <p:cNvSpPr txBox="1">
            <a:spLocks noChangeArrowheads="1"/>
          </p:cNvSpPr>
          <p:nvPr/>
        </p:nvSpPr>
        <p:spPr bwMode="auto">
          <a:xfrm>
            <a:off x="7400925" y="4699000"/>
            <a:ext cx="7112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1200">
                <a:solidFill>
                  <a:schemeClr val="bg2"/>
                </a:solidFill>
              </a:rPr>
              <a:t>Real</a:t>
            </a:r>
          </a:p>
        </p:txBody>
      </p:sp>
      <p:grpSp>
        <p:nvGrpSpPr>
          <p:cNvPr id="61461" name="Group 31"/>
          <p:cNvGrpSpPr>
            <a:grpSpLocks/>
          </p:cNvGrpSpPr>
          <p:nvPr/>
        </p:nvGrpSpPr>
        <p:grpSpPr bwMode="auto">
          <a:xfrm>
            <a:off x="5029200" y="3505200"/>
            <a:ext cx="2465388" cy="2513013"/>
            <a:chOff x="3168" y="2208"/>
            <a:chExt cx="1553" cy="1583"/>
          </a:xfrm>
        </p:grpSpPr>
        <p:sp>
          <p:nvSpPr>
            <p:cNvPr id="61475" name="Line 9"/>
            <p:cNvSpPr>
              <a:spLocks noChangeShapeType="1"/>
            </p:cNvSpPr>
            <p:nvPr/>
          </p:nvSpPr>
          <p:spPr bwMode="auto">
            <a:xfrm flipV="1">
              <a:off x="3936" y="2330"/>
              <a:ext cx="0" cy="137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476" name="Line 10"/>
            <p:cNvSpPr>
              <a:spLocks noChangeShapeType="1"/>
            </p:cNvSpPr>
            <p:nvPr/>
          </p:nvSpPr>
          <p:spPr bwMode="auto">
            <a:xfrm>
              <a:off x="3168" y="3039"/>
              <a:ext cx="151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477" name="Oval 11"/>
            <p:cNvSpPr>
              <a:spLocks noChangeArrowheads="1"/>
            </p:cNvSpPr>
            <p:nvPr/>
          </p:nvSpPr>
          <p:spPr bwMode="auto">
            <a:xfrm>
              <a:off x="3334" y="2500"/>
              <a:ext cx="1199" cy="1078"/>
            </a:xfrm>
            <a:prstGeom prst="ellips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61478" name="Text Box 12"/>
            <p:cNvSpPr txBox="1">
              <a:spLocks noChangeArrowheads="1"/>
            </p:cNvSpPr>
            <p:nvPr/>
          </p:nvSpPr>
          <p:spPr bwMode="auto">
            <a:xfrm>
              <a:off x="3947" y="2330"/>
              <a:ext cx="149" cy="1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j</a:t>
              </a:r>
            </a:p>
          </p:txBody>
        </p:sp>
        <p:sp>
          <p:nvSpPr>
            <p:cNvPr id="61479" name="Text Box 13"/>
            <p:cNvSpPr txBox="1">
              <a:spLocks noChangeArrowheads="1"/>
            </p:cNvSpPr>
            <p:nvPr/>
          </p:nvSpPr>
          <p:spPr bwMode="auto">
            <a:xfrm>
              <a:off x="3904" y="3557"/>
              <a:ext cx="202" cy="2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-j</a:t>
              </a:r>
            </a:p>
          </p:txBody>
        </p:sp>
        <p:sp>
          <p:nvSpPr>
            <p:cNvPr id="61480" name="Text Box 14"/>
            <p:cNvSpPr txBox="1">
              <a:spLocks noChangeArrowheads="1"/>
            </p:cNvSpPr>
            <p:nvPr/>
          </p:nvSpPr>
          <p:spPr bwMode="auto">
            <a:xfrm>
              <a:off x="4491" y="3019"/>
              <a:ext cx="149" cy="1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1</a:t>
              </a:r>
            </a:p>
          </p:txBody>
        </p:sp>
        <p:sp>
          <p:nvSpPr>
            <p:cNvPr id="61481" name="Text Box 15"/>
            <p:cNvSpPr txBox="1">
              <a:spLocks noChangeArrowheads="1"/>
            </p:cNvSpPr>
            <p:nvPr/>
          </p:nvSpPr>
          <p:spPr bwMode="auto">
            <a:xfrm>
              <a:off x="3195" y="3008"/>
              <a:ext cx="208" cy="1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-1</a:t>
              </a:r>
            </a:p>
          </p:txBody>
        </p:sp>
        <p:sp>
          <p:nvSpPr>
            <p:cNvPr id="61482" name="Text Box 16"/>
            <p:cNvSpPr txBox="1">
              <a:spLocks noChangeArrowheads="1"/>
            </p:cNvSpPr>
            <p:nvPr/>
          </p:nvSpPr>
          <p:spPr bwMode="auto">
            <a:xfrm>
              <a:off x="3744" y="2208"/>
              <a:ext cx="672" cy="18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Imaginary</a:t>
              </a:r>
            </a:p>
          </p:txBody>
        </p:sp>
        <p:sp>
          <p:nvSpPr>
            <p:cNvPr id="61483" name="Line 17"/>
            <p:cNvSpPr>
              <a:spLocks noChangeShapeType="1"/>
            </p:cNvSpPr>
            <p:nvPr/>
          </p:nvSpPr>
          <p:spPr bwMode="auto">
            <a:xfrm>
              <a:off x="3360" y="2874"/>
              <a:ext cx="1146" cy="33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484" name="Line 18"/>
            <p:cNvSpPr>
              <a:spLocks noChangeShapeType="1"/>
            </p:cNvSpPr>
            <p:nvPr/>
          </p:nvSpPr>
          <p:spPr bwMode="auto">
            <a:xfrm>
              <a:off x="3663" y="2559"/>
              <a:ext cx="539" cy="96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485" name="Line 19"/>
            <p:cNvSpPr>
              <a:spLocks noChangeShapeType="1"/>
            </p:cNvSpPr>
            <p:nvPr/>
          </p:nvSpPr>
          <p:spPr bwMode="auto">
            <a:xfrm flipV="1">
              <a:off x="3381" y="2852"/>
              <a:ext cx="1114" cy="37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486" name="Line 20"/>
            <p:cNvSpPr>
              <a:spLocks noChangeShapeType="1"/>
            </p:cNvSpPr>
            <p:nvPr/>
          </p:nvSpPr>
          <p:spPr bwMode="auto">
            <a:xfrm flipV="1">
              <a:off x="3642" y="2570"/>
              <a:ext cx="576" cy="94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487" name="Text Box 21"/>
            <p:cNvSpPr txBox="1">
              <a:spLocks noChangeArrowheads="1"/>
            </p:cNvSpPr>
            <p:nvPr/>
          </p:nvSpPr>
          <p:spPr bwMode="auto">
            <a:xfrm>
              <a:off x="4170" y="2404"/>
              <a:ext cx="234" cy="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61488" name="Text Box 22"/>
            <p:cNvSpPr txBox="1">
              <a:spLocks noChangeArrowheads="1"/>
            </p:cNvSpPr>
            <p:nvPr/>
          </p:nvSpPr>
          <p:spPr bwMode="auto">
            <a:xfrm>
              <a:off x="4431" y="2639"/>
              <a:ext cx="217" cy="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61489" name="Text Box 23"/>
            <p:cNvSpPr txBox="1">
              <a:spLocks noChangeArrowheads="1"/>
            </p:cNvSpPr>
            <p:nvPr/>
          </p:nvSpPr>
          <p:spPr bwMode="auto">
            <a:xfrm>
              <a:off x="4421" y="3215"/>
              <a:ext cx="225" cy="2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61490" name="Text Box 24"/>
            <p:cNvSpPr txBox="1">
              <a:spLocks noChangeArrowheads="1"/>
            </p:cNvSpPr>
            <p:nvPr/>
          </p:nvSpPr>
          <p:spPr bwMode="auto">
            <a:xfrm>
              <a:off x="4143" y="3503"/>
              <a:ext cx="234" cy="2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61491" name="Text Box 26"/>
            <p:cNvSpPr txBox="1">
              <a:spLocks noChangeArrowheads="1"/>
            </p:cNvSpPr>
            <p:nvPr/>
          </p:nvSpPr>
          <p:spPr bwMode="auto">
            <a:xfrm>
              <a:off x="3221" y="2650"/>
              <a:ext cx="217" cy="20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61492" name="Text Box 27"/>
            <p:cNvSpPr txBox="1">
              <a:spLocks noChangeArrowheads="1"/>
            </p:cNvSpPr>
            <p:nvPr/>
          </p:nvSpPr>
          <p:spPr bwMode="auto">
            <a:xfrm>
              <a:off x="3210" y="3221"/>
              <a:ext cx="225" cy="2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61493" name="Text Box 28"/>
            <p:cNvSpPr txBox="1">
              <a:spLocks noChangeArrowheads="1"/>
            </p:cNvSpPr>
            <p:nvPr/>
          </p:nvSpPr>
          <p:spPr bwMode="auto">
            <a:xfrm>
              <a:off x="3509" y="3482"/>
              <a:ext cx="226" cy="2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61494" name="Text Box 29"/>
            <p:cNvSpPr txBox="1">
              <a:spLocks noChangeArrowheads="1"/>
            </p:cNvSpPr>
            <p:nvPr/>
          </p:nvSpPr>
          <p:spPr bwMode="auto">
            <a:xfrm>
              <a:off x="4495" y="2852"/>
              <a:ext cx="226" cy="2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61495" name="Line 30"/>
            <p:cNvSpPr>
              <a:spLocks noChangeShapeType="1"/>
            </p:cNvSpPr>
            <p:nvPr/>
          </p:nvSpPr>
          <p:spPr bwMode="auto">
            <a:xfrm>
              <a:off x="3935" y="3039"/>
              <a:ext cx="592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1462" name="Rectangle 33"/>
          <p:cNvSpPr>
            <a:spLocks noChangeArrowheads="1"/>
          </p:cNvSpPr>
          <p:nvPr/>
        </p:nvSpPr>
        <p:spPr bwMode="auto">
          <a:xfrm>
            <a:off x="4033838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43" name="Object 32"/>
          <p:cNvGraphicFramePr>
            <a:graphicFrameLocks noChangeAspect="1"/>
          </p:cNvGraphicFramePr>
          <p:nvPr/>
        </p:nvGraphicFramePr>
        <p:xfrm>
          <a:off x="1981200" y="3352800"/>
          <a:ext cx="1076325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27" r:id="rId6" imgW="1079500" imgH="787400" progId="Equation.3">
                  <p:embed/>
                </p:oleObj>
              </mc:Choice>
              <mc:Fallback>
                <p:oleObj r:id="rId6" imgW="1079500" imgH="787400" progId="Equation.3">
                  <p:embed/>
                  <p:pic>
                    <p:nvPicPr>
                      <p:cNvPr id="0" name="Object 3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81200" y="3352800"/>
                        <a:ext cx="1076325" cy="790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63" name="Rectangle 35"/>
          <p:cNvSpPr>
            <a:spLocks noChangeArrowheads="1"/>
          </p:cNvSpPr>
          <p:nvPr/>
        </p:nvSpPr>
        <p:spPr bwMode="auto">
          <a:xfrm>
            <a:off x="3810000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44" name="Object 34"/>
          <p:cNvGraphicFramePr>
            <a:graphicFrameLocks noChangeAspect="1"/>
          </p:cNvGraphicFramePr>
          <p:nvPr/>
        </p:nvGraphicFramePr>
        <p:xfrm>
          <a:off x="2057400" y="4343400"/>
          <a:ext cx="1524000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28" r:id="rId8" imgW="1524000" imgH="787400" progId="Equation.3">
                  <p:embed/>
                </p:oleObj>
              </mc:Choice>
              <mc:Fallback>
                <p:oleObj r:id="rId8" imgW="1524000" imgH="787400" progId="Equation.3">
                  <p:embed/>
                  <p:pic>
                    <p:nvPicPr>
                      <p:cNvPr id="0" name="Object 3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7400" y="4343400"/>
                        <a:ext cx="1524000" cy="790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64" name="Rectangle 37"/>
          <p:cNvSpPr>
            <a:spLocks noChangeArrowheads="1"/>
          </p:cNvSpPr>
          <p:nvPr/>
        </p:nvSpPr>
        <p:spPr bwMode="auto">
          <a:xfrm>
            <a:off x="3790950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45" name="Object 36"/>
          <p:cNvGraphicFramePr>
            <a:graphicFrameLocks noChangeAspect="1"/>
          </p:cNvGraphicFramePr>
          <p:nvPr/>
        </p:nvGraphicFramePr>
        <p:xfrm>
          <a:off x="2057400" y="5334000"/>
          <a:ext cx="1562100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29" r:id="rId10" imgW="1562100" imgH="787400" progId="Equation.3">
                  <p:embed/>
                </p:oleObj>
              </mc:Choice>
              <mc:Fallback>
                <p:oleObj r:id="rId10" imgW="1562100" imgH="787400" progId="Equation.3">
                  <p:embed/>
                  <p:pic>
                    <p:nvPicPr>
                      <p:cNvPr id="0" name="Object 3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7400" y="5334000"/>
                        <a:ext cx="1562100" cy="790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65" name="Rectangle 39"/>
          <p:cNvSpPr>
            <a:spLocks noChangeArrowheads="1"/>
          </p:cNvSpPr>
          <p:nvPr/>
        </p:nvSpPr>
        <p:spPr bwMode="auto">
          <a:xfrm>
            <a:off x="4486275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46" name="Object 38"/>
          <p:cNvGraphicFramePr>
            <a:graphicFrameLocks noChangeAspect="1"/>
          </p:cNvGraphicFramePr>
          <p:nvPr/>
        </p:nvGraphicFramePr>
        <p:xfrm>
          <a:off x="7239000" y="4572000"/>
          <a:ext cx="225425" cy="314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30" r:id="rId12" imgW="165028" imgH="228501" progId="Equation.3">
                  <p:embed/>
                </p:oleObj>
              </mc:Choice>
              <mc:Fallback>
                <p:oleObj r:id="rId12" imgW="165028" imgH="228501" progId="Equation.3">
                  <p:embed/>
                  <p:pic>
                    <p:nvPicPr>
                      <p:cNvPr id="0" name="Object 3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39000" y="4572000"/>
                        <a:ext cx="225425" cy="3143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66" name="Rectangle 41"/>
          <p:cNvSpPr>
            <a:spLocks noChangeArrowheads="1"/>
          </p:cNvSpPr>
          <p:nvPr/>
        </p:nvSpPr>
        <p:spPr bwMode="auto">
          <a:xfrm>
            <a:off x="44910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47" name="Object 40"/>
          <p:cNvGraphicFramePr>
            <a:graphicFrameLocks noChangeAspect="1"/>
          </p:cNvGraphicFramePr>
          <p:nvPr/>
        </p:nvGraphicFramePr>
        <p:xfrm>
          <a:off x="7086600" y="4267200"/>
          <a:ext cx="242888" cy="342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31" r:id="rId14" imgW="152268" imgH="215713" progId="Equation.3">
                  <p:embed/>
                </p:oleObj>
              </mc:Choice>
              <mc:Fallback>
                <p:oleObj r:id="rId14" imgW="152268" imgH="215713" progId="Equation.3">
                  <p:embed/>
                  <p:pic>
                    <p:nvPicPr>
                      <p:cNvPr id="0" name="Object 4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86600" y="4267200"/>
                        <a:ext cx="242888" cy="3429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67" name="Rectangle 43"/>
          <p:cNvSpPr>
            <a:spLocks noChangeArrowheads="1"/>
          </p:cNvSpPr>
          <p:nvPr/>
        </p:nvSpPr>
        <p:spPr bwMode="auto">
          <a:xfrm>
            <a:off x="4476750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48" name="Object 42"/>
          <p:cNvGraphicFramePr>
            <a:graphicFrameLocks noChangeAspect="1"/>
          </p:cNvGraphicFramePr>
          <p:nvPr/>
        </p:nvGraphicFramePr>
        <p:xfrm>
          <a:off x="6629400" y="3810000"/>
          <a:ext cx="285750" cy="342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32" r:id="rId16" imgW="177569" imgH="215619" progId="Equation.3">
                  <p:embed/>
                </p:oleObj>
              </mc:Choice>
              <mc:Fallback>
                <p:oleObj r:id="rId16" imgW="177569" imgH="215619" progId="Equation.3">
                  <p:embed/>
                  <p:pic>
                    <p:nvPicPr>
                      <p:cNvPr id="0" name="Object 4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29400" y="3810000"/>
                        <a:ext cx="285750" cy="3429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68" name="Rectangle 45"/>
          <p:cNvSpPr>
            <a:spLocks noChangeArrowheads="1"/>
          </p:cNvSpPr>
          <p:nvPr/>
        </p:nvSpPr>
        <p:spPr bwMode="auto">
          <a:xfrm>
            <a:off x="4486275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49" name="Object 44"/>
          <p:cNvGraphicFramePr>
            <a:graphicFrameLocks noChangeAspect="1"/>
          </p:cNvGraphicFramePr>
          <p:nvPr/>
        </p:nvGraphicFramePr>
        <p:xfrm>
          <a:off x="5562600" y="3810000"/>
          <a:ext cx="250825" cy="347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33" r:id="rId18" imgW="165028" imgH="228501" progId="Equation.3">
                  <p:embed/>
                </p:oleObj>
              </mc:Choice>
              <mc:Fallback>
                <p:oleObj r:id="rId18" imgW="165028" imgH="228501" progId="Equation.3">
                  <p:embed/>
                  <p:pic>
                    <p:nvPicPr>
                      <p:cNvPr id="0" name="Object 4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62600" y="3810000"/>
                        <a:ext cx="250825" cy="3476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69" name="Rectangle 47"/>
          <p:cNvSpPr>
            <a:spLocks noChangeArrowheads="1"/>
          </p:cNvSpPr>
          <p:nvPr/>
        </p:nvSpPr>
        <p:spPr bwMode="auto">
          <a:xfrm>
            <a:off x="44910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50" name="Object 46"/>
          <p:cNvGraphicFramePr>
            <a:graphicFrameLocks noChangeAspect="1"/>
          </p:cNvGraphicFramePr>
          <p:nvPr/>
        </p:nvGraphicFramePr>
        <p:xfrm>
          <a:off x="5075238" y="4343400"/>
          <a:ext cx="263525" cy="342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34" name="Equation" r:id="rId20" imgW="164880" imgH="215640" progId="Equation.3">
                  <p:embed/>
                </p:oleObj>
              </mc:Choice>
              <mc:Fallback>
                <p:oleObj name="Equation" r:id="rId20" imgW="164880" imgH="215640" progId="Equation.3">
                  <p:embed/>
                  <p:pic>
                    <p:nvPicPr>
                      <p:cNvPr id="0" name="Object 4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75238" y="4343400"/>
                        <a:ext cx="263525" cy="3429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70" name="Rectangle 49"/>
          <p:cNvSpPr>
            <a:spLocks noChangeArrowheads="1"/>
          </p:cNvSpPr>
          <p:nvPr/>
        </p:nvSpPr>
        <p:spPr bwMode="auto">
          <a:xfrm>
            <a:off x="4486275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51" name="Object 48"/>
          <p:cNvGraphicFramePr>
            <a:graphicFrameLocks noChangeAspect="1"/>
          </p:cNvGraphicFramePr>
          <p:nvPr/>
        </p:nvGraphicFramePr>
        <p:xfrm>
          <a:off x="5105400" y="5029200"/>
          <a:ext cx="250825" cy="347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35" r:id="rId22" imgW="165028" imgH="228501" progId="Equation.3">
                  <p:embed/>
                </p:oleObj>
              </mc:Choice>
              <mc:Fallback>
                <p:oleObj r:id="rId22" imgW="165028" imgH="228501" progId="Equation.3">
                  <p:embed/>
                  <p:pic>
                    <p:nvPicPr>
                      <p:cNvPr id="0" name="Object 4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05400" y="5029200"/>
                        <a:ext cx="250825" cy="3476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71" name="Rectangle 51"/>
          <p:cNvSpPr>
            <a:spLocks noChangeArrowheads="1"/>
          </p:cNvSpPr>
          <p:nvPr/>
        </p:nvSpPr>
        <p:spPr bwMode="auto">
          <a:xfrm>
            <a:off x="4486275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52" name="Object 50"/>
          <p:cNvGraphicFramePr>
            <a:graphicFrameLocks noChangeAspect="1"/>
          </p:cNvGraphicFramePr>
          <p:nvPr/>
        </p:nvGraphicFramePr>
        <p:xfrm>
          <a:off x="5638800" y="5562600"/>
          <a:ext cx="274638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36" r:id="rId24" imgW="165028" imgH="228501" progId="Equation.3">
                  <p:embed/>
                </p:oleObj>
              </mc:Choice>
              <mc:Fallback>
                <p:oleObj r:id="rId24" imgW="165028" imgH="228501" progId="Equation.3">
                  <p:embed/>
                  <p:pic>
                    <p:nvPicPr>
                      <p:cNvPr id="0" name="Object 5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38800" y="5562600"/>
                        <a:ext cx="274638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72" name="Rectangle 53"/>
          <p:cNvSpPr>
            <a:spLocks noChangeArrowheads="1"/>
          </p:cNvSpPr>
          <p:nvPr/>
        </p:nvSpPr>
        <p:spPr bwMode="auto">
          <a:xfrm>
            <a:off x="4476750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53" name="Object 52"/>
          <p:cNvGraphicFramePr>
            <a:graphicFrameLocks noChangeAspect="1"/>
          </p:cNvGraphicFramePr>
          <p:nvPr/>
        </p:nvGraphicFramePr>
        <p:xfrm>
          <a:off x="6705600" y="5562600"/>
          <a:ext cx="3048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37" r:id="rId26" imgW="177646" imgH="228402" progId="Equation.3">
                  <p:embed/>
                </p:oleObj>
              </mc:Choice>
              <mc:Fallback>
                <p:oleObj r:id="rId26" imgW="177646" imgH="228402" progId="Equation.3">
                  <p:embed/>
                  <p:pic>
                    <p:nvPicPr>
                      <p:cNvPr id="0" name="Object 5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705600" y="5562600"/>
                        <a:ext cx="304800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73" name="Rectangle 55"/>
          <p:cNvSpPr>
            <a:spLocks noChangeArrowheads="1"/>
          </p:cNvSpPr>
          <p:nvPr/>
        </p:nvSpPr>
        <p:spPr bwMode="auto">
          <a:xfrm>
            <a:off x="4486275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54" name="Object 54"/>
          <p:cNvGraphicFramePr>
            <a:graphicFrameLocks noChangeAspect="1"/>
          </p:cNvGraphicFramePr>
          <p:nvPr/>
        </p:nvGraphicFramePr>
        <p:xfrm>
          <a:off x="7162800" y="4953000"/>
          <a:ext cx="250825" cy="347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38" r:id="rId28" imgW="165028" imgH="228501" progId="Equation.3">
                  <p:embed/>
                </p:oleObj>
              </mc:Choice>
              <mc:Fallback>
                <p:oleObj r:id="rId28" imgW="165028" imgH="228501" progId="Equation.3">
                  <p:embed/>
                  <p:pic>
                    <p:nvPicPr>
                      <p:cNvPr id="0" name="Object 5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162800" y="4953000"/>
                        <a:ext cx="250825" cy="3476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456" name="Text Box 56"/>
          <p:cNvSpPr txBox="1">
            <a:spLocks noChangeArrowheads="1"/>
          </p:cNvSpPr>
          <p:nvPr/>
        </p:nvSpPr>
        <p:spPr bwMode="auto">
          <a:xfrm>
            <a:off x="7010400" y="3048000"/>
            <a:ext cx="1997075" cy="95567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2000">
                <a:solidFill>
                  <a:schemeClr val="bg2"/>
                </a:solidFill>
                <a:cs typeface="Times New Roman" pitchFamily="18" charset="0"/>
              </a:rPr>
              <a:t>M equal portions, 9 in this case</a:t>
            </a:r>
            <a:r>
              <a:rPr lang="en-GB" altLang="en-US">
                <a:solidFill>
                  <a:schemeClr val="bg2"/>
                </a:solidFill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56" grpId="0" animBg="1" autoUpdateAnimBg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DFT</a:t>
            </a:r>
          </a:p>
        </p:txBody>
      </p:sp>
      <p:sp>
        <p:nvSpPr>
          <p:cNvPr id="1054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What happens if we go beyond </a:t>
            </a:r>
            <a:r>
              <a:rPr lang="en-GB" sz="24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</a:t>
            </a:r>
            <a:r>
              <a:rPr lang="en-GB" sz="24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=0.5</a:t>
            </a:r>
            <a:r>
              <a:rPr lang="en-GB" sz="2400" smtClean="0">
                <a:cs typeface="Times New Roman" pitchFamily="18" charset="0"/>
              </a:rPr>
              <a:t>, but are still within the base period of the spectrum?</a:t>
            </a:r>
            <a:r>
              <a:rPr lang="en-GB" sz="2400" smtClean="0"/>
              <a:t> </a:t>
            </a:r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The                    values  beyond </a:t>
            </a:r>
            <a:r>
              <a:rPr lang="en-GB" sz="24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</a:t>
            </a:r>
            <a:r>
              <a:rPr lang="en-GB" sz="24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=0.5</a:t>
            </a:r>
            <a:r>
              <a:rPr lang="en-GB" sz="2400" smtClean="0">
                <a:cs typeface="Times New Roman" pitchFamily="18" charset="0"/>
              </a:rPr>
              <a:t>  are the equivalent of negative frequencies, their ordering can be a little tricky.</a:t>
            </a:r>
            <a:r>
              <a:rPr lang="en-GB" sz="2800" smtClean="0"/>
              <a:t> </a:t>
            </a:r>
          </a:p>
        </p:txBody>
      </p:sp>
      <p:sp>
        <p:nvSpPr>
          <p:cNvPr id="6247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1DA4977-D5BD-4EEA-B74E-80914037EDF5}" type="slidenum">
              <a:rPr lang="en-GB" altLang="en-US" sz="1400"/>
              <a:pPr eaLnBrk="1" hangingPunct="1"/>
              <a:t>26</a:t>
            </a:fld>
            <a:endParaRPr lang="en-GB" altLang="en-US" sz="1400"/>
          </a:p>
        </p:txBody>
      </p:sp>
      <p:sp>
        <p:nvSpPr>
          <p:cNvPr id="62476" name="Rectangle 5"/>
          <p:cNvSpPr>
            <a:spLocks noChangeArrowheads="1"/>
          </p:cNvSpPr>
          <p:nvPr/>
        </p:nvSpPr>
        <p:spPr bwMode="auto">
          <a:xfrm>
            <a:off x="3757613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246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23186578"/>
              </p:ext>
            </p:extLst>
          </p:nvPr>
        </p:nvGraphicFramePr>
        <p:xfrm>
          <a:off x="1561147" y="3050108"/>
          <a:ext cx="1196340" cy="36725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542" name="Equation" r:id="rId3" imgW="736560" imgH="228600" progId="Equation.3">
                  <p:embed/>
                </p:oleObj>
              </mc:Choice>
              <mc:Fallback>
                <p:oleObj name="Equation" r:id="rId3" imgW="736560" imgH="2286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61147" y="3050108"/>
                        <a:ext cx="1196340" cy="367259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2477" name="Rectangle 7"/>
          <p:cNvSpPr>
            <a:spLocks noChangeArrowheads="1"/>
          </p:cNvSpPr>
          <p:nvPr/>
        </p:nvSpPr>
        <p:spPr bwMode="auto">
          <a:xfrm>
            <a:off x="3281363" y="31242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2467" name="Object 6"/>
          <p:cNvGraphicFramePr>
            <a:graphicFrameLocks noChangeAspect="1"/>
          </p:cNvGraphicFramePr>
          <p:nvPr/>
        </p:nvGraphicFramePr>
        <p:xfrm>
          <a:off x="1524000" y="4419600"/>
          <a:ext cx="2581275" cy="609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543" r:id="rId5" imgW="2578100" imgH="609600" progId="Equation.3">
                  <p:embed/>
                </p:oleObj>
              </mc:Choice>
              <mc:Fallback>
                <p:oleObj r:id="rId5" imgW="2578100" imgH="6096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0" y="4419600"/>
                        <a:ext cx="2581275" cy="609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2478" name="Rectangle 9"/>
          <p:cNvSpPr>
            <a:spLocks noChangeArrowheads="1"/>
          </p:cNvSpPr>
          <p:nvPr/>
        </p:nvSpPr>
        <p:spPr bwMode="auto">
          <a:xfrm>
            <a:off x="3338513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2468" name="Object 8"/>
          <p:cNvGraphicFramePr>
            <a:graphicFrameLocks noChangeAspect="1"/>
          </p:cNvGraphicFramePr>
          <p:nvPr/>
        </p:nvGraphicFramePr>
        <p:xfrm>
          <a:off x="1524000" y="5029200"/>
          <a:ext cx="2466975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544" r:id="rId7" imgW="2463800" imgH="787400" progId="Equation.3">
                  <p:embed/>
                </p:oleObj>
              </mc:Choice>
              <mc:Fallback>
                <p:oleObj r:id="rId7" imgW="2463800" imgH="7874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0" y="5029200"/>
                        <a:ext cx="2466975" cy="790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2479" name="Rectangle 11"/>
          <p:cNvSpPr>
            <a:spLocks noChangeArrowheads="1"/>
          </p:cNvSpPr>
          <p:nvPr/>
        </p:nvSpPr>
        <p:spPr bwMode="auto">
          <a:xfrm>
            <a:off x="3281363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2469" name="Object 10"/>
          <p:cNvGraphicFramePr>
            <a:graphicFrameLocks noChangeAspect="1"/>
          </p:cNvGraphicFramePr>
          <p:nvPr/>
        </p:nvGraphicFramePr>
        <p:xfrm>
          <a:off x="1524000" y="5867400"/>
          <a:ext cx="2581275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545" r:id="rId9" imgW="2578100" imgH="787400" progId="Equation.3">
                  <p:embed/>
                </p:oleObj>
              </mc:Choice>
              <mc:Fallback>
                <p:oleObj r:id="rId9" imgW="2578100" imgH="787400" progId="Equation.3">
                  <p:embed/>
                  <p:pic>
                    <p:nvPicPr>
                      <p:cNvPr id="0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0" y="5867400"/>
                        <a:ext cx="2581275" cy="790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2480" name="Rectangle 13"/>
          <p:cNvSpPr>
            <a:spLocks noChangeArrowheads="1"/>
          </p:cNvSpPr>
          <p:nvPr/>
        </p:nvSpPr>
        <p:spPr bwMode="auto">
          <a:xfrm>
            <a:off x="3300413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2470" name="Object 12"/>
          <p:cNvGraphicFramePr>
            <a:graphicFrameLocks noChangeAspect="1"/>
          </p:cNvGraphicFramePr>
          <p:nvPr/>
        </p:nvGraphicFramePr>
        <p:xfrm>
          <a:off x="5257800" y="4953000"/>
          <a:ext cx="2543175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546" r:id="rId11" imgW="2540000" imgH="787400" progId="Equation.3">
                  <p:embed/>
                </p:oleObj>
              </mc:Choice>
              <mc:Fallback>
                <p:oleObj r:id="rId11" imgW="2540000" imgH="787400" progId="Equation.3">
                  <p:embed/>
                  <p:pic>
                    <p:nvPicPr>
                      <p:cNvPr id="0" name="Object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57800" y="4953000"/>
                        <a:ext cx="2543175" cy="790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2481" name="Rectangle 15"/>
          <p:cNvSpPr>
            <a:spLocks noChangeArrowheads="1"/>
          </p:cNvSpPr>
          <p:nvPr/>
        </p:nvSpPr>
        <p:spPr bwMode="auto">
          <a:xfrm>
            <a:off x="3290888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2471" name="Object 14"/>
          <p:cNvGraphicFramePr>
            <a:graphicFrameLocks noChangeAspect="1"/>
          </p:cNvGraphicFramePr>
          <p:nvPr/>
        </p:nvGraphicFramePr>
        <p:xfrm>
          <a:off x="5257800" y="5791200"/>
          <a:ext cx="2562225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547" r:id="rId13" imgW="2565400" imgH="787400" progId="Equation.3">
                  <p:embed/>
                </p:oleObj>
              </mc:Choice>
              <mc:Fallback>
                <p:oleObj r:id="rId13" imgW="2565400" imgH="787400" progId="Equation.3">
                  <p:embed/>
                  <p:pic>
                    <p:nvPicPr>
                      <p:cNvPr id="0" name="Object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57800" y="5791200"/>
                        <a:ext cx="2562225" cy="790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Definition of the DFT</a:t>
            </a:r>
            <a:r>
              <a:rPr lang="en-GB" smtClean="0"/>
              <a:t> </a:t>
            </a:r>
          </a:p>
        </p:txBody>
      </p:sp>
      <p:sp>
        <p:nvSpPr>
          <p:cNvPr id="1064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sz="2400" smtClean="0">
                <a:cs typeface="Times New Roman" pitchFamily="18" charset="0"/>
              </a:rPr>
              <a:t>If we make the restrictive assumptions that:</a:t>
            </a:r>
          </a:p>
          <a:p>
            <a:pPr algn="just" eaLnBrk="1" hangingPunct="1">
              <a:defRPr/>
            </a:pPr>
            <a:r>
              <a:rPr lang="en-GB" sz="2400" smtClean="0">
                <a:cs typeface="Times New Roman" pitchFamily="18" charset="0"/>
              </a:rPr>
              <a:t>         is causal i.e.</a:t>
            </a:r>
          </a:p>
          <a:p>
            <a:pPr algn="just" eaLnBrk="1" hangingPunct="1">
              <a:defRPr/>
            </a:pPr>
            <a:r>
              <a:rPr lang="en-GB" sz="2400" smtClean="0">
                <a:cs typeface="Times New Roman" pitchFamily="18" charset="0"/>
              </a:rPr>
              <a:t>         is duration limited to </a:t>
            </a:r>
            <a:r>
              <a:rPr lang="en-GB" sz="24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en-GB" sz="2400" smtClean="0">
                <a:cs typeface="Times New Roman" pitchFamily="18" charset="0"/>
              </a:rPr>
              <a:t> samples</a:t>
            </a:r>
          </a:p>
          <a:p>
            <a:pPr eaLnBrk="1" hangingPunct="1">
              <a:defRPr/>
            </a:pPr>
            <a:endParaRPr lang="en-GB" sz="2400" smtClean="0"/>
          </a:p>
        </p:txBody>
      </p:sp>
      <p:sp>
        <p:nvSpPr>
          <p:cNvPr id="6349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05A34FB1-D11F-45A6-B808-FDA790940D6D}" type="slidenum">
              <a:rPr lang="en-GB" altLang="en-US" sz="1400"/>
              <a:pPr eaLnBrk="1" hangingPunct="1"/>
              <a:t>27</a:t>
            </a:fld>
            <a:endParaRPr lang="en-GB" altLang="en-US" sz="1400"/>
          </a:p>
        </p:txBody>
      </p:sp>
      <p:sp>
        <p:nvSpPr>
          <p:cNvPr id="63497" name="Rectangle 5"/>
          <p:cNvSpPr>
            <a:spLocks noChangeArrowheads="1"/>
          </p:cNvSpPr>
          <p:nvPr/>
        </p:nvSpPr>
        <p:spPr bwMode="auto">
          <a:xfrm>
            <a:off x="4271963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3490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11924226"/>
              </p:ext>
            </p:extLst>
          </p:nvPr>
        </p:nvGraphicFramePr>
        <p:xfrm>
          <a:off x="1000125" y="2743200"/>
          <a:ext cx="6000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535" r:id="rId3" imgW="596900" imgH="381000" progId="Equation.3">
                  <p:embed/>
                </p:oleObj>
              </mc:Choice>
              <mc:Fallback>
                <p:oleObj r:id="rId3" imgW="596900" imgH="3810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00125" y="2743200"/>
                        <a:ext cx="6000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3498" name="Rectangle 7"/>
          <p:cNvSpPr>
            <a:spLocks noChangeArrowheads="1"/>
          </p:cNvSpPr>
          <p:nvPr/>
        </p:nvSpPr>
        <p:spPr bwMode="auto">
          <a:xfrm>
            <a:off x="4224338" y="32766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3491" name="Object 6"/>
          <p:cNvGraphicFramePr>
            <a:graphicFrameLocks noChangeAspect="1"/>
          </p:cNvGraphicFramePr>
          <p:nvPr/>
        </p:nvGraphicFramePr>
        <p:xfrm>
          <a:off x="4572000" y="2819400"/>
          <a:ext cx="695325" cy="30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536" r:id="rId5" imgW="698197" imgH="304668" progId="Equation.3">
                  <p:embed/>
                </p:oleObj>
              </mc:Choice>
              <mc:Fallback>
                <p:oleObj r:id="rId5" imgW="698197" imgH="304668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72000" y="2819400"/>
                        <a:ext cx="695325" cy="304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3499" name="Rectangle 9"/>
          <p:cNvSpPr>
            <a:spLocks noChangeArrowheads="1"/>
          </p:cNvSpPr>
          <p:nvPr/>
        </p:nvSpPr>
        <p:spPr bwMode="auto">
          <a:xfrm>
            <a:off x="4271963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3492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01980506"/>
              </p:ext>
            </p:extLst>
          </p:nvPr>
        </p:nvGraphicFramePr>
        <p:xfrm>
          <a:off x="1000124" y="3124200"/>
          <a:ext cx="6000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537" r:id="rId7" imgW="596900" imgH="381000" progId="Equation.3">
                  <p:embed/>
                </p:oleObj>
              </mc:Choice>
              <mc:Fallback>
                <p:oleObj r:id="rId7" imgW="596900" imgH="3810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00124" y="3124200"/>
                        <a:ext cx="6000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63500" name="Group 10"/>
          <p:cNvGrpSpPr>
            <a:grpSpLocks/>
          </p:cNvGrpSpPr>
          <p:nvPr/>
        </p:nvGrpSpPr>
        <p:grpSpPr bwMode="auto">
          <a:xfrm>
            <a:off x="2971800" y="3810000"/>
            <a:ext cx="3243263" cy="2630488"/>
            <a:chOff x="3807" y="4440"/>
            <a:chExt cx="5107" cy="4143"/>
          </a:xfrm>
        </p:grpSpPr>
        <p:pic>
          <p:nvPicPr>
            <p:cNvPr id="63501" name="Picture 11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07" y="4753"/>
              <a:ext cx="5107" cy="38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3502" name="AutoShape 12"/>
            <p:cNvSpPr>
              <a:spLocks/>
            </p:cNvSpPr>
            <p:nvPr/>
          </p:nvSpPr>
          <p:spPr bwMode="auto">
            <a:xfrm rot="-5400000">
              <a:off x="6360" y="2881"/>
              <a:ext cx="199" cy="3867"/>
            </a:xfrm>
            <a:prstGeom prst="rightBrace">
              <a:avLst>
                <a:gd name="adj1" fmla="val 161935"/>
                <a:gd name="adj2" fmla="val 50000"/>
              </a:avLst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63503" name="Text Box 13"/>
            <p:cNvSpPr txBox="1">
              <a:spLocks noChangeArrowheads="1"/>
            </p:cNvSpPr>
            <p:nvPr/>
          </p:nvSpPr>
          <p:spPr bwMode="auto">
            <a:xfrm>
              <a:off x="5906" y="4440"/>
              <a:ext cx="2147" cy="4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>
                  <a:solidFill>
                    <a:schemeClr val="bg2"/>
                  </a:solidFill>
                </a:rPr>
                <a:t>N, Samples</a:t>
              </a:r>
            </a:p>
          </p:txBody>
        </p:sp>
        <p:sp>
          <p:nvSpPr>
            <p:cNvPr id="63504" name="Line 14"/>
            <p:cNvSpPr>
              <a:spLocks noChangeShapeType="1"/>
            </p:cNvSpPr>
            <p:nvPr/>
          </p:nvSpPr>
          <p:spPr bwMode="auto">
            <a:xfrm>
              <a:off x="4480" y="7120"/>
              <a:ext cx="394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Definition of the DFT</a:t>
            </a:r>
          </a:p>
        </p:txBody>
      </p:sp>
      <p:sp>
        <p:nvSpPr>
          <p:cNvPr id="1075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just" eaLnBrk="1" hangingPunct="1">
              <a:lnSpc>
                <a:spcPct val="90000"/>
              </a:lnSpc>
              <a:defRPr/>
            </a:pPr>
            <a:r>
              <a:rPr lang="en-GB" sz="1800" i="1" dirty="0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en-GB" sz="1800" dirty="0" smtClean="0">
                <a:cs typeface="Times New Roman" pitchFamily="18" charset="0"/>
              </a:rPr>
              <a:t> sampled signal whose spectrum is </a:t>
            </a:r>
            <a:r>
              <a:rPr lang="en-GB" sz="1800" dirty="0" err="1" smtClean="0">
                <a:cs typeface="Times New Roman" pitchFamily="18" charset="0"/>
              </a:rPr>
              <a:t>equispaced</a:t>
            </a:r>
            <a:r>
              <a:rPr lang="en-GB" sz="1800" dirty="0" smtClean="0">
                <a:cs typeface="Times New Roman" pitchFamily="18" charset="0"/>
              </a:rPr>
              <a:t>, sampled at </a:t>
            </a:r>
            <a:r>
              <a:rPr lang="en-GB" sz="1800" i="1" dirty="0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en-GB" sz="1800" dirty="0" smtClean="0">
                <a:cs typeface="Times New Roman" pitchFamily="18" charset="0"/>
              </a:rPr>
              <a:t> frequencies would be:</a:t>
            </a:r>
          </a:p>
          <a:p>
            <a:pPr algn="just" eaLnBrk="1" hangingPunct="1">
              <a:lnSpc>
                <a:spcPct val="90000"/>
              </a:lnSpc>
              <a:defRPr/>
            </a:pPr>
            <a:endParaRPr lang="en-GB" sz="1800" dirty="0" smtClean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defRPr/>
            </a:pPr>
            <a:endParaRPr lang="en-GB" sz="1800" dirty="0" smtClean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defRPr/>
            </a:pPr>
            <a:endParaRPr lang="en-GB" sz="1800" dirty="0" smtClean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800" dirty="0" smtClean="0">
                <a:cs typeface="Times New Roman" pitchFamily="18" charset="0"/>
              </a:rPr>
              <a:t>There is no inherent reason that M and N should be related. 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800" dirty="0" smtClean="0">
                <a:cs typeface="Times New Roman" pitchFamily="18" charset="0"/>
              </a:rPr>
              <a:t>Just suppose we decide to predetermine that </a:t>
            </a:r>
            <a:r>
              <a:rPr lang="en-GB" sz="1800" i="1" dirty="0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M=N</a:t>
            </a:r>
            <a:r>
              <a:rPr lang="en-GB" sz="1800" dirty="0" smtClean="0">
                <a:cs typeface="Times New Roman" pitchFamily="18" charset="0"/>
              </a:rPr>
              <a:t> then we have: </a:t>
            </a:r>
          </a:p>
          <a:p>
            <a:pPr algn="just" eaLnBrk="1" hangingPunct="1">
              <a:lnSpc>
                <a:spcPct val="90000"/>
              </a:lnSpc>
              <a:defRPr/>
            </a:pPr>
            <a:endParaRPr lang="en-GB" sz="1800" dirty="0" smtClean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defRPr/>
            </a:pPr>
            <a:endParaRPr lang="en-GB" sz="1800" dirty="0" smtClean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defRPr/>
            </a:pPr>
            <a:endParaRPr lang="en-GB" sz="1800" dirty="0" smtClean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defRPr/>
            </a:pPr>
            <a:endParaRPr lang="en-GB" sz="1800" dirty="0" smtClean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800" dirty="0" smtClean="0">
                <a:cs typeface="Times New Roman" pitchFamily="18" charset="0"/>
              </a:rPr>
              <a:t>where         the term  means the DFT of.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1800" dirty="0" smtClean="0"/>
          </a:p>
        </p:txBody>
      </p:sp>
      <p:sp>
        <p:nvSpPr>
          <p:cNvPr id="6451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61DFD3CC-7B29-4F46-95AA-9D7E88778FDE}" type="slidenum">
              <a:rPr lang="en-GB" altLang="en-US" sz="1400"/>
              <a:pPr eaLnBrk="1" hangingPunct="1"/>
              <a:t>28</a:t>
            </a:fld>
            <a:endParaRPr lang="en-GB" altLang="en-US" sz="1400"/>
          </a:p>
        </p:txBody>
      </p:sp>
      <p:sp>
        <p:nvSpPr>
          <p:cNvPr id="64521" name="Rectangle 5"/>
          <p:cNvSpPr>
            <a:spLocks noChangeArrowheads="1"/>
          </p:cNvSpPr>
          <p:nvPr/>
        </p:nvSpPr>
        <p:spPr bwMode="auto">
          <a:xfrm>
            <a:off x="2386013" y="30480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4514" name="Object 4"/>
          <p:cNvGraphicFramePr>
            <a:graphicFrameLocks noChangeAspect="1"/>
          </p:cNvGraphicFramePr>
          <p:nvPr/>
        </p:nvGraphicFramePr>
        <p:xfrm>
          <a:off x="2514600" y="2590800"/>
          <a:ext cx="4371975" cy="76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54" r:id="rId3" imgW="4368800" imgH="762000" progId="Equation.3">
                  <p:embed/>
                </p:oleObj>
              </mc:Choice>
              <mc:Fallback>
                <p:oleObj r:id="rId3" imgW="4368800" imgH="7620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4600" y="2590800"/>
                        <a:ext cx="4371975" cy="762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4522" name="Rectangle 7"/>
          <p:cNvSpPr>
            <a:spLocks noChangeArrowheads="1"/>
          </p:cNvSpPr>
          <p:nvPr/>
        </p:nvSpPr>
        <p:spPr bwMode="auto">
          <a:xfrm>
            <a:off x="1143000" y="29718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4515" name="Object 6"/>
          <p:cNvGraphicFramePr>
            <a:graphicFrameLocks noChangeAspect="1"/>
          </p:cNvGraphicFramePr>
          <p:nvPr/>
        </p:nvGraphicFramePr>
        <p:xfrm>
          <a:off x="1676400" y="4648200"/>
          <a:ext cx="6886575" cy="771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55" r:id="rId5" imgW="6883400" imgH="774700" progId="Equation.3">
                  <p:embed/>
                </p:oleObj>
              </mc:Choice>
              <mc:Fallback>
                <p:oleObj r:id="rId5" imgW="6883400" imgH="7747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76400" y="4648200"/>
                        <a:ext cx="6886575" cy="771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4523" name="Rectangle 9"/>
          <p:cNvSpPr>
            <a:spLocks noChangeArrowheads="1"/>
          </p:cNvSpPr>
          <p:nvPr/>
        </p:nvSpPr>
        <p:spPr bwMode="auto">
          <a:xfrm>
            <a:off x="4348163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4516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61148610"/>
              </p:ext>
            </p:extLst>
          </p:nvPr>
        </p:nvGraphicFramePr>
        <p:xfrm>
          <a:off x="1552575" y="5316141"/>
          <a:ext cx="447675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56" r:id="rId7" imgW="444307" imgH="393529" progId="Equation.3">
                  <p:embed/>
                </p:oleObj>
              </mc:Choice>
              <mc:Fallback>
                <p:oleObj r:id="rId7" imgW="444307" imgH="393529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52575" y="5316141"/>
                        <a:ext cx="447675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Inverse DFT</a:t>
            </a:r>
          </a:p>
        </p:txBody>
      </p:sp>
      <p:sp>
        <p:nvSpPr>
          <p:cNvPr id="108547" name="Rectangle 3"/>
          <p:cNvSpPr>
            <a:spLocks noGrp="1" noChangeArrowheads="1"/>
          </p:cNvSpPr>
          <p:nvPr>
            <p:ph idx="1"/>
          </p:nvPr>
        </p:nvSpPr>
        <p:spPr>
          <a:xfrm>
            <a:off x="1066800" y="3657600"/>
            <a:ext cx="7848600" cy="24384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         means the Inverse DFT </a:t>
            </a:r>
          </a:p>
        </p:txBody>
      </p:sp>
      <p:sp>
        <p:nvSpPr>
          <p:cNvPr id="6554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F5A0E6BB-E4D3-49C6-AF2A-2C7FB556AFE4}" type="slidenum">
              <a:rPr lang="en-GB" altLang="en-US" sz="1400"/>
              <a:pPr eaLnBrk="1" hangingPunct="1"/>
              <a:t>29</a:t>
            </a:fld>
            <a:endParaRPr lang="en-GB" altLang="en-US" sz="1400"/>
          </a:p>
        </p:txBody>
      </p:sp>
      <p:sp>
        <p:nvSpPr>
          <p:cNvPr id="65544" name="Rectangle 5"/>
          <p:cNvSpPr>
            <a:spLocks noChangeArrowheads="1"/>
          </p:cNvSpPr>
          <p:nvPr/>
        </p:nvSpPr>
        <p:spPr bwMode="auto">
          <a:xfrm>
            <a:off x="804863" y="30099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5538" name="Object 4"/>
          <p:cNvGraphicFramePr>
            <a:graphicFrameLocks noChangeAspect="1"/>
          </p:cNvGraphicFramePr>
          <p:nvPr/>
        </p:nvGraphicFramePr>
        <p:xfrm>
          <a:off x="1143000" y="2438400"/>
          <a:ext cx="7534275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5566" r:id="rId3" imgW="7531100" imgH="838200" progId="Equation.3">
                  <p:embed/>
                </p:oleObj>
              </mc:Choice>
              <mc:Fallback>
                <p:oleObj r:id="rId3" imgW="7531100" imgH="8382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43000" y="2438400"/>
                        <a:ext cx="7534275" cy="838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5545" name="Rectangle 7"/>
          <p:cNvSpPr>
            <a:spLocks noChangeArrowheads="1"/>
          </p:cNvSpPr>
          <p:nvPr/>
        </p:nvSpPr>
        <p:spPr bwMode="auto">
          <a:xfrm>
            <a:off x="4248150" y="32004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5539" name="Object 6"/>
          <p:cNvGraphicFramePr>
            <a:graphicFrameLocks noChangeAspect="1"/>
          </p:cNvGraphicFramePr>
          <p:nvPr/>
        </p:nvGraphicFramePr>
        <p:xfrm>
          <a:off x="1676400" y="3505200"/>
          <a:ext cx="990600" cy="698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5567" r:id="rId5" imgW="647700" imgH="457200" progId="Equation.3">
                  <p:embed/>
                </p:oleObj>
              </mc:Choice>
              <mc:Fallback>
                <p:oleObj r:id="rId5" imgW="647700" imgH="4572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76400" y="3505200"/>
                        <a:ext cx="990600" cy="6985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smtClean="0">
                <a:latin typeface="Arial" charset="0"/>
                <a:cs typeface="Times New Roman" pitchFamily="18" charset="0"/>
              </a:rPr>
              <a:t>Example</a:t>
            </a:r>
          </a:p>
        </p:txBody>
      </p:sp>
      <p:sp>
        <p:nvSpPr>
          <p:cNvPr id="1095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sz="2400" smtClean="0">
                <a:cs typeface="Times New Roman" pitchFamily="18" charset="0"/>
              </a:rPr>
              <a:t>Given                     . Find</a:t>
            </a:r>
          </a:p>
          <a:p>
            <a:pPr algn="just" eaLnBrk="1" hangingPunct="1">
              <a:defRPr/>
            </a:pPr>
            <a:r>
              <a:rPr lang="en-GB" sz="2400" smtClean="0">
                <a:cs typeface="Times New Roman" pitchFamily="18" charset="0"/>
              </a:rPr>
              <a:t>We have </a:t>
            </a:r>
            <a:r>
              <a:rPr lang="en-GB" sz="24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N=4</a:t>
            </a:r>
            <a:r>
              <a:rPr lang="en-GB" sz="2400" smtClean="0">
                <a:cs typeface="Times New Roman" pitchFamily="18" charset="0"/>
              </a:rPr>
              <a:t> and so,</a:t>
            </a:r>
          </a:p>
          <a:p>
            <a:pPr algn="just"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algn="just"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algn="just"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algn="just"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algn="just"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algn="just" eaLnBrk="1" hangingPunct="1">
              <a:defRPr/>
            </a:pPr>
            <a:r>
              <a:rPr lang="en-GB" sz="2400" smtClean="0">
                <a:cs typeface="Times New Roman" pitchFamily="18" charset="0"/>
              </a:rPr>
              <a:t>DO THIS PROBLEM!</a:t>
            </a:r>
          </a:p>
          <a:p>
            <a:pPr eaLnBrk="1" hangingPunct="1">
              <a:defRPr/>
            </a:pPr>
            <a:endParaRPr lang="en-GB" sz="2400" smtClean="0"/>
          </a:p>
        </p:txBody>
      </p:sp>
      <p:sp>
        <p:nvSpPr>
          <p:cNvPr id="6656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6656E4BF-98A2-4025-8F91-5C612BA11282}" type="slidenum">
              <a:rPr lang="en-GB" altLang="en-US" sz="1400"/>
              <a:pPr eaLnBrk="1" hangingPunct="1"/>
              <a:t>30</a:t>
            </a:fld>
            <a:endParaRPr lang="en-GB" altLang="en-US" sz="1400"/>
          </a:p>
        </p:txBody>
      </p:sp>
      <p:sp>
        <p:nvSpPr>
          <p:cNvPr id="66570" name="Rectangle 5"/>
          <p:cNvSpPr>
            <a:spLocks noChangeArrowheads="1"/>
          </p:cNvSpPr>
          <p:nvPr/>
        </p:nvSpPr>
        <p:spPr bwMode="auto">
          <a:xfrm>
            <a:off x="3581400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6562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13305980"/>
              </p:ext>
            </p:extLst>
          </p:nvPr>
        </p:nvGraphicFramePr>
        <p:xfrm>
          <a:off x="1751648" y="2333309"/>
          <a:ext cx="1465634" cy="3413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6614" name="Equation" r:id="rId3" imgW="927000" imgH="215640" progId="Equation.3">
                  <p:embed/>
                </p:oleObj>
              </mc:Choice>
              <mc:Fallback>
                <p:oleObj name="Equation" r:id="rId3" imgW="927000" imgH="21564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51648" y="2333309"/>
                        <a:ext cx="1465634" cy="341312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6571" name="Rectangle 7"/>
          <p:cNvSpPr>
            <a:spLocks noChangeArrowheads="1"/>
          </p:cNvSpPr>
          <p:nvPr/>
        </p:nvSpPr>
        <p:spPr bwMode="auto">
          <a:xfrm>
            <a:off x="3986213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6563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24329103"/>
              </p:ext>
            </p:extLst>
          </p:nvPr>
        </p:nvGraphicFramePr>
        <p:xfrm>
          <a:off x="4194678" y="2333309"/>
          <a:ext cx="1171575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6615" r:id="rId5" imgW="1167893" imgH="393529" progId="Equation.3">
                  <p:embed/>
                </p:oleObj>
              </mc:Choice>
              <mc:Fallback>
                <p:oleObj r:id="rId5" imgW="1167893" imgH="393529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94678" y="2333309"/>
                        <a:ext cx="1171575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6572" name="Rectangle 9"/>
          <p:cNvSpPr>
            <a:spLocks noChangeArrowheads="1"/>
          </p:cNvSpPr>
          <p:nvPr/>
        </p:nvSpPr>
        <p:spPr bwMode="auto">
          <a:xfrm>
            <a:off x="2343150" y="30480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6564" name="Object 8"/>
          <p:cNvGraphicFramePr>
            <a:graphicFrameLocks noChangeAspect="1"/>
          </p:cNvGraphicFramePr>
          <p:nvPr/>
        </p:nvGraphicFramePr>
        <p:xfrm>
          <a:off x="2133600" y="2895600"/>
          <a:ext cx="4457700" cy="76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6616" r:id="rId7" imgW="4457700" imgH="762000" progId="Equation.3">
                  <p:embed/>
                </p:oleObj>
              </mc:Choice>
              <mc:Fallback>
                <p:oleObj r:id="rId7" imgW="4457700" imgH="7620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3600" y="2895600"/>
                        <a:ext cx="4457700" cy="762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6573" name="Rectangle 11"/>
          <p:cNvSpPr>
            <a:spLocks noChangeArrowheads="1"/>
          </p:cNvSpPr>
          <p:nvPr/>
        </p:nvSpPr>
        <p:spPr bwMode="auto">
          <a:xfrm>
            <a:off x="3557588" y="31194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6565" name="Object 10"/>
          <p:cNvGraphicFramePr>
            <a:graphicFrameLocks noChangeAspect="1"/>
          </p:cNvGraphicFramePr>
          <p:nvPr/>
        </p:nvGraphicFramePr>
        <p:xfrm>
          <a:off x="2971800" y="3810000"/>
          <a:ext cx="2028825" cy="619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6617" r:id="rId9" imgW="2032000" imgH="622300" progId="Equation.3">
                  <p:embed/>
                </p:oleObj>
              </mc:Choice>
              <mc:Fallback>
                <p:oleObj r:id="rId9" imgW="2032000" imgH="622300" progId="Equation.3">
                  <p:embed/>
                  <p:pic>
                    <p:nvPicPr>
                      <p:cNvPr id="0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71800" y="3810000"/>
                        <a:ext cx="2028825" cy="6191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smtClean="0">
                <a:latin typeface="Arial" charset="0"/>
                <a:cs typeface="Times New Roman" pitchFamily="18" charset="0"/>
              </a:rPr>
              <a:t>Example</a:t>
            </a:r>
          </a:p>
        </p:txBody>
      </p:sp>
      <p:sp>
        <p:nvSpPr>
          <p:cNvPr id="110595" name="Rectangle 3"/>
          <p:cNvSpPr>
            <a:spLocks noGrp="1" noChangeArrowheads="1"/>
          </p:cNvSpPr>
          <p:nvPr>
            <p:ph idx="1"/>
          </p:nvPr>
        </p:nvSpPr>
        <p:spPr>
          <a:xfrm>
            <a:off x="1066800" y="1981200"/>
            <a:ext cx="7848600" cy="46482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000" smtClean="0">
                <a:cs typeface="Times New Roman" pitchFamily="18" charset="0"/>
              </a:rPr>
              <a:t>Note:                      this is exhibiting Hermitian symmetry, and always happens if </a:t>
            </a:r>
            <a:r>
              <a:rPr lang="en-GB" sz="20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x(k)</a:t>
            </a:r>
            <a:r>
              <a:rPr lang="en-GB" sz="2000" smtClean="0">
                <a:cs typeface="Times New Roman" pitchFamily="18" charset="0"/>
              </a:rPr>
              <a:t> is real</a:t>
            </a:r>
            <a:r>
              <a:rPr lang="en-GB" sz="2000" smtClean="0"/>
              <a:t>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000" smtClean="0"/>
          </a:p>
          <a:p>
            <a:pPr eaLnBrk="1" hangingPunct="1">
              <a:lnSpc>
                <a:spcPct val="90000"/>
              </a:lnSpc>
              <a:defRPr/>
            </a:pPr>
            <a:endParaRPr lang="en-GB" sz="2000" smtClean="0"/>
          </a:p>
          <a:p>
            <a:pPr eaLnBrk="1" hangingPunct="1">
              <a:lnSpc>
                <a:spcPct val="90000"/>
              </a:lnSpc>
              <a:defRPr/>
            </a:pPr>
            <a:endParaRPr lang="en-GB" sz="2000" smtClean="0"/>
          </a:p>
          <a:p>
            <a:pPr eaLnBrk="1" hangingPunct="1">
              <a:lnSpc>
                <a:spcPct val="90000"/>
              </a:lnSpc>
              <a:defRPr/>
            </a:pPr>
            <a:endParaRPr lang="en-GB" sz="2000" smtClean="0"/>
          </a:p>
          <a:p>
            <a:pPr eaLnBrk="1" hangingPunct="1">
              <a:lnSpc>
                <a:spcPct val="90000"/>
              </a:lnSpc>
              <a:defRPr/>
            </a:pPr>
            <a:endParaRPr lang="en-GB" sz="2000" smtClean="0"/>
          </a:p>
          <a:p>
            <a:pPr eaLnBrk="1" hangingPunct="1">
              <a:lnSpc>
                <a:spcPct val="90000"/>
              </a:lnSpc>
              <a:defRPr/>
            </a:pPr>
            <a:endParaRPr lang="en-GB" sz="2000" smtClean="0"/>
          </a:p>
          <a:p>
            <a:pPr eaLnBrk="1" hangingPunct="1">
              <a:lnSpc>
                <a:spcPct val="90000"/>
              </a:lnSpc>
              <a:defRPr/>
            </a:pPr>
            <a:endParaRPr lang="en-GB" sz="2000" smtClean="0"/>
          </a:p>
          <a:p>
            <a:pPr eaLnBrk="1" hangingPunct="1">
              <a:lnSpc>
                <a:spcPct val="90000"/>
              </a:lnSpc>
              <a:defRPr/>
            </a:pPr>
            <a:endParaRPr lang="en-GB" sz="2000" smtClean="0"/>
          </a:p>
          <a:p>
            <a:pPr eaLnBrk="1" hangingPunct="1">
              <a:lnSpc>
                <a:spcPct val="90000"/>
              </a:lnSpc>
              <a:defRPr/>
            </a:pPr>
            <a:endParaRPr lang="en-GB" sz="200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000" smtClean="0">
                <a:cs typeface="Times New Roman" pitchFamily="18" charset="0"/>
              </a:rPr>
              <a:t>Note: 4 numbers in k (discrete time) have been swapped for 4 numbers in m (discrete frequency).</a:t>
            </a:r>
            <a:r>
              <a:rPr lang="en-GB" sz="2000" smtClean="0"/>
              <a:t> </a:t>
            </a:r>
          </a:p>
        </p:txBody>
      </p:sp>
      <p:sp>
        <p:nvSpPr>
          <p:cNvPr id="6758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0895FC1-8A65-45E6-9155-E4CD4B077A9C}" type="slidenum">
              <a:rPr lang="en-GB" altLang="en-US" sz="1400"/>
              <a:pPr eaLnBrk="1" hangingPunct="1"/>
              <a:t>31</a:t>
            </a:fld>
            <a:endParaRPr lang="en-GB" altLang="en-US" sz="1400"/>
          </a:p>
        </p:txBody>
      </p:sp>
      <p:pic>
        <p:nvPicPr>
          <p:cNvPr id="67591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400" y="2819400"/>
            <a:ext cx="3394075" cy="2544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7592" name="Rectangle 6"/>
          <p:cNvSpPr>
            <a:spLocks noChangeArrowheads="1"/>
          </p:cNvSpPr>
          <p:nvPr/>
        </p:nvSpPr>
        <p:spPr bwMode="auto">
          <a:xfrm>
            <a:off x="3681413" y="32194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758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11008986"/>
              </p:ext>
            </p:extLst>
          </p:nvPr>
        </p:nvGraphicFramePr>
        <p:xfrm>
          <a:off x="2157095" y="2000250"/>
          <a:ext cx="1157923" cy="3200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7603" name="Equation" r:id="rId4" imgW="825480" imgH="228600" progId="Equation.3">
                  <p:embed/>
                </p:oleObj>
              </mc:Choice>
              <mc:Fallback>
                <p:oleObj name="Equation" r:id="rId4" imgW="825480" imgH="228600" progId="Equation.3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57095" y="2000250"/>
                        <a:ext cx="1157923" cy="320040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Warnings About the DFT and Circular Convolution</a:t>
            </a:r>
            <a:r>
              <a:rPr lang="en-GB" smtClean="0"/>
              <a:t> </a:t>
            </a:r>
          </a:p>
        </p:txBody>
      </p:sp>
      <p:sp>
        <p:nvSpPr>
          <p:cNvPr id="1116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smtClean="0"/>
              <a:t>Note the following relationship very carefully:</a:t>
            </a:r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defRPr/>
            </a:pPr>
            <a:r>
              <a:rPr lang="en-GB" sz="2400" smtClean="0"/>
              <a:t>This is perhaps a big surprise to you because the following relationship is true.</a:t>
            </a:r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So what is going on?</a:t>
            </a:r>
          </a:p>
          <a:p>
            <a:pPr eaLnBrk="1" hangingPunct="1">
              <a:defRPr/>
            </a:pPr>
            <a:endParaRPr lang="en-GB" sz="2400" smtClean="0"/>
          </a:p>
        </p:txBody>
      </p:sp>
      <p:sp>
        <p:nvSpPr>
          <p:cNvPr id="6861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624A75EE-877F-40AA-A795-483BB18DAF43}" type="slidenum">
              <a:rPr lang="en-GB" altLang="en-US" sz="1400"/>
              <a:pPr eaLnBrk="1" hangingPunct="1"/>
              <a:t>32</a:t>
            </a:fld>
            <a:endParaRPr lang="en-GB" altLang="en-US" sz="1400"/>
          </a:p>
        </p:txBody>
      </p:sp>
      <p:sp>
        <p:nvSpPr>
          <p:cNvPr id="68616" name="Rectangle 5"/>
          <p:cNvSpPr>
            <a:spLocks noChangeArrowheads="1"/>
          </p:cNvSpPr>
          <p:nvPr/>
        </p:nvSpPr>
        <p:spPr bwMode="auto">
          <a:xfrm>
            <a:off x="2595563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8610" name="Object 4"/>
          <p:cNvGraphicFramePr>
            <a:graphicFrameLocks noChangeAspect="1"/>
          </p:cNvGraphicFramePr>
          <p:nvPr/>
        </p:nvGraphicFramePr>
        <p:xfrm>
          <a:off x="2438400" y="2971800"/>
          <a:ext cx="4419600" cy="436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8640" r:id="rId3" imgW="3949700" imgH="393700" progId="Equation.3">
                  <p:embed/>
                </p:oleObj>
              </mc:Choice>
              <mc:Fallback>
                <p:oleObj r:id="rId3" imgW="3949700" imgH="3937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38400" y="2971800"/>
                        <a:ext cx="4419600" cy="4365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8617" name="Text Box 6"/>
          <p:cNvSpPr txBox="1">
            <a:spLocks noChangeArrowheads="1"/>
          </p:cNvSpPr>
          <p:nvPr/>
        </p:nvSpPr>
        <p:spPr bwMode="auto">
          <a:xfrm>
            <a:off x="3657600" y="2895600"/>
            <a:ext cx="371475" cy="35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2800">
                <a:solidFill>
                  <a:schemeClr val="bg2"/>
                </a:solidFill>
              </a:rPr>
              <a:t>+</a:t>
            </a:r>
          </a:p>
        </p:txBody>
      </p:sp>
      <p:sp>
        <p:nvSpPr>
          <p:cNvPr id="68618" name="Rectangle 8"/>
          <p:cNvSpPr>
            <a:spLocks noChangeArrowheads="1"/>
          </p:cNvSpPr>
          <p:nvPr/>
        </p:nvSpPr>
        <p:spPr bwMode="auto">
          <a:xfrm>
            <a:off x="2205038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8611" name="Object 7"/>
          <p:cNvGraphicFramePr>
            <a:graphicFrameLocks noChangeAspect="1"/>
          </p:cNvGraphicFramePr>
          <p:nvPr/>
        </p:nvGraphicFramePr>
        <p:xfrm>
          <a:off x="2057400" y="4495800"/>
          <a:ext cx="5715000" cy="517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8641" r:id="rId5" imgW="4737100" imgH="431800" progId="Equation.3">
                  <p:embed/>
                </p:oleObj>
              </mc:Choice>
              <mc:Fallback>
                <p:oleObj r:id="rId5" imgW="4737100" imgH="431800" progId="Equation.3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7400" y="4495800"/>
                        <a:ext cx="5715000" cy="517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8619" name="Text Box 9"/>
          <p:cNvSpPr txBox="1">
            <a:spLocks noChangeArrowheads="1"/>
          </p:cNvSpPr>
          <p:nvPr/>
        </p:nvSpPr>
        <p:spPr bwMode="auto">
          <a:xfrm>
            <a:off x="3276600" y="4495800"/>
            <a:ext cx="523875" cy="50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2800">
                <a:solidFill>
                  <a:schemeClr val="bg2"/>
                </a:solidFill>
              </a:rPr>
              <a:t>+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Example</a:t>
            </a:r>
          </a:p>
        </p:txBody>
      </p:sp>
      <p:sp>
        <p:nvSpPr>
          <p:cNvPr id="112643" name="Rectangle 3"/>
          <p:cNvSpPr>
            <a:spLocks noGrp="1" noChangeArrowheads="1"/>
          </p:cNvSpPr>
          <p:nvPr>
            <p:ph idx="1"/>
          </p:nvPr>
        </p:nvSpPr>
        <p:spPr>
          <a:xfrm>
            <a:off x="1066800" y="1981200"/>
            <a:ext cx="3886200" cy="4114800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Consider the following simple example to clarify the situation:</a:t>
            </a:r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Consider the following relationship:</a:t>
            </a:r>
          </a:p>
          <a:p>
            <a:pPr eaLnBrk="1" hangingPunct="1">
              <a:defRPr/>
            </a:pPr>
            <a:endParaRPr lang="en-GB" sz="2400" smtClean="0"/>
          </a:p>
        </p:txBody>
      </p:sp>
      <p:sp>
        <p:nvSpPr>
          <p:cNvPr id="6963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3C1A5845-D678-45B3-B344-82FC9987920F}" type="slidenum">
              <a:rPr lang="en-GB" altLang="en-US" sz="1400"/>
              <a:pPr eaLnBrk="1" hangingPunct="1"/>
              <a:t>33</a:t>
            </a:fld>
            <a:endParaRPr lang="en-GB" altLang="en-US" sz="1400"/>
          </a:p>
        </p:txBody>
      </p:sp>
      <p:sp>
        <p:nvSpPr>
          <p:cNvPr id="69642" name="Rectangle 5"/>
          <p:cNvSpPr>
            <a:spLocks noChangeArrowheads="1"/>
          </p:cNvSpPr>
          <p:nvPr/>
        </p:nvSpPr>
        <p:spPr bwMode="auto">
          <a:xfrm>
            <a:off x="2500313" y="30051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9634" name="Object 4"/>
          <p:cNvGraphicFramePr>
            <a:graphicFrameLocks noChangeAspect="1"/>
          </p:cNvGraphicFramePr>
          <p:nvPr/>
        </p:nvGraphicFramePr>
        <p:xfrm>
          <a:off x="1143000" y="5029200"/>
          <a:ext cx="4143375" cy="847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9694" r:id="rId3" imgW="4140200" imgH="850900" progId="Equation.3">
                  <p:embed/>
                </p:oleObj>
              </mc:Choice>
              <mc:Fallback>
                <p:oleObj r:id="rId3" imgW="4140200" imgH="8509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43000" y="5029200"/>
                        <a:ext cx="4143375" cy="847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69643" name="Group 6"/>
          <p:cNvGrpSpPr>
            <a:grpSpLocks/>
          </p:cNvGrpSpPr>
          <p:nvPr/>
        </p:nvGrpSpPr>
        <p:grpSpPr bwMode="auto">
          <a:xfrm>
            <a:off x="5105400" y="2133600"/>
            <a:ext cx="3659188" cy="4492625"/>
            <a:chOff x="3212" y="2154"/>
            <a:chExt cx="5762" cy="7076"/>
          </a:xfrm>
        </p:grpSpPr>
        <p:pic>
          <p:nvPicPr>
            <p:cNvPr id="69647" name="Picture 7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12" y="2166"/>
              <a:ext cx="2868" cy="21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9648" name="Picture 8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78" y="2154"/>
              <a:ext cx="2896" cy="21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69649" name="Group 9"/>
            <p:cNvGrpSpPr>
              <a:grpSpLocks/>
            </p:cNvGrpSpPr>
            <p:nvPr/>
          </p:nvGrpSpPr>
          <p:grpSpPr bwMode="auto">
            <a:xfrm>
              <a:off x="4124" y="4726"/>
              <a:ext cx="4101" cy="4504"/>
              <a:chOff x="4479" y="9454"/>
              <a:chExt cx="4101" cy="4504"/>
            </a:xfrm>
          </p:grpSpPr>
          <p:sp>
            <p:nvSpPr>
              <p:cNvPr id="69650" name="Text Box 10"/>
              <p:cNvSpPr txBox="1">
                <a:spLocks noChangeArrowheads="1"/>
              </p:cNvSpPr>
              <p:nvPr/>
            </p:nvSpPr>
            <p:spPr bwMode="auto">
              <a:xfrm>
                <a:off x="4479" y="9454"/>
                <a:ext cx="1248" cy="82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200"/>
              </a:p>
            </p:txBody>
          </p:sp>
          <p:sp>
            <p:nvSpPr>
              <p:cNvPr id="69651" name="Text Box 11"/>
              <p:cNvSpPr txBox="1">
                <a:spLocks noChangeArrowheads="1"/>
              </p:cNvSpPr>
              <p:nvPr/>
            </p:nvSpPr>
            <p:spPr bwMode="auto">
              <a:xfrm>
                <a:off x="7332" y="9508"/>
                <a:ext cx="1248" cy="82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200"/>
              </a:p>
            </p:txBody>
          </p:sp>
          <p:sp>
            <p:nvSpPr>
              <p:cNvPr id="69652" name="Text Box 12"/>
              <p:cNvSpPr txBox="1">
                <a:spLocks noChangeArrowheads="1"/>
              </p:cNvSpPr>
              <p:nvPr/>
            </p:nvSpPr>
            <p:spPr bwMode="auto">
              <a:xfrm>
                <a:off x="5745" y="13134"/>
                <a:ext cx="1108" cy="82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200"/>
              </a:p>
            </p:txBody>
          </p:sp>
          <p:pic>
            <p:nvPicPr>
              <p:cNvPr id="69653" name="Picture 13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648" y="10470"/>
                <a:ext cx="3440" cy="258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</p:grpSp>
      <p:sp>
        <p:nvSpPr>
          <p:cNvPr id="69644" name="Rectangle 15"/>
          <p:cNvSpPr>
            <a:spLocks noChangeArrowheads="1"/>
          </p:cNvSpPr>
          <p:nvPr/>
        </p:nvSpPr>
        <p:spPr bwMode="auto">
          <a:xfrm>
            <a:off x="426720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9635" name="Object 14"/>
          <p:cNvGraphicFramePr>
            <a:graphicFrameLocks noChangeAspect="1"/>
          </p:cNvGraphicFramePr>
          <p:nvPr/>
        </p:nvGraphicFramePr>
        <p:xfrm>
          <a:off x="5638800" y="3505200"/>
          <a:ext cx="914400" cy="6429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9695" r:id="rId8" imgW="609336" imgH="431613" progId="Equation.3">
                  <p:embed/>
                </p:oleObj>
              </mc:Choice>
              <mc:Fallback>
                <p:oleObj r:id="rId8" imgW="609336" imgH="431613" progId="Equation.3">
                  <p:embed/>
                  <p:pic>
                    <p:nvPicPr>
                      <p:cNvPr id="0" name="Object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38800" y="3505200"/>
                        <a:ext cx="914400" cy="6429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9645" name="Rectangle 17"/>
          <p:cNvSpPr>
            <a:spLocks noChangeArrowheads="1"/>
          </p:cNvSpPr>
          <p:nvPr/>
        </p:nvSpPr>
        <p:spPr bwMode="auto">
          <a:xfrm>
            <a:off x="426720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9636" name="Object 16"/>
          <p:cNvGraphicFramePr>
            <a:graphicFrameLocks noChangeAspect="1"/>
          </p:cNvGraphicFramePr>
          <p:nvPr/>
        </p:nvGraphicFramePr>
        <p:xfrm>
          <a:off x="7543800" y="3505200"/>
          <a:ext cx="838200" cy="5889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9696" r:id="rId10" imgW="609336" imgH="431613" progId="Equation.3">
                  <p:embed/>
                </p:oleObj>
              </mc:Choice>
              <mc:Fallback>
                <p:oleObj r:id="rId10" imgW="609336" imgH="431613" progId="Equation.3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43800" y="3505200"/>
                        <a:ext cx="838200" cy="5889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9646" name="Rectangle 19"/>
          <p:cNvSpPr>
            <a:spLocks noChangeArrowheads="1"/>
          </p:cNvSpPr>
          <p:nvPr/>
        </p:nvSpPr>
        <p:spPr bwMode="auto">
          <a:xfrm>
            <a:off x="4310063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9637" name="Object 18"/>
          <p:cNvGraphicFramePr>
            <a:graphicFrameLocks noChangeAspect="1"/>
          </p:cNvGraphicFramePr>
          <p:nvPr/>
        </p:nvGraphicFramePr>
        <p:xfrm>
          <a:off x="6477000" y="6019800"/>
          <a:ext cx="838200" cy="684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9697" r:id="rId12" imgW="520474" imgH="431613" progId="Equation.3">
                  <p:embed/>
                </p:oleObj>
              </mc:Choice>
              <mc:Fallback>
                <p:oleObj r:id="rId12" imgW="520474" imgH="431613" progId="Equation.3">
                  <p:embed/>
                  <p:pic>
                    <p:nvPicPr>
                      <p:cNvPr id="0" name="Object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77000" y="6019800"/>
                        <a:ext cx="838200" cy="6842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Example</a:t>
            </a:r>
          </a:p>
        </p:txBody>
      </p:sp>
      <p:sp>
        <p:nvSpPr>
          <p:cNvPr id="1136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000" dirty="0" smtClean="0">
                <a:cs typeface="Times New Roman" pitchFamily="18" charset="0"/>
              </a:rPr>
              <a:t>On the left hand side of the equation we have 4 numbers convolved with 4 numbers which will give us a seven number result.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000" dirty="0" smtClean="0"/>
              <a:t>This is where the problem resides we end up with data of different lengths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000" dirty="0" smtClean="0"/>
              <a:t>For the equation to work we would need all the sequences to be of length 4 which is clearly not the case.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000" dirty="0" smtClean="0">
                <a:cs typeface="Times New Roman" pitchFamily="18" charset="0"/>
              </a:rPr>
              <a:t>The blind belief that the IDFT should equal: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000" dirty="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000" dirty="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000" dirty="0" smtClean="0">
                <a:cs typeface="Times New Roman" pitchFamily="18" charset="0"/>
              </a:rPr>
              <a:t>is one of the commonest misconceptions about DSP.</a:t>
            </a:r>
            <a:endParaRPr lang="en-GB" sz="2000" dirty="0" smtClean="0"/>
          </a:p>
        </p:txBody>
      </p:sp>
      <p:sp>
        <p:nvSpPr>
          <p:cNvPr id="7066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D234F51D-7DEC-41FD-B018-3BD2AB95FD5D}" type="slidenum">
              <a:rPr lang="en-GB" altLang="en-US" sz="1400"/>
              <a:pPr eaLnBrk="1" hangingPunct="1"/>
              <a:t>34</a:t>
            </a:fld>
            <a:endParaRPr lang="en-GB" altLang="en-US" sz="1400" dirty="0"/>
          </a:p>
        </p:txBody>
      </p:sp>
      <p:sp>
        <p:nvSpPr>
          <p:cNvPr id="70663" name="Rectangle 5"/>
          <p:cNvSpPr>
            <a:spLocks noChangeArrowheads="1"/>
          </p:cNvSpPr>
          <p:nvPr/>
        </p:nvSpPr>
        <p:spPr bwMode="auto">
          <a:xfrm>
            <a:off x="3805238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065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38694430"/>
              </p:ext>
            </p:extLst>
          </p:nvPr>
        </p:nvGraphicFramePr>
        <p:xfrm>
          <a:off x="2509838" y="4411662"/>
          <a:ext cx="2590800" cy="6429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0675" r:id="rId3" imgW="1536700" imgH="381000" progId="Equation.3">
                  <p:embed/>
                </p:oleObj>
              </mc:Choice>
              <mc:Fallback>
                <p:oleObj r:id="rId3" imgW="1536700" imgH="3810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09838" y="4411662"/>
                        <a:ext cx="2590800" cy="6429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0664" name="Text Box 6"/>
          <p:cNvSpPr txBox="1">
            <a:spLocks noChangeArrowheads="1"/>
          </p:cNvSpPr>
          <p:nvPr/>
        </p:nvSpPr>
        <p:spPr bwMode="auto">
          <a:xfrm>
            <a:off x="3543300" y="4396423"/>
            <a:ext cx="685800" cy="469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3200" dirty="0">
                <a:solidFill>
                  <a:schemeClr val="bg2"/>
                </a:solidFill>
              </a:rPr>
              <a:t>+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DFT (FFT) with Matlab</a:t>
            </a:r>
            <a:r>
              <a:rPr lang="en-GB" smtClean="0"/>
              <a:t> </a:t>
            </a:r>
          </a:p>
        </p:txBody>
      </p:sp>
      <p:sp>
        <p:nvSpPr>
          <p:cNvPr id="114691" name="Rectangle 3"/>
          <p:cNvSpPr>
            <a:spLocks noGrp="1" noChangeArrowheads="1"/>
          </p:cNvSpPr>
          <p:nvPr>
            <p:ph idx="1"/>
          </p:nvPr>
        </p:nvSpPr>
        <p:spPr>
          <a:xfrm>
            <a:off x="990600" y="2438400"/>
            <a:ext cx="396240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x=[1,2,3,4,5];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y=fft(x)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solidFill>
                  <a:srgbClr val="008000"/>
                </a:solidFill>
                <a:cs typeface="Times New Roman" pitchFamily="18" charset="0"/>
              </a:rPr>
              <a:t>%we plot the magnitude (abs) of x since its </a:t>
            </a:r>
            <a:endParaRPr lang="en-GB" sz="2000" i="1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solidFill>
                  <a:srgbClr val="008000"/>
                </a:solidFill>
                <a:cs typeface="Times New Roman" pitchFamily="18" charset="0"/>
              </a:rPr>
              <a:t>%complex valued</a:t>
            </a:r>
            <a:endParaRPr lang="en-GB" sz="2000" i="1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stem(abs(y))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title(</a:t>
            </a:r>
            <a:r>
              <a:rPr lang="en-GB" sz="2000" i="1" smtClean="0">
                <a:solidFill>
                  <a:srgbClr val="800000"/>
                </a:solidFill>
                <a:cs typeface="Times New Roman" pitchFamily="18" charset="0"/>
              </a:rPr>
              <a:t>'The DFT of a Function (x(k)={1,2,3,4,5})'</a:t>
            </a:r>
            <a:r>
              <a:rPr lang="en-GB" sz="2000" i="1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xlabel(</a:t>
            </a:r>
            <a:r>
              <a:rPr lang="en-GB" sz="2000" i="1" smtClean="0">
                <a:solidFill>
                  <a:srgbClr val="800000"/>
                </a:solidFill>
                <a:cs typeface="Times New Roman" pitchFamily="18" charset="0"/>
              </a:rPr>
              <a:t>'Discrete Frequency (m)'</a:t>
            </a:r>
            <a:r>
              <a:rPr lang="en-GB" sz="2000" i="1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ylabel(</a:t>
            </a:r>
            <a:r>
              <a:rPr lang="en-GB" sz="2000" i="1" smtClean="0">
                <a:solidFill>
                  <a:srgbClr val="800000"/>
                </a:solidFill>
                <a:cs typeface="Times New Roman" pitchFamily="18" charset="0"/>
              </a:rPr>
              <a:t>'Magnitude (x)'</a:t>
            </a:r>
            <a:r>
              <a:rPr lang="en-GB" sz="2000" i="1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endParaRPr lang="en-GB" sz="2000" smtClean="0"/>
          </a:p>
        </p:txBody>
      </p:sp>
      <p:sp>
        <p:nvSpPr>
          <p:cNvPr id="13824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B6243279-3BB4-4A37-BF71-B197DCC0C201}" type="slidenum">
              <a:rPr lang="en-GB" altLang="en-US" sz="1400"/>
              <a:pPr eaLnBrk="1" hangingPunct="1"/>
              <a:t>35</a:t>
            </a:fld>
            <a:endParaRPr lang="en-GB" altLang="en-US" sz="1400"/>
          </a:p>
        </p:txBody>
      </p:sp>
      <p:pic>
        <p:nvPicPr>
          <p:cNvPr id="13824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800" y="2667000"/>
            <a:ext cx="4130675" cy="3097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DFT (FFT) with Matlab</a:t>
            </a:r>
          </a:p>
        </p:txBody>
      </p:sp>
      <p:sp>
        <p:nvSpPr>
          <p:cNvPr id="1157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Note that the values at m=4 and m=5 are the same as the values at m=3 and m=2 respectively. </a:t>
            </a:r>
          </a:p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These values are representative of the negative frequency axis. </a:t>
            </a:r>
          </a:p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It is easier to see for an odd number of values.</a:t>
            </a:r>
          </a:p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 The following Matlab code corrects for this problem.</a:t>
            </a:r>
          </a:p>
          <a:p>
            <a:pPr eaLnBrk="1" hangingPunct="1">
              <a:defRPr/>
            </a:pPr>
            <a:endParaRPr lang="en-GB" sz="2000" smtClean="0"/>
          </a:p>
        </p:txBody>
      </p:sp>
      <p:sp>
        <p:nvSpPr>
          <p:cNvPr id="13926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B0B0D73-67A3-45B9-BFE4-7138E0FB14E1}" type="slidenum">
              <a:rPr lang="en-GB" altLang="en-US" sz="1400"/>
              <a:pPr eaLnBrk="1" hangingPunct="1"/>
              <a:t>36</a:t>
            </a:fld>
            <a:endParaRPr lang="en-GB" altLang="en-US" sz="140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DFT (FFT) with Matlab</a:t>
            </a:r>
          </a:p>
        </p:txBody>
      </p:sp>
      <p:sp>
        <p:nvSpPr>
          <p:cNvPr id="116739" name="Rectangle 3"/>
          <p:cNvSpPr>
            <a:spLocks noGrp="1" noChangeArrowheads="1"/>
          </p:cNvSpPr>
          <p:nvPr>
            <p:ph idx="1"/>
          </p:nvPr>
        </p:nvSpPr>
        <p:spPr>
          <a:xfrm>
            <a:off x="4724400" y="2011204"/>
            <a:ext cx="419100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1400" i="1" dirty="0" smtClean="0">
                <a:cs typeface="Times New Roman" pitchFamily="18" charset="0"/>
              </a:rPr>
              <a:t>x=[1,2,3,4,5];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400" i="1" dirty="0" smtClean="0">
                <a:cs typeface="Times New Roman" pitchFamily="18" charset="0"/>
              </a:rPr>
              <a:t>y=</a:t>
            </a:r>
            <a:r>
              <a:rPr lang="en-GB" sz="1400" i="1" dirty="0" err="1" smtClean="0">
                <a:cs typeface="Times New Roman" pitchFamily="18" charset="0"/>
              </a:rPr>
              <a:t>fft</a:t>
            </a:r>
            <a:r>
              <a:rPr lang="en-GB" sz="1400" i="1" dirty="0" smtClean="0">
                <a:cs typeface="Times New Roman" pitchFamily="18" charset="0"/>
              </a:rPr>
              <a:t>(x)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400" i="1" dirty="0" smtClean="0">
                <a:solidFill>
                  <a:srgbClr val="008000"/>
                </a:solidFill>
                <a:cs typeface="Times New Roman" pitchFamily="18" charset="0"/>
              </a:rPr>
              <a:t>%we plot the magnitude (abs) of x since its </a:t>
            </a:r>
            <a:endParaRPr lang="en-GB" sz="1400" i="1" dirty="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1400" i="1" dirty="0" smtClean="0">
                <a:solidFill>
                  <a:srgbClr val="008000"/>
                </a:solidFill>
                <a:cs typeface="Times New Roman" pitchFamily="18" charset="0"/>
              </a:rPr>
              <a:t>%complex valued</a:t>
            </a:r>
            <a:endParaRPr lang="en-GB" sz="1400" i="1" dirty="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1400" i="1" dirty="0" smtClean="0">
                <a:cs typeface="Times New Roman" pitchFamily="18" charset="0"/>
              </a:rPr>
              <a:t>subplot(2,1,1), stem(abs(y))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400" i="1" dirty="0" smtClean="0">
                <a:cs typeface="Times New Roman" pitchFamily="18" charset="0"/>
              </a:rPr>
              <a:t>title(</a:t>
            </a:r>
            <a:r>
              <a:rPr lang="en-GB" sz="1400" i="1" dirty="0" smtClean="0">
                <a:solidFill>
                  <a:srgbClr val="800000"/>
                </a:solidFill>
                <a:cs typeface="Times New Roman" pitchFamily="18" charset="0"/>
              </a:rPr>
              <a:t>'The DFT of a Function (x(k)={1,2,3,4,5})'</a:t>
            </a:r>
            <a:r>
              <a:rPr lang="en-GB" sz="1400" i="1" dirty="0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400" i="1" dirty="0" err="1" smtClean="0">
                <a:cs typeface="Times New Roman" pitchFamily="18" charset="0"/>
              </a:rPr>
              <a:t>ylabel</a:t>
            </a:r>
            <a:r>
              <a:rPr lang="en-GB" sz="1400" i="1" dirty="0" smtClean="0">
                <a:cs typeface="Times New Roman" pitchFamily="18" charset="0"/>
              </a:rPr>
              <a:t>(</a:t>
            </a:r>
            <a:r>
              <a:rPr lang="en-GB" sz="1400" i="1" dirty="0" smtClean="0">
                <a:solidFill>
                  <a:srgbClr val="800000"/>
                </a:solidFill>
                <a:cs typeface="Times New Roman" pitchFamily="18" charset="0"/>
              </a:rPr>
              <a:t>'Magnitude (x)'</a:t>
            </a:r>
            <a:r>
              <a:rPr lang="en-GB" sz="1400" i="1" dirty="0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400" i="1" dirty="0" err="1" smtClean="0">
                <a:cs typeface="Times New Roman" pitchFamily="18" charset="0"/>
              </a:rPr>
              <a:t>absy</a:t>
            </a:r>
            <a:r>
              <a:rPr lang="en-GB" sz="1400" i="1" dirty="0" smtClean="0">
                <a:cs typeface="Times New Roman" pitchFamily="18" charset="0"/>
              </a:rPr>
              <a:t>=abs(y);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400" i="1" dirty="0" err="1" smtClean="0">
                <a:cs typeface="Times New Roman" pitchFamily="18" charset="0"/>
              </a:rPr>
              <a:t>newy</a:t>
            </a:r>
            <a:r>
              <a:rPr lang="en-GB" sz="1400" i="1" dirty="0" smtClean="0">
                <a:cs typeface="Times New Roman" pitchFamily="18" charset="0"/>
              </a:rPr>
              <a:t>(1:2)=</a:t>
            </a:r>
            <a:r>
              <a:rPr lang="en-GB" sz="1400" i="1" dirty="0" err="1" smtClean="0">
                <a:cs typeface="Times New Roman" pitchFamily="18" charset="0"/>
              </a:rPr>
              <a:t>absy</a:t>
            </a:r>
            <a:r>
              <a:rPr lang="en-GB" sz="1400" i="1" dirty="0" smtClean="0">
                <a:cs typeface="Times New Roman" pitchFamily="18" charset="0"/>
              </a:rPr>
              <a:t>(4:5);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400" i="1" dirty="0" err="1" smtClean="0">
                <a:cs typeface="Times New Roman" pitchFamily="18" charset="0"/>
              </a:rPr>
              <a:t>newy</a:t>
            </a:r>
            <a:r>
              <a:rPr lang="en-GB" sz="1400" i="1" dirty="0" smtClean="0">
                <a:cs typeface="Times New Roman" pitchFamily="18" charset="0"/>
              </a:rPr>
              <a:t>(3:5)=</a:t>
            </a:r>
            <a:r>
              <a:rPr lang="en-GB" sz="1400" i="1" dirty="0" err="1" smtClean="0">
                <a:cs typeface="Times New Roman" pitchFamily="18" charset="0"/>
              </a:rPr>
              <a:t>absy</a:t>
            </a:r>
            <a:r>
              <a:rPr lang="en-GB" sz="1400" i="1" dirty="0" smtClean="0">
                <a:cs typeface="Times New Roman" pitchFamily="18" charset="0"/>
              </a:rPr>
              <a:t>(1:3);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400" i="1" dirty="0" smtClean="0">
                <a:cs typeface="Times New Roman" pitchFamily="18" charset="0"/>
              </a:rPr>
              <a:t>m=[-2,-1,0,1,2];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400" i="1" dirty="0" smtClean="0">
                <a:cs typeface="Times New Roman" pitchFamily="18" charset="0"/>
              </a:rPr>
              <a:t>subplot(2,1,2), stem(</a:t>
            </a:r>
            <a:r>
              <a:rPr lang="en-GB" sz="1400" i="1" dirty="0" err="1" smtClean="0">
                <a:cs typeface="Times New Roman" pitchFamily="18" charset="0"/>
              </a:rPr>
              <a:t>m,newy</a:t>
            </a:r>
            <a:r>
              <a:rPr lang="en-GB" sz="1400" i="1" dirty="0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400" i="1" dirty="0" smtClean="0">
                <a:cs typeface="Times New Roman" pitchFamily="18" charset="0"/>
              </a:rPr>
              <a:t>title(</a:t>
            </a:r>
            <a:r>
              <a:rPr lang="en-GB" sz="1400" i="1" dirty="0" smtClean="0">
                <a:solidFill>
                  <a:srgbClr val="800000"/>
                </a:solidFill>
                <a:cs typeface="Times New Roman" pitchFamily="18" charset="0"/>
              </a:rPr>
              <a:t>'The DFT of a Function (x(k)={1,2,3,4,5}) Shifted to its Correct Position'</a:t>
            </a:r>
            <a:r>
              <a:rPr lang="en-GB" sz="1400" i="1" dirty="0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400" i="1" dirty="0" err="1" smtClean="0">
                <a:cs typeface="Times New Roman" pitchFamily="18" charset="0"/>
              </a:rPr>
              <a:t>xlabel</a:t>
            </a:r>
            <a:r>
              <a:rPr lang="en-GB" sz="1400" i="1" dirty="0" smtClean="0">
                <a:cs typeface="Times New Roman" pitchFamily="18" charset="0"/>
              </a:rPr>
              <a:t>(</a:t>
            </a:r>
            <a:r>
              <a:rPr lang="en-GB" sz="1400" i="1" dirty="0" smtClean="0">
                <a:solidFill>
                  <a:srgbClr val="800000"/>
                </a:solidFill>
                <a:cs typeface="Times New Roman" pitchFamily="18" charset="0"/>
              </a:rPr>
              <a:t>'Discrete Frequency (m)'</a:t>
            </a:r>
            <a:r>
              <a:rPr lang="en-GB" sz="1400" i="1" dirty="0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400" i="1" dirty="0" err="1" smtClean="0">
                <a:cs typeface="Times New Roman" pitchFamily="18" charset="0"/>
              </a:rPr>
              <a:t>ylabel</a:t>
            </a:r>
            <a:r>
              <a:rPr lang="en-GB" sz="1400" i="1" dirty="0" smtClean="0">
                <a:cs typeface="Times New Roman" pitchFamily="18" charset="0"/>
              </a:rPr>
              <a:t>(</a:t>
            </a:r>
            <a:r>
              <a:rPr lang="en-GB" sz="1400" i="1" dirty="0" smtClean="0">
                <a:solidFill>
                  <a:srgbClr val="800000"/>
                </a:solidFill>
                <a:cs typeface="Times New Roman" pitchFamily="18" charset="0"/>
              </a:rPr>
              <a:t>'Magnitude (x)'</a:t>
            </a:r>
            <a:r>
              <a:rPr lang="en-GB" sz="1400" i="1" dirty="0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1600" dirty="0" smtClean="0"/>
          </a:p>
        </p:txBody>
      </p:sp>
      <p:sp>
        <p:nvSpPr>
          <p:cNvPr id="14029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09B62D7-CD57-4EA7-BB0D-F95F19D7C1BC}" type="slidenum">
              <a:rPr lang="en-GB" altLang="en-US" sz="1400"/>
              <a:pPr eaLnBrk="1" hangingPunct="1"/>
              <a:t>37</a:t>
            </a:fld>
            <a:endParaRPr lang="en-GB" altLang="en-US" sz="1400"/>
          </a:p>
        </p:txBody>
      </p:sp>
      <p:pic>
        <p:nvPicPr>
          <p:cNvPr id="14029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2816384"/>
            <a:ext cx="3340130" cy="2504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Fast Fourier Transform (FFT)</a:t>
            </a:r>
            <a:r>
              <a:rPr lang="en-GB" smtClean="0"/>
              <a:t> </a:t>
            </a:r>
          </a:p>
        </p:txBody>
      </p:sp>
      <p:sp>
        <p:nvSpPr>
          <p:cNvPr id="1177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The DFT is costly in terms of computation, the expression:</a:t>
            </a:r>
            <a:r>
              <a:rPr lang="en-GB" sz="2400" smtClean="0"/>
              <a:t> </a:t>
            </a:r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requires approximately     complex multiply and add operations.</a:t>
            </a:r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Consider a block of 1 seconds worth of speech, sampled at 8000Hz, that is to be spectrum analysed. </a:t>
            </a:r>
          </a:p>
          <a:p>
            <a:pPr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400" smtClean="0"/>
          </a:p>
        </p:txBody>
      </p:sp>
      <p:sp>
        <p:nvSpPr>
          <p:cNvPr id="7168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6460AFD8-DA58-4969-9546-7A2DDBAC5F2D}" type="slidenum">
              <a:rPr lang="en-GB" altLang="en-US" sz="1400"/>
              <a:pPr eaLnBrk="1" hangingPunct="1"/>
              <a:t>38</a:t>
            </a:fld>
            <a:endParaRPr lang="en-GB" altLang="en-US" sz="1400"/>
          </a:p>
        </p:txBody>
      </p:sp>
      <p:sp>
        <p:nvSpPr>
          <p:cNvPr id="71688" name="Rectangle 5"/>
          <p:cNvSpPr>
            <a:spLocks noChangeArrowheads="1"/>
          </p:cNvSpPr>
          <p:nvPr/>
        </p:nvSpPr>
        <p:spPr bwMode="auto">
          <a:xfrm>
            <a:off x="4357688" y="32527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1682" name="Object 4"/>
          <p:cNvGraphicFramePr>
            <a:graphicFrameLocks noChangeAspect="1"/>
          </p:cNvGraphicFramePr>
          <p:nvPr/>
        </p:nvGraphicFramePr>
        <p:xfrm>
          <a:off x="5410200" y="3657600"/>
          <a:ext cx="428625" cy="352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10" r:id="rId3" imgW="431613" imgH="355446" progId="Equation.3">
                  <p:embed/>
                </p:oleObj>
              </mc:Choice>
              <mc:Fallback>
                <p:oleObj r:id="rId3" imgW="431613" imgH="355446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10200" y="3657600"/>
                        <a:ext cx="428625" cy="352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1689" name="Rectangle 7"/>
          <p:cNvSpPr>
            <a:spLocks noChangeArrowheads="1"/>
          </p:cNvSpPr>
          <p:nvPr/>
        </p:nvSpPr>
        <p:spPr bwMode="auto">
          <a:xfrm>
            <a:off x="1128713" y="30432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1683" name="Object 6"/>
          <p:cNvGraphicFramePr>
            <a:graphicFrameLocks noChangeAspect="1"/>
          </p:cNvGraphicFramePr>
          <p:nvPr/>
        </p:nvGraphicFramePr>
        <p:xfrm>
          <a:off x="1447800" y="2819400"/>
          <a:ext cx="6886575" cy="771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11" r:id="rId5" imgW="6883400" imgH="774700" progId="Equation.3">
                  <p:embed/>
                </p:oleObj>
              </mc:Choice>
              <mc:Fallback>
                <p:oleObj r:id="rId5" imgW="6883400" imgH="7747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47800" y="2819400"/>
                        <a:ext cx="6886575" cy="771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FFT</a:t>
            </a:r>
          </a:p>
        </p:txBody>
      </p:sp>
      <p:sp>
        <p:nvSpPr>
          <p:cNvPr id="1187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This would need</a:t>
            </a:r>
          </a:p>
          <a:p>
            <a:pPr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complex operations.</a:t>
            </a:r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A complex multiplication requires four real multiplications and two additions. </a:t>
            </a:r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Even at an operation speed of one operation per microsecond there would need to be </a:t>
            </a:r>
          </a:p>
        </p:txBody>
      </p:sp>
      <p:sp>
        <p:nvSpPr>
          <p:cNvPr id="7270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09820A38-CDD3-48CE-AB4C-ACF013B32F4B}" type="slidenum">
              <a:rPr lang="en-GB" altLang="en-US" sz="1400"/>
              <a:pPr eaLnBrk="1" hangingPunct="1"/>
              <a:t>39</a:t>
            </a:fld>
            <a:endParaRPr lang="en-GB" altLang="en-US" sz="1400"/>
          </a:p>
        </p:txBody>
      </p:sp>
      <p:sp>
        <p:nvSpPr>
          <p:cNvPr id="72712" name="Rectangle 5"/>
          <p:cNvSpPr>
            <a:spLocks noChangeArrowheads="1"/>
          </p:cNvSpPr>
          <p:nvPr/>
        </p:nvSpPr>
        <p:spPr bwMode="auto">
          <a:xfrm>
            <a:off x="3028950" y="32527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2706" name="Object 4"/>
          <p:cNvGraphicFramePr>
            <a:graphicFrameLocks noChangeAspect="1"/>
          </p:cNvGraphicFramePr>
          <p:nvPr/>
        </p:nvGraphicFramePr>
        <p:xfrm>
          <a:off x="2971800" y="2590800"/>
          <a:ext cx="3086100" cy="352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734" r:id="rId3" imgW="3086100" imgH="355600" progId="Equation.3">
                  <p:embed/>
                </p:oleObj>
              </mc:Choice>
              <mc:Fallback>
                <p:oleObj r:id="rId3" imgW="3086100" imgH="3556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71800" y="2590800"/>
                        <a:ext cx="3086100" cy="352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2713" name="Rectangle 7"/>
          <p:cNvSpPr>
            <a:spLocks noChangeArrowheads="1"/>
          </p:cNvSpPr>
          <p:nvPr/>
        </p:nvSpPr>
        <p:spPr bwMode="auto">
          <a:xfrm>
            <a:off x="2705100" y="32527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2707" name="Object 6"/>
          <p:cNvGraphicFramePr>
            <a:graphicFrameLocks noChangeAspect="1"/>
          </p:cNvGraphicFramePr>
          <p:nvPr/>
        </p:nvGraphicFramePr>
        <p:xfrm>
          <a:off x="2362200" y="5867400"/>
          <a:ext cx="3733800" cy="352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735" r:id="rId5" imgW="3733800" imgH="355600" progId="Equation.3">
                  <p:embed/>
                </p:oleObj>
              </mc:Choice>
              <mc:Fallback>
                <p:oleObj r:id="rId5" imgW="3733800" imgH="3556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62200" y="5867400"/>
                        <a:ext cx="3733800" cy="352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FFT</a:t>
            </a:r>
          </a:p>
        </p:txBody>
      </p:sp>
      <p:sp>
        <p:nvSpPr>
          <p:cNvPr id="1198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200" dirty="0" smtClean="0">
                <a:cs typeface="Times New Roman" pitchFamily="18" charset="0"/>
              </a:rPr>
              <a:t>FFT algorithm was developed in 1965, known as the Fast Fourier Transform (FFT), by Cooley and Tukey.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200" dirty="0" smtClean="0">
                <a:cs typeface="Times New Roman" pitchFamily="18" charset="0"/>
              </a:rPr>
              <a:t>The FFT gives the same result as the DFT but uses only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200" dirty="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200" dirty="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200" dirty="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200" dirty="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200" dirty="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200" dirty="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200" dirty="0" smtClean="0">
                <a:cs typeface="Times New Roman" pitchFamily="18" charset="0"/>
              </a:rPr>
              <a:t>instead of         calculations. </a:t>
            </a:r>
          </a:p>
        </p:txBody>
      </p:sp>
      <p:sp>
        <p:nvSpPr>
          <p:cNvPr id="7373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7CC3C6BA-43F9-4E7C-AD13-44A1522AFA1E}" type="slidenum">
              <a:rPr lang="en-GB" altLang="en-US" sz="1400"/>
              <a:pPr eaLnBrk="1" hangingPunct="1"/>
              <a:t>40</a:t>
            </a:fld>
            <a:endParaRPr lang="en-GB" altLang="en-US" sz="1400"/>
          </a:p>
        </p:txBody>
      </p:sp>
      <p:sp>
        <p:nvSpPr>
          <p:cNvPr id="73736" name="Rectangle 5"/>
          <p:cNvSpPr>
            <a:spLocks noChangeArrowheads="1"/>
          </p:cNvSpPr>
          <p:nvPr/>
        </p:nvSpPr>
        <p:spPr bwMode="auto">
          <a:xfrm>
            <a:off x="4005263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3730" name="Object 4"/>
          <p:cNvGraphicFramePr>
            <a:graphicFrameLocks noChangeAspect="1"/>
          </p:cNvGraphicFramePr>
          <p:nvPr/>
        </p:nvGraphicFramePr>
        <p:xfrm>
          <a:off x="2133600" y="3886200"/>
          <a:ext cx="1133475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3759" r:id="rId3" imgW="1130300" imgH="787400" progId="Equation.3">
                  <p:embed/>
                </p:oleObj>
              </mc:Choice>
              <mc:Fallback>
                <p:oleObj r:id="rId3" imgW="1130300" imgH="7874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3600" y="3886200"/>
                        <a:ext cx="1133475" cy="790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3737" name="Rectangle 7"/>
          <p:cNvSpPr>
            <a:spLocks noChangeArrowheads="1"/>
          </p:cNvSpPr>
          <p:nvPr/>
        </p:nvSpPr>
        <p:spPr bwMode="auto">
          <a:xfrm>
            <a:off x="4357688" y="32527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3731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19620310"/>
              </p:ext>
            </p:extLst>
          </p:nvPr>
        </p:nvGraphicFramePr>
        <p:xfrm>
          <a:off x="3267075" y="5752147"/>
          <a:ext cx="428625" cy="352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3760" r:id="rId5" imgW="431613" imgH="355446" progId="Equation.3">
                  <p:embed/>
                </p:oleObj>
              </mc:Choice>
              <mc:Fallback>
                <p:oleObj r:id="rId5" imgW="431613" imgH="355446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67075" y="5752147"/>
                        <a:ext cx="428625" cy="352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73738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1114" y="3405189"/>
            <a:ext cx="3257550" cy="2444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FFT</a:t>
            </a:r>
          </a:p>
        </p:txBody>
      </p:sp>
      <p:sp>
        <p:nvSpPr>
          <p:cNvPr id="1208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previous calculation therefore reduces to.</a:t>
            </a:r>
          </a:p>
          <a:p>
            <a:pPr eaLnBrk="1" hangingPunct="1">
              <a:defRPr/>
            </a:pPr>
            <a:endParaRPr lang="en-GB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Massive savings! </a:t>
            </a:r>
          </a:p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Real time!</a:t>
            </a:r>
          </a:p>
          <a:p>
            <a:pPr eaLnBrk="1" hangingPunct="1">
              <a:defRPr/>
            </a:pPr>
            <a:endParaRPr lang="en-GB" smtClean="0"/>
          </a:p>
        </p:txBody>
      </p:sp>
      <p:sp>
        <p:nvSpPr>
          <p:cNvPr id="7475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3BA7F50A-B766-491B-8448-1467D4CF5140}" type="slidenum">
              <a:rPr lang="en-GB" altLang="en-US" sz="1400"/>
              <a:pPr eaLnBrk="1" hangingPunct="1"/>
              <a:t>41</a:t>
            </a:fld>
            <a:endParaRPr lang="en-GB" altLang="en-US" sz="1400"/>
          </a:p>
        </p:txBody>
      </p:sp>
      <p:sp>
        <p:nvSpPr>
          <p:cNvPr id="74759" name="Rectangle 5"/>
          <p:cNvSpPr>
            <a:spLocks noChangeArrowheads="1"/>
          </p:cNvSpPr>
          <p:nvPr/>
        </p:nvSpPr>
        <p:spPr bwMode="auto">
          <a:xfrm>
            <a:off x="914400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4754" name="Object 4"/>
          <p:cNvGraphicFramePr>
            <a:graphicFrameLocks noChangeAspect="1"/>
          </p:cNvGraphicFramePr>
          <p:nvPr/>
        </p:nvGraphicFramePr>
        <p:xfrm>
          <a:off x="1219200" y="3200400"/>
          <a:ext cx="7315200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4770" r:id="rId3" imgW="7315200" imgH="787400" progId="Equation.3">
                  <p:embed/>
                </p:oleObj>
              </mc:Choice>
              <mc:Fallback>
                <p:oleObj r:id="rId3" imgW="7315200" imgH="7874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19200" y="3200400"/>
                        <a:ext cx="7315200" cy="790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Jargon of the FFT</a:t>
            </a:r>
            <a:r>
              <a:rPr lang="en-GB" smtClean="0"/>
              <a:t> 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smtClean="0">
                <a:latin typeface="Arial" charset="0"/>
                <a:cs typeface="Times New Roman" pitchFamily="18" charset="0"/>
              </a:rPr>
              <a:t>Radix:</a:t>
            </a:r>
            <a:endParaRPr lang="en-GB" smtClean="0">
              <a:cs typeface="Times New Roman" pitchFamily="18" charset="0"/>
            </a:endParaRPr>
          </a:p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The base of the calculation, common radices are 2,4 and 8, sometimes mixed.</a:t>
            </a:r>
          </a:p>
          <a:p>
            <a:pPr eaLnBrk="1" hangingPunct="1">
              <a:defRPr/>
            </a:pPr>
            <a:r>
              <a:rPr lang="en-GB" b="1" smtClean="0">
                <a:latin typeface="Arial" charset="0"/>
                <a:cs typeface="Times New Roman" pitchFamily="18" charset="0"/>
              </a:rPr>
              <a:t>Decimation in Time (DIT):</a:t>
            </a:r>
            <a:endParaRPr lang="en-GB" smtClean="0">
              <a:cs typeface="Times New Roman" pitchFamily="18" charset="0"/>
            </a:endParaRPr>
          </a:p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The input time sequence is re-ordered while the output frequency sequence is correctly arranged.</a:t>
            </a:r>
          </a:p>
          <a:p>
            <a:pPr eaLnBrk="1" hangingPunct="1">
              <a:defRPr/>
            </a:pPr>
            <a:endParaRPr lang="en-GB" smtClean="0"/>
          </a:p>
        </p:txBody>
      </p:sp>
      <p:sp>
        <p:nvSpPr>
          <p:cNvPr id="14131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C9BFB816-7D51-4FD9-8EAB-BA85BB831A8B}" type="slidenum">
              <a:rPr lang="en-GB" altLang="en-US" sz="1400"/>
              <a:pPr eaLnBrk="1" hangingPunct="1"/>
              <a:t>42</a:t>
            </a:fld>
            <a:endParaRPr lang="en-GB" altLang="en-US" sz="1400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Jargon of the FFT</a:t>
            </a:r>
          </a:p>
        </p:txBody>
      </p:sp>
      <p:sp>
        <p:nvSpPr>
          <p:cNvPr id="1228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b="1" smtClean="0">
                <a:latin typeface="Arial" charset="0"/>
                <a:cs typeface="Times New Roman" pitchFamily="18" charset="0"/>
              </a:rPr>
              <a:t>Decimation in Frequency (DIF):</a:t>
            </a:r>
            <a:endParaRPr lang="en-GB" sz="2400" smtClean="0">
              <a:cs typeface="Times New Roman" pitchFamily="18" charset="0"/>
            </a:endParaRPr>
          </a:p>
          <a:p>
            <a:pPr lvl="1" eaLnBrk="1" hangingPunct="1">
              <a:defRPr/>
            </a:pPr>
            <a:r>
              <a:rPr lang="en-GB" sz="2400" smtClean="0">
                <a:cs typeface="Times New Roman" pitchFamily="18" charset="0"/>
              </a:rPr>
              <a:t>The input time sequence is correctly arranged while the output frequency sequence is re-ordered.</a:t>
            </a:r>
          </a:p>
          <a:p>
            <a:pPr eaLnBrk="1" hangingPunct="1">
              <a:defRPr/>
            </a:pPr>
            <a:r>
              <a:rPr lang="en-GB" sz="2400" b="1" smtClean="0">
                <a:latin typeface="Arial" charset="0"/>
                <a:cs typeface="Times New Roman" pitchFamily="18" charset="0"/>
              </a:rPr>
              <a:t>Butterfly:</a:t>
            </a:r>
          </a:p>
          <a:p>
            <a:pPr lvl="1" eaLnBrk="1" hangingPunct="1">
              <a:defRPr/>
            </a:pPr>
            <a:r>
              <a:rPr lang="en-GB" sz="2400" smtClean="0">
                <a:cs typeface="Times New Roman" pitchFamily="18" charset="0"/>
              </a:rPr>
              <a:t>DIT Butterfly, Radix</a:t>
            </a:r>
            <a:r>
              <a:rPr lang="en-GB" smtClean="0">
                <a:cs typeface="Times New Roman" pitchFamily="18" charset="0"/>
              </a:rPr>
              <a:t> 2</a:t>
            </a:r>
            <a:r>
              <a:rPr lang="en-GB" smtClean="0"/>
              <a:t> </a:t>
            </a:r>
          </a:p>
        </p:txBody>
      </p:sp>
      <p:sp>
        <p:nvSpPr>
          <p:cNvPr id="7578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930A090A-33FE-407D-A206-3D248389A64C}" type="slidenum">
              <a:rPr lang="en-GB" altLang="en-US" sz="1400"/>
              <a:pPr eaLnBrk="1" hangingPunct="1"/>
              <a:t>43</a:t>
            </a:fld>
            <a:endParaRPr lang="en-GB" altLang="en-US" sz="1400"/>
          </a:p>
        </p:txBody>
      </p:sp>
      <p:grpSp>
        <p:nvGrpSpPr>
          <p:cNvPr id="75785" name="Group 4"/>
          <p:cNvGrpSpPr>
            <a:grpSpLocks/>
          </p:cNvGrpSpPr>
          <p:nvPr/>
        </p:nvGrpSpPr>
        <p:grpSpPr bwMode="auto">
          <a:xfrm>
            <a:off x="2667000" y="4724400"/>
            <a:ext cx="3181350" cy="1301750"/>
            <a:chOff x="4026" y="8582"/>
            <a:chExt cx="5009" cy="2049"/>
          </a:xfrm>
        </p:grpSpPr>
        <p:sp>
          <p:nvSpPr>
            <p:cNvPr id="75790" name="Oval 5"/>
            <p:cNvSpPr>
              <a:spLocks noChangeArrowheads="1"/>
            </p:cNvSpPr>
            <p:nvPr/>
          </p:nvSpPr>
          <p:spPr bwMode="auto">
            <a:xfrm>
              <a:off x="6080" y="9534"/>
              <a:ext cx="173" cy="187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75791" name="Line 6"/>
            <p:cNvSpPr>
              <a:spLocks noChangeShapeType="1"/>
            </p:cNvSpPr>
            <p:nvPr/>
          </p:nvSpPr>
          <p:spPr bwMode="auto">
            <a:xfrm flipV="1">
              <a:off x="4483" y="9681"/>
              <a:ext cx="1600" cy="73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oval" w="sm" len="sm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5792" name="Line 7"/>
            <p:cNvSpPr>
              <a:spLocks noChangeShapeType="1"/>
            </p:cNvSpPr>
            <p:nvPr/>
          </p:nvSpPr>
          <p:spPr bwMode="auto">
            <a:xfrm>
              <a:off x="4467" y="8894"/>
              <a:ext cx="1626" cy="69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oval" w="sm" len="sm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5793" name="Line 8"/>
            <p:cNvSpPr>
              <a:spLocks noChangeShapeType="1"/>
            </p:cNvSpPr>
            <p:nvPr/>
          </p:nvSpPr>
          <p:spPr bwMode="auto">
            <a:xfrm>
              <a:off x="6267" y="9654"/>
              <a:ext cx="1453" cy="6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oval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5794" name="Line 9"/>
            <p:cNvSpPr>
              <a:spLocks noChangeShapeType="1"/>
            </p:cNvSpPr>
            <p:nvPr/>
          </p:nvSpPr>
          <p:spPr bwMode="auto">
            <a:xfrm flipV="1">
              <a:off x="6253" y="8894"/>
              <a:ext cx="1480" cy="69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oval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5795" name="Line 10"/>
            <p:cNvSpPr>
              <a:spLocks noChangeShapeType="1"/>
            </p:cNvSpPr>
            <p:nvPr/>
          </p:nvSpPr>
          <p:spPr bwMode="auto">
            <a:xfrm flipV="1">
              <a:off x="4493" y="9988"/>
              <a:ext cx="908" cy="42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5796" name="Text Box 11"/>
            <p:cNvSpPr txBox="1">
              <a:spLocks noChangeArrowheads="1"/>
            </p:cNvSpPr>
            <p:nvPr/>
          </p:nvSpPr>
          <p:spPr bwMode="auto">
            <a:xfrm>
              <a:off x="4053" y="8677"/>
              <a:ext cx="947" cy="3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>
                  <a:solidFill>
                    <a:schemeClr val="bg2"/>
                  </a:solidFill>
                </a:rPr>
                <a:t>A</a:t>
              </a:r>
            </a:p>
          </p:txBody>
        </p:sp>
        <p:sp>
          <p:nvSpPr>
            <p:cNvPr id="75797" name="Text Box 12"/>
            <p:cNvSpPr txBox="1">
              <a:spLocks noChangeArrowheads="1"/>
            </p:cNvSpPr>
            <p:nvPr/>
          </p:nvSpPr>
          <p:spPr bwMode="auto">
            <a:xfrm>
              <a:off x="4026" y="10271"/>
              <a:ext cx="947" cy="3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>
                  <a:solidFill>
                    <a:schemeClr val="bg2"/>
                  </a:solidFill>
                </a:rPr>
                <a:t>B</a:t>
              </a:r>
            </a:p>
          </p:txBody>
        </p:sp>
        <p:sp>
          <p:nvSpPr>
            <p:cNvPr id="75798" name="Text Box 13"/>
            <p:cNvSpPr txBox="1">
              <a:spLocks noChangeArrowheads="1"/>
            </p:cNvSpPr>
            <p:nvPr/>
          </p:nvSpPr>
          <p:spPr bwMode="auto">
            <a:xfrm>
              <a:off x="7654" y="8582"/>
              <a:ext cx="1328" cy="5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>
                <a:solidFill>
                  <a:schemeClr val="bg2"/>
                </a:solidFill>
              </a:endParaRPr>
            </a:p>
          </p:txBody>
        </p:sp>
        <p:sp>
          <p:nvSpPr>
            <p:cNvPr id="75799" name="Text Box 14"/>
            <p:cNvSpPr txBox="1">
              <a:spLocks noChangeArrowheads="1"/>
            </p:cNvSpPr>
            <p:nvPr/>
          </p:nvSpPr>
          <p:spPr bwMode="auto">
            <a:xfrm>
              <a:off x="7707" y="10070"/>
              <a:ext cx="1328" cy="5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>
                <a:solidFill>
                  <a:schemeClr val="bg2"/>
                </a:solidFill>
              </a:endParaRPr>
            </a:p>
          </p:txBody>
        </p:sp>
        <p:sp>
          <p:nvSpPr>
            <p:cNvPr id="75800" name="Text Box 15"/>
            <p:cNvSpPr txBox="1">
              <a:spLocks noChangeArrowheads="1"/>
            </p:cNvSpPr>
            <p:nvPr/>
          </p:nvSpPr>
          <p:spPr bwMode="auto">
            <a:xfrm>
              <a:off x="5093" y="10044"/>
              <a:ext cx="768" cy="5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>
                <a:solidFill>
                  <a:schemeClr val="bg2"/>
                </a:solidFill>
              </a:endParaRPr>
            </a:p>
          </p:txBody>
        </p:sp>
      </p:grpSp>
      <p:sp>
        <p:nvSpPr>
          <p:cNvPr id="75786" name="Rectangle 17"/>
          <p:cNvSpPr>
            <a:spLocks noChangeArrowheads="1"/>
          </p:cNvSpPr>
          <p:nvPr/>
        </p:nvSpPr>
        <p:spPr bwMode="auto">
          <a:xfrm>
            <a:off x="4419600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5778" name="Object 16"/>
          <p:cNvGraphicFramePr>
            <a:graphicFrameLocks noChangeAspect="1"/>
          </p:cNvGraphicFramePr>
          <p:nvPr/>
        </p:nvGraphicFramePr>
        <p:xfrm>
          <a:off x="3429000" y="5715000"/>
          <a:ext cx="533400" cy="417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5831" r:id="rId3" imgW="304668" imgH="241195" progId="Equation.3">
                  <p:embed/>
                </p:oleObj>
              </mc:Choice>
              <mc:Fallback>
                <p:oleObj r:id="rId3" imgW="304668" imgH="241195" progId="Equation.3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29000" y="5715000"/>
                        <a:ext cx="533400" cy="4175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5787" name="Rectangle 19"/>
          <p:cNvSpPr>
            <a:spLocks noChangeArrowheads="1"/>
          </p:cNvSpPr>
          <p:nvPr/>
        </p:nvSpPr>
        <p:spPr bwMode="auto">
          <a:xfrm>
            <a:off x="4243388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5779" name="Object 18"/>
          <p:cNvGraphicFramePr>
            <a:graphicFrameLocks noChangeAspect="1"/>
          </p:cNvGraphicFramePr>
          <p:nvPr/>
        </p:nvGraphicFramePr>
        <p:xfrm>
          <a:off x="5181600" y="4724400"/>
          <a:ext cx="1219200" cy="441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5832" r:id="rId5" imgW="660113" imgH="241195" progId="Equation.3">
                  <p:embed/>
                </p:oleObj>
              </mc:Choice>
              <mc:Fallback>
                <p:oleObj r:id="rId5" imgW="660113" imgH="241195" progId="Equation.3">
                  <p:embed/>
                  <p:pic>
                    <p:nvPicPr>
                      <p:cNvPr id="0" name="Object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81600" y="4724400"/>
                        <a:ext cx="1219200" cy="4413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5788" name="Rectangle 21"/>
          <p:cNvSpPr>
            <a:spLocks noChangeArrowheads="1"/>
          </p:cNvSpPr>
          <p:nvPr/>
        </p:nvSpPr>
        <p:spPr bwMode="auto">
          <a:xfrm>
            <a:off x="4243388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5780" name="Object 20"/>
          <p:cNvGraphicFramePr>
            <a:graphicFrameLocks noChangeAspect="1"/>
          </p:cNvGraphicFramePr>
          <p:nvPr/>
        </p:nvGraphicFramePr>
        <p:xfrm>
          <a:off x="5257800" y="5715000"/>
          <a:ext cx="1143000" cy="4143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5833" r:id="rId7" imgW="660113" imgH="241195" progId="Equation.3">
                  <p:embed/>
                </p:oleObj>
              </mc:Choice>
              <mc:Fallback>
                <p:oleObj r:id="rId7" imgW="660113" imgH="241195" progId="Equation.3">
                  <p:embed/>
                  <p:pic>
                    <p:nvPicPr>
                      <p:cNvPr id="0" name="Object 2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57800" y="5715000"/>
                        <a:ext cx="1143000" cy="4143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5789" name="Text Box 22"/>
          <p:cNvSpPr txBox="1">
            <a:spLocks noChangeArrowheads="1"/>
          </p:cNvSpPr>
          <p:nvPr/>
        </p:nvSpPr>
        <p:spPr bwMode="auto">
          <a:xfrm>
            <a:off x="6477000" y="3505200"/>
            <a:ext cx="2454275" cy="1930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buFontTx/>
              <a:buChar char="•"/>
            </a:pPr>
            <a:r>
              <a:rPr lang="en-GB" altLang="en-US" sz="2000">
                <a:solidFill>
                  <a:schemeClr val="bg2"/>
                </a:solidFill>
                <a:cs typeface="Times New Roman" pitchFamily="18" charset="0"/>
              </a:rPr>
              <a:t>FFT calculations are often represented using a signal flow graph. </a:t>
            </a:r>
          </a:p>
          <a:p>
            <a:pPr eaLnBrk="1" hangingPunct="1">
              <a:buFontTx/>
              <a:buChar char="•"/>
            </a:pPr>
            <a:r>
              <a:rPr lang="en-GB" altLang="en-US" sz="2000">
                <a:solidFill>
                  <a:schemeClr val="bg2"/>
                </a:solidFill>
                <a:cs typeface="Times New Roman" pitchFamily="18" charset="0"/>
              </a:rPr>
              <a:t>These flow graphs consist of Butterflies</a:t>
            </a:r>
            <a:r>
              <a:rPr lang="en-GB" altLang="en-US" sz="2000">
                <a:solidFill>
                  <a:schemeClr val="bg2"/>
                </a:solidFill>
              </a:rPr>
              <a:t> 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Jargon of the FFT</a:t>
            </a:r>
          </a:p>
        </p:txBody>
      </p:sp>
      <p:sp>
        <p:nvSpPr>
          <p:cNvPr id="1239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DIF Butterfly, Radix 2</a:t>
            </a:r>
            <a:r>
              <a:rPr lang="en-GB" smtClean="0"/>
              <a:t> </a:t>
            </a:r>
          </a:p>
        </p:txBody>
      </p:sp>
      <p:sp>
        <p:nvSpPr>
          <p:cNvPr id="7680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70F1EC9B-2D01-4335-96EA-86257F613F8B}" type="slidenum">
              <a:rPr lang="en-GB" altLang="en-US" sz="1400"/>
              <a:pPr eaLnBrk="1" hangingPunct="1"/>
              <a:t>44</a:t>
            </a:fld>
            <a:endParaRPr lang="en-GB" altLang="en-US" sz="1400"/>
          </a:p>
        </p:txBody>
      </p:sp>
      <p:grpSp>
        <p:nvGrpSpPr>
          <p:cNvPr id="76809" name="Group 4"/>
          <p:cNvGrpSpPr>
            <a:grpSpLocks/>
          </p:cNvGrpSpPr>
          <p:nvPr/>
        </p:nvGrpSpPr>
        <p:grpSpPr bwMode="auto">
          <a:xfrm>
            <a:off x="2514600" y="2819400"/>
            <a:ext cx="3240088" cy="1255713"/>
            <a:chOff x="4036" y="13389"/>
            <a:chExt cx="5102" cy="1977"/>
          </a:xfrm>
        </p:grpSpPr>
        <p:sp>
          <p:nvSpPr>
            <p:cNvPr id="76813" name="Oval 5"/>
            <p:cNvSpPr>
              <a:spLocks noChangeArrowheads="1"/>
            </p:cNvSpPr>
            <p:nvPr/>
          </p:nvSpPr>
          <p:spPr bwMode="auto">
            <a:xfrm>
              <a:off x="6090" y="14280"/>
              <a:ext cx="173" cy="187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76814" name="Line 6"/>
            <p:cNvSpPr>
              <a:spLocks noChangeShapeType="1"/>
            </p:cNvSpPr>
            <p:nvPr/>
          </p:nvSpPr>
          <p:spPr bwMode="auto">
            <a:xfrm flipV="1">
              <a:off x="4493" y="14416"/>
              <a:ext cx="1600" cy="73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oval" w="sm" len="sm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6815" name="Line 7"/>
            <p:cNvSpPr>
              <a:spLocks noChangeShapeType="1"/>
            </p:cNvSpPr>
            <p:nvPr/>
          </p:nvSpPr>
          <p:spPr bwMode="auto">
            <a:xfrm>
              <a:off x="4477" y="13629"/>
              <a:ext cx="1626" cy="69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oval" w="sm" len="sm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6816" name="Line 8"/>
            <p:cNvSpPr>
              <a:spLocks noChangeShapeType="1"/>
            </p:cNvSpPr>
            <p:nvPr/>
          </p:nvSpPr>
          <p:spPr bwMode="auto">
            <a:xfrm>
              <a:off x="6277" y="14389"/>
              <a:ext cx="1453" cy="6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oval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6817" name="Line 9"/>
            <p:cNvSpPr>
              <a:spLocks noChangeShapeType="1"/>
            </p:cNvSpPr>
            <p:nvPr/>
          </p:nvSpPr>
          <p:spPr bwMode="auto">
            <a:xfrm flipV="1">
              <a:off x="6263" y="13629"/>
              <a:ext cx="1480" cy="69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oval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6818" name="Text Box 10"/>
            <p:cNvSpPr txBox="1">
              <a:spLocks noChangeArrowheads="1"/>
            </p:cNvSpPr>
            <p:nvPr/>
          </p:nvSpPr>
          <p:spPr bwMode="auto">
            <a:xfrm>
              <a:off x="4063" y="13412"/>
              <a:ext cx="947" cy="3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>
                  <a:solidFill>
                    <a:schemeClr val="bg2"/>
                  </a:solidFill>
                </a:rPr>
                <a:t>A</a:t>
              </a:r>
            </a:p>
          </p:txBody>
        </p:sp>
        <p:sp>
          <p:nvSpPr>
            <p:cNvPr id="76819" name="Text Box 11"/>
            <p:cNvSpPr txBox="1">
              <a:spLocks noChangeArrowheads="1"/>
            </p:cNvSpPr>
            <p:nvPr/>
          </p:nvSpPr>
          <p:spPr bwMode="auto">
            <a:xfrm>
              <a:off x="4036" y="15006"/>
              <a:ext cx="947" cy="3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>
                  <a:solidFill>
                    <a:schemeClr val="bg2"/>
                  </a:solidFill>
                </a:rPr>
                <a:t>B</a:t>
              </a:r>
            </a:p>
          </p:txBody>
        </p:sp>
        <p:sp>
          <p:nvSpPr>
            <p:cNvPr id="76820" name="Text Box 12"/>
            <p:cNvSpPr txBox="1">
              <a:spLocks noChangeArrowheads="1"/>
            </p:cNvSpPr>
            <p:nvPr/>
          </p:nvSpPr>
          <p:spPr bwMode="auto">
            <a:xfrm>
              <a:off x="7864" y="13389"/>
              <a:ext cx="908" cy="4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>
                <a:solidFill>
                  <a:schemeClr val="bg2"/>
                </a:solidFill>
              </a:endParaRPr>
            </a:p>
          </p:txBody>
        </p:sp>
        <p:sp>
          <p:nvSpPr>
            <p:cNvPr id="76821" name="Text Box 13"/>
            <p:cNvSpPr txBox="1">
              <a:spLocks noChangeArrowheads="1"/>
            </p:cNvSpPr>
            <p:nvPr/>
          </p:nvSpPr>
          <p:spPr bwMode="auto">
            <a:xfrm>
              <a:off x="7690" y="14737"/>
              <a:ext cx="1448" cy="5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>
                <a:solidFill>
                  <a:schemeClr val="bg2"/>
                </a:solidFill>
              </a:endParaRPr>
            </a:p>
          </p:txBody>
        </p:sp>
        <p:sp>
          <p:nvSpPr>
            <p:cNvPr id="76822" name="Text Box 14"/>
            <p:cNvSpPr txBox="1">
              <a:spLocks noChangeArrowheads="1"/>
            </p:cNvSpPr>
            <p:nvPr/>
          </p:nvSpPr>
          <p:spPr bwMode="auto">
            <a:xfrm>
              <a:off x="6463" y="14558"/>
              <a:ext cx="768" cy="5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>
                <a:solidFill>
                  <a:schemeClr val="bg2"/>
                </a:solidFill>
              </a:endParaRPr>
            </a:p>
          </p:txBody>
        </p:sp>
        <p:sp>
          <p:nvSpPr>
            <p:cNvPr id="76823" name="Line 15"/>
            <p:cNvSpPr>
              <a:spLocks noChangeShapeType="1"/>
            </p:cNvSpPr>
            <p:nvPr/>
          </p:nvSpPr>
          <p:spPr bwMode="auto">
            <a:xfrm>
              <a:off x="6280" y="14392"/>
              <a:ext cx="627" cy="29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6810" name="Rectangle 17"/>
          <p:cNvSpPr>
            <a:spLocks noChangeArrowheads="1"/>
          </p:cNvSpPr>
          <p:nvPr/>
        </p:nvSpPr>
        <p:spPr bwMode="auto">
          <a:xfrm>
            <a:off x="4376738" y="33480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6802" name="Object 16"/>
          <p:cNvGraphicFramePr>
            <a:graphicFrameLocks noChangeAspect="1"/>
          </p:cNvGraphicFramePr>
          <p:nvPr/>
        </p:nvGraphicFramePr>
        <p:xfrm>
          <a:off x="5029200" y="2895600"/>
          <a:ext cx="838200" cy="347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6854" r:id="rId3" imgW="393359" imgH="164957" progId="Equation.3">
                  <p:embed/>
                </p:oleObj>
              </mc:Choice>
              <mc:Fallback>
                <p:oleObj r:id="rId3" imgW="393359" imgH="164957" progId="Equation.3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29200" y="2895600"/>
                        <a:ext cx="838200" cy="3476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6811" name="Rectangle 19"/>
          <p:cNvSpPr>
            <a:spLocks noChangeArrowheads="1"/>
          </p:cNvSpPr>
          <p:nvPr/>
        </p:nvSpPr>
        <p:spPr bwMode="auto">
          <a:xfrm>
            <a:off x="4205288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6803" name="Object 18"/>
          <p:cNvGraphicFramePr>
            <a:graphicFrameLocks noChangeAspect="1"/>
          </p:cNvGraphicFramePr>
          <p:nvPr/>
        </p:nvGraphicFramePr>
        <p:xfrm>
          <a:off x="5029200" y="3733800"/>
          <a:ext cx="1295400" cy="4206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6855" r:id="rId5" imgW="736600" imgH="241300" progId="Equation.3">
                  <p:embed/>
                </p:oleObj>
              </mc:Choice>
              <mc:Fallback>
                <p:oleObj r:id="rId5" imgW="736600" imgH="241300" progId="Equation.3">
                  <p:embed/>
                  <p:pic>
                    <p:nvPicPr>
                      <p:cNvPr id="0" name="Object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29200" y="3733800"/>
                        <a:ext cx="1295400" cy="4206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6812" name="Rectangle 21"/>
          <p:cNvSpPr>
            <a:spLocks noChangeArrowheads="1"/>
          </p:cNvSpPr>
          <p:nvPr/>
        </p:nvSpPr>
        <p:spPr bwMode="auto">
          <a:xfrm>
            <a:off x="4419600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6804" name="Object 20"/>
          <p:cNvGraphicFramePr>
            <a:graphicFrameLocks noChangeAspect="1"/>
          </p:cNvGraphicFramePr>
          <p:nvPr/>
        </p:nvGraphicFramePr>
        <p:xfrm>
          <a:off x="4114800" y="3733800"/>
          <a:ext cx="533400" cy="417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6856" r:id="rId7" imgW="304668" imgH="241195" progId="Equation.3">
                  <p:embed/>
                </p:oleObj>
              </mc:Choice>
              <mc:Fallback>
                <p:oleObj r:id="rId7" imgW="304668" imgH="241195" progId="Equation.3">
                  <p:embed/>
                  <p:pic>
                    <p:nvPicPr>
                      <p:cNvPr id="0" name="Object 2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14800" y="3733800"/>
                        <a:ext cx="533400" cy="4175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Jargon of the FFT</a:t>
            </a:r>
          </a:p>
        </p:txBody>
      </p:sp>
      <p:sp>
        <p:nvSpPr>
          <p:cNvPr id="12493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smtClean="0">
                <a:latin typeface="Arial" charset="0"/>
                <a:cs typeface="Times New Roman" pitchFamily="18" charset="0"/>
              </a:rPr>
              <a:t>Twiddle Factors:</a:t>
            </a:r>
            <a:endParaRPr lang="en-GB" smtClean="0">
              <a:cs typeface="Times New Roman" pitchFamily="18" charset="0"/>
            </a:endParaRPr>
          </a:p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The multiplication factors, W, represented in the butterflies where:</a:t>
            </a:r>
          </a:p>
          <a:p>
            <a:pPr eaLnBrk="1" hangingPunct="1">
              <a:defRPr/>
            </a:pPr>
            <a:endParaRPr lang="en-GB" smtClean="0"/>
          </a:p>
        </p:txBody>
      </p:sp>
      <p:sp>
        <p:nvSpPr>
          <p:cNvPr id="7782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20BF7290-45EF-4307-9820-323E14EEEED0}" type="slidenum">
              <a:rPr lang="en-GB" altLang="en-US" sz="1400"/>
              <a:pPr eaLnBrk="1" hangingPunct="1"/>
              <a:t>45</a:t>
            </a:fld>
            <a:endParaRPr lang="en-GB" altLang="en-US" sz="1400"/>
          </a:p>
        </p:txBody>
      </p:sp>
      <p:sp>
        <p:nvSpPr>
          <p:cNvPr id="77831" name="Rectangle 5"/>
          <p:cNvSpPr>
            <a:spLocks noChangeArrowheads="1"/>
          </p:cNvSpPr>
          <p:nvPr/>
        </p:nvSpPr>
        <p:spPr bwMode="auto">
          <a:xfrm>
            <a:off x="3833813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7826" name="Object 4"/>
          <p:cNvGraphicFramePr>
            <a:graphicFrameLocks noChangeAspect="1"/>
          </p:cNvGraphicFramePr>
          <p:nvPr/>
        </p:nvGraphicFramePr>
        <p:xfrm>
          <a:off x="3505200" y="4346575"/>
          <a:ext cx="1981200" cy="882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7842" r:id="rId3" imgW="1473200" imgH="660400" progId="Equation.3">
                  <p:embed/>
                </p:oleObj>
              </mc:Choice>
              <mc:Fallback>
                <p:oleObj r:id="rId3" imgW="1473200" imgH="6604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05200" y="4346575"/>
                        <a:ext cx="1981200" cy="8826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smtClean="0">
                <a:latin typeface="Arial" charset="0"/>
                <a:cs typeface="Arial" charset="0"/>
              </a:rPr>
              <a:t>The Radix 2 FFT</a:t>
            </a:r>
          </a:p>
        </p:txBody>
      </p:sp>
      <p:sp>
        <p:nvSpPr>
          <p:cNvPr id="1259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FFT reduces a difficult calculation , one DFT, into two or more simpler calculations i.e. several uncoupled DFT's.</a:t>
            </a:r>
          </a:p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The FFT is based on an 'index mapping' or change of variable. </a:t>
            </a:r>
          </a:p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We will inspect the reduction of a length 4 DFT to 'get a feel' for the operation:</a:t>
            </a:r>
            <a:r>
              <a:rPr lang="en-GB" sz="2800" smtClean="0"/>
              <a:t> </a:t>
            </a:r>
          </a:p>
        </p:txBody>
      </p:sp>
      <p:sp>
        <p:nvSpPr>
          <p:cNvPr id="14233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6FB8D0C-1758-4BFD-B87E-88E7BDAB0873}" type="slidenum">
              <a:rPr lang="en-GB" altLang="en-US" sz="1400"/>
              <a:pPr eaLnBrk="1" hangingPunct="1"/>
              <a:t>46</a:t>
            </a:fld>
            <a:endParaRPr lang="en-GB" altLang="en-US" sz="1400"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smtClean="0">
                <a:latin typeface="Arial" charset="0"/>
                <a:cs typeface="Arial" charset="0"/>
              </a:rPr>
              <a:t>The Radix 2 FFT</a:t>
            </a:r>
          </a:p>
        </p:txBody>
      </p:sp>
      <p:sp>
        <p:nvSpPr>
          <p:cNvPr id="1269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 smtClean="0">
                <a:cs typeface="Times New Roman" pitchFamily="18" charset="0"/>
              </a:rPr>
              <a:t>Length 4 DFT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smtClean="0">
                <a:solidFill>
                  <a:srgbClr val="CC0000"/>
                </a:solidFill>
                <a:cs typeface="Times New Roman" pitchFamily="18" charset="0"/>
              </a:rPr>
              <a:t>Stage 1: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smtClean="0">
                <a:cs typeface="Times New Roman" pitchFamily="18" charset="0"/>
              </a:rPr>
              <a:t>Choose the appropriate indexing mapping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smtClean="0">
                <a:cs typeface="Times New Roman" pitchFamily="18" charset="0"/>
              </a:rPr>
              <a:t>Dependent on if DIT or DIF algorithm is required. 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smtClean="0">
                <a:cs typeface="Times New Roman" pitchFamily="18" charset="0"/>
              </a:rPr>
              <a:t>The theory behind the mapping is not explained (unnecessary maths called  'common factor mapping' [Burrus and Parks])</a:t>
            </a:r>
          </a:p>
        </p:txBody>
      </p:sp>
      <p:sp>
        <p:nvSpPr>
          <p:cNvPr id="7885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1E6403E-6B57-457E-951E-6B6897355260}" type="slidenum">
              <a:rPr lang="en-GB" altLang="en-US" sz="1400"/>
              <a:pPr eaLnBrk="1" hangingPunct="1"/>
              <a:t>47</a:t>
            </a:fld>
            <a:endParaRPr lang="en-GB" altLang="en-US" sz="1400"/>
          </a:p>
        </p:txBody>
      </p:sp>
      <p:sp>
        <p:nvSpPr>
          <p:cNvPr id="78855" name="Rectangle 5"/>
          <p:cNvSpPr>
            <a:spLocks noChangeArrowheads="1"/>
          </p:cNvSpPr>
          <p:nvPr/>
        </p:nvSpPr>
        <p:spPr bwMode="auto">
          <a:xfrm>
            <a:off x="2424113" y="30480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8850" name="Object 4"/>
          <p:cNvGraphicFramePr>
            <a:graphicFrameLocks noChangeAspect="1"/>
          </p:cNvGraphicFramePr>
          <p:nvPr/>
        </p:nvGraphicFramePr>
        <p:xfrm>
          <a:off x="2286000" y="2438400"/>
          <a:ext cx="4295775" cy="76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8866" r:id="rId3" imgW="4292600" imgH="762000" progId="Equation.3">
                  <p:embed/>
                </p:oleObj>
              </mc:Choice>
              <mc:Fallback>
                <p:oleObj r:id="rId3" imgW="4292600" imgH="7620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86000" y="2438400"/>
                        <a:ext cx="4295775" cy="762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DIT Example</a:t>
            </a:r>
          </a:p>
        </p:txBody>
      </p:sp>
      <p:sp>
        <p:nvSpPr>
          <p:cNvPr id="12800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 smtClean="0">
                <a:cs typeface="Times New Roman" pitchFamily="18" charset="0"/>
              </a:rPr>
              <a:t>DIT mapping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smtClean="0">
                <a:cs typeface="Times New Roman" pitchFamily="18" charset="0"/>
              </a:rPr>
              <a:t>Where                      are binary numbers ( the radix of the algorithm)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smtClean="0">
                <a:cs typeface="Times New Roman" pitchFamily="18" charset="0"/>
              </a:rPr>
              <a:t>change of variable must map every value in the initial sequence in </a:t>
            </a:r>
            <a:r>
              <a:rPr lang="en-GB" sz="24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'k'</a:t>
            </a:r>
            <a:r>
              <a:rPr lang="en-GB" sz="2400" smtClean="0">
                <a:cs typeface="Times New Roman" pitchFamily="18" charset="0"/>
              </a:rPr>
              <a:t> to a  corresponding value in  </a:t>
            </a:r>
            <a:r>
              <a:rPr lang="en-GB" sz="24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en-GB" sz="2400" i="1" baseline="-25000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GB" sz="2400" smtClean="0">
                <a:cs typeface="Times New Roman" pitchFamily="18" charset="0"/>
              </a:rPr>
              <a:t> and  </a:t>
            </a:r>
            <a:r>
              <a:rPr lang="en-GB" sz="24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en-GB" sz="2400" i="1" baseline="-25000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0</a:t>
            </a:r>
            <a:r>
              <a:rPr lang="en-GB" sz="2400" smtClean="0">
                <a:cs typeface="Times New Roman" pitchFamily="18" charset="0"/>
              </a:rPr>
              <a:t> this is referred to as a unique 'one-to-one' mapping </a:t>
            </a:r>
          </a:p>
        </p:txBody>
      </p:sp>
      <p:sp>
        <p:nvSpPr>
          <p:cNvPr id="7987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BE01F7B-1C4F-401B-9BDC-173F9BC49CEE}" type="slidenum">
              <a:rPr lang="en-GB" altLang="en-US" sz="1400"/>
              <a:pPr eaLnBrk="1" hangingPunct="1"/>
              <a:t>48</a:t>
            </a:fld>
            <a:endParaRPr lang="en-GB" altLang="en-US" sz="1400"/>
          </a:p>
        </p:txBody>
      </p:sp>
      <p:sp>
        <p:nvSpPr>
          <p:cNvPr id="79880" name="Rectangle 5"/>
          <p:cNvSpPr>
            <a:spLocks noChangeArrowheads="1"/>
          </p:cNvSpPr>
          <p:nvPr/>
        </p:nvSpPr>
        <p:spPr bwMode="auto">
          <a:xfrm>
            <a:off x="3548063" y="29765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9874" name="Object 4"/>
          <p:cNvGraphicFramePr>
            <a:graphicFrameLocks noChangeAspect="1"/>
          </p:cNvGraphicFramePr>
          <p:nvPr/>
        </p:nvGraphicFramePr>
        <p:xfrm>
          <a:off x="3352800" y="2667000"/>
          <a:ext cx="2047875" cy="904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9902" r:id="rId3" imgW="2044700" imgH="901700" progId="Equation.3">
                  <p:embed/>
                </p:oleObj>
              </mc:Choice>
              <mc:Fallback>
                <p:oleObj r:id="rId3" imgW="2044700" imgH="9017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52800" y="2667000"/>
                        <a:ext cx="2047875" cy="9048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9881" name="Rectangle 7"/>
          <p:cNvSpPr>
            <a:spLocks noChangeArrowheads="1"/>
          </p:cNvSpPr>
          <p:nvPr/>
        </p:nvSpPr>
        <p:spPr bwMode="auto">
          <a:xfrm>
            <a:off x="3709988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9875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04818657"/>
              </p:ext>
            </p:extLst>
          </p:nvPr>
        </p:nvGraphicFramePr>
        <p:xfrm>
          <a:off x="2068348" y="3703003"/>
          <a:ext cx="1174916" cy="3425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9903" name="Equation" r:id="rId5" imgW="774360" imgH="228600" progId="Equation.3">
                  <p:embed/>
                </p:oleObj>
              </mc:Choice>
              <mc:Fallback>
                <p:oleObj name="Equation" r:id="rId5" imgW="774360" imgH="2286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68348" y="3703003"/>
                        <a:ext cx="1174916" cy="342583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DIT Example</a:t>
            </a:r>
          </a:p>
        </p:txBody>
      </p:sp>
      <p:sp>
        <p:nvSpPr>
          <p:cNvPr id="12902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resulting arrays of indices are:</a:t>
            </a:r>
          </a:p>
          <a:p>
            <a:pPr eaLnBrk="1" hangingPunct="1">
              <a:defRPr/>
            </a:pPr>
            <a:endParaRPr lang="en-GB" sz="2000" smtClean="0"/>
          </a:p>
          <a:p>
            <a:pPr eaLnBrk="1" hangingPunct="1">
              <a:defRPr/>
            </a:pPr>
            <a:endParaRPr lang="en-GB" sz="2000" smtClean="0"/>
          </a:p>
          <a:p>
            <a:pPr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800" smtClean="0"/>
          </a:p>
        </p:txBody>
      </p:sp>
      <p:sp>
        <p:nvSpPr>
          <p:cNvPr id="8090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DB20B28-C4EA-412B-A26F-E0B61C8A4168}" type="slidenum">
              <a:rPr lang="en-GB" altLang="en-US" sz="1400"/>
              <a:pPr eaLnBrk="1" hangingPunct="1"/>
              <a:t>49</a:t>
            </a:fld>
            <a:endParaRPr lang="en-GB" altLang="en-US" sz="1400"/>
          </a:p>
        </p:txBody>
      </p:sp>
      <p:sp>
        <p:nvSpPr>
          <p:cNvPr id="80911" name="Rectangle 5"/>
          <p:cNvSpPr>
            <a:spLocks noChangeArrowheads="1"/>
          </p:cNvSpPr>
          <p:nvPr/>
        </p:nvSpPr>
        <p:spPr bwMode="auto">
          <a:xfrm>
            <a:off x="2747963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089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31646065"/>
              </p:ext>
            </p:extLst>
          </p:nvPr>
        </p:nvGraphicFramePr>
        <p:xfrm>
          <a:off x="2473166" y="2586040"/>
          <a:ext cx="36480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020" r:id="rId3" imgW="3644900" imgH="381000" progId="Equation.3">
                  <p:embed/>
                </p:oleObj>
              </mc:Choice>
              <mc:Fallback>
                <p:oleObj r:id="rId3" imgW="3644900" imgH="3810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73166" y="2586040"/>
                        <a:ext cx="36480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0912" name="Rectangle 7"/>
          <p:cNvSpPr>
            <a:spLocks noChangeArrowheads="1"/>
          </p:cNvSpPr>
          <p:nvPr/>
        </p:nvSpPr>
        <p:spPr bwMode="auto">
          <a:xfrm>
            <a:off x="2433638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0899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68422472"/>
              </p:ext>
            </p:extLst>
          </p:nvPr>
        </p:nvGraphicFramePr>
        <p:xfrm>
          <a:off x="2264569" y="3083720"/>
          <a:ext cx="427672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021" r:id="rId5" imgW="4279900" imgH="381000" progId="Equation.3">
                  <p:embed/>
                </p:oleObj>
              </mc:Choice>
              <mc:Fallback>
                <p:oleObj r:id="rId5" imgW="4279900" imgH="3810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64569" y="3083720"/>
                        <a:ext cx="427672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0913" name="Rectangle 9"/>
          <p:cNvSpPr>
            <a:spLocks noChangeArrowheads="1"/>
          </p:cNvSpPr>
          <p:nvPr/>
        </p:nvSpPr>
        <p:spPr bwMode="auto">
          <a:xfrm>
            <a:off x="3548063" y="29765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0900" name="Object 8"/>
          <p:cNvGraphicFramePr>
            <a:graphicFrameLocks noChangeAspect="1"/>
          </p:cNvGraphicFramePr>
          <p:nvPr/>
        </p:nvGraphicFramePr>
        <p:xfrm>
          <a:off x="1219200" y="4648200"/>
          <a:ext cx="2047875" cy="904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022" r:id="rId7" imgW="2044700" imgH="901700" progId="Equation.3">
                  <p:embed/>
                </p:oleObj>
              </mc:Choice>
              <mc:Fallback>
                <p:oleObj r:id="rId7" imgW="2044700" imgH="9017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19200" y="4648200"/>
                        <a:ext cx="2047875" cy="9048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0914" name="Rectangle 11"/>
          <p:cNvSpPr>
            <a:spLocks noChangeArrowheads="1"/>
          </p:cNvSpPr>
          <p:nvPr/>
        </p:nvSpPr>
        <p:spPr bwMode="auto">
          <a:xfrm>
            <a:off x="4119563" y="30908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0901" name="Object 10"/>
          <p:cNvGraphicFramePr>
            <a:graphicFrameLocks noChangeAspect="1"/>
          </p:cNvGraphicFramePr>
          <p:nvPr/>
        </p:nvGraphicFramePr>
        <p:xfrm>
          <a:off x="3733800" y="4419600"/>
          <a:ext cx="1905000" cy="14239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023" r:id="rId9" imgW="901309" imgH="672808" progId="Equation.3">
                  <p:embed/>
                </p:oleObj>
              </mc:Choice>
              <mc:Fallback>
                <p:oleObj r:id="rId9" imgW="901309" imgH="672808" progId="Equation.3">
                  <p:embed/>
                  <p:pic>
                    <p:nvPicPr>
                      <p:cNvPr id="0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33800" y="4419600"/>
                        <a:ext cx="1905000" cy="14239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0915" name="Rectangle 13"/>
          <p:cNvSpPr>
            <a:spLocks noChangeArrowheads="1"/>
          </p:cNvSpPr>
          <p:nvPr/>
        </p:nvSpPr>
        <p:spPr bwMode="auto">
          <a:xfrm>
            <a:off x="4076700" y="30908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0902" name="Object 12"/>
          <p:cNvGraphicFramePr>
            <a:graphicFrameLocks noChangeAspect="1"/>
          </p:cNvGraphicFramePr>
          <p:nvPr/>
        </p:nvGraphicFramePr>
        <p:xfrm>
          <a:off x="6019800" y="4495800"/>
          <a:ext cx="1905000" cy="1300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024" r:id="rId11" imgW="990170" imgH="672808" progId="Equation.3">
                  <p:embed/>
                </p:oleObj>
              </mc:Choice>
              <mc:Fallback>
                <p:oleObj r:id="rId11" imgW="990170" imgH="672808" progId="Equation.3">
                  <p:embed/>
                  <p:pic>
                    <p:nvPicPr>
                      <p:cNvPr id="0" name="Object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19800" y="4495800"/>
                        <a:ext cx="1905000" cy="13001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9038" name="Text Box 14"/>
          <p:cNvSpPr txBox="1">
            <a:spLocks noChangeArrowheads="1"/>
          </p:cNvSpPr>
          <p:nvPr/>
        </p:nvSpPr>
        <p:spPr bwMode="auto">
          <a:xfrm>
            <a:off x="4800600" y="3581400"/>
            <a:ext cx="24352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20000"/>
              </a:spcBef>
              <a:buFontTx/>
              <a:buChar char="•"/>
              <a:defRPr/>
            </a:pPr>
            <a:r>
              <a:rPr lang="en-GB" sz="2400"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</a:rPr>
              <a:t>Which gives </a:t>
            </a:r>
          </a:p>
          <a:p>
            <a:pPr>
              <a:defRPr/>
            </a:pPr>
            <a:endParaRPr lang="en-GB"/>
          </a:p>
        </p:txBody>
      </p:sp>
      <p:sp>
        <p:nvSpPr>
          <p:cNvPr id="129039" name="Text Box 15"/>
          <p:cNvSpPr txBox="1">
            <a:spLocks noChangeArrowheads="1"/>
          </p:cNvSpPr>
          <p:nvPr/>
        </p:nvSpPr>
        <p:spPr bwMode="auto">
          <a:xfrm>
            <a:off x="1066800" y="3505200"/>
            <a:ext cx="31400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en-GB" sz="2000"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</a:rPr>
              <a:t>'bit reversal' is obtained by the substitution:</a:t>
            </a:r>
          </a:p>
        </p:txBody>
      </p:sp>
      <p:sp>
        <p:nvSpPr>
          <p:cNvPr id="80918" name="Rectangle 17"/>
          <p:cNvSpPr>
            <a:spLocks noChangeArrowheads="1"/>
          </p:cNvSpPr>
          <p:nvPr/>
        </p:nvSpPr>
        <p:spPr bwMode="auto">
          <a:xfrm>
            <a:off x="44910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0903" name="Object 16"/>
          <p:cNvGraphicFramePr>
            <a:graphicFrameLocks noChangeAspect="1"/>
          </p:cNvGraphicFramePr>
          <p:nvPr/>
        </p:nvGraphicFramePr>
        <p:xfrm>
          <a:off x="4006850" y="4343400"/>
          <a:ext cx="2698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025" r:id="rId13" imgW="165028" imgH="228501" progId="Equation.3">
                  <p:embed/>
                </p:oleObj>
              </mc:Choice>
              <mc:Fallback>
                <p:oleObj r:id="rId13" imgW="165028" imgH="228501" progId="Equation.3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06850" y="4343400"/>
                        <a:ext cx="2698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0919" name="Rectangle 19"/>
          <p:cNvSpPr>
            <a:spLocks noChangeArrowheads="1"/>
          </p:cNvSpPr>
          <p:nvPr/>
        </p:nvSpPr>
        <p:spPr bwMode="auto">
          <a:xfrm>
            <a:off x="4495800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0904" name="Object 18"/>
          <p:cNvGraphicFramePr>
            <a:graphicFrameLocks noChangeAspect="1"/>
          </p:cNvGraphicFramePr>
          <p:nvPr/>
        </p:nvGraphicFramePr>
        <p:xfrm>
          <a:off x="3779838" y="4495800"/>
          <a:ext cx="258762" cy="371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026" r:id="rId15" imgW="152268" imgH="215713" progId="Equation.3">
                  <p:embed/>
                </p:oleObj>
              </mc:Choice>
              <mc:Fallback>
                <p:oleObj r:id="rId15" imgW="152268" imgH="215713" progId="Equation.3">
                  <p:embed/>
                  <p:pic>
                    <p:nvPicPr>
                      <p:cNvPr id="0" name="Object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79838" y="4495800"/>
                        <a:ext cx="258762" cy="3714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0920" name="Rectangle 21"/>
          <p:cNvSpPr>
            <a:spLocks noChangeArrowheads="1"/>
          </p:cNvSpPr>
          <p:nvPr/>
        </p:nvSpPr>
        <p:spPr bwMode="auto">
          <a:xfrm>
            <a:off x="447198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0905" name="Object 20"/>
          <p:cNvGraphicFramePr>
            <a:graphicFrameLocks noChangeAspect="1"/>
          </p:cNvGraphicFramePr>
          <p:nvPr/>
        </p:nvGraphicFramePr>
        <p:xfrm>
          <a:off x="6172200" y="4343400"/>
          <a:ext cx="3333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027" r:id="rId17" imgW="203112" imgH="228501" progId="Equation.3">
                  <p:embed/>
                </p:oleObj>
              </mc:Choice>
              <mc:Fallback>
                <p:oleObj r:id="rId17" imgW="203112" imgH="228501" progId="Equation.3">
                  <p:embed/>
                  <p:pic>
                    <p:nvPicPr>
                      <p:cNvPr id="0" name="Object 2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2200" y="4343400"/>
                        <a:ext cx="3333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0921" name="Rectangle 23"/>
          <p:cNvSpPr>
            <a:spLocks noChangeArrowheads="1"/>
          </p:cNvSpPr>
          <p:nvPr/>
        </p:nvSpPr>
        <p:spPr bwMode="auto">
          <a:xfrm>
            <a:off x="4476750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0906" name="Object 22"/>
          <p:cNvGraphicFramePr>
            <a:graphicFrameLocks noChangeAspect="1"/>
          </p:cNvGraphicFramePr>
          <p:nvPr/>
        </p:nvGraphicFramePr>
        <p:xfrm>
          <a:off x="6019800" y="4572000"/>
          <a:ext cx="322263" cy="371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028" r:id="rId19" imgW="190335" imgH="215713" progId="Equation.3">
                  <p:embed/>
                </p:oleObj>
              </mc:Choice>
              <mc:Fallback>
                <p:oleObj r:id="rId19" imgW="190335" imgH="215713" progId="Equation.3">
                  <p:embed/>
                  <p:pic>
                    <p:nvPicPr>
                      <p:cNvPr id="0" name="Object 2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19800" y="4572000"/>
                        <a:ext cx="322263" cy="3714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80922" name="Group 30"/>
          <p:cNvGrpSpPr>
            <a:grpSpLocks/>
          </p:cNvGrpSpPr>
          <p:nvPr/>
        </p:nvGrpSpPr>
        <p:grpSpPr bwMode="auto">
          <a:xfrm>
            <a:off x="3886200" y="4419600"/>
            <a:ext cx="1557338" cy="1252538"/>
            <a:chOff x="4491" y="1563"/>
            <a:chExt cx="560" cy="405"/>
          </a:xfrm>
        </p:grpSpPr>
        <p:sp>
          <p:nvSpPr>
            <p:cNvPr id="80927" name="Line 27"/>
            <p:cNvSpPr>
              <a:spLocks noChangeShapeType="1"/>
            </p:cNvSpPr>
            <p:nvPr/>
          </p:nvSpPr>
          <p:spPr bwMode="auto">
            <a:xfrm flipV="1">
              <a:off x="4608" y="1680"/>
              <a:ext cx="0" cy="28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0928" name="Line 28"/>
            <p:cNvSpPr>
              <a:spLocks noChangeShapeType="1"/>
            </p:cNvSpPr>
            <p:nvPr/>
          </p:nvSpPr>
          <p:spPr bwMode="auto">
            <a:xfrm>
              <a:off x="4608" y="1680"/>
              <a:ext cx="443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0929" name="Line 29"/>
            <p:cNvSpPr>
              <a:spLocks noChangeShapeType="1"/>
            </p:cNvSpPr>
            <p:nvPr/>
          </p:nvSpPr>
          <p:spPr bwMode="auto">
            <a:xfrm flipH="1" flipV="1">
              <a:off x="4491" y="1563"/>
              <a:ext cx="117" cy="11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0923" name="Group 35"/>
          <p:cNvGrpSpPr>
            <a:grpSpLocks/>
          </p:cNvGrpSpPr>
          <p:nvPr/>
        </p:nvGrpSpPr>
        <p:grpSpPr bwMode="auto">
          <a:xfrm>
            <a:off x="6096000" y="4495800"/>
            <a:ext cx="1557338" cy="1252538"/>
            <a:chOff x="4491" y="1563"/>
            <a:chExt cx="560" cy="405"/>
          </a:xfrm>
        </p:grpSpPr>
        <p:sp>
          <p:nvSpPr>
            <p:cNvPr id="80924" name="Line 36"/>
            <p:cNvSpPr>
              <a:spLocks noChangeShapeType="1"/>
            </p:cNvSpPr>
            <p:nvPr/>
          </p:nvSpPr>
          <p:spPr bwMode="auto">
            <a:xfrm flipV="1">
              <a:off x="4608" y="1680"/>
              <a:ext cx="0" cy="28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0925" name="Line 37"/>
            <p:cNvSpPr>
              <a:spLocks noChangeShapeType="1"/>
            </p:cNvSpPr>
            <p:nvPr/>
          </p:nvSpPr>
          <p:spPr bwMode="auto">
            <a:xfrm>
              <a:off x="4608" y="1680"/>
              <a:ext cx="443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0926" name="Line 38"/>
            <p:cNvSpPr>
              <a:spLocks noChangeShapeType="1"/>
            </p:cNvSpPr>
            <p:nvPr/>
          </p:nvSpPr>
          <p:spPr bwMode="auto">
            <a:xfrm flipH="1" flipV="1">
              <a:off x="4491" y="1563"/>
              <a:ext cx="117" cy="11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DIT Example</a:t>
            </a:r>
          </a:p>
        </p:txBody>
      </p:sp>
      <p:sp>
        <p:nvSpPr>
          <p:cNvPr id="1300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smtClean="0">
                <a:solidFill>
                  <a:srgbClr val="CC0000"/>
                </a:solidFill>
                <a:cs typeface="Times New Roman" pitchFamily="18" charset="0"/>
              </a:rPr>
              <a:t>Stage 2:</a:t>
            </a:r>
            <a:r>
              <a:rPr lang="en-GB" sz="2000" smtClean="0">
                <a:solidFill>
                  <a:srgbClr val="CC0000"/>
                </a:solidFill>
              </a:rPr>
              <a:t> </a:t>
            </a:r>
          </a:p>
          <a:p>
            <a:pPr lvl="1" eaLnBrk="1" hangingPunct="1">
              <a:defRPr/>
            </a:pPr>
            <a:r>
              <a:rPr lang="en-GB" sz="2000" smtClean="0">
                <a:cs typeface="Times New Roman" pitchFamily="18" charset="0"/>
              </a:rPr>
              <a:t>Replace the indices in the calculation</a:t>
            </a:r>
          </a:p>
          <a:p>
            <a:pPr lvl="1"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lvl="1"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lvl="1"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lvl="1" eaLnBrk="1" hangingPunct="1">
              <a:defRPr/>
            </a:pPr>
            <a:r>
              <a:rPr lang="en-GB" sz="2000" smtClean="0">
                <a:cs typeface="Times New Roman" pitchFamily="18" charset="0"/>
              </a:rPr>
              <a:t>A new notation is now introduced: </a:t>
            </a:r>
          </a:p>
          <a:p>
            <a:pPr lvl="1"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lvl="1"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lvl="1"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lvl="1" eaLnBrk="1" hangingPunct="1">
              <a:defRPr/>
            </a:pPr>
            <a:r>
              <a:rPr lang="en-GB" sz="2000" smtClean="0">
                <a:cs typeface="Times New Roman" pitchFamily="18" charset="0"/>
              </a:rPr>
              <a:t>Therefore:</a:t>
            </a:r>
          </a:p>
        </p:txBody>
      </p:sp>
      <p:sp>
        <p:nvSpPr>
          <p:cNvPr id="8192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89B2C84-4C7B-4889-8D1A-2D1A8B57A99A}" type="slidenum">
              <a:rPr lang="en-GB" altLang="en-US" sz="1400"/>
              <a:pPr eaLnBrk="1" hangingPunct="1"/>
              <a:t>50</a:t>
            </a:fld>
            <a:endParaRPr lang="en-GB" altLang="en-US" sz="1400"/>
          </a:p>
        </p:txBody>
      </p:sp>
      <p:sp>
        <p:nvSpPr>
          <p:cNvPr id="81929" name="Rectangle 5"/>
          <p:cNvSpPr>
            <a:spLocks noChangeArrowheads="1"/>
          </p:cNvSpPr>
          <p:nvPr/>
        </p:nvSpPr>
        <p:spPr bwMode="auto">
          <a:xfrm>
            <a:off x="666750" y="30289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1922" name="Object 4"/>
          <p:cNvGraphicFramePr>
            <a:graphicFrameLocks noChangeAspect="1"/>
          </p:cNvGraphicFramePr>
          <p:nvPr/>
        </p:nvGraphicFramePr>
        <p:xfrm>
          <a:off x="1219200" y="2895600"/>
          <a:ext cx="7810500" cy="800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62" r:id="rId3" imgW="7810500" imgH="800100" progId="Equation.3">
                  <p:embed/>
                </p:oleObj>
              </mc:Choice>
              <mc:Fallback>
                <p:oleObj r:id="rId3" imgW="7810500" imgH="8001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19200" y="2895600"/>
                        <a:ext cx="7810500" cy="800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1930" name="Rectangle 7"/>
          <p:cNvSpPr>
            <a:spLocks noChangeArrowheads="1"/>
          </p:cNvSpPr>
          <p:nvPr/>
        </p:nvSpPr>
        <p:spPr bwMode="auto">
          <a:xfrm>
            <a:off x="3833813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1923" name="Object 6"/>
          <p:cNvGraphicFramePr>
            <a:graphicFrameLocks noChangeAspect="1"/>
          </p:cNvGraphicFramePr>
          <p:nvPr/>
        </p:nvGraphicFramePr>
        <p:xfrm>
          <a:off x="3429000" y="4419600"/>
          <a:ext cx="1476375" cy="657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63" r:id="rId5" imgW="1473200" imgH="660400" progId="Equation.3">
                  <p:embed/>
                </p:oleObj>
              </mc:Choice>
              <mc:Fallback>
                <p:oleObj r:id="rId5" imgW="1473200" imgH="6604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29000" y="4419600"/>
                        <a:ext cx="1476375" cy="657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1931" name="Rectangle 9"/>
          <p:cNvSpPr>
            <a:spLocks noChangeArrowheads="1"/>
          </p:cNvSpPr>
          <p:nvPr/>
        </p:nvSpPr>
        <p:spPr bwMode="auto">
          <a:xfrm>
            <a:off x="1376363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1924" name="Object 8"/>
          <p:cNvGraphicFramePr>
            <a:graphicFrameLocks noChangeAspect="1"/>
          </p:cNvGraphicFramePr>
          <p:nvPr/>
        </p:nvGraphicFramePr>
        <p:xfrm>
          <a:off x="1600200" y="5791200"/>
          <a:ext cx="6391275" cy="657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64" r:id="rId7" imgW="6388100" imgH="660400" progId="Equation.3">
                  <p:embed/>
                </p:oleObj>
              </mc:Choice>
              <mc:Fallback>
                <p:oleObj r:id="rId7" imgW="6388100" imgH="6604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00200" y="5791200"/>
                        <a:ext cx="6391275" cy="657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DIT Example</a:t>
            </a:r>
          </a:p>
        </p:txBody>
      </p:sp>
      <p:sp>
        <p:nvSpPr>
          <p:cNvPr id="1310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Length four DFT can be calculated as:</a:t>
            </a:r>
          </a:p>
          <a:p>
            <a:pPr lvl="1" eaLnBrk="1" hangingPunct="1">
              <a:defRPr/>
            </a:pPr>
            <a:r>
              <a:rPr lang="en-GB" sz="2000" smtClean="0">
                <a:cs typeface="Times New Roman" pitchFamily="18" charset="0"/>
              </a:rPr>
              <a:t>two length two DFT's</a:t>
            </a:r>
          </a:p>
          <a:p>
            <a:pPr lvl="1" eaLnBrk="1" hangingPunct="1">
              <a:defRPr/>
            </a:pPr>
            <a:r>
              <a:rPr lang="en-GB" sz="2000" smtClean="0">
                <a:cs typeface="Times New Roman" pitchFamily="18" charset="0"/>
              </a:rPr>
              <a:t>plus intermediate twiddle factors</a:t>
            </a:r>
            <a:r>
              <a:rPr lang="en-GB" smtClean="0"/>
              <a:t> </a:t>
            </a:r>
          </a:p>
          <a:p>
            <a:pPr lvl="1" eaLnBrk="1" hangingPunct="1">
              <a:defRPr/>
            </a:pPr>
            <a:endParaRPr lang="en-GB" smtClean="0"/>
          </a:p>
          <a:p>
            <a:pPr lvl="1" eaLnBrk="1" hangingPunct="1">
              <a:defRPr/>
            </a:pPr>
            <a:endParaRPr lang="en-GB" smtClean="0"/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Reform the DFT</a:t>
            </a:r>
          </a:p>
        </p:txBody>
      </p:sp>
      <p:sp>
        <p:nvSpPr>
          <p:cNvPr id="8294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66FA1390-D9E6-475B-ADE1-65B34E9E4A0A}" type="slidenum">
              <a:rPr lang="en-GB" altLang="en-US" sz="1400"/>
              <a:pPr eaLnBrk="1" hangingPunct="1"/>
              <a:t>51</a:t>
            </a:fld>
            <a:endParaRPr lang="en-GB" altLang="en-US" sz="1400"/>
          </a:p>
        </p:txBody>
      </p:sp>
      <p:sp>
        <p:nvSpPr>
          <p:cNvPr id="82952" name="Rectangle 5"/>
          <p:cNvSpPr>
            <a:spLocks noChangeArrowheads="1"/>
          </p:cNvSpPr>
          <p:nvPr/>
        </p:nvSpPr>
        <p:spPr bwMode="auto">
          <a:xfrm>
            <a:off x="1452563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2946" name="Object 4"/>
          <p:cNvGraphicFramePr>
            <a:graphicFrameLocks noChangeAspect="1"/>
          </p:cNvGraphicFramePr>
          <p:nvPr/>
        </p:nvGraphicFramePr>
        <p:xfrm>
          <a:off x="1143000" y="3352800"/>
          <a:ext cx="7620000" cy="523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986" r:id="rId3" imgW="6235700" imgH="431800" progId="Equation.3">
                  <p:embed/>
                </p:oleObj>
              </mc:Choice>
              <mc:Fallback>
                <p:oleObj r:id="rId3" imgW="6235700" imgH="4318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43000" y="3352800"/>
                        <a:ext cx="7620000" cy="5238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82953" name="Group 6"/>
          <p:cNvGrpSpPr>
            <a:grpSpLocks/>
          </p:cNvGrpSpPr>
          <p:nvPr/>
        </p:nvGrpSpPr>
        <p:grpSpPr bwMode="auto">
          <a:xfrm>
            <a:off x="6248400" y="3886200"/>
            <a:ext cx="2657475" cy="782638"/>
            <a:chOff x="6797" y="8160"/>
            <a:chExt cx="2654" cy="1067"/>
          </a:xfrm>
        </p:grpSpPr>
        <p:sp>
          <p:nvSpPr>
            <p:cNvPr id="82962" name="Line 7"/>
            <p:cNvSpPr>
              <a:spLocks noChangeShapeType="1"/>
            </p:cNvSpPr>
            <p:nvPr/>
          </p:nvSpPr>
          <p:spPr bwMode="auto">
            <a:xfrm flipV="1">
              <a:off x="7267" y="8160"/>
              <a:ext cx="373" cy="42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963" name="Text Box 8"/>
            <p:cNvSpPr txBox="1">
              <a:spLocks noChangeArrowheads="1"/>
            </p:cNvSpPr>
            <p:nvPr/>
          </p:nvSpPr>
          <p:spPr bwMode="auto">
            <a:xfrm>
              <a:off x="6797" y="8467"/>
              <a:ext cx="800" cy="3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=1</a:t>
              </a:r>
            </a:p>
          </p:txBody>
        </p:sp>
        <p:sp>
          <p:nvSpPr>
            <p:cNvPr id="82964" name="Line 9"/>
            <p:cNvSpPr>
              <a:spLocks noChangeShapeType="1"/>
            </p:cNvSpPr>
            <p:nvPr/>
          </p:nvSpPr>
          <p:spPr bwMode="auto">
            <a:xfrm flipH="1" flipV="1">
              <a:off x="8320" y="8213"/>
              <a:ext cx="200" cy="37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965" name="Text Box 10"/>
            <p:cNvSpPr txBox="1">
              <a:spLocks noChangeArrowheads="1"/>
            </p:cNvSpPr>
            <p:nvPr/>
          </p:nvSpPr>
          <p:spPr bwMode="auto">
            <a:xfrm>
              <a:off x="8090" y="8453"/>
              <a:ext cx="1361" cy="7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Independent of m</a:t>
              </a:r>
              <a:r>
                <a:rPr lang="en-US" altLang="en-US" sz="1200" baseline="-25000">
                  <a:solidFill>
                    <a:schemeClr val="bg2"/>
                  </a:solidFill>
                </a:rPr>
                <a:t>1</a:t>
              </a:r>
              <a:endParaRPr lang="en-US" altLang="en-US" sz="1200">
                <a:solidFill>
                  <a:schemeClr val="bg2"/>
                </a:solidFill>
              </a:endParaRPr>
            </a:p>
          </p:txBody>
        </p:sp>
      </p:grpSp>
      <p:sp>
        <p:nvSpPr>
          <p:cNvPr id="82954" name="Rectangle 12"/>
          <p:cNvSpPr>
            <a:spLocks noChangeArrowheads="1"/>
          </p:cNvSpPr>
          <p:nvPr/>
        </p:nvSpPr>
        <p:spPr bwMode="auto">
          <a:xfrm>
            <a:off x="1295400" y="30670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2947" name="Object 11"/>
          <p:cNvGraphicFramePr>
            <a:graphicFrameLocks noChangeAspect="1"/>
          </p:cNvGraphicFramePr>
          <p:nvPr/>
        </p:nvGraphicFramePr>
        <p:xfrm>
          <a:off x="1371600" y="4800600"/>
          <a:ext cx="6553200" cy="723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987" r:id="rId5" imgW="6553200" imgH="723900" progId="Equation.3">
                  <p:embed/>
                </p:oleObj>
              </mc:Choice>
              <mc:Fallback>
                <p:oleObj r:id="rId5" imgW="6553200" imgH="723900" progId="Equation.3">
                  <p:embed/>
                  <p:pic>
                    <p:nvPicPr>
                      <p:cNvPr id="0" name="Object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71600" y="4800600"/>
                        <a:ext cx="6553200" cy="7239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82955" name="Group 13"/>
          <p:cNvGrpSpPr>
            <a:grpSpLocks/>
          </p:cNvGrpSpPr>
          <p:nvPr/>
        </p:nvGrpSpPr>
        <p:grpSpPr bwMode="auto">
          <a:xfrm>
            <a:off x="3276600" y="5334000"/>
            <a:ext cx="4160838" cy="1524000"/>
            <a:chOff x="5404" y="10673"/>
            <a:chExt cx="3480" cy="2108"/>
          </a:xfrm>
        </p:grpSpPr>
        <p:sp>
          <p:nvSpPr>
            <p:cNvPr id="82956" name="AutoShape 14"/>
            <p:cNvSpPr>
              <a:spLocks/>
            </p:cNvSpPr>
            <p:nvPr/>
          </p:nvSpPr>
          <p:spPr bwMode="auto">
            <a:xfrm rot="5370963">
              <a:off x="6586" y="9973"/>
              <a:ext cx="227" cy="1627"/>
            </a:xfrm>
            <a:prstGeom prst="rightBrace">
              <a:avLst>
                <a:gd name="adj1" fmla="val 59728"/>
                <a:gd name="adj2" fmla="val 50000"/>
              </a:avLst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82957" name="AutoShape 15"/>
            <p:cNvSpPr>
              <a:spLocks/>
            </p:cNvSpPr>
            <p:nvPr/>
          </p:nvSpPr>
          <p:spPr bwMode="auto">
            <a:xfrm rot="5370963">
              <a:off x="6989" y="10266"/>
              <a:ext cx="221" cy="2399"/>
            </a:xfrm>
            <a:prstGeom prst="rightBrace">
              <a:avLst>
                <a:gd name="adj1" fmla="val 90460"/>
                <a:gd name="adj2" fmla="val 50000"/>
              </a:avLst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82958" name="AutoShape 16"/>
            <p:cNvSpPr>
              <a:spLocks/>
            </p:cNvSpPr>
            <p:nvPr/>
          </p:nvSpPr>
          <p:spPr bwMode="auto">
            <a:xfrm rot="5370963">
              <a:off x="6991" y="10382"/>
              <a:ext cx="305" cy="3480"/>
            </a:xfrm>
            <a:prstGeom prst="rightBrace">
              <a:avLst>
                <a:gd name="adj1" fmla="val 95082"/>
                <a:gd name="adj2" fmla="val 50000"/>
              </a:avLst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82959" name="Text Box 17"/>
            <p:cNvSpPr txBox="1">
              <a:spLocks noChangeArrowheads="1"/>
            </p:cNvSpPr>
            <p:nvPr/>
          </p:nvSpPr>
          <p:spPr bwMode="auto">
            <a:xfrm>
              <a:off x="6120" y="10853"/>
              <a:ext cx="1480" cy="4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length 2 DFT</a:t>
              </a:r>
            </a:p>
          </p:txBody>
        </p:sp>
        <p:sp>
          <p:nvSpPr>
            <p:cNvPr id="82960" name="Text Box 18"/>
            <p:cNvSpPr txBox="1">
              <a:spLocks noChangeArrowheads="1"/>
            </p:cNvSpPr>
            <p:nvPr/>
          </p:nvSpPr>
          <p:spPr bwMode="auto">
            <a:xfrm>
              <a:off x="6467" y="12327"/>
              <a:ext cx="1480" cy="4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length 2 DFT</a:t>
              </a:r>
            </a:p>
          </p:txBody>
        </p:sp>
        <p:sp>
          <p:nvSpPr>
            <p:cNvPr id="82961" name="Text Box 19"/>
            <p:cNvSpPr txBox="1">
              <a:spLocks noChangeArrowheads="1"/>
            </p:cNvSpPr>
            <p:nvPr/>
          </p:nvSpPr>
          <p:spPr bwMode="auto">
            <a:xfrm>
              <a:off x="6106" y="11560"/>
              <a:ext cx="2694" cy="4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multiply by twiddle factor</a:t>
              </a:r>
            </a:p>
          </p:txBody>
        </p:sp>
      </p:grp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Three Tasks of the Uncoupled DFT</a:t>
            </a:r>
            <a:r>
              <a:rPr lang="en-GB" smtClean="0"/>
              <a:t> </a:t>
            </a:r>
          </a:p>
        </p:txBody>
      </p:sp>
      <p:sp>
        <p:nvSpPr>
          <p:cNvPr id="1320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DFT is now decomposed into three tasks:</a:t>
            </a:r>
          </a:p>
          <a:p>
            <a:pPr eaLnBrk="1" hangingPunct="1">
              <a:defRPr/>
            </a:pPr>
            <a:r>
              <a:rPr lang="en-GB" b="1" smtClean="0">
                <a:solidFill>
                  <a:srgbClr val="CC0000"/>
                </a:solidFill>
                <a:latin typeface="Arial" charset="0"/>
                <a:cs typeface="Times New Roman" pitchFamily="18" charset="0"/>
              </a:rPr>
              <a:t>Task 1:</a:t>
            </a:r>
            <a:endParaRPr lang="en-GB" smtClean="0">
              <a:solidFill>
                <a:srgbClr val="CC0000"/>
              </a:solidFill>
              <a:cs typeface="Times New Roman" pitchFamily="18" charset="0"/>
            </a:endParaRPr>
          </a:p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Evaluate the following function that is independent of </a:t>
            </a:r>
            <a:r>
              <a:rPr lang="en-GB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en-GB" i="1" baseline="-25000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GB" smtClean="0">
                <a:cs typeface="Times New Roman" pitchFamily="18" charset="0"/>
              </a:rPr>
              <a:t>:</a:t>
            </a:r>
          </a:p>
          <a:p>
            <a:pPr eaLnBrk="1" hangingPunct="1">
              <a:defRPr/>
            </a:pPr>
            <a:endParaRPr lang="en-GB" smtClean="0"/>
          </a:p>
        </p:txBody>
      </p:sp>
      <p:sp>
        <p:nvSpPr>
          <p:cNvPr id="8397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19760DF-2F3D-49A9-A55A-2B6B2F9CD4BC}" type="slidenum">
              <a:rPr lang="en-GB" altLang="en-US" sz="1400"/>
              <a:pPr eaLnBrk="1" hangingPunct="1"/>
              <a:t>52</a:t>
            </a:fld>
            <a:endParaRPr lang="en-GB" altLang="en-US" sz="1400"/>
          </a:p>
        </p:txBody>
      </p:sp>
      <p:sp>
        <p:nvSpPr>
          <p:cNvPr id="83975" name="Rectangle 5"/>
          <p:cNvSpPr>
            <a:spLocks noChangeArrowheads="1"/>
          </p:cNvSpPr>
          <p:nvPr/>
        </p:nvSpPr>
        <p:spPr bwMode="auto">
          <a:xfrm>
            <a:off x="2509838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3970" name="Object 4"/>
          <p:cNvGraphicFramePr>
            <a:graphicFrameLocks noChangeAspect="1"/>
          </p:cNvGraphicFramePr>
          <p:nvPr/>
        </p:nvGraphicFramePr>
        <p:xfrm>
          <a:off x="2133600" y="4953000"/>
          <a:ext cx="5257800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3986" r:id="rId3" imgW="4127500" imgH="660400" progId="Equation.3">
                  <p:embed/>
                </p:oleObj>
              </mc:Choice>
              <mc:Fallback>
                <p:oleObj r:id="rId3" imgW="4127500" imgH="6604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3600" y="4953000"/>
                        <a:ext cx="5257800" cy="838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Three Tasks of the Uncoupled DFT</a:t>
            </a:r>
          </a:p>
        </p:txBody>
      </p:sp>
      <p:sp>
        <p:nvSpPr>
          <p:cNvPr id="133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smtClean="0">
                <a:solidFill>
                  <a:srgbClr val="CC0000"/>
                </a:solidFill>
                <a:latin typeface="Arial" charset="0"/>
                <a:cs typeface="Times New Roman" pitchFamily="18" charset="0"/>
              </a:rPr>
              <a:t>Task 2:</a:t>
            </a:r>
            <a:endParaRPr lang="en-GB" smtClean="0">
              <a:solidFill>
                <a:srgbClr val="CC0000"/>
              </a:solidFill>
              <a:cs typeface="Times New Roman" pitchFamily="18" charset="0"/>
            </a:endParaRPr>
          </a:p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Multiplication by the twiddle factors.</a:t>
            </a:r>
          </a:p>
          <a:p>
            <a:pPr eaLnBrk="1" hangingPunct="1">
              <a:defRPr/>
            </a:pPr>
            <a:endParaRPr lang="en-GB" smtClean="0"/>
          </a:p>
        </p:txBody>
      </p:sp>
      <p:sp>
        <p:nvSpPr>
          <p:cNvPr id="8499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909EA06-3A39-4552-95CB-EFF516939748}" type="slidenum">
              <a:rPr lang="en-GB" altLang="en-US" sz="1400"/>
              <a:pPr eaLnBrk="1" hangingPunct="1"/>
              <a:t>53</a:t>
            </a:fld>
            <a:endParaRPr lang="en-GB" altLang="en-US" sz="1400"/>
          </a:p>
        </p:txBody>
      </p:sp>
      <p:sp>
        <p:nvSpPr>
          <p:cNvPr id="84999" name="Rectangle 5"/>
          <p:cNvSpPr>
            <a:spLocks noChangeArrowheads="1"/>
          </p:cNvSpPr>
          <p:nvPr/>
        </p:nvSpPr>
        <p:spPr bwMode="auto">
          <a:xfrm>
            <a:off x="2652713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4994" name="Object 4"/>
          <p:cNvGraphicFramePr>
            <a:graphicFrameLocks noChangeAspect="1"/>
          </p:cNvGraphicFramePr>
          <p:nvPr/>
        </p:nvGraphicFramePr>
        <p:xfrm>
          <a:off x="1828800" y="3810000"/>
          <a:ext cx="6324600" cy="706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5010" r:id="rId3" imgW="3835400" imgH="431800" progId="Equation.3">
                  <p:embed/>
                </p:oleObj>
              </mc:Choice>
              <mc:Fallback>
                <p:oleObj r:id="rId3" imgW="3835400" imgH="4318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28800" y="3810000"/>
                        <a:ext cx="6324600" cy="7064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Three Tasks of the Uncoupled DFT</a:t>
            </a:r>
          </a:p>
        </p:txBody>
      </p:sp>
      <p:sp>
        <p:nvSpPr>
          <p:cNvPr id="1341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smtClean="0">
                <a:solidFill>
                  <a:srgbClr val="CC0000"/>
                </a:solidFill>
                <a:latin typeface="Arial" charset="0"/>
                <a:cs typeface="Times New Roman" pitchFamily="18" charset="0"/>
              </a:rPr>
              <a:t>Task 3:</a:t>
            </a:r>
            <a:endParaRPr lang="en-GB" smtClean="0">
              <a:solidFill>
                <a:srgbClr val="CC0000"/>
              </a:solidFill>
              <a:cs typeface="Times New Roman" pitchFamily="18" charset="0"/>
            </a:endParaRPr>
          </a:p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Evaluate the following:</a:t>
            </a:r>
            <a:r>
              <a:rPr lang="en-GB" smtClean="0"/>
              <a:t> </a:t>
            </a:r>
          </a:p>
          <a:p>
            <a:pPr lvl="1" eaLnBrk="1" hangingPunct="1">
              <a:defRPr/>
            </a:pPr>
            <a:endParaRPr lang="en-GB" smtClean="0"/>
          </a:p>
          <a:p>
            <a:pPr lvl="1" eaLnBrk="1" hangingPunct="1">
              <a:defRPr/>
            </a:pPr>
            <a:endParaRPr lang="en-GB" smtClean="0"/>
          </a:p>
          <a:p>
            <a:pPr lvl="1" eaLnBrk="1" hangingPunct="1">
              <a:defRPr/>
            </a:pPr>
            <a:endParaRPr lang="en-GB" smtClean="0"/>
          </a:p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Perform the calculations and develop the signal flow graph</a:t>
            </a:r>
            <a:r>
              <a:rPr lang="en-GB" smtClean="0"/>
              <a:t> </a:t>
            </a:r>
          </a:p>
        </p:txBody>
      </p:sp>
      <p:sp>
        <p:nvSpPr>
          <p:cNvPr id="8602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000569B8-643B-49AC-BA47-C2A4144E762F}" type="slidenum">
              <a:rPr lang="en-GB" altLang="en-US" sz="1400"/>
              <a:pPr eaLnBrk="1" hangingPunct="1"/>
              <a:t>54</a:t>
            </a:fld>
            <a:endParaRPr lang="en-GB" altLang="en-US" sz="1400"/>
          </a:p>
        </p:txBody>
      </p:sp>
      <p:sp>
        <p:nvSpPr>
          <p:cNvPr id="86023" name="Rectangle 5"/>
          <p:cNvSpPr>
            <a:spLocks noChangeArrowheads="1"/>
          </p:cNvSpPr>
          <p:nvPr/>
        </p:nvSpPr>
        <p:spPr bwMode="auto">
          <a:xfrm>
            <a:off x="2405063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6018" name="Object 4"/>
          <p:cNvGraphicFramePr>
            <a:graphicFrameLocks noChangeAspect="1"/>
          </p:cNvGraphicFramePr>
          <p:nvPr/>
        </p:nvGraphicFramePr>
        <p:xfrm>
          <a:off x="1752600" y="3276600"/>
          <a:ext cx="6477000" cy="982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6034" r:id="rId3" imgW="4330700" imgH="660400" progId="Equation.3">
                  <p:embed/>
                </p:oleObj>
              </mc:Choice>
              <mc:Fallback>
                <p:oleObj r:id="rId3" imgW="4330700" imgH="6604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52600" y="3276600"/>
                        <a:ext cx="6477000" cy="9826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Details of the Length Four DFT Calculation</a:t>
            </a:r>
            <a:r>
              <a:rPr lang="en-GB" smtClean="0"/>
              <a:t> </a:t>
            </a:r>
          </a:p>
        </p:txBody>
      </p:sp>
      <p:sp>
        <p:nvSpPr>
          <p:cNvPr id="135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smtClean="0">
                <a:solidFill>
                  <a:srgbClr val="CC0000"/>
                </a:solidFill>
                <a:latin typeface="Arial" charset="0"/>
                <a:cs typeface="Times New Roman" pitchFamily="18" charset="0"/>
              </a:rPr>
              <a:t>Task 1:</a:t>
            </a:r>
          </a:p>
          <a:p>
            <a:pPr eaLnBrk="1" hangingPunct="1">
              <a:defRPr/>
            </a:pPr>
            <a:endParaRPr lang="en-GB" smtClean="0">
              <a:solidFill>
                <a:srgbClr val="CC0000"/>
              </a:solidFill>
            </a:endParaRPr>
          </a:p>
        </p:txBody>
      </p:sp>
      <p:sp>
        <p:nvSpPr>
          <p:cNvPr id="8704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4E10BC9-1212-47E2-A0B8-C88B2113A68F}" type="slidenum">
              <a:rPr lang="en-GB" altLang="en-US" sz="1400"/>
              <a:pPr eaLnBrk="1" hangingPunct="1"/>
              <a:t>55</a:t>
            </a:fld>
            <a:endParaRPr lang="en-GB" altLang="en-US" sz="1400"/>
          </a:p>
        </p:txBody>
      </p:sp>
      <p:sp>
        <p:nvSpPr>
          <p:cNvPr id="87049" name="Rectangle 5"/>
          <p:cNvSpPr>
            <a:spLocks noChangeArrowheads="1"/>
          </p:cNvSpPr>
          <p:nvPr/>
        </p:nvSpPr>
        <p:spPr bwMode="auto">
          <a:xfrm>
            <a:off x="2509838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7042" name="Object 4"/>
          <p:cNvGraphicFramePr>
            <a:graphicFrameLocks noChangeAspect="1"/>
          </p:cNvGraphicFramePr>
          <p:nvPr/>
        </p:nvGraphicFramePr>
        <p:xfrm>
          <a:off x="2438400" y="2590800"/>
          <a:ext cx="4124325" cy="657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7083" r:id="rId3" imgW="4127500" imgH="660400" progId="Equation.3">
                  <p:embed/>
                </p:oleObj>
              </mc:Choice>
              <mc:Fallback>
                <p:oleObj r:id="rId3" imgW="4127500" imgH="6604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38400" y="2590800"/>
                        <a:ext cx="4124325" cy="657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7050" name="Rectangle 7"/>
          <p:cNvSpPr>
            <a:spLocks noChangeArrowheads="1"/>
          </p:cNvSpPr>
          <p:nvPr/>
        </p:nvSpPr>
        <p:spPr bwMode="auto">
          <a:xfrm>
            <a:off x="1219200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7043" name="Object 6"/>
          <p:cNvGraphicFramePr>
            <a:graphicFrameLocks noChangeAspect="1"/>
          </p:cNvGraphicFramePr>
          <p:nvPr/>
        </p:nvGraphicFramePr>
        <p:xfrm>
          <a:off x="1371600" y="3352800"/>
          <a:ext cx="6705600" cy="657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7084" r:id="rId5" imgW="6705600" imgH="660400" progId="Equation.3">
                  <p:embed/>
                </p:oleObj>
              </mc:Choice>
              <mc:Fallback>
                <p:oleObj r:id="rId5" imgW="6705600" imgH="6604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71600" y="3352800"/>
                        <a:ext cx="6705600" cy="657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7051" name="Rectangle 9"/>
          <p:cNvSpPr>
            <a:spLocks noChangeArrowheads="1"/>
          </p:cNvSpPr>
          <p:nvPr/>
        </p:nvSpPr>
        <p:spPr bwMode="auto">
          <a:xfrm>
            <a:off x="1347788" y="28384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7044" name="Object 8"/>
          <p:cNvGraphicFramePr>
            <a:graphicFrameLocks noChangeAspect="1"/>
          </p:cNvGraphicFramePr>
          <p:nvPr/>
        </p:nvGraphicFramePr>
        <p:xfrm>
          <a:off x="1371600" y="4267200"/>
          <a:ext cx="6448425" cy="1181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7085" r:id="rId7" imgW="6451600" imgH="1181100" progId="Equation.3">
                  <p:embed/>
                </p:oleObj>
              </mc:Choice>
              <mc:Fallback>
                <p:oleObj r:id="rId7" imgW="6451600" imgH="11811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71600" y="4267200"/>
                        <a:ext cx="6448425" cy="1181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7052" name="AutoShape 10"/>
          <p:cNvSpPr>
            <a:spLocks/>
          </p:cNvSpPr>
          <p:nvPr/>
        </p:nvSpPr>
        <p:spPr bwMode="auto">
          <a:xfrm>
            <a:off x="8229600" y="3429000"/>
            <a:ext cx="134938" cy="1277938"/>
          </a:xfrm>
          <a:prstGeom prst="rightBrace">
            <a:avLst>
              <a:gd name="adj1" fmla="val 78921"/>
              <a:gd name="adj2" fmla="val 50000"/>
            </a:avLst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Details of the Length Four DFT Calculation</a:t>
            </a:r>
          </a:p>
        </p:txBody>
      </p:sp>
      <p:sp>
        <p:nvSpPr>
          <p:cNvPr id="8806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39B8CAB3-DB2E-4855-A767-D2F65A362709}" type="slidenum">
              <a:rPr lang="en-GB" altLang="en-US" sz="1400"/>
              <a:pPr eaLnBrk="1" hangingPunct="1"/>
              <a:t>56</a:t>
            </a:fld>
            <a:endParaRPr lang="en-GB" altLang="en-US" sz="1400"/>
          </a:p>
        </p:txBody>
      </p:sp>
      <p:sp>
        <p:nvSpPr>
          <p:cNvPr id="88071" name="Rectangle 5"/>
          <p:cNvSpPr>
            <a:spLocks noChangeArrowheads="1"/>
          </p:cNvSpPr>
          <p:nvPr/>
        </p:nvSpPr>
        <p:spPr bwMode="auto">
          <a:xfrm>
            <a:off x="1333500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8066" name="Object 4"/>
          <p:cNvGraphicFramePr>
            <a:graphicFrameLocks noChangeAspect="1"/>
          </p:cNvGraphicFramePr>
          <p:nvPr/>
        </p:nvGraphicFramePr>
        <p:xfrm>
          <a:off x="1371600" y="2514600"/>
          <a:ext cx="6477000" cy="657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8095" r:id="rId3" imgW="6477000" imgH="660400" progId="Equation.3">
                  <p:embed/>
                </p:oleObj>
              </mc:Choice>
              <mc:Fallback>
                <p:oleObj r:id="rId3" imgW="6477000" imgH="6604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71600" y="2514600"/>
                        <a:ext cx="6477000" cy="657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8072" name="Rectangle 7"/>
          <p:cNvSpPr>
            <a:spLocks noChangeArrowheads="1"/>
          </p:cNvSpPr>
          <p:nvPr/>
        </p:nvSpPr>
        <p:spPr bwMode="auto">
          <a:xfrm>
            <a:off x="1462088" y="28384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8067" name="Object 6"/>
          <p:cNvGraphicFramePr>
            <a:graphicFrameLocks noChangeAspect="1"/>
          </p:cNvGraphicFramePr>
          <p:nvPr/>
        </p:nvGraphicFramePr>
        <p:xfrm>
          <a:off x="1447800" y="3276600"/>
          <a:ext cx="6219825" cy="1181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8096" r:id="rId5" imgW="6223000" imgH="1181100" progId="Equation.3">
                  <p:embed/>
                </p:oleObj>
              </mc:Choice>
              <mc:Fallback>
                <p:oleObj r:id="rId5" imgW="6223000" imgH="11811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47800" y="3276600"/>
                        <a:ext cx="6219825" cy="1181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8073" name="AutoShape 8"/>
          <p:cNvSpPr>
            <a:spLocks/>
          </p:cNvSpPr>
          <p:nvPr/>
        </p:nvSpPr>
        <p:spPr bwMode="auto">
          <a:xfrm>
            <a:off x="8001000" y="2590800"/>
            <a:ext cx="134938" cy="1277938"/>
          </a:xfrm>
          <a:prstGeom prst="rightBrace">
            <a:avLst>
              <a:gd name="adj1" fmla="val 78921"/>
              <a:gd name="adj2" fmla="val 50000"/>
            </a:avLst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88074" name="Text Box 9"/>
          <p:cNvSpPr txBox="1">
            <a:spLocks noChangeArrowheads="1"/>
          </p:cNvSpPr>
          <p:nvPr/>
        </p:nvSpPr>
        <p:spPr bwMode="auto">
          <a:xfrm>
            <a:off x="1219200" y="4648200"/>
            <a:ext cx="7086600" cy="21852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3200" dirty="0">
                <a:cs typeface="Times New Roman" pitchFamily="18" charset="0"/>
              </a:rPr>
              <a:t>Inspection of the pairs of equations that are grouped should suggest how Butterflies arise</a:t>
            </a:r>
            <a:r>
              <a:rPr lang="en-GB" altLang="en-US" dirty="0">
                <a:cs typeface="Times New Roman" pitchFamily="18" charset="0"/>
              </a:rPr>
              <a:t>.</a:t>
            </a:r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Details of the Length Four DFT Calculation</a:t>
            </a:r>
          </a:p>
        </p:txBody>
      </p:sp>
      <p:sp>
        <p:nvSpPr>
          <p:cNvPr id="137219" name="Rectangle 3"/>
          <p:cNvSpPr>
            <a:spLocks noGrp="1" noChangeArrowheads="1"/>
          </p:cNvSpPr>
          <p:nvPr>
            <p:ph idx="1"/>
          </p:nvPr>
        </p:nvSpPr>
        <p:spPr>
          <a:xfrm>
            <a:off x="1066800" y="1981200"/>
            <a:ext cx="7848600" cy="15240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mtClean="0">
                <a:cs typeface="Times New Roman" pitchFamily="18" charset="0"/>
              </a:rPr>
              <a:t>The following table summarises the first stage of this calculation: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mtClean="0"/>
          </a:p>
        </p:txBody>
      </p:sp>
      <p:sp>
        <p:nvSpPr>
          <p:cNvPr id="8910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3B4118E9-A01D-4913-89CD-4DF539B5350A}" type="slidenum">
              <a:rPr lang="en-GB" altLang="en-US" sz="1400"/>
              <a:pPr eaLnBrk="1" hangingPunct="1"/>
              <a:t>57</a:t>
            </a:fld>
            <a:endParaRPr lang="en-GB" altLang="en-US" sz="1400"/>
          </a:p>
        </p:txBody>
      </p:sp>
      <p:grpSp>
        <p:nvGrpSpPr>
          <p:cNvPr id="89103" name="Group 13"/>
          <p:cNvGrpSpPr>
            <a:grpSpLocks/>
          </p:cNvGrpSpPr>
          <p:nvPr/>
        </p:nvGrpSpPr>
        <p:grpSpPr bwMode="auto">
          <a:xfrm>
            <a:off x="4267200" y="5791200"/>
            <a:ext cx="1514475" cy="642938"/>
            <a:chOff x="4613" y="12174"/>
            <a:chExt cx="2386" cy="1012"/>
          </a:xfrm>
        </p:grpSpPr>
        <p:sp>
          <p:nvSpPr>
            <p:cNvPr id="89225" name="Oval 21"/>
            <p:cNvSpPr>
              <a:spLocks noChangeArrowheads="1"/>
            </p:cNvSpPr>
            <p:nvPr/>
          </p:nvSpPr>
          <p:spPr bwMode="auto">
            <a:xfrm>
              <a:off x="5791" y="12557"/>
              <a:ext cx="127" cy="111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89226" name="Line 20"/>
            <p:cNvSpPr>
              <a:spLocks noChangeShapeType="1"/>
            </p:cNvSpPr>
            <p:nvPr/>
          </p:nvSpPr>
          <p:spPr bwMode="auto">
            <a:xfrm flipV="1">
              <a:off x="4673" y="12628"/>
              <a:ext cx="1169" cy="4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oval" w="sm" len="sm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227" name="Line 19"/>
            <p:cNvSpPr>
              <a:spLocks noChangeShapeType="1"/>
            </p:cNvSpPr>
            <p:nvPr/>
          </p:nvSpPr>
          <p:spPr bwMode="auto">
            <a:xfrm>
              <a:off x="4613" y="12174"/>
              <a:ext cx="1188" cy="41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oval" w="sm" len="sm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228" name="Line 18"/>
            <p:cNvSpPr>
              <a:spLocks noChangeShapeType="1"/>
            </p:cNvSpPr>
            <p:nvPr/>
          </p:nvSpPr>
          <p:spPr bwMode="auto">
            <a:xfrm>
              <a:off x="5928" y="12628"/>
              <a:ext cx="1062" cy="38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oval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229" name="Line 17"/>
            <p:cNvSpPr>
              <a:spLocks noChangeShapeType="1"/>
            </p:cNvSpPr>
            <p:nvPr/>
          </p:nvSpPr>
          <p:spPr bwMode="auto">
            <a:xfrm flipV="1">
              <a:off x="5918" y="12174"/>
              <a:ext cx="1081" cy="41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oval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230" name="Line 16"/>
            <p:cNvSpPr>
              <a:spLocks noChangeShapeType="1"/>
            </p:cNvSpPr>
            <p:nvPr/>
          </p:nvSpPr>
          <p:spPr bwMode="auto">
            <a:xfrm flipV="1">
              <a:off x="4681" y="12807"/>
              <a:ext cx="663" cy="25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231" name="Text Box 14"/>
            <p:cNvSpPr txBox="1">
              <a:spLocks noChangeArrowheads="1"/>
            </p:cNvSpPr>
            <p:nvPr/>
          </p:nvSpPr>
          <p:spPr bwMode="auto">
            <a:xfrm>
              <a:off x="5204" y="12738"/>
              <a:ext cx="608" cy="4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grpSp>
        <p:nvGrpSpPr>
          <p:cNvPr id="89104" name="Group 4"/>
          <p:cNvGrpSpPr>
            <a:grpSpLocks/>
          </p:cNvGrpSpPr>
          <p:nvPr/>
        </p:nvGrpSpPr>
        <p:grpSpPr bwMode="auto">
          <a:xfrm>
            <a:off x="4267200" y="4724400"/>
            <a:ext cx="1514475" cy="642938"/>
            <a:chOff x="4613" y="12174"/>
            <a:chExt cx="2386" cy="1012"/>
          </a:xfrm>
        </p:grpSpPr>
        <p:sp>
          <p:nvSpPr>
            <p:cNvPr id="89218" name="Oval 12"/>
            <p:cNvSpPr>
              <a:spLocks noChangeArrowheads="1"/>
            </p:cNvSpPr>
            <p:nvPr/>
          </p:nvSpPr>
          <p:spPr bwMode="auto">
            <a:xfrm>
              <a:off x="5791" y="12557"/>
              <a:ext cx="127" cy="111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89219" name="Line 11"/>
            <p:cNvSpPr>
              <a:spLocks noChangeShapeType="1"/>
            </p:cNvSpPr>
            <p:nvPr/>
          </p:nvSpPr>
          <p:spPr bwMode="auto">
            <a:xfrm flipV="1">
              <a:off x="4673" y="12628"/>
              <a:ext cx="1169" cy="4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oval" w="sm" len="sm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220" name="Line 10"/>
            <p:cNvSpPr>
              <a:spLocks noChangeShapeType="1"/>
            </p:cNvSpPr>
            <p:nvPr/>
          </p:nvSpPr>
          <p:spPr bwMode="auto">
            <a:xfrm>
              <a:off x="4613" y="12174"/>
              <a:ext cx="1188" cy="41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oval" w="sm" len="sm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221" name="Line 9"/>
            <p:cNvSpPr>
              <a:spLocks noChangeShapeType="1"/>
            </p:cNvSpPr>
            <p:nvPr/>
          </p:nvSpPr>
          <p:spPr bwMode="auto">
            <a:xfrm>
              <a:off x="5928" y="12628"/>
              <a:ext cx="1062" cy="38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oval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222" name="Line 8"/>
            <p:cNvSpPr>
              <a:spLocks noChangeShapeType="1"/>
            </p:cNvSpPr>
            <p:nvPr/>
          </p:nvSpPr>
          <p:spPr bwMode="auto">
            <a:xfrm flipV="1">
              <a:off x="5918" y="12174"/>
              <a:ext cx="1081" cy="41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oval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223" name="Line 7"/>
            <p:cNvSpPr>
              <a:spLocks noChangeShapeType="1"/>
            </p:cNvSpPr>
            <p:nvPr/>
          </p:nvSpPr>
          <p:spPr bwMode="auto">
            <a:xfrm flipV="1">
              <a:off x="4681" y="12807"/>
              <a:ext cx="663" cy="25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224" name="Text Box 5"/>
            <p:cNvSpPr txBox="1">
              <a:spLocks noChangeArrowheads="1"/>
            </p:cNvSpPr>
            <p:nvPr/>
          </p:nvSpPr>
          <p:spPr bwMode="auto">
            <a:xfrm>
              <a:off x="5204" y="12738"/>
              <a:ext cx="608" cy="4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graphicFrame>
        <p:nvGraphicFramePr>
          <p:cNvPr id="89090" name="Object 28"/>
          <p:cNvGraphicFramePr>
            <a:graphicFrameLocks noChangeAspect="1"/>
          </p:cNvGraphicFramePr>
          <p:nvPr/>
        </p:nvGraphicFramePr>
        <p:xfrm>
          <a:off x="1905000" y="3429000"/>
          <a:ext cx="1143000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322" r:id="rId3" imgW="1143000" imgH="393700" progId="Equation.3">
                  <p:embed/>
                </p:oleObj>
              </mc:Choice>
              <mc:Fallback>
                <p:oleObj r:id="rId3" imgW="1143000" imgH="393700" progId="Equation.3">
                  <p:embed/>
                  <p:pic>
                    <p:nvPicPr>
                      <p:cNvPr id="0" name="Object 2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05000" y="3429000"/>
                        <a:ext cx="1143000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091" name="Object 27"/>
          <p:cNvGraphicFramePr>
            <a:graphicFrameLocks noChangeAspect="1"/>
          </p:cNvGraphicFramePr>
          <p:nvPr/>
        </p:nvGraphicFramePr>
        <p:xfrm>
          <a:off x="3200400" y="3429000"/>
          <a:ext cx="6000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323" r:id="rId5" imgW="596900" imgH="381000" progId="Equation.3">
                  <p:embed/>
                </p:oleObj>
              </mc:Choice>
              <mc:Fallback>
                <p:oleObj r:id="rId5" imgW="596900" imgH="381000" progId="Equation.3">
                  <p:embed/>
                  <p:pic>
                    <p:nvPicPr>
                      <p:cNvPr id="0" name="Object 2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00400" y="3429000"/>
                        <a:ext cx="6000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092" name="Object 26"/>
          <p:cNvGraphicFramePr>
            <a:graphicFrameLocks noChangeAspect="1"/>
          </p:cNvGraphicFramePr>
          <p:nvPr/>
        </p:nvGraphicFramePr>
        <p:xfrm>
          <a:off x="6096000" y="3429000"/>
          <a:ext cx="1409700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324" r:id="rId7" imgW="1409088" imgH="393529" progId="Equation.3">
                  <p:embed/>
                </p:oleObj>
              </mc:Choice>
              <mc:Fallback>
                <p:oleObj r:id="rId7" imgW="1409088" imgH="393529" progId="Equation.3">
                  <p:embed/>
                  <p:pic>
                    <p:nvPicPr>
                      <p:cNvPr id="0" name="Object 2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96000" y="3429000"/>
                        <a:ext cx="1409700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093" name="Object 25"/>
          <p:cNvGraphicFramePr>
            <a:graphicFrameLocks noChangeAspect="1"/>
          </p:cNvGraphicFramePr>
          <p:nvPr/>
        </p:nvGraphicFramePr>
        <p:xfrm>
          <a:off x="2057400" y="3962400"/>
          <a:ext cx="266700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325" r:id="rId9" imgW="266469" imgH="393359" progId="Equation.3">
                  <p:embed/>
                </p:oleObj>
              </mc:Choice>
              <mc:Fallback>
                <p:oleObj r:id="rId9" imgW="266469" imgH="393359" progId="Equation.3">
                  <p:embed/>
                  <p:pic>
                    <p:nvPicPr>
                      <p:cNvPr id="0" name="Object 2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7400" y="3962400"/>
                        <a:ext cx="266700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094" name="Object 24"/>
          <p:cNvGraphicFramePr>
            <a:graphicFrameLocks noChangeAspect="1"/>
          </p:cNvGraphicFramePr>
          <p:nvPr/>
        </p:nvGraphicFramePr>
        <p:xfrm>
          <a:off x="2514600" y="3962400"/>
          <a:ext cx="466725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326" r:id="rId11" imgW="469696" imgH="393529" progId="Equation.3">
                  <p:embed/>
                </p:oleObj>
              </mc:Choice>
              <mc:Fallback>
                <p:oleObj r:id="rId11" imgW="469696" imgH="393529" progId="Equation.3">
                  <p:embed/>
                  <p:pic>
                    <p:nvPicPr>
                      <p:cNvPr id="0" name="Object 2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4600" y="3962400"/>
                        <a:ext cx="466725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095" name="Object 23"/>
          <p:cNvGraphicFramePr>
            <a:graphicFrameLocks noChangeAspect="1"/>
          </p:cNvGraphicFramePr>
          <p:nvPr/>
        </p:nvGraphicFramePr>
        <p:xfrm>
          <a:off x="6477000" y="3962400"/>
          <a:ext cx="266700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327" r:id="rId13" imgW="266469" imgH="393359" progId="Equation.3">
                  <p:embed/>
                </p:oleObj>
              </mc:Choice>
              <mc:Fallback>
                <p:oleObj r:id="rId13" imgW="266469" imgH="393359" progId="Equation.3">
                  <p:embed/>
                  <p:pic>
                    <p:nvPicPr>
                      <p:cNvPr id="0" name="Object 2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77000" y="3962400"/>
                        <a:ext cx="266700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096" name="Object 22"/>
          <p:cNvGraphicFramePr>
            <a:graphicFrameLocks noChangeAspect="1"/>
          </p:cNvGraphicFramePr>
          <p:nvPr/>
        </p:nvGraphicFramePr>
        <p:xfrm>
          <a:off x="6934200" y="3962400"/>
          <a:ext cx="381000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328" r:id="rId15" imgW="380835" imgH="393529" progId="Equation.3">
                  <p:embed/>
                </p:oleObj>
              </mc:Choice>
              <mc:Fallback>
                <p:oleObj r:id="rId15" imgW="380835" imgH="393529" progId="Equation.3">
                  <p:embed/>
                  <p:pic>
                    <p:nvPicPr>
                      <p:cNvPr id="0" name="Object 2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934200" y="3962400"/>
                        <a:ext cx="381000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097" name="Object 15"/>
          <p:cNvGraphicFramePr>
            <a:graphicFrameLocks noChangeAspect="1"/>
          </p:cNvGraphicFramePr>
          <p:nvPr/>
        </p:nvGraphicFramePr>
        <p:xfrm>
          <a:off x="4648200" y="6248400"/>
          <a:ext cx="23812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329" r:id="rId17" imgW="241300" imgH="228600" progId="Equation.3">
                  <p:embed/>
                </p:oleObj>
              </mc:Choice>
              <mc:Fallback>
                <p:oleObj r:id="rId17" imgW="241300" imgH="228600" progId="Equation.3">
                  <p:embed/>
                  <p:pic>
                    <p:nvPicPr>
                      <p:cNvPr id="0" name="Object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48200" y="6248400"/>
                        <a:ext cx="23812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098" name="Object 6"/>
          <p:cNvGraphicFramePr>
            <a:graphicFrameLocks noChangeAspect="1"/>
          </p:cNvGraphicFramePr>
          <p:nvPr/>
        </p:nvGraphicFramePr>
        <p:xfrm>
          <a:off x="4648200" y="5181600"/>
          <a:ext cx="23812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330" r:id="rId19" imgW="241300" imgH="228600" progId="Equation.3">
                  <p:embed/>
                </p:oleObj>
              </mc:Choice>
              <mc:Fallback>
                <p:oleObj r:id="rId19" imgW="241300" imgH="2286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48200" y="5181600"/>
                        <a:ext cx="23812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89105" name="Group 143"/>
          <p:cNvGrpSpPr>
            <a:grpSpLocks/>
          </p:cNvGrpSpPr>
          <p:nvPr/>
        </p:nvGrpSpPr>
        <p:grpSpPr bwMode="auto">
          <a:xfrm>
            <a:off x="1905000" y="3352800"/>
            <a:ext cx="5562600" cy="3276600"/>
            <a:chOff x="-2" y="-2"/>
            <a:chExt cx="2809" cy="2884"/>
          </a:xfrm>
        </p:grpSpPr>
        <p:grpSp>
          <p:nvGrpSpPr>
            <p:cNvPr id="89108" name="Group 141"/>
            <p:cNvGrpSpPr>
              <a:grpSpLocks/>
            </p:cNvGrpSpPr>
            <p:nvPr/>
          </p:nvGrpSpPr>
          <p:grpSpPr bwMode="auto">
            <a:xfrm>
              <a:off x="0" y="0"/>
              <a:ext cx="2805" cy="2880"/>
              <a:chOff x="0" y="0"/>
              <a:chExt cx="2805" cy="2880"/>
            </a:xfrm>
          </p:grpSpPr>
          <p:grpSp>
            <p:nvGrpSpPr>
              <p:cNvPr id="89110" name="Group 70"/>
              <p:cNvGrpSpPr>
                <a:grpSpLocks/>
              </p:cNvGrpSpPr>
              <p:nvPr/>
            </p:nvGrpSpPr>
            <p:grpSpPr bwMode="auto">
              <a:xfrm>
                <a:off x="0" y="0"/>
                <a:ext cx="282" cy="480"/>
                <a:chOff x="0" y="0"/>
                <a:chExt cx="282" cy="480"/>
              </a:xfrm>
            </p:grpSpPr>
            <p:sp>
              <p:nvSpPr>
                <p:cNvPr id="89216" name="Rectangle 29"/>
                <p:cNvSpPr>
                  <a:spLocks noChangeArrowheads="1" noTextEdit="1"/>
                </p:cNvSpPr>
                <p:nvPr/>
              </p:nvSpPr>
              <p:spPr bwMode="auto">
                <a:xfrm>
                  <a:off x="43" y="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89217" name="Rectangle 69"/>
                <p:cNvSpPr>
                  <a:spLocks noChangeArrowheads="1"/>
                </p:cNvSpPr>
                <p:nvPr/>
              </p:nvSpPr>
              <p:spPr bwMode="auto">
                <a:xfrm>
                  <a:off x="0" y="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11" name="Group 72"/>
              <p:cNvGrpSpPr>
                <a:grpSpLocks/>
              </p:cNvGrpSpPr>
              <p:nvPr/>
            </p:nvGrpSpPr>
            <p:grpSpPr bwMode="auto">
              <a:xfrm>
                <a:off x="282" y="0"/>
                <a:ext cx="282" cy="480"/>
                <a:chOff x="282" y="0"/>
                <a:chExt cx="282" cy="480"/>
              </a:xfrm>
            </p:grpSpPr>
            <p:sp>
              <p:nvSpPr>
                <p:cNvPr id="89214" name="Rectangle 30"/>
                <p:cNvSpPr>
                  <a:spLocks noChangeArrowheads="1"/>
                </p:cNvSpPr>
                <p:nvPr/>
              </p:nvSpPr>
              <p:spPr bwMode="auto">
                <a:xfrm>
                  <a:off x="325" y="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r>
                    <a:rPr lang="en-GB" altLang="en-US" sz="1000">
                      <a:solidFill>
                        <a:schemeClr val="bg2"/>
                      </a:solidFill>
                      <a:cs typeface="Times New Roman" pitchFamily="18" charset="0"/>
                    </a:rPr>
                    <a:t> </a:t>
                  </a:r>
                </a:p>
                <a:p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215" name="Rectangle 71"/>
                <p:cNvSpPr>
                  <a:spLocks noChangeArrowheads="1"/>
                </p:cNvSpPr>
                <p:nvPr/>
              </p:nvSpPr>
              <p:spPr bwMode="auto">
                <a:xfrm>
                  <a:off x="282" y="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12" name="Group 74"/>
              <p:cNvGrpSpPr>
                <a:grpSpLocks/>
              </p:cNvGrpSpPr>
              <p:nvPr/>
            </p:nvGrpSpPr>
            <p:grpSpPr bwMode="auto">
              <a:xfrm>
                <a:off x="564" y="0"/>
                <a:ext cx="468" cy="480"/>
                <a:chOff x="564" y="0"/>
                <a:chExt cx="468" cy="480"/>
              </a:xfrm>
            </p:grpSpPr>
            <p:sp>
              <p:nvSpPr>
                <p:cNvPr id="89212" name="Rectangle 31"/>
                <p:cNvSpPr>
                  <a:spLocks noChangeArrowheads="1" noTextEdit="1"/>
                </p:cNvSpPr>
                <p:nvPr/>
              </p:nvSpPr>
              <p:spPr bwMode="auto">
                <a:xfrm>
                  <a:off x="607" y="0"/>
                  <a:ext cx="382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89213" name="Rectangle 73"/>
                <p:cNvSpPr>
                  <a:spLocks noChangeArrowheads="1"/>
                </p:cNvSpPr>
                <p:nvPr/>
              </p:nvSpPr>
              <p:spPr bwMode="auto">
                <a:xfrm>
                  <a:off x="564" y="0"/>
                  <a:ext cx="468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13" name="Group 76"/>
              <p:cNvGrpSpPr>
                <a:grpSpLocks/>
              </p:cNvGrpSpPr>
              <p:nvPr/>
            </p:nvGrpSpPr>
            <p:grpSpPr bwMode="auto">
              <a:xfrm>
                <a:off x="1032" y="0"/>
                <a:ext cx="1209" cy="480"/>
                <a:chOff x="1032" y="0"/>
                <a:chExt cx="1209" cy="480"/>
              </a:xfrm>
            </p:grpSpPr>
            <p:sp>
              <p:nvSpPr>
                <p:cNvPr id="89210" name="Rectangle 32"/>
                <p:cNvSpPr>
                  <a:spLocks noChangeArrowheads="1"/>
                </p:cNvSpPr>
                <p:nvPr/>
              </p:nvSpPr>
              <p:spPr bwMode="auto">
                <a:xfrm>
                  <a:off x="1075" y="0"/>
                  <a:ext cx="1123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Task 1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211" name="Rectangle 75"/>
                <p:cNvSpPr>
                  <a:spLocks noChangeArrowheads="1"/>
                </p:cNvSpPr>
                <p:nvPr/>
              </p:nvSpPr>
              <p:spPr bwMode="auto">
                <a:xfrm>
                  <a:off x="1032" y="0"/>
                  <a:ext cx="1209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14" name="Group 78"/>
              <p:cNvGrpSpPr>
                <a:grpSpLocks/>
              </p:cNvGrpSpPr>
              <p:nvPr/>
            </p:nvGrpSpPr>
            <p:grpSpPr bwMode="auto">
              <a:xfrm>
                <a:off x="2241" y="0"/>
                <a:ext cx="282" cy="480"/>
                <a:chOff x="2241" y="0"/>
                <a:chExt cx="282" cy="480"/>
              </a:xfrm>
            </p:grpSpPr>
            <p:sp>
              <p:nvSpPr>
                <p:cNvPr id="89208" name="Rectangle 33"/>
                <p:cNvSpPr>
                  <a:spLocks noChangeArrowheads="1" noTextEdit="1"/>
                </p:cNvSpPr>
                <p:nvPr/>
              </p:nvSpPr>
              <p:spPr bwMode="auto">
                <a:xfrm>
                  <a:off x="2284" y="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89209" name="Rectangle 77"/>
                <p:cNvSpPr>
                  <a:spLocks noChangeArrowheads="1"/>
                </p:cNvSpPr>
                <p:nvPr/>
              </p:nvSpPr>
              <p:spPr bwMode="auto">
                <a:xfrm>
                  <a:off x="2241" y="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15" name="Group 80"/>
              <p:cNvGrpSpPr>
                <a:grpSpLocks/>
              </p:cNvGrpSpPr>
              <p:nvPr/>
            </p:nvGrpSpPr>
            <p:grpSpPr bwMode="auto">
              <a:xfrm>
                <a:off x="2523" y="0"/>
                <a:ext cx="282" cy="480"/>
                <a:chOff x="2523" y="0"/>
                <a:chExt cx="282" cy="480"/>
              </a:xfrm>
            </p:grpSpPr>
            <p:sp>
              <p:nvSpPr>
                <p:cNvPr id="89206" name="Rectangle 34"/>
                <p:cNvSpPr>
                  <a:spLocks noChangeArrowheads="1"/>
                </p:cNvSpPr>
                <p:nvPr/>
              </p:nvSpPr>
              <p:spPr bwMode="auto">
                <a:xfrm>
                  <a:off x="2566" y="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1000">
                      <a:solidFill>
                        <a:schemeClr val="bg2"/>
                      </a:solidFill>
                      <a:cs typeface="Times New Roman" pitchFamily="18" charset="0"/>
                    </a:rPr>
                    <a:t> </a:t>
                  </a: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207" name="Rectangle 79"/>
                <p:cNvSpPr>
                  <a:spLocks noChangeArrowheads="1"/>
                </p:cNvSpPr>
                <p:nvPr/>
              </p:nvSpPr>
              <p:spPr bwMode="auto">
                <a:xfrm>
                  <a:off x="2523" y="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16" name="Group 82"/>
              <p:cNvGrpSpPr>
                <a:grpSpLocks/>
              </p:cNvGrpSpPr>
              <p:nvPr/>
            </p:nvGrpSpPr>
            <p:grpSpPr bwMode="auto">
              <a:xfrm>
                <a:off x="0" y="480"/>
                <a:ext cx="282" cy="480"/>
                <a:chOff x="0" y="480"/>
                <a:chExt cx="282" cy="480"/>
              </a:xfrm>
            </p:grpSpPr>
            <p:sp>
              <p:nvSpPr>
                <p:cNvPr id="89204" name="Rectangle 35"/>
                <p:cNvSpPr>
                  <a:spLocks noChangeArrowheads="1" noTextEdit="1"/>
                </p:cNvSpPr>
                <p:nvPr/>
              </p:nvSpPr>
              <p:spPr bwMode="auto">
                <a:xfrm>
                  <a:off x="43" y="48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89205" name="Rectangle 81"/>
                <p:cNvSpPr>
                  <a:spLocks noChangeArrowheads="1"/>
                </p:cNvSpPr>
                <p:nvPr/>
              </p:nvSpPr>
              <p:spPr bwMode="auto">
                <a:xfrm>
                  <a:off x="0" y="48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17" name="Group 84"/>
              <p:cNvGrpSpPr>
                <a:grpSpLocks/>
              </p:cNvGrpSpPr>
              <p:nvPr/>
            </p:nvGrpSpPr>
            <p:grpSpPr bwMode="auto">
              <a:xfrm>
                <a:off x="282" y="480"/>
                <a:ext cx="282" cy="480"/>
                <a:chOff x="282" y="480"/>
                <a:chExt cx="282" cy="480"/>
              </a:xfrm>
            </p:grpSpPr>
            <p:sp>
              <p:nvSpPr>
                <p:cNvPr id="89202" name="Rectangle 36"/>
                <p:cNvSpPr>
                  <a:spLocks noChangeArrowheads="1" noTextEdit="1"/>
                </p:cNvSpPr>
                <p:nvPr/>
              </p:nvSpPr>
              <p:spPr bwMode="auto">
                <a:xfrm>
                  <a:off x="325" y="48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89203" name="Rectangle 83"/>
                <p:cNvSpPr>
                  <a:spLocks noChangeArrowheads="1"/>
                </p:cNvSpPr>
                <p:nvPr/>
              </p:nvSpPr>
              <p:spPr bwMode="auto">
                <a:xfrm>
                  <a:off x="282" y="48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18" name="Group 86"/>
              <p:cNvGrpSpPr>
                <a:grpSpLocks/>
              </p:cNvGrpSpPr>
              <p:nvPr/>
            </p:nvGrpSpPr>
            <p:grpSpPr bwMode="auto">
              <a:xfrm>
                <a:off x="564" y="480"/>
                <a:ext cx="468" cy="480"/>
                <a:chOff x="564" y="480"/>
                <a:chExt cx="468" cy="480"/>
              </a:xfrm>
            </p:grpSpPr>
            <p:sp>
              <p:nvSpPr>
                <p:cNvPr id="89200" name="Rectangle 37"/>
                <p:cNvSpPr>
                  <a:spLocks noChangeArrowheads="1"/>
                </p:cNvSpPr>
                <p:nvPr/>
              </p:nvSpPr>
              <p:spPr bwMode="auto">
                <a:xfrm>
                  <a:off x="607" y="480"/>
                  <a:ext cx="382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 i="1">
                      <a:solidFill>
                        <a:schemeClr val="bg2"/>
                      </a:solidFill>
                      <a:cs typeface="Times New Roman" pitchFamily="18" charset="0"/>
                    </a:rPr>
                    <a:t>k</a:t>
                  </a:r>
                  <a:endParaRPr lang="en-GB" altLang="en-US" sz="1000" i="1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201" name="Rectangle 85"/>
                <p:cNvSpPr>
                  <a:spLocks noChangeArrowheads="1"/>
                </p:cNvSpPr>
                <p:nvPr/>
              </p:nvSpPr>
              <p:spPr bwMode="auto">
                <a:xfrm>
                  <a:off x="564" y="480"/>
                  <a:ext cx="468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19" name="Group 88"/>
              <p:cNvGrpSpPr>
                <a:grpSpLocks/>
              </p:cNvGrpSpPr>
              <p:nvPr/>
            </p:nvGrpSpPr>
            <p:grpSpPr bwMode="auto">
              <a:xfrm>
                <a:off x="1032" y="480"/>
                <a:ext cx="1209" cy="480"/>
                <a:chOff x="1032" y="480"/>
                <a:chExt cx="1209" cy="480"/>
              </a:xfrm>
            </p:grpSpPr>
            <p:sp>
              <p:nvSpPr>
                <p:cNvPr id="89198" name="Rectangle 38"/>
                <p:cNvSpPr>
                  <a:spLocks noChangeArrowheads="1"/>
                </p:cNvSpPr>
                <p:nvPr/>
              </p:nvSpPr>
              <p:spPr bwMode="auto">
                <a:xfrm>
                  <a:off x="1075" y="480"/>
                  <a:ext cx="1123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Length 2 DFT's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99" name="Rectangle 87"/>
                <p:cNvSpPr>
                  <a:spLocks noChangeArrowheads="1"/>
                </p:cNvSpPr>
                <p:nvPr/>
              </p:nvSpPr>
              <p:spPr bwMode="auto">
                <a:xfrm>
                  <a:off x="1032" y="480"/>
                  <a:ext cx="1209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20" name="Group 90"/>
              <p:cNvGrpSpPr>
                <a:grpSpLocks/>
              </p:cNvGrpSpPr>
              <p:nvPr/>
            </p:nvGrpSpPr>
            <p:grpSpPr bwMode="auto">
              <a:xfrm>
                <a:off x="2241" y="480"/>
                <a:ext cx="282" cy="480"/>
                <a:chOff x="2241" y="480"/>
                <a:chExt cx="282" cy="480"/>
              </a:xfrm>
            </p:grpSpPr>
            <p:sp>
              <p:nvSpPr>
                <p:cNvPr id="89196" name="Rectangle 39"/>
                <p:cNvSpPr>
                  <a:spLocks noChangeArrowheads="1" noTextEdit="1"/>
                </p:cNvSpPr>
                <p:nvPr/>
              </p:nvSpPr>
              <p:spPr bwMode="auto">
                <a:xfrm>
                  <a:off x="2284" y="48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89197" name="Rectangle 89"/>
                <p:cNvSpPr>
                  <a:spLocks noChangeArrowheads="1"/>
                </p:cNvSpPr>
                <p:nvPr/>
              </p:nvSpPr>
              <p:spPr bwMode="auto">
                <a:xfrm>
                  <a:off x="2241" y="48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21" name="Group 92"/>
              <p:cNvGrpSpPr>
                <a:grpSpLocks/>
              </p:cNvGrpSpPr>
              <p:nvPr/>
            </p:nvGrpSpPr>
            <p:grpSpPr bwMode="auto">
              <a:xfrm>
                <a:off x="2523" y="480"/>
                <a:ext cx="282" cy="480"/>
                <a:chOff x="2523" y="480"/>
                <a:chExt cx="282" cy="480"/>
              </a:xfrm>
            </p:grpSpPr>
            <p:sp>
              <p:nvSpPr>
                <p:cNvPr id="89194" name="Rectangle 40"/>
                <p:cNvSpPr>
                  <a:spLocks noChangeArrowheads="1" noTextEdit="1"/>
                </p:cNvSpPr>
                <p:nvPr/>
              </p:nvSpPr>
              <p:spPr bwMode="auto">
                <a:xfrm>
                  <a:off x="2566" y="48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89195" name="Rectangle 91"/>
                <p:cNvSpPr>
                  <a:spLocks noChangeArrowheads="1"/>
                </p:cNvSpPr>
                <p:nvPr/>
              </p:nvSpPr>
              <p:spPr bwMode="auto">
                <a:xfrm>
                  <a:off x="2523" y="48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22" name="Group 94"/>
              <p:cNvGrpSpPr>
                <a:grpSpLocks/>
              </p:cNvGrpSpPr>
              <p:nvPr/>
            </p:nvGrpSpPr>
            <p:grpSpPr bwMode="auto">
              <a:xfrm>
                <a:off x="0" y="960"/>
                <a:ext cx="282" cy="480"/>
                <a:chOff x="0" y="960"/>
                <a:chExt cx="282" cy="480"/>
              </a:xfrm>
            </p:grpSpPr>
            <p:sp>
              <p:nvSpPr>
                <p:cNvPr id="89192" name="Rectangle 41"/>
                <p:cNvSpPr>
                  <a:spLocks noChangeArrowheads="1"/>
                </p:cNvSpPr>
                <p:nvPr/>
              </p:nvSpPr>
              <p:spPr bwMode="auto">
                <a:xfrm>
                  <a:off x="43" y="96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  <p:sp>
              <p:nvSpPr>
                <p:cNvPr id="89193" name="Rectangle 93"/>
                <p:cNvSpPr>
                  <a:spLocks noChangeArrowheads="1"/>
                </p:cNvSpPr>
                <p:nvPr/>
              </p:nvSpPr>
              <p:spPr bwMode="auto">
                <a:xfrm>
                  <a:off x="0" y="96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23" name="Group 96"/>
              <p:cNvGrpSpPr>
                <a:grpSpLocks/>
              </p:cNvGrpSpPr>
              <p:nvPr/>
            </p:nvGrpSpPr>
            <p:grpSpPr bwMode="auto">
              <a:xfrm>
                <a:off x="282" y="960"/>
                <a:ext cx="282" cy="480"/>
                <a:chOff x="282" y="960"/>
                <a:chExt cx="282" cy="480"/>
              </a:xfrm>
            </p:grpSpPr>
            <p:sp>
              <p:nvSpPr>
                <p:cNvPr id="89190" name="Rectangle 44"/>
                <p:cNvSpPr>
                  <a:spLocks noChangeArrowheads="1"/>
                </p:cNvSpPr>
                <p:nvPr/>
              </p:nvSpPr>
              <p:spPr bwMode="auto">
                <a:xfrm>
                  <a:off x="325" y="96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0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91" name="Rectangle 95"/>
                <p:cNvSpPr>
                  <a:spLocks noChangeArrowheads="1"/>
                </p:cNvSpPr>
                <p:nvPr/>
              </p:nvSpPr>
              <p:spPr bwMode="auto">
                <a:xfrm>
                  <a:off x="282" y="96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24" name="Group 98"/>
              <p:cNvGrpSpPr>
                <a:grpSpLocks/>
              </p:cNvGrpSpPr>
              <p:nvPr/>
            </p:nvGrpSpPr>
            <p:grpSpPr bwMode="auto">
              <a:xfrm>
                <a:off x="564" y="960"/>
                <a:ext cx="468" cy="480"/>
                <a:chOff x="564" y="960"/>
                <a:chExt cx="468" cy="480"/>
              </a:xfrm>
            </p:grpSpPr>
            <p:sp>
              <p:nvSpPr>
                <p:cNvPr id="89188" name="Rectangle 45"/>
                <p:cNvSpPr>
                  <a:spLocks noChangeArrowheads="1"/>
                </p:cNvSpPr>
                <p:nvPr/>
              </p:nvSpPr>
              <p:spPr bwMode="auto">
                <a:xfrm>
                  <a:off x="607" y="960"/>
                  <a:ext cx="382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x(0)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89" name="Rectangle 97"/>
                <p:cNvSpPr>
                  <a:spLocks noChangeArrowheads="1"/>
                </p:cNvSpPr>
                <p:nvPr/>
              </p:nvSpPr>
              <p:spPr bwMode="auto">
                <a:xfrm>
                  <a:off x="564" y="960"/>
                  <a:ext cx="468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25" name="Group 100"/>
              <p:cNvGrpSpPr>
                <a:grpSpLocks/>
              </p:cNvGrpSpPr>
              <p:nvPr/>
            </p:nvGrpSpPr>
            <p:grpSpPr bwMode="auto">
              <a:xfrm>
                <a:off x="1032" y="960"/>
                <a:ext cx="1209" cy="480"/>
                <a:chOff x="1032" y="960"/>
                <a:chExt cx="1209" cy="480"/>
              </a:xfrm>
            </p:grpSpPr>
            <p:sp>
              <p:nvSpPr>
                <p:cNvPr id="89186" name="Rectangle 46"/>
                <p:cNvSpPr>
                  <a:spLocks noChangeArrowheads="1"/>
                </p:cNvSpPr>
                <p:nvPr/>
              </p:nvSpPr>
              <p:spPr bwMode="auto">
                <a:xfrm>
                  <a:off x="1075" y="960"/>
                  <a:ext cx="1123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r>
                    <a:rPr lang="en-GB" altLang="en-US" sz="1000">
                      <a:solidFill>
                        <a:schemeClr val="bg2"/>
                      </a:solidFill>
                      <a:cs typeface="Times New Roman" pitchFamily="18" charset="0"/>
                    </a:rPr>
                    <a:t> </a:t>
                  </a:r>
                </a:p>
                <a:p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87" name="Rectangle 99"/>
                <p:cNvSpPr>
                  <a:spLocks noChangeArrowheads="1"/>
                </p:cNvSpPr>
                <p:nvPr/>
              </p:nvSpPr>
              <p:spPr bwMode="auto">
                <a:xfrm>
                  <a:off x="1032" y="960"/>
                  <a:ext cx="1209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26" name="Group 102"/>
              <p:cNvGrpSpPr>
                <a:grpSpLocks/>
              </p:cNvGrpSpPr>
              <p:nvPr/>
            </p:nvGrpSpPr>
            <p:grpSpPr bwMode="auto">
              <a:xfrm>
                <a:off x="2241" y="960"/>
                <a:ext cx="282" cy="480"/>
                <a:chOff x="2241" y="960"/>
                <a:chExt cx="282" cy="480"/>
              </a:xfrm>
            </p:grpSpPr>
            <p:sp>
              <p:nvSpPr>
                <p:cNvPr id="89184" name="Rectangle 47"/>
                <p:cNvSpPr>
                  <a:spLocks noChangeArrowheads="1"/>
                </p:cNvSpPr>
                <p:nvPr/>
              </p:nvSpPr>
              <p:spPr bwMode="auto">
                <a:xfrm>
                  <a:off x="2284" y="96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0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85" name="Rectangle 101"/>
                <p:cNvSpPr>
                  <a:spLocks noChangeArrowheads="1"/>
                </p:cNvSpPr>
                <p:nvPr/>
              </p:nvSpPr>
              <p:spPr bwMode="auto">
                <a:xfrm>
                  <a:off x="2241" y="96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27" name="Group 104"/>
              <p:cNvGrpSpPr>
                <a:grpSpLocks/>
              </p:cNvGrpSpPr>
              <p:nvPr/>
            </p:nvGrpSpPr>
            <p:grpSpPr bwMode="auto">
              <a:xfrm>
                <a:off x="2523" y="960"/>
                <a:ext cx="282" cy="480"/>
                <a:chOff x="2523" y="960"/>
                <a:chExt cx="282" cy="480"/>
              </a:xfrm>
            </p:grpSpPr>
            <p:sp>
              <p:nvSpPr>
                <p:cNvPr id="89182" name="Rectangle 48"/>
                <p:cNvSpPr>
                  <a:spLocks noChangeArrowheads="1"/>
                </p:cNvSpPr>
                <p:nvPr/>
              </p:nvSpPr>
              <p:spPr bwMode="auto">
                <a:xfrm>
                  <a:off x="2566" y="96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0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83" name="Rectangle 103"/>
                <p:cNvSpPr>
                  <a:spLocks noChangeArrowheads="1"/>
                </p:cNvSpPr>
                <p:nvPr/>
              </p:nvSpPr>
              <p:spPr bwMode="auto">
                <a:xfrm>
                  <a:off x="2523" y="96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28" name="Group 106"/>
              <p:cNvGrpSpPr>
                <a:grpSpLocks/>
              </p:cNvGrpSpPr>
              <p:nvPr/>
            </p:nvGrpSpPr>
            <p:grpSpPr bwMode="auto">
              <a:xfrm>
                <a:off x="0" y="1440"/>
                <a:ext cx="282" cy="480"/>
                <a:chOff x="0" y="1440"/>
                <a:chExt cx="282" cy="480"/>
              </a:xfrm>
            </p:grpSpPr>
            <p:sp>
              <p:nvSpPr>
                <p:cNvPr id="89180" name="Rectangle 49"/>
                <p:cNvSpPr>
                  <a:spLocks noChangeArrowheads="1"/>
                </p:cNvSpPr>
                <p:nvPr/>
              </p:nvSpPr>
              <p:spPr bwMode="auto">
                <a:xfrm>
                  <a:off x="43" y="144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0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81" name="Rectangle 105"/>
                <p:cNvSpPr>
                  <a:spLocks noChangeArrowheads="1"/>
                </p:cNvSpPr>
                <p:nvPr/>
              </p:nvSpPr>
              <p:spPr bwMode="auto">
                <a:xfrm>
                  <a:off x="0" y="144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29" name="Group 108"/>
              <p:cNvGrpSpPr>
                <a:grpSpLocks/>
              </p:cNvGrpSpPr>
              <p:nvPr/>
            </p:nvGrpSpPr>
            <p:grpSpPr bwMode="auto">
              <a:xfrm>
                <a:off x="282" y="1440"/>
                <a:ext cx="282" cy="480"/>
                <a:chOff x="282" y="1440"/>
                <a:chExt cx="282" cy="480"/>
              </a:xfrm>
            </p:grpSpPr>
            <p:sp>
              <p:nvSpPr>
                <p:cNvPr id="89178" name="Rectangle 50"/>
                <p:cNvSpPr>
                  <a:spLocks noChangeArrowheads="1"/>
                </p:cNvSpPr>
                <p:nvPr/>
              </p:nvSpPr>
              <p:spPr bwMode="auto">
                <a:xfrm>
                  <a:off x="325" y="144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1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79" name="Rectangle 107"/>
                <p:cNvSpPr>
                  <a:spLocks noChangeArrowheads="1"/>
                </p:cNvSpPr>
                <p:nvPr/>
              </p:nvSpPr>
              <p:spPr bwMode="auto">
                <a:xfrm>
                  <a:off x="282" y="144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30" name="Group 110"/>
              <p:cNvGrpSpPr>
                <a:grpSpLocks/>
              </p:cNvGrpSpPr>
              <p:nvPr/>
            </p:nvGrpSpPr>
            <p:grpSpPr bwMode="auto">
              <a:xfrm>
                <a:off x="564" y="1440"/>
                <a:ext cx="468" cy="480"/>
                <a:chOff x="564" y="1440"/>
                <a:chExt cx="468" cy="480"/>
              </a:xfrm>
            </p:grpSpPr>
            <p:sp>
              <p:nvSpPr>
                <p:cNvPr id="89176" name="Rectangle 51"/>
                <p:cNvSpPr>
                  <a:spLocks noChangeArrowheads="1"/>
                </p:cNvSpPr>
                <p:nvPr/>
              </p:nvSpPr>
              <p:spPr bwMode="auto">
                <a:xfrm>
                  <a:off x="607" y="1440"/>
                  <a:ext cx="382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x(2)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77" name="Rectangle 109"/>
                <p:cNvSpPr>
                  <a:spLocks noChangeArrowheads="1"/>
                </p:cNvSpPr>
                <p:nvPr/>
              </p:nvSpPr>
              <p:spPr bwMode="auto">
                <a:xfrm>
                  <a:off x="564" y="1440"/>
                  <a:ext cx="468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31" name="Group 112"/>
              <p:cNvGrpSpPr>
                <a:grpSpLocks/>
              </p:cNvGrpSpPr>
              <p:nvPr/>
            </p:nvGrpSpPr>
            <p:grpSpPr bwMode="auto">
              <a:xfrm>
                <a:off x="1032" y="1440"/>
                <a:ext cx="1209" cy="480"/>
                <a:chOff x="1032" y="1440"/>
                <a:chExt cx="1209" cy="480"/>
              </a:xfrm>
            </p:grpSpPr>
            <p:sp>
              <p:nvSpPr>
                <p:cNvPr id="89174" name="Rectangle 52"/>
                <p:cNvSpPr>
                  <a:spLocks noChangeArrowheads="1"/>
                </p:cNvSpPr>
                <p:nvPr/>
              </p:nvSpPr>
              <p:spPr bwMode="auto">
                <a:xfrm>
                  <a:off x="1075" y="1440"/>
                  <a:ext cx="1123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r>
                    <a:rPr lang="en-GB" altLang="en-US" sz="1000">
                      <a:solidFill>
                        <a:schemeClr val="bg2"/>
                      </a:solidFill>
                      <a:cs typeface="Times New Roman" pitchFamily="18" charset="0"/>
                    </a:rPr>
                    <a:t> </a:t>
                  </a:r>
                </a:p>
                <a:p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75" name="Rectangle 111"/>
                <p:cNvSpPr>
                  <a:spLocks noChangeArrowheads="1"/>
                </p:cNvSpPr>
                <p:nvPr/>
              </p:nvSpPr>
              <p:spPr bwMode="auto">
                <a:xfrm>
                  <a:off x="1032" y="1440"/>
                  <a:ext cx="1209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32" name="Group 114"/>
              <p:cNvGrpSpPr>
                <a:grpSpLocks/>
              </p:cNvGrpSpPr>
              <p:nvPr/>
            </p:nvGrpSpPr>
            <p:grpSpPr bwMode="auto">
              <a:xfrm>
                <a:off x="2241" y="1440"/>
                <a:ext cx="282" cy="480"/>
                <a:chOff x="2241" y="1440"/>
                <a:chExt cx="282" cy="480"/>
              </a:xfrm>
            </p:grpSpPr>
            <p:sp>
              <p:nvSpPr>
                <p:cNvPr id="89172" name="Rectangle 53"/>
                <p:cNvSpPr>
                  <a:spLocks noChangeArrowheads="1"/>
                </p:cNvSpPr>
                <p:nvPr/>
              </p:nvSpPr>
              <p:spPr bwMode="auto">
                <a:xfrm>
                  <a:off x="2284" y="144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0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73" name="Rectangle 113"/>
                <p:cNvSpPr>
                  <a:spLocks noChangeArrowheads="1"/>
                </p:cNvSpPr>
                <p:nvPr/>
              </p:nvSpPr>
              <p:spPr bwMode="auto">
                <a:xfrm>
                  <a:off x="2241" y="144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33" name="Group 116"/>
              <p:cNvGrpSpPr>
                <a:grpSpLocks/>
              </p:cNvGrpSpPr>
              <p:nvPr/>
            </p:nvGrpSpPr>
            <p:grpSpPr bwMode="auto">
              <a:xfrm>
                <a:off x="2523" y="1440"/>
                <a:ext cx="282" cy="480"/>
                <a:chOff x="2523" y="1440"/>
                <a:chExt cx="282" cy="480"/>
              </a:xfrm>
            </p:grpSpPr>
            <p:sp>
              <p:nvSpPr>
                <p:cNvPr id="89170" name="Rectangle 54"/>
                <p:cNvSpPr>
                  <a:spLocks noChangeArrowheads="1"/>
                </p:cNvSpPr>
                <p:nvPr/>
              </p:nvSpPr>
              <p:spPr bwMode="auto">
                <a:xfrm>
                  <a:off x="2566" y="144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1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71" name="Rectangle 115"/>
                <p:cNvSpPr>
                  <a:spLocks noChangeArrowheads="1"/>
                </p:cNvSpPr>
                <p:nvPr/>
              </p:nvSpPr>
              <p:spPr bwMode="auto">
                <a:xfrm>
                  <a:off x="2523" y="144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34" name="Group 118"/>
              <p:cNvGrpSpPr>
                <a:grpSpLocks/>
              </p:cNvGrpSpPr>
              <p:nvPr/>
            </p:nvGrpSpPr>
            <p:grpSpPr bwMode="auto">
              <a:xfrm>
                <a:off x="0" y="1920"/>
                <a:ext cx="282" cy="480"/>
                <a:chOff x="0" y="1920"/>
                <a:chExt cx="282" cy="480"/>
              </a:xfrm>
            </p:grpSpPr>
            <p:sp>
              <p:nvSpPr>
                <p:cNvPr id="89168" name="Rectangle 55"/>
                <p:cNvSpPr>
                  <a:spLocks noChangeArrowheads="1"/>
                </p:cNvSpPr>
                <p:nvPr/>
              </p:nvSpPr>
              <p:spPr bwMode="auto">
                <a:xfrm>
                  <a:off x="43" y="192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  <p:sp>
              <p:nvSpPr>
                <p:cNvPr id="89169" name="Rectangle 117"/>
                <p:cNvSpPr>
                  <a:spLocks noChangeArrowheads="1"/>
                </p:cNvSpPr>
                <p:nvPr/>
              </p:nvSpPr>
              <p:spPr bwMode="auto">
                <a:xfrm>
                  <a:off x="0" y="192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35" name="Group 120"/>
              <p:cNvGrpSpPr>
                <a:grpSpLocks/>
              </p:cNvGrpSpPr>
              <p:nvPr/>
            </p:nvGrpSpPr>
            <p:grpSpPr bwMode="auto">
              <a:xfrm>
                <a:off x="282" y="1920"/>
                <a:ext cx="282" cy="480"/>
                <a:chOff x="282" y="1920"/>
                <a:chExt cx="282" cy="480"/>
              </a:xfrm>
            </p:grpSpPr>
            <p:sp>
              <p:nvSpPr>
                <p:cNvPr id="89166" name="Rectangle 58"/>
                <p:cNvSpPr>
                  <a:spLocks noChangeArrowheads="1"/>
                </p:cNvSpPr>
                <p:nvPr/>
              </p:nvSpPr>
              <p:spPr bwMode="auto">
                <a:xfrm>
                  <a:off x="325" y="192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0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67" name="Rectangle 119"/>
                <p:cNvSpPr>
                  <a:spLocks noChangeArrowheads="1"/>
                </p:cNvSpPr>
                <p:nvPr/>
              </p:nvSpPr>
              <p:spPr bwMode="auto">
                <a:xfrm>
                  <a:off x="282" y="192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36" name="Group 122"/>
              <p:cNvGrpSpPr>
                <a:grpSpLocks/>
              </p:cNvGrpSpPr>
              <p:nvPr/>
            </p:nvGrpSpPr>
            <p:grpSpPr bwMode="auto">
              <a:xfrm>
                <a:off x="564" y="1920"/>
                <a:ext cx="468" cy="480"/>
                <a:chOff x="564" y="1920"/>
                <a:chExt cx="468" cy="480"/>
              </a:xfrm>
            </p:grpSpPr>
            <p:sp>
              <p:nvSpPr>
                <p:cNvPr id="89164" name="Rectangle 59"/>
                <p:cNvSpPr>
                  <a:spLocks noChangeArrowheads="1"/>
                </p:cNvSpPr>
                <p:nvPr/>
              </p:nvSpPr>
              <p:spPr bwMode="auto">
                <a:xfrm>
                  <a:off x="607" y="1920"/>
                  <a:ext cx="382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x(1)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65" name="Rectangle 121"/>
                <p:cNvSpPr>
                  <a:spLocks noChangeArrowheads="1"/>
                </p:cNvSpPr>
                <p:nvPr/>
              </p:nvSpPr>
              <p:spPr bwMode="auto">
                <a:xfrm>
                  <a:off x="564" y="1920"/>
                  <a:ext cx="468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37" name="Group 124"/>
              <p:cNvGrpSpPr>
                <a:grpSpLocks/>
              </p:cNvGrpSpPr>
              <p:nvPr/>
            </p:nvGrpSpPr>
            <p:grpSpPr bwMode="auto">
              <a:xfrm>
                <a:off x="1032" y="1920"/>
                <a:ext cx="1209" cy="480"/>
                <a:chOff x="1032" y="1920"/>
                <a:chExt cx="1209" cy="480"/>
              </a:xfrm>
            </p:grpSpPr>
            <p:sp>
              <p:nvSpPr>
                <p:cNvPr id="89162" name="Rectangle 60"/>
                <p:cNvSpPr>
                  <a:spLocks noChangeArrowheads="1"/>
                </p:cNvSpPr>
                <p:nvPr/>
              </p:nvSpPr>
              <p:spPr bwMode="auto">
                <a:xfrm>
                  <a:off x="1075" y="1920"/>
                  <a:ext cx="1123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r>
                    <a:rPr lang="en-GB" altLang="en-US" sz="1000">
                      <a:solidFill>
                        <a:schemeClr val="bg2"/>
                      </a:solidFill>
                      <a:cs typeface="Times New Roman" pitchFamily="18" charset="0"/>
                    </a:rPr>
                    <a:t> </a:t>
                  </a:r>
                </a:p>
                <a:p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63" name="Rectangle 123"/>
                <p:cNvSpPr>
                  <a:spLocks noChangeArrowheads="1"/>
                </p:cNvSpPr>
                <p:nvPr/>
              </p:nvSpPr>
              <p:spPr bwMode="auto">
                <a:xfrm>
                  <a:off x="1032" y="1920"/>
                  <a:ext cx="1209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38" name="Group 126"/>
              <p:cNvGrpSpPr>
                <a:grpSpLocks/>
              </p:cNvGrpSpPr>
              <p:nvPr/>
            </p:nvGrpSpPr>
            <p:grpSpPr bwMode="auto">
              <a:xfrm>
                <a:off x="2241" y="1920"/>
                <a:ext cx="282" cy="480"/>
                <a:chOff x="2241" y="1920"/>
                <a:chExt cx="282" cy="480"/>
              </a:xfrm>
            </p:grpSpPr>
            <p:sp>
              <p:nvSpPr>
                <p:cNvPr id="89160" name="Rectangle 61"/>
                <p:cNvSpPr>
                  <a:spLocks noChangeArrowheads="1"/>
                </p:cNvSpPr>
                <p:nvPr/>
              </p:nvSpPr>
              <p:spPr bwMode="auto">
                <a:xfrm>
                  <a:off x="2284" y="192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1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61" name="Rectangle 125"/>
                <p:cNvSpPr>
                  <a:spLocks noChangeArrowheads="1"/>
                </p:cNvSpPr>
                <p:nvPr/>
              </p:nvSpPr>
              <p:spPr bwMode="auto">
                <a:xfrm>
                  <a:off x="2241" y="192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39" name="Group 128"/>
              <p:cNvGrpSpPr>
                <a:grpSpLocks/>
              </p:cNvGrpSpPr>
              <p:nvPr/>
            </p:nvGrpSpPr>
            <p:grpSpPr bwMode="auto">
              <a:xfrm>
                <a:off x="2523" y="1920"/>
                <a:ext cx="282" cy="480"/>
                <a:chOff x="2523" y="1920"/>
                <a:chExt cx="282" cy="480"/>
              </a:xfrm>
            </p:grpSpPr>
            <p:sp>
              <p:nvSpPr>
                <p:cNvPr id="89158" name="Rectangle 62"/>
                <p:cNvSpPr>
                  <a:spLocks noChangeArrowheads="1"/>
                </p:cNvSpPr>
                <p:nvPr/>
              </p:nvSpPr>
              <p:spPr bwMode="auto">
                <a:xfrm>
                  <a:off x="2566" y="192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0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59" name="Rectangle 127"/>
                <p:cNvSpPr>
                  <a:spLocks noChangeArrowheads="1"/>
                </p:cNvSpPr>
                <p:nvPr/>
              </p:nvSpPr>
              <p:spPr bwMode="auto">
                <a:xfrm>
                  <a:off x="2523" y="192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40" name="Group 130"/>
              <p:cNvGrpSpPr>
                <a:grpSpLocks/>
              </p:cNvGrpSpPr>
              <p:nvPr/>
            </p:nvGrpSpPr>
            <p:grpSpPr bwMode="auto">
              <a:xfrm>
                <a:off x="0" y="2400"/>
                <a:ext cx="282" cy="480"/>
                <a:chOff x="0" y="2400"/>
                <a:chExt cx="282" cy="480"/>
              </a:xfrm>
            </p:grpSpPr>
            <p:sp>
              <p:nvSpPr>
                <p:cNvPr id="89156" name="Rectangle 63"/>
                <p:cNvSpPr>
                  <a:spLocks noChangeArrowheads="1"/>
                </p:cNvSpPr>
                <p:nvPr/>
              </p:nvSpPr>
              <p:spPr bwMode="auto">
                <a:xfrm>
                  <a:off x="43" y="240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1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57" name="Rectangle 129"/>
                <p:cNvSpPr>
                  <a:spLocks noChangeArrowheads="1"/>
                </p:cNvSpPr>
                <p:nvPr/>
              </p:nvSpPr>
              <p:spPr bwMode="auto">
                <a:xfrm>
                  <a:off x="0" y="240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41" name="Group 132"/>
              <p:cNvGrpSpPr>
                <a:grpSpLocks/>
              </p:cNvGrpSpPr>
              <p:nvPr/>
            </p:nvGrpSpPr>
            <p:grpSpPr bwMode="auto">
              <a:xfrm>
                <a:off x="282" y="2400"/>
                <a:ext cx="282" cy="480"/>
                <a:chOff x="282" y="2400"/>
                <a:chExt cx="282" cy="480"/>
              </a:xfrm>
            </p:grpSpPr>
            <p:sp>
              <p:nvSpPr>
                <p:cNvPr id="89154" name="Rectangle 64"/>
                <p:cNvSpPr>
                  <a:spLocks noChangeArrowheads="1"/>
                </p:cNvSpPr>
                <p:nvPr/>
              </p:nvSpPr>
              <p:spPr bwMode="auto">
                <a:xfrm>
                  <a:off x="325" y="240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1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55" name="Rectangle 131"/>
                <p:cNvSpPr>
                  <a:spLocks noChangeArrowheads="1"/>
                </p:cNvSpPr>
                <p:nvPr/>
              </p:nvSpPr>
              <p:spPr bwMode="auto">
                <a:xfrm>
                  <a:off x="282" y="240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42" name="Group 134"/>
              <p:cNvGrpSpPr>
                <a:grpSpLocks/>
              </p:cNvGrpSpPr>
              <p:nvPr/>
            </p:nvGrpSpPr>
            <p:grpSpPr bwMode="auto">
              <a:xfrm>
                <a:off x="564" y="2400"/>
                <a:ext cx="468" cy="480"/>
                <a:chOff x="564" y="2400"/>
                <a:chExt cx="468" cy="480"/>
              </a:xfrm>
            </p:grpSpPr>
            <p:sp>
              <p:nvSpPr>
                <p:cNvPr id="89152" name="Rectangle 65"/>
                <p:cNvSpPr>
                  <a:spLocks noChangeArrowheads="1"/>
                </p:cNvSpPr>
                <p:nvPr/>
              </p:nvSpPr>
              <p:spPr bwMode="auto">
                <a:xfrm>
                  <a:off x="607" y="2400"/>
                  <a:ext cx="382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x(3)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53" name="Rectangle 133"/>
                <p:cNvSpPr>
                  <a:spLocks noChangeArrowheads="1"/>
                </p:cNvSpPr>
                <p:nvPr/>
              </p:nvSpPr>
              <p:spPr bwMode="auto">
                <a:xfrm>
                  <a:off x="564" y="2400"/>
                  <a:ext cx="468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43" name="Group 136"/>
              <p:cNvGrpSpPr>
                <a:grpSpLocks/>
              </p:cNvGrpSpPr>
              <p:nvPr/>
            </p:nvGrpSpPr>
            <p:grpSpPr bwMode="auto">
              <a:xfrm>
                <a:off x="1032" y="2400"/>
                <a:ext cx="1209" cy="480"/>
                <a:chOff x="1032" y="2400"/>
                <a:chExt cx="1209" cy="480"/>
              </a:xfrm>
            </p:grpSpPr>
            <p:sp>
              <p:nvSpPr>
                <p:cNvPr id="89150" name="Rectangle 66"/>
                <p:cNvSpPr>
                  <a:spLocks noChangeArrowheads="1"/>
                </p:cNvSpPr>
                <p:nvPr/>
              </p:nvSpPr>
              <p:spPr bwMode="auto">
                <a:xfrm>
                  <a:off x="1075" y="2400"/>
                  <a:ext cx="1123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r>
                    <a:rPr lang="en-GB" altLang="en-US" sz="1000">
                      <a:solidFill>
                        <a:schemeClr val="bg2"/>
                      </a:solidFill>
                      <a:cs typeface="Times New Roman" pitchFamily="18" charset="0"/>
                    </a:rPr>
                    <a:t> </a:t>
                  </a:r>
                </a:p>
                <a:p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51" name="Rectangle 135"/>
                <p:cNvSpPr>
                  <a:spLocks noChangeArrowheads="1"/>
                </p:cNvSpPr>
                <p:nvPr/>
              </p:nvSpPr>
              <p:spPr bwMode="auto">
                <a:xfrm>
                  <a:off x="1032" y="2400"/>
                  <a:ext cx="1209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44" name="Group 138"/>
              <p:cNvGrpSpPr>
                <a:grpSpLocks/>
              </p:cNvGrpSpPr>
              <p:nvPr/>
            </p:nvGrpSpPr>
            <p:grpSpPr bwMode="auto">
              <a:xfrm>
                <a:off x="2241" y="2400"/>
                <a:ext cx="282" cy="480"/>
                <a:chOff x="2241" y="2400"/>
                <a:chExt cx="282" cy="480"/>
              </a:xfrm>
            </p:grpSpPr>
            <p:sp>
              <p:nvSpPr>
                <p:cNvPr id="89148" name="Rectangle 67"/>
                <p:cNvSpPr>
                  <a:spLocks noChangeArrowheads="1"/>
                </p:cNvSpPr>
                <p:nvPr/>
              </p:nvSpPr>
              <p:spPr bwMode="auto">
                <a:xfrm>
                  <a:off x="2284" y="240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1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49" name="Rectangle 137"/>
                <p:cNvSpPr>
                  <a:spLocks noChangeArrowheads="1"/>
                </p:cNvSpPr>
                <p:nvPr/>
              </p:nvSpPr>
              <p:spPr bwMode="auto">
                <a:xfrm>
                  <a:off x="2241" y="240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45" name="Group 140"/>
              <p:cNvGrpSpPr>
                <a:grpSpLocks/>
              </p:cNvGrpSpPr>
              <p:nvPr/>
            </p:nvGrpSpPr>
            <p:grpSpPr bwMode="auto">
              <a:xfrm>
                <a:off x="2523" y="2400"/>
                <a:ext cx="282" cy="480"/>
                <a:chOff x="2523" y="2400"/>
                <a:chExt cx="282" cy="480"/>
              </a:xfrm>
            </p:grpSpPr>
            <p:sp>
              <p:nvSpPr>
                <p:cNvPr id="89146" name="Rectangle 68"/>
                <p:cNvSpPr>
                  <a:spLocks noChangeArrowheads="1"/>
                </p:cNvSpPr>
                <p:nvPr/>
              </p:nvSpPr>
              <p:spPr bwMode="auto">
                <a:xfrm>
                  <a:off x="2566" y="240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1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47" name="Rectangle 139"/>
                <p:cNvSpPr>
                  <a:spLocks noChangeArrowheads="1"/>
                </p:cNvSpPr>
                <p:nvPr/>
              </p:nvSpPr>
              <p:spPr bwMode="auto">
                <a:xfrm>
                  <a:off x="2523" y="240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</p:grpSp>
        <p:sp>
          <p:nvSpPr>
            <p:cNvPr id="89109" name="Rectangle 142"/>
            <p:cNvSpPr>
              <a:spLocks noChangeArrowheads="1"/>
            </p:cNvSpPr>
            <p:nvPr/>
          </p:nvSpPr>
          <p:spPr bwMode="auto">
            <a:xfrm>
              <a:off x="-2" y="-2"/>
              <a:ext cx="2809" cy="2884"/>
            </a:xfrm>
            <a:prstGeom prst="rect">
              <a:avLst/>
            </a:prstGeom>
            <a:noFill/>
            <a:ln w="6350">
              <a:solidFill>
                <a:srgbClr val="A0A0A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sp>
        <p:nvSpPr>
          <p:cNvPr id="89106" name="Rectangle 144"/>
          <p:cNvSpPr>
            <a:spLocks noChangeArrowheads="1"/>
          </p:cNvSpPr>
          <p:nvPr/>
        </p:nvSpPr>
        <p:spPr bwMode="auto">
          <a:xfrm>
            <a:off x="2057400" y="4419600"/>
            <a:ext cx="311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2000">
                <a:solidFill>
                  <a:schemeClr val="bg2"/>
                </a:solidFill>
                <a:cs typeface="Times New Roman" pitchFamily="18" charset="0"/>
              </a:rPr>
              <a:t>0</a:t>
            </a:r>
          </a:p>
        </p:txBody>
      </p:sp>
      <p:sp>
        <p:nvSpPr>
          <p:cNvPr id="89107" name="Rectangle 145"/>
          <p:cNvSpPr>
            <a:spLocks noChangeArrowheads="1"/>
          </p:cNvSpPr>
          <p:nvPr/>
        </p:nvSpPr>
        <p:spPr bwMode="auto">
          <a:xfrm>
            <a:off x="2057400" y="5562600"/>
            <a:ext cx="311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2000">
                <a:solidFill>
                  <a:schemeClr val="bg2"/>
                </a:solidFill>
                <a:cs typeface="Times New Roman" pitchFamily="18" charset="0"/>
              </a:rPr>
              <a:t>1</a:t>
            </a: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Details of the Length Four DFT Calculation</a:t>
            </a:r>
          </a:p>
        </p:txBody>
      </p:sp>
      <p:sp>
        <p:nvSpPr>
          <p:cNvPr id="138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smtClean="0">
                <a:solidFill>
                  <a:srgbClr val="CC0000"/>
                </a:solidFill>
                <a:latin typeface="Arial" charset="0"/>
                <a:cs typeface="Times New Roman" pitchFamily="18" charset="0"/>
              </a:rPr>
              <a:t>Task 2:</a:t>
            </a:r>
            <a:endParaRPr lang="en-GB" smtClean="0">
              <a:solidFill>
                <a:srgbClr val="CC0000"/>
              </a:solidFill>
              <a:cs typeface="Times New Roman" pitchFamily="18" charset="0"/>
            </a:endParaRPr>
          </a:p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Introduce twiddle factors:</a:t>
            </a:r>
            <a:r>
              <a:rPr lang="en-GB" smtClean="0"/>
              <a:t> </a:t>
            </a:r>
          </a:p>
        </p:txBody>
      </p:sp>
      <p:sp>
        <p:nvSpPr>
          <p:cNvPr id="9012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8B1AB4F-B84E-4316-A289-F922F13A9588}" type="slidenum">
              <a:rPr lang="en-GB" altLang="en-US" sz="1400"/>
              <a:pPr eaLnBrk="1" hangingPunct="1"/>
              <a:t>58</a:t>
            </a:fld>
            <a:endParaRPr lang="en-GB" altLang="en-US" sz="1400"/>
          </a:p>
        </p:txBody>
      </p:sp>
      <p:sp>
        <p:nvSpPr>
          <p:cNvPr id="90123" name="Rectangle 5"/>
          <p:cNvSpPr>
            <a:spLocks noChangeArrowheads="1"/>
          </p:cNvSpPr>
          <p:nvPr/>
        </p:nvSpPr>
        <p:spPr bwMode="auto">
          <a:xfrm>
            <a:off x="2652713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0114" name="Object 4"/>
          <p:cNvGraphicFramePr>
            <a:graphicFrameLocks noChangeAspect="1"/>
          </p:cNvGraphicFramePr>
          <p:nvPr/>
        </p:nvGraphicFramePr>
        <p:xfrm>
          <a:off x="2652713" y="3214688"/>
          <a:ext cx="3838575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0178" r:id="rId3" imgW="3835400" imgH="431800" progId="Equation.3">
                  <p:embed/>
                </p:oleObj>
              </mc:Choice>
              <mc:Fallback>
                <p:oleObj r:id="rId3" imgW="3835400" imgH="4318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52713" y="3214688"/>
                        <a:ext cx="3838575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0124" name="Rectangle 7"/>
          <p:cNvSpPr>
            <a:spLocks noChangeArrowheads="1"/>
          </p:cNvSpPr>
          <p:nvPr/>
        </p:nvSpPr>
        <p:spPr bwMode="auto">
          <a:xfrm>
            <a:off x="320040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0115" name="Object 6"/>
          <p:cNvGraphicFramePr>
            <a:graphicFrameLocks noChangeAspect="1"/>
          </p:cNvGraphicFramePr>
          <p:nvPr/>
        </p:nvGraphicFramePr>
        <p:xfrm>
          <a:off x="2819400" y="3733800"/>
          <a:ext cx="2743200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0179" r:id="rId5" imgW="2743200" imgH="431800" progId="Equation.3">
                  <p:embed/>
                </p:oleObj>
              </mc:Choice>
              <mc:Fallback>
                <p:oleObj r:id="rId5" imgW="2743200" imgH="4318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19400" y="3733800"/>
                        <a:ext cx="2743200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0125" name="Rectangle 9"/>
          <p:cNvSpPr>
            <a:spLocks noChangeArrowheads="1"/>
          </p:cNvSpPr>
          <p:nvPr/>
        </p:nvSpPr>
        <p:spPr bwMode="auto">
          <a:xfrm>
            <a:off x="325755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0116" name="Object 8"/>
          <p:cNvGraphicFramePr>
            <a:graphicFrameLocks noChangeAspect="1"/>
          </p:cNvGraphicFramePr>
          <p:nvPr/>
        </p:nvGraphicFramePr>
        <p:xfrm>
          <a:off x="2819400" y="4267200"/>
          <a:ext cx="2628900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0180" r:id="rId7" imgW="2628900" imgH="431800" progId="Equation.3">
                  <p:embed/>
                </p:oleObj>
              </mc:Choice>
              <mc:Fallback>
                <p:oleObj r:id="rId7" imgW="2628900" imgH="4318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19400" y="4267200"/>
                        <a:ext cx="2628900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0126" name="Rectangle 11"/>
          <p:cNvSpPr>
            <a:spLocks noChangeArrowheads="1"/>
          </p:cNvSpPr>
          <p:nvPr/>
        </p:nvSpPr>
        <p:spPr bwMode="auto">
          <a:xfrm>
            <a:off x="325755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0117" name="Object 10"/>
          <p:cNvGraphicFramePr>
            <a:graphicFrameLocks noChangeAspect="1"/>
          </p:cNvGraphicFramePr>
          <p:nvPr/>
        </p:nvGraphicFramePr>
        <p:xfrm>
          <a:off x="2819400" y="4876800"/>
          <a:ext cx="2628900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0181" r:id="rId9" imgW="2628900" imgH="431800" progId="Equation.3">
                  <p:embed/>
                </p:oleObj>
              </mc:Choice>
              <mc:Fallback>
                <p:oleObj r:id="rId9" imgW="2628900" imgH="431800" progId="Equation.3">
                  <p:embed/>
                  <p:pic>
                    <p:nvPicPr>
                      <p:cNvPr id="0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19400" y="4876800"/>
                        <a:ext cx="2628900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0127" name="Rectangle 13"/>
          <p:cNvSpPr>
            <a:spLocks noChangeArrowheads="1"/>
          </p:cNvSpPr>
          <p:nvPr/>
        </p:nvSpPr>
        <p:spPr bwMode="auto">
          <a:xfrm>
            <a:off x="333375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0118" name="Object 12"/>
          <p:cNvGraphicFramePr>
            <a:graphicFrameLocks noChangeAspect="1"/>
          </p:cNvGraphicFramePr>
          <p:nvPr/>
        </p:nvGraphicFramePr>
        <p:xfrm>
          <a:off x="2895600" y="5486400"/>
          <a:ext cx="2476500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0182" r:id="rId11" imgW="2476500" imgH="431800" progId="Equation.3">
                  <p:embed/>
                </p:oleObj>
              </mc:Choice>
              <mc:Fallback>
                <p:oleObj r:id="rId11" imgW="2476500" imgH="431800" progId="Equation.3">
                  <p:embed/>
                  <p:pic>
                    <p:nvPicPr>
                      <p:cNvPr id="0" name="Object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95600" y="5486400"/>
                        <a:ext cx="2476500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Details of the Length Four DFT Calculation</a:t>
            </a:r>
          </a:p>
        </p:txBody>
      </p:sp>
      <p:sp>
        <p:nvSpPr>
          <p:cNvPr id="9114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6490576E-2C8F-487D-BFCA-F3726FC383C9}" type="slidenum">
              <a:rPr lang="en-GB" altLang="en-US" sz="1400"/>
              <a:pPr eaLnBrk="1" hangingPunct="1"/>
              <a:t>59</a:t>
            </a:fld>
            <a:endParaRPr lang="en-GB" altLang="en-US" sz="1400"/>
          </a:p>
        </p:txBody>
      </p:sp>
      <p:graphicFrame>
        <p:nvGraphicFramePr>
          <p:cNvPr id="91138" name="Object 261"/>
          <p:cNvGraphicFramePr>
            <a:graphicFrameLocks noChangeAspect="1"/>
          </p:cNvGraphicFramePr>
          <p:nvPr/>
        </p:nvGraphicFramePr>
        <p:xfrm>
          <a:off x="1371600" y="2286000"/>
          <a:ext cx="6602413" cy="3898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1152" name="Document" r:id="rId3" imgW="5430600" imgH="3206880" progId="Word.Document.8">
                  <p:embed/>
                </p:oleObj>
              </mc:Choice>
              <mc:Fallback>
                <p:oleObj name="Document" r:id="rId3" imgW="5430600" imgH="3206880" progId="Word.Document.8">
                  <p:embed/>
                  <p:pic>
                    <p:nvPicPr>
                      <p:cNvPr id="0" name="Object 26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71600" y="2286000"/>
                        <a:ext cx="6602413" cy="3898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Details of the Length Four DFT Calculation</a:t>
            </a:r>
          </a:p>
        </p:txBody>
      </p:sp>
      <p:sp>
        <p:nvSpPr>
          <p:cNvPr id="140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smtClean="0">
                <a:solidFill>
                  <a:srgbClr val="CC0000"/>
                </a:solidFill>
                <a:latin typeface="Arial" charset="0"/>
                <a:cs typeface="Times New Roman" pitchFamily="18" charset="0"/>
              </a:rPr>
              <a:t>Task 3:</a:t>
            </a:r>
          </a:p>
          <a:p>
            <a:pPr eaLnBrk="1" hangingPunct="1">
              <a:defRPr/>
            </a:pPr>
            <a:endParaRPr lang="en-GB" smtClean="0"/>
          </a:p>
        </p:txBody>
      </p:sp>
      <p:sp>
        <p:nvSpPr>
          <p:cNvPr id="9216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076D90E-627D-40FE-B4FB-AF824B5045AC}" type="slidenum">
              <a:rPr lang="en-GB" altLang="en-US" sz="1400"/>
              <a:pPr eaLnBrk="1" hangingPunct="1"/>
              <a:t>60</a:t>
            </a:fld>
            <a:endParaRPr lang="en-GB" altLang="en-US" sz="1400"/>
          </a:p>
        </p:txBody>
      </p:sp>
      <p:sp>
        <p:nvSpPr>
          <p:cNvPr id="92171" name="Rectangle 5"/>
          <p:cNvSpPr>
            <a:spLocks noChangeArrowheads="1"/>
          </p:cNvSpPr>
          <p:nvPr/>
        </p:nvSpPr>
        <p:spPr bwMode="auto">
          <a:xfrm>
            <a:off x="2405063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2162" name="Object 4"/>
          <p:cNvGraphicFramePr>
            <a:graphicFrameLocks noChangeAspect="1"/>
          </p:cNvGraphicFramePr>
          <p:nvPr/>
        </p:nvGraphicFramePr>
        <p:xfrm>
          <a:off x="2438400" y="2667000"/>
          <a:ext cx="4333875" cy="657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26" r:id="rId3" imgW="4330700" imgH="660400" progId="Equation.3">
                  <p:embed/>
                </p:oleObj>
              </mc:Choice>
              <mc:Fallback>
                <p:oleObj r:id="rId3" imgW="4330700" imgH="6604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38400" y="2667000"/>
                        <a:ext cx="4333875" cy="657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2172" name="Rectangle 7"/>
          <p:cNvSpPr>
            <a:spLocks noChangeArrowheads="1"/>
          </p:cNvSpPr>
          <p:nvPr/>
        </p:nvSpPr>
        <p:spPr bwMode="auto">
          <a:xfrm>
            <a:off x="2786063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2163" name="Object 6"/>
          <p:cNvGraphicFramePr>
            <a:graphicFrameLocks noChangeAspect="1"/>
          </p:cNvGraphicFramePr>
          <p:nvPr/>
        </p:nvGraphicFramePr>
        <p:xfrm>
          <a:off x="2514600" y="3505200"/>
          <a:ext cx="3571875" cy="657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27" r:id="rId5" imgW="3568700" imgH="660400" progId="Equation.3">
                  <p:embed/>
                </p:oleObj>
              </mc:Choice>
              <mc:Fallback>
                <p:oleObj r:id="rId5" imgW="3568700" imgH="6604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4600" y="3505200"/>
                        <a:ext cx="3571875" cy="657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2173" name="Rectangle 9"/>
          <p:cNvSpPr>
            <a:spLocks noChangeArrowheads="1"/>
          </p:cNvSpPr>
          <p:nvPr/>
        </p:nvSpPr>
        <p:spPr bwMode="auto">
          <a:xfrm>
            <a:off x="287655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2164" name="Object 8"/>
          <p:cNvGraphicFramePr>
            <a:graphicFrameLocks noChangeAspect="1"/>
          </p:cNvGraphicFramePr>
          <p:nvPr/>
        </p:nvGraphicFramePr>
        <p:xfrm>
          <a:off x="3505200" y="4191000"/>
          <a:ext cx="3390900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28" r:id="rId7" imgW="3390900" imgH="431800" progId="Equation.3">
                  <p:embed/>
                </p:oleObj>
              </mc:Choice>
              <mc:Fallback>
                <p:oleObj r:id="rId7" imgW="3390900" imgH="4318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05200" y="4191000"/>
                        <a:ext cx="3390900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2174" name="Rectangle 11"/>
          <p:cNvSpPr>
            <a:spLocks noChangeArrowheads="1"/>
          </p:cNvSpPr>
          <p:nvPr/>
        </p:nvSpPr>
        <p:spPr bwMode="auto">
          <a:xfrm>
            <a:off x="2843213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2165" name="Object 10"/>
          <p:cNvGraphicFramePr>
            <a:graphicFrameLocks noChangeAspect="1"/>
          </p:cNvGraphicFramePr>
          <p:nvPr/>
        </p:nvGraphicFramePr>
        <p:xfrm>
          <a:off x="2514600" y="4724400"/>
          <a:ext cx="3457575" cy="657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29" r:id="rId9" imgW="3454400" imgH="660400" progId="Equation.3">
                  <p:embed/>
                </p:oleObj>
              </mc:Choice>
              <mc:Fallback>
                <p:oleObj r:id="rId9" imgW="3454400" imgH="660400" progId="Equation.3">
                  <p:embed/>
                  <p:pic>
                    <p:nvPicPr>
                      <p:cNvPr id="0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4600" y="4724400"/>
                        <a:ext cx="3457575" cy="657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2175" name="Rectangle 13"/>
          <p:cNvSpPr>
            <a:spLocks noChangeArrowheads="1"/>
          </p:cNvSpPr>
          <p:nvPr/>
        </p:nvSpPr>
        <p:spPr bwMode="auto">
          <a:xfrm>
            <a:off x="293370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2166" name="Object 12"/>
          <p:cNvGraphicFramePr>
            <a:graphicFrameLocks noChangeAspect="1"/>
          </p:cNvGraphicFramePr>
          <p:nvPr/>
        </p:nvGraphicFramePr>
        <p:xfrm>
          <a:off x="3505200" y="5562600"/>
          <a:ext cx="3276600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30" r:id="rId11" imgW="3276600" imgH="431800" progId="Equation.3">
                  <p:embed/>
                </p:oleObj>
              </mc:Choice>
              <mc:Fallback>
                <p:oleObj r:id="rId11" imgW="3276600" imgH="431800" progId="Equation.3">
                  <p:embed/>
                  <p:pic>
                    <p:nvPicPr>
                      <p:cNvPr id="0" name="Object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05200" y="5562600"/>
                        <a:ext cx="3276600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Details of the Length Four DFT Calculation</a:t>
            </a:r>
          </a:p>
        </p:txBody>
      </p:sp>
      <p:sp>
        <p:nvSpPr>
          <p:cNvPr id="9319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C68A785-7E13-4724-9DC5-0B0E8B1B8CB7}" type="slidenum">
              <a:rPr lang="en-GB" altLang="en-US" sz="1400"/>
              <a:pPr eaLnBrk="1" hangingPunct="1"/>
              <a:t>61</a:t>
            </a:fld>
            <a:endParaRPr lang="en-GB" altLang="en-US" sz="1400"/>
          </a:p>
        </p:txBody>
      </p:sp>
      <p:sp>
        <p:nvSpPr>
          <p:cNvPr id="93195" name="Rectangle 5"/>
          <p:cNvSpPr>
            <a:spLocks noChangeArrowheads="1"/>
          </p:cNvSpPr>
          <p:nvPr/>
        </p:nvSpPr>
        <p:spPr bwMode="auto">
          <a:xfrm>
            <a:off x="2833688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3186" name="Object 4"/>
          <p:cNvGraphicFramePr>
            <a:graphicFrameLocks noChangeAspect="1"/>
          </p:cNvGraphicFramePr>
          <p:nvPr/>
        </p:nvGraphicFramePr>
        <p:xfrm>
          <a:off x="2895600" y="2362200"/>
          <a:ext cx="3476625" cy="657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3261" r:id="rId3" imgW="3479800" imgH="660400" progId="Equation.3">
                  <p:embed/>
                </p:oleObj>
              </mc:Choice>
              <mc:Fallback>
                <p:oleObj r:id="rId3" imgW="3479800" imgH="6604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95600" y="2362200"/>
                        <a:ext cx="3476625" cy="657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3196" name="Rectangle 7"/>
          <p:cNvSpPr>
            <a:spLocks noChangeArrowheads="1"/>
          </p:cNvSpPr>
          <p:nvPr/>
        </p:nvSpPr>
        <p:spPr bwMode="auto">
          <a:xfrm>
            <a:off x="287655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3187" name="Object 6"/>
          <p:cNvGraphicFramePr>
            <a:graphicFrameLocks noChangeAspect="1"/>
          </p:cNvGraphicFramePr>
          <p:nvPr/>
        </p:nvGraphicFramePr>
        <p:xfrm>
          <a:off x="3810000" y="3200400"/>
          <a:ext cx="3390900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3262" r:id="rId5" imgW="3390900" imgH="431800" progId="Equation.3">
                  <p:embed/>
                </p:oleObj>
              </mc:Choice>
              <mc:Fallback>
                <p:oleObj r:id="rId5" imgW="3390900" imgH="4318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10000" y="3200400"/>
                        <a:ext cx="3390900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3197" name="Rectangle 10"/>
          <p:cNvSpPr>
            <a:spLocks noChangeArrowheads="1"/>
          </p:cNvSpPr>
          <p:nvPr/>
        </p:nvSpPr>
        <p:spPr bwMode="auto">
          <a:xfrm>
            <a:off x="2881313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3188" name="Object 9"/>
          <p:cNvGraphicFramePr>
            <a:graphicFrameLocks noChangeAspect="1"/>
          </p:cNvGraphicFramePr>
          <p:nvPr/>
        </p:nvGraphicFramePr>
        <p:xfrm>
          <a:off x="3733800" y="3810000"/>
          <a:ext cx="3381375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3263" r:id="rId7" imgW="3378200" imgH="431800" progId="Equation.3">
                  <p:embed/>
                </p:oleObj>
              </mc:Choice>
              <mc:Fallback>
                <p:oleObj r:id="rId7" imgW="3378200" imgH="431800" progId="Equation.3">
                  <p:embed/>
                  <p:pic>
                    <p:nvPicPr>
                      <p:cNvPr id="0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33800" y="3810000"/>
                        <a:ext cx="3381375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3198" name="Rectangle 12"/>
          <p:cNvSpPr>
            <a:spLocks noChangeArrowheads="1"/>
          </p:cNvSpPr>
          <p:nvPr/>
        </p:nvSpPr>
        <p:spPr bwMode="auto">
          <a:xfrm>
            <a:off x="2890838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3189" name="Object 11"/>
          <p:cNvGraphicFramePr>
            <a:graphicFrameLocks noChangeAspect="1"/>
          </p:cNvGraphicFramePr>
          <p:nvPr/>
        </p:nvGraphicFramePr>
        <p:xfrm>
          <a:off x="2971800" y="4343400"/>
          <a:ext cx="3362325" cy="657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3264" r:id="rId9" imgW="3365500" imgH="660400" progId="Equation.3">
                  <p:embed/>
                </p:oleObj>
              </mc:Choice>
              <mc:Fallback>
                <p:oleObj r:id="rId9" imgW="3365500" imgH="660400" progId="Equation.3">
                  <p:embed/>
                  <p:pic>
                    <p:nvPicPr>
                      <p:cNvPr id="0" name="Object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71800" y="4343400"/>
                        <a:ext cx="3362325" cy="657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3199" name="Rectangle 14"/>
          <p:cNvSpPr>
            <a:spLocks noChangeArrowheads="1"/>
          </p:cNvSpPr>
          <p:nvPr/>
        </p:nvSpPr>
        <p:spPr bwMode="auto">
          <a:xfrm>
            <a:off x="293370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3190" name="Object 13"/>
          <p:cNvGraphicFramePr>
            <a:graphicFrameLocks noChangeAspect="1"/>
          </p:cNvGraphicFramePr>
          <p:nvPr/>
        </p:nvGraphicFramePr>
        <p:xfrm>
          <a:off x="3886200" y="5105400"/>
          <a:ext cx="3276600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3265" r:id="rId11" imgW="3276600" imgH="431800" progId="Equation.3">
                  <p:embed/>
                </p:oleObj>
              </mc:Choice>
              <mc:Fallback>
                <p:oleObj r:id="rId11" imgW="3276600" imgH="431800" progId="Equation.3">
                  <p:embed/>
                  <p:pic>
                    <p:nvPicPr>
                      <p:cNvPr id="0" name="Object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86200" y="5105400"/>
                        <a:ext cx="3276600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3200" name="Rectangle 16"/>
          <p:cNvSpPr>
            <a:spLocks noChangeArrowheads="1"/>
          </p:cNvSpPr>
          <p:nvPr/>
        </p:nvSpPr>
        <p:spPr bwMode="auto">
          <a:xfrm>
            <a:off x="2938463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3191" name="Object 15"/>
          <p:cNvGraphicFramePr>
            <a:graphicFrameLocks noChangeAspect="1"/>
          </p:cNvGraphicFramePr>
          <p:nvPr/>
        </p:nvGraphicFramePr>
        <p:xfrm>
          <a:off x="3810000" y="5715000"/>
          <a:ext cx="3267075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3266" r:id="rId13" imgW="3263900" imgH="431800" progId="Equation.3">
                  <p:embed/>
                </p:oleObj>
              </mc:Choice>
              <mc:Fallback>
                <p:oleObj r:id="rId13" imgW="3263900" imgH="431800" progId="Equation.3">
                  <p:embed/>
                  <p:pic>
                    <p:nvPicPr>
                      <p:cNvPr id="0" name="Object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10000" y="5715000"/>
                        <a:ext cx="3267075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Details of the Length Four DFT Calculation</a:t>
            </a:r>
          </a:p>
        </p:txBody>
      </p:sp>
      <p:sp>
        <p:nvSpPr>
          <p:cNvPr id="9421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98DCA240-A9FD-44D2-9CB9-35824C8FB1D3}" type="slidenum">
              <a:rPr lang="en-GB" altLang="en-US" sz="1400"/>
              <a:pPr eaLnBrk="1" hangingPunct="1"/>
              <a:t>62</a:t>
            </a:fld>
            <a:endParaRPr lang="en-GB" altLang="en-US" sz="1400"/>
          </a:p>
        </p:txBody>
      </p:sp>
      <p:graphicFrame>
        <p:nvGraphicFramePr>
          <p:cNvPr id="94210" name="Object 5"/>
          <p:cNvGraphicFramePr>
            <a:graphicFrameLocks noChangeAspect="1"/>
          </p:cNvGraphicFramePr>
          <p:nvPr/>
        </p:nvGraphicFramePr>
        <p:xfrm>
          <a:off x="1524000" y="2209800"/>
          <a:ext cx="6858000" cy="3476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4224" name="Document" r:id="rId3" imgW="5530320" imgH="2802960" progId="Word.Document.8">
                  <p:embed/>
                </p:oleObj>
              </mc:Choice>
              <mc:Fallback>
                <p:oleObj name="Document" r:id="rId3" imgW="5530320" imgH="2802960" progId="Word.Document.8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0" y="2209800"/>
                        <a:ext cx="6858000" cy="34766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Details of the Length Four DFT Calculation</a:t>
            </a:r>
          </a:p>
        </p:txBody>
      </p:sp>
      <p:sp>
        <p:nvSpPr>
          <p:cNvPr id="143363" name="Rectangle 3"/>
          <p:cNvSpPr>
            <a:spLocks noGrp="1" noChangeArrowheads="1"/>
          </p:cNvSpPr>
          <p:nvPr>
            <p:ph idx="1"/>
          </p:nvPr>
        </p:nvSpPr>
        <p:spPr>
          <a:xfrm>
            <a:off x="1066800" y="1981200"/>
            <a:ext cx="78486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Complete flow graph for the Cooley and Tukey, radix 2, decimation in time FFT.</a:t>
            </a:r>
            <a:r>
              <a:rPr lang="en-GB" sz="2000" smtClean="0"/>
              <a:t> </a:t>
            </a:r>
          </a:p>
        </p:txBody>
      </p:sp>
      <p:sp>
        <p:nvSpPr>
          <p:cNvPr id="9525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BF107923-66F4-4E4C-B21A-2EAE22FC83C8}" type="slidenum">
              <a:rPr lang="en-GB" altLang="en-US" sz="1400"/>
              <a:pPr eaLnBrk="1" hangingPunct="1"/>
              <a:t>63</a:t>
            </a:fld>
            <a:endParaRPr lang="en-GB" altLang="en-US" sz="1400"/>
          </a:p>
        </p:txBody>
      </p:sp>
      <p:grpSp>
        <p:nvGrpSpPr>
          <p:cNvPr id="95258" name="Group 10"/>
          <p:cNvGrpSpPr>
            <a:grpSpLocks/>
          </p:cNvGrpSpPr>
          <p:nvPr/>
        </p:nvGrpSpPr>
        <p:grpSpPr bwMode="auto">
          <a:xfrm>
            <a:off x="1828800" y="2362200"/>
            <a:ext cx="5984875" cy="2409825"/>
            <a:chOff x="3107" y="2107"/>
            <a:chExt cx="6415" cy="3037"/>
          </a:xfrm>
        </p:grpSpPr>
        <p:grpSp>
          <p:nvGrpSpPr>
            <p:cNvPr id="95279" name="Group 11"/>
            <p:cNvGrpSpPr>
              <a:grpSpLocks/>
            </p:cNvGrpSpPr>
            <p:nvPr/>
          </p:nvGrpSpPr>
          <p:grpSpPr bwMode="auto">
            <a:xfrm>
              <a:off x="3802" y="2596"/>
              <a:ext cx="4813" cy="2237"/>
              <a:chOff x="3282" y="2649"/>
              <a:chExt cx="4813" cy="2237"/>
            </a:xfrm>
          </p:grpSpPr>
          <p:grpSp>
            <p:nvGrpSpPr>
              <p:cNvPr id="95292" name="Group 12"/>
              <p:cNvGrpSpPr>
                <a:grpSpLocks/>
              </p:cNvGrpSpPr>
              <p:nvPr/>
            </p:nvGrpSpPr>
            <p:grpSpPr bwMode="auto">
              <a:xfrm>
                <a:off x="3282" y="2661"/>
                <a:ext cx="2386" cy="627"/>
                <a:chOff x="2936" y="2608"/>
                <a:chExt cx="2386" cy="893"/>
              </a:xfrm>
            </p:grpSpPr>
            <p:sp>
              <p:nvSpPr>
                <p:cNvPr id="95317" name="Oval 13"/>
                <p:cNvSpPr>
                  <a:spLocks noChangeArrowheads="1"/>
                </p:cNvSpPr>
                <p:nvPr/>
              </p:nvSpPr>
              <p:spPr bwMode="auto">
                <a:xfrm>
                  <a:off x="4114" y="2991"/>
                  <a:ext cx="127" cy="111"/>
                </a:xfrm>
                <a:prstGeom prst="ellipse">
                  <a:avLst/>
                </a:prstGeom>
                <a:solidFill>
                  <a:srgbClr val="FFFFFF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  <p:sp>
              <p:nvSpPr>
                <p:cNvPr id="95318" name="Line 14"/>
                <p:cNvSpPr>
                  <a:spLocks noChangeShapeType="1"/>
                </p:cNvSpPr>
                <p:nvPr/>
              </p:nvSpPr>
              <p:spPr bwMode="auto">
                <a:xfrm flipV="1">
                  <a:off x="2996" y="3062"/>
                  <a:ext cx="1169" cy="43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 type="oval" w="sm" len="sm"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19" name="Line 15"/>
                <p:cNvSpPr>
                  <a:spLocks noChangeShapeType="1"/>
                </p:cNvSpPr>
                <p:nvPr/>
              </p:nvSpPr>
              <p:spPr bwMode="auto">
                <a:xfrm>
                  <a:off x="2936" y="2608"/>
                  <a:ext cx="1188" cy="41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 type="oval" w="sm" len="sm"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20" name="Line 16"/>
                <p:cNvSpPr>
                  <a:spLocks noChangeShapeType="1"/>
                </p:cNvSpPr>
                <p:nvPr/>
              </p:nvSpPr>
              <p:spPr bwMode="auto">
                <a:xfrm>
                  <a:off x="4251" y="3062"/>
                  <a:ext cx="1062" cy="38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 type="oval" w="sm" len="sm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21" name="Line 17"/>
                <p:cNvSpPr>
                  <a:spLocks noChangeShapeType="1"/>
                </p:cNvSpPr>
                <p:nvPr/>
              </p:nvSpPr>
              <p:spPr bwMode="auto">
                <a:xfrm flipV="1">
                  <a:off x="4241" y="2608"/>
                  <a:ext cx="1081" cy="41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 type="oval" w="sm" len="sm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22" name="Line 18"/>
                <p:cNvSpPr>
                  <a:spLocks noChangeShapeType="1"/>
                </p:cNvSpPr>
                <p:nvPr/>
              </p:nvSpPr>
              <p:spPr bwMode="auto">
                <a:xfrm flipV="1">
                  <a:off x="3004" y="3241"/>
                  <a:ext cx="663" cy="25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95293" name="Text Box 19"/>
              <p:cNvSpPr txBox="1">
                <a:spLocks noChangeArrowheads="1"/>
              </p:cNvSpPr>
              <p:nvPr/>
            </p:nvSpPr>
            <p:spPr bwMode="auto">
              <a:xfrm>
                <a:off x="3833" y="4438"/>
                <a:ext cx="608" cy="44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200"/>
              </a:p>
            </p:txBody>
          </p:sp>
          <p:grpSp>
            <p:nvGrpSpPr>
              <p:cNvPr id="95294" name="Group 20"/>
              <p:cNvGrpSpPr>
                <a:grpSpLocks/>
              </p:cNvGrpSpPr>
              <p:nvPr/>
            </p:nvGrpSpPr>
            <p:grpSpPr bwMode="auto">
              <a:xfrm>
                <a:off x="3376" y="3969"/>
                <a:ext cx="2386" cy="653"/>
                <a:chOff x="2989" y="3835"/>
                <a:chExt cx="2386" cy="893"/>
              </a:xfrm>
            </p:grpSpPr>
            <p:sp>
              <p:nvSpPr>
                <p:cNvPr id="95311" name="Oval 21"/>
                <p:cNvSpPr>
                  <a:spLocks noChangeArrowheads="1"/>
                </p:cNvSpPr>
                <p:nvPr/>
              </p:nvSpPr>
              <p:spPr bwMode="auto">
                <a:xfrm>
                  <a:off x="4167" y="4218"/>
                  <a:ext cx="127" cy="111"/>
                </a:xfrm>
                <a:prstGeom prst="ellipse">
                  <a:avLst/>
                </a:prstGeom>
                <a:solidFill>
                  <a:srgbClr val="FFFFFF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  <p:sp>
              <p:nvSpPr>
                <p:cNvPr id="95312" name="Line 22"/>
                <p:cNvSpPr>
                  <a:spLocks noChangeShapeType="1"/>
                </p:cNvSpPr>
                <p:nvPr/>
              </p:nvSpPr>
              <p:spPr bwMode="auto">
                <a:xfrm flipV="1">
                  <a:off x="3049" y="4289"/>
                  <a:ext cx="1169" cy="43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 type="oval" w="sm" len="sm"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13" name="Line 23"/>
                <p:cNvSpPr>
                  <a:spLocks noChangeShapeType="1"/>
                </p:cNvSpPr>
                <p:nvPr/>
              </p:nvSpPr>
              <p:spPr bwMode="auto">
                <a:xfrm>
                  <a:off x="2989" y="3835"/>
                  <a:ext cx="1188" cy="41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 type="oval" w="sm" len="sm"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14" name="Line 24"/>
                <p:cNvSpPr>
                  <a:spLocks noChangeShapeType="1"/>
                </p:cNvSpPr>
                <p:nvPr/>
              </p:nvSpPr>
              <p:spPr bwMode="auto">
                <a:xfrm>
                  <a:off x="4304" y="4289"/>
                  <a:ext cx="1062" cy="38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 type="oval" w="sm" len="sm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15" name="Line 25"/>
                <p:cNvSpPr>
                  <a:spLocks noChangeShapeType="1"/>
                </p:cNvSpPr>
                <p:nvPr/>
              </p:nvSpPr>
              <p:spPr bwMode="auto">
                <a:xfrm flipV="1">
                  <a:off x="4294" y="3835"/>
                  <a:ext cx="1081" cy="41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 type="oval" w="sm" len="sm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16" name="Line 26"/>
                <p:cNvSpPr>
                  <a:spLocks noChangeShapeType="1"/>
                </p:cNvSpPr>
                <p:nvPr/>
              </p:nvSpPr>
              <p:spPr bwMode="auto">
                <a:xfrm flipV="1">
                  <a:off x="3057" y="4468"/>
                  <a:ext cx="663" cy="25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95295" name="Text Box 27"/>
              <p:cNvSpPr txBox="1">
                <a:spLocks noChangeArrowheads="1"/>
              </p:cNvSpPr>
              <p:nvPr/>
            </p:nvSpPr>
            <p:spPr bwMode="auto">
              <a:xfrm>
                <a:off x="3727" y="3119"/>
                <a:ext cx="608" cy="44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200"/>
              </a:p>
            </p:txBody>
          </p:sp>
          <p:grpSp>
            <p:nvGrpSpPr>
              <p:cNvPr id="95296" name="Group 28"/>
              <p:cNvGrpSpPr>
                <a:grpSpLocks/>
              </p:cNvGrpSpPr>
              <p:nvPr/>
            </p:nvGrpSpPr>
            <p:grpSpPr bwMode="auto">
              <a:xfrm>
                <a:off x="5669" y="2649"/>
                <a:ext cx="2426" cy="1939"/>
                <a:chOff x="4122" y="12222"/>
                <a:chExt cx="2426" cy="1939"/>
              </a:xfrm>
            </p:grpSpPr>
            <p:sp>
              <p:nvSpPr>
                <p:cNvPr id="95298" name="Oval 29"/>
                <p:cNvSpPr>
                  <a:spLocks noChangeArrowheads="1"/>
                </p:cNvSpPr>
                <p:nvPr/>
              </p:nvSpPr>
              <p:spPr bwMode="auto">
                <a:xfrm>
                  <a:off x="5340" y="12797"/>
                  <a:ext cx="127" cy="166"/>
                </a:xfrm>
                <a:prstGeom prst="ellipse">
                  <a:avLst/>
                </a:prstGeom>
                <a:solidFill>
                  <a:srgbClr val="FFFFFF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  <p:sp>
              <p:nvSpPr>
                <p:cNvPr id="95299" name="Line 30"/>
                <p:cNvSpPr>
                  <a:spLocks noChangeShapeType="1"/>
                </p:cNvSpPr>
                <p:nvPr/>
              </p:nvSpPr>
              <p:spPr bwMode="auto">
                <a:xfrm flipV="1">
                  <a:off x="4222" y="12903"/>
                  <a:ext cx="1169" cy="65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 type="oval" w="sm" len="sm"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00" name="Line 31"/>
                <p:cNvSpPr>
                  <a:spLocks noChangeShapeType="1"/>
                </p:cNvSpPr>
                <p:nvPr/>
              </p:nvSpPr>
              <p:spPr bwMode="auto">
                <a:xfrm>
                  <a:off x="4162" y="12222"/>
                  <a:ext cx="1188" cy="62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 type="oval" w="sm" len="sm"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01" name="Line 32"/>
                <p:cNvSpPr>
                  <a:spLocks noChangeShapeType="1"/>
                </p:cNvSpPr>
                <p:nvPr/>
              </p:nvSpPr>
              <p:spPr bwMode="auto">
                <a:xfrm>
                  <a:off x="5477" y="12903"/>
                  <a:ext cx="1062" cy="57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 type="oval" w="sm" len="sm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02" name="Line 33"/>
                <p:cNvSpPr>
                  <a:spLocks noChangeShapeType="1"/>
                </p:cNvSpPr>
                <p:nvPr/>
              </p:nvSpPr>
              <p:spPr bwMode="auto">
                <a:xfrm flipV="1">
                  <a:off x="5467" y="12222"/>
                  <a:ext cx="1081" cy="62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 type="oval" w="sm" len="sm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03" name="Line 34"/>
                <p:cNvSpPr>
                  <a:spLocks noChangeShapeType="1"/>
                </p:cNvSpPr>
                <p:nvPr/>
              </p:nvSpPr>
              <p:spPr bwMode="auto">
                <a:xfrm flipV="1">
                  <a:off x="4230" y="13172"/>
                  <a:ext cx="663" cy="38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04" name="Text Box 35"/>
                <p:cNvSpPr txBox="1">
                  <a:spLocks noChangeArrowheads="1"/>
                </p:cNvSpPr>
                <p:nvPr/>
              </p:nvSpPr>
              <p:spPr bwMode="auto">
                <a:xfrm>
                  <a:off x="4566" y="13229"/>
                  <a:ext cx="608" cy="67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endParaRPr lang="en-US" altLang="en-US" sz="1200"/>
                </a:p>
              </p:txBody>
            </p:sp>
            <p:sp>
              <p:nvSpPr>
                <p:cNvPr id="95305" name="Oval 36"/>
                <p:cNvSpPr>
                  <a:spLocks noChangeArrowheads="1"/>
                </p:cNvSpPr>
                <p:nvPr/>
              </p:nvSpPr>
              <p:spPr bwMode="auto">
                <a:xfrm>
                  <a:off x="5300" y="13396"/>
                  <a:ext cx="127" cy="166"/>
                </a:xfrm>
                <a:prstGeom prst="ellipse">
                  <a:avLst/>
                </a:prstGeom>
                <a:solidFill>
                  <a:srgbClr val="FFFFFF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  <p:sp>
              <p:nvSpPr>
                <p:cNvPr id="95306" name="Line 37"/>
                <p:cNvSpPr>
                  <a:spLocks noChangeShapeType="1"/>
                </p:cNvSpPr>
                <p:nvPr/>
              </p:nvSpPr>
              <p:spPr bwMode="auto">
                <a:xfrm flipV="1">
                  <a:off x="4182" y="13502"/>
                  <a:ext cx="1169" cy="65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 type="oval" w="sm" len="sm"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07" name="Line 38"/>
                <p:cNvSpPr>
                  <a:spLocks noChangeShapeType="1"/>
                </p:cNvSpPr>
                <p:nvPr/>
              </p:nvSpPr>
              <p:spPr bwMode="auto">
                <a:xfrm>
                  <a:off x="4122" y="12821"/>
                  <a:ext cx="1188" cy="62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 type="oval" w="sm" len="sm"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08" name="Line 39"/>
                <p:cNvSpPr>
                  <a:spLocks noChangeShapeType="1"/>
                </p:cNvSpPr>
                <p:nvPr/>
              </p:nvSpPr>
              <p:spPr bwMode="auto">
                <a:xfrm>
                  <a:off x="5437" y="13502"/>
                  <a:ext cx="1062" cy="57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 type="oval" w="sm" len="sm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09" name="Line 40"/>
                <p:cNvSpPr>
                  <a:spLocks noChangeShapeType="1"/>
                </p:cNvSpPr>
                <p:nvPr/>
              </p:nvSpPr>
              <p:spPr bwMode="auto">
                <a:xfrm flipV="1">
                  <a:off x="5427" y="12821"/>
                  <a:ext cx="1081" cy="62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 type="oval" w="sm" len="sm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10" name="Line 41"/>
                <p:cNvSpPr>
                  <a:spLocks noChangeShapeType="1"/>
                </p:cNvSpPr>
                <p:nvPr/>
              </p:nvSpPr>
              <p:spPr bwMode="auto">
                <a:xfrm flipV="1">
                  <a:off x="4190" y="13771"/>
                  <a:ext cx="663" cy="38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95297" name="Text Box 42"/>
              <p:cNvSpPr txBox="1">
                <a:spLocks noChangeArrowheads="1"/>
              </p:cNvSpPr>
              <p:nvPr/>
            </p:nvSpPr>
            <p:spPr bwMode="auto">
              <a:xfrm>
                <a:off x="6207" y="4371"/>
                <a:ext cx="648" cy="50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200"/>
              </a:p>
            </p:txBody>
          </p:sp>
        </p:grpSp>
        <p:sp>
          <p:nvSpPr>
            <p:cNvPr id="95280" name="Text Box 43"/>
            <p:cNvSpPr txBox="1">
              <a:spLocks noChangeArrowheads="1"/>
            </p:cNvSpPr>
            <p:nvPr/>
          </p:nvSpPr>
          <p:spPr bwMode="auto">
            <a:xfrm>
              <a:off x="3107" y="2374"/>
              <a:ext cx="748" cy="4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95281" name="Text Box 44"/>
            <p:cNvSpPr txBox="1">
              <a:spLocks noChangeArrowheads="1"/>
            </p:cNvSpPr>
            <p:nvPr/>
          </p:nvSpPr>
          <p:spPr bwMode="auto">
            <a:xfrm>
              <a:off x="3147" y="2987"/>
              <a:ext cx="748" cy="4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95282" name="Text Box 45"/>
            <p:cNvSpPr txBox="1">
              <a:spLocks noChangeArrowheads="1"/>
            </p:cNvSpPr>
            <p:nvPr/>
          </p:nvSpPr>
          <p:spPr bwMode="auto">
            <a:xfrm>
              <a:off x="3213" y="3680"/>
              <a:ext cx="708" cy="4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95283" name="Text Box 46"/>
            <p:cNvSpPr txBox="1">
              <a:spLocks noChangeArrowheads="1"/>
            </p:cNvSpPr>
            <p:nvPr/>
          </p:nvSpPr>
          <p:spPr bwMode="auto">
            <a:xfrm>
              <a:off x="3268" y="4321"/>
              <a:ext cx="728" cy="4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95284" name="Text Box 47"/>
            <p:cNvSpPr txBox="1">
              <a:spLocks noChangeArrowheads="1"/>
            </p:cNvSpPr>
            <p:nvPr/>
          </p:nvSpPr>
          <p:spPr bwMode="auto">
            <a:xfrm>
              <a:off x="8694" y="2347"/>
              <a:ext cx="828" cy="4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95285" name="Text Box 48"/>
            <p:cNvSpPr txBox="1">
              <a:spLocks noChangeArrowheads="1"/>
            </p:cNvSpPr>
            <p:nvPr/>
          </p:nvSpPr>
          <p:spPr bwMode="auto">
            <a:xfrm>
              <a:off x="8694" y="2920"/>
              <a:ext cx="787" cy="4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95286" name="Text Box 49"/>
            <p:cNvSpPr txBox="1">
              <a:spLocks noChangeArrowheads="1"/>
            </p:cNvSpPr>
            <p:nvPr/>
          </p:nvSpPr>
          <p:spPr bwMode="auto">
            <a:xfrm>
              <a:off x="8667" y="3627"/>
              <a:ext cx="828" cy="4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95287" name="Text Box 50"/>
            <p:cNvSpPr txBox="1">
              <a:spLocks noChangeArrowheads="1"/>
            </p:cNvSpPr>
            <p:nvPr/>
          </p:nvSpPr>
          <p:spPr bwMode="auto">
            <a:xfrm>
              <a:off x="8667" y="4267"/>
              <a:ext cx="828" cy="4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95288" name="Text Box 51"/>
            <p:cNvSpPr txBox="1">
              <a:spLocks noChangeArrowheads="1"/>
            </p:cNvSpPr>
            <p:nvPr/>
          </p:nvSpPr>
          <p:spPr bwMode="auto">
            <a:xfrm>
              <a:off x="6040" y="2107"/>
              <a:ext cx="1647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95289" name="Text Box 52"/>
            <p:cNvSpPr txBox="1">
              <a:spLocks noChangeArrowheads="1"/>
            </p:cNvSpPr>
            <p:nvPr/>
          </p:nvSpPr>
          <p:spPr bwMode="auto">
            <a:xfrm>
              <a:off x="4653" y="3120"/>
              <a:ext cx="1647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95290" name="Text Box 53"/>
            <p:cNvSpPr txBox="1">
              <a:spLocks noChangeArrowheads="1"/>
            </p:cNvSpPr>
            <p:nvPr/>
          </p:nvSpPr>
          <p:spPr bwMode="auto">
            <a:xfrm>
              <a:off x="4654" y="3480"/>
              <a:ext cx="1608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95291" name="Text Box 54"/>
            <p:cNvSpPr txBox="1">
              <a:spLocks noChangeArrowheads="1"/>
            </p:cNvSpPr>
            <p:nvPr/>
          </p:nvSpPr>
          <p:spPr bwMode="auto">
            <a:xfrm>
              <a:off x="5001" y="4640"/>
              <a:ext cx="1588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</p:grpSp>
      <p:sp>
        <p:nvSpPr>
          <p:cNvPr id="95259" name="Rectangle 56"/>
          <p:cNvSpPr>
            <a:spLocks noChangeArrowheads="1"/>
          </p:cNvSpPr>
          <p:nvPr/>
        </p:nvSpPr>
        <p:spPr bwMode="auto">
          <a:xfrm>
            <a:off x="4424363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34" name="Object 55"/>
          <p:cNvGraphicFramePr>
            <a:graphicFrameLocks noChangeAspect="1"/>
          </p:cNvGraphicFramePr>
          <p:nvPr/>
        </p:nvGraphicFramePr>
        <p:xfrm>
          <a:off x="2133600" y="2667000"/>
          <a:ext cx="295275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23" r:id="rId3" imgW="291847" imgH="215713" progId="Equation.3">
                  <p:embed/>
                </p:oleObj>
              </mc:Choice>
              <mc:Fallback>
                <p:oleObj r:id="rId3" imgW="291847" imgH="215713" progId="Equation.3">
                  <p:embed/>
                  <p:pic>
                    <p:nvPicPr>
                      <p:cNvPr id="0" name="Object 5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3600" y="2667000"/>
                        <a:ext cx="295275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60" name="Rectangle 58"/>
          <p:cNvSpPr>
            <a:spLocks noChangeArrowheads="1"/>
          </p:cNvSpPr>
          <p:nvPr/>
        </p:nvSpPr>
        <p:spPr bwMode="auto">
          <a:xfrm>
            <a:off x="4424363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35" name="Object 57"/>
          <p:cNvGraphicFramePr>
            <a:graphicFrameLocks noChangeAspect="1"/>
          </p:cNvGraphicFramePr>
          <p:nvPr/>
        </p:nvGraphicFramePr>
        <p:xfrm>
          <a:off x="2133600" y="3124200"/>
          <a:ext cx="295275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24" r:id="rId5" imgW="291847" imgH="215713" progId="Equation.3">
                  <p:embed/>
                </p:oleObj>
              </mc:Choice>
              <mc:Fallback>
                <p:oleObj r:id="rId5" imgW="291847" imgH="215713" progId="Equation.3">
                  <p:embed/>
                  <p:pic>
                    <p:nvPicPr>
                      <p:cNvPr id="0" name="Object 5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3600" y="3124200"/>
                        <a:ext cx="295275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61" name="Rectangle 60"/>
          <p:cNvSpPr>
            <a:spLocks noChangeArrowheads="1"/>
          </p:cNvSpPr>
          <p:nvPr/>
        </p:nvSpPr>
        <p:spPr bwMode="auto">
          <a:xfrm>
            <a:off x="4438650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36" name="Object 59"/>
          <p:cNvGraphicFramePr>
            <a:graphicFrameLocks noChangeAspect="1"/>
          </p:cNvGraphicFramePr>
          <p:nvPr/>
        </p:nvGraphicFramePr>
        <p:xfrm>
          <a:off x="2209800" y="3657600"/>
          <a:ext cx="266700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25" r:id="rId7" imgW="266353" imgH="215619" progId="Equation.3">
                  <p:embed/>
                </p:oleObj>
              </mc:Choice>
              <mc:Fallback>
                <p:oleObj r:id="rId7" imgW="266353" imgH="215619" progId="Equation.3">
                  <p:embed/>
                  <p:pic>
                    <p:nvPicPr>
                      <p:cNvPr id="0" name="Object 5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09800" y="3657600"/>
                        <a:ext cx="266700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62" name="Rectangle 62"/>
          <p:cNvSpPr>
            <a:spLocks noChangeArrowheads="1"/>
          </p:cNvSpPr>
          <p:nvPr/>
        </p:nvSpPr>
        <p:spPr bwMode="auto">
          <a:xfrm>
            <a:off x="4433888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37" name="Object 61"/>
          <p:cNvGraphicFramePr>
            <a:graphicFrameLocks noChangeAspect="1"/>
          </p:cNvGraphicFramePr>
          <p:nvPr/>
        </p:nvGraphicFramePr>
        <p:xfrm>
          <a:off x="2209800" y="4191000"/>
          <a:ext cx="276225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26" r:id="rId9" imgW="279279" imgH="215806" progId="Equation.3">
                  <p:embed/>
                </p:oleObj>
              </mc:Choice>
              <mc:Fallback>
                <p:oleObj r:id="rId9" imgW="279279" imgH="215806" progId="Equation.3">
                  <p:embed/>
                  <p:pic>
                    <p:nvPicPr>
                      <p:cNvPr id="0" name="Object 6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09800" y="4191000"/>
                        <a:ext cx="276225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63" name="Rectangle 64"/>
          <p:cNvSpPr>
            <a:spLocks noChangeArrowheads="1"/>
          </p:cNvSpPr>
          <p:nvPr/>
        </p:nvSpPr>
        <p:spPr bwMode="auto">
          <a:xfrm>
            <a:off x="44529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38" name="Object 63"/>
          <p:cNvGraphicFramePr>
            <a:graphicFrameLocks noChangeAspect="1"/>
          </p:cNvGraphicFramePr>
          <p:nvPr/>
        </p:nvGraphicFramePr>
        <p:xfrm>
          <a:off x="3124200" y="3200400"/>
          <a:ext cx="23812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27" r:id="rId11" imgW="241300" imgH="228600" progId="Equation.3">
                  <p:embed/>
                </p:oleObj>
              </mc:Choice>
              <mc:Fallback>
                <p:oleObj r:id="rId11" imgW="241300" imgH="228600" progId="Equation.3">
                  <p:embed/>
                  <p:pic>
                    <p:nvPicPr>
                      <p:cNvPr id="0" name="Object 6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24200" y="3200400"/>
                        <a:ext cx="23812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64" name="Rectangle 66"/>
          <p:cNvSpPr>
            <a:spLocks noChangeArrowheads="1"/>
          </p:cNvSpPr>
          <p:nvPr/>
        </p:nvSpPr>
        <p:spPr bwMode="auto">
          <a:xfrm>
            <a:off x="44529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39" name="Object 65"/>
          <p:cNvGraphicFramePr>
            <a:graphicFrameLocks noChangeAspect="1"/>
          </p:cNvGraphicFramePr>
          <p:nvPr/>
        </p:nvGraphicFramePr>
        <p:xfrm>
          <a:off x="5257800" y="3657600"/>
          <a:ext cx="23812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28" r:id="rId13" imgW="241300" imgH="228600" progId="Equation.3">
                  <p:embed/>
                </p:oleObj>
              </mc:Choice>
              <mc:Fallback>
                <p:oleObj r:id="rId13" imgW="241300" imgH="228600" progId="Equation.3">
                  <p:embed/>
                  <p:pic>
                    <p:nvPicPr>
                      <p:cNvPr id="0" name="Object 6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57800" y="3657600"/>
                        <a:ext cx="23812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65" name="Rectangle 68"/>
          <p:cNvSpPr>
            <a:spLocks noChangeArrowheads="1"/>
          </p:cNvSpPr>
          <p:nvPr/>
        </p:nvSpPr>
        <p:spPr bwMode="auto">
          <a:xfrm>
            <a:off x="44529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40" name="Object 67"/>
          <p:cNvGraphicFramePr>
            <a:graphicFrameLocks noChangeAspect="1"/>
          </p:cNvGraphicFramePr>
          <p:nvPr/>
        </p:nvGraphicFramePr>
        <p:xfrm>
          <a:off x="3200400" y="4267200"/>
          <a:ext cx="23812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29" r:id="rId14" imgW="241300" imgH="228600" progId="Equation.3">
                  <p:embed/>
                </p:oleObj>
              </mc:Choice>
              <mc:Fallback>
                <p:oleObj r:id="rId14" imgW="241300" imgH="228600" progId="Equation.3">
                  <p:embed/>
                  <p:pic>
                    <p:nvPicPr>
                      <p:cNvPr id="0" name="Object 6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00400" y="4267200"/>
                        <a:ext cx="23812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66" name="Rectangle 70"/>
          <p:cNvSpPr>
            <a:spLocks noChangeArrowheads="1"/>
          </p:cNvSpPr>
          <p:nvPr/>
        </p:nvSpPr>
        <p:spPr bwMode="auto">
          <a:xfrm>
            <a:off x="4457700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41" name="Object 69"/>
          <p:cNvGraphicFramePr>
            <a:graphicFrameLocks noChangeAspect="1"/>
          </p:cNvGraphicFramePr>
          <p:nvPr/>
        </p:nvGraphicFramePr>
        <p:xfrm>
          <a:off x="5334000" y="4114800"/>
          <a:ext cx="228600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30" r:id="rId15" imgW="228600" imgH="228600" progId="Equation.3">
                  <p:embed/>
                </p:oleObj>
              </mc:Choice>
              <mc:Fallback>
                <p:oleObj r:id="rId15" imgW="228600" imgH="228600" progId="Equation.3">
                  <p:embed/>
                  <p:pic>
                    <p:nvPicPr>
                      <p:cNvPr id="0" name="Object 6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34000" y="4114800"/>
                        <a:ext cx="228600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67" name="Rectangle 72"/>
          <p:cNvSpPr>
            <a:spLocks noChangeArrowheads="1"/>
          </p:cNvSpPr>
          <p:nvPr/>
        </p:nvSpPr>
        <p:spPr bwMode="auto">
          <a:xfrm>
            <a:off x="4138613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42" name="Object 71"/>
          <p:cNvGraphicFramePr>
            <a:graphicFrameLocks noChangeAspect="1"/>
          </p:cNvGraphicFramePr>
          <p:nvPr/>
        </p:nvGraphicFramePr>
        <p:xfrm>
          <a:off x="3886200" y="3276600"/>
          <a:ext cx="86677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31" r:id="rId17" imgW="863225" imgH="228501" progId="Equation.3">
                  <p:embed/>
                </p:oleObj>
              </mc:Choice>
              <mc:Fallback>
                <p:oleObj r:id="rId17" imgW="863225" imgH="228501" progId="Equation.3">
                  <p:embed/>
                  <p:pic>
                    <p:nvPicPr>
                      <p:cNvPr id="0" name="Object 7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86200" y="3276600"/>
                        <a:ext cx="86677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68" name="Rectangle 74"/>
          <p:cNvSpPr>
            <a:spLocks noChangeArrowheads="1"/>
          </p:cNvSpPr>
          <p:nvPr/>
        </p:nvSpPr>
        <p:spPr bwMode="auto">
          <a:xfrm>
            <a:off x="4152900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43" name="Object 73"/>
          <p:cNvGraphicFramePr>
            <a:graphicFrameLocks noChangeAspect="1"/>
          </p:cNvGraphicFramePr>
          <p:nvPr/>
        </p:nvGraphicFramePr>
        <p:xfrm>
          <a:off x="3886200" y="3505200"/>
          <a:ext cx="838200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32" r:id="rId19" imgW="838200" imgH="228600" progId="Equation.3">
                  <p:embed/>
                </p:oleObj>
              </mc:Choice>
              <mc:Fallback>
                <p:oleObj r:id="rId19" imgW="838200" imgH="228600" progId="Equation.3">
                  <p:embed/>
                  <p:pic>
                    <p:nvPicPr>
                      <p:cNvPr id="0" name="Object 7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86200" y="3505200"/>
                        <a:ext cx="838200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69" name="Rectangle 76"/>
          <p:cNvSpPr>
            <a:spLocks noChangeArrowheads="1"/>
          </p:cNvSpPr>
          <p:nvPr/>
        </p:nvSpPr>
        <p:spPr bwMode="auto">
          <a:xfrm>
            <a:off x="4157663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44" name="Object 75"/>
          <p:cNvGraphicFramePr>
            <a:graphicFrameLocks noChangeAspect="1"/>
          </p:cNvGraphicFramePr>
          <p:nvPr/>
        </p:nvGraphicFramePr>
        <p:xfrm>
          <a:off x="3886200" y="4267200"/>
          <a:ext cx="82867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33" r:id="rId21" imgW="825500" imgH="228600" progId="Equation.3">
                  <p:embed/>
                </p:oleObj>
              </mc:Choice>
              <mc:Fallback>
                <p:oleObj r:id="rId21" imgW="825500" imgH="228600" progId="Equation.3">
                  <p:embed/>
                  <p:pic>
                    <p:nvPicPr>
                      <p:cNvPr id="0" name="Object 7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86200" y="4267200"/>
                        <a:ext cx="82867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70" name="Rectangle 78"/>
          <p:cNvSpPr>
            <a:spLocks noChangeArrowheads="1"/>
          </p:cNvSpPr>
          <p:nvPr/>
        </p:nvSpPr>
        <p:spPr bwMode="auto">
          <a:xfrm>
            <a:off x="4138613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45" name="Object 77"/>
          <p:cNvGraphicFramePr>
            <a:graphicFrameLocks noChangeAspect="1"/>
          </p:cNvGraphicFramePr>
          <p:nvPr/>
        </p:nvGraphicFramePr>
        <p:xfrm>
          <a:off x="3886200" y="2590800"/>
          <a:ext cx="86677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34" r:id="rId23" imgW="863225" imgH="228501" progId="Equation.3">
                  <p:embed/>
                </p:oleObj>
              </mc:Choice>
              <mc:Fallback>
                <p:oleObj r:id="rId23" imgW="863225" imgH="228501" progId="Equation.3">
                  <p:embed/>
                  <p:pic>
                    <p:nvPicPr>
                      <p:cNvPr id="0" name="Object 7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86200" y="2590800"/>
                        <a:ext cx="86677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71" name="Rectangle 80"/>
          <p:cNvSpPr>
            <a:spLocks noChangeArrowheads="1"/>
          </p:cNvSpPr>
          <p:nvPr/>
        </p:nvSpPr>
        <p:spPr bwMode="auto">
          <a:xfrm>
            <a:off x="4400550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46" name="Object 79"/>
          <p:cNvGraphicFramePr>
            <a:graphicFrameLocks noChangeAspect="1"/>
          </p:cNvGraphicFramePr>
          <p:nvPr/>
        </p:nvGraphicFramePr>
        <p:xfrm>
          <a:off x="7010400" y="2667000"/>
          <a:ext cx="342900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35" r:id="rId25" imgW="342603" imgH="215713" progId="Equation.3">
                  <p:embed/>
                </p:oleObj>
              </mc:Choice>
              <mc:Fallback>
                <p:oleObj r:id="rId25" imgW="342603" imgH="215713" progId="Equation.3">
                  <p:embed/>
                  <p:pic>
                    <p:nvPicPr>
                      <p:cNvPr id="0" name="Object 7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10400" y="2667000"/>
                        <a:ext cx="342900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72" name="Rectangle 82"/>
          <p:cNvSpPr>
            <a:spLocks noChangeArrowheads="1"/>
          </p:cNvSpPr>
          <p:nvPr/>
        </p:nvSpPr>
        <p:spPr bwMode="auto">
          <a:xfrm>
            <a:off x="4414838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47" name="Object 81"/>
          <p:cNvGraphicFramePr>
            <a:graphicFrameLocks noChangeAspect="1"/>
          </p:cNvGraphicFramePr>
          <p:nvPr/>
        </p:nvGraphicFramePr>
        <p:xfrm>
          <a:off x="7010400" y="3048000"/>
          <a:ext cx="314325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36" r:id="rId27" imgW="317087" imgH="215619" progId="Equation.3">
                  <p:embed/>
                </p:oleObj>
              </mc:Choice>
              <mc:Fallback>
                <p:oleObj r:id="rId27" imgW="317087" imgH="215619" progId="Equation.3">
                  <p:embed/>
                  <p:pic>
                    <p:nvPicPr>
                      <p:cNvPr id="0" name="Object 8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10400" y="3048000"/>
                        <a:ext cx="314325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73" name="Rectangle 84"/>
          <p:cNvSpPr>
            <a:spLocks noChangeArrowheads="1"/>
          </p:cNvSpPr>
          <p:nvPr/>
        </p:nvSpPr>
        <p:spPr bwMode="auto">
          <a:xfrm>
            <a:off x="4400550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48" name="Object 83"/>
          <p:cNvGraphicFramePr>
            <a:graphicFrameLocks noChangeAspect="1"/>
          </p:cNvGraphicFramePr>
          <p:nvPr/>
        </p:nvGraphicFramePr>
        <p:xfrm>
          <a:off x="7086600" y="3657600"/>
          <a:ext cx="342900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37" r:id="rId29" imgW="342603" imgH="215713" progId="Equation.3">
                  <p:embed/>
                </p:oleObj>
              </mc:Choice>
              <mc:Fallback>
                <p:oleObj r:id="rId29" imgW="342603" imgH="215713" progId="Equation.3">
                  <p:embed/>
                  <p:pic>
                    <p:nvPicPr>
                      <p:cNvPr id="0" name="Object 8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86600" y="3657600"/>
                        <a:ext cx="342900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74" name="Rectangle 86"/>
          <p:cNvSpPr>
            <a:spLocks noChangeArrowheads="1"/>
          </p:cNvSpPr>
          <p:nvPr/>
        </p:nvSpPr>
        <p:spPr bwMode="auto">
          <a:xfrm>
            <a:off x="4400550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49" name="Object 85"/>
          <p:cNvGraphicFramePr>
            <a:graphicFrameLocks noChangeAspect="1"/>
          </p:cNvGraphicFramePr>
          <p:nvPr/>
        </p:nvGraphicFramePr>
        <p:xfrm>
          <a:off x="7010400" y="4038600"/>
          <a:ext cx="342900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38" r:id="rId31" imgW="342603" imgH="215713" progId="Equation.3">
                  <p:embed/>
                </p:oleObj>
              </mc:Choice>
              <mc:Fallback>
                <p:oleObj r:id="rId31" imgW="342603" imgH="215713" progId="Equation.3">
                  <p:embed/>
                  <p:pic>
                    <p:nvPicPr>
                      <p:cNvPr id="0" name="Object 8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10400" y="4038600"/>
                        <a:ext cx="342900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75" name="Rectangle 88"/>
          <p:cNvSpPr>
            <a:spLocks noChangeArrowheads="1"/>
          </p:cNvSpPr>
          <p:nvPr/>
        </p:nvSpPr>
        <p:spPr bwMode="auto">
          <a:xfrm>
            <a:off x="2552700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50" name="Object 87"/>
          <p:cNvGraphicFramePr>
            <a:graphicFrameLocks noChangeAspect="1"/>
          </p:cNvGraphicFramePr>
          <p:nvPr/>
        </p:nvGraphicFramePr>
        <p:xfrm>
          <a:off x="2057400" y="4953000"/>
          <a:ext cx="40386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39" r:id="rId33" imgW="4038600" imgH="381000" progId="Equation.3">
                  <p:embed/>
                </p:oleObj>
              </mc:Choice>
              <mc:Fallback>
                <p:oleObj r:id="rId33" imgW="4038600" imgH="381000" progId="Equation.3">
                  <p:embed/>
                  <p:pic>
                    <p:nvPicPr>
                      <p:cNvPr id="0" name="Object 8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7400" y="4953000"/>
                        <a:ext cx="4038600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76" name="Rectangle 90"/>
          <p:cNvSpPr>
            <a:spLocks noChangeArrowheads="1"/>
          </p:cNvSpPr>
          <p:nvPr/>
        </p:nvSpPr>
        <p:spPr bwMode="auto">
          <a:xfrm>
            <a:off x="2166938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51" name="Object 89"/>
          <p:cNvGraphicFramePr>
            <a:graphicFrameLocks noChangeAspect="1"/>
          </p:cNvGraphicFramePr>
          <p:nvPr/>
        </p:nvGraphicFramePr>
        <p:xfrm>
          <a:off x="2057400" y="5334000"/>
          <a:ext cx="4810125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40" r:id="rId35" imgW="4813300" imgH="431800" progId="Equation.3">
                  <p:embed/>
                </p:oleObj>
              </mc:Choice>
              <mc:Fallback>
                <p:oleObj r:id="rId35" imgW="4813300" imgH="431800" progId="Equation.3">
                  <p:embed/>
                  <p:pic>
                    <p:nvPicPr>
                      <p:cNvPr id="0" name="Object 8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7400" y="5334000"/>
                        <a:ext cx="4810125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77" name="Rectangle 92"/>
          <p:cNvSpPr>
            <a:spLocks noChangeArrowheads="1"/>
          </p:cNvSpPr>
          <p:nvPr/>
        </p:nvSpPr>
        <p:spPr bwMode="auto">
          <a:xfrm>
            <a:off x="2557463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52" name="Object 91"/>
          <p:cNvGraphicFramePr>
            <a:graphicFrameLocks noChangeAspect="1"/>
          </p:cNvGraphicFramePr>
          <p:nvPr/>
        </p:nvGraphicFramePr>
        <p:xfrm>
          <a:off x="2057400" y="5791200"/>
          <a:ext cx="40290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41" r:id="rId37" imgW="4025900" imgH="381000" progId="Equation.3">
                  <p:embed/>
                </p:oleObj>
              </mc:Choice>
              <mc:Fallback>
                <p:oleObj r:id="rId37" imgW="4025900" imgH="381000" progId="Equation.3">
                  <p:embed/>
                  <p:pic>
                    <p:nvPicPr>
                      <p:cNvPr id="0" name="Object 9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7400" y="5791200"/>
                        <a:ext cx="40290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78" name="Rectangle 94"/>
          <p:cNvSpPr>
            <a:spLocks noChangeArrowheads="1"/>
          </p:cNvSpPr>
          <p:nvPr/>
        </p:nvSpPr>
        <p:spPr bwMode="auto">
          <a:xfrm>
            <a:off x="2147888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53" name="Object 93"/>
          <p:cNvGraphicFramePr>
            <a:graphicFrameLocks noChangeAspect="1"/>
          </p:cNvGraphicFramePr>
          <p:nvPr/>
        </p:nvGraphicFramePr>
        <p:xfrm>
          <a:off x="2133600" y="6172200"/>
          <a:ext cx="4848225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42" r:id="rId39" imgW="4851400" imgH="431800" progId="Equation.3">
                  <p:embed/>
                </p:oleObj>
              </mc:Choice>
              <mc:Fallback>
                <p:oleObj r:id="rId39" imgW="4851400" imgH="431800" progId="Equation.3">
                  <p:embed/>
                  <p:pic>
                    <p:nvPicPr>
                      <p:cNvPr id="0" name="Object 9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3600" y="6172200"/>
                        <a:ext cx="4848225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Details of the Length Four DFT Calculation</a:t>
            </a:r>
          </a:p>
        </p:txBody>
      </p:sp>
      <p:sp>
        <p:nvSpPr>
          <p:cNvPr id="144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information obtained by inspecting the flow graph is:</a:t>
            </a:r>
          </a:p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Number of stages</a:t>
            </a:r>
          </a:p>
          <a:p>
            <a:pPr lvl="1" eaLnBrk="1" hangingPunct="1">
              <a:defRPr/>
            </a:pPr>
            <a:endParaRPr lang="en-GB" smtClean="0">
              <a:cs typeface="Times New Roman" pitchFamily="18" charset="0"/>
            </a:endParaRPr>
          </a:p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Complex multiplications per stage</a:t>
            </a:r>
          </a:p>
          <a:p>
            <a:pPr lvl="1" eaLnBrk="1" hangingPunct="1">
              <a:defRPr/>
            </a:pPr>
            <a:endParaRPr lang="en-GB" smtClean="0">
              <a:cs typeface="Times New Roman" pitchFamily="18" charset="0"/>
            </a:endParaRPr>
          </a:p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Total complex multiplications, </a:t>
            </a:r>
          </a:p>
        </p:txBody>
      </p:sp>
      <p:sp>
        <p:nvSpPr>
          <p:cNvPr id="9626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B7022A6-6ED1-4A98-BDAA-0FE4ABDC5C9E}" type="slidenum">
              <a:rPr lang="en-GB" altLang="en-US" sz="1400"/>
              <a:pPr eaLnBrk="1" hangingPunct="1"/>
              <a:t>64</a:t>
            </a:fld>
            <a:endParaRPr lang="en-GB" altLang="en-US" sz="1400"/>
          </a:p>
        </p:txBody>
      </p:sp>
      <p:sp>
        <p:nvSpPr>
          <p:cNvPr id="96265" name="Rectangle 5"/>
          <p:cNvSpPr>
            <a:spLocks noChangeArrowheads="1"/>
          </p:cNvSpPr>
          <p:nvPr/>
        </p:nvSpPr>
        <p:spPr bwMode="auto">
          <a:xfrm>
            <a:off x="4095750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6258" name="Object 4"/>
          <p:cNvGraphicFramePr>
            <a:graphicFrameLocks noChangeAspect="1"/>
          </p:cNvGraphicFramePr>
          <p:nvPr/>
        </p:nvGraphicFramePr>
        <p:xfrm>
          <a:off x="3962400" y="3581400"/>
          <a:ext cx="952500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6298" r:id="rId3" imgW="952087" imgH="393529" progId="Equation.3">
                  <p:embed/>
                </p:oleObj>
              </mc:Choice>
              <mc:Fallback>
                <p:oleObj r:id="rId3" imgW="952087" imgH="393529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62400" y="3581400"/>
                        <a:ext cx="952500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6266" name="Rectangle 7"/>
          <p:cNvSpPr>
            <a:spLocks noChangeArrowheads="1"/>
          </p:cNvSpPr>
          <p:nvPr/>
        </p:nvSpPr>
        <p:spPr bwMode="auto">
          <a:xfrm>
            <a:off x="4271963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6259" name="Object 6"/>
          <p:cNvGraphicFramePr>
            <a:graphicFrameLocks noChangeAspect="1"/>
          </p:cNvGraphicFramePr>
          <p:nvPr/>
        </p:nvGraphicFramePr>
        <p:xfrm>
          <a:off x="4114800" y="4648200"/>
          <a:ext cx="600075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6299" r:id="rId5" imgW="596641" imgH="393529" progId="Equation.3">
                  <p:embed/>
                </p:oleObj>
              </mc:Choice>
              <mc:Fallback>
                <p:oleObj r:id="rId5" imgW="596641" imgH="393529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14800" y="4648200"/>
                        <a:ext cx="600075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6267" name="Rectangle 9"/>
          <p:cNvSpPr>
            <a:spLocks noChangeArrowheads="1"/>
          </p:cNvSpPr>
          <p:nvPr/>
        </p:nvSpPr>
        <p:spPr bwMode="auto">
          <a:xfrm>
            <a:off x="3919538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6260" name="Object 8"/>
          <p:cNvGraphicFramePr>
            <a:graphicFrameLocks noChangeAspect="1"/>
          </p:cNvGraphicFramePr>
          <p:nvPr/>
        </p:nvGraphicFramePr>
        <p:xfrm>
          <a:off x="3886200" y="5638800"/>
          <a:ext cx="1304925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6300" r:id="rId7" imgW="1308100" imgH="787400" progId="Equation.3">
                  <p:embed/>
                </p:oleObj>
              </mc:Choice>
              <mc:Fallback>
                <p:oleObj r:id="rId7" imgW="1308100" imgH="7874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86200" y="5638800"/>
                        <a:ext cx="1304925" cy="790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me1">
  <a:themeElements>
    <a:clrScheme name="Custom 2">
      <a:dk1>
        <a:sysClr val="windowText" lastClr="000000"/>
      </a:dk1>
      <a:lt1>
        <a:sysClr val="window" lastClr="FFFFFF"/>
      </a:lt1>
      <a:dk2>
        <a:srgbClr val="424456"/>
      </a:dk2>
      <a:lt2>
        <a:srgbClr val="000000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3E4BFEE4-87FC-4146-8AD8-1F4838894354}" vid="{F176F53B-F4A4-4ABC-88A7-0724186EBCF4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1099</TotalTime>
  <Words>2227</Words>
  <Application>Microsoft Office PowerPoint</Application>
  <PresentationFormat>On-screen Show (4:3)</PresentationFormat>
  <Paragraphs>505</Paragraphs>
  <Slides>64</Slides>
  <Notes>1</Notes>
  <HiddenSlides>0</HiddenSlides>
  <MMClips>1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3</vt:i4>
      </vt:variant>
      <vt:variant>
        <vt:lpstr>Slide Titles</vt:lpstr>
      </vt:variant>
      <vt:variant>
        <vt:i4>64</vt:i4>
      </vt:variant>
    </vt:vector>
  </HeadingPairs>
  <TitlesOfParts>
    <vt:vector size="76" baseType="lpstr">
      <vt:lpstr>Arial</vt:lpstr>
      <vt:lpstr>Arial Black</vt:lpstr>
      <vt:lpstr>Cordia New</vt:lpstr>
      <vt:lpstr>Georgia</vt:lpstr>
      <vt:lpstr>Symbol</vt:lpstr>
      <vt:lpstr>Times New Roman</vt:lpstr>
      <vt:lpstr>Trebuchet MS</vt:lpstr>
      <vt:lpstr>Wingdings 2</vt:lpstr>
      <vt:lpstr>Theme1</vt:lpstr>
      <vt:lpstr>Microsoft Equation 3.0</vt:lpstr>
      <vt:lpstr>Equation</vt:lpstr>
      <vt:lpstr>Document</vt:lpstr>
      <vt:lpstr>The DFT and the FFT</vt:lpstr>
      <vt:lpstr>The Spectrum</vt:lpstr>
      <vt:lpstr>The Spectrum</vt:lpstr>
      <vt:lpstr>Electromagnetic Spectrum</vt:lpstr>
      <vt:lpstr>The Fourier Transform</vt:lpstr>
      <vt:lpstr>Matlab Code</vt:lpstr>
      <vt:lpstr>Inverse Fourier Transform </vt:lpstr>
      <vt:lpstr>Systems and Transforms</vt:lpstr>
      <vt:lpstr>Fourier Summation Transform FST) </vt:lpstr>
      <vt:lpstr>The Fourier Summation Transform (FST)</vt:lpstr>
      <vt:lpstr>Discrete Convolution </vt:lpstr>
      <vt:lpstr>Convolution Animation</vt:lpstr>
      <vt:lpstr>Example</vt:lpstr>
      <vt:lpstr>Example</vt:lpstr>
      <vt:lpstr>Example</vt:lpstr>
      <vt:lpstr>Example</vt:lpstr>
      <vt:lpstr>Matlab Code:</vt:lpstr>
      <vt:lpstr>Convolution of Two Functions 'v 'and 'w' to give 'y </vt:lpstr>
      <vt:lpstr>Convolution of Two Functions 'x 'and 'y' to give 'z' </vt:lpstr>
      <vt:lpstr>Example</vt:lpstr>
      <vt:lpstr>Example</vt:lpstr>
      <vt:lpstr>Comments on Discrete Convolution </vt:lpstr>
      <vt:lpstr>Comments on Discrete Convolution</vt:lpstr>
      <vt:lpstr>The Discrete Fourier Transform (DFT)</vt:lpstr>
      <vt:lpstr>DFT</vt:lpstr>
      <vt:lpstr>DFT</vt:lpstr>
      <vt:lpstr>Definition of the DFT </vt:lpstr>
      <vt:lpstr>Definition of the DFT</vt:lpstr>
      <vt:lpstr>Inverse DFT</vt:lpstr>
      <vt:lpstr>Example</vt:lpstr>
      <vt:lpstr>Example</vt:lpstr>
      <vt:lpstr>Warnings About the DFT and Circular Convolution </vt:lpstr>
      <vt:lpstr>Example</vt:lpstr>
      <vt:lpstr>Example</vt:lpstr>
      <vt:lpstr>The DFT (FFT) with Matlab </vt:lpstr>
      <vt:lpstr>The DFT (FFT) with Matlab</vt:lpstr>
      <vt:lpstr>The DFT (FFT) with Matlab</vt:lpstr>
      <vt:lpstr>The Fast Fourier Transform (FFT) </vt:lpstr>
      <vt:lpstr>FFT</vt:lpstr>
      <vt:lpstr>FFT</vt:lpstr>
      <vt:lpstr>FFT</vt:lpstr>
      <vt:lpstr>The Jargon of the FFT </vt:lpstr>
      <vt:lpstr>The Jargon of the FFT</vt:lpstr>
      <vt:lpstr>The Jargon of the FFT</vt:lpstr>
      <vt:lpstr>The Jargon of the FFT</vt:lpstr>
      <vt:lpstr>The Radix 2 FFT</vt:lpstr>
      <vt:lpstr>The Radix 2 FFT</vt:lpstr>
      <vt:lpstr>DIT Example</vt:lpstr>
      <vt:lpstr>DIT Example</vt:lpstr>
      <vt:lpstr>DIT Example</vt:lpstr>
      <vt:lpstr>DIT Example</vt:lpstr>
      <vt:lpstr>The Three Tasks of the Uncoupled DFT </vt:lpstr>
      <vt:lpstr>The Three Tasks of the Uncoupled DFT</vt:lpstr>
      <vt:lpstr>The Three Tasks of the Uncoupled DFT</vt:lpstr>
      <vt:lpstr>Details of the Length Four DFT Calculation </vt:lpstr>
      <vt:lpstr>Details of the Length Four DFT Calculation</vt:lpstr>
      <vt:lpstr>Details of the Length Four DFT Calculation</vt:lpstr>
      <vt:lpstr>Details of the Length Four DFT Calculation</vt:lpstr>
      <vt:lpstr>Details of the Length Four DFT Calculation</vt:lpstr>
      <vt:lpstr>Details of the Length Four DFT Calculation</vt:lpstr>
      <vt:lpstr>Details of the Length Four DFT Calculation</vt:lpstr>
      <vt:lpstr>Details of the Length Four DFT Calculation</vt:lpstr>
      <vt:lpstr>Details of the Length Four DFT Calculation</vt:lpstr>
      <vt:lpstr>Details of the Length Four DFT Calculation</vt:lpstr>
    </vt:vector>
  </TitlesOfParts>
  <Company>swansea university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faculty of applied design and engineering</dc:title>
  <dc:creator>ian wells</dc:creator>
  <cp:lastModifiedBy>Ian Wells</cp:lastModifiedBy>
  <cp:revision>124</cp:revision>
  <dcterms:created xsi:type="dcterms:W3CDTF">2003-01-28T18:01:25Z</dcterms:created>
  <dcterms:modified xsi:type="dcterms:W3CDTF">2016-08-23T18:44:13Z</dcterms:modified>
</cp:coreProperties>
</file>