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  <p:sldId id="263" r:id="rId9"/>
    <p:sldId id="261" r:id="rId10"/>
    <p:sldId id="262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4BA64F-534A-3E7C-1E6E-1045B4EB0B89}" v="521" dt="2025-09-28T15:46:52.9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612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826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04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169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538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263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003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556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30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398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270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9/28/2025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095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Colorized light photo effects">
            <a:extLst>
              <a:ext uri="{FF2B5EF4-FFF2-40B4-BE49-F238E27FC236}">
                <a16:creationId xmlns:a16="http://schemas.microsoft.com/office/drawing/2014/main" id="{0DAA1A4B-5554-7DF3-57F6-5E3C28A3E9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915" r="9091" b="14476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8910" y="978408"/>
            <a:ext cx="4795819" cy="3969960"/>
          </a:xfrm>
        </p:spPr>
        <p:txBody>
          <a:bodyPr anchor="t">
            <a:normAutofit/>
          </a:bodyPr>
          <a:lstStyle/>
          <a:p>
            <a:r>
              <a:rPr lang="en-GB" sz="6600"/>
              <a:t>Tasg 1: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8910" y="4948369"/>
            <a:ext cx="4381634" cy="1157436"/>
          </a:xfrm>
        </p:spPr>
        <p:txBody>
          <a:bodyPr anchor="b">
            <a:normAutofit/>
          </a:bodyPr>
          <a:lstStyle/>
          <a:p>
            <a:r>
              <a:rPr lang="en-GB" sz="2400" dirty="0"/>
              <a:t>Rebecca Unsworth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324-C201-14CB-D8B1-F1BC24AB3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err="1"/>
              <a:t>Cyfarwyddiadau</a:t>
            </a:r>
            <a:r>
              <a:rPr lang="en-GB" sz="2800" dirty="0"/>
              <a:t> </a:t>
            </a:r>
            <a:r>
              <a:rPr lang="en-GB" sz="2800" err="1"/>
              <a:t>ar</a:t>
            </a:r>
            <a:r>
              <a:rPr lang="en-GB" sz="2800" dirty="0"/>
              <a:t> </a:t>
            </a:r>
            <a:r>
              <a:rPr lang="en-GB" sz="2800" err="1"/>
              <a:t>gyfer</a:t>
            </a:r>
            <a:r>
              <a:rPr lang="en-GB" sz="2800" dirty="0"/>
              <a:t> T.A</a:t>
            </a:r>
            <a:r>
              <a:rPr lang="en-GB" sz="2000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C8B22-E9BD-FD2C-B479-DD0948D2D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370294"/>
            <a:ext cx="11155680" cy="497564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2400" dirty="0">
              <a:latin typeface="Aptos Display"/>
            </a:endParaRPr>
          </a:p>
          <a:p>
            <a:pPr marL="0" indent="0">
              <a:buNone/>
            </a:pPr>
            <a:r>
              <a:rPr lang="en-US" sz="2400" dirty="0">
                <a:latin typeface="Aptos Display"/>
              </a:rPr>
              <a:t>Cyn y </a:t>
            </a:r>
            <a:r>
              <a:rPr lang="en-US" sz="2400" dirty="0" err="1">
                <a:latin typeface="Aptos Display"/>
              </a:rPr>
              <a:t>wers</a:t>
            </a:r>
            <a:r>
              <a:rPr lang="en-US" sz="2400" dirty="0">
                <a:latin typeface="Aptos Display"/>
              </a:rPr>
              <a:t> </a:t>
            </a:r>
            <a:r>
              <a:rPr lang="en-US" sz="2400" dirty="0" err="1">
                <a:latin typeface="Aptos Display"/>
              </a:rPr>
              <a:t>torra’r</a:t>
            </a:r>
            <a:r>
              <a:rPr lang="en-US" sz="2400" dirty="0">
                <a:latin typeface="Aptos Display"/>
              </a:rPr>
              <a:t> </a:t>
            </a:r>
            <a:r>
              <a:rPr lang="en-US" sz="2400" dirty="0" err="1">
                <a:latin typeface="Aptos Display"/>
              </a:rPr>
              <a:t>cardiau</a:t>
            </a:r>
            <a:r>
              <a:rPr lang="en-US" sz="2400" dirty="0">
                <a:latin typeface="Aptos Display"/>
              </a:rPr>
              <a:t> </a:t>
            </a:r>
            <a:r>
              <a:rPr lang="en-US" sz="2400" dirty="0" err="1">
                <a:latin typeface="Aptos Display"/>
              </a:rPr>
              <a:t>fwyd</a:t>
            </a:r>
            <a:r>
              <a:rPr lang="en-US" sz="2400" dirty="0">
                <a:latin typeface="Aptos Display"/>
              </a:rPr>
              <a:t> a </a:t>
            </a:r>
            <a:r>
              <a:rPr lang="en-US" sz="2400" dirty="0" err="1">
                <a:latin typeface="Aptos Display"/>
              </a:rPr>
              <a:t>gwna</a:t>
            </a:r>
            <a:r>
              <a:rPr lang="en-US" sz="2400" dirty="0">
                <a:latin typeface="Aptos Display"/>
              </a:rPr>
              <a:t> </a:t>
            </a:r>
            <a:r>
              <a:rPr lang="en-US" sz="2400" dirty="0" err="1">
                <a:latin typeface="Aptos Display"/>
              </a:rPr>
              <a:t>cardiau</a:t>
            </a:r>
            <a:r>
              <a:rPr lang="en-US" sz="2400" dirty="0">
                <a:latin typeface="Aptos Display"/>
              </a:rPr>
              <a:t> </a:t>
            </a:r>
            <a:r>
              <a:rPr lang="en-US" sz="2400" dirty="0" err="1">
                <a:latin typeface="Aptos Display"/>
              </a:rPr>
              <a:t>fflach</a:t>
            </a:r>
            <a:r>
              <a:rPr lang="en-US" sz="2400" dirty="0">
                <a:latin typeface="Aptos Display"/>
              </a:rPr>
              <a:t>. </a:t>
            </a:r>
            <a:endParaRPr lang="en-US"/>
          </a:p>
          <a:p>
            <a:pPr marL="0" indent="0">
              <a:buNone/>
            </a:pPr>
            <a:r>
              <a:rPr lang="en-GB" sz="2400" dirty="0" err="1">
                <a:latin typeface="Aptos Display"/>
              </a:rPr>
              <a:t>Rho’r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cownter</a:t>
            </a:r>
            <a:r>
              <a:rPr lang="en-GB" sz="2400" dirty="0">
                <a:latin typeface="Aptos Display"/>
              </a:rPr>
              <a:t>, y dis </a:t>
            </a:r>
            <a:r>
              <a:rPr lang="en-GB" sz="2400" dirty="0" err="1">
                <a:latin typeface="Aptos Display"/>
              </a:rPr>
              <a:t>a’r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bwrdd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ar</a:t>
            </a:r>
            <a:r>
              <a:rPr lang="en-GB" sz="2400" dirty="0">
                <a:latin typeface="Aptos Display"/>
              </a:rPr>
              <a:t> y </a:t>
            </a:r>
            <a:r>
              <a:rPr lang="en-GB" sz="2400" dirty="0" err="1">
                <a:latin typeface="Aptos Display"/>
              </a:rPr>
              <a:t>byrddau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i'r</a:t>
            </a:r>
            <a:r>
              <a:rPr lang="en-GB" sz="2400" dirty="0">
                <a:latin typeface="Aptos Display"/>
              </a:rPr>
              <a:t> plant. </a:t>
            </a:r>
          </a:p>
          <a:p>
            <a:pPr marL="0" indent="0">
              <a:buNone/>
            </a:pPr>
            <a:r>
              <a:rPr lang="en-US" sz="2400" dirty="0" err="1">
                <a:latin typeface="Aptos Display"/>
              </a:rPr>
              <a:t>Gwna</a:t>
            </a:r>
            <a:r>
              <a:rPr lang="en-US" sz="2400" dirty="0">
                <a:latin typeface="Aptos Display"/>
              </a:rPr>
              <a:t> mat </a:t>
            </a:r>
            <a:r>
              <a:rPr lang="en-US" sz="2400" dirty="0" err="1">
                <a:latin typeface="Aptos Display"/>
              </a:rPr>
              <a:t>iaith</a:t>
            </a:r>
            <a:r>
              <a:rPr lang="en-US" sz="2400" dirty="0">
                <a:latin typeface="Aptos Display"/>
              </a:rPr>
              <a:t>, </a:t>
            </a:r>
            <a:r>
              <a:rPr lang="en-US" sz="2400" dirty="0" err="1">
                <a:latin typeface="Aptos Display"/>
              </a:rPr>
              <a:t>rho'r</a:t>
            </a:r>
            <a:r>
              <a:rPr lang="en-US" sz="2400" dirty="0">
                <a:latin typeface="Aptos Display"/>
              </a:rPr>
              <a:t> mat </a:t>
            </a:r>
            <a:r>
              <a:rPr lang="en-US" sz="2400" dirty="0" err="1">
                <a:latin typeface="Aptos Display"/>
              </a:rPr>
              <a:t>ar</a:t>
            </a:r>
            <a:r>
              <a:rPr lang="en-US" sz="2400" dirty="0">
                <a:latin typeface="Aptos Display"/>
              </a:rPr>
              <a:t> y </a:t>
            </a:r>
            <a:r>
              <a:rPr lang="en-US" sz="2400" dirty="0" err="1">
                <a:latin typeface="Aptos Display"/>
              </a:rPr>
              <a:t>bwrdd</a:t>
            </a:r>
            <a:r>
              <a:rPr lang="en-US" sz="2400" dirty="0">
                <a:latin typeface="Aptos Display"/>
              </a:rPr>
              <a:t>, </a:t>
            </a:r>
            <a:r>
              <a:rPr lang="en-US" sz="2400" dirty="0" err="1">
                <a:latin typeface="Aptos Display"/>
              </a:rPr>
              <a:t>barod</a:t>
            </a:r>
            <a:r>
              <a:rPr lang="en-US" sz="2400" dirty="0">
                <a:latin typeface="Aptos Display"/>
              </a:rPr>
              <a:t> </a:t>
            </a:r>
            <a:r>
              <a:rPr lang="en-US" sz="2400" dirty="0" err="1">
                <a:latin typeface="Aptos Display"/>
              </a:rPr>
              <a:t>i'r</a:t>
            </a:r>
            <a:r>
              <a:rPr lang="en-US" sz="2400" dirty="0">
                <a:latin typeface="Aptos Display"/>
              </a:rPr>
              <a:t> plant..</a:t>
            </a:r>
          </a:p>
          <a:p>
            <a:pPr marL="0" indent="0">
              <a:buNone/>
            </a:pPr>
            <a:r>
              <a:rPr lang="en-GB" sz="2400" dirty="0" err="1">
                <a:latin typeface="Aptos Display"/>
              </a:rPr>
              <a:t>Ar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Bierstadt"/>
              </a:rPr>
              <a:t>ô</a:t>
            </a:r>
            <a:r>
              <a:rPr lang="en-GB" sz="2400" dirty="0" err="1">
                <a:latin typeface="Aptos Display"/>
              </a:rPr>
              <a:t>l</a:t>
            </a:r>
            <a:r>
              <a:rPr lang="en-GB" sz="2400" dirty="0">
                <a:latin typeface="Aptos Display"/>
              </a:rPr>
              <a:t> y </a:t>
            </a:r>
            <a:r>
              <a:rPr lang="en-GB" sz="2400" dirty="0" err="1">
                <a:latin typeface="Aptos Display"/>
              </a:rPr>
              <a:t>cofrestru</a:t>
            </a:r>
            <a:r>
              <a:rPr lang="en-GB" sz="2400" dirty="0">
                <a:latin typeface="Aptos Display"/>
              </a:rPr>
              <a:t>, </a:t>
            </a:r>
            <a:r>
              <a:rPr lang="en-GB" sz="2400" dirty="0" err="1">
                <a:latin typeface="Aptos Display"/>
              </a:rPr>
              <a:t>rwyt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ti'n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cael</a:t>
            </a:r>
            <a:r>
              <a:rPr lang="en-GB" sz="2400" dirty="0">
                <a:latin typeface="Aptos Display"/>
              </a:rPr>
              <a:t> yr </a:t>
            </a:r>
            <a:r>
              <a:rPr lang="en-GB" sz="2400" dirty="0" err="1">
                <a:latin typeface="Aptos Display"/>
              </a:rPr>
              <a:t>blant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o'r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neuadd</a:t>
            </a:r>
            <a:r>
              <a:rPr lang="en-GB" sz="2400" dirty="0">
                <a:latin typeface="Aptos Display"/>
              </a:rPr>
              <a:t>.</a:t>
            </a:r>
            <a:endParaRPr lang="en-US" sz="2400" dirty="0">
              <a:latin typeface="Aptos Display"/>
            </a:endParaRPr>
          </a:p>
          <a:p>
            <a:pPr marL="0" indent="0">
              <a:buNone/>
            </a:pPr>
            <a:r>
              <a:rPr lang="en-GB" sz="2400" dirty="0" err="1">
                <a:latin typeface="Aptos Display"/>
              </a:rPr>
              <a:t>Rwyt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ti'n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gofyn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i'r</a:t>
            </a:r>
            <a:r>
              <a:rPr lang="en-GB" sz="2400" dirty="0">
                <a:latin typeface="Aptos Display"/>
              </a:rPr>
              <a:t> plant -  "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Sefwch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mewn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llinell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wrth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 yr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drws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,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os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gwelch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yn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dda</a:t>
            </a:r>
            <a:r>
              <a:rPr lang="en-GB" sz="2400" b="1" dirty="0">
                <a:latin typeface="Aptos Display"/>
              </a:rPr>
              <a:t>"</a:t>
            </a:r>
            <a:r>
              <a:rPr lang="en-GB" sz="2400" dirty="0">
                <a:latin typeface="Aptos Display"/>
              </a:rPr>
              <a:t>.</a:t>
            </a:r>
            <a:endParaRPr lang="en-US" sz="2400" dirty="0">
              <a:latin typeface="Aptos Display"/>
            </a:endParaRPr>
          </a:p>
          <a:p>
            <a:pPr marL="0" indent="0">
              <a:buNone/>
            </a:pPr>
            <a:r>
              <a:rPr lang="en-GB" sz="2400" dirty="0" err="1">
                <a:latin typeface="Aptos Display"/>
              </a:rPr>
              <a:t>Dweda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i'r</a:t>
            </a:r>
            <a:r>
              <a:rPr lang="en-GB" sz="2400" dirty="0">
                <a:latin typeface="Aptos Display"/>
              </a:rPr>
              <a:t> plant - "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Ewch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i'r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dosbarth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,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eisteddwch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ar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 y carped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yn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 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dawel</a:t>
            </a:r>
            <a:r>
              <a:rPr lang="en-GB" sz="2400" dirty="0">
                <a:latin typeface="Aptos Display"/>
              </a:rPr>
              <a:t>".</a:t>
            </a:r>
            <a:endParaRPr lang="en-US" sz="2400" dirty="0">
              <a:latin typeface="Aptos Display"/>
            </a:endParaRPr>
          </a:p>
          <a:p>
            <a:pPr marL="0" indent="0">
              <a:buNone/>
            </a:pPr>
            <a:r>
              <a:rPr lang="en-GB" sz="2400" dirty="0">
                <a:latin typeface="Aptos Display"/>
              </a:rPr>
              <a:t>Cana 'Sut </a:t>
            </a:r>
            <a:r>
              <a:rPr lang="en-GB" sz="2400" dirty="0" err="1">
                <a:latin typeface="Aptos Display"/>
              </a:rPr>
              <a:t>mae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tywydd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dirty="0" err="1">
                <a:latin typeface="Aptos Display"/>
              </a:rPr>
              <a:t>heddiw</a:t>
            </a:r>
            <a:r>
              <a:rPr lang="en-GB" sz="2400" dirty="0">
                <a:latin typeface="Aptos Display"/>
              </a:rPr>
              <a:t>' </a:t>
            </a:r>
            <a:r>
              <a:rPr lang="en-GB" sz="2400" dirty="0" err="1">
                <a:latin typeface="Aptos Display"/>
              </a:rPr>
              <a:t>gyda</a:t>
            </a:r>
            <a:r>
              <a:rPr lang="en-GB" sz="2400" dirty="0">
                <a:latin typeface="Aptos Display"/>
              </a:rPr>
              <a:t> plant. </a:t>
            </a:r>
          </a:p>
          <a:p>
            <a:endParaRPr lang="en-US" sz="2400" dirty="0">
              <a:latin typeface="Aptos Display"/>
            </a:endParaRPr>
          </a:p>
          <a:p>
            <a:pPr marL="0" indent="0">
              <a:buNone/>
            </a:pPr>
            <a:endParaRPr lang="en-GB" sz="2400" dirty="0">
              <a:latin typeface="Bierstadt"/>
            </a:endParaRPr>
          </a:p>
          <a:p>
            <a:endParaRPr lang="en-US" dirty="0"/>
          </a:p>
          <a:p>
            <a:endParaRPr lang="en-GB" dirty="0">
              <a:latin typeface="Bierstadt"/>
            </a:endParaRPr>
          </a:p>
          <a:p>
            <a:endParaRPr lang="en-US" sz="1200" dirty="0">
              <a:latin typeface="Aptos Display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06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40C2D-1349-9408-D0A7-EC3A2F2C8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727044"/>
            <a:ext cx="11155680" cy="561889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 err="1">
                <a:latin typeface="Aptos Display"/>
              </a:rPr>
              <a:t>Gofynna'r</a:t>
            </a:r>
            <a:r>
              <a:rPr lang="en-GB" sz="2400" dirty="0">
                <a:latin typeface="Aptos Display"/>
              </a:rPr>
              <a:t> plant - “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Grandewch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yn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ofalus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,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dywedwch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ar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ôl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f</a:t>
            </a:r>
            <a:r>
              <a:rPr lang="en-GB" sz="2400" dirty="0">
                <a:solidFill>
                  <a:schemeClr val="accent4"/>
                </a:solidFill>
                <a:latin typeface="Aptos Display"/>
              </a:rPr>
              <a:t>i</a:t>
            </a:r>
            <a:r>
              <a:rPr lang="en-GB" sz="2400" dirty="0">
                <a:latin typeface="Aptos Display"/>
              </a:rPr>
              <a:t>”</a:t>
            </a:r>
            <a:endParaRPr lang="en-US"/>
          </a:p>
          <a:p>
            <a:pPr marL="0" indent="0">
              <a:buNone/>
            </a:pPr>
            <a:endParaRPr lang="en-GB" sz="2400" dirty="0">
              <a:latin typeface="Aptos Display"/>
            </a:endParaRPr>
          </a:p>
          <a:p>
            <a:pPr marL="0" indent="0">
              <a:buNone/>
            </a:pPr>
            <a:r>
              <a:rPr lang="en-GB" sz="2400" err="1">
                <a:latin typeface="Aptos Display"/>
              </a:rPr>
              <a:t>Drilio'r</a:t>
            </a:r>
            <a:r>
              <a:rPr lang="en-GB" sz="2400" dirty="0">
                <a:latin typeface="Aptos Display"/>
              </a:rPr>
              <a:t> plant </a:t>
            </a:r>
            <a:r>
              <a:rPr lang="en-GB" sz="2400" err="1">
                <a:latin typeface="Aptos Display"/>
              </a:rPr>
              <a:t>yn</a:t>
            </a:r>
            <a:r>
              <a:rPr lang="en-GB" sz="2400" dirty="0">
                <a:latin typeface="Aptos Display"/>
              </a:rPr>
              <a:t> y </a:t>
            </a:r>
            <a:r>
              <a:rPr lang="en-GB" sz="2400" err="1">
                <a:latin typeface="Aptos Display"/>
              </a:rPr>
              <a:t>patrwm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iaith</a:t>
            </a:r>
            <a:r>
              <a:rPr lang="en-GB" sz="2400" dirty="0">
                <a:latin typeface="Aptos Display"/>
              </a:rPr>
              <a:t> (</a:t>
            </a:r>
            <a:r>
              <a:rPr lang="en-GB" sz="2400" err="1">
                <a:latin typeface="Aptos Display"/>
              </a:rPr>
              <a:t>Edrycha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ar</a:t>
            </a:r>
            <a:r>
              <a:rPr lang="en-GB" sz="2400" dirty="0">
                <a:latin typeface="Aptos Display"/>
              </a:rPr>
              <a:t> y mat </a:t>
            </a:r>
            <a:r>
              <a:rPr lang="en-GB" sz="2400" err="1">
                <a:latin typeface="Aptos Display"/>
              </a:rPr>
              <a:t>iaith</a:t>
            </a:r>
            <a:r>
              <a:rPr lang="en-GB" sz="2400" dirty="0">
                <a:latin typeface="Aptos Display"/>
              </a:rPr>
              <a:t>). </a:t>
            </a:r>
            <a:endParaRPr lang="en-US" sz="2400">
              <a:latin typeface="Aptos Display"/>
            </a:endParaRPr>
          </a:p>
          <a:p>
            <a:pPr marL="0" indent="0">
              <a:buNone/>
            </a:pPr>
            <a:r>
              <a:rPr lang="en-GB" sz="2400" dirty="0" err="1">
                <a:latin typeface="Aptos Display"/>
              </a:rPr>
              <a:t>Dweda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dirty="0" err="1">
                <a:latin typeface="Aptos Display"/>
              </a:rPr>
              <a:t>i'r</a:t>
            </a:r>
            <a:r>
              <a:rPr lang="en-GB" sz="2400" dirty="0">
                <a:latin typeface="Aptos Display"/>
              </a:rPr>
              <a:t> plant - 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“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Rydw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I'n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hoffi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......”     ac      ‘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Dydw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i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ddim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yn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hoffi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...”</a:t>
            </a:r>
            <a:endParaRPr lang="en-US" sz="2400" b="1" dirty="0">
              <a:solidFill>
                <a:schemeClr val="accent4"/>
              </a:solidFill>
              <a:latin typeface="Aptos Display"/>
            </a:endParaRPr>
          </a:p>
          <a:p>
            <a:pPr marL="0" indent="0">
              <a:buNone/>
            </a:pPr>
            <a:r>
              <a:rPr lang="en-GB" sz="2400" err="1">
                <a:solidFill>
                  <a:srgbClr val="000000"/>
                </a:solidFill>
                <a:latin typeface="Aptos Display"/>
              </a:rPr>
              <a:t>Rhaid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 </a:t>
            </a:r>
            <a:r>
              <a:rPr lang="en-GB" sz="2400" err="1">
                <a:solidFill>
                  <a:srgbClr val="000000"/>
                </a:solidFill>
                <a:latin typeface="Aptos Display"/>
              </a:rPr>
              <a:t>ymarfer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 </a:t>
            </a:r>
            <a:r>
              <a:rPr lang="en-GB" sz="2400" err="1">
                <a:solidFill>
                  <a:srgbClr val="000000"/>
                </a:solidFill>
                <a:latin typeface="Aptos Display"/>
              </a:rPr>
              <a:t>siarad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 </a:t>
            </a:r>
            <a:r>
              <a:rPr lang="en-GB" sz="2400" err="1">
                <a:solidFill>
                  <a:srgbClr val="000000"/>
                </a:solidFill>
                <a:latin typeface="Aptos Display"/>
              </a:rPr>
              <a:t>gyda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 plant.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Aptos Display"/>
            </a:endParaRPr>
          </a:p>
          <a:p>
            <a:pPr marL="0" indent="0">
              <a:buNone/>
            </a:pPr>
            <a:r>
              <a:rPr lang="en-GB" sz="2400" err="1">
                <a:solidFill>
                  <a:srgbClr val="000000"/>
                </a:solidFill>
                <a:latin typeface="Aptos Display"/>
              </a:rPr>
              <a:t>Siarada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 </a:t>
            </a:r>
            <a:r>
              <a:rPr lang="en-GB" sz="2400" err="1">
                <a:solidFill>
                  <a:srgbClr val="000000"/>
                </a:solidFill>
                <a:latin typeface="Aptos Display"/>
              </a:rPr>
              <a:t>yn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 </a:t>
            </a:r>
            <a:r>
              <a:rPr lang="en-GB" sz="2400" err="1">
                <a:solidFill>
                  <a:srgbClr val="000000"/>
                </a:solidFill>
                <a:latin typeface="Aptos Display"/>
              </a:rPr>
              <a:t>dawel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, </a:t>
            </a:r>
            <a:r>
              <a:rPr lang="en-GB" sz="2400" err="1">
                <a:solidFill>
                  <a:srgbClr val="000000"/>
                </a:solidFill>
                <a:latin typeface="Aptos Display"/>
              </a:rPr>
              <a:t>siarada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 </a:t>
            </a:r>
            <a:r>
              <a:rPr lang="en-GB" sz="2400" err="1">
                <a:solidFill>
                  <a:srgbClr val="000000"/>
                </a:solidFill>
                <a:latin typeface="Aptos Display"/>
              </a:rPr>
              <a:t>yn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 </a:t>
            </a:r>
            <a:r>
              <a:rPr lang="en-GB" sz="2400" err="1">
                <a:solidFill>
                  <a:srgbClr val="000000"/>
                </a:solidFill>
                <a:latin typeface="Aptos Display"/>
              </a:rPr>
              <a:t>araf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, </a:t>
            </a:r>
            <a:r>
              <a:rPr lang="en-GB" sz="2400" err="1">
                <a:solidFill>
                  <a:srgbClr val="000000"/>
                </a:solidFill>
                <a:latin typeface="Aptos Display"/>
              </a:rPr>
              <a:t>siarada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 </a:t>
            </a:r>
            <a:r>
              <a:rPr lang="en-GB" sz="2400" err="1">
                <a:solidFill>
                  <a:srgbClr val="000000"/>
                </a:solidFill>
                <a:latin typeface="Aptos Display"/>
              </a:rPr>
              <a:t>yn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 </a:t>
            </a:r>
            <a:r>
              <a:rPr lang="en-GB" sz="2400" err="1">
                <a:solidFill>
                  <a:srgbClr val="000000"/>
                </a:solidFill>
                <a:latin typeface="Aptos Display"/>
              </a:rPr>
              <a:t>gyflym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, </a:t>
            </a:r>
            <a:r>
              <a:rPr lang="en-GB" sz="2400" err="1">
                <a:solidFill>
                  <a:srgbClr val="000000"/>
                </a:solidFill>
                <a:latin typeface="Aptos Display"/>
              </a:rPr>
              <a:t>siarada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 </a:t>
            </a:r>
            <a:r>
              <a:rPr lang="en-GB" sz="2400" err="1">
                <a:solidFill>
                  <a:srgbClr val="000000"/>
                </a:solidFill>
                <a:latin typeface="Aptos Display"/>
              </a:rPr>
              <a:t>yn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 </a:t>
            </a:r>
            <a:r>
              <a:rPr lang="en-GB" sz="2400" err="1">
                <a:solidFill>
                  <a:srgbClr val="000000"/>
                </a:solidFill>
                <a:latin typeface="Aptos Display"/>
              </a:rPr>
              <a:t>uchel</a:t>
            </a:r>
            <a:r>
              <a:rPr lang="en-GB" sz="2400" dirty="0">
                <a:solidFill>
                  <a:srgbClr val="000000"/>
                </a:solidFill>
                <a:latin typeface="Aptos Display"/>
              </a:rPr>
              <a:t>.</a:t>
            </a:r>
            <a:endParaRPr lang="en-GB" dirty="0"/>
          </a:p>
          <a:p>
            <a:pPr marL="0" indent="0">
              <a:buNone/>
            </a:pPr>
            <a:r>
              <a:rPr lang="en-GB" sz="2400" dirty="0" err="1">
                <a:latin typeface="Aptos Display"/>
              </a:rPr>
              <a:t>Dweda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i'r</a:t>
            </a:r>
            <a:r>
              <a:rPr lang="en-GB" sz="2400" dirty="0">
                <a:latin typeface="Aptos Display"/>
              </a:rPr>
              <a:t> plant “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Ailadrodd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ar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fy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ôl</a:t>
            </a:r>
            <a:r>
              <a:rPr lang="en-GB" sz="2400" dirty="0">
                <a:latin typeface="Aptos Display"/>
              </a:rPr>
              <a:t>”</a:t>
            </a:r>
          </a:p>
          <a:p>
            <a:pPr>
              <a:buFont typeface="Arial"/>
              <a:buChar char="•"/>
            </a:pPr>
            <a:endParaRPr lang="en-GB" sz="2400" dirty="0">
              <a:latin typeface="Aptos Display"/>
            </a:endParaRPr>
          </a:p>
          <a:p>
            <a:pPr marL="0" indent="0">
              <a:buNone/>
            </a:pPr>
            <a:endParaRPr lang="en-GB" sz="2400" dirty="0"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3308476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3CB29-1C1C-FC19-2993-BD27662AA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940308"/>
            <a:ext cx="11155680" cy="54056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 err="1">
                <a:latin typeface="Aptos Display"/>
              </a:rPr>
              <a:t>Dweda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dirty="0" err="1">
                <a:latin typeface="Aptos Display"/>
              </a:rPr>
              <a:t>i'r</a:t>
            </a:r>
            <a:r>
              <a:rPr lang="en-GB" sz="2400" dirty="0">
                <a:latin typeface="Aptos Display"/>
              </a:rPr>
              <a:t> plant “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Dw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i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eisiau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i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chi </a:t>
            </a:r>
            <a:r>
              <a:rPr lang="en-GB" sz="2400" b="1" dirty="0" err="1">
                <a:solidFill>
                  <a:schemeClr val="accent4"/>
                </a:solidFill>
                <a:latin typeface="Aptos Display"/>
              </a:rPr>
              <a:t>wrando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”</a:t>
            </a:r>
            <a:endParaRPr lang="en-US" sz="2400" b="1" dirty="0">
              <a:solidFill>
                <a:schemeClr val="accent4"/>
              </a:solidFill>
              <a:latin typeface="Aptos Display"/>
            </a:endParaRPr>
          </a:p>
          <a:p>
            <a:pPr marL="0" indent="0">
              <a:buNone/>
            </a:pPr>
            <a:r>
              <a:rPr lang="en-GB" sz="2400" err="1">
                <a:latin typeface="Aptos Display"/>
              </a:rPr>
              <a:t>Dangosa’r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cardiau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fflach</a:t>
            </a:r>
            <a:r>
              <a:rPr lang="en-GB" sz="2400" dirty="0">
                <a:latin typeface="Aptos Display"/>
              </a:rPr>
              <a:t> a </a:t>
            </a:r>
            <a:r>
              <a:rPr lang="en-GB" sz="2400" err="1">
                <a:latin typeface="Aptos Display"/>
              </a:rPr>
              <a:t>darllena’r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enw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ar</a:t>
            </a:r>
            <a:r>
              <a:rPr lang="en-GB" sz="2400" dirty="0">
                <a:latin typeface="Aptos Display"/>
              </a:rPr>
              <a:t> yr </a:t>
            </a:r>
            <a:r>
              <a:rPr lang="en-GB" sz="2400" err="1">
                <a:latin typeface="Aptos Display"/>
              </a:rPr>
              <a:t>cerdyn</a:t>
            </a:r>
            <a:r>
              <a:rPr lang="en-GB" sz="2400" dirty="0">
                <a:latin typeface="Aptos Display"/>
              </a:rPr>
              <a:t>.</a:t>
            </a:r>
          </a:p>
          <a:p>
            <a:pPr marL="0" indent="0">
              <a:buNone/>
            </a:pPr>
            <a:r>
              <a:rPr lang="en-GB" sz="2400" err="1">
                <a:latin typeface="Aptos Display"/>
              </a:rPr>
              <a:t>Rhaid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ymarfer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siarad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gyda</a:t>
            </a:r>
            <a:r>
              <a:rPr lang="en-GB" sz="2400" dirty="0">
                <a:latin typeface="Aptos Display"/>
              </a:rPr>
              <a:t> plant.</a:t>
            </a:r>
          </a:p>
          <a:p>
            <a:pPr marL="0" indent="0">
              <a:buNone/>
            </a:pPr>
            <a:r>
              <a:rPr lang="en-GB" sz="2400" err="1">
                <a:latin typeface="Aptos Display"/>
              </a:rPr>
              <a:t>Siarada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yn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dawel</a:t>
            </a:r>
            <a:r>
              <a:rPr lang="en-GB" sz="2400" dirty="0">
                <a:latin typeface="Aptos Display"/>
              </a:rPr>
              <a:t>, </a:t>
            </a:r>
            <a:r>
              <a:rPr lang="en-GB" sz="2400" err="1">
                <a:latin typeface="Aptos Display"/>
              </a:rPr>
              <a:t>siarada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yn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araf</a:t>
            </a:r>
            <a:r>
              <a:rPr lang="en-GB" sz="2400" dirty="0">
                <a:latin typeface="Aptos Display"/>
              </a:rPr>
              <a:t>, </a:t>
            </a:r>
            <a:r>
              <a:rPr lang="en-GB" sz="2400" err="1">
                <a:latin typeface="Aptos Display"/>
              </a:rPr>
              <a:t>siarada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yn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gyflym</a:t>
            </a:r>
            <a:r>
              <a:rPr lang="en-GB" sz="2400" dirty="0">
                <a:latin typeface="Aptos Display"/>
              </a:rPr>
              <a:t>, </a:t>
            </a:r>
            <a:r>
              <a:rPr lang="en-GB" sz="2400" err="1">
                <a:latin typeface="Aptos Display"/>
              </a:rPr>
              <a:t>siarada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yn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uchel</a:t>
            </a:r>
            <a:r>
              <a:rPr lang="en-GB" sz="2400" dirty="0">
                <a:latin typeface="Aptos Display"/>
              </a:rPr>
              <a:t>.</a:t>
            </a:r>
          </a:p>
          <a:p>
            <a:pPr marL="0" indent="0">
              <a:buNone/>
            </a:pPr>
            <a:r>
              <a:rPr lang="en-GB" sz="2400" err="1">
                <a:latin typeface="Aptos Display"/>
              </a:rPr>
              <a:t>Dweda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err="1">
                <a:latin typeface="Aptos Display"/>
              </a:rPr>
              <a:t>i'r</a:t>
            </a:r>
            <a:r>
              <a:rPr lang="en-GB" sz="2400" dirty="0">
                <a:latin typeface="Aptos Display"/>
              </a:rPr>
              <a:t> plant “</a:t>
            </a:r>
            <a:r>
              <a:rPr lang="en-GB" sz="2400" b="1" err="1">
                <a:solidFill>
                  <a:schemeClr val="accent4"/>
                </a:solidFill>
                <a:latin typeface="Aptos Display"/>
              </a:rPr>
              <a:t>Ailadrodd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err="1">
                <a:solidFill>
                  <a:schemeClr val="accent4"/>
                </a:solidFill>
                <a:latin typeface="Aptos Display"/>
              </a:rPr>
              <a:t>ar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err="1">
                <a:solidFill>
                  <a:schemeClr val="accent4"/>
                </a:solidFill>
                <a:latin typeface="Aptos Display"/>
              </a:rPr>
              <a:t>fy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err="1">
                <a:solidFill>
                  <a:schemeClr val="accent4"/>
                </a:solidFill>
                <a:latin typeface="Aptos Display"/>
              </a:rPr>
              <a:t>ôl</a:t>
            </a:r>
            <a:r>
              <a:rPr lang="en-GB" sz="2400" dirty="0">
                <a:latin typeface="Aptos Display"/>
              </a:rPr>
              <a:t>”</a:t>
            </a:r>
          </a:p>
          <a:p>
            <a:endParaRPr lang="en-GB" sz="2400" dirty="0">
              <a:latin typeface="Aptos Display"/>
            </a:endParaRPr>
          </a:p>
          <a:p>
            <a:pPr marL="0" indent="0">
              <a:buNone/>
            </a:pPr>
            <a:r>
              <a:rPr lang="en-GB" sz="2400" err="1">
                <a:latin typeface="Aptos Display"/>
              </a:rPr>
              <a:t>Gofynna’r</a:t>
            </a:r>
            <a:r>
              <a:rPr lang="en-GB" sz="2400" dirty="0">
                <a:latin typeface="Aptos Display"/>
              </a:rPr>
              <a:t> plant </a:t>
            </a:r>
            <a:r>
              <a:rPr lang="en-GB" sz="2400" err="1">
                <a:latin typeface="Aptos Display"/>
              </a:rPr>
              <a:t>i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cer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i'r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bwrdd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yn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ofalus</a:t>
            </a:r>
            <a:r>
              <a:rPr lang="en-GB" sz="2400" dirty="0">
                <a:latin typeface="Aptos Display"/>
              </a:rPr>
              <a:t>, dim </a:t>
            </a:r>
            <a:r>
              <a:rPr lang="en-GB" sz="2400" err="1">
                <a:latin typeface="Aptos Display"/>
              </a:rPr>
              <a:t>rhedeg</a:t>
            </a:r>
            <a:r>
              <a:rPr lang="en-GB" sz="2400" dirty="0">
                <a:latin typeface="Aptos Display"/>
              </a:rPr>
              <a:t>!</a:t>
            </a:r>
            <a:endParaRPr lang="en-US" sz="2400" dirty="0">
              <a:latin typeface="Aptos Display"/>
            </a:endParaRPr>
          </a:p>
          <a:p>
            <a:pPr marL="0" indent="0">
              <a:buNone/>
            </a:pPr>
            <a:r>
              <a:rPr lang="en-GB" sz="2400" err="1">
                <a:latin typeface="Aptos Display"/>
              </a:rPr>
              <a:t>Dweda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i'r</a:t>
            </a:r>
            <a:r>
              <a:rPr lang="en-GB" sz="2400" dirty="0">
                <a:latin typeface="Aptos Display"/>
              </a:rPr>
              <a:t> plant </a:t>
            </a:r>
            <a:r>
              <a:rPr lang="en-GB" sz="2400" err="1">
                <a:latin typeface="Aptos Display"/>
              </a:rPr>
              <a:t>i</a:t>
            </a:r>
            <a:r>
              <a:rPr lang="en-GB" sz="2400" dirty="0">
                <a:latin typeface="Aptos Display"/>
              </a:rPr>
              <a:t> </a:t>
            </a:r>
            <a:r>
              <a:rPr lang="en-GB" sz="2400" err="1">
                <a:latin typeface="Aptos Display"/>
              </a:rPr>
              <a:t>chwarae</a:t>
            </a:r>
            <a:r>
              <a:rPr lang="en-GB" sz="2400" dirty="0">
                <a:latin typeface="Aptos Display"/>
              </a:rPr>
              <a:t> y gem </a:t>
            </a:r>
            <a:r>
              <a:rPr lang="en-GB" sz="2400" err="1">
                <a:latin typeface="Aptos Display"/>
              </a:rPr>
              <a:t>fwrdd</a:t>
            </a:r>
            <a:r>
              <a:rPr lang="en-GB" sz="2400" dirty="0">
                <a:latin typeface="Aptos Display"/>
              </a:rPr>
              <a:t>, “</a:t>
            </a:r>
            <a:r>
              <a:rPr lang="en-GB" sz="2400" b="1" err="1">
                <a:solidFill>
                  <a:schemeClr val="accent4"/>
                </a:solidFill>
                <a:latin typeface="Aptos Display"/>
              </a:rPr>
              <a:t>gadewch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err="1">
                <a:solidFill>
                  <a:schemeClr val="accent4"/>
                </a:solidFill>
                <a:latin typeface="Aptos Display"/>
              </a:rPr>
              <a:t>i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err="1">
                <a:solidFill>
                  <a:schemeClr val="accent4"/>
                </a:solidFill>
                <a:latin typeface="Aptos Display"/>
              </a:rPr>
              <a:t>ni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err="1">
                <a:solidFill>
                  <a:schemeClr val="accent4"/>
                </a:solidFill>
                <a:latin typeface="Aptos Display"/>
              </a:rPr>
              <a:t>chwarae</a:t>
            </a:r>
            <a:r>
              <a:rPr lang="en-GB" sz="2400" b="1" dirty="0">
                <a:solidFill>
                  <a:schemeClr val="accent4"/>
                </a:solidFill>
                <a:latin typeface="Aptos Display"/>
              </a:rPr>
              <a:t> </a:t>
            </a:r>
            <a:r>
              <a:rPr lang="en-GB" sz="2400" b="1" err="1">
                <a:solidFill>
                  <a:schemeClr val="accent4"/>
                </a:solidFill>
                <a:latin typeface="Aptos Display"/>
              </a:rPr>
              <a:t>gêm</a:t>
            </a:r>
            <a:r>
              <a:rPr lang="en-GB" sz="2400" dirty="0">
                <a:latin typeface="Aptos Display"/>
              </a:rPr>
              <a:t>”</a:t>
            </a:r>
          </a:p>
          <a:p>
            <a:pPr marL="0" indent="0">
              <a:buNone/>
            </a:pPr>
            <a:endParaRPr lang="en-GB" sz="2400" dirty="0">
              <a:latin typeface="Aptos Display"/>
            </a:endParaRPr>
          </a:p>
          <a:p>
            <a:pPr marL="0" indent="0">
              <a:buNone/>
            </a:pPr>
            <a:r>
              <a:rPr lang="en-GB" sz="2400" dirty="0">
                <a:latin typeface="Aptos Display"/>
              </a:rPr>
              <a:t>Yn </a:t>
            </a:r>
            <a:r>
              <a:rPr lang="en-GB" sz="2400" dirty="0" err="1">
                <a:latin typeface="Aptos Display"/>
              </a:rPr>
              <a:t>ystod</a:t>
            </a:r>
            <a:r>
              <a:rPr lang="en-GB" sz="2400" dirty="0">
                <a:latin typeface="Aptos Display"/>
              </a:rPr>
              <a:t> y </a:t>
            </a:r>
            <a:r>
              <a:rPr lang="en-GB" sz="2400" dirty="0" err="1">
                <a:latin typeface="Aptos Display"/>
              </a:rPr>
              <a:t>gêm</a:t>
            </a:r>
            <a:r>
              <a:rPr lang="en-GB" sz="2400" dirty="0">
                <a:latin typeface="Aptos Display"/>
              </a:rPr>
              <a:t>, </a:t>
            </a:r>
            <a:r>
              <a:rPr lang="en-GB" sz="2400" dirty="0" err="1">
                <a:latin typeface="Aptos Display"/>
              </a:rPr>
              <a:t>gofynna'r</a:t>
            </a:r>
            <a:r>
              <a:rPr lang="en-GB" sz="2400" dirty="0">
                <a:latin typeface="Aptos Display"/>
              </a:rPr>
              <a:t> plant - "</a:t>
            </a:r>
            <a:r>
              <a:rPr lang="en-GB" sz="2400" dirty="0" err="1">
                <a:latin typeface="Aptos Display"/>
              </a:rPr>
              <a:t>Pwy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sy</a:t>
            </a:r>
            <a:r>
              <a:rPr lang="en-GB" sz="2400" dirty="0">
                <a:latin typeface="Aptos Display"/>
              </a:rPr>
              <a:t> </a:t>
            </a:r>
            <a:r>
              <a:rPr lang="en-GB" sz="2400" dirty="0" err="1">
                <a:latin typeface="Aptos Display"/>
              </a:rPr>
              <a:t>nesa</a:t>
            </a:r>
            <a:r>
              <a:rPr lang="en-GB" sz="2400" dirty="0">
                <a:latin typeface="Aptos Display"/>
              </a:rPr>
              <a:t>?"</a:t>
            </a:r>
          </a:p>
        </p:txBody>
      </p:sp>
    </p:spTree>
    <p:extLst>
      <p:ext uri="{BB962C8B-B14F-4D97-AF65-F5344CB8AC3E}">
        <p14:creationId xmlns:p14="http://schemas.microsoft.com/office/powerpoint/2010/main" val="2267450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A35C09-6A7A-1E42-A449-16F708C77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700"/>
              <a:t>Darllena y cyfarwyddiadau hyn i'r plant.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CC11005-BC53-5976-9587-FB0B62EF6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 descr="A poster with a picture of an ear&#10;&#10;AI-generated content may be incorrect.">
            <a:extLst>
              <a:ext uri="{FF2B5EF4-FFF2-40B4-BE49-F238E27FC236}">
                <a16:creationId xmlns:a16="http://schemas.microsoft.com/office/drawing/2014/main" id="{22D9121E-9EAF-E8B3-C560-5CB2845A45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1894" y="3043747"/>
            <a:ext cx="2388973" cy="3252551"/>
          </a:xfrm>
          <a:prstGeom prst="rect">
            <a:avLst/>
          </a:prstGeom>
        </p:spPr>
      </p:pic>
      <p:pic>
        <p:nvPicPr>
          <p:cNvPr id="6" name="Content Placeholder 5" descr="A white sign with blue writing&#10;&#10;AI-generated content may be incorrect.">
            <a:extLst>
              <a:ext uri="{FF2B5EF4-FFF2-40B4-BE49-F238E27FC236}">
                <a16:creationId xmlns:a16="http://schemas.microsoft.com/office/drawing/2014/main" id="{E996CBD6-8015-D025-D893-E6D0B02678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935120" y="3211645"/>
            <a:ext cx="2119524" cy="3020076"/>
          </a:xfrm>
          <a:prstGeom prst="rect">
            <a:avLst/>
          </a:prstGeom>
        </p:spPr>
      </p:pic>
      <p:pic>
        <p:nvPicPr>
          <p:cNvPr id="5" name="Picture 4" descr="A poster with a group of colorful figures&#10;&#10;AI-generated content may be incorrect.">
            <a:extLst>
              <a:ext uri="{FF2B5EF4-FFF2-40B4-BE49-F238E27FC236}">
                <a16:creationId xmlns:a16="http://schemas.microsoft.com/office/drawing/2014/main" id="{E232047A-9627-EEEE-F5A1-0C4C01536E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720" y="3185815"/>
            <a:ext cx="2305464" cy="3110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919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ign with a hand pressing a button&#10;&#10;AI-generated content may be incorrect.">
            <a:extLst>
              <a:ext uri="{FF2B5EF4-FFF2-40B4-BE49-F238E27FC236}">
                <a16:creationId xmlns:a16="http://schemas.microsoft.com/office/drawing/2014/main" id="{A5EFE188-2747-02E1-BEEA-36BDBC058A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1353" y="1518039"/>
            <a:ext cx="2280188" cy="3056394"/>
          </a:xfrm>
          <a:prstGeom prst="rect">
            <a:avLst/>
          </a:prstGeom>
        </p:spPr>
      </p:pic>
      <p:pic>
        <p:nvPicPr>
          <p:cNvPr id="5" name="Picture 4" descr="A hand holding dice&#10;&#10;AI-generated content may be incorrect.">
            <a:extLst>
              <a:ext uri="{FF2B5EF4-FFF2-40B4-BE49-F238E27FC236}">
                <a16:creationId xmlns:a16="http://schemas.microsoft.com/office/drawing/2014/main" id="{B544EF67-684D-02D6-0D4D-32EA7C3E17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1271" y="1516614"/>
            <a:ext cx="2299237" cy="3072054"/>
          </a:xfrm>
          <a:prstGeom prst="rect">
            <a:avLst/>
          </a:prstGeom>
        </p:spPr>
      </p:pic>
      <p:pic>
        <p:nvPicPr>
          <p:cNvPr id="6" name="Picture 5" descr="A white rectangular sign with black eyes and blue text&#10;&#10;AI-generated content may be incorrect.">
            <a:extLst>
              <a:ext uri="{FF2B5EF4-FFF2-40B4-BE49-F238E27FC236}">
                <a16:creationId xmlns:a16="http://schemas.microsoft.com/office/drawing/2014/main" id="{08D29FE9-8C38-297C-5FDC-27D73FEB39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2898" y="1501682"/>
            <a:ext cx="2335239" cy="3041380"/>
          </a:xfrm>
          <a:prstGeom prst="rect">
            <a:avLst/>
          </a:prstGeom>
        </p:spPr>
      </p:pic>
      <p:pic>
        <p:nvPicPr>
          <p:cNvPr id="7" name="Picture 6" descr="A poster with a group of colorful figures&#10;&#10;AI-generated content may be incorrect.">
            <a:extLst>
              <a:ext uri="{FF2B5EF4-FFF2-40B4-BE49-F238E27FC236}">
                <a16:creationId xmlns:a16="http://schemas.microsoft.com/office/drawing/2014/main" id="{202BEEFB-F5AC-5601-4F1E-016E1C82D7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72041" y="1519359"/>
            <a:ext cx="2324422" cy="306656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75AC1B8-10A5-9DCF-09DF-8B5A7F40D843}"/>
              </a:ext>
            </a:extLst>
          </p:cNvPr>
          <p:cNvSpPr txBox="1"/>
          <p:nvPr/>
        </p:nvSpPr>
        <p:spPr>
          <a:xfrm>
            <a:off x="7284244" y="4902994"/>
            <a:ext cx="33146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ptos Display"/>
              </a:rPr>
              <a:t>Yn </a:t>
            </a:r>
            <a:r>
              <a:rPr lang="en-GB" sz="2400" err="1">
                <a:latin typeface="Aptos Display"/>
              </a:rPr>
              <a:t>ystod</a:t>
            </a:r>
            <a:r>
              <a:rPr lang="en-GB" sz="2400" dirty="0">
                <a:latin typeface="Aptos Display"/>
              </a:rPr>
              <a:t> y </a:t>
            </a:r>
            <a:r>
              <a:rPr lang="en-GB" sz="2400" err="1">
                <a:latin typeface="Aptos Display"/>
              </a:rPr>
              <a:t>gêm</a:t>
            </a:r>
            <a:r>
              <a:rPr lang="en-GB" sz="2400" dirty="0">
                <a:latin typeface="Aptos Display"/>
              </a:rPr>
              <a:t>, </a:t>
            </a:r>
            <a:r>
              <a:rPr lang="en-GB" sz="2400" err="1">
                <a:latin typeface="Aptos Display"/>
              </a:rPr>
              <a:t>gofynna'r</a:t>
            </a:r>
            <a:r>
              <a:rPr lang="en-GB" sz="2400" dirty="0">
                <a:latin typeface="Aptos Display"/>
              </a:rPr>
              <a:t> plant - </a:t>
            </a:r>
            <a:r>
              <a:rPr lang="en-GB" sz="2400" b="1" dirty="0">
                <a:solidFill>
                  <a:srgbClr val="0070C0"/>
                </a:solidFill>
                <a:latin typeface="Aptos Display"/>
              </a:rPr>
              <a:t>"</a:t>
            </a:r>
            <a:r>
              <a:rPr lang="en-GB" sz="2400" b="1" err="1">
                <a:solidFill>
                  <a:srgbClr val="0070C0"/>
                </a:solidFill>
                <a:latin typeface="Aptos Display"/>
              </a:rPr>
              <a:t>Pwy</a:t>
            </a:r>
            <a:r>
              <a:rPr lang="en-GB" sz="2400" b="1" dirty="0">
                <a:solidFill>
                  <a:srgbClr val="0070C0"/>
                </a:solidFill>
                <a:latin typeface="Aptos Display"/>
              </a:rPr>
              <a:t> </a:t>
            </a:r>
            <a:r>
              <a:rPr lang="en-GB" sz="2400" b="1" err="1">
                <a:solidFill>
                  <a:srgbClr val="0070C0"/>
                </a:solidFill>
                <a:latin typeface="Aptos Display"/>
              </a:rPr>
              <a:t>sy</a:t>
            </a:r>
            <a:r>
              <a:rPr lang="en-GB" sz="2400" b="1" dirty="0">
                <a:solidFill>
                  <a:srgbClr val="0070C0"/>
                </a:solidFill>
                <a:latin typeface="Aptos Display"/>
              </a:rPr>
              <a:t> </a:t>
            </a:r>
            <a:r>
              <a:rPr lang="en-GB" sz="2400" b="1" err="1">
                <a:solidFill>
                  <a:srgbClr val="0070C0"/>
                </a:solidFill>
                <a:latin typeface="Aptos Display"/>
              </a:rPr>
              <a:t>nesa</a:t>
            </a:r>
            <a:r>
              <a:rPr lang="en-GB" sz="2400" b="1" dirty="0">
                <a:solidFill>
                  <a:srgbClr val="0070C0"/>
                </a:solidFill>
                <a:latin typeface="Aptos Display"/>
              </a:rPr>
              <a:t>?"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58E2CD-49F5-927E-AE99-958750112F88}"/>
              </a:ext>
            </a:extLst>
          </p:cNvPr>
          <p:cNvSpPr txBox="1"/>
          <p:nvPr/>
        </p:nvSpPr>
        <p:spPr>
          <a:xfrm>
            <a:off x="997744" y="4902994"/>
            <a:ext cx="383857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ptos Display"/>
                <a:cs typeface="Segoe UI"/>
              </a:rPr>
              <a:t>Yn </a:t>
            </a:r>
            <a:r>
              <a:rPr lang="en-GB" sz="2400" dirty="0" err="1">
                <a:latin typeface="Aptos Display"/>
                <a:cs typeface="Segoe UI"/>
              </a:rPr>
              <a:t>ystod</a:t>
            </a:r>
            <a:r>
              <a:rPr lang="en-GB" sz="2400" dirty="0">
                <a:latin typeface="Aptos Display"/>
                <a:cs typeface="Segoe UI"/>
              </a:rPr>
              <a:t> y </a:t>
            </a:r>
            <a:r>
              <a:rPr lang="en-GB" sz="2400" dirty="0" err="1">
                <a:latin typeface="Aptos Display"/>
                <a:cs typeface="Segoe UI"/>
              </a:rPr>
              <a:t>gêm</a:t>
            </a:r>
            <a:r>
              <a:rPr lang="en-GB" sz="2400" dirty="0">
                <a:latin typeface="Aptos Display"/>
                <a:cs typeface="Segoe UI"/>
              </a:rPr>
              <a:t>, </a:t>
            </a:r>
            <a:r>
              <a:rPr lang="en-GB" sz="2400" dirty="0" err="1">
                <a:latin typeface="Aptos Display"/>
                <a:cs typeface="Segoe UI"/>
              </a:rPr>
              <a:t>gofynna'r</a:t>
            </a:r>
            <a:r>
              <a:rPr lang="en-GB" sz="2400" dirty="0">
                <a:latin typeface="Aptos Display"/>
                <a:cs typeface="Segoe UI"/>
              </a:rPr>
              <a:t> plant - </a:t>
            </a:r>
            <a:r>
              <a:rPr lang="en-GB" sz="2400" b="1" dirty="0">
                <a:solidFill>
                  <a:srgbClr val="0070C0"/>
                </a:solidFill>
                <a:latin typeface="Aptos Display"/>
                <a:cs typeface="Segoe UI"/>
              </a:rPr>
              <a:t>"Pa </a:t>
            </a:r>
            <a:r>
              <a:rPr lang="en-GB" sz="2400" b="1" dirty="0" err="1">
                <a:solidFill>
                  <a:srgbClr val="0070C0"/>
                </a:solidFill>
                <a:latin typeface="Aptos Display"/>
                <a:cs typeface="Segoe UI"/>
              </a:rPr>
              <a:t>rif</a:t>
            </a:r>
            <a:r>
              <a:rPr lang="en-GB" sz="2400" b="1" dirty="0">
                <a:solidFill>
                  <a:srgbClr val="0070C0"/>
                </a:solidFill>
                <a:latin typeface="Aptos Display"/>
                <a:cs typeface="Segoe UI"/>
              </a:rPr>
              <a:t> </a:t>
            </a:r>
            <a:r>
              <a:rPr lang="en-GB" sz="2400" b="1" dirty="0" err="1">
                <a:solidFill>
                  <a:srgbClr val="0070C0"/>
                </a:solidFill>
                <a:latin typeface="Aptos Display"/>
                <a:cs typeface="Segoe UI"/>
              </a:rPr>
              <a:t>sy</a:t>
            </a:r>
            <a:r>
              <a:rPr lang="en-GB" sz="2400" b="1" dirty="0">
                <a:solidFill>
                  <a:srgbClr val="0070C0"/>
                </a:solidFill>
                <a:latin typeface="Aptos Display"/>
                <a:cs typeface="Segoe UI"/>
              </a:rPr>
              <a:t> </a:t>
            </a:r>
            <a:r>
              <a:rPr lang="en-GB" sz="2400" b="1" dirty="0" err="1">
                <a:solidFill>
                  <a:srgbClr val="0070C0"/>
                </a:solidFill>
                <a:latin typeface="Aptos Display"/>
                <a:cs typeface="Segoe UI"/>
              </a:rPr>
              <a:t>ar</a:t>
            </a:r>
            <a:r>
              <a:rPr lang="en-GB" sz="2400" b="1" dirty="0">
                <a:solidFill>
                  <a:srgbClr val="0070C0"/>
                </a:solidFill>
                <a:latin typeface="Aptos Display"/>
                <a:cs typeface="Segoe UI"/>
              </a:rPr>
              <a:t> y dis?"</a:t>
            </a:r>
          </a:p>
        </p:txBody>
      </p:sp>
    </p:spTree>
    <p:extLst>
      <p:ext uri="{BB962C8B-B14F-4D97-AF65-F5344CB8AC3E}">
        <p14:creationId xmlns:p14="http://schemas.microsoft.com/office/powerpoint/2010/main" val="32355050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ign with a drink and a hamburger&#10;&#10;AI-generated content may be incorrect.">
            <a:extLst>
              <a:ext uri="{FF2B5EF4-FFF2-40B4-BE49-F238E27FC236}">
                <a16:creationId xmlns:a16="http://schemas.microsoft.com/office/drawing/2014/main" id="{A5B21456-3618-F5E4-804E-7ACA6D8CA5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02814" y="1431627"/>
            <a:ext cx="2381411" cy="3234463"/>
          </a:xfrm>
          <a:prstGeom prst="rect">
            <a:avLst/>
          </a:prstGeom>
        </p:spPr>
      </p:pic>
      <p:pic>
        <p:nvPicPr>
          <p:cNvPr id="5" name="Picture 4" descr="A sign with a check mark and a red circle&#10;&#10;AI-generated content may be incorrect.">
            <a:extLst>
              <a:ext uri="{FF2B5EF4-FFF2-40B4-BE49-F238E27FC236}">
                <a16:creationId xmlns:a16="http://schemas.microsoft.com/office/drawing/2014/main" id="{44E10867-4280-4F73-99C4-A2DD357C6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0651" y="1436701"/>
            <a:ext cx="2384155" cy="3222194"/>
          </a:xfrm>
          <a:prstGeom prst="rect">
            <a:avLst/>
          </a:prstGeom>
        </p:spPr>
      </p:pic>
      <p:pic>
        <p:nvPicPr>
          <p:cNvPr id="6" name="Picture 5" descr="A red x and a circle with blue text&#10;&#10;AI-generated content may be incorrect.">
            <a:extLst>
              <a:ext uri="{FF2B5EF4-FFF2-40B4-BE49-F238E27FC236}">
                <a16:creationId xmlns:a16="http://schemas.microsoft.com/office/drawing/2014/main" id="{BB1132A2-6FF5-1C45-0826-5CB2204FD7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4496" y="1449980"/>
            <a:ext cx="2388191" cy="3219450"/>
          </a:xfrm>
          <a:prstGeom prst="rect">
            <a:avLst/>
          </a:prstGeom>
        </p:spPr>
      </p:pic>
      <p:pic>
        <p:nvPicPr>
          <p:cNvPr id="7" name="Picture 6" descr="A hand with a black top&#10;&#10;AI-generated content may be incorrect.">
            <a:extLst>
              <a:ext uri="{FF2B5EF4-FFF2-40B4-BE49-F238E27FC236}">
                <a16:creationId xmlns:a16="http://schemas.microsoft.com/office/drawing/2014/main" id="{FABE028D-918A-C073-68F8-58AF0473AC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25" y="1435893"/>
            <a:ext cx="2402237" cy="3223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9606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3CEFC-7ADA-3A1C-1A11-605691535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0" dirty="0" err="1">
                <a:latin typeface="Aptos Display"/>
              </a:rPr>
              <a:t>Gêm</a:t>
            </a:r>
            <a:r>
              <a:rPr lang="en-GB" sz="3600" b="0" dirty="0">
                <a:latin typeface="Aptos Display"/>
              </a:rPr>
              <a:t> </a:t>
            </a:r>
            <a:r>
              <a:rPr lang="en-GB" sz="3600" b="0" dirty="0" err="1">
                <a:latin typeface="Aptos Display"/>
              </a:rPr>
              <a:t>bwyd</a:t>
            </a:r>
            <a:r>
              <a:rPr lang="en-GB" sz="3600" b="0" dirty="0">
                <a:latin typeface="Aptos Display"/>
              </a:rPr>
              <a:t> a </a:t>
            </a:r>
            <a:r>
              <a:rPr lang="en-GB" sz="3600" b="0" dirty="0" err="1">
                <a:latin typeface="Aptos Display"/>
              </a:rPr>
              <a:t>diod</a:t>
            </a:r>
            <a:r>
              <a:rPr lang="en-GB" sz="3600" b="0" dirty="0">
                <a:latin typeface="Aptos Display"/>
              </a:rPr>
              <a:t> </a:t>
            </a:r>
            <a:endParaRPr lang="en-GB" sz="3600" dirty="0">
              <a:latin typeface="Aptos Display"/>
            </a:endParaRPr>
          </a:p>
        </p:txBody>
      </p:sp>
      <p:pic>
        <p:nvPicPr>
          <p:cNvPr id="4" name="Content Placeholder 3" descr="A screenshot of a game&#10;&#10;AI-generated content may be incorrect.">
            <a:extLst>
              <a:ext uri="{FF2B5EF4-FFF2-40B4-BE49-F238E27FC236}">
                <a16:creationId xmlns:a16="http://schemas.microsoft.com/office/drawing/2014/main" id="{7D7C5589-F73C-3CCA-2C50-0FB97A472A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67058" y="983171"/>
            <a:ext cx="8119196" cy="5588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0919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5A036F-9975-4D7C-8141-77791C714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90405AB-F9EB-0014-6489-03A19F0D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5888" y="497392"/>
            <a:ext cx="1116624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" name="Content Placeholder 9" descr="A chart of food and drinks&#10;&#10;AI-generated content may be incorrect.">
            <a:extLst>
              <a:ext uri="{FF2B5EF4-FFF2-40B4-BE49-F238E27FC236}">
                <a16:creationId xmlns:a16="http://schemas.microsoft.com/office/drawing/2014/main" id="{7D668D58-EC36-9EF8-B130-3B51B441FE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346" y="163456"/>
            <a:ext cx="11786082" cy="6247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589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C32CD27-7027-AB2B-38F1-71C08EB84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 descr="A picture of food and drinks&#10;&#10;AI-generated content may be incorrect.">
            <a:extLst>
              <a:ext uri="{FF2B5EF4-FFF2-40B4-BE49-F238E27FC236}">
                <a16:creationId xmlns:a16="http://schemas.microsoft.com/office/drawing/2014/main" id="{168E5C4A-B089-0E89-E256-36C7F58C23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31" r="-3" b="35"/>
          <a:stretch>
            <a:fillRect/>
          </a:stretch>
        </p:blipFill>
        <p:spPr>
          <a:xfrm>
            <a:off x="517869" y="508091"/>
            <a:ext cx="4221911" cy="5837918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6DD38CD-CFFE-4ABA-3DC8-01ED90559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4611" y="508090"/>
            <a:ext cx="6186474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0098A4B-7C05-B72D-33D6-55185EE6D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536" y="2578608"/>
            <a:ext cx="6236208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err="1">
                <a:latin typeface="Aptos Display"/>
              </a:rPr>
              <a:t>Cardiau</a:t>
            </a:r>
            <a:r>
              <a:rPr lang="en-US" sz="4000" b="1" dirty="0">
                <a:latin typeface="Aptos Display"/>
              </a:rPr>
              <a:t> </a:t>
            </a:r>
            <a:r>
              <a:rPr lang="en-US" sz="4000" b="1" err="1">
                <a:latin typeface="Aptos Display"/>
              </a:rPr>
              <a:t>fflach</a:t>
            </a:r>
            <a:endParaRPr lang="en-US" sz="4000" b="1"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2992579607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GestaltVTI</vt:lpstr>
      <vt:lpstr>Tasg 1: </vt:lpstr>
      <vt:lpstr>Cyfarwyddiadau ar gyfer T.A </vt:lpstr>
      <vt:lpstr>PowerPoint Presentation</vt:lpstr>
      <vt:lpstr>PowerPoint Presentation</vt:lpstr>
      <vt:lpstr>Darllena y cyfarwyddiadau hyn i'r plant.</vt:lpstr>
      <vt:lpstr>PowerPoint Presentation</vt:lpstr>
      <vt:lpstr>PowerPoint Presentation</vt:lpstr>
      <vt:lpstr>Gêm bwyd a diod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356</cp:revision>
  <dcterms:created xsi:type="dcterms:W3CDTF">2025-09-24T12:45:37Z</dcterms:created>
  <dcterms:modified xsi:type="dcterms:W3CDTF">2025-09-28T15:49:39Z</dcterms:modified>
</cp:coreProperties>
</file>