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49" autoAdjust="0"/>
    <p:restoredTop sz="94689" autoAdjust="0"/>
  </p:normalViewPr>
  <p:slideViewPr>
    <p:cSldViewPr snapToGrid="0" snapToObjects="1" showGuides="1">
      <p:cViewPr>
        <p:scale>
          <a:sx n="20" d="100"/>
          <a:sy n="20" d="100"/>
        </p:scale>
        <p:origin x="948" y="15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11/18/2025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11/18/2025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hyperlink" Target="https://www.nimh.nih.gov/health/topics/schizophrenia#hts-intro" TargetMode="External"/><Relationship Id="rId3" Type="http://schemas.openxmlformats.org/officeDocument/2006/relationships/hyperlink" Target="https://doi.org/10.1093/oso/9780195380095.001.0001" TargetMode="External"/><Relationship Id="rId7" Type="http://schemas.openxmlformats.org/officeDocument/2006/relationships/hyperlink" Target="https://www.nhs.uk/mental-health/conditions/schizophrenia/overview/" TargetMode="External"/><Relationship Id="rId2" Type="http://schemas.openxmlformats.org/officeDocument/2006/relationships/hyperlink" Target="https://doi.org/10.1002/ajmg.b.32159" TargetMode="External"/><Relationship Id="rId1" Type="http://schemas.openxmlformats.org/officeDocument/2006/relationships/slideLayout" Target="../slideLayouts/slideLayout11.xml"/><Relationship Id="rId6" Type="http://schemas.openxmlformats.org/officeDocument/2006/relationships/hyperlink" Target="https://mentalhealth-uk.org/help-and-information/conditions/schizophrenia/causes/" TargetMode="External"/><Relationship Id="rId11" Type="http://schemas.openxmlformats.org/officeDocument/2006/relationships/hyperlink" Target="https://icd.who.int/browse/2025-01/mms/en#1683919430" TargetMode="External"/><Relationship Id="rId5" Type="http://schemas.openxmlformats.org/officeDocument/2006/relationships/hyperlink" Target="https://livingwithschizophreniauk.org/facts-and-figures/" TargetMode="External"/><Relationship Id="rId10" Type="http://schemas.openxmlformats.org/officeDocument/2006/relationships/hyperlink" Target="https://doi.org/10.1007/978-3-030-27275-3" TargetMode="External"/><Relationship Id="rId4" Type="http://schemas.openxmlformats.org/officeDocument/2006/relationships/hyperlink" Target="https://doi.org/10.1038/s41380-019-0575-1" TargetMode="External"/><Relationship Id="rId9" Type="http://schemas.openxmlformats.org/officeDocument/2006/relationships/hyperlink" Target="https://www.nice.org.uk/guidance/cg1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2318083" y="12713408"/>
            <a:ext cx="40987579" cy="4680687"/>
          </a:xfrm>
        </p:spPr>
        <p:txBody>
          <a:bodyPr>
            <a:normAutofit fontScale="90000"/>
          </a:bodyPr>
          <a:lstStyle/>
          <a:p>
            <a:pPr algn="l"/>
            <a:br>
              <a:rPr lang="en-GB" sz="3200" b="1" dirty="0">
                <a:effectLst/>
                <a:ea typeface="Aptos" panose="020B0004020202020204" pitchFamily="34" charset="0"/>
              </a:rPr>
            </a:br>
            <a:br>
              <a:rPr lang="en-GB" sz="3200" dirty="0"/>
            </a:br>
            <a:r>
              <a:rPr lang="en-GB" sz="5300" dirty="0">
                <a:latin typeface="Arial" panose="020B0604020202020204" pitchFamily="34" charset="0"/>
                <a:cs typeface="Arial" panose="020B0604020202020204" pitchFamily="34" charset="0"/>
              </a:rPr>
              <a:t>Student name:  Cosmin Barbu</a:t>
            </a:r>
            <a:br>
              <a:rPr lang="en-GB" sz="5300" dirty="0">
                <a:latin typeface="Arial" panose="020B0604020202020204" pitchFamily="34" charset="0"/>
                <a:cs typeface="Arial" panose="020B0604020202020204" pitchFamily="34" charset="0"/>
              </a:rPr>
            </a:br>
            <a:r>
              <a:rPr lang="en-GB" sz="5300" dirty="0">
                <a:latin typeface="Arial" panose="020B0604020202020204" pitchFamily="34" charset="0"/>
                <a:cs typeface="Arial" panose="020B0604020202020204" pitchFamily="34" charset="0"/>
              </a:rPr>
              <a:t>	</a:t>
            </a:r>
            <a:br>
              <a:rPr lang="en-GB" sz="5300" dirty="0">
                <a:latin typeface="Arial" panose="020B0604020202020204" pitchFamily="34" charset="0"/>
                <a:cs typeface="Arial" panose="020B0604020202020204" pitchFamily="34" charset="0"/>
              </a:rPr>
            </a:br>
            <a:r>
              <a:rPr lang="en-GB" sz="5300" dirty="0">
                <a:latin typeface="Arial" panose="020B0604020202020204" pitchFamily="34" charset="0"/>
                <a:cs typeface="Arial" panose="020B0604020202020204" pitchFamily="34" charset="0"/>
              </a:rPr>
              <a:t>Student number: 2318292</a:t>
            </a:r>
            <a:br>
              <a:rPr lang="en-GB" sz="5300" dirty="0">
                <a:latin typeface="Arial" panose="020B0604020202020204" pitchFamily="34" charset="0"/>
                <a:cs typeface="Arial" panose="020B0604020202020204" pitchFamily="34" charset="0"/>
              </a:rPr>
            </a:br>
            <a:br>
              <a:rPr lang="en-GB" sz="5300" dirty="0">
                <a:latin typeface="Arial" panose="020B0604020202020204" pitchFamily="34" charset="0"/>
                <a:cs typeface="Arial" panose="020B0604020202020204" pitchFamily="34" charset="0"/>
              </a:rPr>
            </a:br>
            <a:r>
              <a:rPr lang="en-GB" sz="5300" dirty="0">
                <a:latin typeface="Arial" panose="020B0604020202020204" pitchFamily="34" charset="0"/>
                <a:cs typeface="Arial" panose="020B0604020202020204" pitchFamily="34" charset="0"/>
              </a:rPr>
              <a:t>Lecturer name: Farah Wiita</a:t>
            </a:r>
            <a:br>
              <a:rPr lang="en-GB" sz="5400" dirty="0"/>
            </a:br>
            <a:endParaRPr lang="en-GB" sz="5400" dirty="0"/>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 1</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053" y="310894"/>
            <a:ext cx="15706028" cy="6282411"/>
          </a:xfrm>
          <a:prstGeom prst="rect">
            <a:avLst/>
          </a:prstGeom>
          <a:noFill/>
          <a:extLst>
            <a:ext uri="{909E8E84-426E-40DD-AFC4-6F175D3DCCD1}">
              <a14:hiddenFill xmlns:a14="http://schemas.microsoft.com/office/drawing/2010/main">
                <a:solidFill>
                  <a:srgbClr val="FFFFFF"/>
                </a:solidFill>
              </a14:hiddenFill>
            </a:ext>
          </a:extLst>
        </p:spPr>
      </p:pic>
      <p:sp>
        <p:nvSpPr>
          <p:cNvPr id="6" name="Subtitle 5">
            <a:extLst>
              <a:ext uri="{FF2B5EF4-FFF2-40B4-BE49-F238E27FC236}">
                <a16:creationId xmlns:a16="http://schemas.microsoft.com/office/drawing/2014/main" id="{3C29872C-9C7A-B593-B22B-8E68E2AB420F}"/>
              </a:ext>
            </a:extLst>
          </p:cNvPr>
          <p:cNvSpPr>
            <a:spLocks noGrp="1"/>
          </p:cNvSpPr>
          <p:nvPr>
            <p:ph type="subTitle" idx="1"/>
          </p:nvPr>
        </p:nvSpPr>
        <p:spPr>
          <a:xfrm>
            <a:off x="5919536" y="19359214"/>
            <a:ext cx="32918400" cy="7947658"/>
          </a:xfrm>
        </p:spPr>
        <p:txBody>
          <a:bodyPr/>
          <a:lstStyle/>
          <a:p>
            <a:r>
              <a:rPr lang="en-GB" sz="8000" dirty="0">
                <a:latin typeface="Arial" panose="020B0604020202020204" pitchFamily="34" charset="0"/>
                <a:cs typeface="Arial" panose="020B0604020202020204" pitchFamily="34" charset="0"/>
              </a:rPr>
              <a:t>Poster Presentation</a:t>
            </a:r>
          </a:p>
          <a:p>
            <a:r>
              <a:rPr lang="en-GB" sz="8000" dirty="0">
                <a:latin typeface="Arial" panose="020B0604020202020204" pitchFamily="34" charset="0"/>
                <a:cs typeface="Arial" panose="020B0604020202020204" pitchFamily="34" charset="0"/>
              </a:rPr>
              <a:t>Mental, behavioural or neurodevelopmental disorder</a:t>
            </a:r>
          </a:p>
          <a:p>
            <a:r>
              <a:rPr lang="en-GB" sz="8000" dirty="0">
                <a:latin typeface="Arial" panose="020B0604020202020204" pitchFamily="34" charset="0"/>
                <a:cs typeface="Arial" panose="020B0604020202020204" pitchFamily="34" charset="0"/>
              </a:rPr>
              <a:t>6A20 Schizophrenia</a:t>
            </a:r>
          </a:p>
          <a:p>
            <a:endParaRPr lang="en-GB" dirty="0"/>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20561" y="7706057"/>
            <a:ext cx="10056813" cy="9344074"/>
          </a:xfrm>
        </p:spPr>
        <p:txBody>
          <a:bodyPr/>
          <a:lstStyle/>
          <a:p>
            <a:r>
              <a:rPr lang="en-GB" sz="4800" dirty="0">
                <a:latin typeface="Aptos" panose="020B0004020202020204" pitchFamily="34" charset="0"/>
                <a:cs typeface="Arial" panose="020B0604020202020204" pitchFamily="34" charset="0"/>
              </a:rPr>
              <a:t>Schizophrenia is a long-term, severe mental illness that affects how a person thinks, feels, and behaves, causing them to have difficulty distinguishing reality from their own thoughts </a:t>
            </a:r>
            <a:r>
              <a:rPr lang="en-GB" sz="4800" dirty="0">
                <a:latin typeface="Aptos" panose="020B0004020202020204" pitchFamily="34" charset="0"/>
              </a:rPr>
              <a:t>(Living With Schizophrenia, 2017)</a:t>
            </a:r>
            <a:endParaRPr lang="en-GB" sz="4800" dirty="0">
              <a:latin typeface="Aptos" panose="020B0004020202020204" pitchFamily="34" charset="0"/>
              <a:cs typeface="Arial" panose="020B0604020202020204" pitchFamily="34" charset="0"/>
            </a:endParaRPr>
          </a:p>
          <a:p>
            <a:pPr marL="171450" indent="-171450">
              <a:buFont typeface="Arial" panose="020B0604020202020204" pitchFamily="34" charset="0"/>
              <a:buChar char="•"/>
            </a:pPr>
            <a:r>
              <a:rPr lang="en-GB" sz="4800" dirty="0">
                <a:latin typeface="Aptos" panose="020B0004020202020204" pitchFamily="34" charset="0"/>
                <a:cs typeface="Arial" panose="020B0604020202020204" pitchFamily="34" charset="0"/>
              </a:rPr>
              <a:t>Approximately 1 in 100 people</a:t>
            </a:r>
          </a:p>
          <a:p>
            <a:pPr marL="171450" indent="-171450">
              <a:buFont typeface="Arial" panose="020B0604020202020204" pitchFamily="34" charset="0"/>
              <a:buChar char="•"/>
            </a:pPr>
            <a:r>
              <a:rPr lang="en-GB" sz="4800" dirty="0">
                <a:latin typeface="Aptos" panose="020B0004020202020204" pitchFamily="34" charset="0"/>
                <a:cs typeface="Arial" panose="020B0604020202020204" pitchFamily="34" charset="0"/>
              </a:rPr>
              <a:t>Receiving treatment: roughly 220,000 people in UK (NHS, 2025)</a:t>
            </a: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u="none" dirty="0">
                <a:latin typeface="Aptos" panose="020B0004020202020204" pitchFamily="34" charset="0"/>
              </a:rPr>
              <a:t>Introduction</a:t>
            </a:r>
            <a:r>
              <a:rPr lang="en-GB" sz="4800" dirty="0">
                <a:latin typeface="Aptos" panose="020B0004020202020204" pitchFamily="34" charset="0"/>
              </a:rPr>
              <a:t>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393483" y="15158929"/>
            <a:ext cx="10048874" cy="17764841"/>
          </a:xfrm>
        </p:spPr>
        <p:txBody>
          <a:bodyPr/>
          <a:lstStyle/>
          <a:p>
            <a:pPr algn="ctr"/>
            <a:r>
              <a:rPr lang="en-GB" sz="4800" b="1" dirty="0">
                <a:latin typeface="Aptos" panose="020B0004020202020204" pitchFamily="34" charset="0"/>
                <a:cs typeface="Arial" panose="020B0604020202020204" pitchFamily="34" charset="0"/>
              </a:rPr>
              <a:t>Historical perspectives and treatments </a:t>
            </a:r>
          </a:p>
          <a:p>
            <a:pPr algn="ctr"/>
            <a:endParaRPr lang="en-GB" sz="4800" b="1" dirty="0">
              <a:latin typeface="Aptos" panose="020B0004020202020204" pitchFamily="34" charset="0"/>
              <a:cs typeface="Arial" panose="020B0604020202020204" pitchFamily="34" charset="0"/>
            </a:endParaRPr>
          </a:p>
          <a:p>
            <a:endParaRPr lang="en-GB" sz="4800" b="1" dirty="0">
              <a:latin typeface="Aptos" panose="020B0004020202020204" pitchFamily="34" charset="0"/>
              <a:cs typeface="Arial" panose="020B0604020202020204" pitchFamily="34" charset="0"/>
            </a:endParaRPr>
          </a:p>
          <a:p>
            <a:endParaRPr lang="en-GB" sz="4800" b="1" dirty="0">
              <a:latin typeface="Aptos" panose="020B0004020202020204" pitchFamily="34" charset="0"/>
              <a:cs typeface="Arial" panose="020B0604020202020204" pitchFamily="34" charset="0"/>
            </a:endParaRPr>
          </a:p>
          <a:p>
            <a:r>
              <a:rPr lang="en-GB" sz="4800" dirty="0">
                <a:latin typeface="Aptos" panose="020B0004020202020204" pitchFamily="34" charset="0"/>
                <a:cs typeface="Arial" panose="020B0604020202020204" pitchFamily="34" charset="0"/>
              </a:rPr>
              <a:t>Ancient times: Mental illness was often attributed to supernatural causes (Harding, 2024).</a:t>
            </a:r>
          </a:p>
          <a:p>
            <a:pPr marL="171450" indent="-171450">
              <a:buFont typeface="Arial" panose="020B0604020202020204" pitchFamily="34" charset="0"/>
              <a:buChar char="•"/>
            </a:pPr>
            <a:r>
              <a:rPr lang="en-GB" sz="4800" dirty="0">
                <a:latin typeface="Aptos" panose="020B0004020202020204" pitchFamily="34" charset="0"/>
                <a:cs typeface="Arial" panose="020B0604020202020204" pitchFamily="34" charset="0"/>
              </a:rPr>
              <a:t>exorcisms and even trepanation</a:t>
            </a:r>
            <a:endParaRPr lang="en-GB" sz="4800" dirty="0">
              <a:solidFill>
                <a:srgbClr val="FF0000"/>
              </a:solidFill>
              <a:latin typeface="Aptos" panose="020B0004020202020204" pitchFamily="34" charset="0"/>
              <a:cs typeface="Arial" panose="020B0604020202020204" pitchFamily="34" charset="0"/>
            </a:endParaRPr>
          </a:p>
          <a:p>
            <a:pPr marL="171450" indent="-171450">
              <a:buFont typeface="Arial" panose="020B0604020202020204" pitchFamily="34" charset="0"/>
              <a:buChar char="•"/>
            </a:pPr>
            <a:r>
              <a:rPr lang="en-GB" sz="4800" dirty="0">
                <a:latin typeface="Aptos" panose="020B0004020202020204" pitchFamily="34" charset="0"/>
                <a:cs typeface="Arial" panose="020B0604020202020204" pitchFamily="34" charset="0"/>
              </a:rPr>
              <a:t>19th century: Psychiatry emerged as a medical discipline. Emil Kraepelin classified schizophrenia as dementia praecox</a:t>
            </a:r>
          </a:p>
          <a:p>
            <a:pPr marL="171450" indent="-171450">
              <a:buFont typeface="Arial" panose="020B0604020202020204" pitchFamily="34" charset="0"/>
              <a:buChar char="•"/>
            </a:pPr>
            <a:r>
              <a:rPr lang="en-GB" sz="4800" dirty="0">
                <a:latin typeface="Aptos" panose="020B0004020202020204" pitchFamily="34" charset="0"/>
                <a:cs typeface="Arial" panose="020B0604020202020204" pitchFamily="34" charset="0"/>
              </a:rPr>
              <a:t>Eugen Bleuler coined the term schizophrenia in 1908</a:t>
            </a:r>
          </a:p>
          <a:p>
            <a:pPr marL="171450" indent="-171450">
              <a:buFont typeface="Arial" panose="020B0604020202020204" pitchFamily="34" charset="0"/>
              <a:buChar char="•"/>
            </a:pPr>
            <a:r>
              <a:rPr lang="en-GB" sz="4800" dirty="0">
                <a:latin typeface="Aptos" panose="020B0004020202020204" pitchFamily="34" charset="0"/>
                <a:cs typeface="Arial" panose="020B0604020202020204" pitchFamily="34" charset="0"/>
              </a:rPr>
              <a:t>Modern era: Introduction of antipsychotic medications in the 1950s revolutionised care, enabling community treatment rather than lifelong institutionalisation.</a:t>
            </a:r>
            <a:endParaRPr lang="en-GB" sz="4800" dirty="0">
              <a:solidFill>
                <a:srgbClr val="FF0000"/>
              </a:solidFill>
              <a:latin typeface="Aptos" panose="020B0004020202020204" pitchFamily="34" charset="0"/>
              <a:cs typeface="Arial" panose="020B06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26628820"/>
          </a:xfrm>
        </p:spPr>
        <p:txBody>
          <a:bodyPr/>
          <a:lstStyle/>
          <a:p>
            <a:r>
              <a:rPr lang="en-GB" sz="4800" u="none" dirty="0">
                <a:latin typeface="Aptos" panose="020B0004020202020204" pitchFamily="34" charset="0"/>
              </a:rPr>
              <a:t>Current services and treatments </a:t>
            </a:r>
          </a:p>
          <a:p>
            <a:pPr algn="l"/>
            <a:endParaRPr lang="en-GB" sz="4800" u="none" dirty="0">
              <a:latin typeface="Aptos" panose="020B0004020202020204" pitchFamily="34" charset="0"/>
            </a:endParaRPr>
          </a:p>
          <a:p>
            <a:pPr algn="l"/>
            <a:endParaRPr lang="en-GB" sz="4800" u="none" dirty="0">
              <a:latin typeface="Aptos" panose="020B0004020202020204" pitchFamily="34" charset="0"/>
            </a:endParaRPr>
          </a:p>
          <a:p>
            <a:pPr algn="l"/>
            <a:endParaRPr lang="en-GB" sz="4800" u="none" dirty="0">
              <a:latin typeface="Aptos" panose="020B0004020202020204" pitchFamily="34" charset="0"/>
            </a:endParaRPr>
          </a:p>
          <a:p>
            <a:pPr algn="l"/>
            <a:endParaRPr lang="en-GB" sz="4800" u="none" dirty="0">
              <a:latin typeface="Aptos" panose="020B0004020202020204" pitchFamily="34" charset="0"/>
            </a:endParaRPr>
          </a:p>
          <a:p>
            <a:pPr algn="l"/>
            <a:endParaRPr lang="en-GB" sz="4800" u="none" dirty="0">
              <a:latin typeface="Aptos" panose="020B0004020202020204" pitchFamily="34" charset="0"/>
            </a:endParaRPr>
          </a:p>
          <a:p>
            <a:r>
              <a:rPr lang="en-GB" sz="4800" u="none" dirty="0">
                <a:latin typeface="Aptos" panose="020B0004020202020204" pitchFamily="34" charset="0"/>
              </a:rPr>
              <a:t>Medical Treatments</a:t>
            </a:r>
          </a:p>
          <a:p>
            <a:pPr marL="685800" indent="-685800" algn="l">
              <a:buFont typeface="Arial" panose="020B0604020202020204" pitchFamily="34" charset="0"/>
              <a:buChar char="•"/>
            </a:pPr>
            <a:r>
              <a:rPr lang="en-GB" sz="4800" b="0" u="none" dirty="0">
                <a:latin typeface="Aptos" panose="020B0004020202020204" pitchFamily="34" charset="0"/>
              </a:rPr>
              <a:t>Antipsychotic Medication</a:t>
            </a:r>
            <a:endParaRPr lang="en-GB" sz="4800" b="0" u="none" dirty="0">
              <a:solidFill>
                <a:srgbClr val="FF0000"/>
              </a:solidFill>
              <a:latin typeface="Aptos" panose="020B0004020202020204" pitchFamily="34" charset="0"/>
            </a:endParaRPr>
          </a:p>
          <a:p>
            <a:r>
              <a:rPr lang="en-GB" sz="4800" u="none" dirty="0">
                <a:latin typeface="Aptos" panose="020B0004020202020204" pitchFamily="34" charset="0"/>
              </a:rPr>
              <a:t>Psychological Therapies</a:t>
            </a:r>
          </a:p>
          <a:p>
            <a:pPr marL="685800" indent="-685800" algn="l">
              <a:buFont typeface="Arial" panose="020B0604020202020204" pitchFamily="34" charset="0"/>
              <a:buChar char="•"/>
            </a:pPr>
            <a:r>
              <a:rPr lang="en-GB" sz="4800" b="0" u="none" dirty="0">
                <a:latin typeface="Aptos" panose="020B0004020202020204" pitchFamily="34" charset="0"/>
              </a:rPr>
              <a:t>Cognitive Behavioural Therapy</a:t>
            </a:r>
          </a:p>
          <a:p>
            <a:pPr marL="685800" indent="-685800" algn="l">
              <a:buFont typeface="Arial" panose="020B0604020202020204" pitchFamily="34" charset="0"/>
              <a:buChar char="•"/>
            </a:pPr>
            <a:r>
              <a:rPr lang="en-GB" sz="4800" b="0" u="none" dirty="0">
                <a:latin typeface="Aptos" panose="020B0004020202020204" pitchFamily="34" charset="0"/>
              </a:rPr>
              <a:t>Arts Therapy</a:t>
            </a:r>
          </a:p>
          <a:p>
            <a:pPr algn="l"/>
            <a:r>
              <a:rPr lang="en-GB" sz="4800" b="0" u="none" dirty="0">
                <a:latin typeface="Aptos" panose="020B0004020202020204" pitchFamily="34" charset="0"/>
              </a:rPr>
              <a:t> (Taylor and Brumby, 2020)</a:t>
            </a:r>
          </a:p>
          <a:p>
            <a:pPr algn="l"/>
            <a:endParaRPr lang="en-GB" sz="4800" b="0" u="none" dirty="0">
              <a:latin typeface="Aptos" panose="020B0004020202020204" pitchFamily="34" charset="0"/>
            </a:endParaRPr>
          </a:p>
          <a:p>
            <a:r>
              <a:rPr lang="en-GB" sz="4800" u="none" dirty="0"/>
              <a:t>Community-Based Services</a:t>
            </a:r>
          </a:p>
          <a:p>
            <a:pPr marL="685800" indent="-685800" algn="l">
              <a:buFont typeface="Arial" panose="020B0604020202020204" pitchFamily="34" charset="0"/>
              <a:buChar char="•"/>
            </a:pPr>
            <a:r>
              <a:rPr lang="en-GB" sz="4800" b="0" u="none" dirty="0">
                <a:latin typeface="Aptos" panose="020B0004020202020204" pitchFamily="34" charset="0"/>
              </a:rPr>
              <a:t>Community Mental Health Teams</a:t>
            </a:r>
          </a:p>
          <a:p>
            <a:pPr marL="685800" indent="-685800" algn="l">
              <a:buFont typeface="Arial" panose="020B0604020202020204" pitchFamily="34" charset="0"/>
              <a:buChar char="•"/>
            </a:pPr>
            <a:r>
              <a:rPr lang="en-GB" sz="4800" b="0" u="none" dirty="0">
                <a:latin typeface="Aptos" panose="020B0004020202020204" pitchFamily="34" charset="0"/>
              </a:rPr>
              <a:t>Early Intervention (EI) Teams</a:t>
            </a:r>
          </a:p>
          <a:p>
            <a:pPr marL="685800" indent="-685800" algn="l">
              <a:buFont typeface="Arial" panose="020B0604020202020204" pitchFamily="34" charset="0"/>
              <a:buChar char="•"/>
            </a:pPr>
            <a:r>
              <a:rPr lang="en-GB" sz="4800" b="0" u="none" dirty="0">
                <a:latin typeface="Aptos" panose="020B0004020202020204" pitchFamily="34" charset="0"/>
              </a:rPr>
              <a:t>Crisis Resolution/Home Treatment Teams (Goldstein et al., 2013)</a:t>
            </a:r>
          </a:p>
          <a:p>
            <a:pPr algn="l"/>
            <a:endParaRPr lang="en-GB" sz="4800" b="0" u="none" dirty="0">
              <a:latin typeface="Aptos" panose="020B0004020202020204" pitchFamily="34" charset="0"/>
            </a:endParaRPr>
          </a:p>
          <a:p>
            <a:pPr algn="l"/>
            <a:endParaRPr lang="en-GB" sz="4800" b="0" u="none" dirty="0">
              <a:latin typeface="Aptos" panose="020B0004020202020204" pitchFamily="34" charset="0"/>
            </a:endParaRPr>
          </a:p>
          <a:p>
            <a:r>
              <a:rPr lang="en-GB" sz="4800" u="none" dirty="0">
                <a:latin typeface="Aptos" panose="020B0004020202020204" pitchFamily="34" charset="0"/>
              </a:rPr>
              <a:t>Care Programme Approach</a:t>
            </a:r>
          </a:p>
          <a:p>
            <a:pPr marL="685800" indent="-685800" algn="l">
              <a:buFont typeface="Arial" panose="020B0604020202020204" pitchFamily="34" charset="0"/>
              <a:buChar char="•"/>
            </a:pPr>
            <a:r>
              <a:rPr lang="en-GB" sz="4800" b="0" u="none" dirty="0">
                <a:latin typeface="Aptos" panose="020B0004020202020204" pitchFamily="34" charset="0"/>
              </a:rPr>
              <a:t>Supported Living &amp; Step-Down Services for those transitioning from hospital to community care. </a:t>
            </a:r>
          </a:p>
          <a:p>
            <a:pPr marL="685800" indent="-685800" algn="l">
              <a:buFont typeface="Arial" panose="020B0604020202020204" pitchFamily="34" charset="0"/>
              <a:buChar char="•"/>
            </a:pPr>
            <a:r>
              <a:rPr lang="en-GB" sz="4800" b="0" u="none" dirty="0">
                <a:latin typeface="Aptos" panose="020B0004020202020204" pitchFamily="34" charset="0"/>
              </a:rPr>
              <a:t>Employment and Education Support through Individual Placement and Support programmes. </a:t>
            </a:r>
          </a:p>
          <a:p>
            <a:pPr marL="685800" indent="-685800" algn="l">
              <a:buFont typeface="Arial" panose="020B0604020202020204" pitchFamily="34" charset="0"/>
              <a:buChar char="•"/>
            </a:pPr>
            <a:r>
              <a:rPr lang="en-GB" sz="4800" b="0" u="none" dirty="0">
                <a:latin typeface="Aptos" panose="020B0004020202020204" pitchFamily="34" charset="0"/>
              </a:rPr>
              <a:t>Charities and Peer Support </a:t>
            </a:r>
          </a:p>
          <a:p>
            <a:pPr algn="l"/>
            <a:r>
              <a:rPr lang="en-GB" sz="4800" b="0" u="none" dirty="0">
                <a:latin typeface="Aptos" panose="020B0004020202020204" pitchFamily="34" charset="0"/>
              </a:rPr>
              <a:t>  (WHO, 2025)</a:t>
            </a:r>
          </a:p>
          <a:p>
            <a:pPr algn="l"/>
            <a:endParaRPr lang="en-GB" sz="4800" u="none" dirty="0">
              <a:latin typeface="Aptos" panose="020B00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2492982"/>
          </a:xfrm>
        </p:spPr>
        <p:txBody>
          <a:bodyPr/>
          <a:lstStyle/>
          <a:p>
            <a:r>
              <a:rPr lang="en-GB" sz="4800" u="none" dirty="0">
                <a:latin typeface="Aptos" panose="020B0004020202020204" pitchFamily="34" charset="0"/>
              </a:rPr>
              <a:t>Recommendations</a:t>
            </a:r>
          </a:p>
          <a:p>
            <a:endParaRPr lang="en-GB" dirty="0"/>
          </a:p>
          <a:p>
            <a:endParaRPr lang="en-GB" sz="4800" dirty="0">
              <a:latin typeface="Aptos" panose="020B0004020202020204" pitchFamily="34" charset="0"/>
            </a:endParaRP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019364"/>
            <a:ext cx="10047018" cy="21008293"/>
          </a:xfrm>
        </p:spPr>
        <p:txBody>
          <a:bodyPr/>
          <a:lstStyle/>
          <a:p>
            <a:pPr marL="685800" indent="-685800">
              <a:buFont typeface="Arial" panose="020B0604020202020204" pitchFamily="34" charset="0"/>
              <a:buChar char="•"/>
            </a:pPr>
            <a:endParaRPr lang="en-GB" sz="4800" dirty="0">
              <a:latin typeface="Aptos" panose="020B0004020202020204" pitchFamily="34" charset="0"/>
            </a:endParaRPr>
          </a:p>
          <a:p>
            <a:pPr marL="685800" indent="-685800">
              <a:buFont typeface="Arial" panose="020B0604020202020204" pitchFamily="34" charset="0"/>
              <a:buChar char="•"/>
            </a:pPr>
            <a:endParaRPr lang="en-GB" sz="4800" dirty="0">
              <a:latin typeface="Aptos" panose="020B0004020202020204" pitchFamily="34" charset="0"/>
            </a:endParaRPr>
          </a:p>
          <a:p>
            <a:pPr marL="685800" indent="-685800">
              <a:buFont typeface="Arial" panose="020B0604020202020204" pitchFamily="34" charset="0"/>
              <a:buChar char="•"/>
            </a:pPr>
            <a:endParaRPr lang="en-GB" sz="4800" dirty="0">
              <a:latin typeface="Aptos" panose="020B0004020202020204" pitchFamily="34" charset="0"/>
            </a:endParaRPr>
          </a:p>
          <a:p>
            <a:pPr marL="685800" indent="-685800">
              <a:buFont typeface="Arial" panose="020B0604020202020204" pitchFamily="34" charset="0"/>
              <a:buChar char="•"/>
            </a:pPr>
            <a:r>
              <a:rPr lang="en-GB" sz="4800" dirty="0">
                <a:latin typeface="Aptos" panose="020B0004020202020204" pitchFamily="34" charset="0"/>
              </a:rPr>
              <a:t>NICE emphasises person-centred care with shared decision making</a:t>
            </a:r>
          </a:p>
          <a:p>
            <a:pPr marL="685800" indent="-685800">
              <a:buFont typeface="Arial" panose="020B0604020202020204" pitchFamily="34" charset="0"/>
              <a:buChar char="•"/>
            </a:pPr>
            <a:r>
              <a:rPr lang="en-GB" sz="4800" dirty="0">
                <a:latin typeface="Aptos" panose="020B0004020202020204" pitchFamily="34" charset="0"/>
              </a:rPr>
              <a:t>Conduct a holistic, multidisciplinary assessment covering mental health symptoms</a:t>
            </a:r>
          </a:p>
          <a:p>
            <a:pPr marL="685800" indent="-685800">
              <a:buFont typeface="Arial" panose="020B0604020202020204" pitchFamily="34" charset="0"/>
              <a:buChar char="•"/>
            </a:pPr>
            <a:r>
              <a:rPr lang="en-GB" sz="4800" dirty="0">
                <a:latin typeface="Aptos" panose="020B0004020202020204" pitchFamily="34" charset="0"/>
              </a:rPr>
              <a:t>Offer Cognitive Behavioural Therapy (CBT) to all individuals</a:t>
            </a:r>
          </a:p>
          <a:p>
            <a:pPr marL="685800" indent="-685800">
              <a:buFont typeface="Arial" panose="020B0604020202020204" pitchFamily="34" charset="0"/>
              <a:buChar char="•"/>
            </a:pPr>
            <a:r>
              <a:rPr lang="en-GB" sz="4800" dirty="0">
                <a:latin typeface="Aptos" panose="020B0004020202020204" pitchFamily="34" charset="0"/>
              </a:rPr>
              <a:t>Provide family intervention for those in close contact with carers or relatives </a:t>
            </a:r>
          </a:p>
          <a:p>
            <a:pPr marL="685800" indent="-685800">
              <a:buFont typeface="Arial" panose="020B0604020202020204" pitchFamily="34" charset="0"/>
              <a:buChar char="•"/>
            </a:pPr>
            <a:r>
              <a:rPr lang="en-GB" sz="4800" dirty="0">
                <a:latin typeface="Aptos" panose="020B0004020202020204" pitchFamily="34" charset="0"/>
              </a:rPr>
              <a:t>Choose antipsychotic medication collaboratively, discussing side-effects, benefits, and individual preferences.</a:t>
            </a:r>
          </a:p>
          <a:p>
            <a:pPr marL="685800" indent="-685800">
              <a:buFont typeface="Arial" panose="020B0604020202020204" pitchFamily="34" charset="0"/>
              <a:buChar char="•"/>
            </a:pPr>
            <a:r>
              <a:rPr lang="en-GB" sz="4800" dirty="0">
                <a:latin typeface="Aptos" panose="020B0004020202020204" pitchFamily="34" charset="0"/>
              </a:rPr>
              <a:t>Promote social recovery through supported employment and education (NICE, 2024)</a:t>
            </a:r>
          </a:p>
          <a:p>
            <a:pPr marL="685800" indent="-685800">
              <a:buFont typeface="Arial" panose="020B0604020202020204" pitchFamily="34" charset="0"/>
              <a:buChar char="•"/>
            </a:pPr>
            <a:r>
              <a:rPr lang="en-GB" sz="4800" dirty="0">
                <a:latin typeface="Aptos" panose="020B0004020202020204" pitchFamily="34" charset="0"/>
              </a:rPr>
              <a:t>Ensure culturally sensitive care, recognising individual backgrounds, beliefs, and explanatory models of illness.</a:t>
            </a:r>
          </a:p>
          <a:p>
            <a:pPr>
              <a:spcAft>
                <a:spcPts val="1100"/>
              </a:spcAft>
            </a:pPr>
            <a:endParaRPr lang="en-GB" sz="4800" dirty="0">
              <a:effectLst/>
              <a:latin typeface="Aptos" panose="020B0004020202020204" pitchFamily="34" charset="0"/>
              <a:ea typeface="Century Schoolbook" panose="02040604050505020304" pitchFamily="18" charset="0"/>
            </a:endParaRP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22042" y="24297617"/>
            <a:ext cx="10047018" cy="923322"/>
          </a:xfrm>
        </p:spPr>
        <p:txBody>
          <a:bodyPr/>
          <a:lstStyle/>
          <a:p>
            <a:r>
              <a:rPr lang="en-GB" sz="4800" u="none"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17010" y="24780024"/>
            <a:ext cx="10052050" cy="7257349"/>
          </a:xfrm>
        </p:spPr>
        <p:txBody>
          <a:bodyPr/>
          <a:lstStyle/>
          <a:p>
            <a:r>
              <a:rPr lang="en-GB" sz="4800" dirty="0">
                <a:latin typeface="Aptos" panose="020B0004020202020204" pitchFamily="34" charset="0"/>
              </a:rPr>
              <a:t>Modern approaches emphasise recovery and personalised treatment plans for individuals. Continued research, awareness, and stigma reduction remain essential to ensure timely diagnosis and access to comprehensive care for all affected.</a:t>
            </a:r>
          </a:p>
          <a:p>
            <a:pPr>
              <a:spcAft>
                <a:spcPts val="1100"/>
              </a:spcAft>
            </a:pPr>
            <a:endParaRPr lang="en-GB" sz="4800" dirty="0">
              <a:effectLst/>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38715" y="15523511"/>
            <a:ext cx="10038659" cy="17303176"/>
          </a:xfrm>
        </p:spPr>
        <p:txBody>
          <a:bodyPr/>
          <a:lstStyle/>
          <a:p>
            <a:pPr algn="ctr"/>
            <a:r>
              <a:rPr lang="en-GB" sz="4800" b="1" kern="100" dirty="0">
                <a:effectLst/>
                <a:latin typeface="Aptos" panose="020B0004020202020204" pitchFamily="34" charset="0"/>
                <a:ea typeface="Aptos" panose="020B0004020202020204" pitchFamily="34" charset="0"/>
              </a:rPr>
              <a:t>Causes</a:t>
            </a:r>
          </a:p>
          <a:p>
            <a:pPr algn="ctr"/>
            <a:endParaRPr lang="en-GB" sz="4800" b="1" kern="100" dirty="0">
              <a:latin typeface="Aptos" panose="020B0004020202020204" pitchFamily="34" charset="0"/>
              <a:ea typeface="Aptos" panose="020B0004020202020204" pitchFamily="34" charset="0"/>
            </a:endParaRPr>
          </a:p>
          <a:p>
            <a:pPr algn="ctr"/>
            <a:endParaRPr lang="en-GB" sz="4800" b="1" kern="100" dirty="0">
              <a:effectLst/>
              <a:latin typeface="Aptos" panose="020B0004020202020204" pitchFamily="34" charset="0"/>
              <a:ea typeface="Aptos" panose="020B0004020202020204" pitchFamily="34" charset="0"/>
            </a:endParaRPr>
          </a:p>
          <a:p>
            <a:endParaRPr lang="en-GB" sz="4800" dirty="0">
              <a:latin typeface="Aptos" panose="020B0004020202020204" pitchFamily="34" charset="0"/>
              <a:cs typeface="Arial" panose="020B0604020202020204" pitchFamily="34" charset="0"/>
            </a:endParaRPr>
          </a:p>
          <a:p>
            <a:r>
              <a:rPr lang="en-GB" sz="4800" dirty="0">
                <a:latin typeface="Aptos" panose="020B0004020202020204" pitchFamily="34" charset="0"/>
                <a:cs typeface="Arial" panose="020B0604020202020204" pitchFamily="34" charset="0"/>
              </a:rPr>
              <a:t>🧬 Genetic Factors</a:t>
            </a:r>
          </a:p>
          <a:p>
            <a:r>
              <a:rPr lang="en-GB" sz="4800" dirty="0">
                <a:latin typeface="Aptos" panose="020B0004020202020204" pitchFamily="34" charset="0"/>
                <a:cs typeface="Arial" panose="020B0604020202020204" pitchFamily="34" charset="0"/>
              </a:rPr>
              <a:t>🧠 Brain &amp; Neurodevelopmental Factors</a:t>
            </a:r>
          </a:p>
          <a:p>
            <a:r>
              <a:rPr lang="en-GB" sz="4800" b="1" dirty="0">
                <a:latin typeface="Aptos" panose="020B0004020202020204" pitchFamily="34" charset="0"/>
              </a:rPr>
              <a:t>🌱 </a:t>
            </a:r>
            <a:r>
              <a:rPr lang="en-GB" sz="4800" dirty="0">
                <a:latin typeface="Aptos" panose="020B0004020202020204" pitchFamily="34" charset="0"/>
                <a:cs typeface="Arial" panose="020B0604020202020204" pitchFamily="34" charset="0"/>
              </a:rPr>
              <a:t>Developmental / Environmental Triggers  (Mental Health UK, 2019)</a:t>
            </a:r>
            <a:endParaRPr lang="en-GB" sz="4800" b="1" kern="100" dirty="0">
              <a:latin typeface="Aptos" panose="020B0004020202020204" pitchFamily="34" charset="0"/>
              <a:ea typeface="Aptos" panose="020B0004020202020204" pitchFamily="34" charset="0"/>
            </a:endParaRPr>
          </a:p>
          <a:p>
            <a:pPr algn="ctr"/>
            <a:r>
              <a:rPr lang="en-GB" sz="4800" b="1" kern="100" dirty="0">
                <a:effectLst/>
                <a:latin typeface="Aptos" panose="020B0004020202020204" pitchFamily="34" charset="0"/>
                <a:ea typeface="Aptos" panose="020B0004020202020204" pitchFamily="34" charset="0"/>
              </a:rPr>
              <a:t>Symptoms</a:t>
            </a:r>
          </a:p>
          <a:p>
            <a:pPr algn="ctr"/>
            <a:endParaRPr lang="en-GB" sz="4800" b="1" kern="100" dirty="0">
              <a:latin typeface="Aptos" panose="020B0004020202020204" pitchFamily="34" charset="0"/>
              <a:ea typeface="Aptos" panose="020B0004020202020204" pitchFamily="34" charset="0"/>
            </a:endParaRPr>
          </a:p>
          <a:p>
            <a:pPr algn="ctr"/>
            <a:endParaRPr lang="en-GB" sz="4800" b="1" kern="100" dirty="0">
              <a:effectLst/>
              <a:latin typeface="Aptos" panose="020B0004020202020204" pitchFamily="34" charset="0"/>
              <a:ea typeface="Aptos" panose="020B0004020202020204" pitchFamily="34" charset="0"/>
            </a:endParaRPr>
          </a:p>
          <a:p>
            <a:pPr algn="ctr"/>
            <a:endParaRPr lang="en-GB" sz="4800" b="1" kern="100" dirty="0">
              <a:effectLst/>
              <a:latin typeface="Aptos" panose="020B0004020202020204" pitchFamily="34" charset="0"/>
              <a:ea typeface="Aptos" panose="020B0004020202020204" pitchFamily="34" charset="0"/>
            </a:endParaRPr>
          </a:p>
          <a:p>
            <a:pPr marL="171450" indent="-171450">
              <a:buFont typeface="Arial" panose="020B0604020202020204" pitchFamily="34" charset="0"/>
              <a:buChar char="•"/>
            </a:pPr>
            <a:r>
              <a:rPr lang="en-GB" sz="4800" dirty="0">
                <a:latin typeface="Aptos" panose="020B0004020202020204" pitchFamily="34" charset="0"/>
                <a:cs typeface="Arial" panose="020B0604020202020204" pitchFamily="34" charset="0"/>
              </a:rPr>
              <a:t>Hallucinations: hearing voices or seeing things </a:t>
            </a:r>
          </a:p>
          <a:p>
            <a:pPr marL="171450" indent="-171450">
              <a:buFont typeface="Arial" panose="020B0604020202020204" pitchFamily="34" charset="0"/>
              <a:buChar char="•"/>
            </a:pPr>
            <a:r>
              <a:rPr lang="en-GB" sz="4800" dirty="0">
                <a:latin typeface="Aptos" panose="020B0004020202020204" pitchFamily="34" charset="0"/>
                <a:cs typeface="Arial" panose="020B0604020202020204" pitchFamily="34" charset="0"/>
              </a:rPr>
              <a:t>Delusions: strong false beliefs </a:t>
            </a:r>
          </a:p>
          <a:p>
            <a:pPr marL="171450" indent="-171450">
              <a:buFont typeface="Arial" panose="020B0604020202020204" pitchFamily="34" charset="0"/>
              <a:buChar char="•"/>
            </a:pPr>
            <a:r>
              <a:rPr lang="en-GB" sz="4800" dirty="0">
                <a:latin typeface="Aptos" panose="020B0004020202020204" pitchFamily="34" charset="0"/>
                <a:cs typeface="Arial" panose="020B0604020202020204" pitchFamily="34" charset="0"/>
              </a:rPr>
              <a:t>Disorganised thinking/speech: incoherent or illogical (NIMH, 2024)</a:t>
            </a:r>
          </a:p>
          <a:p>
            <a:endParaRPr lang="en-GB" sz="4800" kern="100" dirty="0">
              <a:solidFill>
                <a:srgbClr val="FF0000"/>
              </a:solidFill>
              <a:latin typeface="Aptos" panose="020B0004020202020204" pitchFamily="34" charset="0"/>
              <a:ea typeface="Aptos" panose="020B0004020202020204" pitchFamily="34"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558044" y="2200784"/>
            <a:ext cx="31998968" cy="1200329"/>
          </a:xfrm>
        </p:spPr>
        <p:txBody>
          <a:bodyPr/>
          <a:lstStyle/>
          <a:p>
            <a:r>
              <a:rPr lang="en-GB" sz="7200" dirty="0"/>
              <a:t>6A20 Schizophrenia</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Mental, behavioural or neurodevelopmental disorder</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3" name="Text Placeholder 22">
            <a:extLst>
              <a:ext uri="{FF2B5EF4-FFF2-40B4-BE49-F238E27FC236}">
                <a16:creationId xmlns:a16="http://schemas.microsoft.com/office/drawing/2014/main" id="{DEE4294A-59AE-5531-1E6C-8A65C6895483}"/>
              </a:ext>
            </a:extLst>
          </p:cNvPr>
          <p:cNvSpPr>
            <a:spLocks noGrp="1"/>
          </p:cNvSpPr>
          <p:nvPr>
            <p:ph type="body" sz="quarter" idx="22"/>
          </p:nvPr>
        </p:nvSpPr>
        <p:spPr>
          <a:xfrm>
            <a:off x="11453746" y="4667984"/>
            <a:ext cx="10048875" cy="11504680"/>
          </a:xfrm>
        </p:spPr>
        <p:txBody>
          <a:bodyPr/>
          <a:lstStyle/>
          <a:p>
            <a:r>
              <a:rPr lang="en-GB" sz="4800" u="none" dirty="0">
                <a:latin typeface="Aptos" panose="020B0004020202020204" pitchFamily="34" charset="0"/>
              </a:rPr>
              <a:t>Diagnosis</a:t>
            </a:r>
          </a:p>
          <a:p>
            <a:endParaRPr lang="en-GB" sz="4800" u="none" dirty="0">
              <a:latin typeface="Aptos" panose="020B0004020202020204" pitchFamily="34" charset="0"/>
            </a:endParaRPr>
          </a:p>
          <a:p>
            <a:endParaRPr lang="en-GB" sz="4800" u="none" kern="100" dirty="0">
              <a:latin typeface="Aptos" panose="020B0004020202020204" pitchFamily="34" charset="0"/>
              <a:ea typeface="Aptos" panose="020B0004020202020204" pitchFamily="34" charset="0"/>
              <a:cs typeface="Times New Roman" panose="02020603050405020304" pitchFamily="18" charset="0"/>
            </a:endParaRPr>
          </a:p>
          <a:p>
            <a:endParaRPr lang="en-GB" sz="4800" u="none" kern="100" dirty="0">
              <a:latin typeface="Aptos" panose="020B0004020202020204" pitchFamily="34" charset="0"/>
              <a:ea typeface="Aptos" panose="020B0004020202020204" pitchFamily="34" charset="0"/>
              <a:cs typeface="Times New Roman" panose="02020603050405020304" pitchFamily="18" charset="0"/>
            </a:endParaRPr>
          </a:p>
          <a:p>
            <a:pPr marL="171450" lvl="0" indent="-171450" algn="l">
              <a:buFont typeface="Arial" panose="020B0604020202020204" pitchFamily="34" charset="0"/>
              <a:buChar char="•"/>
            </a:pPr>
            <a:r>
              <a:rPr lang="en-GB" sz="4800" b="0" u="none" dirty="0">
                <a:latin typeface="Aptos" panose="020B0004020202020204" pitchFamily="34" charset="0"/>
                <a:cs typeface="Arial" panose="020B0604020202020204" pitchFamily="34" charset="0"/>
              </a:rPr>
              <a:t>Symptom criteria: At least two core symptoms</a:t>
            </a:r>
          </a:p>
          <a:p>
            <a:pPr marL="171450" lvl="0" indent="-171450" algn="l">
              <a:buFont typeface="Arial" panose="020B0604020202020204" pitchFamily="34" charset="0"/>
              <a:buChar char="•"/>
            </a:pPr>
            <a:r>
              <a:rPr lang="en-GB" sz="4800" b="0" u="none" dirty="0">
                <a:latin typeface="Aptos" panose="020B0004020202020204" pitchFamily="34" charset="0"/>
                <a:cs typeface="Arial" panose="020B0604020202020204" pitchFamily="34" charset="0"/>
              </a:rPr>
              <a:t>Duration: Continuous signs for six months or more. </a:t>
            </a:r>
          </a:p>
          <a:p>
            <a:pPr marL="171450" lvl="0" indent="-171450" algn="l">
              <a:buFont typeface="Arial" panose="020B0604020202020204" pitchFamily="34" charset="0"/>
              <a:buChar char="•"/>
            </a:pPr>
            <a:r>
              <a:rPr lang="en-GB" sz="4800" b="0" u="none" dirty="0">
                <a:latin typeface="Aptos" panose="020B0004020202020204" pitchFamily="34" charset="0"/>
                <a:cs typeface="Arial" panose="020B0604020202020204" pitchFamily="34" charset="0"/>
              </a:rPr>
              <a:t>Functional impact: Significant impairment in work, social life, or self-care </a:t>
            </a:r>
            <a:r>
              <a:rPr lang="en-GB" sz="4800" b="0" u="none" dirty="0">
                <a:latin typeface="Aptos" panose="020B0004020202020204" pitchFamily="34" charset="0"/>
              </a:rPr>
              <a:t>(Kowalec et al., 2019). </a:t>
            </a:r>
            <a:endParaRPr lang="en-GB" sz="4800" b="0" u="none" dirty="0">
              <a:latin typeface="Aptos" panose="020B0004020202020204" pitchFamily="34" charset="0"/>
              <a:cs typeface="Arial" panose="020B0604020202020204" pitchFamily="34" charset="0"/>
            </a:endParaRPr>
          </a:p>
          <a:p>
            <a:pPr marL="171450" lvl="0" indent="-171450" algn="l">
              <a:buFont typeface="Arial" panose="020B0604020202020204" pitchFamily="34" charset="0"/>
              <a:buChar char="•"/>
            </a:pPr>
            <a:r>
              <a:rPr lang="en-GB" sz="4800" b="0" u="none" dirty="0">
                <a:latin typeface="Aptos" panose="020B0004020202020204" pitchFamily="34" charset="0"/>
                <a:cs typeface="Arial" panose="020B0604020202020204" pitchFamily="34" charset="0"/>
              </a:rPr>
              <a:t>Exclusion: Symptoms not due to substance use, medical conditions</a:t>
            </a:r>
          </a:p>
          <a:p>
            <a:endParaRPr lang="en-GB" dirty="0"/>
          </a:p>
        </p:txBody>
      </p:sp>
      <p:pic>
        <p:nvPicPr>
          <p:cNvPr id="24" name="Picture 23">
            <a:extLst>
              <a:ext uri="{FF2B5EF4-FFF2-40B4-BE49-F238E27FC236}">
                <a16:creationId xmlns:a16="http://schemas.microsoft.com/office/drawing/2014/main" id="{D9F1AB24-6FEB-E099-25EB-CD21C662CFBB}"/>
              </a:ext>
            </a:extLst>
          </p:cNvPr>
          <p:cNvPicPr>
            <a:picLocks noChangeAspect="1"/>
          </p:cNvPicPr>
          <p:nvPr/>
        </p:nvPicPr>
        <p:blipFill>
          <a:blip r:embed="rId2"/>
          <a:stretch>
            <a:fillRect/>
          </a:stretch>
        </p:blipFill>
        <p:spPr>
          <a:xfrm>
            <a:off x="477827" y="5548765"/>
            <a:ext cx="9979025" cy="2099363"/>
          </a:xfrm>
          <a:prstGeom prst="rect">
            <a:avLst/>
          </a:prstGeom>
        </p:spPr>
      </p:pic>
      <p:pic>
        <p:nvPicPr>
          <p:cNvPr id="25" name="Picture 24">
            <a:extLst>
              <a:ext uri="{FF2B5EF4-FFF2-40B4-BE49-F238E27FC236}">
                <a16:creationId xmlns:a16="http://schemas.microsoft.com/office/drawing/2014/main" id="{1829FD9C-331B-5C2A-D32E-7F644AF7501C}"/>
              </a:ext>
            </a:extLst>
          </p:cNvPr>
          <p:cNvPicPr>
            <a:picLocks noChangeAspect="1"/>
          </p:cNvPicPr>
          <p:nvPr/>
        </p:nvPicPr>
        <p:blipFill>
          <a:blip r:embed="rId3"/>
          <a:stretch>
            <a:fillRect/>
          </a:stretch>
        </p:blipFill>
        <p:spPr>
          <a:xfrm>
            <a:off x="477827" y="16517129"/>
            <a:ext cx="10038660" cy="2218012"/>
          </a:xfrm>
          <a:prstGeom prst="rect">
            <a:avLst/>
          </a:prstGeom>
        </p:spPr>
      </p:pic>
      <p:pic>
        <p:nvPicPr>
          <p:cNvPr id="26" name="Picture 25">
            <a:extLst>
              <a:ext uri="{FF2B5EF4-FFF2-40B4-BE49-F238E27FC236}">
                <a16:creationId xmlns:a16="http://schemas.microsoft.com/office/drawing/2014/main" id="{1D68B84E-C8E6-638B-9DA5-10FF8AB81AA0}"/>
              </a:ext>
            </a:extLst>
          </p:cNvPr>
          <p:cNvPicPr>
            <a:picLocks noChangeAspect="1"/>
          </p:cNvPicPr>
          <p:nvPr/>
        </p:nvPicPr>
        <p:blipFill>
          <a:blip r:embed="rId4"/>
          <a:stretch>
            <a:fillRect/>
          </a:stretch>
        </p:blipFill>
        <p:spPr>
          <a:xfrm>
            <a:off x="533683" y="24249555"/>
            <a:ext cx="9923168" cy="2157292"/>
          </a:xfrm>
          <a:prstGeom prst="rect">
            <a:avLst/>
          </a:prstGeom>
        </p:spPr>
      </p:pic>
      <p:pic>
        <p:nvPicPr>
          <p:cNvPr id="27" name="Picture 26">
            <a:extLst>
              <a:ext uri="{FF2B5EF4-FFF2-40B4-BE49-F238E27FC236}">
                <a16:creationId xmlns:a16="http://schemas.microsoft.com/office/drawing/2014/main" id="{BB8F5DBB-72C0-E8EC-D774-4A4CF08ECDA2}"/>
              </a:ext>
            </a:extLst>
          </p:cNvPr>
          <p:cNvPicPr>
            <a:picLocks noChangeAspect="1"/>
          </p:cNvPicPr>
          <p:nvPr/>
        </p:nvPicPr>
        <p:blipFill>
          <a:blip r:embed="rId5"/>
          <a:stretch>
            <a:fillRect/>
          </a:stretch>
        </p:blipFill>
        <p:spPr>
          <a:xfrm>
            <a:off x="11434413" y="5491967"/>
            <a:ext cx="9979024" cy="2212957"/>
          </a:xfrm>
          <a:prstGeom prst="rect">
            <a:avLst/>
          </a:prstGeom>
        </p:spPr>
      </p:pic>
      <p:pic>
        <p:nvPicPr>
          <p:cNvPr id="28" name="Picture 27">
            <a:extLst>
              <a:ext uri="{FF2B5EF4-FFF2-40B4-BE49-F238E27FC236}">
                <a16:creationId xmlns:a16="http://schemas.microsoft.com/office/drawing/2014/main" id="{9363A77F-1CF3-EA4D-1E19-0C787DBE20C2}"/>
              </a:ext>
            </a:extLst>
          </p:cNvPr>
          <p:cNvPicPr>
            <a:picLocks noChangeAspect="1"/>
          </p:cNvPicPr>
          <p:nvPr/>
        </p:nvPicPr>
        <p:blipFill>
          <a:blip r:embed="rId6"/>
          <a:stretch>
            <a:fillRect/>
          </a:stretch>
        </p:blipFill>
        <p:spPr>
          <a:xfrm>
            <a:off x="11488047" y="17034046"/>
            <a:ext cx="9954310" cy="2212957"/>
          </a:xfrm>
          <a:prstGeom prst="rect">
            <a:avLst/>
          </a:prstGeom>
        </p:spPr>
      </p:pic>
      <p:pic>
        <p:nvPicPr>
          <p:cNvPr id="30" name="Picture 29" descr="A close-up of a logo&#10;&#10;AI-generated content may be incorrect.">
            <a:extLst>
              <a:ext uri="{FF2B5EF4-FFF2-40B4-BE49-F238E27FC236}">
                <a16:creationId xmlns:a16="http://schemas.microsoft.com/office/drawing/2014/main" id="{F5987DC9-E79E-0FDE-4386-8F148FC77EE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2522131" y="6052795"/>
            <a:ext cx="9985114" cy="2099363"/>
          </a:xfrm>
          <a:prstGeom prst="rect">
            <a:avLst/>
          </a:prstGeom>
        </p:spPr>
      </p:pic>
      <p:pic>
        <p:nvPicPr>
          <p:cNvPr id="36" name="Picture 35" descr="A blue circle with pills and a sign&#10;&#10;AI-generated content may be incorrect.">
            <a:extLst>
              <a:ext uri="{FF2B5EF4-FFF2-40B4-BE49-F238E27FC236}">
                <a16:creationId xmlns:a16="http://schemas.microsoft.com/office/drawing/2014/main" id="{7B10F3B8-2DE4-8228-1060-174E732D2E7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3511227" y="5430116"/>
            <a:ext cx="9868649" cy="2218012"/>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1342A1-2CF2-364C-E2F6-C8D81AC063DC}"/>
              </a:ext>
            </a:extLst>
          </p:cNvPr>
          <p:cNvSpPr txBox="1"/>
          <p:nvPr/>
        </p:nvSpPr>
        <p:spPr>
          <a:xfrm>
            <a:off x="0" y="48126"/>
            <a:ext cx="43891199" cy="24406681"/>
          </a:xfrm>
          <a:prstGeom prst="rect">
            <a:avLst/>
          </a:prstGeom>
          <a:noFill/>
        </p:spPr>
        <p:txBody>
          <a:bodyPr wrap="square" rtlCol="0">
            <a:spAutoFit/>
          </a:bodyPr>
          <a:lstStyle/>
          <a:p>
            <a:pPr algn="ctr"/>
            <a:r>
              <a:rPr lang="en-GB" dirty="0"/>
              <a:t>Reference list</a:t>
            </a:r>
          </a:p>
          <a:p>
            <a:pPr algn="ctr"/>
            <a:endParaRPr lang="en-GB" dirty="0"/>
          </a:p>
          <a:p>
            <a:r>
              <a:rPr lang="en-GB" sz="4400" dirty="0"/>
              <a:t>Goldstein, J.M. </a:t>
            </a:r>
            <a:r>
              <a:rPr lang="en-GB" sz="4400" i="1" dirty="0"/>
              <a:t>et al.</a:t>
            </a:r>
            <a:r>
              <a:rPr lang="en-GB" sz="4400" dirty="0"/>
              <a:t> (2013) ‘Sex differences in the genetic risk for schizophrenia :History of the evidence for sex-specific and sex-dependent effects’, </a:t>
            </a:r>
            <a:r>
              <a:rPr lang="en-GB" sz="4400" i="1" dirty="0"/>
              <a:t>American journal of </a:t>
            </a:r>
          </a:p>
          <a:p>
            <a:r>
              <a:rPr lang="en-GB" sz="4400" i="1" dirty="0"/>
              <a:t>medical genetics. Part B, Neuropsychiatric genetics</a:t>
            </a:r>
            <a:r>
              <a:rPr lang="en-GB" sz="4400" dirty="0"/>
              <a:t>, 162B(7), pp. 698–710. Available at: </a:t>
            </a:r>
            <a:r>
              <a:rPr lang="en-GB" sz="4400" u="sng" dirty="0">
                <a:hlinkClick r:id="rId2"/>
              </a:rPr>
              <a:t>https://doi.org/10.1002/ajmg.b.32159</a:t>
            </a:r>
            <a:r>
              <a:rPr lang="en-GB" sz="4400" dirty="0"/>
              <a:t>. </a:t>
            </a:r>
          </a:p>
          <a:p>
            <a:endParaRPr lang="en-GB" sz="4400" dirty="0"/>
          </a:p>
          <a:p>
            <a:r>
              <a:rPr lang="en-GB" sz="4400" dirty="0"/>
              <a:t>Harding, C. (2024) </a:t>
            </a:r>
            <a:r>
              <a:rPr lang="en-GB" sz="4400" i="1" dirty="0"/>
              <a:t>Recovery from schizophrenia : evidence, history, and hope</a:t>
            </a:r>
            <a:r>
              <a:rPr lang="en-GB" sz="4400" dirty="0"/>
              <a:t>. First edition. New York, NY: Oxford University Press. Available at: </a:t>
            </a:r>
            <a:r>
              <a:rPr lang="en-GB" sz="4400" u="sng" dirty="0">
                <a:hlinkClick r:id="rId3"/>
              </a:rPr>
              <a:t>https://doi.org/10.1093/oso/9780195380095.001.0001</a:t>
            </a:r>
            <a:r>
              <a:rPr lang="en-GB" sz="4400" dirty="0"/>
              <a:t>. </a:t>
            </a:r>
          </a:p>
          <a:p>
            <a:endParaRPr lang="en-GB" sz="4400" dirty="0"/>
          </a:p>
          <a:p>
            <a:r>
              <a:rPr lang="en-GB" sz="4400" dirty="0"/>
              <a:t>Kowalec, K. </a:t>
            </a:r>
            <a:r>
              <a:rPr lang="en-GB" sz="4400" i="1" dirty="0"/>
              <a:t>et al.</a:t>
            </a:r>
            <a:r>
              <a:rPr lang="en-GB" sz="4400" dirty="0"/>
              <a:t> (2021) ‘Increased schizophrenia family history burden and reduced premorbid IQ in treatment-resistant schizophrenia: a Swedish National Register and Genomic Study’, </a:t>
            </a:r>
            <a:r>
              <a:rPr lang="en-GB" sz="4400" i="1" dirty="0"/>
              <a:t>Molecular psychiatry</a:t>
            </a:r>
            <a:r>
              <a:rPr lang="en-GB" sz="4400" dirty="0"/>
              <a:t>, 26(8), pp. 4487–4495. Available at: </a:t>
            </a:r>
            <a:r>
              <a:rPr lang="en-GB" sz="4400" u="sng" dirty="0">
                <a:hlinkClick r:id="rId4"/>
              </a:rPr>
              <a:t>https://doi.org/10.1038/s41380-019-0575-1</a:t>
            </a:r>
            <a:r>
              <a:rPr lang="en-GB" sz="4400" dirty="0"/>
              <a:t>. </a:t>
            </a:r>
          </a:p>
          <a:p>
            <a:endParaRPr lang="en-GB" sz="4400" dirty="0"/>
          </a:p>
          <a:p>
            <a:r>
              <a:rPr lang="en-GB" sz="4400" dirty="0"/>
              <a:t>Living With Schizophrenia (2017). </a:t>
            </a:r>
            <a:r>
              <a:rPr lang="en-GB" sz="4400" i="1" dirty="0"/>
              <a:t>Facts and Figures - Living With Schizophrenia</a:t>
            </a:r>
            <a:r>
              <a:rPr lang="en-GB" sz="4400" dirty="0"/>
              <a:t>. [online] Living With Schizophrenia. Available at: </a:t>
            </a:r>
            <a:r>
              <a:rPr lang="en-GB" sz="4400" u="sng" dirty="0">
                <a:hlinkClick r:id="rId5"/>
              </a:rPr>
              <a:t>https://livingwithschizophreniauk.org/facts-and-figures/</a:t>
            </a:r>
            <a:r>
              <a:rPr lang="en-GB" sz="4400" dirty="0"/>
              <a:t> (Accessed: 12 Nov 2025).</a:t>
            </a:r>
          </a:p>
          <a:p>
            <a:endParaRPr lang="en-GB" sz="4400" dirty="0"/>
          </a:p>
          <a:p>
            <a:r>
              <a:rPr lang="en-GB" sz="4400" dirty="0"/>
              <a:t>Mental Health UK (2019). </a:t>
            </a:r>
            <a:r>
              <a:rPr lang="en-GB" sz="4400" i="1" dirty="0"/>
              <a:t>Causes of schizophrenia - Mental Health UK</a:t>
            </a:r>
            <a:r>
              <a:rPr lang="en-GB" sz="4400" dirty="0"/>
              <a:t>.  Mental Health UK. Available at: </a:t>
            </a:r>
            <a:r>
              <a:rPr lang="en-GB" sz="4400" u="sng" dirty="0">
                <a:hlinkClick r:id="rId6"/>
              </a:rPr>
              <a:t>https://mentalhealth-uk.org/help-and-information/conditions/schizophrenia/causes/</a:t>
            </a:r>
            <a:r>
              <a:rPr lang="en-GB" sz="4400" dirty="0"/>
              <a:t> (Accessed: 22 Nov 2025).</a:t>
            </a:r>
          </a:p>
          <a:p>
            <a:endParaRPr lang="en-GB" sz="4400" dirty="0"/>
          </a:p>
          <a:p>
            <a:r>
              <a:rPr lang="en-GB" sz="4400" dirty="0"/>
              <a:t>NHS (2025) </a:t>
            </a:r>
            <a:r>
              <a:rPr lang="en-GB" sz="4400" i="1" dirty="0"/>
              <a:t>Overview - schizophrenia</a:t>
            </a:r>
            <a:r>
              <a:rPr lang="en-GB" sz="4400" dirty="0"/>
              <a:t>, </a:t>
            </a:r>
            <a:r>
              <a:rPr lang="en-GB" sz="4400" i="1" dirty="0"/>
              <a:t>nhs.uk</a:t>
            </a:r>
            <a:r>
              <a:rPr lang="en-GB" sz="4400" dirty="0"/>
              <a:t>. Available at: </a:t>
            </a:r>
            <a:r>
              <a:rPr lang="en-GB" sz="4400" u="sng" dirty="0">
                <a:hlinkClick r:id="rId7"/>
              </a:rPr>
              <a:t>https://www.nhs.uk/mental-health/conditions/schizophrenia/overview/</a:t>
            </a:r>
            <a:r>
              <a:rPr lang="en-GB" sz="4400" dirty="0"/>
              <a:t>  (Accessed: 14 Nov 2025).</a:t>
            </a:r>
          </a:p>
          <a:p>
            <a:r>
              <a:rPr lang="en-GB" sz="4400" dirty="0"/>
              <a:t>National Institute of Mental Health (2024). </a:t>
            </a:r>
            <a:r>
              <a:rPr lang="en-GB" sz="4400" i="1" dirty="0"/>
              <a:t>Schizophrenia</a:t>
            </a:r>
            <a:r>
              <a:rPr lang="en-GB" sz="4400" dirty="0"/>
              <a:t>. National Institute of Mental Health (NIMH). Available at: </a:t>
            </a:r>
            <a:r>
              <a:rPr lang="en-GB" sz="4400" u="sng" dirty="0">
                <a:hlinkClick r:id="rId8"/>
              </a:rPr>
              <a:t>https://www.nimh.nih.gov/health/topics/schizophrenia#hts-intro</a:t>
            </a:r>
            <a:r>
              <a:rPr lang="en-GB" sz="4400" dirty="0"/>
              <a:t>  (Accessed: 16 Nov 2025).</a:t>
            </a:r>
          </a:p>
          <a:p>
            <a:endParaRPr lang="en-GB" sz="4400" dirty="0"/>
          </a:p>
          <a:p>
            <a:r>
              <a:rPr lang="en-GB" sz="4400" dirty="0"/>
              <a:t>National Institute of Mental Health (2024). </a:t>
            </a:r>
            <a:r>
              <a:rPr lang="en-GB" sz="4400" i="1" dirty="0"/>
              <a:t>Schizophrenia</a:t>
            </a:r>
            <a:r>
              <a:rPr lang="en-GB" sz="4400" dirty="0"/>
              <a:t>. National Institute of Mental Health (NIMH). Available at: </a:t>
            </a:r>
            <a:r>
              <a:rPr lang="en-GB" sz="4400" u="sng" dirty="0">
                <a:hlinkClick r:id="rId8"/>
              </a:rPr>
              <a:t>https://www.nimh.nih.gov/health/topics/schizophrenia#hts-intro</a:t>
            </a:r>
            <a:r>
              <a:rPr lang="en-GB" sz="4400" dirty="0"/>
              <a:t>  (Accessed: 16 Nov 2025).</a:t>
            </a:r>
          </a:p>
          <a:p>
            <a:endParaRPr lang="en-GB" sz="4400" dirty="0"/>
          </a:p>
          <a:p>
            <a:r>
              <a:rPr lang="en-GB" sz="4400" dirty="0"/>
              <a:t>NICE (2014). </a:t>
            </a:r>
            <a:r>
              <a:rPr lang="en-GB" sz="4400" i="1" dirty="0"/>
              <a:t>Psychosis and Schizophrenia in adults: Prevention and Management | Guidance | NICE</a:t>
            </a:r>
            <a:r>
              <a:rPr lang="en-GB" sz="4400" dirty="0"/>
              <a:t>. [online] Nice.org.uk. Available at: </a:t>
            </a:r>
            <a:r>
              <a:rPr lang="en-GB" sz="4400" u="sng" dirty="0">
                <a:hlinkClick r:id="rId9"/>
              </a:rPr>
              <a:t>https://www.nice.org.uk/guidance/cg178</a:t>
            </a:r>
            <a:r>
              <a:rPr lang="en-GB" sz="4400" dirty="0"/>
              <a:t> (Accessed: 16 Nov 2025).</a:t>
            </a:r>
          </a:p>
          <a:p>
            <a:endParaRPr lang="en-GB" sz="4400" dirty="0"/>
          </a:p>
          <a:p>
            <a:r>
              <a:rPr lang="en-GB" sz="4400" dirty="0"/>
              <a:t>Taylor, S.J. and Brumby, A. (2020) </a:t>
            </a:r>
            <a:r>
              <a:rPr lang="en-GB" sz="4400" i="1" dirty="0"/>
              <a:t>Healthy Minds in the Twentieth Century : In and Beyond the Asylum</a:t>
            </a:r>
            <a:r>
              <a:rPr lang="en-GB" sz="4400" dirty="0"/>
              <a:t>. 1st ed. 2020. Edited by S.J. Taylor and Alice. Brumby. Cham: Springer International Publishing. Available at: </a:t>
            </a:r>
            <a:r>
              <a:rPr lang="en-GB" sz="4400" u="sng" dirty="0">
                <a:hlinkClick r:id="rId10"/>
              </a:rPr>
              <a:t>https://doi.org/10.1007/978-3-030-27275-3</a:t>
            </a:r>
            <a:r>
              <a:rPr lang="en-GB" sz="4400" dirty="0"/>
              <a:t>. </a:t>
            </a:r>
          </a:p>
          <a:p>
            <a:endParaRPr lang="en-GB" sz="4400" dirty="0"/>
          </a:p>
          <a:p>
            <a:r>
              <a:rPr lang="en-GB" sz="4400" dirty="0"/>
              <a:t>World Health Organization (2025). </a:t>
            </a:r>
            <a:r>
              <a:rPr lang="en-GB" sz="4400" i="1" dirty="0"/>
              <a:t>ICD-11 for Mortality and Morbidity Statistics</a:t>
            </a:r>
            <a:r>
              <a:rPr lang="en-GB" sz="4400" dirty="0"/>
              <a:t>. Who.int. Available at: </a:t>
            </a:r>
            <a:r>
              <a:rPr lang="en-GB" sz="4400" u="sng" dirty="0">
                <a:hlinkClick r:id="rId11"/>
              </a:rPr>
              <a:t>https://icd.who.int/browse/2025-01/mms/en#1683919430</a:t>
            </a:r>
            <a:r>
              <a:rPr lang="en-GB" sz="4400" dirty="0"/>
              <a:t> (Accessed: 14 Nov 2025).</a:t>
            </a:r>
          </a:p>
          <a:p>
            <a:endParaRPr lang="en-GB" sz="4400" dirty="0"/>
          </a:p>
        </p:txBody>
      </p:sp>
    </p:spTree>
    <p:extLst>
      <p:ext uri="{BB962C8B-B14F-4D97-AF65-F5344CB8AC3E}">
        <p14:creationId xmlns:p14="http://schemas.microsoft.com/office/powerpoint/2010/main" val="193855525"/>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10060</TotalTime>
  <Words>1011</Words>
  <Application>Microsoft Office PowerPoint</Application>
  <PresentationFormat>Custom</PresentationFormat>
  <Paragraphs>103</Paragraphs>
  <Slides>3</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Cosmin Barbu   Student number: 2318292  Lecturer name: Farah Wiita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Cosmin Barbu</cp:lastModifiedBy>
  <cp:revision>88</cp:revision>
  <cp:lastPrinted>2015-06-29T17:31:11Z</cp:lastPrinted>
  <dcterms:created xsi:type="dcterms:W3CDTF">2012-02-03T19:11:35Z</dcterms:created>
  <dcterms:modified xsi:type="dcterms:W3CDTF">2025-11-23T13:47:35Z</dcterms:modified>
</cp:coreProperties>
</file>